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67" r:id="rId11"/>
    <p:sldId id="270" r:id="rId12"/>
    <p:sldId id="273" r:id="rId13"/>
    <p:sldId id="268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4500E-1CEE-4B56-8825-CDFB0452AF88}" type="datetimeFigureOut">
              <a:rPr lang="en-US" smtClean="0"/>
              <a:t>18-10-2017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1C83-355B-4C7C-B5F8-FBECD895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Magnetic adiabatic collimating Electronic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1C83-355B-4C7C-B5F8-FBECD895A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87C5-D4BE-4622-B67B-917C1293E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58231-4217-4A07-9B04-FB5CE7838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027E-149B-4B68-A3A0-34E896AC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A4214-0979-4905-8598-1BAA83F8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0BF3-01A7-4AB2-B034-F811495E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D302-A44B-4A84-9549-CE003C32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DA92B-19BA-440B-9C84-FDA51BBE2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4DDA-13ED-4685-8E72-3478384E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CF0DA-CDF1-4B75-96C1-4A90B7F9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BE5C-75B6-473A-AACE-2750A940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62549-9F58-4BDF-A61E-97DC27F63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90661-ED2D-4D43-8931-AA061A310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2A4A-5406-43ED-8C73-F454A877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E21E-2FBB-4ABD-A9CC-95E090A4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957DF-4EAD-4565-AF5D-5151E512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12C0-D8A7-4EF6-A343-3DF14BD6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A1A5-BFE5-4ED0-8DB2-AF1C4004F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CEB8-1496-4E3E-8BA9-3CD8B01D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A1D40-F59C-44F7-89BA-899A2305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C9791-144E-43B7-88B0-E475E0FD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7FA6-4F37-4E1A-8824-B0D93B1C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968F-BF7C-44EE-9DCC-A085CFE04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3146E-44E4-4C09-A568-F7584360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DDB7-ADC4-46CD-9928-C95BA62F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11AAC-304D-4C1B-BF8A-3E1762CC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69E3-ACB5-487F-8B42-56B3EE6A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700C-D966-4416-A7C6-45A61D257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5EEC-5C6F-48FC-91A0-6C3F9D7BC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E103C-9084-4039-BB75-26DE8CB7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20032-DF3C-474A-A8F5-493F4EA0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6B6C5-B199-4048-A750-10E05525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D4DD-BD6C-4304-AED5-7D5AB73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0CC8F-26D3-49E6-B57E-4E43D8A4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E51D-6ABF-4C34-A4BA-E9AD426C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12AB6-64BA-4754-BB40-B1F2B9143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2EE8F-5096-4F5E-AE86-8BAFC2D19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64E22-1BA8-494D-B31C-8A9358B4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A53C2-B8CB-4113-A699-EAFE9E37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0247D-629E-4FD4-BA2C-49E076AB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A7AF-BA0D-4059-8220-48C71458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73723-071C-447B-A4AE-0ADAE24B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EA478-D533-48FF-B5C1-86456282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466FA-0A48-4C92-9155-828397E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51897-8338-49B1-B50E-747EE933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720DF-A01F-4ECF-B6FB-51E27C90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7483C-4F75-41E0-88ED-FC2E305F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40D8-3353-4D25-98A1-F0CEFD29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825-0593-4697-A6DD-3C68BC2E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6655F-8AAC-4E19-AE61-F7B9FBC38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151A-FFA4-48A2-A03F-E233493F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6D7EB-D4EC-4B31-A7AA-7F6199BB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374CD-FEA3-42CD-967A-165B222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3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EDCA-A5CE-4E5D-B612-62DB395A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89B7F-A993-4A0C-BF8D-A69DFFF25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68684-65B5-4A5E-93A0-C466AAB18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873D4-E8BD-4615-9AA5-C70B6CD1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4DD81-11D1-4B8E-92DF-960ED9DC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33065-9CD5-4DED-8DFF-4EDE2201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BE8A9-D083-433B-8208-EEED9FB9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0DEDF-2CCE-4F2E-B8C5-D31FCFEB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3703"/>
            <a:ext cx="10515600" cy="459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01EB-1058-4167-A624-F348DEB07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BA755-9B21-4074-81A5-13F4DED64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B6981-8315-4089-8C8D-04D4A46B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ED25-C258-4A4D-BBF9-41BB677F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1">
              <a:lumMod val="75000"/>
            </a:schemeClr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BF8B-CA9B-4B4C-91E4-D99F86C71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Astroparticle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school Erlangen </a:t>
            </a:r>
            <a:r>
              <a:rPr lang="en-US" dirty="0"/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710CD-DB3B-4313-8E19-55AE4F000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E179-DB0A-4321-808F-392FC02B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829AA-1602-4990-95A3-BD958D45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1C15-F491-42A0-8440-F062440E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37102-2D42-4EFA-B36D-26416C4376B4}"/>
              </a:ext>
            </a:extLst>
          </p:cNvPr>
          <p:cNvSpPr/>
          <p:nvPr/>
        </p:nvSpPr>
        <p:spPr>
          <a:xfrm>
            <a:off x="12470877" y="1206630"/>
            <a:ext cx="3432142" cy="298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Downward looking, too many muons</a:t>
            </a:r>
          </a:p>
          <a:p>
            <a:pPr algn="ctr"/>
            <a:r>
              <a:rPr lang="en-US" dirty="0"/>
              <a:t>Separate out muons from above: too many!</a:t>
            </a:r>
          </a:p>
        </p:txBody>
      </p:sp>
    </p:spTree>
    <p:extLst>
      <p:ext uri="{BB962C8B-B14F-4D97-AF65-F5344CB8AC3E}">
        <p14:creationId xmlns:p14="http://schemas.microsoft.com/office/powerpoint/2010/main" val="23591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92DF-BB1D-4F86-A366-DE7EBDA6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D10D-767A-4756-A8FC-E59ACE5C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Particles rotate around</a:t>
            </a:r>
            <a:br>
              <a:rPr lang="en-US" sz="1800" dirty="0"/>
            </a:br>
            <a:r>
              <a:rPr lang="en-US" sz="1800" dirty="0"/>
              <a:t>magnetic field lines</a:t>
            </a:r>
          </a:p>
          <a:p>
            <a:r>
              <a:rPr lang="en-US" sz="1800" dirty="0"/>
              <a:t>Magnetic field gradient </a:t>
            </a:r>
            <a:br>
              <a:rPr lang="en-US" sz="1800" dirty="0"/>
            </a:br>
            <a:r>
              <a:rPr lang="en-US" sz="1800" dirty="0"/>
              <a:t>transforms momentum</a:t>
            </a:r>
            <a:br>
              <a:rPr lang="en-US" sz="1800" dirty="0"/>
            </a:br>
            <a:r>
              <a:rPr lang="en-US" sz="1800" dirty="0"/>
              <a:t>forward: Adiabatic</a:t>
            </a:r>
          </a:p>
          <a:p>
            <a:r>
              <a:rPr lang="en-US" sz="1800" dirty="0"/>
              <a:t>Electric potential reflects</a:t>
            </a:r>
            <a:br>
              <a:rPr lang="en-US" sz="1800" dirty="0"/>
            </a:br>
            <a:r>
              <a:rPr lang="en-US" sz="1800" dirty="0"/>
              <a:t>low energy electrons</a:t>
            </a:r>
          </a:p>
          <a:p>
            <a:r>
              <a:rPr lang="en-US" sz="1800" dirty="0"/>
              <a:t>Re-accelerate energetic </a:t>
            </a:r>
            <a:br>
              <a:rPr lang="en-US" sz="1800" dirty="0"/>
            </a:br>
            <a:r>
              <a:rPr lang="en-US" sz="1800" dirty="0"/>
              <a:t>electrons</a:t>
            </a:r>
          </a:p>
          <a:p>
            <a:r>
              <a:rPr lang="en-US" sz="1800" dirty="0"/>
              <a:t>Detector measures</a:t>
            </a:r>
            <a:br>
              <a:rPr lang="en-US" sz="1800" dirty="0"/>
            </a:br>
            <a:r>
              <a:rPr lang="en-US" sz="1800" dirty="0"/>
              <a:t>energy, radial and </a:t>
            </a:r>
            <a:br>
              <a:rPr lang="en-US" sz="1800" dirty="0"/>
            </a:br>
            <a:r>
              <a:rPr lang="en-US" sz="1800" dirty="0"/>
              <a:t>temporal information</a:t>
            </a:r>
          </a:p>
          <a:p>
            <a:r>
              <a:rPr lang="en-US" sz="1800" dirty="0"/>
              <a:t>Scintillator </a:t>
            </a:r>
            <a:r>
              <a:rPr lang="en-US" sz="1800" dirty="0" err="1"/>
              <a:t>vetos</a:t>
            </a:r>
            <a:r>
              <a:rPr lang="en-US" sz="1800" dirty="0"/>
              <a:t> cosmic </a:t>
            </a:r>
            <a:br>
              <a:rPr lang="en-US" sz="1800" dirty="0"/>
            </a:br>
            <a:r>
              <a:rPr lang="en-US" sz="1800" dirty="0"/>
              <a:t>rays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1D40B-1ACE-459D-B5C3-39DA1091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BD11-63FC-42FF-ACA2-36D1DA91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071A-01FB-4641-A9C6-F268A9F1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5D928-4A3E-4156-B97D-AE4381DD6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" t="10737" r="8235"/>
          <a:stretch/>
        </p:blipFill>
        <p:spPr>
          <a:xfrm>
            <a:off x="4329820" y="1441184"/>
            <a:ext cx="7862180" cy="4735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97F992-B9DB-4EE0-B976-B6EC92FAE985}"/>
              </a:ext>
            </a:extLst>
          </p:cNvPr>
          <p:cNvSpPr/>
          <p:nvPr/>
        </p:nvSpPr>
        <p:spPr>
          <a:xfrm>
            <a:off x="7025490" y="1059255"/>
            <a:ext cx="1756372" cy="52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MAC-E-Filter</a:t>
            </a:r>
          </a:p>
        </p:txBody>
      </p:sp>
    </p:spTree>
    <p:extLst>
      <p:ext uri="{BB962C8B-B14F-4D97-AF65-F5344CB8AC3E}">
        <p14:creationId xmlns:p14="http://schemas.microsoft.com/office/powerpoint/2010/main" val="143041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210C-1C6D-4BE3-A262-47436480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F97C-121C-439E-A05A-3635CA7A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02"/>
            <a:ext cx="10515600" cy="4772647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www.katrin.kit.edu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C9DE-8D5A-4CBF-897F-778B5154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B2D4-FA3F-489A-BA65-AFE726DB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6CE4-4230-4CBB-BA4D-D592259A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04CDD-96B7-4140-8DE0-A0AF23099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4"/>
          <a:stretch/>
        </p:blipFill>
        <p:spPr>
          <a:xfrm>
            <a:off x="1343025" y="1321153"/>
            <a:ext cx="9505950" cy="45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7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00F3-ACF8-4BC3-8093-03503ABF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A597-24F2-4EB8-A578-6A0324421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particles</a:t>
            </a:r>
          </a:p>
          <a:p>
            <a:pPr lvl="1"/>
            <a:r>
              <a:rPr lang="en-US" dirty="0"/>
              <a:t>Cosmic</a:t>
            </a:r>
          </a:p>
          <a:p>
            <a:pPr lvl="1"/>
            <a:r>
              <a:rPr lang="en-US" dirty="0"/>
              <a:t>Natural radioactivity</a:t>
            </a:r>
          </a:p>
          <a:p>
            <a:r>
              <a:rPr lang="en-US" dirty="0"/>
              <a:t>Tritium in the chamber</a:t>
            </a:r>
          </a:p>
          <a:p>
            <a:r>
              <a:rPr lang="en-US" dirty="0"/>
              <a:t>Residual gas becoming ionized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F5D7A-17D4-401D-9B2F-999AB2BB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8D4E-D236-44E2-B716-1BB59AEF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47748-8572-402C-BAE6-D9149A08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2497-F776-41CE-9A5A-7D617ADF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8EF1-99C2-43A6-AEDF-DD8F3B1C1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www.katrin.kit.edu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A751E-AB5D-4820-8CD0-3908656F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A673-467C-47B2-A2C1-279BA373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F5858-0321-4628-84FD-EDA45CC3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DD985-D099-4A69-823C-83E1BF2D9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95" y="731519"/>
            <a:ext cx="7114609" cy="4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9F92-A83C-4107-9F14-80B7D818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2D47-CDDF-4BAB-B8F7-A076783F3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BD1A-11DD-4A82-B799-C8BF1047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42D4-D79D-473E-9846-E06136FC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79D1-D098-4024-BE05-28935F37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36B9-8313-4D08-9FB0-33F27E01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5357-6057-4223-BD19-FB414994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091A-4229-40C5-93E6-AD006846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9561-D1CA-40BA-8B72-674F49A9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E7793-A7F3-4A60-9FB3-83B284A4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2B5B8-ED8C-4D40-A281-4F9E47C6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66" y="1260536"/>
            <a:ext cx="7929468" cy="50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9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534-C967-41CA-AFC2-459BFB7A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469"/>
          </a:xfrm>
        </p:spPr>
        <p:txBody>
          <a:bodyPr/>
          <a:lstStyle/>
          <a:p>
            <a:r>
              <a:rPr lang="en-US" dirty="0"/>
              <a:t>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AA0F-1543-435A-A2AB-9EE127AF6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Morning: lecture</a:t>
            </a:r>
          </a:p>
          <a:p>
            <a:pPr lvl="1"/>
            <a:r>
              <a:rPr lang="en-US" dirty="0"/>
              <a:t>Dark Energy</a:t>
            </a:r>
          </a:p>
          <a:p>
            <a:pPr lvl="1"/>
            <a:r>
              <a:rPr lang="en-US" dirty="0"/>
              <a:t>Gravitational waves</a:t>
            </a:r>
          </a:p>
          <a:p>
            <a:pPr lvl="1"/>
            <a:r>
              <a:rPr lang="en-US" dirty="0"/>
              <a:t>Statistical methods</a:t>
            </a:r>
          </a:p>
          <a:p>
            <a:pPr lvl="1"/>
            <a:r>
              <a:rPr lang="en-US" dirty="0"/>
              <a:t>Cosmic rays</a:t>
            </a:r>
          </a:p>
          <a:p>
            <a:r>
              <a:rPr lang="en-US" dirty="0"/>
              <a:t>Afternoon: student presentations + exercises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157E-BE31-44A7-A51E-663E4B09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EBF0-67B4-4739-85E8-EE7EFB97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7919B-3B84-45BD-BED2-17C80B5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4E23B-A69C-427D-A887-3A99BB83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131" y="365125"/>
            <a:ext cx="3920051" cy="33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C4D0E5-FE5D-47BF-9550-FBD8D17F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11441" b="12387"/>
          <a:stretch/>
        </p:blipFill>
        <p:spPr>
          <a:xfrm rot="16200000">
            <a:off x="4221471" y="2184726"/>
            <a:ext cx="3849650" cy="5223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30DC3-10CD-46E8-87F0-50FA63F0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94203A-FF33-4B9C-A6DE-5DB08D408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15181"/>
          <a:stretch/>
        </p:blipFill>
        <p:spPr>
          <a:xfrm>
            <a:off x="510272" y="678191"/>
            <a:ext cx="3399055" cy="35247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8F236-8D85-4F2E-AD7C-526C4FE8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E0BA1-3253-40CA-9446-720AEE566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D48AC-1FEA-4026-9845-7C5901CB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FD84D3-25A0-403A-A34D-D23EE61F9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2332" r="2390" b="11761"/>
          <a:stretch/>
        </p:blipFill>
        <p:spPr>
          <a:xfrm>
            <a:off x="8383265" y="292049"/>
            <a:ext cx="3197870" cy="3692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9FB417-4641-4C08-98BE-9F96A942779E}"/>
              </a:ext>
            </a:extLst>
          </p:cNvPr>
          <p:cNvSpPr txBox="1"/>
          <p:nvPr/>
        </p:nvSpPr>
        <p:spPr>
          <a:xfrm>
            <a:off x="5121582" y="233939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Chirp mass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068FF-17EC-4795-B184-170727DDC525}"/>
              </a:ext>
            </a:extLst>
          </p:cNvPr>
          <p:cNvSpPr txBox="1"/>
          <p:nvPr/>
        </p:nvSpPr>
        <p:spPr>
          <a:xfrm>
            <a:off x="6702095" y="5918978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 off of real mass!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3A0395-914E-46E1-8F83-1150991AA5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2"/>
          <a:stretch/>
        </p:blipFill>
        <p:spPr>
          <a:xfrm>
            <a:off x="6403331" y="2304499"/>
            <a:ext cx="1452138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7252-BA86-4CEC-84BC-74D28C00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39B2-98CE-4747-932F-4211BBF21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Pierre Auger Observatory</a:t>
            </a:r>
            <a:endParaRPr lang="en-US" sz="2400" baseline="30000" dirty="0"/>
          </a:p>
          <a:p>
            <a:r>
              <a:rPr lang="en-US" sz="2400" dirty="0" err="1"/>
              <a:t>IceCube</a:t>
            </a:r>
            <a:endParaRPr lang="en-US" sz="2400" dirty="0"/>
          </a:p>
          <a:p>
            <a:r>
              <a:rPr lang="en-US" sz="2400" dirty="0"/>
              <a:t>MAGIC telescope</a:t>
            </a:r>
          </a:p>
          <a:p>
            <a:r>
              <a:rPr lang="en-US" sz="2400" dirty="0"/>
              <a:t>CHEC-S</a:t>
            </a:r>
          </a:p>
          <a:p>
            <a:r>
              <a:rPr lang="en-US" sz="2400" dirty="0"/>
              <a:t>Fermi LAT</a:t>
            </a:r>
          </a:p>
          <a:p>
            <a:r>
              <a:rPr lang="en-US" sz="2400" dirty="0"/>
              <a:t>ANTARES</a:t>
            </a:r>
          </a:p>
          <a:p>
            <a:r>
              <a:rPr lang="en-US" sz="2400" dirty="0"/>
              <a:t>Xenon1T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37C09-EC6F-414A-84B4-8090D1D5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31A2-8CE2-4F79-B951-788DBE14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F7CFA-27B2-41F9-A02E-B330AE7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7252-BA86-4CEC-84BC-74D28C00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39B2-98CE-4747-932F-4211BBF21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Pierre Auger Observatory</a:t>
            </a:r>
          </a:p>
          <a:p>
            <a:r>
              <a:rPr lang="en-US" sz="2400" dirty="0" err="1"/>
              <a:t>IceCube</a:t>
            </a:r>
            <a:endParaRPr lang="en-US" sz="2400" dirty="0"/>
          </a:p>
          <a:p>
            <a:r>
              <a:rPr lang="en-US" sz="2400" dirty="0"/>
              <a:t>MAGIC telescope</a:t>
            </a:r>
          </a:p>
          <a:p>
            <a:r>
              <a:rPr lang="en-US" sz="2400" dirty="0"/>
              <a:t>CHEC-S</a:t>
            </a:r>
          </a:p>
          <a:p>
            <a:r>
              <a:rPr lang="en-US" sz="2400" dirty="0"/>
              <a:t>Fermi LAT</a:t>
            </a:r>
          </a:p>
          <a:p>
            <a:r>
              <a:rPr lang="en-US" sz="2400" dirty="0"/>
              <a:t>ANTARES</a:t>
            </a:r>
          </a:p>
          <a:p>
            <a:r>
              <a:rPr lang="en-US" sz="2400" dirty="0"/>
              <a:t>Xenon1T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37C09-EC6F-414A-84B4-8090D1D5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31A2-8CE2-4F79-B951-788DBE14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F7CFA-27B2-41F9-A02E-B330AE7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86B27-4B6D-45B5-87C3-468C0876A833}"/>
              </a:ext>
            </a:extLst>
          </p:cNvPr>
          <p:cNvSpPr/>
          <p:nvPr/>
        </p:nvSpPr>
        <p:spPr>
          <a:xfrm>
            <a:off x="3440356" y="2648604"/>
            <a:ext cx="5311287" cy="246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KATRIN</a:t>
            </a:r>
          </a:p>
        </p:txBody>
      </p:sp>
    </p:spTree>
    <p:extLst>
      <p:ext uri="{BB962C8B-B14F-4D97-AF65-F5344CB8AC3E}">
        <p14:creationId xmlns:p14="http://schemas.microsoft.com/office/powerpoint/2010/main" val="5873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176-6874-4366-AC16-10D1708C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527B-05E8-4A88-A0F2-788FD1914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D23EB-2FC7-4022-A2A0-03F8C660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BC0EB-D5DD-4CAF-8627-879385D8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138C-D251-4113-8A19-9EE097B4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D0543-B045-467A-BA2A-97EC4B3D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39"/>
          <a:stretch/>
        </p:blipFill>
        <p:spPr>
          <a:xfrm>
            <a:off x="1820525" y="1183764"/>
            <a:ext cx="8550950" cy="5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8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702E-395D-47A6-862F-BF1864D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E5F2-AD1B-4037-AD3F-0C0E44A2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Tritium half-life: 12.3 </a:t>
            </a:r>
            <a:r>
              <a:rPr lang="nl-NL" sz="2000" dirty="0" err="1"/>
              <a:t>years</a:t>
            </a:r>
            <a:endParaRPr lang="nl-NL" sz="2000" dirty="0"/>
          </a:p>
          <a:p>
            <a:pPr lvl="1"/>
            <a:r>
              <a:rPr lang="nl-NL" sz="1600" dirty="0"/>
              <a:t>Do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need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open detector </a:t>
            </a:r>
            <a:r>
              <a:rPr lang="nl-NL" sz="1600" dirty="0" err="1"/>
              <a:t>too</a:t>
            </a:r>
            <a:r>
              <a:rPr lang="nl-NL" sz="1600" dirty="0"/>
              <a:t> </a:t>
            </a:r>
            <a:r>
              <a:rPr lang="nl-NL" sz="1600" dirty="0" err="1"/>
              <a:t>often</a:t>
            </a:r>
            <a:endParaRPr lang="nl-NL" sz="1600" dirty="0"/>
          </a:p>
          <a:p>
            <a:r>
              <a:rPr lang="nl-NL" sz="2000" dirty="0"/>
              <a:t>Simple </a:t>
            </a:r>
            <a:r>
              <a:rPr lang="nl-NL" sz="2000" dirty="0" err="1"/>
              <a:t>nuclear</a:t>
            </a:r>
            <a:r>
              <a:rPr lang="nl-NL" sz="2000" dirty="0"/>
              <a:t> </a:t>
            </a:r>
            <a:r>
              <a:rPr lang="nl-NL" sz="2000" dirty="0" err="1"/>
              <a:t>structure</a:t>
            </a:r>
            <a:endParaRPr lang="nl-NL" sz="2000" dirty="0"/>
          </a:p>
          <a:p>
            <a:pPr lvl="1"/>
            <a:r>
              <a:rPr lang="nl-NL" sz="1600" dirty="0" err="1"/>
              <a:t>Calculations</a:t>
            </a:r>
            <a:r>
              <a:rPr lang="nl-NL" sz="1600" dirty="0"/>
              <a:t> </a:t>
            </a:r>
            <a:r>
              <a:rPr lang="nl-NL" sz="1600" dirty="0" err="1"/>
              <a:t>uses</a:t>
            </a:r>
            <a:r>
              <a:rPr lang="nl-NL" sz="1600" dirty="0"/>
              <a:t> first order </a:t>
            </a:r>
            <a:r>
              <a:rPr lang="nl-NL" sz="1600" dirty="0" err="1"/>
              <a:t>electroweak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 err="1"/>
              <a:t>theory</a:t>
            </a:r>
            <a:endParaRPr lang="nl-NL" sz="1600" dirty="0"/>
          </a:p>
          <a:p>
            <a:pPr lvl="1"/>
            <a:r>
              <a:rPr lang="nl-NL" sz="1600" dirty="0"/>
              <a:t>No </a:t>
            </a:r>
            <a:r>
              <a:rPr lang="nl-NL" sz="1600" dirty="0" err="1"/>
              <a:t>nuclear</a:t>
            </a:r>
            <a:r>
              <a:rPr lang="nl-NL" sz="1600" dirty="0"/>
              <a:t> </a:t>
            </a:r>
            <a:r>
              <a:rPr lang="nl-NL" sz="1600" dirty="0" err="1"/>
              <a:t>corrections</a:t>
            </a:r>
            <a:r>
              <a:rPr lang="nl-NL" sz="1600" dirty="0"/>
              <a:t> in </a:t>
            </a:r>
            <a:r>
              <a:rPr lang="nl-NL" sz="1600" dirty="0" err="1"/>
              <a:t>beta</a:t>
            </a:r>
            <a:r>
              <a:rPr lang="nl-NL" sz="1600" dirty="0"/>
              <a:t>-spectrum </a:t>
            </a:r>
            <a:br>
              <a:rPr lang="nl-NL" sz="1600" dirty="0"/>
            </a:br>
            <a:r>
              <a:rPr lang="nl-NL" sz="1600" dirty="0" err="1"/>
              <a:t>calculations</a:t>
            </a:r>
            <a:endParaRPr lang="nl-NL" sz="1600" dirty="0"/>
          </a:p>
          <a:p>
            <a:r>
              <a:rPr lang="nl-NL" sz="2000" dirty="0"/>
              <a:t>Low energy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decay</a:t>
            </a:r>
            <a:r>
              <a:rPr lang="nl-NL" sz="2000" dirty="0"/>
              <a:t> (18 </a:t>
            </a:r>
            <a:r>
              <a:rPr lang="nl-NL" sz="2000" dirty="0" err="1"/>
              <a:t>KeV</a:t>
            </a:r>
            <a:r>
              <a:rPr lang="nl-NL" sz="2000" dirty="0"/>
              <a:t>)</a:t>
            </a:r>
          </a:p>
          <a:p>
            <a:pPr lvl="1"/>
            <a:r>
              <a:rPr lang="nl-NL" sz="1600" dirty="0" err="1"/>
              <a:t>Bigger</a:t>
            </a:r>
            <a:r>
              <a:rPr lang="nl-NL" sz="1600" dirty="0"/>
              <a:t> effect of </a:t>
            </a:r>
            <a:r>
              <a:rPr lang="nl-NL" sz="1600" dirty="0" err="1"/>
              <a:t>the</a:t>
            </a:r>
            <a:r>
              <a:rPr lang="nl-NL" sz="1600" dirty="0"/>
              <a:t> neutrino </a:t>
            </a:r>
            <a:r>
              <a:rPr lang="nl-NL" sz="1600" dirty="0" err="1"/>
              <a:t>mass</a:t>
            </a:r>
            <a:r>
              <a:rPr lang="nl-NL" sz="1600" dirty="0"/>
              <a:t> on </a:t>
            </a:r>
            <a:br>
              <a:rPr lang="nl-NL" sz="1600" dirty="0"/>
            </a:br>
            <a:r>
              <a:rPr lang="nl-NL" sz="1600" dirty="0" err="1"/>
              <a:t>beta</a:t>
            </a:r>
            <a:r>
              <a:rPr lang="nl-NL" sz="1600" dirty="0"/>
              <a:t>-spectrum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DE7-1897-460F-9E97-57C2A61C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3AEF-C1DD-4202-A07D-F8674DF8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DDA2-A6E4-452F-B9F4-52458216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4C110-86B2-45A4-9CD8-33E3BACC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84" y="1109663"/>
            <a:ext cx="53244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F4DD-9AA7-4F98-AAAB-D9BEC1EF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of the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A5A7C-984F-4914-B5E9-55F53CF4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2B1FB-6B55-4BF8-A17C-EBDD0D9B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2304-B354-49CD-BB42-DAA7EDC9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8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C42EC4-46C9-4866-98C4-789E2A05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Tail contains information</a:t>
            </a:r>
            <a:br>
              <a:rPr lang="en-US" sz="2000" dirty="0"/>
            </a:br>
            <a:r>
              <a:rPr lang="en-US" sz="2000" dirty="0"/>
              <a:t>on neutrino mass</a:t>
            </a:r>
          </a:p>
          <a:p>
            <a:r>
              <a:rPr lang="en-US" sz="2000" dirty="0"/>
              <a:t>Last 30 eV measured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D7676058-E67D-46D6-AEB3-E6C513D2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78" y="1583703"/>
            <a:ext cx="7090444" cy="40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6ADD-1726-4F69-B614-7AFC59DC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B9B3-6FFC-4521-BA48-CE669886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90"/>
            <a:ext cx="10515600" cy="4593260"/>
          </a:xfrm>
        </p:spPr>
        <p:txBody>
          <a:bodyPr>
            <a:normAutofit/>
          </a:bodyPr>
          <a:lstStyle/>
          <a:p>
            <a:r>
              <a:rPr lang="en-US" sz="2400" dirty="0"/>
              <a:t>Pressure: 10</a:t>
            </a:r>
            <a:r>
              <a:rPr lang="en-US" sz="2400" baseline="30000" dirty="0"/>
              <a:t>-11 </a:t>
            </a:r>
            <a:r>
              <a:rPr lang="en-US" sz="2400" dirty="0"/>
              <a:t>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2801-9CB9-4418-9A8C-02B145D7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19-10-2017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C3192-78D7-4162-A448-DB6D561C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KM3NeT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651B1-C353-4B5A-B1F6-67797CD5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ED25-C258-4A4D-BBF9-41BB677F2069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178281-5F1E-49CE-92B1-7C1F374821D9}"/>
              </a:ext>
            </a:extLst>
          </p:cNvPr>
          <p:cNvGrpSpPr/>
          <p:nvPr/>
        </p:nvGrpSpPr>
        <p:grpSpPr>
          <a:xfrm>
            <a:off x="1315799" y="2589110"/>
            <a:ext cx="8624180" cy="3585990"/>
            <a:chOff x="1358020" y="2206712"/>
            <a:chExt cx="8624180" cy="35859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5D1137-6BA6-4C78-BD94-58051A086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465"/>
            <a:stretch/>
          </p:blipFill>
          <p:spPr>
            <a:xfrm>
              <a:off x="1431250" y="2206712"/>
              <a:ext cx="8550950" cy="358599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EEC3C1-3315-4E7D-849F-4F2C8136DB3E}"/>
                </a:ext>
              </a:extLst>
            </p:cNvPr>
            <p:cNvSpPr/>
            <p:nvPr/>
          </p:nvSpPr>
          <p:spPr>
            <a:xfrm>
              <a:off x="1358020" y="2290527"/>
              <a:ext cx="1204111" cy="615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B45080-983A-4867-9A03-7ACF6DF8D162}"/>
              </a:ext>
            </a:extLst>
          </p:cNvPr>
          <p:cNvCxnSpPr>
            <a:cxnSpLocks/>
          </p:cNvCxnSpPr>
          <p:nvPr/>
        </p:nvCxnSpPr>
        <p:spPr>
          <a:xfrm>
            <a:off x="2583285" y="4764276"/>
            <a:ext cx="588475" cy="316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C6ADA4-59B3-4388-91A8-63C7BE4AE260}"/>
              </a:ext>
            </a:extLst>
          </p:cNvPr>
          <p:cNvCxnSpPr>
            <a:cxnSpLocks/>
          </p:cNvCxnSpPr>
          <p:nvPr/>
        </p:nvCxnSpPr>
        <p:spPr>
          <a:xfrm>
            <a:off x="3777541" y="4447405"/>
            <a:ext cx="588475" cy="316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7A1E70-F143-4779-8A8B-C773731CA1AE}"/>
              </a:ext>
            </a:extLst>
          </p:cNvPr>
          <p:cNvSpPr txBox="1"/>
          <p:nvPr/>
        </p:nvSpPr>
        <p:spPr>
          <a:xfrm>
            <a:off x="1049603" y="4310185"/>
            <a:ext cx="173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Tritium chamber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D4902-1D60-42A1-9C1F-43BE449B68AE}"/>
              </a:ext>
            </a:extLst>
          </p:cNvPr>
          <p:cNvSpPr txBox="1"/>
          <p:nvPr/>
        </p:nvSpPr>
        <p:spPr>
          <a:xfrm>
            <a:off x="2786104" y="3947131"/>
            <a:ext cx="171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Pumping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63BD24-8C2C-48CA-ABAD-032B53A97A04}"/>
              </a:ext>
            </a:extLst>
          </p:cNvPr>
          <p:cNvCxnSpPr>
            <a:cxnSpLocks/>
          </p:cNvCxnSpPr>
          <p:nvPr/>
        </p:nvCxnSpPr>
        <p:spPr>
          <a:xfrm>
            <a:off x="6362877" y="3486473"/>
            <a:ext cx="588475" cy="316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761448-F5AE-4B2D-A9F1-DFBC380C929C}"/>
              </a:ext>
            </a:extLst>
          </p:cNvPr>
          <p:cNvSpPr txBox="1"/>
          <p:nvPr/>
        </p:nvSpPr>
        <p:spPr>
          <a:xfrm>
            <a:off x="5371440" y="2986199"/>
            <a:ext cx="14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Spectrometer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9890EE-E0BF-48AF-A731-701B5341D610}"/>
              </a:ext>
            </a:extLst>
          </p:cNvPr>
          <p:cNvCxnSpPr>
            <a:cxnSpLocks/>
          </p:cNvCxnSpPr>
          <p:nvPr/>
        </p:nvCxnSpPr>
        <p:spPr>
          <a:xfrm flipH="1">
            <a:off x="9668330" y="3089384"/>
            <a:ext cx="623440" cy="286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48B3A7-889D-431B-AA86-1B34A492ED8E}"/>
              </a:ext>
            </a:extLst>
          </p:cNvPr>
          <p:cNvSpPr txBox="1"/>
          <p:nvPr/>
        </p:nvSpPr>
        <p:spPr>
          <a:xfrm>
            <a:off x="9884552" y="2672925"/>
            <a:ext cx="146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A9F881-C31D-4B4B-8B93-114D1B2C1267}"/>
              </a:ext>
            </a:extLst>
          </p:cNvPr>
          <p:cNvCxnSpPr>
            <a:cxnSpLocks/>
          </p:cNvCxnSpPr>
          <p:nvPr/>
        </p:nvCxnSpPr>
        <p:spPr>
          <a:xfrm>
            <a:off x="5199066" y="3953382"/>
            <a:ext cx="588475" cy="316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868776-0FFC-4E28-A100-34F0018C1CD7}"/>
              </a:ext>
            </a:extLst>
          </p:cNvPr>
          <p:cNvSpPr txBox="1"/>
          <p:nvPr/>
        </p:nvSpPr>
        <p:spPr>
          <a:xfrm>
            <a:off x="4207629" y="3453108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Pre-spectrometer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5FDA2F-519B-43C1-A0A3-1F4ADF6F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82" y="5269169"/>
            <a:ext cx="4703918" cy="15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232</Words>
  <Application>Microsoft Office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Microsoft JhengHei UI Light</vt:lpstr>
      <vt:lpstr>Arial</vt:lpstr>
      <vt:lpstr>Calibri</vt:lpstr>
      <vt:lpstr>Verdana</vt:lpstr>
      <vt:lpstr>Wingdings</vt:lpstr>
      <vt:lpstr>Office Theme</vt:lpstr>
      <vt:lpstr>Astroparticle school Erlangen 2017</vt:lpstr>
      <vt:lpstr>School</vt:lpstr>
      <vt:lpstr>PowerPoint Presentation</vt:lpstr>
      <vt:lpstr>Student talks</vt:lpstr>
      <vt:lpstr>Student talks</vt:lpstr>
      <vt:lpstr>KATRIN</vt:lpstr>
      <vt:lpstr>Measurement principle</vt:lpstr>
      <vt:lpstr>Tail of the spectrum</vt:lpstr>
      <vt:lpstr>Set up</vt:lpstr>
      <vt:lpstr>Spectrometer</vt:lpstr>
      <vt:lpstr>Spectrometer</vt:lpstr>
      <vt:lpstr>Issues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Lodewijk Nauta</dc:creator>
  <cp:lastModifiedBy>Lodewijk Nauta</cp:lastModifiedBy>
  <cp:revision>160</cp:revision>
  <dcterms:created xsi:type="dcterms:W3CDTF">2017-07-18T16:20:06Z</dcterms:created>
  <dcterms:modified xsi:type="dcterms:W3CDTF">2017-10-18T13:45:21Z</dcterms:modified>
</cp:coreProperties>
</file>