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handoutMasterIdLst>
    <p:handoutMasterId r:id="rId11"/>
  </p:handoutMasterIdLst>
  <p:sldIdLst>
    <p:sldId id="256" r:id="rId2"/>
    <p:sldId id="690" r:id="rId3"/>
    <p:sldId id="691" r:id="rId4"/>
    <p:sldId id="692" r:id="rId5"/>
    <p:sldId id="694" r:id="rId6"/>
    <p:sldId id="693" r:id="rId7"/>
    <p:sldId id="697" r:id="rId8"/>
    <p:sldId id="695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00B050"/>
    <a:srgbClr val="999B3F"/>
    <a:srgbClr val="005828"/>
    <a:srgbClr val="ADB638"/>
    <a:srgbClr val="F8F8F8"/>
    <a:srgbClr val="996600"/>
    <a:srgbClr val="5F5F5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38" autoAdjust="0"/>
    <p:restoredTop sz="96234" autoAdjust="0"/>
  </p:normalViewPr>
  <p:slideViewPr>
    <p:cSldViewPr>
      <p:cViewPr>
        <p:scale>
          <a:sx n="60" d="100"/>
          <a:sy n="60" d="100"/>
        </p:scale>
        <p:origin x="-1589" y="-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46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E6E5D-3414-4F25-8351-6FB2F7EAC716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B7AD6-095A-4001-A9DD-603895E44CB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000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E48A2-12CE-42E0-B94F-5F90BF7E2E04}" type="datetimeFigureOut">
              <a:rPr lang="fr-FR" smtClean="0"/>
              <a:t>19/02/2018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4800F-8132-4116-8C5F-E3B933E1AE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966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D093959-97C9-436F-AD7A-D9CB41ADCF80}" type="datetime1">
              <a:rPr lang="fr-FR" smtClean="0"/>
              <a:t>19/02/2018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BB501F4-F9CE-4073-B52E-8C4E45F9468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19BE-4592-43D3-968D-57D8E58820E5}" type="datetime1">
              <a:rPr lang="fr-FR" smtClean="0"/>
              <a:t>19/02/2018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CB86-1B0B-482A-8BBE-6FC270A81916}" type="datetime1">
              <a:rPr lang="fr-FR" smtClean="0"/>
              <a:t>19/02/2018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803D-6947-4430-994D-1C9E3A4EC1FE}" type="datetime1">
              <a:rPr lang="fr-FR" smtClean="0"/>
              <a:t>19/02/2018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344F-1770-416F-B64E-B844D3F8A6B8}" type="datetime1">
              <a:rPr lang="fr-FR" smtClean="0"/>
              <a:t>19/02/2018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AD18-9C6E-4C5E-BA91-0701E298DD5E}" type="datetime1">
              <a:rPr lang="fr-FR" smtClean="0"/>
              <a:t>19/02/2018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184987D-BF64-4A38-9BBC-D14357C9352B}" type="datetime1">
              <a:rPr lang="fr-FR" smtClean="0"/>
              <a:t>19/02/2018</a:t>
            </a:fld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B501F4-F9CE-4073-B52E-8C4E45F94689}" type="slidenum">
              <a:rPr lang="fr-FR" smtClean="0"/>
              <a:t>‹N°›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82C6AE0-B226-44EE-8189-3A63E33BCE89}" type="datetime1">
              <a:rPr lang="fr-FR" smtClean="0"/>
              <a:t>19/02/2018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BB501F4-F9CE-4073-B52E-8C4E45F9468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4907-976D-4AA9-AB2D-8A4DBA526F46}" type="datetime1">
              <a:rPr lang="fr-FR" smtClean="0"/>
              <a:t>19/02/2018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E5F1-65F2-458E-8C5A-F97076966C25}" type="datetime1">
              <a:rPr lang="fr-FR" smtClean="0"/>
              <a:t>19/02/2018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6E06-417C-46C9-A095-3A763FCED74C}" type="datetime1">
              <a:rPr lang="fr-FR" smtClean="0"/>
              <a:t>19/02/2018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259632" y="146018"/>
            <a:ext cx="7488832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96176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702AD6B-B7B7-469B-BA08-B1D3C6A49C95}" type="datetime1">
              <a:rPr lang="fr-FR" smtClean="0"/>
              <a:t>19/02/2018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BB501F4-F9CE-4073-B52E-8C4E45F94689}" type="slidenum">
              <a:rPr lang="fr-FR" smtClean="0"/>
              <a:t>‹N°›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r="5178"/>
          <a:stretch/>
        </p:blipFill>
        <p:spPr bwMode="auto">
          <a:xfrm>
            <a:off x="-17486" y="116632"/>
            <a:ext cx="1231386" cy="112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" r="584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7560840" cy="3168352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92D050"/>
                </a:solidFill>
              </a:rPr>
              <a:t>The Giant Radio </a:t>
            </a:r>
            <a:r>
              <a:rPr lang="fr-FR" sz="2800" dirty="0" err="1" smtClean="0">
                <a:solidFill>
                  <a:srgbClr val="92D050"/>
                </a:solidFill>
              </a:rPr>
              <a:t>Array</a:t>
            </a:r>
            <a:r>
              <a:rPr lang="fr-FR" sz="2800" dirty="0" smtClean="0">
                <a:solidFill>
                  <a:srgbClr val="92D050"/>
                </a:solidFill>
              </a:rPr>
              <a:t> for Neutrino </a:t>
            </a:r>
            <a:r>
              <a:rPr lang="fr-FR" sz="2800" dirty="0" err="1" smtClean="0">
                <a:solidFill>
                  <a:srgbClr val="92D050"/>
                </a:solidFill>
              </a:rPr>
              <a:t>Detection</a:t>
            </a:r>
            <a:endParaRPr lang="fr-FR" sz="2800" dirty="0" smtClean="0">
              <a:solidFill>
                <a:srgbClr val="92D050"/>
              </a:solidFill>
            </a:endParaRPr>
          </a:p>
          <a:p>
            <a:r>
              <a:rPr lang="fr-FR" sz="2800" dirty="0" smtClean="0">
                <a:solidFill>
                  <a:srgbClr val="92D050"/>
                </a:solidFill>
              </a:rPr>
              <a:t>Project </a:t>
            </a:r>
            <a:r>
              <a:rPr lang="fr-FR" sz="2800" dirty="0" smtClean="0">
                <a:solidFill>
                  <a:srgbClr val="92D050"/>
                </a:solidFill>
              </a:rPr>
              <a:t>update</a:t>
            </a:r>
            <a:endParaRPr lang="fr-FR" sz="2800" dirty="0" smtClean="0">
              <a:solidFill>
                <a:srgbClr val="92D050"/>
              </a:solidFill>
            </a:endParaRPr>
          </a:p>
          <a:p>
            <a:endParaRPr lang="fr-FR" dirty="0">
              <a:solidFill>
                <a:srgbClr val="92D050"/>
              </a:solidFill>
            </a:endParaRPr>
          </a:p>
          <a:p>
            <a:endParaRPr lang="fr-FR" dirty="0">
              <a:solidFill>
                <a:srgbClr val="92D050"/>
              </a:solidFill>
            </a:endParaRPr>
          </a:p>
          <a:p>
            <a:r>
              <a:rPr lang="fr-FR" sz="1800" i="1" dirty="0" smtClean="0">
                <a:solidFill>
                  <a:srgbClr val="FF0000"/>
                </a:solidFill>
              </a:rPr>
              <a:t>Olivier Martineau</a:t>
            </a:r>
          </a:p>
          <a:p>
            <a:r>
              <a:rPr lang="fr-FR" sz="1800" i="1" dirty="0" smtClean="0">
                <a:solidFill>
                  <a:srgbClr val="FF0000"/>
                </a:solidFill>
              </a:rPr>
              <a:t>GRAND White Paper </a:t>
            </a:r>
            <a:r>
              <a:rPr lang="fr-FR" sz="1800" i="1" dirty="0" smtClean="0">
                <a:solidFill>
                  <a:srgbClr val="FF0000"/>
                </a:solidFill>
              </a:rPr>
              <a:t>2</a:t>
            </a:r>
            <a:r>
              <a:rPr lang="fr-FR" sz="1800" i="1" baseline="30000" dirty="0" smtClean="0">
                <a:solidFill>
                  <a:srgbClr val="FF0000"/>
                </a:solidFill>
              </a:rPr>
              <a:t>nd</a:t>
            </a:r>
            <a:r>
              <a:rPr lang="fr-FR" sz="1800" i="1" dirty="0" smtClean="0">
                <a:solidFill>
                  <a:srgbClr val="FF0000"/>
                </a:solidFill>
              </a:rPr>
              <a:t> workshop</a:t>
            </a:r>
            <a:endParaRPr lang="fr-FR" sz="1800" i="1" dirty="0" smtClean="0">
              <a:solidFill>
                <a:srgbClr val="FF0000"/>
              </a:solidFill>
            </a:endParaRPr>
          </a:p>
          <a:p>
            <a:r>
              <a:rPr lang="fr-FR" sz="1800" i="1" dirty="0" err="1" smtClean="0">
                <a:solidFill>
                  <a:srgbClr val="FF0000"/>
                </a:solidFill>
              </a:rPr>
              <a:t>Radboud</a:t>
            </a:r>
            <a:r>
              <a:rPr lang="fr-FR" sz="1800" i="1" dirty="0" smtClean="0">
                <a:solidFill>
                  <a:srgbClr val="FF0000"/>
                </a:solidFill>
              </a:rPr>
              <a:t> </a:t>
            </a:r>
            <a:r>
              <a:rPr lang="fr-FR" sz="1800" i="1" dirty="0" err="1" smtClean="0">
                <a:solidFill>
                  <a:srgbClr val="FF0000"/>
                </a:solidFill>
              </a:rPr>
              <a:t>University</a:t>
            </a:r>
            <a:r>
              <a:rPr lang="fr-FR" sz="1800" i="1" dirty="0" smtClean="0">
                <a:solidFill>
                  <a:srgbClr val="FF0000"/>
                </a:solidFill>
              </a:rPr>
              <a:t>, </a:t>
            </a:r>
            <a:r>
              <a:rPr lang="fr-FR" sz="1800" i="1" dirty="0" err="1" smtClean="0">
                <a:solidFill>
                  <a:srgbClr val="FF0000"/>
                </a:solidFill>
              </a:rPr>
              <a:t>Feb</a:t>
            </a:r>
            <a:r>
              <a:rPr lang="fr-FR" sz="1800" i="1" dirty="0" smtClean="0">
                <a:solidFill>
                  <a:srgbClr val="FF0000"/>
                </a:solidFill>
              </a:rPr>
              <a:t> 20, 2018</a:t>
            </a:r>
            <a:endParaRPr lang="fr-FR" sz="1800" i="1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6" r="9661"/>
          <a:stretch/>
        </p:blipFill>
        <p:spPr bwMode="auto">
          <a:xfrm>
            <a:off x="395536" y="188640"/>
            <a:ext cx="1800200" cy="179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220072" y="6189373"/>
            <a:ext cx="3886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 smtClean="0">
                <a:solidFill>
                  <a:schemeClr val="bg1"/>
                </a:solidFill>
                <a:latin typeface="Bodoni MT Condensed" panose="02070606080606020203" pitchFamily="18" charset="0"/>
              </a:rPr>
              <a:t>the 21CM </a:t>
            </a:r>
            <a:r>
              <a:rPr lang="fr-FR" sz="2000" dirty="0" err="1" smtClean="0">
                <a:solidFill>
                  <a:schemeClr val="bg1"/>
                </a:solidFill>
                <a:latin typeface="Bodoni MT Condensed" panose="02070606080606020203" pitchFamily="18" charset="0"/>
              </a:rPr>
              <a:t>array</a:t>
            </a:r>
            <a:r>
              <a:rPr lang="fr-FR" sz="2000" dirty="0" smtClean="0">
                <a:solidFill>
                  <a:schemeClr val="bg1"/>
                </a:solidFill>
                <a:latin typeface="Bodoni MT Condensed" panose="02070606080606020203" pitchFamily="18" charset="0"/>
              </a:rPr>
              <a:t> </a:t>
            </a:r>
          </a:p>
          <a:p>
            <a:pPr algn="r"/>
            <a:r>
              <a:rPr lang="fr-FR" sz="2000" dirty="0" smtClean="0">
                <a:solidFill>
                  <a:schemeClr val="bg1"/>
                </a:solidFill>
                <a:latin typeface="Bodoni MT Condensed" panose="02070606080606020203" pitchFamily="18" charset="0"/>
              </a:rPr>
              <a:t>site of the </a:t>
            </a:r>
            <a:r>
              <a:rPr lang="fr-FR" sz="2000" dirty="0" err="1" smtClean="0">
                <a:solidFill>
                  <a:schemeClr val="bg1"/>
                </a:solidFill>
                <a:latin typeface="Bodoni MT Condensed" panose="02070606080606020203" pitchFamily="18" charset="0"/>
              </a:rPr>
              <a:t>GRANDproto</a:t>
            </a:r>
            <a:r>
              <a:rPr lang="fr-FR" sz="2000" dirty="0" smtClean="0">
                <a:solidFill>
                  <a:schemeClr val="bg1"/>
                </a:solidFill>
                <a:latin typeface="Bodoni MT Condensed" panose="02070606080606020203" pitchFamily="18" charset="0"/>
              </a:rPr>
              <a:t> setup (</a:t>
            </a:r>
            <a:r>
              <a:rPr lang="fr-FR" sz="2000" dirty="0" err="1" smtClean="0">
                <a:solidFill>
                  <a:schemeClr val="bg1"/>
                </a:solidFill>
                <a:latin typeface="Bodoni MT Condensed" panose="02070606080606020203" pitchFamily="18" charset="0"/>
              </a:rPr>
              <a:t>picture</a:t>
            </a:r>
            <a:r>
              <a:rPr lang="fr-FR" sz="2000" dirty="0" smtClean="0">
                <a:solidFill>
                  <a:schemeClr val="bg1"/>
                </a:solidFill>
                <a:latin typeface="Bodoni MT Condensed" panose="02070606080606020203" pitchFamily="18" charset="0"/>
              </a:rPr>
              <a:t>: </a:t>
            </a:r>
            <a:r>
              <a:rPr lang="fr-FR" sz="2000" dirty="0" err="1" smtClean="0">
                <a:solidFill>
                  <a:schemeClr val="bg1"/>
                </a:solidFill>
                <a:latin typeface="Bodoni MT Condensed" panose="02070606080606020203" pitchFamily="18" charset="0"/>
              </a:rPr>
              <a:t>Gu</a:t>
            </a:r>
            <a:r>
              <a:rPr lang="fr-FR" sz="2000" dirty="0" smtClean="0">
                <a:solidFill>
                  <a:schemeClr val="bg1"/>
                </a:solidFill>
                <a:latin typeface="Bodoni MT Condensed" panose="02070606080606020203" pitchFamily="18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Bodoni MT Condensed" panose="02070606080606020203" pitchFamily="18" charset="0"/>
              </a:rPr>
              <a:t>Junhua</a:t>
            </a:r>
            <a:r>
              <a:rPr lang="fr-FR" sz="2000" dirty="0">
                <a:solidFill>
                  <a:schemeClr val="bg1"/>
                </a:solidFill>
                <a:latin typeface="Bodoni MT Condensed" panose="02070606080606020203" pitchFamily="18" charset="0"/>
              </a:rPr>
              <a:t>)</a:t>
            </a:r>
            <a:endParaRPr lang="en-US" sz="2000" dirty="0">
              <a:solidFill>
                <a:schemeClr val="bg1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31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Update </a:t>
            </a:r>
            <a:r>
              <a:rPr lang="fr-FR" dirty="0" err="1" smtClean="0"/>
              <a:t>since</a:t>
            </a:r>
            <a:r>
              <a:rPr lang="fr-FR" dirty="0" smtClean="0"/>
              <a:t> 1</a:t>
            </a:r>
            <a:r>
              <a:rPr lang="fr-FR" baseline="30000" dirty="0" smtClean="0"/>
              <a:t>st</a:t>
            </a:r>
            <a:r>
              <a:rPr lang="fr-FR" dirty="0" smtClean="0"/>
              <a:t> WP workshop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96176"/>
            <a:ext cx="8856984" cy="1660816"/>
          </a:xfrm>
        </p:spPr>
        <p:txBody>
          <a:bodyPr>
            <a:normAutofit/>
          </a:bodyPr>
          <a:lstStyle/>
          <a:p>
            <a:r>
              <a:rPr lang="fr-FR" dirty="0" smtClean="0"/>
              <a:t>A lot has been </a:t>
            </a:r>
            <a:r>
              <a:rPr lang="fr-FR" dirty="0" err="1" smtClean="0"/>
              <a:t>done</a:t>
            </a:r>
            <a:r>
              <a:rPr lang="fr-FR" dirty="0" smtClean="0"/>
              <a:t> in all </a:t>
            </a:r>
            <a:r>
              <a:rPr lang="fr-FR" dirty="0" err="1" smtClean="0"/>
              <a:t>fields</a:t>
            </a:r>
            <a:r>
              <a:rPr lang="fr-FR" dirty="0" smtClean="0"/>
              <a:t> in the 9 last </a:t>
            </a:r>
            <a:r>
              <a:rPr lang="fr-FR" dirty="0" err="1" smtClean="0"/>
              <a:t>months</a:t>
            </a:r>
            <a:r>
              <a:rPr lang="fr-FR" dirty="0" smtClean="0"/>
              <a:t>!</a:t>
            </a:r>
          </a:p>
          <a:p>
            <a:pPr lvl="1"/>
            <a:r>
              <a:rPr lang="fr-FR" u="sng" dirty="0" smtClean="0"/>
              <a:t>White </a:t>
            </a:r>
            <a:r>
              <a:rPr lang="fr-FR" u="sng" dirty="0" err="1" smtClean="0"/>
              <a:t>paper</a:t>
            </a:r>
            <a:r>
              <a:rPr lang="fr-FR" u="sng" dirty="0" smtClean="0"/>
              <a:t>:</a:t>
            </a:r>
            <a:r>
              <a:rPr lang="fr-FR" dirty="0" smtClean="0"/>
              <a:t> v1 </a:t>
            </a:r>
            <a:r>
              <a:rPr lang="fr-FR" dirty="0" err="1" smtClean="0"/>
              <a:t>released</a:t>
            </a:r>
            <a:r>
              <a:rPr lang="fr-FR" dirty="0" smtClean="0"/>
              <a:t>! A </a:t>
            </a:r>
            <a:r>
              <a:rPr lang="fr-FR" dirty="0" err="1" smtClean="0"/>
              <a:t>great</a:t>
            </a:r>
            <a:r>
              <a:rPr lang="fr-FR" dirty="0" smtClean="0"/>
              <a:t> </a:t>
            </a:r>
            <a:r>
              <a:rPr lang="fr-FR" dirty="0" err="1" smtClean="0"/>
              <a:t>achievement</a:t>
            </a:r>
            <a:r>
              <a:rPr lang="fr-FR" dirty="0" smtClean="0"/>
              <a:t> </a:t>
            </a:r>
          </a:p>
          <a:p>
            <a:pPr marL="411480" lvl="1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 </a:t>
            </a:r>
            <a:r>
              <a:rPr lang="fr-FR" dirty="0" smtClean="0"/>
              <a:t>Mauricio, 2:15pm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marL="411480" lvl="1" indent="0">
              <a:buNone/>
            </a:pPr>
            <a:endParaRPr lang="fr-FR" dirty="0" smtClean="0"/>
          </a:p>
          <a:p>
            <a:pPr lvl="1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2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2753642"/>
            <a:ext cx="2925223" cy="377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74" y="3573016"/>
            <a:ext cx="577940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81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Update </a:t>
            </a:r>
            <a:r>
              <a:rPr lang="fr-FR" dirty="0" err="1" smtClean="0"/>
              <a:t>since</a:t>
            </a:r>
            <a:r>
              <a:rPr lang="fr-FR" dirty="0" smtClean="0"/>
              <a:t> 1</a:t>
            </a:r>
            <a:r>
              <a:rPr lang="fr-FR" baseline="30000" dirty="0" smtClean="0"/>
              <a:t>st</a:t>
            </a:r>
            <a:r>
              <a:rPr lang="fr-FR" dirty="0" smtClean="0"/>
              <a:t> WP workshop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96176"/>
            <a:ext cx="8784976" cy="4325112"/>
          </a:xfrm>
        </p:spPr>
        <p:txBody>
          <a:bodyPr>
            <a:normAutofit/>
          </a:bodyPr>
          <a:lstStyle/>
          <a:p>
            <a:r>
              <a:rPr lang="fr-FR" dirty="0" smtClean="0"/>
              <a:t>A lot has been </a:t>
            </a:r>
            <a:r>
              <a:rPr lang="fr-FR" dirty="0" err="1" smtClean="0"/>
              <a:t>done</a:t>
            </a:r>
            <a:r>
              <a:rPr lang="fr-FR" dirty="0" smtClean="0"/>
              <a:t> in all </a:t>
            </a:r>
            <a:r>
              <a:rPr lang="fr-FR" dirty="0" err="1" smtClean="0"/>
              <a:t>fields</a:t>
            </a:r>
            <a:r>
              <a:rPr lang="fr-FR" dirty="0" smtClean="0"/>
              <a:t> in the 9 last </a:t>
            </a:r>
            <a:r>
              <a:rPr lang="fr-FR" dirty="0" err="1" smtClean="0"/>
              <a:t>months</a:t>
            </a:r>
            <a:r>
              <a:rPr lang="fr-FR" dirty="0" smtClean="0"/>
              <a:t>!</a:t>
            </a:r>
          </a:p>
          <a:p>
            <a:pPr lvl="1"/>
            <a:r>
              <a:rPr lang="fr-FR" u="sng" dirty="0" smtClean="0"/>
              <a:t>Neutrino &amp; CR </a:t>
            </a:r>
            <a:r>
              <a:rPr lang="fr-FR" u="sng" dirty="0" err="1" smtClean="0"/>
              <a:t>sensitivity</a:t>
            </a:r>
            <a:r>
              <a:rPr lang="fr-FR" u="sng" dirty="0" smtClean="0"/>
              <a:t> </a:t>
            </a:r>
            <a:r>
              <a:rPr lang="fr-FR" u="sng" dirty="0" err="1" smtClean="0"/>
              <a:t>estimate</a:t>
            </a:r>
            <a:r>
              <a:rPr lang="fr-FR" u="sng" dirty="0" smtClean="0"/>
              <a:t>:</a:t>
            </a:r>
            <a:r>
              <a:rPr lang="fr-FR" dirty="0" smtClean="0"/>
              <a:t> simulation  </a:t>
            </a:r>
            <a:r>
              <a:rPr lang="fr-FR" dirty="0" err="1" smtClean="0"/>
              <a:t>chain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complete</a:t>
            </a:r>
            <a:r>
              <a:rPr lang="fr-FR" dirty="0" smtClean="0"/>
              <a:t>, </a:t>
            </a:r>
            <a:r>
              <a:rPr lang="fr-FR" dirty="0" err="1" smtClean="0"/>
              <a:t>validated</a:t>
            </a:r>
            <a:r>
              <a:rPr lang="fr-FR" dirty="0" smtClean="0"/>
              <a:t> and running. First </a:t>
            </a:r>
            <a:r>
              <a:rPr lang="fr-FR" dirty="0" err="1"/>
              <a:t>results</a:t>
            </a:r>
            <a:r>
              <a:rPr lang="fr-FR" dirty="0"/>
              <a:t> in line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 smtClean="0"/>
              <a:t>preliminary</a:t>
            </a:r>
            <a:r>
              <a:rPr lang="fr-FR" dirty="0" smtClean="0"/>
              <a:t> </a:t>
            </a:r>
            <a:r>
              <a:rPr lang="fr-FR" dirty="0" err="1" smtClean="0"/>
              <a:t>estimates</a:t>
            </a:r>
            <a:r>
              <a:rPr lang="fr-FR" dirty="0" smtClean="0"/>
              <a:t>. But </a:t>
            </a:r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ahead</a:t>
            </a:r>
            <a:r>
              <a:rPr lang="fr-FR" dirty="0" smtClean="0"/>
              <a:t> in </a:t>
            </a:r>
            <a:r>
              <a:rPr lang="fr-FR" dirty="0" err="1" smtClean="0"/>
              <a:t>view</a:t>
            </a:r>
            <a:r>
              <a:rPr lang="fr-FR" dirty="0" smtClean="0"/>
              <a:t> of WPv2 </a:t>
            </a:r>
          </a:p>
          <a:p>
            <a:pPr marL="411480" lvl="1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 </a:t>
            </a:r>
            <a:r>
              <a:rPr lang="fr-FR" dirty="0" smtClean="0"/>
              <a:t>simulation session (IAP </a:t>
            </a:r>
            <a:r>
              <a:rPr lang="fr-FR" dirty="0" err="1" smtClean="0"/>
              <a:t>gang+Sandra</a:t>
            </a:r>
            <a:r>
              <a:rPr lang="fr-FR" dirty="0" smtClean="0"/>
              <a:t>), 2:30pm</a:t>
            </a:r>
          </a:p>
          <a:p>
            <a:pPr lvl="1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3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" t="5095" r="17049"/>
          <a:stretch/>
        </p:blipFill>
        <p:spPr bwMode="auto">
          <a:xfrm>
            <a:off x="1004000" y="4365506"/>
            <a:ext cx="6957180" cy="249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244405" y="4438853"/>
            <a:ext cx="1906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b="1" dirty="0" smtClean="0"/>
              <a:t>One </a:t>
            </a:r>
            <a:r>
              <a:rPr lang="fr-FR" b="1" dirty="0" err="1" smtClean="0"/>
              <a:t>simulated</a:t>
            </a:r>
            <a:endParaRPr lang="fr-FR" b="1" dirty="0"/>
          </a:p>
          <a:p>
            <a:pPr algn="r"/>
            <a:r>
              <a:rPr lang="fr-FR" b="1" dirty="0" smtClean="0"/>
              <a:t>GRAND </a:t>
            </a:r>
            <a:r>
              <a:rPr lang="fr-FR" b="1" dirty="0" err="1" smtClean="0"/>
              <a:t>event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312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Update </a:t>
            </a:r>
            <a:r>
              <a:rPr lang="fr-FR" dirty="0" err="1" smtClean="0"/>
              <a:t>since</a:t>
            </a:r>
            <a:r>
              <a:rPr lang="fr-FR" dirty="0" smtClean="0"/>
              <a:t> 1</a:t>
            </a:r>
            <a:r>
              <a:rPr lang="fr-FR" baseline="30000" dirty="0" smtClean="0"/>
              <a:t>st</a:t>
            </a:r>
            <a:r>
              <a:rPr lang="fr-FR" dirty="0" smtClean="0"/>
              <a:t> WP workshop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1876840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A lot has been </a:t>
            </a:r>
            <a:r>
              <a:rPr lang="fr-FR" dirty="0" err="1" smtClean="0"/>
              <a:t>done</a:t>
            </a:r>
            <a:r>
              <a:rPr lang="fr-FR" dirty="0" smtClean="0"/>
              <a:t> in all </a:t>
            </a:r>
            <a:r>
              <a:rPr lang="fr-FR" dirty="0" err="1" smtClean="0"/>
              <a:t>fields</a:t>
            </a:r>
            <a:r>
              <a:rPr lang="fr-FR" dirty="0" smtClean="0"/>
              <a:t> in the 9 last </a:t>
            </a:r>
            <a:r>
              <a:rPr lang="fr-FR" dirty="0" err="1" smtClean="0"/>
              <a:t>months</a:t>
            </a:r>
            <a:r>
              <a:rPr lang="fr-FR" dirty="0" smtClean="0"/>
              <a:t>!</a:t>
            </a:r>
          </a:p>
          <a:p>
            <a:pPr lvl="1"/>
            <a:r>
              <a:rPr lang="fr-FR" u="sng" dirty="0" smtClean="0"/>
              <a:t>GRANDProto300:</a:t>
            </a:r>
            <a:r>
              <a:rPr lang="fr-FR" dirty="0" smtClean="0"/>
              <a:t> </a:t>
            </a:r>
          </a:p>
          <a:p>
            <a:pPr lvl="2"/>
            <a:r>
              <a:rPr lang="fr-FR" dirty="0" smtClean="0"/>
              <a:t>site </a:t>
            </a:r>
            <a:r>
              <a:rPr lang="fr-FR" dirty="0" err="1" smtClean="0"/>
              <a:t>survey</a:t>
            </a:r>
            <a:r>
              <a:rPr lang="fr-FR" dirty="0" smtClean="0"/>
              <a:t> (3 sites) &amp; </a:t>
            </a:r>
            <a:r>
              <a:rPr lang="fr-FR" dirty="0" err="1" smtClean="0"/>
              <a:t>electronics</a:t>
            </a:r>
            <a:r>
              <a:rPr lang="fr-FR" dirty="0" smtClean="0"/>
              <a:t> </a:t>
            </a:r>
            <a:r>
              <a:rPr lang="fr-FR" dirty="0" err="1" smtClean="0"/>
              <a:t>developments</a:t>
            </a:r>
            <a:r>
              <a:rPr lang="fr-FR" dirty="0" smtClean="0"/>
              <a:t> </a:t>
            </a:r>
            <a:r>
              <a:rPr lang="fr-FR" dirty="0" err="1" smtClean="0"/>
              <a:t>initiated</a:t>
            </a:r>
            <a:r>
              <a:rPr lang="fr-FR" dirty="0" smtClean="0"/>
              <a:t> (lead: </a:t>
            </a:r>
            <a:r>
              <a:rPr lang="fr-FR" dirty="0" err="1" smtClean="0"/>
              <a:t>Nijmegen</a:t>
            </a:r>
            <a:r>
              <a:rPr lang="fr-FR" dirty="0" smtClean="0"/>
              <a:t>). </a:t>
            </a:r>
          </a:p>
          <a:p>
            <a:pPr lvl="2"/>
            <a:r>
              <a:rPr lang="fr-FR" dirty="0" smtClean="0"/>
              <a:t>Budget: 100-200k€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spent</a:t>
            </a:r>
            <a:r>
              <a:rPr lang="fr-FR" dirty="0" smtClean="0"/>
              <a:t> </a:t>
            </a:r>
            <a:r>
              <a:rPr lang="fr-FR" dirty="0" err="1" smtClean="0"/>
              <a:t>before</a:t>
            </a:r>
            <a:r>
              <a:rPr lang="fr-FR" dirty="0" smtClean="0"/>
              <a:t> end of the </a:t>
            </a:r>
            <a:r>
              <a:rPr lang="fr-FR" dirty="0" err="1" smtClean="0"/>
              <a:t>year</a:t>
            </a:r>
            <a:r>
              <a:rPr lang="fr-FR" dirty="0"/>
              <a:t> </a:t>
            </a:r>
          </a:p>
          <a:p>
            <a:pPr marL="146304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 Charles, Thursday 9:15am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4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2081855" cy="312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99882"/>
            <a:ext cx="4398865" cy="247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899592" y="3573016"/>
            <a:ext cx="201622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err="1" smtClean="0">
                <a:solidFill>
                  <a:schemeClr val="bg1"/>
                </a:solidFill>
              </a:rPr>
              <a:t>AiLaoShan</a:t>
            </a:r>
            <a:r>
              <a:rPr lang="fr-FR" sz="1050" b="1" dirty="0" smtClean="0">
                <a:solidFill>
                  <a:schemeClr val="bg1"/>
                </a:solidFill>
              </a:rPr>
              <a:t> (Yunnan): </a:t>
            </a:r>
          </a:p>
          <a:p>
            <a:r>
              <a:rPr lang="fr-FR" sz="1050" b="1" dirty="0">
                <a:solidFill>
                  <a:schemeClr val="bg1"/>
                </a:solidFill>
              </a:rPr>
              <a:t>o</a:t>
            </a:r>
            <a:r>
              <a:rPr lang="fr-FR" sz="1050" b="1" dirty="0" smtClean="0">
                <a:solidFill>
                  <a:schemeClr val="bg1"/>
                </a:solidFill>
              </a:rPr>
              <a:t>ne </a:t>
            </a:r>
            <a:r>
              <a:rPr lang="fr-FR" sz="1050" b="1" dirty="0" err="1" smtClean="0">
                <a:solidFill>
                  <a:schemeClr val="bg1"/>
                </a:solidFill>
              </a:rPr>
              <a:t>very</a:t>
            </a:r>
            <a:r>
              <a:rPr lang="fr-FR" sz="1050" b="1" dirty="0" smtClean="0">
                <a:solidFill>
                  <a:schemeClr val="bg1"/>
                </a:solidFill>
              </a:rPr>
              <a:t> radio-quiet candidate site for GP300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07904" y="616530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3587004" y="5805264"/>
            <a:ext cx="213712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 smtClean="0"/>
              <a:t>GRANDProto300 </a:t>
            </a:r>
          </a:p>
          <a:p>
            <a:r>
              <a:rPr lang="fr-FR" sz="1050" b="1" dirty="0" smtClean="0"/>
              <a:t>DAQ </a:t>
            </a:r>
            <a:r>
              <a:rPr lang="fr-FR" sz="1050" b="1" dirty="0" err="1" smtClean="0"/>
              <a:t>development</a:t>
            </a:r>
            <a:r>
              <a:rPr lang="fr-FR" sz="1050" b="1" dirty="0" smtClean="0"/>
              <a:t> </a:t>
            </a:r>
            <a:r>
              <a:rPr lang="fr-FR" sz="1050" b="1" dirty="0" err="1" smtClean="0"/>
              <a:t>board</a:t>
            </a:r>
            <a:endParaRPr lang="fr-FR" sz="1050" b="1" dirty="0" smtClean="0"/>
          </a:p>
          <a:p>
            <a:r>
              <a:rPr lang="fr-FR" sz="1050" b="1" dirty="0" smtClean="0"/>
              <a:t>(René </a:t>
            </a:r>
            <a:r>
              <a:rPr lang="fr-FR" sz="1050" b="1" dirty="0" err="1" smtClean="0"/>
              <a:t>Habraken</a:t>
            </a:r>
            <a:r>
              <a:rPr lang="fr-FR" sz="1050" b="1" dirty="0" smtClean="0"/>
              <a:t>, </a:t>
            </a:r>
            <a:r>
              <a:rPr lang="fr-FR" sz="1050" b="1" dirty="0" err="1" smtClean="0"/>
              <a:t>Nijmegen</a:t>
            </a:r>
            <a:r>
              <a:rPr lang="fr-FR" sz="1050" b="1" dirty="0" smtClean="0"/>
              <a:t>)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30195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Update </a:t>
            </a:r>
            <a:r>
              <a:rPr lang="fr-FR" dirty="0" err="1" smtClean="0"/>
              <a:t>since</a:t>
            </a:r>
            <a:r>
              <a:rPr lang="fr-FR" dirty="0" smtClean="0"/>
              <a:t> 1</a:t>
            </a:r>
            <a:r>
              <a:rPr lang="fr-FR" baseline="30000" dirty="0" smtClean="0"/>
              <a:t>st</a:t>
            </a:r>
            <a:r>
              <a:rPr lang="fr-FR" dirty="0" smtClean="0"/>
              <a:t> WP workshop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412776"/>
            <a:ext cx="9001000" cy="2232248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A lot has been </a:t>
            </a:r>
            <a:r>
              <a:rPr lang="fr-FR" dirty="0" err="1" smtClean="0"/>
              <a:t>done</a:t>
            </a:r>
            <a:r>
              <a:rPr lang="fr-FR" dirty="0" smtClean="0"/>
              <a:t> in all </a:t>
            </a:r>
            <a:r>
              <a:rPr lang="fr-FR" dirty="0" err="1" smtClean="0"/>
              <a:t>fields</a:t>
            </a:r>
            <a:r>
              <a:rPr lang="fr-FR" dirty="0" smtClean="0"/>
              <a:t> in the 9 last </a:t>
            </a:r>
            <a:r>
              <a:rPr lang="fr-FR" dirty="0" err="1" smtClean="0"/>
              <a:t>months</a:t>
            </a:r>
            <a:r>
              <a:rPr lang="fr-FR" dirty="0" smtClean="0"/>
              <a:t>!</a:t>
            </a:r>
          </a:p>
          <a:p>
            <a:pPr lvl="1"/>
            <a:r>
              <a:rPr lang="fr-FR" u="sng" dirty="0" smtClean="0"/>
              <a:t>GRANDProto35:</a:t>
            </a:r>
            <a:r>
              <a:rPr lang="fr-FR" dirty="0" smtClean="0"/>
              <a:t> </a:t>
            </a:r>
          </a:p>
          <a:p>
            <a:pPr lvl="2"/>
            <a:r>
              <a:rPr lang="fr-FR" dirty="0" smtClean="0"/>
              <a:t>34 DAQ </a:t>
            </a:r>
            <a:r>
              <a:rPr lang="fr-FR" dirty="0" err="1" smtClean="0"/>
              <a:t>units</a:t>
            </a:r>
            <a:r>
              <a:rPr lang="fr-FR" dirty="0" smtClean="0"/>
              <a:t> </a:t>
            </a:r>
            <a:r>
              <a:rPr lang="fr-FR" dirty="0" err="1" smtClean="0"/>
              <a:t>produced</a:t>
            </a:r>
            <a:r>
              <a:rPr lang="fr-FR" dirty="0" smtClean="0"/>
              <a:t> &amp; </a:t>
            </a:r>
            <a:r>
              <a:rPr lang="fr-FR" dirty="0" err="1" smtClean="0"/>
              <a:t>delivered</a:t>
            </a:r>
            <a:r>
              <a:rPr lang="fr-FR" dirty="0" smtClean="0"/>
              <a:t> (LPNHE lead, NAOC </a:t>
            </a:r>
            <a:r>
              <a:rPr lang="fr-FR" dirty="0" err="1" smtClean="0"/>
              <a:t>funding</a:t>
            </a:r>
            <a:r>
              <a:rPr lang="fr-FR" dirty="0" smtClean="0"/>
              <a:t>). </a:t>
            </a:r>
          </a:p>
          <a:p>
            <a:pPr lvl="2"/>
            <a:r>
              <a:rPr lang="fr-FR" dirty="0" smtClean="0"/>
              <a:t>On-site </a:t>
            </a:r>
            <a:r>
              <a:rPr lang="fr-FR" dirty="0" err="1"/>
              <a:t>d</a:t>
            </a:r>
            <a:r>
              <a:rPr lang="fr-FR" dirty="0" err="1" smtClean="0"/>
              <a:t>eployment</a:t>
            </a:r>
            <a:r>
              <a:rPr lang="fr-FR" dirty="0" smtClean="0"/>
              <a:t> on-</a:t>
            </a:r>
            <a:r>
              <a:rPr lang="fr-FR" dirty="0" err="1" smtClean="0"/>
              <a:t>going</a:t>
            </a:r>
            <a:r>
              <a:rPr lang="fr-FR" dirty="0" smtClean="0"/>
              <a:t>. </a:t>
            </a:r>
          </a:p>
          <a:p>
            <a:pPr lvl="2"/>
            <a:r>
              <a:rPr lang="fr-FR" dirty="0" smtClean="0"/>
              <a:t>Site </a:t>
            </a:r>
            <a:r>
              <a:rPr lang="fr-FR" dirty="0" err="1" smtClean="0"/>
              <a:t>access</a:t>
            </a:r>
            <a:r>
              <a:rPr lang="fr-FR" dirty="0" smtClean="0"/>
              <a:t> to </a:t>
            </a:r>
            <a:r>
              <a:rPr lang="fr-FR" dirty="0" err="1" smtClean="0"/>
              <a:t>foreigners</a:t>
            </a:r>
            <a:r>
              <a:rPr lang="fr-FR" dirty="0" smtClean="0"/>
              <a:t> + </a:t>
            </a:r>
            <a:r>
              <a:rPr lang="fr-FR" dirty="0" err="1" smtClean="0"/>
              <a:t>human</a:t>
            </a:r>
            <a:r>
              <a:rPr lang="fr-FR" dirty="0" smtClean="0"/>
              <a:t> ressources on </a:t>
            </a:r>
            <a:r>
              <a:rPr lang="fr-FR" dirty="0" err="1" smtClean="0"/>
              <a:t>project</a:t>
            </a:r>
            <a:r>
              <a:rPr lang="fr-FR" dirty="0" smtClean="0"/>
              <a:t> are a </a:t>
            </a:r>
            <a:r>
              <a:rPr lang="fr-FR" dirty="0" err="1" smtClean="0"/>
              <a:t>concern</a:t>
            </a:r>
            <a:r>
              <a:rPr lang="fr-FR" dirty="0"/>
              <a:t> </a:t>
            </a:r>
          </a:p>
          <a:p>
            <a:pPr marL="146304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 Olivier, Thursday 9am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5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707904" y="616530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5" t="20588"/>
          <a:stretch/>
        </p:blipFill>
        <p:spPr bwMode="auto">
          <a:xfrm>
            <a:off x="181468" y="3993962"/>
            <a:ext cx="4030492" cy="25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61109"/>
            <a:ext cx="4609433" cy="257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51520" y="6011416"/>
            <a:ext cx="2802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D. Martin in GP35 DAQ tests</a:t>
            </a:r>
          </a:p>
          <a:p>
            <a:r>
              <a:rPr lang="fr-FR" sz="1400" b="1" dirty="0" smtClean="0">
                <a:solidFill>
                  <a:schemeClr val="bg1"/>
                </a:solidFill>
              </a:rPr>
              <a:t>(STAE </a:t>
            </a:r>
            <a:r>
              <a:rPr lang="fr-FR" sz="1400" b="1" dirty="0" err="1" smtClean="0">
                <a:solidFill>
                  <a:schemeClr val="bg1"/>
                </a:solidFill>
              </a:rPr>
              <a:t>company</a:t>
            </a:r>
            <a:r>
              <a:rPr lang="fr-FR" sz="1400" b="1" dirty="0" smtClean="0">
                <a:solidFill>
                  <a:schemeClr val="bg1"/>
                </a:solidFill>
              </a:rPr>
              <a:t>, </a:t>
            </a:r>
            <a:r>
              <a:rPr lang="fr-FR" sz="1400" b="1" dirty="0" err="1" smtClean="0">
                <a:solidFill>
                  <a:schemeClr val="bg1"/>
                </a:solidFill>
              </a:rPr>
              <a:t>Nov</a:t>
            </a:r>
            <a:r>
              <a:rPr lang="fr-FR" sz="1400" b="1" dirty="0" smtClean="0">
                <a:solidFill>
                  <a:schemeClr val="bg1"/>
                </a:solidFill>
              </a:rPr>
              <a:t> 2017)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7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GRAND people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 collaboration at </a:t>
            </a:r>
            <a:r>
              <a:rPr lang="fr-FR" dirty="0" err="1" smtClean="0"/>
              <a:t>dawn</a:t>
            </a:r>
            <a:endParaRPr lang="fr-FR" dirty="0" smtClean="0"/>
          </a:p>
          <a:p>
            <a:pPr lvl="1"/>
            <a:r>
              <a:rPr lang="fr-FR" dirty="0"/>
              <a:t>Rising </a:t>
            </a:r>
            <a:r>
              <a:rPr lang="fr-FR" dirty="0" err="1"/>
              <a:t>interest</a:t>
            </a:r>
            <a:r>
              <a:rPr lang="fr-FR" dirty="0"/>
              <a:t> </a:t>
            </a:r>
            <a:r>
              <a:rPr lang="fr-FR" dirty="0" smtClean="0"/>
              <a:t>for GRAND in </a:t>
            </a:r>
            <a:r>
              <a:rPr lang="fr-FR" dirty="0"/>
              <a:t>the </a:t>
            </a:r>
            <a:r>
              <a:rPr lang="fr-FR" dirty="0" err="1" smtClean="0"/>
              <a:t>community</a:t>
            </a:r>
            <a:r>
              <a:rPr lang="fr-FR" dirty="0" smtClean="0"/>
              <a:t>: </a:t>
            </a:r>
            <a:r>
              <a:rPr lang="fr-FR" dirty="0" err="1" smtClean="0"/>
              <a:t>Tanguy+Ralph</a:t>
            </a:r>
            <a:r>
              <a:rPr lang="fr-FR" dirty="0" smtClean="0"/>
              <a:t> @ KIT, JP </a:t>
            </a:r>
            <a:r>
              <a:rPr lang="fr-FR" dirty="0" err="1" smtClean="0"/>
              <a:t>Lenain+Julien</a:t>
            </a:r>
            <a:r>
              <a:rPr lang="fr-FR" dirty="0" smtClean="0"/>
              <a:t> </a:t>
            </a:r>
            <a:r>
              <a:rPr lang="fr-FR" dirty="0" err="1" smtClean="0"/>
              <a:t>Bolmont</a:t>
            </a:r>
            <a:r>
              <a:rPr lang="fr-FR" dirty="0" smtClean="0"/>
              <a:t> @ LPNHE, Fabian </a:t>
            </a:r>
            <a:r>
              <a:rPr lang="fr-FR" dirty="0" err="1" smtClean="0"/>
              <a:t>Shüssler@Irfu</a:t>
            </a:r>
            <a:r>
              <a:rPr lang="fr-FR" dirty="0" smtClean="0"/>
              <a:t>, Matias </a:t>
            </a:r>
            <a:r>
              <a:rPr lang="fr-FR" dirty="0" err="1" smtClean="0"/>
              <a:t>Tueros</a:t>
            </a:r>
            <a:r>
              <a:rPr lang="fr-FR" dirty="0" smtClean="0"/>
              <a:t> in Argentina...</a:t>
            </a:r>
          </a:p>
          <a:p>
            <a:pPr lvl="1"/>
            <a:r>
              <a:rPr lang="fr-FR" dirty="0" smtClean="0"/>
              <a:t> Key issue: how to </a:t>
            </a:r>
            <a:r>
              <a:rPr lang="fr-FR" dirty="0" err="1" smtClean="0"/>
              <a:t>transform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momentum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institutional</a:t>
            </a:r>
            <a:r>
              <a:rPr lang="fr-FR" dirty="0" smtClean="0"/>
              <a:t> support?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6</a:t>
            </a:fld>
            <a:endParaRPr lang="fr-F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72" y="4680272"/>
            <a:ext cx="851702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GRAND people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96176"/>
            <a:ext cx="9144000" cy="5045192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A collaboration at </a:t>
            </a:r>
            <a:r>
              <a:rPr lang="fr-FR" dirty="0" err="1" smtClean="0"/>
              <a:t>dawn</a:t>
            </a:r>
            <a:endParaRPr lang="fr-FR" dirty="0" smtClean="0"/>
          </a:p>
          <a:p>
            <a:pPr lvl="1"/>
            <a:r>
              <a:rPr lang="fr-FR" b="1" dirty="0" smtClean="0">
                <a:solidFill>
                  <a:srgbClr val="00B050"/>
                </a:solidFill>
              </a:rPr>
              <a:t>In: </a:t>
            </a:r>
          </a:p>
          <a:p>
            <a:pPr lvl="2"/>
            <a:r>
              <a:rPr lang="fr-FR" dirty="0" smtClean="0"/>
              <a:t>C. </a:t>
            </a:r>
            <a:r>
              <a:rPr lang="fr-FR" dirty="0" err="1" smtClean="0"/>
              <a:t>Guépin</a:t>
            </a:r>
            <a:r>
              <a:rPr lang="fr-FR" dirty="0" smtClean="0"/>
              <a:t> &amp; V. </a:t>
            </a:r>
            <a:r>
              <a:rPr lang="fr-FR" dirty="0" err="1" smtClean="0"/>
              <a:t>Decoene</a:t>
            </a:r>
            <a:r>
              <a:rPr lang="fr-FR" dirty="0" smtClean="0"/>
              <a:t> (IAP) as the first GRAND </a:t>
            </a:r>
            <a:r>
              <a:rPr lang="fr-FR" dirty="0" err="1" smtClean="0"/>
              <a:t>graduate</a:t>
            </a:r>
            <a:r>
              <a:rPr lang="fr-FR" dirty="0" smtClean="0"/>
              <a:t> </a:t>
            </a:r>
            <a:r>
              <a:rPr lang="fr-FR" dirty="0" err="1" smtClean="0"/>
              <a:t>students</a:t>
            </a:r>
            <a:r>
              <a:rPr lang="fr-FR" dirty="0" smtClean="0"/>
              <a:t>! </a:t>
            </a:r>
            <a:r>
              <a:rPr lang="fr-FR" dirty="0" smtClean="0">
                <a:sym typeface="Wingdings" panose="05000000000000000000" pitchFamily="2" charset="2"/>
              </a:rPr>
              <a:t></a:t>
            </a:r>
            <a:r>
              <a:rPr lang="fr-FR" dirty="0" smtClean="0"/>
              <a:t> </a:t>
            </a:r>
          </a:p>
          <a:p>
            <a:pPr lvl="2"/>
            <a:r>
              <a:rPr lang="fr-FR" dirty="0" smtClean="0"/>
              <a:t>Position </a:t>
            </a:r>
            <a:r>
              <a:rPr lang="fr-FR" dirty="0" err="1" smtClean="0"/>
              <a:t>offered</a:t>
            </a:r>
            <a:r>
              <a:rPr lang="fr-FR" dirty="0" smtClean="0"/>
              <a:t> to Frank at Shanghai </a:t>
            </a:r>
            <a:r>
              <a:rPr lang="fr-FR" dirty="0" err="1" smtClean="0"/>
              <a:t>Jiatong</a:t>
            </a:r>
            <a:r>
              <a:rPr lang="fr-FR" dirty="0" smtClean="0"/>
              <a:t>. </a:t>
            </a:r>
            <a:r>
              <a:rPr lang="fr-FR" dirty="0" err="1" smtClean="0"/>
              <a:t>Enough</a:t>
            </a:r>
            <a:r>
              <a:rPr lang="fr-FR" dirty="0" smtClean="0"/>
              <a:t> support to </a:t>
            </a:r>
            <a:r>
              <a:rPr lang="fr-FR" dirty="0" err="1" smtClean="0"/>
              <a:t>start</a:t>
            </a:r>
            <a:r>
              <a:rPr lang="fr-FR" dirty="0" smtClean="0"/>
              <a:t> </a:t>
            </a:r>
            <a:r>
              <a:rPr lang="fr-FR" dirty="0" err="1" smtClean="0"/>
              <a:t>his</a:t>
            </a:r>
            <a:r>
              <a:rPr lang="fr-FR" dirty="0" smtClean="0"/>
              <a:t> group! (Important) </a:t>
            </a:r>
            <a:r>
              <a:rPr lang="fr-FR" dirty="0" err="1" smtClean="0"/>
              <a:t>details</a:t>
            </a:r>
            <a:r>
              <a:rPr lang="fr-FR" dirty="0" smtClean="0"/>
              <a:t> </a:t>
            </a:r>
            <a:r>
              <a:rPr lang="fr-FR" dirty="0" err="1" smtClean="0"/>
              <a:t>still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defined</a:t>
            </a:r>
            <a:r>
              <a:rPr lang="fr-FR" dirty="0" smtClean="0"/>
              <a:t> &amp; </a:t>
            </a:r>
            <a:r>
              <a:rPr lang="fr-FR" dirty="0" err="1" smtClean="0"/>
              <a:t>contract</a:t>
            </a:r>
            <a:r>
              <a:rPr lang="fr-FR" dirty="0" smtClean="0"/>
              <a:t> not </a:t>
            </a:r>
            <a:r>
              <a:rPr lang="fr-FR" dirty="0" err="1" smtClean="0"/>
              <a:t>signed</a:t>
            </a:r>
            <a:r>
              <a:rPr lang="fr-FR" dirty="0" smtClean="0"/>
              <a:t>.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a </a:t>
            </a:r>
            <a:r>
              <a:rPr lang="fr-FR" dirty="0" err="1" smtClean="0"/>
              <a:t>big</a:t>
            </a:r>
            <a:r>
              <a:rPr lang="fr-FR" dirty="0" smtClean="0"/>
              <a:t> </a:t>
            </a:r>
            <a:r>
              <a:rPr lang="fr-FR" dirty="0" err="1" smtClean="0"/>
              <a:t>boost</a:t>
            </a:r>
            <a:r>
              <a:rPr lang="fr-FR" dirty="0" smtClean="0"/>
              <a:t> to GRAND (GP300 </a:t>
            </a:r>
            <a:r>
              <a:rPr lang="fr-FR" dirty="0" err="1" smtClean="0"/>
              <a:t>ground</a:t>
            </a:r>
            <a:r>
              <a:rPr lang="fr-FR" dirty="0" smtClean="0"/>
              <a:t> </a:t>
            </a:r>
            <a:r>
              <a:rPr lang="fr-FR" dirty="0" err="1" smtClean="0"/>
              <a:t>array</a:t>
            </a:r>
            <a:r>
              <a:rPr lang="fr-FR" dirty="0" smtClean="0"/>
              <a:t> &amp; GP35 data </a:t>
            </a:r>
            <a:r>
              <a:rPr lang="fr-FR" dirty="0" err="1" smtClean="0"/>
              <a:t>analysis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Qian </a:t>
            </a:r>
            <a:r>
              <a:rPr lang="fr-FR" dirty="0" err="1" smtClean="0"/>
              <a:t>Xiangli</a:t>
            </a:r>
            <a:r>
              <a:rPr lang="fr-FR" dirty="0" smtClean="0"/>
              <a:t> @ Shandong U (NSFC </a:t>
            </a:r>
            <a:r>
              <a:rPr lang="fr-FR" dirty="0" err="1" smtClean="0"/>
              <a:t>grant</a:t>
            </a:r>
            <a:r>
              <a:rPr lang="fr-FR" dirty="0" smtClean="0"/>
              <a:t>)… </a:t>
            </a:r>
            <a:r>
              <a:rPr lang="fr-FR" dirty="0" err="1" smtClean="0"/>
              <a:t>Involvment</a:t>
            </a:r>
            <a:r>
              <a:rPr lang="fr-FR" dirty="0" smtClean="0"/>
              <a:t> </a:t>
            </a:r>
            <a:r>
              <a:rPr lang="fr-FR" dirty="0" err="1" smtClean="0"/>
              <a:t>still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defined</a:t>
            </a:r>
            <a:r>
              <a:rPr lang="fr-FR" dirty="0" smtClean="0"/>
              <a:t> (GP35 data </a:t>
            </a:r>
            <a:r>
              <a:rPr lang="fr-FR" dirty="0" err="1" smtClean="0"/>
              <a:t>analysis</a:t>
            </a:r>
            <a:r>
              <a:rPr lang="fr-FR" dirty="0" smtClean="0"/>
              <a:t>).</a:t>
            </a:r>
          </a:p>
          <a:p>
            <a:pPr lvl="2"/>
            <a:r>
              <a:rPr lang="fr-FR" dirty="0" err="1" smtClean="0"/>
              <a:t>Nijmegen</a:t>
            </a:r>
            <a:r>
              <a:rPr lang="fr-FR" dirty="0" smtClean="0"/>
              <a:t> </a:t>
            </a:r>
            <a:r>
              <a:rPr lang="fr-FR" dirty="0" err="1" smtClean="0"/>
              <a:t>taking</a:t>
            </a:r>
            <a:r>
              <a:rPr lang="fr-FR" dirty="0" smtClean="0"/>
              <a:t> lead for GP300 </a:t>
            </a:r>
            <a:r>
              <a:rPr lang="fr-FR" dirty="0" err="1" smtClean="0"/>
              <a:t>elec</a:t>
            </a:r>
            <a:r>
              <a:rPr lang="fr-FR" dirty="0" smtClean="0"/>
              <a:t> </a:t>
            </a:r>
            <a:r>
              <a:rPr lang="fr-FR" dirty="0" err="1" smtClean="0"/>
              <a:t>development</a:t>
            </a:r>
            <a:r>
              <a:rPr lang="fr-FR" dirty="0" smtClean="0"/>
              <a:t> (René </a:t>
            </a:r>
            <a:r>
              <a:rPr lang="fr-FR" dirty="0" err="1" smtClean="0"/>
              <a:t>Habraken</a:t>
            </a:r>
            <a:r>
              <a:rPr lang="fr-FR" dirty="0" smtClean="0"/>
              <a:t> + Daniel </a:t>
            </a:r>
            <a:r>
              <a:rPr lang="fr-FR" dirty="0" err="1" smtClean="0"/>
              <a:t>Szalas-Motesiczky</a:t>
            </a:r>
            <a:r>
              <a:rPr lang="fr-FR" dirty="0" smtClean="0"/>
              <a:t>), NAOC (Duan </a:t>
            </a:r>
            <a:r>
              <a:rPr lang="fr-FR" dirty="0" err="1" smtClean="0"/>
              <a:t>Ran</a:t>
            </a:r>
            <a:r>
              <a:rPr lang="fr-FR" dirty="0" smtClean="0"/>
              <a:t>) for </a:t>
            </a:r>
            <a:r>
              <a:rPr lang="fr-FR" dirty="0" err="1" smtClean="0"/>
              <a:t>prod</a:t>
            </a:r>
            <a:r>
              <a:rPr lang="fr-FR" dirty="0" smtClean="0"/>
              <a:t> (?)</a:t>
            </a:r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Out: </a:t>
            </a:r>
          </a:p>
          <a:p>
            <a:pPr lvl="2"/>
            <a:r>
              <a:rPr lang="fr-FR" dirty="0" smtClean="0"/>
              <a:t>Sandra </a:t>
            </a:r>
            <a:r>
              <a:rPr lang="fr-FR" dirty="0" err="1" smtClean="0"/>
              <a:t>finishing</a:t>
            </a:r>
            <a:r>
              <a:rPr lang="fr-FR" dirty="0" smtClean="0"/>
              <a:t> </a:t>
            </a:r>
            <a:r>
              <a:rPr lang="fr-FR" dirty="0" err="1" smtClean="0"/>
              <a:t>her</a:t>
            </a:r>
            <a:r>
              <a:rPr lang="fr-FR" dirty="0" smtClean="0"/>
              <a:t> </a:t>
            </a:r>
            <a:r>
              <a:rPr lang="fr-FR" dirty="0" err="1" smtClean="0"/>
              <a:t>PostDoc@NAOC</a:t>
            </a:r>
            <a:r>
              <a:rPr lang="fr-FR" dirty="0" smtClean="0"/>
              <a:t> </a:t>
            </a:r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week</a:t>
            </a:r>
            <a:r>
              <a:rPr lang="fr-FR" dirty="0" smtClean="0"/>
              <a:t>. Great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achieved</a:t>
            </a:r>
            <a:r>
              <a:rPr lang="fr-FR" dirty="0" smtClean="0"/>
              <a:t> for TREND simulations &amp; GRAND </a:t>
            </a:r>
            <a:r>
              <a:rPr lang="fr-FR" dirty="0" err="1" smtClean="0"/>
              <a:t>antenna</a:t>
            </a:r>
            <a:r>
              <a:rPr lang="fr-FR" dirty="0" smtClean="0"/>
              <a:t> simulation.</a:t>
            </a:r>
          </a:p>
          <a:p>
            <a:pPr marL="704088" lvl="2" indent="0">
              <a:buNone/>
            </a:pPr>
            <a:endParaRPr lang="fr-FR" dirty="0" smtClean="0"/>
          </a:p>
          <a:p>
            <a:pPr lvl="1"/>
            <a:r>
              <a:rPr lang="fr-FR" b="1" dirty="0" err="1" smtClean="0">
                <a:solidFill>
                  <a:srgbClr val="FF0000"/>
                </a:solidFill>
              </a:rPr>
              <a:t>Clear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deficit</a:t>
            </a:r>
            <a:r>
              <a:rPr lang="fr-FR" b="1" dirty="0" smtClean="0">
                <a:solidFill>
                  <a:srgbClr val="FF0000"/>
                </a:solidFill>
              </a:rPr>
              <a:t> of ressources for hardware </a:t>
            </a:r>
            <a:r>
              <a:rPr lang="fr-FR" b="1" dirty="0" err="1" smtClean="0">
                <a:solidFill>
                  <a:srgbClr val="FF0000"/>
                </a:solidFill>
              </a:rPr>
              <a:t>development</a:t>
            </a:r>
            <a:r>
              <a:rPr lang="fr-FR" b="1" dirty="0" smtClean="0">
                <a:solidFill>
                  <a:srgbClr val="FF0000"/>
                </a:solidFill>
              </a:rPr>
              <a:t> (</a:t>
            </a:r>
            <a:r>
              <a:rPr lang="fr-FR" b="1" dirty="0" err="1" smtClean="0">
                <a:solidFill>
                  <a:srgbClr val="FF0000"/>
                </a:solidFill>
              </a:rPr>
              <a:t>electronics+antenna</a:t>
            </a:r>
            <a:r>
              <a:rPr lang="fr-FR" b="1" dirty="0" smtClean="0">
                <a:solidFill>
                  <a:srgbClr val="FF0000"/>
                </a:solidFill>
              </a:rPr>
              <a:t> design, GP300)+ data </a:t>
            </a:r>
            <a:r>
              <a:rPr lang="fr-FR" b="1" dirty="0" err="1" smtClean="0">
                <a:solidFill>
                  <a:srgbClr val="FF0000"/>
                </a:solidFill>
              </a:rPr>
              <a:t>analysis</a:t>
            </a:r>
            <a:r>
              <a:rPr lang="fr-FR" b="1" dirty="0" smtClean="0">
                <a:solidFill>
                  <a:srgbClr val="FF0000"/>
                </a:solidFill>
              </a:rPr>
              <a:t> (GP35)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92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GRAND </a:t>
            </a:r>
            <a:r>
              <a:rPr lang="fr-FR" dirty="0" err="1" smtClean="0"/>
              <a:t>ToDo</a:t>
            </a:r>
            <a:r>
              <a:rPr lang="fr-FR" dirty="0" smtClean="0"/>
              <a:t> for 2018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96176"/>
            <a:ext cx="8568952" cy="475716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GRAND simulations:</a:t>
            </a:r>
          </a:p>
          <a:p>
            <a:pPr lvl="1"/>
            <a:r>
              <a:rPr lang="fr-FR" dirty="0" err="1" smtClean="0"/>
              <a:t>Improve</a:t>
            </a:r>
            <a:r>
              <a:rPr lang="fr-FR" dirty="0" smtClean="0"/>
              <a:t> </a:t>
            </a:r>
            <a:r>
              <a:rPr lang="fr-FR" dirty="0" err="1" smtClean="0"/>
              <a:t>antenna</a:t>
            </a:r>
            <a:r>
              <a:rPr lang="fr-FR" dirty="0" smtClean="0"/>
              <a:t> </a:t>
            </a:r>
            <a:r>
              <a:rPr lang="fr-FR" dirty="0" err="1" smtClean="0"/>
              <a:t>response</a:t>
            </a:r>
            <a:endParaRPr lang="fr-FR" dirty="0" smtClean="0"/>
          </a:p>
          <a:p>
            <a:pPr lvl="1"/>
            <a:r>
              <a:rPr lang="fr-FR" dirty="0" err="1" smtClean="0"/>
              <a:t>Run</a:t>
            </a:r>
            <a:r>
              <a:rPr lang="fr-FR" dirty="0" smtClean="0"/>
              <a:t> mass </a:t>
            </a:r>
            <a:r>
              <a:rPr lang="fr-FR" dirty="0" err="1" smtClean="0"/>
              <a:t>sims</a:t>
            </a:r>
            <a:r>
              <a:rPr lang="fr-FR" dirty="0" smtClean="0"/>
              <a:t> &amp; </a:t>
            </a:r>
            <a:r>
              <a:rPr lang="fr-FR" dirty="0" err="1" smtClean="0"/>
              <a:t>define</a:t>
            </a:r>
            <a:r>
              <a:rPr lang="fr-FR" dirty="0" smtClean="0"/>
              <a:t> </a:t>
            </a:r>
            <a:r>
              <a:rPr lang="fr-FR" dirty="0" err="1" smtClean="0"/>
              <a:t>layout</a:t>
            </a:r>
            <a:endParaRPr lang="fr-FR" dirty="0" smtClean="0"/>
          </a:p>
          <a:p>
            <a:pPr lvl="1"/>
            <a:r>
              <a:rPr lang="fr-FR" dirty="0" err="1" smtClean="0"/>
              <a:t>Provide</a:t>
            </a:r>
            <a:r>
              <a:rPr lang="fr-FR" dirty="0" smtClean="0"/>
              <a:t> </a:t>
            </a:r>
            <a:r>
              <a:rPr lang="fr-FR" dirty="0" err="1" smtClean="0"/>
              <a:t>recons</a:t>
            </a:r>
            <a:r>
              <a:rPr lang="fr-FR" dirty="0" smtClean="0"/>
              <a:t> benchmark</a:t>
            </a:r>
            <a:endParaRPr lang="en-US" dirty="0" smtClean="0"/>
          </a:p>
          <a:p>
            <a:pPr>
              <a:buFont typeface="Wingdings" pitchFamily="2" charset="2"/>
              <a:buChar char="è"/>
            </a:pPr>
            <a:r>
              <a:rPr lang="fr-FR" dirty="0" smtClean="0">
                <a:sym typeface="Wingdings" panose="05000000000000000000" pitchFamily="2" charset="2"/>
              </a:rPr>
              <a:t>Input for WPv2 (</a:t>
            </a:r>
            <a:r>
              <a:rPr lang="fr-FR" dirty="0" err="1" smtClean="0">
                <a:sym typeface="Wingdings" panose="05000000000000000000" pitchFamily="2" charset="2"/>
              </a:rPr>
              <a:t>timeline</a:t>
            </a:r>
            <a:r>
              <a:rPr lang="fr-FR" dirty="0" smtClean="0">
                <a:sym typeface="Wingdings" panose="05000000000000000000" pitchFamily="2" charset="2"/>
              </a:rPr>
              <a:t>?)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GP300: site </a:t>
            </a:r>
            <a:r>
              <a:rPr lang="fr-FR" dirty="0" err="1" smtClean="0">
                <a:sym typeface="Wingdings" panose="05000000000000000000" pitchFamily="2" charset="2"/>
              </a:rPr>
              <a:t>selection</a:t>
            </a:r>
            <a:r>
              <a:rPr lang="fr-FR" dirty="0" smtClean="0">
                <a:sym typeface="Wingdings" panose="05000000000000000000" pitchFamily="2" charset="2"/>
              </a:rPr>
              <a:t> (</a:t>
            </a:r>
            <a:r>
              <a:rPr lang="fr-FR" dirty="0" err="1" smtClean="0">
                <a:sym typeface="Wingdings" panose="05000000000000000000" pitchFamily="2" charset="2"/>
              </a:rPr>
              <a:t>before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summer</a:t>
            </a:r>
            <a:r>
              <a:rPr lang="fr-FR" dirty="0" smtClean="0">
                <a:sym typeface="Wingdings" panose="05000000000000000000" pitchFamily="2" charset="2"/>
              </a:rPr>
              <a:t>) &amp; </a:t>
            </a:r>
            <a:r>
              <a:rPr lang="fr-FR" dirty="0" err="1" smtClean="0">
                <a:sym typeface="Wingdings" panose="05000000000000000000" pitchFamily="2" charset="2"/>
              </a:rPr>
              <a:t>electronics</a:t>
            </a:r>
            <a:r>
              <a:rPr lang="fr-FR" dirty="0" smtClean="0">
                <a:sym typeface="Wingdings" panose="05000000000000000000" pitchFamily="2" charset="2"/>
              </a:rPr>
              <a:t> (proto </a:t>
            </a:r>
            <a:r>
              <a:rPr lang="fr-FR" dirty="0" err="1" smtClean="0">
                <a:sym typeface="Wingdings" panose="05000000000000000000" pitchFamily="2" charset="2"/>
              </a:rPr>
              <a:t>ready</a:t>
            </a:r>
            <a:r>
              <a:rPr lang="fr-FR" dirty="0" smtClean="0">
                <a:sym typeface="Wingdings" panose="05000000000000000000" pitchFamily="2" charset="2"/>
              </a:rPr>
              <a:t> by sept 2018)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GP35: </a:t>
            </a:r>
            <a:r>
              <a:rPr lang="fr-FR" dirty="0" err="1" smtClean="0">
                <a:sym typeface="Wingdings" panose="05000000000000000000" pitchFamily="2" charset="2"/>
              </a:rPr>
              <a:t>finishing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deployment</a:t>
            </a:r>
            <a:r>
              <a:rPr lang="fr-FR" dirty="0" smtClean="0">
                <a:sym typeface="Wingdings" panose="05000000000000000000" pitchFamily="2" charset="2"/>
              </a:rPr>
              <a:t>, </a:t>
            </a:r>
            <a:r>
              <a:rPr lang="fr-FR" dirty="0" err="1" smtClean="0">
                <a:sym typeface="Wingdings" panose="05000000000000000000" pitchFamily="2" charset="2"/>
              </a:rPr>
              <a:t>commissioning</a:t>
            </a:r>
            <a:r>
              <a:rPr lang="fr-FR" dirty="0" smtClean="0">
                <a:sym typeface="Wingdings" panose="05000000000000000000" pitchFamily="2" charset="2"/>
              </a:rPr>
              <a:t> and </a:t>
            </a:r>
            <a:r>
              <a:rPr lang="fr-FR" dirty="0" err="1" smtClean="0">
                <a:sym typeface="Wingdings" panose="05000000000000000000" pitchFamily="2" charset="2"/>
              </a:rPr>
              <a:t>start</a:t>
            </a:r>
            <a:r>
              <a:rPr lang="fr-FR" dirty="0" smtClean="0">
                <a:sym typeface="Wingdings" panose="05000000000000000000" pitchFamily="2" charset="2"/>
              </a:rPr>
              <a:t> of data </a:t>
            </a:r>
            <a:r>
              <a:rPr lang="fr-FR" dirty="0" err="1" smtClean="0">
                <a:sym typeface="Wingdings" panose="05000000000000000000" pitchFamily="2" charset="2"/>
              </a:rPr>
              <a:t>taking</a:t>
            </a:r>
            <a:r>
              <a:rPr lang="fr-FR" dirty="0" smtClean="0">
                <a:sym typeface="Wingdings" panose="05000000000000000000" pitchFamily="2" charset="2"/>
              </a:rPr>
              <a:t> by </a:t>
            </a:r>
            <a:r>
              <a:rPr lang="fr-FR" dirty="0" err="1" smtClean="0">
                <a:sym typeface="Wingdings" panose="05000000000000000000" pitchFamily="2" charset="2"/>
              </a:rPr>
              <a:t>summer</a:t>
            </a:r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dirty="0" err="1" smtClean="0">
                <a:sym typeface="Wingdings" panose="05000000000000000000" pitchFamily="2" charset="2"/>
              </a:rPr>
              <a:t>Strategy</a:t>
            </a:r>
            <a:r>
              <a:rPr lang="fr-FR" dirty="0" smtClean="0">
                <a:sym typeface="Wingdings" panose="05000000000000000000" pitchFamily="2" charset="2"/>
              </a:rPr>
              <a:t>/Structure: </a:t>
            </a:r>
          </a:p>
          <a:p>
            <a:pPr lvl="1"/>
            <a:r>
              <a:rPr lang="fr-FR" dirty="0" err="1" smtClean="0">
                <a:sym typeface="Wingdings" panose="05000000000000000000" pitchFamily="2" charset="2"/>
              </a:rPr>
              <a:t>complete</a:t>
            </a:r>
            <a:r>
              <a:rPr lang="fr-FR" dirty="0" smtClean="0">
                <a:sym typeface="Wingdings" panose="05000000000000000000" pitchFamily="2" charset="2"/>
              </a:rPr>
              <a:t> WPv2  </a:t>
            </a:r>
            <a:r>
              <a:rPr lang="fr-FR" dirty="0" err="1" smtClean="0">
                <a:sym typeface="Wingdings" panose="05000000000000000000" pitchFamily="2" charset="2"/>
              </a:rPr>
              <a:t>work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>
                <a:sym typeface="Wingdings" panose="05000000000000000000" pitchFamily="2" charset="2"/>
              </a:rPr>
              <a:t>on </a:t>
            </a:r>
            <a:r>
              <a:rPr lang="fr-FR" dirty="0" err="1">
                <a:sym typeface="Wingdings" panose="05000000000000000000" pitchFamily="2" charset="2"/>
              </a:rPr>
              <a:t>our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sell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arguments</a:t>
            </a:r>
          </a:p>
          <a:p>
            <a:pPr lvl="1"/>
            <a:r>
              <a:rPr lang="fr-FR" dirty="0" err="1" smtClean="0">
                <a:sym typeface="Wingdings" panose="05000000000000000000" pitchFamily="2" charset="2"/>
              </a:rPr>
              <a:t>Set-up</a:t>
            </a:r>
            <a:r>
              <a:rPr lang="fr-FR" dirty="0" smtClean="0">
                <a:sym typeface="Wingdings" panose="05000000000000000000" pitchFamily="2" charset="2"/>
              </a:rPr>
              <a:t> structure &amp; </a:t>
            </a:r>
            <a:r>
              <a:rPr lang="fr-FR" b="1" dirty="0" err="1" smtClean="0">
                <a:sym typeface="Wingdings" panose="05000000000000000000" pitchFamily="2" charset="2"/>
              </a:rPr>
              <a:t>get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ym typeface="Wingdings" panose="05000000000000000000" pitchFamily="2" charset="2"/>
              </a:rPr>
              <a:t>institutionnal</a:t>
            </a:r>
            <a:endParaRPr lang="fr-FR" b="1" dirty="0" smtClean="0">
              <a:sym typeface="Wingdings" panose="05000000000000000000" pitchFamily="2" charset="2"/>
            </a:endParaRPr>
          </a:p>
          <a:p>
            <a:pPr lvl="1"/>
            <a:endParaRPr lang="fr-FR" dirty="0" smtClean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8372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61539</TotalTime>
  <Words>546</Words>
  <Application>Microsoft Office PowerPoint</Application>
  <PresentationFormat>Affichage à l'écran (4:3)</PresentationFormat>
  <Paragraphs>76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Urbain</vt:lpstr>
      <vt:lpstr>Présentation PowerPoint</vt:lpstr>
      <vt:lpstr>Update since 1st WP workshop</vt:lpstr>
      <vt:lpstr>Update since 1st WP workshop</vt:lpstr>
      <vt:lpstr>Update since 1st WP workshop</vt:lpstr>
      <vt:lpstr>Update since 1st WP workshop</vt:lpstr>
      <vt:lpstr>GRAND people</vt:lpstr>
      <vt:lpstr>GRAND people</vt:lpstr>
      <vt:lpstr>GRAND ToDo for 2018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</dc:title>
  <dc:creator>lpnhe</dc:creator>
  <cp:lastModifiedBy>martineau</cp:lastModifiedBy>
  <cp:revision>3112</cp:revision>
  <dcterms:created xsi:type="dcterms:W3CDTF">2015-07-08T13:03:36Z</dcterms:created>
  <dcterms:modified xsi:type="dcterms:W3CDTF">2018-02-20T12:40:22Z</dcterms:modified>
</cp:coreProperties>
</file>