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0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5"/>
    <p:restoredTop sz="94657"/>
  </p:normalViewPr>
  <p:slideViewPr>
    <p:cSldViewPr snapToGrid="0" snapToObjects="1">
      <p:cViewPr varScale="1">
        <p:scale>
          <a:sx n="89" d="100"/>
          <a:sy n="89" d="100"/>
        </p:scale>
        <p:origin x="17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83CF-BA56-7D4C-B755-6AF117BB7FB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36D39-17B8-4545-B3F8-13621BFB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22EF-6A68-5642-BF52-869C99FEA4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BC0FE-45FF-D94C-B41B-C35B84267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718DA-A171-F94D-B0DD-042C549EF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DF5B7-685D-6D46-9133-D0994DDA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D4E8E-90AB-5741-9E61-FCCA0C82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8EC9-C53E-D74D-AAE2-FB11A996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6AEC-7250-054E-91E1-D95566FB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F15DC-CC43-A541-8B26-880ED4A86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B38A-9997-9246-8AEB-AF681D4D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BDECF-3C37-BC4E-92C9-7AB168D0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32D38-DA0A-9143-B782-25633AC2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D69FB-643A-9C42-86BC-6F1934750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4FD1C-6D1B-0749-A2B6-B0EC5FD9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47016-6E94-254C-B03F-4292CE6E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996E-00B6-B04E-AC57-3ED062A0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26864-E025-5548-ACA5-DED38532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80FE-C8B6-544B-88DF-74684708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D99EC-9214-ED49-B77B-FB2DF5AF2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AE2E8-B23B-DE44-84A7-50E2FC34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D3C8-6795-584D-90C7-1EA5B4C2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F08B6-17B4-D74F-86B4-26A08222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56C0-855C-5246-BBB8-2320E0D1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54C95-5CDF-CB47-B1EC-86AFF1056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1647-826F-E946-B542-A22E50F6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FF248-AE5B-A74D-8360-A6D6F38B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F3C89-C1CF-2D47-B022-60DBCF95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88DE-3643-4746-87EC-F79A8630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4F28-DC1E-A644-8E41-7A2AA46FB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A8FEE-FE4B-0243-A815-7913DCF13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B4625-E6D0-5B46-9743-0B02FC18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13674-26E9-164F-B575-5868BFA8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1EEE8-CCEF-C54B-B1C7-5EBA5D29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2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C9A5-7DED-E541-893E-8F70CD94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E3CBD-0641-1242-A86C-218ADC58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C4E7E-EE34-224E-A90A-16C89721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13C21-896C-B445-B196-F72FB4884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FC310-44E8-144B-96C9-BC27388A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6D29E8-BBED-744E-92FC-22CEBFDC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9BD9B-ACE0-9541-A54F-4361EB9A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2411E-E829-B24F-9200-3882CDD2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2ADF-A201-7043-AC6B-5881B433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6C103-7F6A-9443-A81E-66BDD27C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7298E-9B9A-A14B-976E-DA7442EF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E58AB-3DBD-4B4B-9ED0-0E8C0B4B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DCAB0-66A6-BA4A-8DAD-D393C49E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C091B-3F68-BB4B-A79D-578A9F10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7D4A-43B7-FF48-BCDF-B9EF035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6CF9-B43E-9A40-9BFE-018D7BA7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494A9-B08F-4A4B-809B-7ED556BE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526EF-1E4F-4844-B456-D114EC75D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48FEA-BF00-8B42-9543-E9A94E81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899B4-C667-C84F-9539-32690005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AFD2C-E01B-3741-9825-E7FF59E4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4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351F-C3DF-084B-B83A-F7D9B80B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44F52-38F6-0346-A2B1-ECE5221E7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78217-90E6-D54D-AD8E-4FA942AE6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2B8B1-4219-944D-BF03-B4854BF0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F76FE-C914-CE4F-A424-7F16FC32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ACB88-4154-9544-BC12-80EF64F1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CB1A2-AE12-354F-8DF5-4F21BB53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4331E-A54D-DA40-ADC1-FB1BCC06E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2DFE-F2A5-844A-8E4E-4E799246B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3C049-7706-1846-8E03-508B3B057420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83E9D-0B1F-D347-A325-F2E568912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6D04A-2AAB-C94A-9B4B-9C33F36B1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42BD5-DBFA-E940-92D1-885C46DA9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C765-32C2-3144-8B17-9C34122DB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GRANDproto300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98E3A-BF29-7F41-B05C-037F55FD5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Timmermans</a:t>
            </a:r>
          </a:p>
        </p:txBody>
      </p:sp>
    </p:spTree>
    <p:extLst>
      <p:ext uri="{BB962C8B-B14F-4D97-AF65-F5344CB8AC3E}">
        <p14:creationId xmlns:p14="http://schemas.microsoft.com/office/powerpoint/2010/main" val="185386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C1F2C-576E-5F4A-B07A-AAF572C9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/>
          <a:lstStyle/>
          <a:p>
            <a:r>
              <a:rPr lang="en-US" dirty="0"/>
              <a:t>GRANDProto300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5D7D-6AC2-7A4D-82E1-C543B175E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48531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Reminder</a:t>
            </a:r>
          </a:p>
          <a:p>
            <a:pPr lvl="1"/>
            <a:r>
              <a:rPr lang="en-US" dirty="0"/>
              <a:t>~300 km2 detector somewhere in China</a:t>
            </a:r>
          </a:p>
          <a:p>
            <a:pPr lvl="1"/>
            <a:r>
              <a:rPr lang="en-US" dirty="0"/>
              <a:t>Validate simulations and reconstruction</a:t>
            </a:r>
          </a:p>
          <a:p>
            <a:pPr lvl="1"/>
            <a:r>
              <a:rPr lang="en-US" dirty="0"/>
              <a:t>Cosmic ray physics</a:t>
            </a:r>
          </a:p>
          <a:p>
            <a:pPr lvl="1"/>
            <a:r>
              <a:rPr lang="en-US" dirty="0" err="1"/>
              <a:t>Testbench</a:t>
            </a:r>
            <a:r>
              <a:rPr lang="en-US" dirty="0"/>
              <a:t> for GRAND10K</a:t>
            </a:r>
          </a:p>
          <a:p>
            <a:pPr lvl="1"/>
            <a:endParaRPr lang="en-US" dirty="0"/>
          </a:p>
          <a:p>
            <a:r>
              <a:rPr lang="en-US" dirty="0"/>
              <a:t>Timeline</a:t>
            </a:r>
          </a:p>
          <a:p>
            <a:pPr lvl="1"/>
            <a:r>
              <a:rPr lang="en-US" dirty="0"/>
              <a:t>Find a site	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Summer 2018</a:t>
            </a:r>
          </a:p>
          <a:p>
            <a:pPr lvl="1"/>
            <a:r>
              <a:rPr lang="en-US" dirty="0"/>
              <a:t>Antenna design 	</a:t>
            </a:r>
            <a:r>
              <a:rPr lang="en-US" dirty="0">
                <a:sym typeface="Wingdings" pitchFamily="2" charset="2"/>
              </a:rPr>
              <a:t> January 2019</a:t>
            </a:r>
          </a:p>
          <a:p>
            <a:pPr lvl="1"/>
            <a:r>
              <a:rPr lang="en-US" dirty="0">
                <a:sym typeface="Wingdings" pitchFamily="2" charset="2"/>
              </a:rPr>
              <a:t>Electronics design	 March 2019</a:t>
            </a:r>
          </a:p>
          <a:p>
            <a:pPr lvl="1"/>
            <a:r>
              <a:rPr lang="en-US" dirty="0">
                <a:sym typeface="Wingdings" pitchFamily="2" charset="2"/>
              </a:rPr>
              <a:t>communications design	 Summer 2019</a:t>
            </a:r>
          </a:p>
          <a:p>
            <a:pPr lvl="1"/>
            <a:r>
              <a:rPr lang="en-US" dirty="0">
                <a:sym typeface="Wingdings" pitchFamily="2" charset="2"/>
              </a:rPr>
              <a:t>Installation		 July 2020</a:t>
            </a:r>
          </a:p>
        </p:txBody>
      </p:sp>
    </p:spTree>
    <p:extLst>
      <p:ext uri="{BB962C8B-B14F-4D97-AF65-F5344CB8AC3E}">
        <p14:creationId xmlns:p14="http://schemas.microsoft.com/office/powerpoint/2010/main" val="240396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182" y="318164"/>
            <a:ext cx="4052555" cy="2279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402" y="318164"/>
            <a:ext cx="4052557" cy="2279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5564"/>
            <a:ext cx="3802081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Survey Yunnan: Challenging!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F2D2E5-1E4E-BC42-A16D-D2A3CF84FD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618"/>
          <a:stretch/>
        </p:blipFill>
        <p:spPr>
          <a:xfrm>
            <a:off x="0" y="2597727"/>
            <a:ext cx="12179198" cy="42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1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71002_1059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932" y="172569"/>
            <a:ext cx="4350578" cy="3262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365125"/>
            <a:ext cx="2998817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Survey </a:t>
            </a:r>
            <a:r>
              <a:rPr lang="en-GB" dirty="0" err="1">
                <a:solidFill>
                  <a:srgbClr val="FF0000"/>
                </a:solidFill>
              </a:rPr>
              <a:t>Bailikun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36984062-0a2b-41e0-9b5d-d748449855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635" y="172569"/>
            <a:ext cx="4023543" cy="3017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8932" y="2717257"/>
            <a:ext cx="138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Power Lines!</a:t>
            </a:r>
          </a:p>
        </p:txBody>
      </p:sp>
      <p:pic>
        <p:nvPicPr>
          <p:cNvPr id="7" name="Picture 6" descr="noise20171002.pdf">
            <a:extLst>
              <a:ext uri="{FF2B5EF4-FFF2-40B4-BE49-F238E27FC236}">
                <a16:creationId xmlns:a16="http://schemas.microsoft.com/office/drawing/2014/main" id="{F2E0BF57-8A21-734D-AC78-79AF6E2C05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62" t="34043" r="49400"/>
          <a:stretch/>
        </p:blipFill>
        <p:spPr>
          <a:xfrm rot="5400000">
            <a:off x="4564750" y="-756985"/>
            <a:ext cx="3270318" cy="119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9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4D3305-1354-5643-8ED7-6FB80C2F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365125"/>
            <a:ext cx="2998817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Survey  Inner Mongolia</a:t>
            </a:r>
          </a:p>
        </p:txBody>
      </p:sp>
      <p:pic>
        <p:nvPicPr>
          <p:cNvPr id="5" name="Picture 4" descr="DSC_0069_6.JPG">
            <a:extLst>
              <a:ext uri="{FF2B5EF4-FFF2-40B4-BE49-F238E27FC236}">
                <a16:creationId xmlns:a16="http://schemas.microsoft.com/office/drawing/2014/main" id="{4E85A245-8258-4449-93C3-0329EDA00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2" y="48924"/>
            <a:ext cx="4357255" cy="2450956"/>
          </a:xfrm>
          <a:prstGeom prst="rect">
            <a:avLst/>
          </a:prstGeom>
        </p:spPr>
      </p:pic>
      <p:pic>
        <p:nvPicPr>
          <p:cNvPr id="6" name="Picture 5" descr="DSC_0077_6.JPG">
            <a:extLst>
              <a:ext uri="{FF2B5EF4-FFF2-40B4-BE49-F238E27FC236}">
                <a16:creationId xmlns:a16="http://schemas.microsoft.com/office/drawing/2014/main" id="{2C8FF199-A799-C646-B991-6791A07C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35" y="48924"/>
            <a:ext cx="4198698" cy="236176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A66DEC3-BFB1-E44A-95E7-072923DAD239}"/>
              </a:ext>
            </a:extLst>
          </p:cNvPr>
          <p:cNvGrpSpPr/>
          <p:nvPr/>
        </p:nvGrpSpPr>
        <p:grpSpPr>
          <a:xfrm>
            <a:off x="824344" y="2499880"/>
            <a:ext cx="11118273" cy="4454126"/>
            <a:chOff x="0" y="1094619"/>
            <a:chExt cx="7359956" cy="2738955"/>
          </a:xfrm>
        </p:grpSpPr>
        <p:pic>
          <p:nvPicPr>
            <p:cNvPr id="7" name="Picture 6" descr="noise1011.pdf">
              <a:extLst>
                <a:ext uri="{FF2B5EF4-FFF2-40B4-BE49-F238E27FC236}">
                  <a16:creationId xmlns:a16="http://schemas.microsoft.com/office/drawing/2014/main" id="{CB934337-1E17-F74C-9AB7-22CB92FE4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4904" y="489715"/>
              <a:ext cx="2580033" cy="3789841"/>
            </a:xfrm>
            <a:prstGeom prst="rect">
              <a:avLst/>
            </a:prstGeom>
          </p:spPr>
        </p:pic>
        <p:pic>
          <p:nvPicPr>
            <p:cNvPr id="8" name="Picture 7" descr="noise1012.pdf">
              <a:extLst>
                <a:ext uri="{FF2B5EF4-FFF2-40B4-BE49-F238E27FC236}">
                  <a16:creationId xmlns:a16="http://schemas.microsoft.com/office/drawing/2014/main" id="{FF549EA0-9B00-5F43-8009-B60772A48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53035" y="626654"/>
              <a:ext cx="2597841" cy="38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29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36381B-C128-6A49-B357-70CC4FE9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55" y="0"/>
            <a:ext cx="9410846" cy="6650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E4A75-368D-6248-99A3-92DE703D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6" y="0"/>
            <a:ext cx="10515600" cy="1325563"/>
          </a:xfrm>
        </p:spPr>
        <p:txBody>
          <a:bodyPr/>
          <a:lstStyle/>
          <a:p>
            <a:r>
              <a:rPr lang="en-US" dirty="0"/>
              <a:t>Electronics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2DABF-CF0F-E946-9024-EF91403A8876}"/>
              </a:ext>
            </a:extLst>
          </p:cNvPr>
          <p:cNvSpPr txBox="1"/>
          <p:nvPr/>
        </p:nvSpPr>
        <p:spPr>
          <a:xfrm>
            <a:off x="872836" y="2265218"/>
            <a:ext cx="156805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Didier Charrier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9CA86E-F38B-4448-8C48-713BCD300F3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40894" y="2449884"/>
            <a:ext cx="551688" cy="54269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8DAFB8-2403-9E46-B2E0-F6BB3C5E22E5}"/>
              </a:ext>
            </a:extLst>
          </p:cNvPr>
          <p:cNvSpPr txBox="1"/>
          <p:nvPr/>
        </p:nvSpPr>
        <p:spPr>
          <a:xfrm>
            <a:off x="3165762" y="5611524"/>
            <a:ext cx="18309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TRIMBLE SMT360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AE1EE-59BD-1F4B-8353-C0FC9C130C65}"/>
              </a:ext>
            </a:extLst>
          </p:cNvPr>
          <p:cNvSpPr txBox="1"/>
          <p:nvPr/>
        </p:nvSpPr>
        <p:spPr>
          <a:xfrm>
            <a:off x="2825894" y="1803553"/>
            <a:ext cx="251068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Dániel</a:t>
            </a:r>
            <a:r>
              <a:rPr lang="en-US" dirty="0"/>
              <a:t> </a:t>
            </a:r>
            <a:r>
              <a:rPr lang="en-US" dirty="0" err="1"/>
              <a:t>Szálas-Motesiczky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4F8568-4BB4-514D-B752-1E4541F77D49}"/>
              </a:ext>
            </a:extLst>
          </p:cNvPr>
          <p:cNvCxnSpPr>
            <a:cxnSpLocks/>
          </p:cNvCxnSpPr>
          <p:nvPr/>
        </p:nvCxnSpPr>
        <p:spPr>
          <a:xfrm>
            <a:off x="4290659" y="2172885"/>
            <a:ext cx="551688" cy="54269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9C4715-4895-8249-A8CB-6C0AF5D97FFC}"/>
              </a:ext>
            </a:extLst>
          </p:cNvPr>
          <p:cNvSpPr txBox="1"/>
          <p:nvPr/>
        </p:nvSpPr>
        <p:spPr>
          <a:xfrm>
            <a:off x="6558119" y="4906673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AD9694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98D257-FC6F-AB47-98B1-F2464C5B0989}"/>
              </a:ext>
            </a:extLst>
          </p:cNvPr>
          <p:cNvCxnSpPr>
            <a:cxnSpLocks/>
          </p:cNvCxnSpPr>
          <p:nvPr/>
        </p:nvCxnSpPr>
        <p:spPr>
          <a:xfrm>
            <a:off x="4885060" y="2177579"/>
            <a:ext cx="551688" cy="54269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CD3BDB-FD36-4742-9182-9439FADE767E}"/>
              </a:ext>
            </a:extLst>
          </p:cNvPr>
          <p:cNvSpPr txBox="1"/>
          <p:nvPr/>
        </p:nvSpPr>
        <p:spPr>
          <a:xfrm>
            <a:off x="8253569" y="4722007"/>
            <a:ext cx="18428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Xilinx </a:t>
            </a:r>
            <a:r>
              <a:rPr lang="en-US" dirty="0" err="1"/>
              <a:t>Zync</a:t>
            </a:r>
            <a:r>
              <a:rPr lang="en-US" dirty="0"/>
              <a:t> ZU9EG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1BF081-90AC-DA4F-B7DD-D3CF7C8C204D}"/>
              </a:ext>
            </a:extLst>
          </p:cNvPr>
          <p:cNvSpPr txBox="1"/>
          <p:nvPr/>
        </p:nvSpPr>
        <p:spPr>
          <a:xfrm>
            <a:off x="10672763" y="3664707"/>
            <a:ext cx="13746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Ubiquity Bullet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66636-9D18-814D-9C0C-158647795DF4}"/>
              </a:ext>
            </a:extLst>
          </p:cNvPr>
          <p:cNvSpPr txBox="1"/>
          <p:nvPr/>
        </p:nvSpPr>
        <p:spPr>
          <a:xfrm>
            <a:off x="2992582" y="540249"/>
            <a:ext cx="31492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VICTRON Solar Power 50W, 12V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C5C103-ADAF-9D43-98D8-6BA0AE453921}"/>
              </a:ext>
            </a:extLst>
          </p:cNvPr>
          <p:cNvSpPr txBox="1"/>
          <p:nvPr/>
        </p:nvSpPr>
        <p:spPr>
          <a:xfrm>
            <a:off x="6664288" y="1612906"/>
            <a:ext cx="160794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Rene </a:t>
            </a:r>
            <a:r>
              <a:rPr lang="en-US" dirty="0" err="1"/>
              <a:t>Habraken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B851B6-10B3-EB42-B590-ACEE68C74428}"/>
              </a:ext>
            </a:extLst>
          </p:cNvPr>
          <p:cNvSpPr txBox="1"/>
          <p:nvPr/>
        </p:nvSpPr>
        <p:spPr>
          <a:xfrm>
            <a:off x="9476660" y="956231"/>
            <a:ext cx="123944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Floris Hahn</a:t>
            </a:r>
          </a:p>
        </p:txBody>
      </p:sp>
    </p:spTree>
    <p:extLst>
      <p:ext uri="{BB962C8B-B14F-4D97-AF65-F5344CB8AC3E}">
        <p14:creationId xmlns:p14="http://schemas.microsoft.com/office/powerpoint/2010/main" val="38758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F166-2E22-4A42-AFDE-515EB04D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95630" cy="955343"/>
          </a:xfrm>
        </p:spPr>
        <p:txBody>
          <a:bodyPr/>
          <a:lstStyle/>
          <a:p>
            <a:r>
              <a:rPr lang="en-US" dirty="0"/>
              <a:t>GRANDProto300: Total budget estimate 1.3 M€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EF6D64-9041-4140-B3F3-13B01C3D6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01613"/>
              </p:ext>
            </p:extLst>
          </p:nvPr>
        </p:nvGraphicFramePr>
        <p:xfrm>
          <a:off x="1487606" y="955343"/>
          <a:ext cx="7151427" cy="5732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866">
                  <a:extLst>
                    <a:ext uri="{9D8B030D-6E8A-4147-A177-3AD203B41FA5}">
                      <a16:colId xmlns:a16="http://schemas.microsoft.com/office/drawing/2014/main" val="1520185945"/>
                    </a:ext>
                  </a:extLst>
                </a:gridCol>
                <a:gridCol w="1547107">
                  <a:extLst>
                    <a:ext uri="{9D8B030D-6E8A-4147-A177-3AD203B41FA5}">
                      <a16:colId xmlns:a16="http://schemas.microsoft.com/office/drawing/2014/main" val="8400201"/>
                    </a:ext>
                  </a:extLst>
                </a:gridCol>
                <a:gridCol w="894586">
                  <a:extLst>
                    <a:ext uri="{9D8B030D-6E8A-4147-A177-3AD203B41FA5}">
                      <a16:colId xmlns:a16="http://schemas.microsoft.com/office/drawing/2014/main" val="3272329081"/>
                    </a:ext>
                  </a:extLst>
                </a:gridCol>
                <a:gridCol w="736718">
                  <a:extLst>
                    <a:ext uri="{9D8B030D-6E8A-4147-A177-3AD203B41FA5}">
                      <a16:colId xmlns:a16="http://schemas.microsoft.com/office/drawing/2014/main" val="3611631735"/>
                    </a:ext>
                  </a:extLst>
                </a:gridCol>
                <a:gridCol w="1476067">
                  <a:extLst>
                    <a:ext uri="{9D8B030D-6E8A-4147-A177-3AD203B41FA5}">
                      <a16:colId xmlns:a16="http://schemas.microsoft.com/office/drawing/2014/main" val="3804011106"/>
                    </a:ext>
                  </a:extLst>
                </a:gridCol>
                <a:gridCol w="686726">
                  <a:extLst>
                    <a:ext uri="{9D8B030D-6E8A-4147-A177-3AD203B41FA5}">
                      <a16:colId xmlns:a16="http://schemas.microsoft.com/office/drawing/2014/main" val="2341843245"/>
                    </a:ext>
                  </a:extLst>
                </a:gridCol>
                <a:gridCol w="1010357">
                  <a:extLst>
                    <a:ext uri="{9D8B030D-6E8A-4147-A177-3AD203B41FA5}">
                      <a16:colId xmlns:a16="http://schemas.microsoft.com/office/drawing/2014/main" val="3601818211"/>
                    </a:ext>
                  </a:extLst>
                </a:gridCol>
              </a:tblGrid>
              <a:tr h="159925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GRAND 300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Responsible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Due date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Costs/unit (€)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#units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costs (k€)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744958249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Antenna Stations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O. Martineau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1115.391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883830294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antenna mechanics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59.4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573476395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2.1.1.1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59.4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167119844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2.1.1.2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nut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72974831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2.1.1.3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Butterfly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339012700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D. Charrier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59.4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258056168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Cable assembly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44.55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506885456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2.1.3.1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Cables (10 m)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4.95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025109032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2.1.3.2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N-type connector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39.6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532540711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Solar Power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C. Timmermans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74.019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640086692"/>
                  </a:ext>
                </a:extLst>
              </a:tr>
              <a:tr h="14309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2.1.4.1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Panel 50W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27.72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507087739"/>
                  </a:ext>
                </a:extLst>
              </a:tr>
              <a:tr h="14309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2.1.4.2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Charge Controller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36.3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11.979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4133564205"/>
                  </a:ext>
                </a:extLst>
              </a:tr>
              <a:tr h="14309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2.1.4.3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Battery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29.37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15129272"/>
                  </a:ext>
                </a:extLst>
              </a:tr>
              <a:tr h="14309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2.1.4.4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Cables Panel-CC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4.95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943518052"/>
                  </a:ext>
                </a:extLst>
              </a:tr>
              <a:tr h="14309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2.1.4.5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Cables CC-Battery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98177647"/>
                  </a:ext>
                </a:extLst>
              </a:tr>
              <a:tr h="14309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2.1.4.6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Cables CC-digitizer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471843574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Digitizer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C. Timmermans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825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295031084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2.1.5.1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Prototyping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12500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425850851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2.1.5.2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PCB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080601216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2.1.5.3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FPGA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511344211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2.1.5.4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247332204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2.1.5.5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GPS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908551678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2.1.5.6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GPS antenna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827249290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2.1.5.7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Filter/amplifier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396954709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local comms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C. Timmermans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51.48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220541557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2.1.6.1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Bullet M5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26.07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553998013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2.1.6.2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5 GHz Antenna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902012847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2.1.6.3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Cable N-male-N-male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8.91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639354124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2.2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communication system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1.542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876576552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2.2.1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Poles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942304427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2.2.2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Rocket M5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0.57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84328621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2.2.3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Cable N-male-N-male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0.258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865095974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2.2.4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Antenna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0.474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689684810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2.2.5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switch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4265963744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Online computing resources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709449423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2.3.1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processing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106540760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2.3.2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storage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 (Body)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544011216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2.4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Offline computing resources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670599727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2.4.1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processing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693506383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2.5.1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storage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683065697"/>
                  </a:ext>
                </a:extLst>
              </a:tr>
              <a:tr h="13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2.5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Deployment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0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58181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85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F166-2E22-4A42-AFDE-515EB04D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95630" cy="955343"/>
          </a:xfrm>
        </p:spPr>
        <p:txBody>
          <a:bodyPr/>
          <a:lstStyle/>
          <a:p>
            <a:r>
              <a:rPr lang="en-US" dirty="0"/>
              <a:t>GRANDProto300: Total budget estimate 1.3 M€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3661E7-B89A-2C44-B96E-4211B316CB48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371600"/>
          <a:ext cx="10815638" cy="3714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138">
                  <a:extLst>
                    <a:ext uri="{9D8B030D-6E8A-4147-A177-3AD203B41FA5}">
                      <a16:colId xmlns:a16="http://schemas.microsoft.com/office/drawing/2014/main" val="1582107937"/>
                    </a:ext>
                  </a:extLst>
                </a:gridCol>
                <a:gridCol w="3100387">
                  <a:extLst>
                    <a:ext uri="{9D8B030D-6E8A-4147-A177-3AD203B41FA5}">
                      <a16:colId xmlns:a16="http://schemas.microsoft.com/office/drawing/2014/main" val="3618503864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985724280"/>
                    </a:ext>
                  </a:extLst>
                </a:gridCol>
                <a:gridCol w="1802106">
                  <a:extLst>
                    <a:ext uri="{9D8B030D-6E8A-4147-A177-3AD203B41FA5}">
                      <a16:colId xmlns:a16="http://schemas.microsoft.com/office/drawing/2014/main" val="3101882123"/>
                    </a:ext>
                  </a:extLst>
                </a:gridCol>
                <a:gridCol w="2212682">
                  <a:extLst>
                    <a:ext uri="{9D8B030D-6E8A-4147-A177-3AD203B41FA5}">
                      <a16:colId xmlns:a16="http://schemas.microsoft.com/office/drawing/2014/main" val="1546341392"/>
                    </a:ext>
                  </a:extLst>
                </a:gridCol>
              </a:tblGrid>
              <a:tr h="61374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GRAND 300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Responsible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#units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Total costs (k€)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7227798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2.1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Antenna Stations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O. Martineau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1115.391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9749780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2.1.1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antenna mechanics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59.4</a:t>
                      </a:r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888745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2.1.3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Cable assembly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44.55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2452661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2.1.4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Solar Power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C. Timmermans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74.019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4585720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2.1.5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Digitizer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C. Timmermans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825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3267000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2.2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communication system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C. Timmermans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1.542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102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31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FDF6-D2C2-F546-B094-EE19623B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GRANDproto300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21A5C-62F2-804D-B568-EE010869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is being made</a:t>
            </a:r>
          </a:p>
          <a:p>
            <a:endParaRPr lang="en-US" dirty="0"/>
          </a:p>
          <a:p>
            <a:r>
              <a:rPr lang="en-US" dirty="0"/>
              <a:t>A lot of work is remaining</a:t>
            </a:r>
          </a:p>
          <a:p>
            <a:endParaRPr lang="en-US" dirty="0"/>
          </a:p>
          <a:p>
            <a:r>
              <a:rPr lang="en-US" dirty="0"/>
              <a:t>Schedule is challenging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3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364</Words>
  <Application>Microsoft Macintosh PowerPoint</Application>
  <PresentationFormat>Widescreen</PresentationFormat>
  <Paragraphs>237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(Body)</vt:lpstr>
      <vt:lpstr>Calibri Light</vt:lpstr>
      <vt:lpstr>Wingdings</vt:lpstr>
      <vt:lpstr>Office Theme</vt:lpstr>
      <vt:lpstr>GRANDproto300</vt:lpstr>
      <vt:lpstr>GRANDProto300</vt:lpstr>
      <vt:lpstr>Survey Yunnan: Challenging!</vt:lpstr>
      <vt:lpstr>Survey Bailikun</vt:lpstr>
      <vt:lpstr>Survey  Inner Mongolia</vt:lpstr>
      <vt:lpstr>Electronics</vt:lpstr>
      <vt:lpstr>GRANDProto300: Total budget estimate 1.3 M€</vt:lpstr>
      <vt:lpstr>GRANDProto300: Total budget estimate 1.3 M€</vt:lpstr>
      <vt:lpstr>GRANDproto300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GRANDproto300</dc:title>
  <dc:creator>Charles Timmermans</dc:creator>
  <cp:lastModifiedBy>Charles Timmermans</cp:lastModifiedBy>
  <cp:revision>4</cp:revision>
  <dcterms:created xsi:type="dcterms:W3CDTF">2018-02-22T05:57:19Z</dcterms:created>
  <dcterms:modified xsi:type="dcterms:W3CDTF">2018-02-22T06:32:24Z</dcterms:modified>
</cp:coreProperties>
</file>