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15"/>
  </p:notesMasterIdLst>
  <p:sldIdLst>
    <p:sldId id="283" r:id="rId5"/>
    <p:sldId id="329" r:id="rId6"/>
    <p:sldId id="323" r:id="rId7"/>
    <p:sldId id="331" r:id="rId8"/>
    <p:sldId id="335" r:id="rId9"/>
    <p:sldId id="328" r:id="rId10"/>
    <p:sldId id="326" r:id="rId11"/>
    <p:sldId id="333" r:id="rId12"/>
    <p:sldId id="336" r:id="rId13"/>
    <p:sldId id="322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3" autoAdjust="0"/>
    <p:restoredTop sz="95000"/>
  </p:normalViewPr>
  <p:slideViewPr>
    <p:cSldViewPr snapToGrid="0">
      <p:cViewPr>
        <p:scale>
          <a:sx n="89" d="100"/>
          <a:sy n="89" d="100"/>
        </p:scale>
        <p:origin x="912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s://wise-community.org/wp-content/uploads/2017/05/XSEDE-Endorsement.pdf" TargetMode="External"/><Relationship Id="rId12" Type="http://schemas.openxmlformats.org/officeDocument/2006/relationships/hyperlink" Target="https://www.geant.org/News_and_Events/Pages/supporting-security-for-collaborating-infrastructures.aspx" TargetMode="External"/><Relationship Id="rId13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se-community.org/sci/" TargetMode="External"/><Relationship Id="rId3" Type="http://schemas.openxmlformats.org/officeDocument/2006/relationships/hyperlink" Target="https://wise-community.org/wp-content/uploads/2017/05/SCI-Framework-Endorsement-EGI-signed.pdf" TargetMode="External"/><Relationship Id="rId4" Type="http://schemas.openxmlformats.org/officeDocument/2006/relationships/hyperlink" Target="https://wise-community.org/wp-content/uploads/2017/05/Endorsement-EUDAT.pdf" TargetMode="External"/><Relationship Id="rId5" Type="http://schemas.openxmlformats.org/officeDocument/2006/relationships/hyperlink" Target="https://wise-community.org/wp-content/uploads/2017/05/Endorsement-GEANT.pdf" TargetMode="External"/><Relationship Id="rId6" Type="http://schemas.openxmlformats.org/officeDocument/2006/relationships/hyperlink" Target="https://wise-community.org/wp-content/uploads/2017/05/GridPP-Endorsement.pdf" TargetMode="External"/><Relationship Id="rId7" Type="http://schemas.openxmlformats.org/officeDocument/2006/relationships/hyperlink" Target="https://wise-community.org/wp-content/uploads/2017/05/Endorsement_MYREN.pdf" TargetMode="External"/><Relationship Id="rId8" Type="http://schemas.openxmlformats.org/officeDocument/2006/relationships/hyperlink" Target="https://wise-community.org/wp-content/uploads/2017/05/Endorsement-PRACE.pdf" TargetMode="External"/><Relationship Id="rId9" Type="http://schemas.openxmlformats.org/officeDocument/2006/relationships/hyperlink" Target="https://wise-community.org/wp-content/uploads/2017/05/SURF-Endorsement.pdf" TargetMode="External"/><Relationship Id="rId10" Type="http://schemas.openxmlformats.org/officeDocument/2006/relationships/hyperlink" Target="https://wise-community.org/wp-content/uploads/2017/05/WLCG-Endorsemen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tf.net/snctfi/" TargetMode="External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/policies/snctf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Kelsey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FIM4R meeting - </a:t>
            </a:r>
            <a:r>
              <a:rPr lang="en-GB" dirty="0" smtClean="0"/>
              <a:t>Montreal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AARC NA3 </a:t>
            </a:r>
            <a:r>
              <a:rPr lang="en-US" dirty="0"/>
              <a:t>Task 4 – Scalable Policy Negotiation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40257" y="1943100"/>
            <a:ext cx="6683727" cy="928451"/>
          </a:xfrm>
        </p:spPr>
        <p:txBody>
          <a:bodyPr/>
          <a:lstStyle/>
          <a:p>
            <a:r>
              <a:rPr lang="en-US" sz="3200" i="1" dirty="0" err="1" smtClean="0"/>
              <a:t>Snctfi</a:t>
            </a:r>
            <a:endParaRPr lang="en-US" sz="3200" i="1" dirty="0" smtClean="0"/>
          </a:p>
          <a:p>
            <a:r>
              <a:rPr lang="en-US" b="0" dirty="0" smtClean="0"/>
              <a:t>SP/</a:t>
            </a:r>
            <a:r>
              <a:rPr lang="en-US" b="0" dirty="0" err="1" smtClean="0"/>
              <a:t>IdP</a:t>
            </a:r>
            <a:r>
              <a:rPr lang="en-US" b="0" dirty="0" smtClean="0"/>
              <a:t> Proxies and a new Policy Trust Framework</a:t>
            </a:r>
            <a:endParaRPr lang="en-US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</a:t>
            </a:r>
            <a:r>
              <a:rPr lang="en-GB" dirty="0" smtClean="0"/>
              <a:t> Sep 2017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STFC-RAL</a:t>
            </a:r>
            <a:endParaRPr lang="en-GB" dirty="0"/>
          </a:p>
        </p:txBody>
      </p:sp>
      <p:pic>
        <p:nvPicPr>
          <p:cNvPr id="8" name="Picture 7" descr="C:\Users\davidg\AppData\Local\Microsoft\Windows\INetCache\Content.Word\snctfi-logo.wm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4" y="5204838"/>
            <a:ext cx="1393825" cy="962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err="1" smtClean="0"/>
              <a:t>david.kelsey@stfc.ac.uk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450638" y="6405563"/>
            <a:ext cx="741362" cy="274637"/>
          </a:xfrm>
        </p:spPr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2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research community wants to use </a:t>
            </a:r>
            <a:r>
              <a:rPr lang="en-US" dirty="0" smtClean="0"/>
              <a:t>R&amp;E federation</a:t>
            </a:r>
            <a:r>
              <a:rPr lang="en-US" dirty="0" smtClean="0"/>
              <a:t> </a:t>
            </a:r>
            <a:r>
              <a:rPr lang="en-US" dirty="0" smtClean="0"/>
              <a:t>IdPs (eduGAIN)</a:t>
            </a:r>
          </a:p>
          <a:p>
            <a:r>
              <a:rPr lang="en-US" dirty="0" smtClean="0"/>
              <a:t>But they have </a:t>
            </a:r>
            <a:r>
              <a:rPr lang="en-US" b="1" dirty="0" smtClean="0"/>
              <a:t>many</a:t>
            </a:r>
            <a:r>
              <a:rPr lang="en-US" dirty="0" smtClean="0"/>
              <a:t> distributed research community SPs</a:t>
            </a:r>
          </a:p>
          <a:p>
            <a:pPr lvl="1"/>
            <a:r>
              <a:rPr lang="en-US" dirty="0" smtClean="0"/>
              <a:t>And they do not all want to (or cannot) join a national identity federation</a:t>
            </a:r>
          </a:p>
          <a:p>
            <a:r>
              <a:rPr lang="en-US" dirty="0" smtClean="0"/>
              <a:t>A popular way of joining the two worlds together is via an SP/IdP </a:t>
            </a:r>
            <a:r>
              <a:rPr lang="en-US" dirty="0" smtClean="0"/>
              <a:t>Proxy</a:t>
            </a:r>
          </a:p>
          <a:p>
            <a:pPr lvl="1"/>
            <a:r>
              <a:rPr lang="en-US" dirty="0" smtClean="0"/>
              <a:t>Acts </a:t>
            </a:r>
            <a:r>
              <a:rPr lang="en-US" dirty="0" smtClean="0"/>
              <a:t>as an SP in the eduGAIN world</a:t>
            </a:r>
          </a:p>
          <a:p>
            <a:pPr lvl="1"/>
            <a:r>
              <a:rPr lang="en-US" dirty="0" smtClean="0"/>
              <a:t>Acts as an IdP for the research </a:t>
            </a:r>
            <a:r>
              <a:rPr lang="en-US" dirty="0" smtClean="0"/>
              <a:t>community</a:t>
            </a:r>
          </a:p>
          <a:p>
            <a:pPr marL="171450" lvl="1">
              <a:spcBef>
                <a:spcPts val="750"/>
              </a:spcBef>
            </a:pPr>
            <a:r>
              <a:rPr lang="en-US" sz="2200" dirty="0">
                <a:solidFill>
                  <a:srgbClr val="004360"/>
                </a:solidFill>
              </a:rPr>
              <a:t>see AARC Blueprint </a:t>
            </a:r>
            <a:r>
              <a:rPr lang="en-US" sz="2200" dirty="0">
                <a:solidFill>
                  <a:srgbClr val="004360"/>
                </a:solidFill>
              </a:rPr>
              <a:t>Architecture</a:t>
            </a:r>
          </a:p>
          <a:p>
            <a:r>
              <a:rPr lang="en-US" dirty="0" smtClean="0"/>
              <a:t>But still have to establish trust between the eduGAIN IdPs and the research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Or between Infrastructures</a:t>
            </a:r>
          </a:p>
          <a:p>
            <a:r>
              <a:rPr lang="en-US" dirty="0" smtClean="0"/>
              <a:t>SP/IdP Proxy wishes to assert:</a:t>
            </a:r>
          </a:p>
          <a:p>
            <a:pPr lvl="1"/>
            <a:r>
              <a:rPr lang="en-US" dirty="0" smtClean="0"/>
              <a:t>REFEDS </a:t>
            </a:r>
            <a:r>
              <a:rPr lang="en-US" dirty="0"/>
              <a:t>Research and </a:t>
            </a:r>
            <a:r>
              <a:rPr lang="en-US" dirty="0" smtClean="0"/>
              <a:t>Scholarship</a:t>
            </a:r>
          </a:p>
          <a:p>
            <a:pPr lvl="1"/>
            <a:r>
              <a:rPr lang="en-US" dirty="0" smtClean="0"/>
              <a:t>GÉANT </a:t>
            </a:r>
            <a:r>
              <a:rPr lang="en-US" dirty="0"/>
              <a:t>data protection code of </a:t>
            </a:r>
            <a:r>
              <a:rPr lang="en-US" dirty="0" smtClean="0"/>
              <a:t>conduct</a:t>
            </a:r>
          </a:p>
          <a:p>
            <a:pPr lvl="1"/>
            <a:r>
              <a:rPr lang="en-US" dirty="0" smtClean="0"/>
              <a:t>REFEDS Sirtfi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can we build </a:t>
            </a:r>
            <a:r>
              <a:rPr lang="en-US" dirty="0" smtClean="0"/>
              <a:t>such scalable </a:t>
            </a:r>
            <a:r>
              <a:rPr lang="en-US" dirty="0" smtClean="0"/>
              <a:t>trust?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- &gt;  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Snctfi</a:t>
            </a:r>
            <a:endParaRPr lang="en-US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classic FIM4R use case </a:t>
            </a:r>
            <a:r>
              <a:rPr lang="mr-IN" dirty="0" smtClean="0"/>
              <a:t>–</a:t>
            </a:r>
            <a:r>
              <a:rPr lang="en-US" dirty="0" smtClean="0"/>
              <a:t> “Research Communities and </a:t>
            </a:r>
            <a:r>
              <a:rPr lang="en-US" dirty="0" err="1" smtClean="0"/>
              <a:t>eduGAIN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665024"/>
            <a:ext cx="10909300" cy="428677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attributes and trust – via SP/</a:t>
            </a:r>
            <a:r>
              <a:rPr lang="en-US" dirty="0" err="1" smtClean="0"/>
              <a:t>IdP</a:t>
            </a:r>
            <a:r>
              <a:rPr lang="en-US" dirty="0" smtClean="0"/>
              <a:t> Proxy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8663" y="1400212"/>
            <a:ext cx="3957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from GEANT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eduGAIN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14900" y="3514725"/>
            <a:ext cx="771525" cy="214313"/>
          </a:xfrm>
          <a:prstGeom prst="straightConnector1">
            <a:avLst/>
          </a:prstGeom>
          <a:ln w="190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686175" y="3357563"/>
            <a:ext cx="442913" cy="185737"/>
          </a:xfrm>
          <a:prstGeom prst="straightConnector1">
            <a:avLst/>
          </a:prstGeom>
          <a:ln w="190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86175" y="3243263"/>
            <a:ext cx="600075" cy="271462"/>
          </a:xfrm>
          <a:prstGeom prst="straightConnector1">
            <a:avLst/>
          </a:prstGeom>
          <a:ln w="19050">
            <a:solidFill>
              <a:srgbClr val="FFFF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914900" y="3729038"/>
            <a:ext cx="771525" cy="114300"/>
          </a:xfrm>
          <a:prstGeom prst="straightConnector1">
            <a:avLst/>
          </a:prstGeom>
          <a:ln w="19050">
            <a:solidFill>
              <a:srgbClr val="FFFF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239250" y="1723377"/>
            <a:ext cx="600075" cy="271462"/>
          </a:xfrm>
          <a:prstGeom prst="straightConnector1">
            <a:avLst/>
          </a:prstGeom>
          <a:ln w="19050">
            <a:solidFill>
              <a:srgbClr val="FFFF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539287" y="3018949"/>
            <a:ext cx="771525" cy="214313"/>
          </a:xfrm>
          <a:prstGeom prst="straightConnector1">
            <a:avLst/>
          </a:prstGeom>
          <a:ln w="190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60489" y="2500349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Attribute flow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39250" y="1430027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Trust 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4" y="1400212"/>
            <a:ext cx="3337885" cy="47371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Security Collaboration among Infrastructures</a:t>
            </a:r>
            <a:r>
              <a:rPr lang="en-US" dirty="0" smtClean="0"/>
              <a:t>” (SCI) </a:t>
            </a:r>
            <a:r>
              <a:rPr lang="mr-IN" dirty="0" smtClean="0"/>
              <a:t>–</a:t>
            </a:r>
            <a:r>
              <a:rPr lang="en-US" dirty="0" smtClean="0"/>
              <a:t> our starting point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1" y="2199101"/>
            <a:ext cx="72437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invalidUrl="http://pos.sissa.it/archive/conferences/179/011/ISGC 2013_011.pdf"/>
              </a:rPr>
              <a:t>Http</a:t>
            </a:r>
            <a:r>
              <a:rPr lang="en-US" dirty="0">
                <a:hlinkClick r:id="rId4" invalidUrl="http://pos.sissa.it/archive/conferences/179/011/ISGC 2013_011.pdf"/>
              </a:rPr>
              <a:t>://</a:t>
            </a:r>
            <a:r>
              <a:rPr lang="en-US" dirty="0">
                <a:hlinkClick r:id="rId5" invalidUrl="http://pos.sissa.it/archive/conferences/179/011/ISGC 2013_011.pdf"/>
              </a:rPr>
              <a:t>pos.sissa.it/archive/conferences/179/011/ISGC%202013_011.pdf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EGI, HBP, PRACE, EUDAT, CHAIN, </a:t>
            </a:r>
            <a:r>
              <a:rPr lang="en-US" dirty="0" smtClean="0"/>
              <a:t>WLCG, OSG </a:t>
            </a:r>
            <a:r>
              <a:rPr lang="en-US" dirty="0"/>
              <a:t>and </a:t>
            </a:r>
            <a:r>
              <a:rPr lang="en-US" dirty="0" smtClean="0"/>
              <a:t>XSEDE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Defined </a:t>
            </a:r>
            <a:r>
              <a:rPr lang="en-US" dirty="0"/>
              <a:t>a </a:t>
            </a:r>
            <a:r>
              <a:rPr lang="en-US" dirty="0" smtClean="0"/>
              <a:t>policy trust framework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build </a:t>
            </a:r>
            <a:r>
              <a:rPr lang="en-US" dirty="0"/>
              <a:t>trust and develop policy standards for collaboration </a:t>
            </a:r>
            <a:r>
              <a:rPr lang="en-US" dirty="0" smtClean="0"/>
              <a:t>on operational security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SCI was used </a:t>
            </a:r>
            <a:r>
              <a:rPr lang="en-US" dirty="0"/>
              <a:t>as the basis for </a:t>
            </a:r>
            <a:r>
              <a:rPr lang="en-US" b="1" i="1" dirty="0" err="1" smtClean="0"/>
              <a:t>Sirtfi</a:t>
            </a:r>
            <a:endParaRPr lang="en-US" b="1" i="1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b="1" i="1" dirty="0" smtClean="0"/>
              <a:t>A Security Incident Response Trust Framework for Federated Identity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to enable coordination of security incident response across federated organizations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Version 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Aims</a:t>
            </a:r>
          </a:p>
          <a:p>
            <a:pPr lvl="1"/>
            <a:r>
              <a:rPr lang="en-GB" dirty="0"/>
              <a:t>Involve wider range of stakeholders</a:t>
            </a:r>
          </a:p>
          <a:p>
            <a:pPr lvl="2"/>
            <a:r>
              <a:rPr lang="en-GB" dirty="0"/>
              <a:t>GEANT, NRENS, Identity federations, </a:t>
            </a:r>
            <a:r>
              <a:rPr lang="is-IS" dirty="0"/>
              <a:t>…</a:t>
            </a:r>
            <a:endParaRPr lang="en-GB" dirty="0"/>
          </a:p>
          <a:p>
            <a:pPr lvl="1"/>
            <a:r>
              <a:rPr lang="en-GB" dirty="0"/>
              <a:t>Address conflicts in version 1 for new stakeholders</a:t>
            </a:r>
          </a:p>
          <a:p>
            <a:pPr lvl="1"/>
            <a:r>
              <a:rPr lang="en-GB" dirty="0"/>
              <a:t>Add new topics/areas if needed (or indeed remove topics)</a:t>
            </a:r>
          </a:p>
          <a:p>
            <a:pPr lvl="1"/>
            <a:r>
              <a:rPr lang="en-GB" dirty="0"/>
              <a:t>Revise all requirements</a:t>
            </a:r>
          </a:p>
          <a:p>
            <a:pPr lvl="1"/>
            <a:r>
              <a:rPr lang="en-GB" dirty="0"/>
              <a:t>Simplify!</a:t>
            </a:r>
          </a:p>
          <a:p>
            <a:r>
              <a:rPr lang="en-GB" dirty="0"/>
              <a:t>SCI Version 2 was published on 31 May 2017</a:t>
            </a:r>
          </a:p>
          <a:p>
            <a:r>
              <a:rPr lang="en-GB" dirty="0">
                <a:hlinkClick r:id="rId2"/>
              </a:rPr>
              <a:t>https://wise-community.org/sci/</a:t>
            </a:r>
            <a:endParaRPr lang="en-GB" dirty="0"/>
          </a:p>
          <a:p>
            <a:r>
              <a:rPr lang="en-US" dirty="0"/>
              <a:t>Endorsement of SCI Version 2 at TNC17 (Linz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1 June 2017</a:t>
            </a:r>
          </a:p>
          <a:p>
            <a:pPr lvl="1"/>
            <a:r>
              <a:rPr lang="en-US" sz="2000" dirty="0" smtClean="0"/>
              <a:t>has </a:t>
            </a:r>
            <a:r>
              <a:rPr lang="en-US" sz="2000" dirty="0"/>
              <a:t>been received from the </a:t>
            </a:r>
            <a:r>
              <a:rPr lang="en-US" sz="2000" dirty="0" smtClean="0"/>
              <a:t>following infrastructures</a:t>
            </a:r>
            <a:r>
              <a:rPr lang="en-US" sz="2000" dirty="0"/>
              <a:t>; </a:t>
            </a:r>
            <a:r>
              <a:rPr lang="en-US" sz="2000" dirty="0">
                <a:hlinkClick r:id="rId3"/>
              </a:rPr>
              <a:t>EGI</a:t>
            </a:r>
            <a:r>
              <a:rPr lang="en-US" sz="2000" dirty="0"/>
              <a:t>, </a:t>
            </a:r>
            <a:r>
              <a:rPr lang="en-US" sz="2000" dirty="0">
                <a:hlinkClick r:id="rId4"/>
              </a:rPr>
              <a:t>EUDAT</a:t>
            </a:r>
            <a:r>
              <a:rPr lang="en-US" sz="2000" dirty="0"/>
              <a:t>, </a:t>
            </a:r>
            <a:r>
              <a:rPr lang="en-US" sz="2000" dirty="0">
                <a:hlinkClick r:id="rId5"/>
              </a:rPr>
              <a:t>GEANT</a:t>
            </a:r>
            <a:r>
              <a:rPr lang="en-US" sz="2000" dirty="0"/>
              <a:t>, </a:t>
            </a:r>
            <a:r>
              <a:rPr lang="en-US" sz="2000" dirty="0">
                <a:hlinkClick r:id="rId6"/>
              </a:rPr>
              <a:t>GridPP</a:t>
            </a:r>
            <a:r>
              <a:rPr lang="en-US" sz="2000" dirty="0"/>
              <a:t>, </a:t>
            </a:r>
            <a:r>
              <a:rPr lang="en-US" sz="2000" dirty="0">
                <a:hlinkClick r:id="rId7"/>
              </a:rPr>
              <a:t>MYREN</a:t>
            </a:r>
            <a:r>
              <a:rPr lang="en-US" sz="2000" dirty="0"/>
              <a:t>, </a:t>
            </a:r>
            <a:r>
              <a:rPr lang="en-US" sz="2000" dirty="0">
                <a:hlinkClick r:id="rId8"/>
              </a:rPr>
              <a:t>PRACE</a:t>
            </a:r>
            <a:r>
              <a:rPr lang="en-US" sz="2000" dirty="0"/>
              <a:t>, </a:t>
            </a:r>
            <a:r>
              <a:rPr lang="en-US" sz="2000" dirty="0">
                <a:hlinkClick r:id="rId9"/>
              </a:rPr>
              <a:t>SURF</a:t>
            </a:r>
            <a:r>
              <a:rPr lang="en-US" sz="2000" dirty="0"/>
              <a:t>, </a:t>
            </a:r>
            <a:r>
              <a:rPr lang="en-US" sz="2000" dirty="0">
                <a:hlinkClick r:id="rId10"/>
              </a:rPr>
              <a:t>WLCG</a:t>
            </a:r>
            <a:r>
              <a:rPr lang="en-US" sz="2000" dirty="0"/>
              <a:t>, </a:t>
            </a:r>
            <a:r>
              <a:rPr lang="en-US" sz="2000" u="sng" dirty="0" smtClean="0">
                <a:hlinkClick r:id="rId11"/>
              </a:rPr>
              <a:t>XSEDE</a:t>
            </a:r>
            <a:endParaRPr lang="en-US" sz="2000" dirty="0"/>
          </a:p>
          <a:p>
            <a:r>
              <a:rPr lang="en-US" sz="2400" dirty="0">
                <a:hlinkClick r:id="rId12"/>
              </a:rPr>
              <a:t>https://</a:t>
            </a:r>
            <a:r>
              <a:rPr lang="en-US" sz="2400" dirty="0" smtClean="0">
                <a:hlinkClick r:id="rId12"/>
              </a:rPr>
              <a:t>www.geant.org/News_and_Events/Pages/supporting-security-for-collaborating-infrastructures.aspx</a:t>
            </a:r>
            <a:endParaRPr lang="en-US" sz="2400" dirty="0" smtClean="0"/>
          </a:p>
          <a:p>
            <a:r>
              <a:rPr lang="en-US" sz="2400" dirty="0" smtClean="0"/>
              <a:t>Worked more on Guidelines/FAQ for SCI version 2 </a:t>
            </a:r>
            <a:r>
              <a:rPr lang="mr-IN" sz="2400" dirty="0" smtClean="0"/>
              <a:t>–</a:t>
            </a:r>
            <a:r>
              <a:rPr lang="en-US" sz="2400" dirty="0" smtClean="0"/>
              <a:t> NSF Cybersecurity Summit (15 Aug)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Version 2 </a:t>
            </a:r>
            <a:r>
              <a:rPr lang="mr-IN" dirty="0" smtClean="0"/>
              <a:t>–</a:t>
            </a:r>
            <a:r>
              <a:rPr lang="en-US" dirty="0" smtClean="0"/>
              <a:t> now published by WISE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725" y="1585914"/>
            <a:ext cx="2638233" cy="245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Scalable Negotiator  for a Community Trust Framework in Federated </a:t>
            </a:r>
            <a:r>
              <a:rPr lang="en-GB" sz="4000" dirty="0" smtClean="0"/>
              <a:t>Infrastructures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i="1" dirty="0" err="1" smtClean="0">
                <a:solidFill>
                  <a:srgbClr val="FF0000"/>
                </a:solidFill>
              </a:rPr>
              <a:t>Snctfi</a:t>
            </a:r>
            <a:endParaRPr lang="en-US" sz="4000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 for “</a:t>
            </a:r>
            <a:r>
              <a:rPr lang="en-US" dirty="0" err="1" smtClean="0"/>
              <a:t>Sirtfi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 meaningful acronym which is pronounceable</a:t>
            </a:r>
          </a:p>
          <a:p>
            <a:pPr lvl="1"/>
            <a:r>
              <a:rPr lang="en-US" dirty="0" smtClean="0"/>
              <a:t>With no pre-existing hits in search engines</a:t>
            </a:r>
          </a:p>
          <a:p>
            <a:endParaRPr lang="en-US" dirty="0"/>
          </a:p>
          <a:p>
            <a:r>
              <a:rPr lang="en-US" dirty="0" smtClean="0"/>
              <a:t>“Sanctify” - meaning: make legitimate or binding</a:t>
            </a:r>
            <a:endParaRPr lang="en-US" dirty="0"/>
          </a:p>
          <a:p>
            <a:r>
              <a:rPr lang="en-US" dirty="0" smtClean="0"/>
              <a:t>Synonyms for sanctify: Approve, endorse, permit, allow, </a:t>
            </a:r>
            <a:r>
              <a:rPr lang="en-US" dirty="0" err="1" smtClean="0"/>
              <a:t>authorise</a:t>
            </a:r>
            <a:r>
              <a:rPr lang="en-US" dirty="0" smtClean="0"/>
              <a:t>, </a:t>
            </a:r>
            <a:r>
              <a:rPr lang="en-US" dirty="0" err="1" smtClean="0"/>
              <a:t>legitimise</a:t>
            </a:r>
            <a:r>
              <a:rPr lang="en-US" dirty="0" smtClean="0"/>
              <a:t>, “free from sin”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</a:t>
            </a:r>
            <a:r>
              <a:rPr lang="en-US" dirty="0" err="1" smtClean="0"/>
              <a:t>Snctfi</a:t>
            </a:r>
            <a:r>
              <a:rPr lang="en-US" dirty="0" smtClean="0"/>
              <a:t>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Abstract</a:t>
            </a:r>
            <a:r>
              <a:rPr lang="en-GB" dirty="0" smtClean="0"/>
              <a:t>: </a:t>
            </a:r>
            <a:r>
              <a:rPr lang="en-GB" dirty="0"/>
              <a:t>i</a:t>
            </a:r>
            <a:r>
              <a:rPr lang="en-GB" dirty="0" smtClean="0"/>
              <a:t>dentifies </a:t>
            </a:r>
            <a:r>
              <a:rPr lang="en-GB" dirty="0"/>
              <a:t>operational and policy requirements to help establish trust between an Infrastructure and identity providers either in an R&amp;E Federation or in another Infrastructure, in each case joined via a Service Provider to Identity Provider </a:t>
            </a:r>
            <a:r>
              <a:rPr lang="en-GB" dirty="0" smtClean="0"/>
              <a:t>proxy</a:t>
            </a:r>
            <a:endParaRPr lang="en-GB" dirty="0"/>
          </a:p>
          <a:p>
            <a:r>
              <a:rPr lang="en-GB" b="1" dirty="0" smtClean="0"/>
              <a:t>The </a:t>
            </a:r>
            <a:r>
              <a:rPr lang="en-GB" b="1" dirty="0" smtClean="0"/>
              <a:t>target </a:t>
            </a:r>
            <a:r>
              <a:rPr lang="en-GB" b="1" dirty="0" smtClean="0"/>
              <a:t>audience</a:t>
            </a:r>
            <a:r>
              <a:rPr lang="en-GB" dirty="0" smtClean="0"/>
              <a:t>: </a:t>
            </a:r>
            <a:r>
              <a:rPr lang="en-GB" dirty="0"/>
              <a:t>intended for use by the personnel responsible for the management, operation and security of an Infrastructure and those wishing to assess its </a:t>
            </a:r>
            <a:r>
              <a:rPr lang="en-GB" dirty="0" smtClean="0"/>
              <a:t>trustworthiness </a:t>
            </a:r>
            <a:endParaRPr lang="en-GB" dirty="0"/>
          </a:p>
          <a:p>
            <a:r>
              <a:rPr lang="en-GB" b="1" dirty="0" smtClean="0"/>
              <a:t>Snctfi version 1</a:t>
            </a:r>
          </a:p>
          <a:p>
            <a:pPr lvl="1"/>
            <a:r>
              <a:rPr lang="en-GB" dirty="0" smtClean="0"/>
              <a:t>An output of the EU H2020 AARC project</a:t>
            </a:r>
          </a:p>
          <a:p>
            <a:pPr lvl="1"/>
            <a:r>
              <a:rPr lang="en-GB" dirty="0" smtClean="0"/>
              <a:t>Published on 26 </a:t>
            </a:r>
            <a:r>
              <a:rPr lang="en-GB" dirty="0" err="1" smtClean="0"/>
              <a:t>Apri</a:t>
            </a:r>
            <a:r>
              <a:rPr lang="en-GB" dirty="0" smtClean="0"/>
              <a:t> 2017</a:t>
            </a:r>
          </a:p>
          <a:p>
            <a:pPr lvl="1"/>
            <a:r>
              <a:rPr lang="en-GB" dirty="0">
                <a:hlinkClick r:id="rId2"/>
              </a:rPr>
              <a:t>https://aarc-project.eu/policies/snctfi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Peer-review and assessments </a:t>
            </a:r>
            <a:r>
              <a:rPr lang="mr-IN" dirty="0" smtClean="0"/>
              <a:t>–</a:t>
            </a:r>
            <a:r>
              <a:rPr lang="en-GB" dirty="0" smtClean="0"/>
              <a:t> future work</a:t>
            </a:r>
          </a:p>
          <a:p>
            <a:pPr lvl="1"/>
            <a:r>
              <a:rPr lang="en-GB" dirty="0" smtClean="0"/>
              <a:t>Interoperable Global Trust Federation (IGTF)</a:t>
            </a:r>
          </a:p>
          <a:p>
            <a:pPr lvl="1"/>
            <a:r>
              <a:rPr lang="en-GB" dirty="0">
                <a:hlinkClick r:id="rId3"/>
              </a:rPr>
              <a:t>https://www.igtf.net/snctfi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EGI Security Policy Group </a:t>
            </a:r>
            <a:r>
              <a:rPr lang="mr-IN" dirty="0" smtClean="0"/>
              <a:t>–</a:t>
            </a:r>
            <a:r>
              <a:rPr lang="en-GB" dirty="0" smtClean="0"/>
              <a:t> together with AARC2</a:t>
            </a:r>
          </a:p>
          <a:p>
            <a:pPr lvl="1"/>
            <a:r>
              <a:rPr lang="en-GB" dirty="0" smtClean="0"/>
              <a:t>Working on two “Community” security policies </a:t>
            </a:r>
            <a:r>
              <a:rPr lang="mr-IN" dirty="0" smtClean="0"/>
              <a:t>–</a:t>
            </a:r>
            <a:r>
              <a:rPr lang="en-GB" dirty="0" smtClean="0"/>
              <a:t> to implement requirements of Snctfi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Snctfi</a:t>
            </a:r>
            <a:r>
              <a:rPr lang="en-US" dirty="0" smtClean="0"/>
              <a:t> - the new Trust and Policy Framework</a:t>
            </a:r>
            <a:endParaRPr lang="en-US" dirty="0"/>
          </a:p>
        </p:txBody>
      </p:sp>
      <p:pic>
        <p:nvPicPr>
          <p:cNvPr id="5" name="Picture 4" descr="C:\Users\davidg\AppData\Local\Microsoft\Windows\INetCache\Content.Word\snctfi-logo.wm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820" y="4465374"/>
            <a:ext cx="1393825" cy="962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and Introduction</a:t>
            </a:r>
          </a:p>
          <a:p>
            <a:r>
              <a:rPr lang="en-US" dirty="0" smtClean="0"/>
              <a:t>Operational </a:t>
            </a:r>
            <a:r>
              <a:rPr lang="en-US" dirty="0"/>
              <a:t>s</a:t>
            </a:r>
            <a:r>
              <a:rPr lang="en-US" dirty="0" smtClean="0"/>
              <a:t>ecurity [OS]</a:t>
            </a:r>
          </a:p>
          <a:p>
            <a:pPr lvl="1"/>
            <a:r>
              <a:rPr lang="en-US" dirty="0" smtClean="0"/>
              <a:t>Aiming to prevent security incidents, or</a:t>
            </a:r>
          </a:p>
          <a:p>
            <a:pPr lvl="1"/>
            <a:r>
              <a:rPr lang="en-US" dirty="0" err="1" smtClean="0"/>
              <a:t>Minimise</a:t>
            </a:r>
            <a:r>
              <a:rPr lang="en-US" dirty="0" smtClean="0"/>
              <a:t> the impact of those that occur</a:t>
            </a:r>
            <a:endParaRPr lang="en-US" dirty="0" smtClean="0"/>
          </a:p>
          <a:p>
            <a:r>
              <a:rPr lang="en-US" dirty="0" smtClean="0"/>
              <a:t>User</a:t>
            </a:r>
            <a:r>
              <a:rPr lang="en-US" dirty="0" smtClean="0"/>
              <a:t> responsibilities [UR,RU,RC]</a:t>
            </a:r>
            <a:endParaRPr lang="en-US" dirty="0" smtClean="0"/>
          </a:p>
          <a:p>
            <a:pPr lvl="1"/>
            <a:r>
              <a:rPr lang="en-US" dirty="0"/>
              <a:t>To establish trust between the </a:t>
            </a:r>
            <a:r>
              <a:rPr lang="en-US" i="1" dirty="0"/>
              <a:t>Infrastructure </a:t>
            </a:r>
            <a:r>
              <a:rPr lang="en-US" dirty="0"/>
              <a:t>and the R&amp;E federations, and between </a:t>
            </a:r>
            <a:r>
              <a:rPr lang="en-US" i="1" dirty="0"/>
              <a:t>Infrastructures</a:t>
            </a:r>
            <a:r>
              <a:rPr lang="en-US" dirty="0"/>
              <a:t>, the </a:t>
            </a:r>
            <a:r>
              <a:rPr lang="en-US" i="1" dirty="0"/>
              <a:t>Infrastructure </a:t>
            </a:r>
            <a:r>
              <a:rPr lang="en-US" dirty="0"/>
              <a:t>relies on appropriate </a:t>
            </a:r>
            <a:r>
              <a:rPr lang="en-US" dirty="0" err="1"/>
              <a:t>behaviour</a:t>
            </a:r>
            <a:r>
              <a:rPr lang="en-US" dirty="0"/>
              <a:t> by its users and user communities. </a:t>
            </a:r>
            <a:endParaRPr lang="en-US" dirty="0" smtClean="0"/>
          </a:p>
          <a:p>
            <a:pPr lvl="1"/>
            <a:r>
              <a:rPr lang="en-US" dirty="0" smtClean="0"/>
              <a:t>Addresses </a:t>
            </a:r>
            <a:r>
              <a:rPr lang="en-US" dirty="0" smtClean="0"/>
              <a:t>issues related to user management, AUPs, security incident response,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Protection and processing of personal data [DP]</a:t>
            </a:r>
            <a:endParaRPr lang="en-US" dirty="0" smtClean="0"/>
          </a:p>
          <a:p>
            <a:pPr lvl="1"/>
            <a:r>
              <a:rPr lang="en-US" dirty="0" smtClean="0"/>
              <a:t>Bind </a:t>
            </a:r>
            <a:r>
              <a:rPr lang="en-US" dirty="0" smtClean="0"/>
              <a:t>the Infrastructure Constituents  and Collections of users to </a:t>
            </a:r>
            <a:r>
              <a:rPr lang="en-US" dirty="0"/>
              <a:t>either </a:t>
            </a:r>
            <a:endParaRPr lang="en-US" dirty="0" smtClean="0"/>
          </a:p>
          <a:p>
            <a:pPr lvl="2"/>
            <a:r>
              <a:rPr lang="en-US" dirty="0" smtClean="0"/>
              <a:t>A common </a:t>
            </a:r>
            <a:r>
              <a:rPr lang="en-US" i="1" dirty="0" smtClean="0"/>
              <a:t>Infrastructure</a:t>
            </a:r>
            <a:r>
              <a:rPr lang="en-US" dirty="0" smtClean="0"/>
              <a:t> Data Protection policy (framework)</a:t>
            </a:r>
          </a:p>
          <a:p>
            <a:pPr lvl="2"/>
            <a:r>
              <a:rPr lang="en-US" dirty="0" smtClean="0"/>
              <a:t>Or GEANT </a:t>
            </a:r>
            <a:r>
              <a:rPr lang="en-US" dirty="0" smtClean="0"/>
              <a:t>Data Protection Code of Conduct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</a:t>
            </a:r>
            <a:r>
              <a:rPr lang="en-US" dirty="0" err="1" smtClean="0"/>
              <a:t>Snctfi</a:t>
            </a:r>
            <a:r>
              <a:rPr lang="en-US" dirty="0" smtClean="0"/>
              <a:t>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AARC2 with EGI (and WLCG)</a:t>
            </a:r>
          </a:p>
          <a:p>
            <a:pPr lvl="1"/>
            <a:r>
              <a:rPr lang="en-US" dirty="0" err="1" smtClean="0"/>
              <a:t>Finalise</a:t>
            </a:r>
            <a:r>
              <a:rPr lang="en-US" dirty="0" smtClean="0"/>
              <a:t> the two example “Community” security policies to implement Snctfi</a:t>
            </a:r>
          </a:p>
          <a:p>
            <a:pPr lvl="2"/>
            <a:r>
              <a:rPr lang="en-US" dirty="0" smtClean="0"/>
              <a:t>First: govern the </a:t>
            </a:r>
            <a:r>
              <a:rPr lang="en-US" dirty="0"/>
              <a:t>relationship between Community and Infrastructure(s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Second: govern how the </a:t>
            </a:r>
            <a:r>
              <a:rPr lang="en-US" dirty="0"/>
              <a:t>Community </a:t>
            </a:r>
            <a:r>
              <a:rPr lang="en-US" dirty="0" smtClean="0"/>
              <a:t>manages </a:t>
            </a:r>
            <a:r>
              <a:rPr lang="en-US" dirty="0"/>
              <a:t>itself and its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AARC2 with IGTF (not yet discussed and agreed)</a:t>
            </a:r>
          </a:p>
          <a:p>
            <a:pPr lvl="1"/>
            <a:r>
              <a:rPr lang="en-US" dirty="0" smtClean="0"/>
              <a:t>Work on guidance, FAQ and assessment criteria</a:t>
            </a:r>
          </a:p>
          <a:p>
            <a:r>
              <a:rPr lang="en-US" dirty="0" smtClean="0"/>
              <a:t>FIM4R?</a:t>
            </a:r>
          </a:p>
          <a:p>
            <a:pPr lvl="1"/>
            <a:r>
              <a:rPr lang="en-US" dirty="0" smtClean="0"/>
              <a:t>Try using Snctfi for your Research Infrastructure/Community</a:t>
            </a:r>
          </a:p>
          <a:p>
            <a:pPr lvl="1"/>
            <a:r>
              <a:rPr lang="en-US" dirty="0" smtClean="0"/>
              <a:t>Provide feedback</a:t>
            </a:r>
          </a:p>
          <a:p>
            <a:pPr lvl="2"/>
            <a:r>
              <a:rPr lang="en-US" dirty="0" smtClean="0"/>
              <a:t>Problems deploying?</a:t>
            </a:r>
          </a:p>
          <a:p>
            <a:pPr lvl="2"/>
            <a:r>
              <a:rPr lang="en-US" dirty="0" smtClean="0"/>
              <a:t>Requirements not clearly specified?</a:t>
            </a:r>
          </a:p>
          <a:p>
            <a:pPr lvl="2"/>
            <a:r>
              <a:rPr lang="en-US" dirty="0" smtClean="0"/>
              <a:t>Issues missing from Snctfi?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36219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sharepoint/v3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4888</TotalTime>
  <Words>674</Words>
  <Application>Microsoft Macintosh PowerPoint</Application>
  <PresentationFormat>Widescreen</PresentationFormat>
  <Paragraphs>108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Mangal</vt:lpstr>
      <vt:lpstr>Verdana</vt:lpstr>
      <vt:lpstr>Arial</vt:lpstr>
      <vt:lpstr>GEANT Association</vt:lpstr>
      <vt:lpstr>PowerPoint Presentation</vt:lpstr>
      <vt:lpstr>A classic FIM4R use case – “Research Communities and eduGAIN”</vt:lpstr>
      <vt:lpstr>Flow of attributes and trust – via SP/IdP Proxy</vt:lpstr>
      <vt:lpstr>“Security Collaboration among Infrastructures” (SCI) – our starting point</vt:lpstr>
      <vt:lpstr>SCI Version 2 – now published by WISE</vt:lpstr>
      <vt:lpstr>Why “Snctfi”?</vt:lpstr>
      <vt:lpstr>Snctfi - the new Trust and Policy Framework</vt:lpstr>
      <vt:lpstr>Structure of the Snctfi document</vt:lpstr>
      <vt:lpstr>Next steps</vt:lpstr>
      <vt:lpstr>PowerPoint Presentation</vt:lpstr>
    </vt:vector>
  </TitlesOfParts>
  <Company>DANTE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Groep</dc:creator>
  <cp:lastModifiedBy>David Kelsey</cp:lastModifiedBy>
  <cp:revision>187</cp:revision>
  <cp:lastPrinted>2015-05-01T10:30:08Z</cp:lastPrinted>
  <dcterms:created xsi:type="dcterms:W3CDTF">2015-04-29T14:13:57Z</dcterms:created>
  <dcterms:modified xsi:type="dcterms:W3CDTF">2017-09-16T16:30:04Z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