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4"/>
  </p:notesMasterIdLst>
  <p:sldIdLst>
    <p:sldId id="435" r:id="rId5"/>
    <p:sldId id="437" r:id="rId6"/>
    <p:sldId id="438" r:id="rId7"/>
    <p:sldId id="439" r:id="rId8"/>
    <p:sldId id="440" r:id="rId9"/>
    <p:sldId id="441" r:id="rId10"/>
    <p:sldId id="442" r:id="rId11"/>
    <p:sldId id="443" r:id="rId12"/>
    <p:sldId id="444" r:id="rId13"/>
    <p:sldId id="445" r:id="rId14"/>
    <p:sldId id="447" r:id="rId15"/>
    <p:sldId id="448" r:id="rId16"/>
    <p:sldId id="449" r:id="rId17"/>
    <p:sldId id="450" r:id="rId18"/>
    <p:sldId id="446" r:id="rId19"/>
    <p:sldId id="428" r:id="rId20"/>
    <p:sldId id="429" r:id="rId21"/>
    <p:sldId id="433" r:id="rId22"/>
    <p:sldId id="414" r:id="rId23"/>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userDrawn="1">
          <p15:clr>
            <a:srgbClr val="A4A3A4"/>
          </p15:clr>
        </p15:guide>
        <p15:guide id="2" pos="13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EC9"/>
    <a:srgbClr val="004361"/>
    <a:srgbClr val="F57A1E"/>
    <a:srgbClr val="FFFFFF"/>
    <a:srgbClr val="00ADF5"/>
    <a:srgbClr val="0C3959"/>
    <a:srgbClr val="FABD90"/>
    <a:srgbClr val="FEEEE2"/>
    <a:srgbClr val="5B9BD5"/>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7" autoAdjust="0"/>
    <p:restoredTop sz="77679"/>
  </p:normalViewPr>
  <p:slideViewPr>
    <p:cSldViewPr snapToGrid="0">
      <p:cViewPr>
        <p:scale>
          <a:sx n="105" d="100"/>
          <a:sy n="105" d="100"/>
        </p:scale>
        <p:origin x="416" y="392"/>
      </p:cViewPr>
      <p:guideLst>
        <p:guide orient="horz" pos="2999"/>
        <p:guide pos="1345"/>
      </p:guideLst>
    </p:cSldViewPr>
  </p:slideViewPr>
  <p:outlineViewPr>
    <p:cViewPr>
      <p:scale>
        <a:sx n="33" d="100"/>
        <a:sy n="33" d="100"/>
      </p:scale>
      <p:origin x="0" y="-4464"/>
    </p:cViewPr>
  </p:outlineViewPr>
  <p:notesTextViewPr>
    <p:cViewPr>
      <p:scale>
        <a:sx n="3" d="2"/>
        <a:sy n="3" d="2"/>
      </p:scale>
      <p:origin x="0" y="0"/>
    </p:cViewPr>
  </p:notesTextViewPr>
  <p:sorterViewPr>
    <p:cViewPr>
      <p:scale>
        <a:sx n="100" d="100"/>
        <a:sy n="100" d="100"/>
      </p:scale>
      <p:origin x="0" y="388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41D8A83-A817-41E3-A602-3B517E18334E}" type="datetimeFigureOut">
              <a:rPr lang="en-GB" smtClean="0"/>
              <a:t>24/09/2017</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The way researchers collaborate within scientific communities can vary significantly from community to community.  On the one hand, there are </a:t>
            </a:r>
            <a:r>
              <a:rPr lang="en-US" sz="900" b="1" kern="1200" dirty="0" smtClean="0">
                <a:solidFill>
                  <a:schemeClr val="tx1"/>
                </a:solidFill>
                <a:effectLst/>
                <a:latin typeface="+mn-lt"/>
                <a:ea typeface="+mn-ea"/>
                <a:cs typeface="+mn-cs"/>
              </a:rPr>
              <a:t>highly structured communities</a:t>
            </a:r>
            <a:r>
              <a:rPr lang="en-US" sz="900" kern="1200" dirty="0" smtClean="0">
                <a:solidFill>
                  <a:schemeClr val="tx1"/>
                </a:solidFill>
                <a:effectLst/>
                <a:latin typeface="+mn-lt"/>
                <a:ea typeface="+mn-ea"/>
                <a:cs typeface="+mn-cs"/>
              </a:rPr>
              <a:t> with thousands of researchers who can be virtually anywhere in the world. Typically, these communities have been working together for a long time, they want to share and have access to a wide range of resources.  On the other hand, one finds a</a:t>
            </a:r>
            <a:r>
              <a:rPr lang="en-US" sz="900" b="1" kern="1200" dirty="0" smtClean="0">
                <a:solidFill>
                  <a:schemeClr val="tx1"/>
                </a:solidFill>
                <a:effectLst/>
                <a:latin typeface="+mn-lt"/>
                <a:ea typeface="+mn-ea"/>
                <a:cs typeface="+mn-cs"/>
              </a:rPr>
              <a:t> diverse number of smaller research communities</a:t>
            </a:r>
            <a:r>
              <a:rPr lang="en-US" sz="900" kern="1200" dirty="0" smtClean="0">
                <a:solidFill>
                  <a:schemeClr val="tx1"/>
                </a:solidFill>
                <a:effectLst/>
                <a:latin typeface="+mn-lt"/>
                <a:ea typeface="+mn-ea"/>
                <a:cs typeface="+mn-cs"/>
              </a:rPr>
              <a:t> working within specific or across scientific disciplines. Typically, these are either nascent communities being established around new scientific domains, or they are communities in specific domains that did not require wide spread and close collaboration among the researchers.  And of course, in between these two extremes, there are </a:t>
            </a:r>
            <a:r>
              <a:rPr lang="en-US" sz="900" b="1" kern="1200" dirty="0" smtClean="0">
                <a:solidFill>
                  <a:schemeClr val="tx1"/>
                </a:solidFill>
                <a:effectLst/>
                <a:latin typeface="+mn-lt"/>
                <a:ea typeface="+mn-ea"/>
                <a:cs typeface="+mn-cs"/>
              </a:rPr>
              <a:t>many scientific communities of varying size, structure, history</a:t>
            </a:r>
            <a:r>
              <a:rPr lang="en-US" sz="900" kern="1200" dirty="0" smtClean="0">
                <a:solidFill>
                  <a:schemeClr val="tx1"/>
                </a:solidFill>
                <a:effectLst/>
                <a:latin typeface="+mn-lt"/>
                <a:ea typeface="+mn-ea"/>
                <a:cs typeface="+mn-cs"/>
              </a:rPr>
              <a:t> etc. </a:t>
            </a:r>
          </a:p>
          <a:p>
            <a:r>
              <a:rPr lang="en-US" sz="900" kern="1200" dirty="0" smtClean="0">
                <a:solidFill>
                  <a:schemeClr val="tx1"/>
                </a:solidFill>
                <a:effectLst/>
                <a:latin typeface="+mn-lt"/>
                <a:ea typeface="+mn-ea"/>
                <a:cs typeface="+mn-cs"/>
              </a:rPr>
              <a:t/>
            </a:r>
            <a:br>
              <a:rPr lang="en-US" sz="900" kern="1200" dirty="0" smtClean="0">
                <a:solidFill>
                  <a:schemeClr val="tx1"/>
                </a:solidFill>
                <a:effectLst/>
                <a:latin typeface="+mn-lt"/>
                <a:ea typeface="+mn-ea"/>
                <a:cs typeface="+mn-cs"/>
              </a:rPr>
            </a:br>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Regardless, if we are talking about large-scale, well-structured collaborations or about loosely coupled collaborations </a:t>
            </a:r>
            <a:r>
              <a:rPr lang="en-US" sz="900" kern="1200" dirty="0" err="1" smtClean="0">
                <a:solidFill>
                  <a:schemeClr val="tx1"/>
                </a:solidFill>
                <a:effectLst/>
                <a:latin typeface="+mn-lt"/>
                <a:ea typeface="+mn-ea"/>
                <a:cs typeface="+mn-cs"/>
              </a:rPr>
              <a:t>centred</a:t>
            </a:r>
            <a:r>
              <a:rPr lang="en-US" sz="900" kern="1200" dirty="0" smtClean="0">
                <a:solidFill>
                  <a:schemeClr val="tx1"/>
                </a:solidFill>
                <a:effectLst/>
                <a:latin typeface="+mn-lt"/>
                <a:ea typeface="+mn-ea"/>
                <a:cs typeface="+mn-cs"/>
              </a:rPr>
              <a:t> around the individual researcher, they all need to share and access resources. </a:t>
            </a:r>
            <a:r>
              <a:rPr lang="en-US" sz="900" b="1" kern="1200" dirty="0" smtClean="0">
                <a:solidFill>
                  <a:schemeClr val="tx1"/>
                </a:solidFill>
                <a:effectLst/>
                <a:latin typeface="+mn-lt"/>
                <a:ea typeface="+mn-ea"/>
                <a:cs typeface="+mn-cs"/>
              </a:rPr>
              <a:t>The ability to access and share resources is crucial for the every day research. Advanced research needs equally advanced IT services.</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2</a:t>
            </a:fld>
            <a:endParaRPr lang="en-GB"/>
          </a:p>
        </p:txBody>
      </p:sp>
    </p:spTree>
    <p:extLst>
      <p:ext uri="{BB962C8B-B14F-4D97-AF65-F5344CB8AC3E}">
        <p14:creationId xmlns:p14="http://schemas.microsoft.com/office/powerpoint/2010/main" val="848510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12</a:t>
            </a:fld>
            <a:endParaRPr lang="en-GB"/>
          </a:p>
        </p:txBody>
      </p:sp>
    </p:spTree>
    <p:extLst>
      <p:ext uri="{BB962C8B-B14F-4D97-AF65-F5344CB8AC3E}">
        <p14:creationId xmlns:p14="http://schemas.microsoft.com/office/powerpoint/2010/main" val="11098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13</a:t>
            </a:fld>
            <a:endParaRPr lang="en-GB"/>
          </a:p>
        </p:txBody>
      </p:sp>
    </p:spTree>
    <p:extLst>
      <p:ext uri="{BB962C8B-B14F-4D97-AF65-F5344CB8AC3E}">
        <p14:creationId xmlns:p14="http://schemas.microsoft.com/office/powerpoint/2010/main" val="47822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14</a:t>
            </a:fld>
            <a:endParaRPr lang="en-GB"/>
          </a:p>
        </p:txBody>
      </p:sp>
    </p:spTree>
    <p:extLst>
      <p:ext uri="{BB962C8B-B14F-4D97-AF65-F5344CB8AC3E}">
        <p14:creationId xmlns:p14="http://schemas.microsoft.com/office/powerpoint/2010/main" val="1239552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16</a:t>
            </a:fld>
            <a:endParaRPr lang="en-GB"/>
          </a:p>
        </p:txBody>
      </p:sp>
    </p:spTree>
    <p:extLst>
      <p:ext uri="{BB962C8B-B14F-4D97-AF65-F5344CB8AC3E}">
        <p14:creationId xmlns:p14="http://schemas.microsoft.com/office/powerpoint/2010/main" val="212855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effectLst/>
                <a:latin typeface="+mn-lt"/>
                <a:ea typeface="+mn-ea"/>
                <a:cs typeface="+mn-cs"/>
              </a:rPr>
              <a:t>Nowadays, we tend to take many things for granted, but it is important to always take a step back and try to think how research would be taking place if the GEANT network was not there. Today, GEANT and the NRENs connect 50M users and 10.000 institutions across Europe.  Through the GEANT interconnections with all the major world regions, European researchers can collaborated on daily basis with fellow researchers in more than 100 countries. </a:t>
            </a:r>
            <a:r>
              <a:rPr lang="en-US" sz="900" b="1" kern="1200" dirty="0" smtClean="0">
                <a:solidFill>
                  <a:schemeClr val="tx1"/>
                </a:solidFill>
                <a:effectLst/>
                <a:latin typeface="+mn-lt"/>
                <a:ea typeface="+mn-ea"/>
                <a:cs typeface="+mn-cs"/>
              </a:rPr>
              <a:t>A global infrastructure enabling European researchers to collaborate on a truly global scale.</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3</a:t>
            </a:fld>
            <a:endParaRPr lang="en-GB"/>
          </a:p>
        </p:txBody>
      </p:sp>
    </p:spTree>
    <p:extLst>
      <p:ext uri="{BB962C8B-B14F-4D97-AF65-F5344CB8AC3E}">
        <p14:creationId xmlns:p14="http://schemas.microsoft.com/office/powerpoint/2010/main" val="139106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effectLst/>
                <a:latin typeface="+mn-lt"/>
                <a:ea typeface="+mn-ea"/>
                <a:cs typeface="+mn-cs"/>
              </a:rPr>
              <a:t>At the same time, the NRENs started to experiment with federated authentication, establishing the first national academic federations, which allowed users to use their institutional accounts in order to access mainly web based services. Although the potential of federated ID was clear from the very beginning to the people involved it was not until 2010, that it could show its true potential. In 2011/2012, GÉANT brings to production the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service, which interconnects mainly the identity federations in Europe. Very soon, other federations across the globe start connecting to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making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a truly global identity network.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has been growing and evolving ever since with the continues support from GEANT and the international community of federation operators. </a:t>
            </a:r>
          </a:p>
          <a:p>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4</a:t>
            </a:fld>
            <a:endParaRPr lang="en-GB"/>
          </a:p>
        </p:txBody>
      </p:sp>
    </p:spTree>
    <p:extLst>
      <p:ext uri="{BB962C8B-B14F-4D97-AF65-F5344CB8AC3E}">
        <p14:creationId xmlns:p14="http://schemas.microsoft.com/office/powerpoint/2010/main" val="23501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Of course, you can understand how compelling such a service is to the research community. Leveraging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researchers can rely on the institutional accounts in order to access and share services. No more need for certificates, no need to operate costly infrastructures just to offer and manage user accounts so that researchers can collaborate. But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and the Identity Federations do not come without their own limitations.</a:t>
            </a:r>
          </a:p>
          <a:p>
            <a:r>
              <a:rPr lang="en-US" sz="900" kern="1200" dirty="0" smtClean="0">
                <a:solidFill>
                  <a:schemeClr val="tx1"/>
                </a:solidFill>
                <a:effectLst/>
                <a:latin typeface="+mn-lt"/>
                <a:ea typeface="+mn-ea"/>
                <a:cs typeface="+mn-cs"/>
              </a:rPr>
              <a:t/>
            </a:r>
            <a:br>
              <a:rPr lang="en-US" sz="900" kern="1200" dirty="0" smtClean="0">
                <a:solidFill>
                  <a:schemeClr val="tx1"/>
                </a:solidFill>
                <a:effectLst/>
                <a:latin typeface="+mn-lt"/>
                <a:ea typeface="+mn-ea"/>
                <a:cs typeface="+mn-cs"/>
              </a:rPr>
            </a:br>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Indeed, using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is not just a switch that can be flipped. In most of the cases, although the identity network is there, the home institutions acting as identity providers, require that they approve the connection of each and every new service provider. Things look quite OK for local services, but what about international Service Providers? How the research community can benefit from this service?</a:t>
            </a:r>
          </a:p>
          <a:p>
            <a:r>
              <a:rPr lang="en-US" sz="900" kern="1200" dirty="0" smtClean="0">
                <a:solidFill>
                  <a:schemeClr val="tx1"/>
                </a:solidFill>
                <a:effectLst/>
                <a:latin typeface="+mn-lt"/>
                <a:ea typeface="+mn-ea"/>
                <a:cs typeface="+mn-cs"/>
              </a:rPr>
              <a:t/>
            </a:r>
            <a:br>
              <a:rPr lang="en-US" sz="900" kern="1200" dirty="0" smtClean="0">
                <a:solidFill>
                  <a:schemeClr val="tx1"/>
                </a:solidFill>
                <a:effectLst/>
                <a:latin typeface="+mn-lt"/>
                <a:ea typeface="+mn-ea"/>
                <a:cs typeface="+mn-cs"/>
              </a:rPr>
            </a:br>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In 2012, many scientific communities come together, forming a working group called Federated Identity Management for Research, which investigate the current state FIM and its potential within their domains. After a series of workshops, they published the FIM4R paper, which highlights the importance of </a:t>
            </a:r>
            <a:r>
              <a:rPr lang="en-US" sz="900" kern="1200" dirty="0" err="1" smtClean="0">
                <a:solidFill>
                  <a:schemeClr val="tx1"/>
                </a:solidFill>
                <a:effectLst/>
                <a:latin typeface="+mn-lt"/>
                <a:ea typeface="+mn-ea"/>
                <a:cs typeface="+mn-cs"/>
              </a:rPr>
              <a:t>eduGAIN</a:t>
            </a:r>
            <a:r>
              <a:rPr lang="en-US" sz="900" kern="1200" dirty="0" smtClean="0">
                <a:solidFill>
                  <a:schemeClr val="tx1"/>
                </a:solidFill>
                <a:effectLst/>
                <a:latin typeface="+mn-lt"/>
                <a:ea typeface="+mn-ea"/>
                <a:cs typeface="+mn-cs"/>
              </a:rPr>
              <a:t> and the identity federations and the role they can play.  </a:t>
            </a:r>
          </a:p>
          <a:p>
            <a:pPr fontAlgn="base"/>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BC110B-1C27-4A5B-8007-E6BF4BB6C5F7}" type="slidenum">
              <a:rPr lang="en-GB" smtClean="0"/>
              <a:t>6</a:t>
            </a:fld>
            <a:endParaRPr lang="en-GB"/>
          </a:p>
        </p:txBody>
      </p:sp>
    </p:spTree>
    <p:extLst>
      <p:ext uri="{BB962C8B-B14F-4D97-AF65-F5344CB8AC3E}">
        <p14:creationId xmlns:p14="http://schemas.microsoft.com/office/powerpoint/2010/main" val="152094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BC110B-1C27-4A5B-8007-E6BF4BB6C5F7}" type="slidenum">
              <a:rPr lang="en-GB" smtClean="0"/>
              <a:t>7</a:t>
            </a:fld>
            <a:endParaRPr lang="en-GB"/>
          </a:p>
        </p:txBody>
      </p:sp>
    </p:spTree>
    <p:extLst>
      <p:ext uri="{BB962C8B-B14F-4D97-AF65-F5344CB8AC3E}">
        <p14:creationId xmlns:p14="http://schemas.microsoft.com/office/powerpoint/2010/main" val="293094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000" dirty="0"/>
          </a:p>
        </p:txBody>
      </p:sp>
      <p:sp>
        <p:nvSpPr>
          <p:cNvPr id="4" name="Slide Number Placeholder 3"/>
          <p:cNvSpPr>
            <a:spLocks noGrp="1"/>
          </p:cNvSpPr>
          <p:nvPr>
            <p:ph type="sldNum" sz="quarter" idx="10"/>
          </p:nvPr>
        </p:nvSpPr>
        <p:spPr/>
        <p:txBody>
          <a:bodyPr/>
          <a:lstStyle/>
          <a:p>
            <a:fld id="{9CBC110B-1C27-4A5B-8007-E6BF4BB6C5F7}" type="slidenum">
              <a:rPr lang="en-GB" smtClean="0"/>
              <a:t>8</a:t>
            </a:fld>
            <a:endParaRPr lang="en-GB"/>
          </a:p>
        </p:txBody>
      </p:sp>
    </p:spTree>
    <p:extLst>
      <p:ext uri="{BB962C8B-B14F-4D97-AF65-F5344CB8AC3E}">
        <p14:creationId xmlns:p14="http://schemas.microsoft.com/office/powerpoint/2010/main" val="1851222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000" dirty="0"/>
          </a:p>
        </p:txBody>
      </p:sp>
      <p:sp>
        <p:nvSpPr>
          <p:cNvPr id="4" name="Slide Number Placeholder 3"/>
          <p:cNvSpPr>
            <a:spLocks noGrp="1"/>
          </p:cNvSpPr>
          <p:nvPr>
            <p:ph type="sldNum" sz="quarter" idx="10"/>
          </p:nvPr>
        </p:nvSpPr>
        <p:spPr/>
        <p:txBody>
          <a:bodyPr/>
          <a:lstStyle/>
          <a:p>
            <a:fld id="{9CBC110B-1C27-4A5B-8007-E6BF4BB6C5F7}" type="slidenum">
              <a:rPr lang="en-GB" smtClean="0"/>
              <a:t>9</a:t>
            </a:fld>
            <a:endParaRPr lang="en-GB"/>
          </a:p>
        </p:txBody>
      </p:sp>
    </p:spTree>
    <p:extLst>
      <p:ext uri="{BB962C8B-B14F-4D97-AF65-F5344CB8AC3E}">
        <p14:creationId xmlns:p14="http://schemas.microsoft.com/office/powerpoint/2010/main" val="1183457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000" dirty="0"/>
          </a:p>
        </p:txBody>
      </p:sp>
      <p:sp>
        <p:nvSpPr>
          <p:cNvPr id="4" name="Slide Number Placeholder 3"/>
          <p:cNvSpPr>
            <a:spLocks noGrp="1"/>
          </p:cNvSpPr>
          <p:nvPr>
            <p:ph type="sldNum" sz="quarter" idx="10"/>
          </p:nvPr>
        </p:nvSpPr>
        <p:spPr/>
        <p:txBody>
          <a:bodyPr/>
          <a:lstStyle/>
          <a:p>
            <a:fld id="{9CBC110B-1C27-4A5B-8007-E6BF4BB6C5F7}" type="slidenum">
              <a:rPr lang="en-GB" smtClean="0"/>
              <a:t>10</a:t>
            </a:fld>
            <a:endParaRPr lang="en-GB"/>
          </a:p>
        </p:txBody>
      </p:sp>
    </p:spTree>
    <p:extLst>
      <p:ext uri="{BB962C8B-B14F-4D97-AF65-F5344CB8AC3E}">
        <p14:creationId xmlns:p14="http://schemas.microsoft.com/office/powerpoint/2010/main" val="1762897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11</a:t>
            </a:fld>
            <a:endParaRPr lang="en-GB"/>
          </a:p>
        </p:txBody>
      </p:sp>
    </p:spTree>
    <p:extLst>
      <p:ext uri="{BB962C8B-B14F-4D97-AF65-F5344CB8AC3E}">
        <p14:creationId xmlns:p14="http://schemas.microsoft.com/office/powerpoint/2010/main" val="298588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tiff"/><Relationship Id="rId3" Type="http://schemas.openxmlformats.org/officeDocument/2006/relationships/image" Target="../media/image6.tif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0" y="0"/>
            <a:ext cx="1625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1" hasCustomPrompt="1"/>
          </p:nvPr>
        </p:nvSpPr>
        <p:spPr>
          <a:xfrm>
            <a:off x="1240257" y="3625009"/>
            <a:ext cx="6795911" cy="375289"/>
          </a:xfrm>
        </p:spPr>
        <p:txBody>
          <a:bodyPr>
            <a:normAutofit/>
          </a:bodyPr>
          <a:lstStyle>
            <a:lvl1pPr marL="0" indent="0">
              <a:buNone/>
              <a:defRPr sz="2000" b="1" baseline="0"/>
            </a:lvl1pPr>
          </a:lstStyle>
          <a:p>
            <a:pPr lvl="0"/>
            <a:r>
              <a:rPr lang="en-US" dirty="0" smtClean="0"/>
              <a:t>Presenter</a:t>
            </a:r>
          </a:p>
        </p:txBody>
      </p:sp>
      <p:sp>
        <p:nvSpPr>
          <p:cNvPr id="7" name="Text Placeholder 6"/>
          <p:cNvSpPr>
            <a:spLocks noGrp="1"/>
          </p:cNvSpPr>
          <p:nvPr>
            <p:ph type="body" sz="quarter" idx="12" hasCustomPrompt="1"/>
          </p:nvPr>
        </p:nvSpPr>
        <p:spPr>
          <a:xfrm>
            <a:off x="1240256" y="5484095"/>
            <a:ext cx="6671027" cy="436340"/>
          </a:xfrm>
        </p:spPr>
        <p:txBody>
          <a:bodyPr>
            <a:normAutofit/>
          </a:bodyPr>
          <a:lstStyle>
            <a:lvl1pPr marL="0" indent="0">
              <a:buNone/>
              <a:defRPr sz="1800"/>
            </a:lvl1pPr>
          </a:lstStyle>
          <a:p>
            <a:pPr lvl="0"/>
            <a:r>
              <a:rPr lang="en-US" dirty="0" smtClean="0"/>
              <a:t>Event, Location</a:t>
            </a:r>
            <a:endParaRPr lang="en-GB" dirty="0"/>
          </a:p>
        </p:txBody>
      </p:sp>
      <p:sp>
        <p:nvSpPr>
          <p:cNvPr id="12" name="Text Placeholder 10"/>
          <p:cNvSpPr>
            <a:spLocks noGrp="1"/>
          </p:cNvSpPr>
          <p:nvPr>
            <p:ph type="body" sz="quarter" idx="17" hasCustomPrompt="1"/>
          </p:nvPr>
        </p:nvSpPr>
        <p:spPr>
          <a:xfrm>
            <a:off x="1240257" y="2804346"/>
            <a:ext cx="6683727" cy="503459"/>
          </a:xfrm>
        </p:spPr>
        <p:txBody>
          <a:bodyPr>
            <a:normAutofit/>
          </a:bodyPr>
          <a:lstStyle>
            <a:lvl1pPr marL="0" indent="0">
              <a:buNone/>
              <a:defRPr sz="1950">
                <a:solidFill>
                  <a:srgbClr val="F6791C"/>
                </a:solidFill>
              </a:defRPr>
            </a:lvl1pPr>
          </a:lstStyle>
          <a:p>
            <a:pPr lvl="0"/>
            <a:r>
              <a:rPr lang="en-US" dirty="0" smtClean="0"/>
              <a:t>Subtitle</a:t>
            </a:r>
          </a:p>
        </p:txBody>
      </p:sp>
      <p:sp>
        <p:nvSpPr>
          <p:cNvPr id="11" name="Text Placeholder 10"/>
          <p:cNvSpPr>
            <a:spLocks noGrp="1"/>
          </p:cNvSpPr>
          <p:nvPr>
            <p:ph type="body" sz="quarter" idx="14" hasCustomPrompt="1"/>
          </p:nvPr>
        </p:nvSpPr>
        <p:spPr>
          <a:xfrm>
            <a:off x="1240257" y="2398309"/>
            <a:ext cx="6683727" cy="473242"/>
          </a:xfrm>
        </p:spPr>
        <p:txBody>
          <a:bodyPr>
            <a:noAutofit/>
          </a:bodyPr>
          <a:lstStyle>
            <a:lvl1pPr marL="0" indent="0">
              <a:buNone/>
              <a:defRPr sz="2400" b="1"/>
            </a:lvl1pPr>
          </a:lstStyle>
          <a:p>
            <a:pPr lvl="0"/>
            <a:r>
              <a:rPr lang="en-US" dirty="0" smtClean="0"/>
              <a:t>Title</a:t>
            </a:r>
          </a:p>
        </p:txBody>
      </p:sp>
      <p:sp>
        <p:nvSpPr>
          <p:cNvPr id="13" name="Text Placeholder 6"/>
          <p:cNvSpPr>
            <a:spLocks noGrp="1"/>
          </p:cNvSpPr>
          <p:nvPr>
            <p:ph type="body" sz="quarter" idx="18" hasCustomPrompt="1"/>
          </p:nvPr>
        </p:nvSpPr>
        <p:spPr>
          <a:xfrm>
            <a:off x="1240256" y="5785332"/>
            <a:ext cx="6671027" cy="428319"/>
          </a:xfrm>
        </p:spPr>
        <p:txBody>
          <a:bodyPr>
            <a:normAutofit/>
          </a:bodyPr>
          <a:lstStyle>
            <a:lvl1pPr marL="0" indent="0">
              <a:buNone/>
              <a:defRPr sz="1800"/>
            </a:lvl1pPr>
          </a:lstStyle>
          <a:p>
            <a:pPr lvl="0"/>
            <a:r>
              <a:rPr lang="en-US" dirty="0" smtClean="0"/>
              <a:t>Date</a:t>
            </a:r>
            <a:endParaRPr lang="en-GB" dirty="0"/>
          </a:p>
        </p:txBody>
      </p:sp>
      <p:sp>
        <p:nvSpPr>
          <p:cNvPr id="16" name="Text Placeholder 4"/>
          <p:cNvSpPr>
            <a:spLocks noGrp="1"/>
          </p:cNvSpPr>
          <p:nvPr>
            <p:ph type="body" sz="quarter" idx="19" hasCustomPrompt="1"/>
          </p:nvPr>
        </p:nvSpPr>
        <p:spPr>
          <a:xfrm>
            <a:off x="1240257" y="3947187"/>
            <a:ext cx="6795911" cy="347215"/>
          </a:xfrm>
        </p:spPr>
        <p:txBody>
          <a:bodyPr>
            <a:normAutofit/>
          </a:bodyPr>
          <a:lstStyle>
            <a:lvl1pPr marL="0" indent="0">
              <a:buNone/>
              <a:defRPr sz="1800" b="0" baseline="0"/>
            </a:lvl1pPr>
          </a:lstStyle>
          <a:p>
            <a:pPr lvl="0"/>
            <a:r>
              <a:rPr lang="en-US" dirty="0" smtClean="0"/>
              <a:t>Role in Project, AARC (if applicable)</a:t>
            </a:r>
          </a:p>
        </p:txBody>
      </p:sp>
      <p:sp>
        <p:nvSpPr>
          <p:cNvPr id="18" name="Text Placeholder 4"/>
          <p:cNvSpPr>
            <a:spLocks noGrp="1"/>
          </p:cNvSpPr>
          <p:nvPr>
            <p:ph type="body" sz="quarter" idx="20" hasCustomPrompt="1"/>
          </p:nvPr>
        </p:nvSpPr>
        <p:spPr>
          <a:xfrm>
            <a:off x="1240257" y="4249757"/>
            <a:ext cx="8818145" cy="347215"/>
          </a:xfrm>
        </p:spPr>
        <p:txBody>
          <a:bodyPr>
            <a:normAutofit/>
          </a:bodyPr>
          <a:lstStyle>
            <a:lvl1pPr marL="0" indent="0">
              <a:buNone/>
              <a:defRPr sz="1800" b="0" baseline="0"/>
            </a:lvl1pPr>
          </a:lstStyle>
          <a:p>
            <a:pPr lvl="0"/>
            <a:r>
              <a:rPr lang="en-US" dirty="0" smtClean="0"/>
              <a:t>Role in Organisation, Organisation Name (if Applicable)</a:t>
            </a:r>
          </a:p>
        </p:txBody>
      </p:sp>
      <p:sp>
        <p:nvSpPr>
          <p:cNvPr id="4" name="Text Placeholder 3"/>
          <p:cNvSpPr>
            <a:spLocks noGrp="1"/>
          </p:cNvSpPr>
          <p:nvPr>
            <p:ph type="body" sz="quarter" idx="21" hasCustomPrompt="1"/>
          </p:nvPr>
        </p:nvSpPr>
        <p:spPr>
          <a:xfrm>
            <a:off x="1486792" y="4765917"/>
            <a:ext cx="1219200" cy="190399"/>
          </a:xfrm>
        </p:spPr>
        <p:txBody>
          <a:bodyPr>
            <a:normAutofit/>
          </a:bodyPr>
          <a:lstStyle>
            <a:lvl1pPr marL="0" indent="0">
              <a:buNone/>
              <a:defRPr sz="600"/>
            </a:lvl1pPr>
          </a:lstStyle>
          <a:p>
            <a:pPr lvl="0"/>
            <a:r>
              <a:rPr lang="en-US" dirty="0" smtClean="0"/>
              <a:t>Logo (optional)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56358" y="-42332"/>
            <a:ext cx="4389920" cy="6942667"/>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7682" y="480622"/>
            <a:ext cx="1482776" cy="1339714"/>
          </a:xfrm>
          <a:prstGeom prst="rect">
            <a:avLst/>
          </a:prstGeom>
        </p:spPr>
      </p:pic>
      <p:sp>
        <p:nvSpPr>
          <p:cNvPr id="23" name="TextBox 22"/>
          <p:cNvSpPr txBox="1"/>
          <p:nvPr userDrawn="1"/>
        </p:nvSpPr>
        <p:spPr>
          <a:xfrm>
            <a:off x="2818932" y="927797"/>
            <a:ext cx="5918159" cy="353943"/>
          </a:xfrm>
          <a:prstGeom prst="rect">
            <a:avLst/>
          </a:prstGeom>
          <a:noFill/>
        </p:spPr>
        <p:txBody>
          <a:bodyPr wrap="none" rtlCol="0">
            <a:spAutoFit/>
          </a:bodyPr>
          <a:lstStyle/>
          <a:p>
            <a:r>
              <a:rPr lang="en-GB" sz="1700" dirty="0" smtClean="0">
                <a:solidFill>
                  <a:srgbClr val="003F5E"/>
                </a:solidFill>
              </a:rPr>
              <a:t>Authentication and Authorisation for Research and Collaboration</a:t>
            </a:r>
            <a:endParaRPr lang="en-GB" sz="1700" dirty="0">
              <a:solidFill>
                <a:srgbClr val="003F5E"/>
              </a:solidFill>
            </a:endParaRPr>
          </a:p>
        </p:txBody>
      </p:sp>
    </p:spTree>
    <p:extLst>
      <p:ext uri="{BB962C8B-B14F-4D97-AF65-F5344CB8AC3E}">
        <p14:creationId xmlns:p14="http://schemas.microsoft.com/office/powerpoint/2010/main" val="416442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651518"/>
            <a:ext cx="6172200" cy="4209532"/>
          </a:xfrm>
        </p:spPr>
        <p:txBody>
          <a:bodyPr/>
          <a:lstStyle>
            <a:lvl1pPr>
              <a:defRPr sz="1800"/>
            </a:lvl1pPr>
            <a:lvl2pPr>
              <a:defRPr sz="165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642188"/>
            <a:ext cx="4314825" cy="42268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133403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716837"/>
            <a:ext cx="6172200" cy="414421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457202" y="1716837"/>
            <a:ext cx="4314825" cy="415215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989188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2" name="TextBox 1"/>
          <p:cNvSpPr txBox="1"/>
          <p:nvPr userDrawn="1"/>
        </p:nvSpPr>
        <p:spPr>
          <a:xfrm>
            <a:off x="652382" y="304802"/>
            <a:ext cx="4220451" cy="646331"/>
          </a:xfrm>
          <a:prstGeom prst="rect">
            <a:avLst/>
          </a:prstGeom>
          <a:noFill/>
        </p:spPr>
        <p:txBody>
          <a:bodyPr wrap="none" rtlCol="0">
            <a:spAutoFit/>
          </a:bodyPr>
          <a:lstStyle/>
          <a:p>
            <a:r>
              <a:rPr lang="en-GB" sz="1800" b="1" dirty="0" smtClean="0">
                <a:solidFill>
                  <a:srgbClr val="003F5D"/>
                </a:solidFill>
              </a:rPr>
              <a:t>Style</a:t>
            </a:r>
            <a:r>
              <a:rPr lang="en-GB" sz="1800" b="1" baseline="0" dirty="0" smtClean="0">
                <a:solidFill>
                  <a:srgbClr val="003F5D"/>
                </a:solidFill>
              </a:rPr>
              <a:t> Guide</a:t>
            </a:r>
          </a:p>
          <a:p>
            <a:r>
              <a:rPr lang="en-GB" sz="1800" baseline="0" dirty="0" smtClean="0">
                <a:solidFill>
                  <a:srgbClr val="F57A1E"/>
                </a:solidFill>
              </a:rPr>
              <a:t>A Guide to Using the New GÉANT Template</a:t>
            </a:r>
            <a:endParaRPr lang="en-GB" sz="1800" dirty="0">
              <a:solidFill>
                <a:srgbClr val="F57A1E"/>
              </a:solidFill>
            </a:endParaRPr>
          </a:p>
        </p:txBody>
      </p:sp>
      <p:sp>
        <p:nvSpPr>
          <p:cNvPr id="4" name="TextBox 3"/>
          <p:cNvSpPr txBox="1"/>
          <p:nvPr userDrawn="1"/>
        </p:nvSpPr>
        <p:spPr>
          <a:xfrm>
            <a:off x="780366" y="2025770"/>
            <a:ext cx="10149657" cy="2862322"/>
          </a:xfrm>
          <a:prstGeom prst="rect">
            <a:avLst/>
          </a:prstGeom>
          <a:noFill/>
        </p:spPr>
        <p:txBody>
          <a:bodyPr wrap="square" rtlCol="0">
            <a:spAutoFit/>
          </a:bodyPr>
          <a:lstStyle/>
          <a:p>
            <a:pPr marL="214313" indent="-214313">
              <a:buFont typeface="Arial" panose="020B0604020202020204" pitchFamily="34" charset="0"/>
              <a:buChar char="•"/>
            </a:pPr>
            <a:r>
              <a:rPr lang="en-GB" sz="1800" dirty="0" smtClean="0">
                <a:solidFill>
                  <a:srgbClr val="003F5D"/>
                </a:solidFill>
              </a:rPr>
              <a:t>This template is to</a:t>
            </a:r>
            <a:r>
              <a:rPr lang="en-GB" sz="1800" baseline="0" dirty="0" smtClean="0">
                <a:solidFill>
                  <a:srgbClr val="003F5D"/>
                </a:solidFill>
              </a:rPr>
              <a:t> present information on behalf of the AARC Project</a:t>
            </a:r>
          </a:p>
          <a:p>
            <a:pPr marL="214313" indent="-214313">
              <a:buFont typeface="Arial" panose="020B0604020202020204" pitchFamily="34" charset="0"/>
              <a:buChar char="•"/>
            </a:pPr>
            <a:r>
              <a:rPr lang="en-GB" sz="1800" baseline="0" dirty="0" smtClean="0">
                <a:solidFill>
                  <a:srgbClr val="003F5D"/>
                </a:solidFill>
              </a:rPr>
              <a:t>Font is Calibri and will auto-size. Avoid using a font size less than 18pt.  Main font colour is Teal, </a:t>
            </a:r>
            <a:r>
              <a:rPr lang="en-GB" sz="1800" baseline="0" dirty="0" smtClean="0">
                <a:solidFill>
                  <a:srgbClr val="F57B20"/>
                </a:solidFill>
              </a:rPr>
              <a:t>Subtitle colour is Orange and should be used sparingly.</a:t>
            </a:r>
            <a:r>
              <a:rPr lang="en-GB" sz="1800" baseline="0" dirty="0" smtClean="0">
                <a:solidFill>
                  <a:srgbClr val="ED1556"/>
                </a:solidFill>
              </a:rPr>
              <a:t> </a:t>
            </a:r>
            <a:r>
              <a:rPr lang="en-GB" sz="1800" baseline="0" dirty="0" smtClean="0">
                <a:solidFill>
                  <a:srgbClr val="003F5D"/>
                </a:solidFill>
              </a:rPr>
              <a:t>If the colours are not shown in PowerPoint use the colour picker to select the correct colour from the logo or these samples</a:t>
            </a:r>
            <a:endParaRPr lang="en-GB" sz="1800" baseline="0" dirty="0" smtClean="0">
              <a:solidFill>
                <a:srgbClr val="ED1556"/>
              </a:solidFill>
            </a:endParaRPr>
          </a:p>
          <a:p>
            <a:pPr marL="214313" indent="-214313">
              <a:buFont typeface="Arial" panose="020B0604020202020204" pitchFamily="34" charset="0"/>
              <a:buChar char="•"/>
            </a:pPr>
            <a:endParaRPr lang="en-GB" sz="1800" baseline="0" dirty="0" smtClean="0">
              <a:solidFill>
                <a:srgbClr val="ED1556"/>
              </a:solidFill>
            </a:endParaRPr>
          </a:p>
          <a:p>
            <a:pPr marL="214313" indent="-214313">
              <a:buFont typeface="Arial" panose="020B0604020202020204" pitchFamily="34" charset="0"/>
              <a:buChar char="•"/>
            </a:pPr>
            <a:r>
              <a:rPr lang="en-GB" sz="1800" baseline="0" dirty="0" smtClean="0">
                <a:solidFill>
                  <a:srgbClr val="003F5D"/>
                </a:solidFill>
              </a:rPr>
              <a:t>The title slide has space for the speaker’s own organisation logo which should be no larger than the main AARC logo </a:t>
            </a:r>
          </a:p>
          <a:p>
            <a:pPr marL="214313" indent="-214313">
              <a:buFont typeface="Arial" panose="020B0604020202020204" pitchFamily="34" charset="0"/>
              <a:buChar char="•"/>
            </a:pPr>
            <a:endParaRPr lang="en-GB" sz="1800" baseline="0" dirty="0" smtClean="0">
              <a:solidFill>
                <a:srgbClr val="003F5D"/>
              </a:solidFill>
            </a:endParaRPr>
          </a:p>
          <a:p>
            <a:pPr marL="214313" indent="-214313">
              <a:buFont typeface="Arial" panose="020B0604020202020204" pitchFamily="34" charset="0"/>
              <a:buChar char="•"/>
            </a:pPr>
            <a:r>
              <a:rPr lang="en-GB" sz="1800" baseline="0" dirty="0" smtClean="0">
                <a:solidFill>
                  <a:srgbClr val="003F5D"/>
                </a:solidFill>
              </a:rPr>
              <a:t>The end slide includes EU logo, copyright, and funding statement and must be included in any slide packs distributed or printed.</a:t>
            </a:r>
          </a:p>
        </p:txBody>
      </p:sp>
      <p:sp>
        <p:nvSpPr>
          <p:cNvPr id="5" name="Oval 4"/>
          <p:cNvSpPr/>
          <p:nvPr userDrawn="1"/>
        </p:nvSpPr>
        <p:spPr>
          <a:xfrm>
            <a:off x="10890209" y="5560973"/>
            <a:ext cx="727243" cy="529390"/>
          </a:xfrm>
          <a:prstGeom prst="ellipse">
            <a:avLst/>
          </a:prstGeom>
          <a:solidFill>
            <a:srgbClr val="003F5D"/>
          </a:solidFill>
          <a:ln>
            <a:solidFill>
              <a:srgbClr val="00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userDrawn="1"/>
        </p:nvSpPr>
        <p:spPr>
          <a:xfrm>
            <a:off x="9884901" y="5560973"/>
            <a:ext cx="727243" cy="529390"/>
          </a:xfrm>
          <a:prstGeom prst="ellipse">
            <a:avLst/>
          </a:prstGeom>
          <a:solidFill>
            <a:srgbClr val="F6791C"/>
          </a:solidFill>
          <a:ln>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178045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Must be included)">
    <p:spTree>
      <p:nvGrpSpPr>
        <p:cNvPr id="1" name=""/>
        <p:cNvGrpSpPr/>
        <p:nvPr/>
      </p:nvGrpSpPr>
      <p:grpSpPr>
        <a:xfrm>
          <a:off x="0" y="0"/>
          <a:ext cx="0" cy="0"/>
          <a:chOff x="0" y="0"/>
          <a:chExt cx="0" cy="0"/>
        </a:xfrm>
      </p:grpSpPr>
      <p:sp>
        <p:nvSpPr>
          <p:cNvPr id="4" name="Rectangle 3"/>
          <p:cNvSpPr/>
          <p:nvPr userDrawn="1"/>
        </p:nvSpPr>
        <p:spPr>
          <a:xfrm>
            <a:off x="-1" y="2"/>
            <a:ext cx="12192001" cy="68580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18" name="TextBox 17"/>
          <p:cNvSpPr txBox="1"/>
          <p:nvPr userDrawn="1"/>
        </p:nvSpPr>
        <p:spPr>
          <a:xfrm>
            <a:off x="3042660" y="6296425"/>
            <a:ext cx="5886548" cy="276999"/>
          </a:xfrm>
          <a:prstGeom prst="rect">
            <a:avLst/>
          </a:prstGeom>
          <a:noFill/>
        </p:spPr>
        <p:txBody>
          <a:bodyPr wrap="none" rtlCol="0">
            <a:spAutoFit/>
          </a:bodyPr>
          <a:lstStyle/>
          <a:p>
            <a:pPr algn="ctr"/>
            <a:r>
              <a:rPr lang="en-GB" sz="600" kern="1200" dirty="0" smtClean="0">
                <a:solidFill>
                  <a:schemeClr val="bg1"/>
                </a:solidFill>
                <a:effectLst/>
                <a:latin typeface="+mn-lt"/>
                <a:ea typeface="+mn-ea"/>
                <a:cs typeface="+mn-cs"/>
              </a:rPr>
              <a:t>© GEANT  on behalf of the AARC project.</a:t>
            </a:r>
          </a:p>
          <a:p>
            <a:pPr algn="ctr"/>
            <a:r>
              <a:rPr lang="en-GB" sz="600" kern="1200" dirty="0" smtClean="0">
                <a:solidFill>
                  <a:schemeClr val="bg1"/>
                </a:solidFill>
                <a:effectLst/>
                <a:latin typeface="+mn-lt"/>
                <a:ea typeface="+mn-ea"/>
                <a:cs typeface="+mn-cs"/>
              </a:rPr>
              <a:t>The research leading to these results has received funding from the European Union’s Horizon 2020 research and innovation programme under Grant Agreement No. 653965 (AARC).</a:t>
            </a:r>
            <a:endParaRPr lang="en-GB" sz="600" dirty="0">
              <a:solidFill>
                <a:schemeClr val="bg1"/>
              </a:solidFill>
            </a:endParaRPr>
          </a:p>
        </p:txBody>
      </p:sp>
      <p:pic>
        <p:nvPicPr>
          <p:cNvPr id="7" name="Picture 6"/>
          <p:cNvPicPr>
            <a:picLocks noChangeAspect="1"/>
          </p:cNvPicPr>
          <p:nvPr userDrawn="1"/>
        </p:nvPicPr>
        <p:blipFill>
          <a:blip r:embed="rId2"/>
          <a:stretch>
            <a:fillRect/>
          </a:stretch>
        </p:blipFill>
        <p:spPr>
          <a:xfrm>
            <a:off x="5217067" y="4837092"/>
            <a:ext cx="1385319" cy="1129286"/>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69095" y="5966378"/>
            <a:ext cx="433675" cy="294664"/>
          </a:xfrm>
          <a:prstGeom prst="rect">
            <a:avLst/>
          </a:prstGeom>
        </p:spPr>
      </p:pic>
      <p:sp>
        <p:nvSpPr>
          <p:cNvPr id="8" name="TextBox 7"/>
          <p:cNvSpPr txBox="1"/>
          <p:nvPr userDrawn="1"/>
        </p:nvSpPr>
        <p:spPr>
          <a:xfrm>
            <a:off x="4111444" y="2395574"/>
            <a:ext cx="3748975" cy="1446550"/>
          </a:xfrm>
          <a:prstGeom prst="rect">
            <a:avLst/>
          </a:prstGeom>
          <a:noFill/>
        </p:spPr>
        <p:txBody>
          <a:bodyPr wrap="none" rtlCol="0">
            <a:spAutoFit/>
          </a:bodyPr>
          <a:lstStyle/>
          <a:p>
            <a:pPr algn="ctr"/>
            <a:r>
              <a:rPr lang="en-GB" sz="4400" dirty="0" smtClean="0">
                <a:solidFill>
                  <a:schemeClr val="bg1"/>
                </a:solidFill>
              </a:rPr>
              <a:t>Thank you</a:t>
            </a:r>
          </a:p>
          <a:p>
            <a:pPr algn="ctr"/>
            <a:r>
              <a:rPr lang="en-GB" sz="4400" dirty="0" smtClean="0">
                <a:solidFill>
                  <a:srgbClr val="F6791C"/>
                </a:solidFill>
              </a:rPr>
              <a:t>Any</a:t>
            </a:r>
            <a:r>
              <a:rPr lang="en-GB" sz="4400" baseline="0" dirty="0" smtClean="0">
                <a:solidFill>
                  <a:srgbClr val="F6791C"/>
                </a:solidFill>
              </a:rPr>
              <a:t> Questions?</a:t>
            </a:r>
            <a:endParaRPr lang="en-GB" sz="4400" dirty="0">
              <a:solidFill>
                <a:srgbClr val="F6791C"/>
              </a:solidFill>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856357" y="-50222"/>
            <a:ext cx="4394909" cy="6950557"/>
          </a:xfrm>
          <a:prstGeom prst="rect">
            <a:avLst/>
          </a:prstGeom>
        </p:spPr>
      </p:pic>
      <p:sp>
        <p:nvSpPr>
          <p:cNvPr id="25" name="Content Placeholder 24"/>
          <p:cNvSpPr>
            <a:spLocks noGrp="1"/>
          </p:cNvSpPr>
          <p:nvPr>
            <p:ph sz="quarter" idx="11" hasCustomPrompt="1"/>
          </p:nvPr>
        </p:nvSpPr>
        <p:spPr>
          <a:xfrm>
            <a:off x="3763166" y="4113541"/>
            <a:ext cx="4445529" cy="373710"/>
          </a:xfrm>
        </p:spPr>
        <p:txBody>
          <a:bodyPr>
            <a:normAutofit/>
          </a:bodyPr>
          <a:lstStyle>
            <a:lvl1pPr marL="0" indent="0" algn="ctr">
              <a:buNone/>
              <a:defRPr sz="1800">
                <a:solidFill>
                  <a:schemeClr val="bg1"/>
                </a:solidFill>
              </a:defRPr>
            </a:lvl1pPr>
          </a:lstStyle>
          <a:p>
            <a:pPr lvl="0"/>
            <a:r>
              <a:rPr lang="en-US" dirty="0" smtClean="0"/>
              <a:t>Presenter email address</a:t>
            </a:r>
            <a:endParaRPr lang="en-GB" dirty="0"/>
          </a:p>
        </p:txBody>
      </p:sp>
    </p:spTree>
    <p:extLst>
      <p:ext uri="{BB962C8B-B14F-4D97-AF65-F5344CB8AC3E}">
        <p14:creationId xmlns:p14="http://schemas.microsoft.com/office/powerpoint/2010/main" val="3512339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71437"/>
            <a:ext cx="10972800" cy="1143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150201" y="1153134"/>
            <a:ext cx="11891599" cy="52491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55" y="6333133"/>
            <a:ext cx="7315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751213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200">
                <a:latin typeface="+mn-lt"/>
              </a:defRPr>
            </a:lvl1pPr>
            <a:lvl2pPr>
              <a:defRPr sz="1800">
                <a:solidFill>
                  <a:srgbClr val="004361"/>
                </a:solidFill>
                <a:latin typeface="+mn-lt"/>
              </a:defRPr>
            </a:lvl2pPr>
            <a:lvl3pPr>
              <a:defRPr sz="1800">
                <a:solidFill>
                  <a:srgbClr val="003F5E"/>
                </a:solidFill>
                <a:latin typeface="+mn-lt"/>
              </a:defRPr>
            </a:lvl3pPr>
            <a:lvl4pPr>
              <a:defRPr sz="1800">
                <a:latin typeface="+mn-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63139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5562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sz="15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71087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3" y="1681163"/>
            <a:ext cx="551497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82601" y="2489204"/>
            <a:ext cx="5553075"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6F576E6A-F32A-4612-884C-86870357C6B4}" type="slidenum">
              <a:rPr lang="en-GB" smtClean="0"/>
              <a:t>‹#›</a:t>
            </a:fld>
            <a:endParaRPr lang="en-GB"/>
          </a:p>
        </p:txBody>
      </p:sp>
      <p:sp>
        <p:nvSpPr>
          <p:cNvPr id="10"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88948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6:33 Text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1" y="1524003"/>
            <a:ext cx="7864123" cy="4652963"/>
          </a:xfrm>
        </p:spPr>
        <p:txBody>
          <a:bodyPr/>
          <a:lstStyle>
            <a:lvl1pPr>
              <a:defRPr sz="1500">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cxnSp>
        <p:nvCxnSpPr>
          <p:cNvPr id="4" name="Straight Connector 3"/>
          <p:cNvCxnSpPr/>
          <p:nvPr userDrawn="1"/>
        </p:nvCxnSpPr>
        <p:spPr>
          <a:xfrm>
            <a:off x="8319911" y="15324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602125" y="1532467"/>
            <a:ext cx="3" cy="468206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5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27507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2" name="Rectangle 1"/>
          <p:cNvSpPr/>
          <p:nvPr userDrawn="1"/>
        </p:nvSpPr>
        <p:spPr>
          <a:xfrm>
            <a:off x="0" y="1676400"/>
            <a:ext cx="12192000" cy="2165684"/>
          </a:xfrm>
          <a:prstGeom prst="rect">
            <a:avLst/>
          </a:prstGeom>
          <a:solidFill>
            <a:srgbClr val="013F5E"/>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5"/>
          <p:cNvSpPr>
            <a:spLocks noGrp="1"/>
          </p:cNvSpPr>
          <p:nvPr>
            <p:ph type="body" sz="quarter" idx="13"/>
          </p:nvPr>
        </p:nvSpPr>
        <p:spPr>
          <a:xfrm>
            <a:off x="470572" y="4083050"/>
            <a:ext cx="11208083" cy="21813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7250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6" name="Rectangle 5"/>
          <p:cNvSpPr/>
          <p:nvPr userDrawn="1"/>
        </p:nvSpPr>
        <p:spPr>
          <a:xfrm>
            <a:off x="0" y="3858126"/>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a:xfrm>
            <a:off x="448287" y="1524586"/>
            <a:ext cx="11315924" cy="21009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9725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7" name="Text Placeholder 6"/>
          <p:cNvSpPr>
            <a:spLocks noGrp="1"/>
          </p:cNvSpPr>
          <p:nvPr>
            <p:ph type="body" sz="quarter" idx="13"/>
          </p:nvPr>
        </p:nvSpPr>
        <p:spPr>
          <a:xfrm>
            <a:off x="448287" y="1524586"/>
            <a:ext cx="11315924" cy="21009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b="-179114"/>
          <a:stretch/>
        </p:blipFill>
        <p:spPr>
          <a:xfrm>
            <a:off x="2667000" y="3625516"/>
            <a:ext cx="9525000" cy="6858000"/>
          </a:xfrm>
          <a:prstGeom prst="rect">
            <a:avLst/>
          </a:prstGeom>
        </p:spPr>
      </p:pic>
      <p:pic>
        <p:nvPicPr>
          <p:cNvPr id="8" name="Picture 7"/>
          <p:cNvPicPr>
            <a:picLocks noChangeAspect="1"/>
          </p:cNvPicPr>
          <p:nvPr userDrawn="1"/>
        </p:nvPicPr>
        <p:blipFill rotWithShape="1">
          <a:blip r:embed="rId3" cstate="hqprint">
            <a:extLst>
              <a:ext uri="{28A0092B-C50C-407E-A947-70E740481C1C}">
                <a14:useLocalDpi xmlns:a14="http://schemas.microsoft.com/office/drawing/2010/main"/>
              </a:ext>
            </a:extLst>
          </a:blip>
          <a:srcRect b="-179114"/>
          <a:stretch/>
        </p:blipFill>
        <p:spPr>
          <a:xfrm>
            <a:off x="0" y="3625516"/>
            <a:ext cx="2988000" cy="6858000"/>
          </a:xfrm>
          <a:prstGeom prst="rect">
            <a:avLst/>
          </a:prstGeom>
        </p:spPr>
      </p:pic>
    </p:spTree>
    <p:extLst>
      <p:ext uri="{BB962C8B-B14F-4D97-AF65-F5344CB8AC3E}">
        <p14:creationId xmlns:p14="http://schemas.microsoft.com/office/powerpoint/2010/main" val="2358260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35" y="203200"/>
            <a:ext cx="9040688" cy="927768"/>
          </a:xfrm>
          <a:prstGeom prst="rect">
            <a:avLst/>
          </a:prstGeom>
        </p:spPr>
        <p:txBody>
          <a:bodyPr vert="horz" lIns="91440" tIns="45720" rIns="91440" bIns="45720" rtlCol="0" anchor="ctr">
            <a:normAutofit/>
          </a:bodyPr>
          <a:lstStyle/>
          <a:p>
            <a:r>
              <a:rPr lang="en-US" dirty="0" smtClean="0"/>
              <a:t>Slide Title</a:t>
            </a:r>
            <a:br>
              <a:rPr lang="en-US" dirty="0" smtClean="0"/>
            </a:br>
            <a:r>
              <a:rPr lang="en-US" dirty="0" smtClean="0"/>
              <a:t>subtitle</a:t>
            </a:r>
            <a:endParaRPr lang="en-GB" dirty="0"/>
          </a:p>
        </p:txBody>
      </p:sp>
      <p:sp>
        <p:nvSpPr>
          <p:cNvPr id="3" name="Text Placeholder 2"/>
          <p:cNvSpPr>
            <a:spLocks noGrp="1"/>
          </p:cNvSpPr>
          <p:nvPr>
            <p:ph type="body" idx="1"/>
          </p:nvPr>
        </p:nvSpPr>
        <p:spPr>
          <a:xfrm>
            <a:off x="444502" y="1439333"/>
            <a:ext cx="10909300" cy="47376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11061812" y="6406019"/>
            <a:ext cx="741021" cy="274873"/>
          </a:xfrm>
          <a:prstGeom prst="rect">
            <a:avLst/>
          </a:prstGeom>
        </p:spPr>
        <p:txBody>
          <a:bodyPr vert="horz" lIns="91440" tIns="45720" rIns="91440" bIns="45720" rtlCol="0" anchor="ctr"/>
          <a:lstStyle>
            <a:lvl1pPr algn="r">
              <a:defRPr sz="675">
                <a:solidFill>
                  <a:schemeClr val="tx1">
                    <a:tint val="75000"/>
                  </a:schemeClr>
                </a:solidFill>
              </a:defRPr>
            </a:lvl1pPr>
          </a:lstStyle>
          <a:p>
            <a:fld id="{6F576E6A-F32A-4612-884C-86870357C6B4}" type="slidenum">
              <a:rPr lang="en-GB" smtClean="0"/>
              <a:pPr/>
              <a:t>‹#›</a:t>
            </a:fld>
            <a:endParaRPr lang="en-GB" dirty="0"/>
          </a:p>
        </p:txBody>
      </p:sp>
      <p:cxnSp>
        <p:nvCxnSpPr>
          <p:cNvPr id="13" name="Straight Connector 12"/>
          <p:cNvCxnSpPr/>
          <p:nvPr userDrawn="1"/>
        </p:nvCxnSpPr>
        <p:spPr>
          <a:xfrm>
            <a:off x="444502" y="6406019"/>
            <a:ext cx="11274749" cy="7229"/>
          </a:xfrm>
          <a:prstGeom prst="line">
            <a:avLst/>
          </a:prstGeom>
          <a:ln w="12700" cap="rnd">
            <a:solidFill>
              <a:srgbClr val="F57B2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5400" y="6481610"/>
            <a:ext cx="1817512" cy="207749"/>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GB" sz="750" baseline="0" dirty="0" smtClean="0">
                <a:solidFill>
                  <a:srgbClr val="003F5E"/>
                </a:solidFill>
              </a:rPr>
              <a:t>http://aarc-project.eu</a:t>
            </a:r>
            <a:endParaRPr lang="en-GB" sz="750" dirty="0">
              <a:solidFill>
                <a:srgbClr val="003F5E"/>
              </a:solidFill>
            </a:endParaRPr>
          </a:p>
        </p:txBody>
      </p:sp>
      <p:cxnSp>
        <p:nvCxnSpPr>
          <p:cNvPr id="8" name="Straight Connector 7"/>
          <p:cNvCxnSpPr/>
          <p:nvPr userDrawn="1"/>
        </p:nvCxnSpPr>
        <p:spPr>
          <a:xfrm flipH="1">
            <a:off x="444503" y="1224327"/>
            <a:ext cx="10274297" cy="2887"/>
          </a:xfrm>
          <a:prstGeom prst="line">
            <a:avLst/>
          </a:prstGeom>
          <a:ln w="12700">
            <a:solidFill>
              <a:srgbClr val="003959"/>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658149" y="143931"/>
            <a:ext cx="1144684" cy="1034242"/>
          </a:xfrm>
          <a:prstGeom prst="rect">
            <a:avLst/>
          </a:prstGeom>
        </p:spPr>
      </p:pic>
      <p:pic>
        <p:nvPicPr>
          <p:cNvPr id="22" name="Picture 21"/>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468543" y="6460279"/>
            <a:ext cx="331798" cy="299785"/>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52" r:id="rId3"/>
    <p:sldLayoutId id="2147483653" r:id="rId4"/>
    <p:sldLayoutId id="2147483660" r:id="rId5"/>
    <p:sldLayoutId id="2147483654" r:id="rId6"/>
    <p:sldLayoutId id="2147483655" r:id="rId7"/>
    <p:sldLayoutId id="2147483659" r:id="rId8"/>
    <p:sldLayoutId id="2147483665" r:id="rId9"/>
    <p:sldLayoutId id="2147483656" r:id="rId10"/>
    <p:sldLayoutId id="2147483657" r:id="rId11"/>
    <p:sldLayoutId id="2147483663" r:id="rId12"/>
    <p:sldLayoutId id="2147483662" r:id="rId13"/>
    <p:sldLayoutId id="2147483666" r:id="rId14"/>
  </p:sldLayoutIdLst>
  <p:hf hdr="0" ftr="0" dt="0"/>
  <p:txStyles>
    <p:titleStyle>
      <a:lvl1pPr algn="l" defTabSz="685800" rtl="0" eaLnBrk="1" latinLnBrk="0" hangingPunct="1">
        <a:lnSpc>
          <a:spcPct val="90000"/>
        </a:lnSpc>
        <a:spcBef>
          <a:spcPct val="0"/>
        </a:spcBef>
        <a:buNone/>
        <a:defRPr sz="2400" b="1" kern="1200">
          <a:solidFill>
            <a:srgbClr val="004361"/>
          </a:solidFill>
          <a:latin typeface="+mn-lt"/>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tiff"/><Relationship Id="rId5"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5" Type="http://schemas.openxmlformats.org/officeDocument/2006/relationships/image" Target="../media/image30.tiff"/><Relationship Id="rId6" Type="http://schemas.openxmlformats.org/officeDocument/2006/relationships/image" Target="../media/image31.tiff"/><Relationship Id="rId7" Type="http://schemas.openxmlformats.org/officeDocument/2006/relationships/image" Target="../media/image32.tiff"/><Relationship Id="rId8" Type="http://schemas.openxmlformats.org/officeDocument/2006/relationships/image" Target="../media/image33.tiff"/><Relationship Id="rId1" Type="http://schemas.openxmlformats.org/officeDocument/2006/relationships/slideLayout" Target="../slideLayouts/slideLayout14.xml"/><Relationship Id="rId2" Type="http://schemas.openxmlformats.org/officeDocument/2006/relationships/image" Target="../media/image2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08608" y="3612817"/>
            <a:ext cx="6795911" cy="375289"/>
          </a:xfrm>
        </p:spPr>
        <p:txBody>
          <a:bodyPr>
            <a:normAutofit/>
          </a:bodyPr>
          <a:lstStyle/>
          <a:p>
            <a:r>
              <a:rPr lang="en-GB" dirty="0" smtClean="0"/>
              <a:t>Christos Kanellopoulos, GÉANT</a:t>
            </a:r>
            <a:endParaRPr lang="en-GB" dirty="0"/>
          </a:p>
        </p:txBody>
      </p:sp>
      <p:sp>
        <p:nvSpPr>
          <p:cNvPr id="5" name="Text Placeholder 4"/>
          <p:cNvSpPr>
            <a:spLocks noGrp="1"/>
          </p:cNvSpPr>
          <p:nvPr>
            <p:ph type="body" sz="quarter" idx="14"/>
          </p:nvPr>
        </p:nvSpPr>
        <p:spPr>
          <a:xfrm>
            <a:off x="1008608" y="2398309"/>
            <a:ext cx="7547483" cy="473242"/>
          </a:xfrm>
        </p:spPr>
        <p:txBody>
          <a:bodyPr/>
          <a:lstStyle/>
          <a:p>
            <a:pPr marL="1873250" indent="-1862138"/>
            <a:r>
              <a:rPr lang="en-GB" dirty="0"/>
              <a:t>AARC’s AEGIS: shielding research and collaboration from fragmented identity </a:t>
            </a:r>
            <a:endParaRPr lang="en-GB" dirty="0"/>
          </a:p>
        </p:txBody>
      </p:sp>
      <p:sp>
        <p:nvSpPr>
          <p:cNvPr id="7" name="Text Placeholder 6"/>
          <p:cNvSpPr>
            <a:spLocks noGrp="1"/>
          </p:cNvSpPr>
          <p:nvPr>
            <p:ph type="body" sz="quarter" idx="18"/>
          </p:nvPr>
        </p:nvSpPr>
        <p:spPr>
          <a:xfrm>
            <a:off x="1008608" y="5504916"/>
            <a:ext cx="6671027" cy="809778"/>
          </a:xfrm>
        </p:spPr>
        <p:txBody>
          <a:bodyPr>
            <a:normAutofit/>
          </a:bodyPr>
          <a:lstStyle/>
          <a:p>
            <a:r>
              <a:rPr lang="en-US" b="1" dirty="0" smtClean="0"/>
              <a:t>4</a:t>
            </a:r>
            <a:r>
              <a:rPr lang="en-US" b="1" dirty="0" smtClean="0"/>
              <a:t>1</a:t>
            </a:r>
            <a:r>
              <a:rPr lang="en-US" b="1" baseline="30000" dirty="0" smtClean="0"/>
              <a:t>st</a:t>
            </a:r>
            <a:r>
              <a:rPr lang="en-US" b="1" dirty="0" smtClean="0"/>
              <a:t> </a:t>
            </a:r>
            <a:r>
              <a:rPr lang="en-US" b="1" dirty="0" err="1" smtClean="0"/>
              <a:t>EUGridPMA</a:t>
            </a:r>
            <a:r>
              <a:rPr lang="en-US" b="1" dirty="0" smtClean="0"/>
              <a:t> and IGTF All Hands, Manchester, UK</a:t>
            </a:r>
            <a:endParaRPr lang="en-US" b="1" dirty="0" smtClean="0"/>
          </a:p>
          <a:p>
            <a:r>
              <a:rPr lang="en-US" b="1" dirty="0" smtClean="0"/>
              <a:t>September </a:t>
            </a:r>
            <a:r>
              <a:rPr lang="en-US" b="1" dirty="0" smtClean="0"/>
              <a:t>25</a:t>
            </a:r>
            <a:r>
              <a:rPr lang="en-US" b="1" baseline="30000" dirty="0" smtClean="0"/>
              <a:t>th</a:t>
            </a:r>
            <a:r>
              <a:rPr lang="en-US" b="1" dirty="0" smtClean="0"/>
              <a:t> </a:t>
            </a:r>
            <a:r>
              <a:rPr lang="en-US" b="1" dirty="0" smtClean="0"/>
              <a:t>, 2017</a:t>
            </a:r>
            <a:endParaRPr lang="en-US" b="1" dirty="0"/>
          </a:p>
        </p:txBody>
      </p:sp>
    </p:spTree>
    <p:extLst>
      <p:ext uri="{BB962C8B-B14F-4D97-AF65-F5344CB8AC3E}">
        <p14:creationId xmlns:p14="http://schemas.microsoft.com/office/powerpoint/2010/main" val="609901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2272" y="2204344"/>
            <a:ext cx="5483427" cy="3520413"/>
          </a:xfrm>
          <a:prstGeom prst="rect">
            <a:avLst/>
          </a:prstGeom>
        </p:spPr>
      </p:pic>
      <p:sp>
        <p:nvSpPr>
          <p:cNvPr id="2" name="Title 1"/>
          <p:cNvSpPr>
            <a:spLocks noGrp="1"/>
          </p:cNvSpPr>
          <p:nvPr>
            <p:ph type="title"/>
          </p:nvPr>
        </p:nvSpPr>
        <p:spPr/>
        <p:txBody>
          <a:bodyPr>
            <a:normAutofit/>
          </a:bodyPr>
          <a:lstStyle/>
          <a:p>
            <a:r>
              <a:rPr lang="en-GB" sz="3200" dirty="0" smtClean="0"/>
              <a:t>AARC Blueprint Architecture</a:t>
            </a:r>
            <a:endParaRPr lang="en-GB" sz="3200" dirty="0"/>
          </a:p>
        </p:txBody>
      </p:sp>
      <p:sp>
        <p:nvSpPr>
          <p:cNvPr id="4" name="TextBox 3"/>
          <p:cNvSpPr txBox="1"/>
          <p:nvPr/>
        </p:nvSpPr>
        <p:spPr>
          <a:xfrm>
            <a:off x="1076809" y="1540520"/>
            <a:ext cx="3754352" cy="400110"/>
          </a:xfrm>
          <a:prstGeom prst="rect">
            <a:avLst/>
          </a:prstGeom>
          <a:noFill/>
        </p:spPr>
        <p:txBody>
          <a:bodyPr wrap="square" rtlCol="0">
            <a:spAutoFit/>
          </a:bodyPr>
          <a:lstStyle/>
          <a:p>
            <a:r>
              <a:rPr lang="en-GB" sz="2000" b="1" u="sng" dirty="0"/>
              <a:t>https://</a:t>
            </a:r>
            <a:r>
              <a:rPr lang="en-GB" sz="2000" b="1" u="sng" dirty="0" err="1" smtClean="0"/>
              <a:t>aarc-project.eu</a:t>
            </a:r>
            <a:r>
              <a:rPr lang="en-GB" sz="2000" b="1" u="sng" dirty="0" smtClean="0"/>
              <a:t>/policies/</a:t>
            </a:r>
            <a:endParaRPr lang="en-US" sz="2000" b="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58149" y="143931"/>
            <a:ext cx="1144684" cy="1034242"/>
          </a:xfrm>
          <a:prstGeom prst="rect">
            <a:avLst/>
          </a:prstGeom>
        </p:spPr>
      </p:pic>
      <p:sp>
        <p:nvSpPr>
          <p:cNvPr id="12" name="Text Placeholder 2"/>
          <p:cNvSpPr txBox="1">
            <a:spLocks/>
          </p:cNvSpPr>
          <p:nvPr/>
        </p:nvSpPr>
        <p:spPr>
          <a:xfrm>
            <a:off x="5306786" y="1248590"/>
            <a:ext cx="6743702" cy="4939936"/>
          </a:xfrm>
          <a:prstGeom prst="rect">
            <a:avLst/>
          </a:prstGeom>
        </p:spPr>
        <p:txBody>
          <a:bodyPr vert="horz" lIns="91425" tIns="91425" rIns="91425" bIns="91425" rtlCol="0" anchor="t" anchorCtr="0">
            <a:noAutofit/>
          </a:bodyPr>
          <a:lstStyle>
            <a:lvl1pPr marL="171450" indent="-171450" algn="l" defTabSz="685800" rtl="0" eaLnBrk="1" latinLnBrk="0" hangingPunct="1">
              <a:lnSpc>
                <a:spcPct val="90000"/>
              </a:lnSpc>
              <a:spcBef>
                <a:spcPts val="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0"/>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0"/>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9pPr>
          </a:lstStyle>
          <a:p>
            <a:pPr marL="15875" lvl="1" indent="0">
              <a:lnSpc>
                <a:spcPct val="150000"/>
              </a:lnSpc>
              <a:buNone/>
            </a:pPr>
            <a:r>
              <a:rPr lang="en-GB" sz="2600" b="1" dirty="0" smtClean="0"/>
              <a:t>Policy recommendations &amp; frameworks</a:t>
            </a:r>
          </a:p>
          <a:p>
            <a:pPr marL="177800" lvl="1" indent="-161925">
              <a:lnSpc>
                <a:spcPct val="100000"/>
              </a:lnSpc>
              <a:spcAft>
                <a:spcPts val="1000"/>
              </a:spcAft>
            </a:pPr>
            <a:r>
              <a:rPr lang="en-GB" sz="2200" dirty="0"/>
              <a:t>Security Incident Response Trust Framework for Federated </a:t>
            </a:r>
            <a:r>
              <a:rPr lang="en-GB" sz="2200" dirty="0" smtClean="0"/>
              <a:t>Identity </a:t>
            </a:r>
            <a:r>
              <a:rPr lang="mr-IN" sz="2200" dirty="0" smtClean="0"/>
              <a:t>–</a:t>
            </a:r>
            <a:r>
              <a:rPr lang="en-GB" sz="2200" dirty="0" smtClean="0"/>
              <a:t> </a:t>
            </a:r>
            <a:r>
              <a:rPr lang="en-GB" sz="2200" dirty="0" err="1" smtClean="0"/>
              <a:t>Sirtfi</a:t>
            </a:r>
            <a:endParaRPr lang="en-GB" sz="2200" dirty="0" smtClean="0"/>
          </a:p>
          <a:p>
            <a:pPr marL="177800" lvl="1" indent="-161925">
              <a:lnSpc>
                <a:spcPct val="100000"/>
              </a:lnSpc>
              <a:spcAft>
                <a:spcPts val="1000"/>
              </a:spcAft>
            </a:pPr>
            <a:r>
              <a:rPr lang="en-GB" sz="2200" dirty="0" smtClean="0"/>
              <a:t>Scalable </a:t>
            </a:r>
            <a:r>
              <a:rPr lang="en-GB" sz="2200" dirty="0"/>
              <a:t>Negotiator for a Community Trust Framework in Federated </a:t>
            </a:r>
            <a:r>
              <a:rPr lang="en-GB" sz="2200" dirty="0" smtClean="0"/>
              <a:t>Infrastructures </a:t>
            </a:r>
            <a:r>
              <a:rPr lang="mr-IN" sz="2200" dirty="0" smtClean="0"/>
              <a:t>–</a:t>
            </a:r>
            <a:r>
              <a:rPr lang="en-GB" sz="2200" dirty="0" smtClean="0"/>
              <a:t> </a:t>
            </a:r>
            <a:r>
              <a:rPr lang="en-GB" sz="2200" dirty="0" err="1" smtClean="0"/>
              <a:t>Snctfi</a:t>
            </a:r>
            <a:endParaRPr lang="en-GB" sz="2200" dirty="0"/>
          </a:p>
          <a:p>
            <a:pPr marL="177800" lvl="1" indent="-161925">
              <a:lnSpc>
                <a:spcPct val="100000"/>
              </a:lnSpc>
              <a:spcAft>
                <a:spcPts val="1000"/>
              </a:spcAft>
            </a:pPr>
            <a:r>
              <a:rPr lang="en-GB" sz="2200" dirty="0"/>
              <a:t>Recommendations on </a:t>
            </a:r>
            <a:r>
              <a:rPr lang="en-GB" sz="2200" dirty="0" smtClean="0"/>
              <a:t>Minimal Assurance </a:t>
            </a:r>
            <a:r>
              <a:rPr lang="en-GB" sz="2200" dirty="0"/>
              <a:t>Level Relevant for </a:t>
            </a:r>
            <a:r>
              <a:rPr lang="en-GB" sz="2200" dirty="0" smtClean="0"/>
              <a:t>Low-risk Research </a:t>
            </a:r>
            <a:r>
              <a:rPr lang="en-GB" sz="2200" dirty="0"/>
              <a:t>Use </a:t>
            </a:r>
            <a:r>
              <a:rPr lang="en-GB" sz="2200" dirty="0" smtClean="0"/>
              <a:t>Cases</a:t>
            </a:r>
          </a:p>
          <a:p>
            <a:pPr marL="177800" lvl="1" indent="-161925">
              <a:lnSpc>
                <a:spcPct val="100000"/>
              </a:lnSpc>
              <a:spcAft>
                <a:spcPts val="1000"/>
              </a:spcAft>
            </a:pPr>
            <a:r>
              <a:rPr lang="en-GB" sz="2200" dirty="0"/>
              <a:t>Differentiated </a:t>
            </a:r>
            <a:r>
              <a:rPr lang="en-GB" sz="2200" dirty="0" err="1"/>
              <a:t>LoA</a:t>
            </a:r>
            <a:r>
              <a:rPr lang="en-GB" sz="2200" dirty="0"/>
              <a:t> recommendations for policy and practices of identity and attribute </a:t>
            </a:r>
            <a:r>
              <a:rPr lang="en-GB" sz="2200" dirty="0" smtClean="0"/>
              <a:t>providers</a:t>
            </a:r>
          </a:p>
          <a:p>
            <a:pPr marL="177800" lvl="1" indent="-161925">
              <a:lnSpc>
                <a:spcPct val="100000"/>
              </a:lnSpc>
              <a:spcAft>
                <a:spcPts val="1000"/>
              </a:spcAft>
            </a:pPr>
            <a:r>
              <a:rPr lang="en-GB" sz="2200" dirty="0"/>
              <a:t>Recommendations and template policies for the processing of personal data by participants in the pan-European AAI</a:t>
            </a:r>
            <a:endParaRPr lang="en-GB" sz="2200" dirty="0" smtClean="0"/>
          </a:p>
        </p:txBody>
      </p:sp>
    </p:spTree>
    <p:extLst>
      <p:ext uri="{BB962C8B-B14F-4D97-AF65-F5344CB8AC3E}">
        <p14:creationId xmlns:p14="http://schemas.microsoft.com/office/powerpoint/2010/main" val="37064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11</a:t>
            </a:fld>
            <a:endParaRPr lang="en-GB"/>
          </a:p>
        </p:txBody>
      </p:sp>
      <p:sp>
        <p:nvSpPr>
          <p:cNvPr id="4" name="Title 3"/>
          <p:cNvSpPr>
            <a:spLocks noGrp="1"/>
          </p:cNvSpPr>
          <p:nvPr>
            <p:ph type="title"/>
          </p:nvPr>
        </p:nvSpPr>
        <p:spPr/>
        <p:txBody>
          <a:bodyPr/>
          <a:lstStyle/>
          <a:p>
            <a:r>
              <a:rPr lang="en-US" dirty="0" smtClean="0"/>
              <a:t>Example implementations: EUDAT </a:t>
            </a:r>
            <a:r>
              <a:rPr lang="en-US" dirty="0" smtClean="0"/>
              <a:t>B2ACCESS Service</a:t>
            </a:r>
            <a:endParaRPr lang="en-US" dirty="0"/>
          </a:p>
        </p:txBody>
      </p:sp>
      <p:sp>
        <p:nvSpPr>
          <p:cNvPr id="5" name="Rectangle 4"/>
          <p:cNvSpPr/>
          <p:nvPr/>
        </p:nvSpPr>
        <p:spPr>
          <a:xfrm>
            <a:off x="5947241" y="3228946"/>
            <a:ext cx="253596" cy="461665"/>
          </a:xfrm>
          <a:prstGeom prst="rect">
            <a:avLst/>
          </a:prstGeom>
        </p:spPr>
        <p:txBody>
          <a:bodyPr wrap="none">
            <a:spAutoFit/>
          </a:bodyPr>
          <a:lstStyle/>
          <a:p>
            <a:r>
              <a:rPr lang="sk-SK" sz="2400" dirty="0"/>
              <a:t> </a:t>
            </a:r>
            <a:endParaRPr lang="en-US" sz="2400" dirty="0"/>
          </a:p>
        </p:txBody>
      </p:sp>
      <p:sp>
        <p:nvSpPr>
          <p:cNvPr id="11" name="TextBox 10"/>
          <p:cNvSpPr txBox="1"/>
          <p:nvPr/>
        </p:nvSpPr>
        <p:spPr>
          <a:xfrm>
            <a:off x="1332613" y="3615070"/>
            <a:ext cx="253596" cy="461665"/>
          </a:xfrm>
          <a:prstGeom prst="rect">
            <a:avLst/>
          </a:prstGeom>
          <a:noFill/>
        </p:spPr>
        <p:txBody>
          <a:bodyPr wrap="none" rtlCol="0">
            <a:spAutoFit/>
          </a:bodyPr>
          <a:lstStyle/>
          <a:p>
            <a:r>
              <a:rPr lang="sk-SK" sz="2400" dirty="0"/>
              <a:t> </a:t>
            </a:r>
            <a:endParaRPr lang="en-US" sz="2400" dirty="0"/>
          </a:p>
        </p:txBody>
      </p:sp>
      <p:sp>
        <p:nvSpPr>
          <p:cNvPr id="14" name="Content Placeholder 1"/>
          <p:cNvSpPr txBox="1">
            <a:spLocks/>
          </p:cNvSpPr>
          <p:nvPr/>
        </p:nvSpPr>
        <p:spPr>
          <a:xfrm>
            <a:off x="7439260" y="1676992"/>
            <a:ext cx="3750040" cy="4296656"/>
          </a:xfrm>
          <a:prstGeom prst="rect">
            <a:avLst/>
          </a:prstGeom>
          <a:solidFill>
            <a:srgbClr val="124E6A"/>
          </a:solidFill>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000" dirty="0" smtClean="0">
                <a:solidFill>
                  <a:schemeClr val="bg1"/>
                </a:solidFill>
              </a:rPr>
              <a:t>Enables communities to use </a:t>
            </a:r>
            <a:r>
              <a:rPr lang="en-GB" sz="2000" dirty="0" smtClean="0">
                <a:solidFill>
                  <a:srgbClr val="FFC000"/>
                </a:solidFill>
              </a:rPr>
              <a:t>federated identities </a:t>
            </a:r>
            <a:r>
              <a:rPr lang="en-GB" sz="2000" dirty="0" smtClean="0">
                <a:solidFill>
                  <a:schemeClr val="bg1"/>
                </a:solidFill>
              </a:rPr>
              <a:t>to access EUDAT services </a:t>
            </a:r>
            <a:endParaRPr lang="en-GB" sz="2000" dirty="0">
              <a:solidFill>
                <a:schemeClr val="bg1"/>
              </a:solidFill>
            </a:endParaRPr>
          </a:p>
          <a:p>
            <a:r>
              <a:rPr lang="en-GB" sz="2000" dirty="0">
                <a:solidFill>
                  <a:schemeClr val="bg1"/>
                </a:solidFill>
              </a:rPr>
              <a:t>Connects to </a:t>
            </a:r>
            <a:r>
              <a:rPr lang="en-GB" sz="2000" b="1" dirty="0" err="1">
                <a:solidFill>
                  <a:srgbClr val="FFC000"/>
                </a:solidFill>
              </a:rPr>
              <a:t>eduGAIN</a:t>
            </a:r>
            <a:r>
              <a:rPr lang="en-GB" sz="2000" b="1" dirty="0">
                <a:solidFill>
                  <a:schemeClr val="bg1"/>
                </a:solidFill>
              </a:rPr>
              <a:t> </a:t>
            </a:r>
            <a:r>
              <a:rPr lang="en-GB" sz="2000" dirty="0">
                <a:solidFill>
                  <a:schemeClr val="bg1"/>
                </a:solidFill>
              </a:rPr>
              <a:t>to </a:t>
            </a:r>
            <a:r>
              <a:rPr lang="en-GB" sz="2000" dirty="0" smtClean="0">
                <a:solidFill>
                  <a:schemeClr val="bg1"/>
                </a:solidFill>
              </a:rPr>
              <a:t>enable users use their existing accounts at their home organisations</a:t>
            </a:r>
            <a:endParaRPr lang="en-GB" sz="2000" dirty="0">
              <a:solidFill>
                <a:schemeClr val="bg1"/>
              </a:solidFill>
            </a:endParaRPr>
          </a:p>
          <a:p>
            <a:r>
              <a:rPr lang="en-GB" sz="2000" dirty="0" smtClean="0">
                <a:solidFill>
                  <a:schemeClr val="bg1"/>
                </a:solidFill>
              </a:rPr>
              <a:t>Supports </a:t>
            </a:r>
            <a:r>
              <a:rPr lang="en-GB" sz="2000" dirty="0" smtClean="0">
                <a:solidFill>
                  <a:srgbClr val="FFC000"/>
                </a:solidFill>
              </a:rPr>
              <a:t>social ID logins</a:t>
            </a:r>
            <a:r>
              <a:rPr lang="en-GB" sz="2000" dirty="0" smtClean="0">
                <a:solidFill>
                  <a:schemeClr val="bg1"/>
                </a:solidFill>
              </a:rPr>
              <a:t> and integration with token translations services for enable </a:t>
            </a:r>
            <a:r>
              <a:rPr lang="en-GB" sz="2000" dirty="0" smtClean="0">
                <a:solidFill>
                  <a:srgbClr val="FFC000"/>
                </a:solidFill>
              </a:rPr>
              <a:t>non-web access</a:t>
            </a:r>
          </a:p>
          <a:p>
            <a:r>
              <a:rPr lang="en-GB" sz="2000" dirty="0" smtClean="0">
                <a:solidFill>
                  <a:schemeClr val="bg1"/>
                </a:solidFill>
              </a:rPr>
              <a:t>Communities can connect their community management systems as </a:t>
            </a:r>
            <a:r>
              <a:rPr lang="en-GB" sz="2000" dirty="0" smtClean="0">
                <a:solidFill>
                  <a:srgbClr val="FFC000"/>
                </a:solidFill>
              </a:rPr>
              <a:t>Attribute Authorities</a:t>
            </a:r>
            <a:endParaRPr lang="en-GB" sz="2000" dirty="0">
              <a:solidFill>
                <a:srgbClr val="FFC000"/>
              </a:solidFill>
            </a:endParaRPr>
          </a:p>
        </p:txBody>
      </p:sp>
      <p:pic>
        <p:nvPicPr>
          <p:cNvPr id="8" name="image163.png"/>
          <p:cNvPicPr>
            <a:picLocks noChangeAspect="1"/>
          </p:cNvPicPr>
          <p:nvPr/>
        </p:nvPicPr>
        <p:blipFill>
          <a:blip r:embed="rId3">
            <a:extLst/>
          </a:blip>
          <a:stretch>
            <a:fillRect/>
          </a:stretch>
        </p:blipFill>
        <p:spPr>
          <a:xfrm>
            <a:off x="274351" y="1784929"/>
            <a:ext cx="6624159" cy="4390650"/>
          </a:xfrm>
          <a:prstGeom prst="rect">
            <a:avLst/>
          </a:prstGeom>
          <a:ln w="12700">
            <a:miter lim="400000"/>
          </a:ln>
        </p:spPr>
      </p:pic>
    </p:spTree>
    <p:extLst>
      <p:ext uri="{BB962C8B-B14F-4D97-AF65-F5344CB8AC3E}">
        <p14:creationId xmlns:p14="http://schemas.microsoft.com/office/powerpoint/2010/main" val="652938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12</a:t>
            </a:fld>
            <a:endParaRPr lang="en-GB"/>
          </a:p>
        </p:txBody>
      </p:sp>
      <p:sp>
        <p:nvSpPr>
          <p:cNvPr id="4" name="Title 3"/>
          <p:cNvSpPr>
            <a:spLocks noGrp="1"/>
          </p:cNvSpPr>
          <p:nvPr>
            <p:ph type="title"/>
          </p:nvPr>
        </p:nvSpPr>
        <p:spPr/>
        <p:txBody>
          <a:bodyPr/>
          <a:lstStyle/>
          <a:p>
            <a:r>
              <a:rPr lang="en-US" dirty="0"/>
              <a:t>Example implementations: EGI </a:t>
            </a:r>
            <a:r>
              <a:rPr lang="en-US" dirty="0" smtClean="0"/>
              <a:t>Check-In Service</a:t>
            </a:r>
            <a:endParaRPr lang="en-US" dirty="0"/>
          </a:p>
        </p:txBody>
      </p:sp>
      <p:sp>
        <p:nvSpPr>
          <p:cNvPr id="5" name="Rectangle 4"/>
          <p:cNvSpPr/>
          <p:nvPr/>
        </p:nvSpPr>
        <p:spPr>
          <a:xfrm>
            <a:off x="5947241" y="3228946"/>
            <a:ext cx="253596" cy="461665"/>
          </a:xfrm>
          <a:prstGeom prst="rect">
            <a:avLst/>
          </a:prstGeom>
        </p:spPr>
        <p:txBody>
          <a:bodyPr wrap="none">
            <a:spAutoFit/>
          </a:bodyPr>
          <a:lstStyle/>
          <a:p>
            <a:r>
              <a:rPr lang="sk-SK" sz="2400" dirty="0"/>
              <a:t> </a:t>
            </a:r>
            <a:endParaRPr lang="en-US" sz="2400" dirty="0"/>
          </a:p>
        </p:txBody>
      </p:sp>
      <p:sp>
        <p:nvSpPr>
          <p:cNvPr id="11" name="TextBox 10"/>
          <p:cNvSpPr txBox="1"/>
          <p:nvPr/>
        </p:nvSpPr>
        <p:spPr>
          <a:xfrm>
            <a:off x="1332613" y="3615070"/>
            <a:ext cx="253596" cy="461665"/>
          </a:xfrm>
          <a:prstGeom prst="rect">
            <a:avLst/>
          </a:prstGeom>
          <a:noFill/>
        </p:spPr>
        <p:txBody>
          <a:bodyPr wrap="none" rtlCol="0">
            <a:spAutoFit/>
          </a:bodyPr>
          <a:lstStyle/>
          <a:p>
            <a:r>
              <a:rPr lang="sk-SK" sz="2400" dirty="0"/>
              <a:t> </a:t>
            </a:r>
            <a:endParaRPr lang="en-US" sz="2400" dirty="0"/>
          </a:p>
        </p:txBody>
      </p:sp>
      <p:pic>
        <p:nvPicPr>
          <p:cNvPr id="12" name="Shape 102"/>
          <p:cNvPicPr preferRelativeResize="0"/>
          <p:nvPr/>
        </p:nvPicPr>
        <p:blipFill rotWithShape="1">
          <a:blip r:embed="rId3">
            <a:alphaModFix/>
          </a:blip>
          <a:srcRect/>
          <a:stretch/>
        </p:blipFill>
        <p:spPr>
          <a:xfrm>
            <a:off x="765544" y="1656600"/>
            <a:ext cx="6106645" cy="4317049"/>
          </a:xfrm>
          <a:prstGeom prst="rect">
            <a:avLst/>
          </a:prstGeom>
          <a:noFill/>
          <a:ln>
            <a:noFill/>
          </a:ln>
        </p:spPr>
      </p:pic>
      <p:sp>
        <p:nvSpPr>
          <p:cNvPr id="14" name="Content Placeholder 1"/>
          <p:cNvSpPr txBox="1">
            <a:spLocks/>
          </p:cNvSpPr>
          <p:nvPr/>
        </p:nvSpPr>
        <p:spPr>
          <a:xfrm>
            <a:off x="7439260" y="1676992"/>
            <a:ext cx="3750040" cy="4296656"/>
          </a:xfrm>
          <a:prstGeom prst="rect">
            <a:avLst/>
          </a:prstGeom>
          <a:solidFill>
            <a:srgbClr val="124E6A"/>
          </a:solidFill>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000" dirty="0" smtClean="0">
                <a:solidFill>
                  <a:schemeClr val="bg1"/>
                </a:solidFill>
              </a:rPr>
              <a:t>Enables communities to use </a:t>
            </a:r>
            <a:r>
              <a:rPr lang="en-GB" sz="2000" dirty="0" smtClean="0">
                <a:solidFill>
                  <a:srgbClr val="FFC000"/>
                </a:solidFill>
              </a:rPr>
              <a:t>federated identities </a:t>
            </a:r>
            <a:r>
              <a:rPr lang="en-GB" sz="2000" dirty="0" smtClean="0">
                <a:solidFill>
                  <a:schemeClr val="bg1"/>
                </a:solidFill>
              </a:rPr>
              <a:t>to access </a:t>
            </a:r>
            <a:r>
              <a:rPr lang="en-GB" sz="2000" dirty="0">
                <a:solidFill>
                  <a:schemeClr val="bg1"/>
                </a:solidFill>
              </a:rPr>
              <a:t>EGI services </a:t>
            </a:r>
          </a:p>
          <a:p>
            <a:r>
              <a:rPr lang="en-GB" sz="2000" dirty="0">
                <a:solidFill>
                  <a:schemeClr val="bg1"/>
                </a:solidFill>
              </a:rPr>
              <a:t>Connects to </a:t>
            </a:r>
            <a:r>
              <a:rPr lang="en-GB" sz="2000" b="1" dirty="0" err="1">
                <a:solidFill>
                  <a:srgbClr val="FFC000"/>
                </a:solidFill>
              </a:rPr>
              <a:t>eduGAIN</a:t>
            </a:r>
            <a:r>
              <a:rPr lang="en-GB" sz="2000" b="1" dirty="0">
                <a:solidFill>
                  <a:schemeClr val="bg1"/>
                </a:solidFill>
              </a:rPr>
              <a:t> </a:t>
            </a:r>
            <a:r>
              <a:rPr lang="en-GB" sz="2000" dirty="0">
                <a:solidFill>
                  <a:schemeClr val="bg1"/>
                </a:solidFill>
              </a:rPr>
              <a:t>to </a:t>
            </a:r>
            <a:r>
              <a:rPr lang="en-GB" sz="2000" dirty="0" smtClean="0">
                <a:solidFill>
                  <a:schemeClr val="bg1"/>
                </a:solidFill>
              </a:rPr>
              <a:t>enable users use their existing accounts at their home organisations</a:t>
            </a:r>
            <a:endParaRPr lang="en-GB" sz="2000" dirty="0">
              <a:solidFill>
                <a:schemeClr val="bg1"/>
              </a:solidFill>
            </a:endParaRPr>
          </a:p>
          <a:p>
            <a:r>
              <a:rPr lang="en-GB" sz="2000" dirty="0" smtClean="0">
                <a:solidFill>
                  <a:schemeClr val="bg1"/>
                </a:solidFill>
              </a:rPr>
              <a:t>Supports </a:t>
            </a:r>
            <a:r>
              <a:rPr lang="en-GB" sz="2000" dirty="0" smtClean="0">
                <a:solidFill>
                  <a:srgbClr val="FFC000"/>
                </a:solidFill>
              </a:rPr>
              <a:t>social ID logins</a:t>
            </a:r>
            <a:r>
              <a:rPr lang="en-GB" sz="2000" dirty="0" smtClean="0">
                <a:solidFill>
                  <a:schemeClr val="bg1"/>
                </a:solidFill>
              </a:rPr>
              <a:t> and integration with token translations services for enable </a:t>
            </a:r>
            <a:r>
              <a:rPr lang="en-GB" sz="2000" dirty="0" smtClean="0">
                <a:solidFill>
                  <a:srgbClr val="FFC000"/>
                </a:solidFill>
              </a:rPr>
              <a:t>non-web access</a:t>
            </a:r>
          </a:p>
          <a:p>
            <a:r>
              <a:rPr lang="en-GB" sz="2000" dirty="0" smtClean="0">
                <a:solidFill>
                  <a:schemeClr val="bg1"/>
                </a:solidFill>
              </a:rPr>
              <a:t>Communities can connect their community management systems as </a:t>
            </a:r>
            <a:r>
              <a:rPr lang="en-GB" sz="2000" dirty="0" smtClean="0">
                <a:solidFill>
                  <a:srgbClr val="FFC000"/>
                </a:solidFill>
              </a:rPr>
              <a:t>Attribute Authorities</a:t>
            </a:r>
            <a:endParaRPr lang="en-GB" sz="2000" dirty="0">
              <a:solidFill>
                <a:srgbClr val="FFC000"/>
              </a:solidFill>
            </a:endParaRPr>
          </a:p>
        </p:txBody>
      </p:sp>
    </p:spTree>
    <p:extLst>
      <p:ext uri="{BB962C8B-B14F-4D97-AF65-F5344CB8AC3E}">
        <p14:creationId xmlns:p14="http://schemas.microsoft.com/office/powerpoint/2010/main" val="186076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13</a:t>
            </a:fld>
            <a:endParaRPr lang="en-GB"/>
          </a:p>
        </p:txBody>
      </p:sp>
      <p:sp>
        <p:nvSpPr>
          <p:cNvPr id="4" name="Title 3"/>
          <p:cNvSpPr>
            <a:spLocks noGrp="1"/>
          </p:cNvSpPr>
          <p:nvPr>
            <p:ph type="title"/>
          </p:nvPr>
        </p:nvSpPr>
        <p:spPr/>
        <p:txBody>
          <a:bodyPr/>
          <a:lstStyle/>
          <a:p>
            <a:r>
              <a:rPr lang="en-US" dirty="0"/>
              <a:t>Example implementations: INDIGO </a:t>
            </a:r>
            <a:r>
              <a:rPr lang="en-US" dirty="0" smtClean="0"/>
              <a:t>AAI</a:t>
            </a:r>
            <a:endParaRPr lang="en-US" dirty="0"/>
          </a:p>
        </p:txBody>
      </p:sp>
      <p:sp>
        <p:nvSpPr>
          <p:cNvPr id="5" name="Rectangle 4"/>
          <p:cNvSpPr/>
          <p:nvPr/>
        </p:nvSpPr>
        <p:spPr>
          <a:xfrm>
            <a:off x="5947241" y="3228946"/>
            <a:ext cx="253596" cy="461665"/>
          </a:xfrm>
          <a:prstGeom prst="rect">
            <a:avLst/>
          </a:prstGeom>
        </p:spPr>
        <p:txBody>
          <a:bodyPr wrap="none">
            <a:spAutoFit/>
          </a:bodyPr>
          <a:lstStyle/>
          <a:p>
            <a:r>
              <a:rPr lang="sk-SK" sz="2400" dirty="0"/>
              <a:t> </a:t>
            </a:r>
            <a:endParaRPr lang="en-US" sz="2400" dirty="0"/>
          </a:p>
        </p:txBody>
      </p:sp>
      <p:sp>
        <p:nvSpPr>
          <p:cNvPr id="11" name="TextBox 10"/>
          <p:cNvSpPr txBox="1"/>
          <p:nvPr/>
        </p:nvSpPr>
        <p:spPr>
          <a:xfrm>
            <a:off x="1332613" y="3615070"/>
            <a:ext cx="253596" cy="461665"/>
          </a:xfrm>
          <a:prstGeom prst="rect">
            <a:avLst/>
          </a:prstGeom>
          <a:noFill/>
        </p:spPr>
        <p:txBody>
          <a:bodyPr wrap="none" rtlCol="0">
            <a:spAutoFit/>
          </a:bodyPr>
          <a:lstStyle/>
          <a:p>
            <a:r>
              <a:rPr lang="sk-SK" sz="2400" dirty="0"/>
              <a:t> </a:t>
            </a:r>
            <a:endParaRPr lang="en-US" sz="2400" dirty="0"/>
          </a:p>
        </p:txBody>
      </p:sp>
      <p:sp>
        <p:nvSpPr>
          <p:cNvPr id="14" name="Content Placeholder 1"/>
          <p:cNvSpPr txBox="1">
            <a:spLocks/>
          </p:cNvSpPr>
          <p:nvPr/>
        </p:nvSpPr>
        <p:spPr>
          <a:xfrm>
            <a:off x="7439260" y="1676992"/>
            <a:ext cx="3750040" cy="4296656"/>
          </a:xfrm>
          <a:prstGeom prst="rect">
            <a:avLst/>
          </a:prstGeom>
          <a:solidFill>
            <a:srgbClr val="124E6A"/>
          </a:solidFill>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000" dirty="0" smtClean="0">
                <a:solidFill>
                  <a:schemeClr val="bg1"/>
                </a:solidFill>
              </a:rPr>
              <a:t>Enables communities to use </a:t>
            </a:r>
            <a:r>
              <a:rPr lang="en-GB" sz="2000" dirty="0" smtClean="0">
                <a:solidFill>
                  <a:srgbClr val="FFC000"/>
                </a:solidFill>
              </a:rPr>
              <a:t>federated identities </a:t>
            </a:r>
            <a:r>
              <a:rPr lang="en-GB" sz="2000" dirty="0" smtClean="0">
                <a:solidFill>
                  <a:schemeClr val="bg1"/>
                </a:solidFill>
              </a:rPr>
              <a:t>to access services using OIDC</a:t>
            </a:r>
            <a:endParaRPr lang="en-GB" sz="2000" dirty="0">
              <a:solidFill>
                <a:schemeClr val="bg1"/>
              </a:solidFill>
            </a:endParaRPr>
          </a:p>
          <a:p>
            <a:r>
              <a:rPr lang="en-GB" sz="2000" dirty="0">
                <a:solidFill>
                  <a:schemeClr val="bg1"/>
                </a:solidFill>
              </a:rPr>
              <a:t>Connects to </a:t>
            </a:r>
            <a:r>
              <a:rPr lang="en-GB" sz="2000" b="1" dirty="0" err="1">
                <a:solidFill>
                  <a:srgbClr val="FFC000"/>
                </a:solidFill>
              </a:rPr>
              <a:t>eduGAIN</a:t>
            </a:r>
            <a:r>
              <a:rPr lang="en-GB" sz="2000" b="1" dirty="0">
                <a:solidFill>
                  <a:schemeClr val="bg1"/>
                </a:solidFill>
              </a:rPr>
              <a:t> </a:t>
            </a:r>
            <a:r>
              <a:rPr lang="en-GB" sz="2000" dirty="0">
                <a:solidFill>
                  <a:schemeClr val="bg1"/>
                </a:solidFill>
              </a:rPr>
              <a:t>to </a:t>
            </a:r>
            <a:r>
              <a:rPr lang="en-GB" sz="2000" dirty="0" smtClean="0">
                <a:solidFill>
                  <a:schemeClr val="bg1"/>
                </a:solidFill>
              </a:rPr>
              <a:t>enable users use their existing accounts at their home organisations</a:t>
            </a:r>
            <a:endParaRPr lang="en-GB" sz="2000" dirty="0">
              <a:solidFill>
                <a:schemeClr val="bg1"/>
              </a:solidFill>
            </a:endParaRPr>
          </a:p>
          <a:p>
            <a:r>
              <a:rPr lang="en-GB" sz="2000" dirty="0" smtClean="0">
                <a:solidFill>
                  <a:schemeClr val="bg1"/>
                </a:solidFill>
              </a:rPr>
              <a:t>Supports </a:t>
            </a:r>
            <a:r>
              <a:rPr lang="en-GB" sz="2000" dirty="0" smtClean="0">
                <a:solidFill>
                  <a:srgbClr val="FFC000"/>
                </a:solidFill>
              </a:rPr>
              <a:t>social ID logins</a:t>
            </a:r>
            <a:r>
              <a:rPr lang="en-GB" sz="2000" dirty="0" smtClean="0">
                <a:solidFill>
                  <a:schemeClr val="bg1"/>
                </a:solidFill>
              </a:rPr>
              <a:t> and integration with token translations services for enable </a:t>
            </a:r>
            <a:r>
              <a:rPr lang="en-GB" sz="2000" dirty="0" smtClean="0">
                <a:solidFill>
                  <a:srgbClr val="FFC000"/>
                </a:solidFill>
              </a:rPr>
              <a:t>non-web access</a:t>
            </a:r>
          </a:p>
          <a:p>
            <a:r>
              <a:rPr lang="en-GB" sz="2000" dirty="0" smtClean="0">
                <a:solidFill>
                  <a:schemeClr val="bg1"/>
                </a:solidFill>
              </a:rPr>
              <a:t>Communities can connect their community management systems as </a:t>
            </a:r>
            <a:r>
              <a:rPr lang="en-GB" sz="2000" dirty="0" smtClean="0">
                <a:solidFill>
                  <a:srgbClr val="FFC000"/>
                </a:solidFill>
              </a:rPr>
              <a:t>Attribute Authorities</a:t>
            </a:r>
            <a:endParaRPr lang="en-GB" sz="2000" dirty="0">
              <a:solidFill>
                <a:srgbClr val="FFC000"/>
              </a:solidFill>
            </a:endParaRPr>
          </a:p>
        </p:txBody>
      </p:sp>
      <p:pic>
        <p:nvPicPr>
          <p:cNvPr id="2" name="Picture 1"/>
          <p:cNvPicPr>
            <a:picLocks noChangeAspect="1"/>
          </p:cNvPicPr>
          <p:nvPr/>
        </p:nvPicPr>
        <p:blipFill>
          <a:blip r:embed="rId3"/>
          <a:stretch>
            <a:fillRect/>
          </a:stretch>
        </p:blipFill>
        <p:spPr>
          <a:xfrm>
            <a:off x="454525" y="1505889"/>
            <a:ext cx="6316665" cy="4825322"/>
          </a:xfrm>
          <a:prstGeom prst="rect">
            <a:avLst/>
          </a:prstGeom>
        </p:spPr>
      </p:pic>
    </p:spTree>
    <p:extLst>
      <p:ext uri="{BB962C8B-B14F-4D97-AF65-F5344CB8AC3E}">
        <p14:creationId xmlns:p14="http://schemas.microsoft.com/office/powerpoint/2010/main" val="1352098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14</a:t>
            </a:fld>
            <a:endParaRPr lang="en-GB"/>
          </a:p>
        </p:txBody>
      </p:sp>
      <p:sp>
        <p:nvSpPr>
          <p:cNvPr id="4" name="Title 3"/>
          <p:cNvSpPr>
            <a:spLocks noGrp="1"/>
          </p:cNvSpPr>
          <p:nvPr>
            <p:ph type="title"/>
          </p:nvPr>
        </p:nvSpPr>
        <p:spPr/>
        <p:txBody>
          <a:bodyPr/>
          <a:lstStyle/>
          <a:p>
            <a:r>
              <a:rPr lang="en-US" dirty="0"/>
              <a:t>Example implementations: GÉANT </a:t>
            </a:r>
            <a:r>
              <a:rPr lang="en-US" dirty="0" err="1" smtClean="0"/>
              <a:t>eduTeams</a:t>
            </a:r>
            <a:endParaRPr lang="en-US" dirty="0"/>
          </a:p>
        </p:txBody>
      </p:sp>
      <p:sp>
        <p:nvSpPr>
          <p:cNvPr id="5" name="Rectangle 4"/>
          <p:cNvSpPr/>
          <p:nvPr/>
        </p:nvSpPr>
        <p:spPr>
          <a:xfrm>
            <a:off x="5947241" y="3228946"/>
            <a:ext cx="253596" cy="461665"/>
          </a:xfrm>
          <a:prstGeom prst="rect">
            <a:avLst/>
          </a:prstGeom>
        </p:spPr>
        <p:txBody>
          <a:bodyPr wrap="none">
            <a:spAutoFit/>
          </a:bodyPr>
          <a:lstStyle/>
          <a:p>
            <a:r>
              <a:rPr lang="sk-SK" sz="2400" dirty="0"/>
              <a:t> </a:t>
            </a:r>
            <a:endParaRPr lang="en-US" sz="2400" dirty="0"/>
          </a:p>
        </p:txBody>
      </p:sp>
      <p:sp>
        <p:nvSpPr>
          <p:cNvPr id="11" name="TextBox 10"/>
          <p:cNvSpPr txBox="1"/>
          <p:nvPr/>
        </p:nvSpPr>
        <p:spPr>
          <a:xfrm>
            <a:off x="1332613" y="3615070"/>
            <a:ext cx="253596" cy="461665"/>
          </a:xfrm>
          <a:prstGeom prst="rect">
            <a:avLst/>
          </a:prstGeom>
          <a:noFill/>
        </p:spPr>
        <p:txBody>
          <a:bodyPr wrap="none" rtlCol="0">
            <a:spAutoFit/>
          </a:bodyPr>
          <a:lstStyle/>
          <a:p>
            <a:r>
              <a:rPr lang="sk-SK" sz="2400" dirty="0"/>
              <a:t> </a:t>
            </a:r>
            <a:endParaRPr lang="en-US" sz="2400" dirty="0"/>
          </a:p>
        </p:txBody>
      </p:sp>
      <p:sp>
        <p:nvSpPr>
          <p:cNvPr id="14" name="Content Placeholder 1"/>
          <p:cNvSpPr txBox="1">
            <a:spLocks/>
          </p:cNvSpPr>
          <p:nvPr/>
        </p:nvSpPr>
        <p:spPr>
          <a:xfrm>
            <a:off x="7439260" y="1676992"/>
            <a:ext cx="3750040" cy="4296656"/>
          </a:xfrm>
          <a:prstGeom prst="rect">
            <a:avLst/>
          </a:prstGeom>
          <a:solidFill>
            <a:srgbClr val="124E6A"/>
          </a:solidFill>
        </p:spPr>
        <p:txBody>
          <a:bodyPr vert="horz" lIns="121920" tIns="60960" rIns="121920" bIns="6096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000" dirty="0" smtClean="0">
                <a:solidFill>
                  <a:schemeClr val="bg1"/>
                </a:solidFill>
              </a:rPr>
              <a:t>A </a:t>
            </a:r>
            <a:r>
              <a:rPr lang="en-GB" sz="2000" dirty="0" smtClean="0">
                <a:solidFill>
                  <a:srgbClr val="FFC000"/>
                </a:solidFill>
              </a:rPr>
              <a:t>suite of services</a:t>
            </a:r>
            <a:r>
              <a:rPr lang="en-GB" sz="2000" dirty="0" smtClean="0">
                <a:solidFill>
                  <a:schemeClr val="bg1"/>
                </a:solidFill>
              </a:rPr>
              <a:t> to support research collaboration</a:t>
            </a:r>
          </a:p>
          <a:p>
            <a:r>
              <a:rPr lang="en-GB" sz="2000" dirty="0" smtClean="0">
                <a:solidFill>
                  <a:schemeClr val="bg1"/>
                </a:solidFill>
              </a:rPr>
              <a:t>Built on top of </a:t>
            </a:r>
            <a:r>
              <a:rPr lang="en-GB" sz="2000" dirty="0" err="1" smtClean="0">
                <a:solidFill>
                  <a:schemeClr val="bg1"/>
                </a:solidFill>
              </a:rPr>
              <a:t>eduGAIN</a:t>
            </a:r>
            <a:r>
              <a:rPr lang="en-GB" sz="2000" dirty="0" smtClean="0">
                <a:solidFill>
                  <a:schemeClr val="bg1"/>
                </a:solidFill>
              </a:rPr>
              <a:t>, takes full advantage of federated AAI</a:t>
            </a:r>
          </a:p>
          <a:p>
            <a:pPr>
              <a:buSzPts val="2900"/>
            </a:pPr>
            <a:r>
              <a:rPr lang="en-US" sz="2000" dirty="0">
                <a:solidFill>
                  <a:schemeClr val="bg1"/>
                </a:solidFill>
              </a:rPr>
              <a:t>Simplify the </a:t>
            </a:r>
            <a:r>
              <a:rPr lang="en-US" sz="2000" dirty="0">
                <a:solidFill>
                  <a:srgbClr val="FFC000"/>
                </a:solidFill>
              </a:rPr>
              <a:t>management of group and authorization information</a:t>
            </a:r>
          </a:p>
          <a:p>
            <a:pPr>
              <a:buSzPts val="2900"/>
            </a:pPr>
            <a:r>
              <a:rPr lang="en-US" sz="2000" dirty="0">
                <a:solidFill>
                  <a:schemeClr val="bg1"/>
                </a:solidFill>
              </a:rPr>
              <a:t>Enables the </a:t>
            </a:r>
            <a:r>
              <a:rPr lang="en-US" sz="2000" dirty="0" smtClean="0">
                <a:solidFill>
                  <a:schemeClr val="bg1"/>
                </a:solidFill>
              </a:rPr>
              <a:t>integration of </a:t>
            </a:r>
            <a:r>
              <a:rPr lang="en-US" sz="2000" dirty="0">
                <a:solidFill>
                  <a:schemeClr val="bg1"/>
                </a:solidFill>
              </a:rPr>
              <a:t>users from a </a:t>
            </a:r>
            <a:r>
              <a:rPr lang="en-US" sz="2000" dirty="0">
                <a:solidFill>
                  <a:srgbClr val="FFC000"/>
                </a:solidFill>
              </a:rPr>
              <a:t>wide range of </a:t>
            </a:r>
            <a:r>
              <a:rPr lang="en-US" sz="2000" dirty="0" smtClean="0">
                <a:solidFill>
                  <a:srgbClr val="FFC000"/>
                </a:solidFill>
              </a:rPr>
              <a:t>environments</a:t>
            </a:r>
            <a:endParaRPr lang="en-US" sz="2000" dirty="0">
              <a:solidFill>
                <a:srgbClr val="FFC000"/>
              </a:solidFill>
            </a:endParaRPr>
          </a:p>
          <a:p>
            <a:pPr>
              <a:buSzPts val="2900"/>
            </a:pPr>
            <a:r>
              <a:rPr lang="en-US" sz="2000" dirty="0" smtClean="0">
                <a:solidFill>
                  <a:schemeClr val="bg1"/>
                </a:solidFill>
              </a:rPr>
              <a:t>Service Providers in </a:t>
            </a:r>
            <a:r>
              <a:rPr lang="en-US" sz="2000" dirty="0" err="1" smtClean="0">
                <a:solidFill>
                  <a:schemeClr val="bg1"/>
                </a:solidFill>
              </a:rPr>
              <a:t>eduGAIN</a:t>
            </a:r>
            <a:r>
              <a:rPr lang="en-US" sz="2000" dirty="0" smtClean="0">
                <a:solidFill>
                  <a:schemeClr val="bg1"/>
                </a:solidFill>
              </a:rPr>
              <a:t> can utilize </a:t>
            </a:r>
            <a:r>
              <a:rPr lang="en-US" sz="2000" dirty="0" smtClean="0">
                <a:solidFill>
                  <a:srgbClr val="FFC000"/>
                </a:solidFill>
              </a:rPr>
              <a:t>Social IDs</a:t>
            </a:r>
            <a:r>
              <a:rPr lang="en-US" sz="2000" dirty="0" smtClean="0">
                <a:solidFill>
                  <a:schemeClr val="bg1"/>
                </a:solidFill>
              </a:rPr>
              <a:t> using the identity Hub</a:t>
            </a:r>
          </a:p>
          <a:p>
            <a:pPr>
              <a:buSzPts val="2900"/>
            </a:pPr>
            <a:r>
              <a:rPr lang="en-US" sz="2000" dirty="0" smtClean="0">
                <a:solidFill>
                  <a:schemeClr val="bg1"/>
                </a:solidFill>
              </a:rPr>
              <a:t>Connects </a:t>
            </a:r>
            <a:r>
              <a:rPr lang="en-US" sz="2000" dirty="0">
                <a:solidFill>
                  <a:schemeClr val="bg1"/>
                </a:solidFill>
              </a:rPr>
              <a:t>users to services</a:t>
            </a:r>
          </a:p>
        </p:txBody>
      </p:sp>
      <p:pic>
        <p:nvPicPr>
          <p:cNvPr id="7" name="Picture 6"/>
          <p:cNvPicPr>
            <a:picLocks noChangeAspect="1"/>
          </p:cNvPicPr>
          <p:nvPr/>
        </p:nvPicPr>
        <p:blipFill>
          <a:blip r:embed="rId3"/>
          <a:stretch>
            <a:fillRect/>
          </a:stretch>
        </p:blipFill>
        <p:spPr>
          <a:xfrm>
            <a:off x="176504" y="1439791"/>
            <a:ext cx="7120667" cy="4812221"/>
          </a:xfrm>
          <a:prstGeom prst="rect">
            <a:avLst/>
          </a:prstGeom>
        </p:spPr>
      </p:pic>
    </p:spTree>
    <p:extLst>
      <p:ext uri="{BB962C8B-B14F-4D97-AF65-F5344CB8AC3E}">
        <p14:creationId xmlns:p14="http://schemas.microsoft.com/office/powerpoint/2010/main" val="59664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4294967295"/>
          </p:nvPr>
        </p:nvSpPr>
        <p:spPr>
          <a:xfrm>
            <a:off x="11439527" y="6523901"/>
            <a:ext cx="569600" cy="321399"/>
          </a:xfrm>
          <a:prstGeom prst="rect">
            <a:avLst/>
          </a:prstGeom>
        </p:spPr>
        <p:txBody>
          <a:bodyPr/>
          <a:lstStyle/>
          <a:p>
            <a:pPr defTabSz="914377"/>
            <a:fld id="{99DB5B91-B4E4-4EE4-BE5C-3E09032CE5EC}" type="slidenum">
              <a:rPr lang="en-GB" smtClean="0"/>
              <a:pPr defTabSz="914377"/>
              <a:t>15</a:t>
            </a:fld>
            <a:endParaRPr lang="en-GB" dirty="0"/>
          </a:p>
        </p:txBody>
      </p:sp>
      <p:pic>
        <p:nvPicPr>
          <p:cNvPr id="5" name="Picture 4"/>
          <p:cNvPicPr>
            <a:picLocks noChangeAspect="1"/>
          </p:cNvPicPr>
          <p:nvPr/>
        </p:nvPicPr>
        <p:blipFill>
          <a:blip r:embed="rId2"/>
          <a:stretch>
            <a:fillRect/>
          </a:stretch>
        </p:blipFill>
        <p:spPr>
          <a:xfrm>
            <a:off x="1733939" y="1298846"/>
            <a:ext cx="8442335" cy="5225055"/>
          </a:xfrm>
          <a:prstGeom prst="rect">
            <a:avLst/>
          </a:prstGeom>
        </p:spPr>
      </p:pic>
      <p:sp>
        <p:nvSpPr>
          <p:cNvPr id="2" name="Oval 1"/>
          <p:cNvSpPr/>
          <p:nvPr/>
        </p:nvSpPr>
        <p:spPr>
          <a:xfrm>
            <a:off x="4049555" y="4496390"/>
            <a:ext cx="890016" cy="71932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l="2" r="47334"/>
          <a:stretch/>
        </p:blipFill>
        <p:spPr>
          <a:xfrm>
            <a:off x="2970391" y="5176696"/>
            <a:ext cx="1380022" cy="419256"/>
          </a:xfrm>
          <a:prstGeom prst="rect">
            <a:avLst/>
          </a:prstGeom>
        </p:spPr>
      </p:pic>
      <p:sp>
        <p:nvSpPr>
          <p:cNvPr id="7" name="Oval 6"/>
          <p:cNvSpPr/>
          <p:nvPr/>
        </p:nvSpPr>
        <p:spPr>
          <a:xfrm>
            <a:off x="7223760" y="2444496"/>
            <a:ext cx="890016" cy="71932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8233966" y="2046903"/>
            <a:ext cx="807955" cy="607986"/>
          </a:xfrm>
          <a:prstGeom prst="rect">
            <a:avLst/>
          </a:prstGeom>
          <a:solidFill>
            <a:schemeClr val="tx2"/>
          </a:solidFill>
          <a:ln>
            <a:solidFill>
              <a:schemeClr val="accent1"/>
            </a:solidFill>
          </a:ln>
        </p:spPr>
      </p:pic>
      <p:sp>
        <p:nvSpPr>
          <p:cNvPr id="9" name="Oval 8"/>
          <p:cNvSpPr/>
          <p:nvPr/>
        </p:nvSpPr>
        <p:spPr>
          <a:xfrm>
            <a:off x="4033842" y="2350896"/>
            <a:ext cx="890016" cy="71932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274319" y="4444157"/>
            <a:ext cx="890016" cy="71932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71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061812" y="6406019"/>
            <a:ext cx="741021" cy="274873"/>
          </a:xfrm>
          <a:prstGeom prst="rect">
            <a:avLst/>
          </a:prstGeom>
        </p:spPr>
        <p:txBody>
          <a:bodyPr/>
          <a:lstStyle/>
          <a:p>
            <a:fld id="{6F576E6A-F32A-4612-884C-86870357C6B4}" type="slidenum">
              <a:rPr lang="en-GB" smtClean="0"/>
              <a:pPr/>
              <a:t>16</a:t>
            </a:fld>
            <a:endParaRPr lang="en-GB"/>
          </a:p>
        </p:txBody>
      </p:sp>
      <p:sp>
        <p:nvSpPr>
          <p:cNvPr id="4" name="Title 3"/>
          <p:cNvSpPr>
            <a:spLocks noGrp="1"/>
          </p:cNvSpPr>
          <p:nvPr>
            <p:ph type="title"/>
          </p:nvPr>
        </p:nvSpPr>
        <p:spPr>
          <a:xfrm>
            <a:off x="455646" y="74649"/>
            <a:ext cx="10270019" cy="1325563"/>
          </a:xfrm>
        </p:spPr>
        <p:txBody>
          <a:bodyPr/>
          <a:lstStyle/>
          <a:p>
            <a:r>
              <a:rPr lang="en-US" dirty="0" smtClean="0"/>
              <a:t>AARC 2</a:t>
            </a:r>
            <a:r>
              <a:rPr lang="en-US" baseline="30000" dirty="0" smtClean="0"/>
              <a:t>nd</a:t>
            </a:r>
            <a:r>
              <a:rPr lang="en-US" dirty="0" smtClean="0"/>
              <a:t> edition </a:t>
            </a:r>
            <a:r>
              <a:rPr lang="mr-IN" dirty="0" smtClean="0"/>
              <a:t>–</a:t>
            </a:r>
            <a:r>
              <a:rPr lang="en-US" dirty="0" smtClean="0"/>
              <a:t> Working closer together</a:t>
            </a:r>
            <a:endParaRPr lang="en-US" dirty="0"/>
          </a:p>
        </p:txBody>
      </p:sp>
      <p:pic>
        <p:nvPicPr>
          <p:cNvPr id="2" name="Picture 1"/>
          <p:cNvPicPr>
            <a:picLocks noChangeAspect="1"/>
          </p:cNvPicPr>
          <p:nvPr/>
        </p:nvPicPr>
        <p:blipFill>
          <a:blip r:embed="rId3"/>
          <a:stretch>
            <a:fillRect/>
          </a:stretch>
        </p:blipFill>
        <p:spPr>
          <a:xfrm>
            <a:off x="1180193" y="1690915"/>
            <a:ext cx="9237435" cy="4071386"/>
          </a:xfrm>
          <a:prstGeom prst="rect">
            <a:avLst/>
          </a:prstGeom>
        </p:spPr>
      </p:pic>
      <p:pic>
        <p:nvPicPr>
          <p:cNvPr id="35" name="Picture 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68605" y="4702628"/>
            <a:ext cx="1976443" cy="142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9"/>
          <p:cNvSpPr/>
          <p:nvPr/>
        </p:nvSpPr>
        <p:spPr>
          <a:xfrm>
            <a:off x="1028700" y="4327071"/>
            <a:ext cx="9192986" cy="15022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91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55" y="271317"/>
            <a:ext cx="10972800" cy="1143200"/>
          </a:xfrm>
        </p:spPr>
        <p:txBody>
          <a:bodyPr/>
          <a:lstStyle/>
          <a:p>
            <a:r>
              <a:rPr lang="en-US" dirty="0" smtClean="0"/>
              <a:t>AARC Engagement Group for Infrastructures</a:t>
            </a:r>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17</a:t>
            </a:fld>
            <a:endParaRPr lang="en"/>
          </a:p>
        </p:txBody>
      </p:sp>
      <p:grpSp>
        <p:nvGrpSpPr>
          <p:cNvPr id="12" name="Group 11"/>
          <p:cNvGrpSpPr/>
          <p:nvPr/>
        </p:nvGrpSpPr>
        <p:grpSpPr>
          <a:xfrm>
            <a:off x="7233720" y="2025877"/>
            <a:ext cx="4541134" cy="3678662"/>
            <a:chOff x="5559283" y="2939970"/>
            <a:chExt cx="3750040" cy="3678662"/>
          </a:xfrm>
        </p:grpSpPr>
        <p:sp>
          <p:nvSpPr>
            <p:cNvPr id="11" name="Content Placeholder 1"/>
            <p:cNvSpPr txBox="1">
              <a:spLocks/>
            </p:cNvSpPr>
            <p:nvPr/>
          </p:nvSpPr>
          <p:spPr>
            <a:xfrm>
              <a:off x="5559283" y="2939970"/>
              <a:ext cx="3750040" cy="3678662"/>
            </a:xfrm>
            <a:prstGeom prst="rect">
              <a:avLst/>
            </a:prstGeom>
            <a:solidFill>
              <a:srgbClr val="D6DCE5"/>
            </a:solidFill>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2000" dirty="0">
                <a:solidFill>
                  <a:srgbClr val="FFC000"/>
                </a:solidFill>
              </a:endParaRPr>
            </a:p>
          </p:txBody>
        </p:sp>
        <p:pic>
          <p:nvPicPr>
            <p:cNvPr id="7" name="Picture 6"/>
            <p:cNvPicPr>
              <a:picLocks noChangeAspect="1"/>
            </p:cNvPicPr>
            <p:nvPr/>
          </p:nvPicPr>
          <p:blipFill>
            <a:blip r:embed="rId2"/>
            <a:stretch>
              <a:fillRect/>
            </a:stretch>
          </p:blipFill>
          <p:spPr>
            <a:xfrm>
              <a:off x="7860358" y="3303226"/>
              <a:ext cx="923886" cy="923886"/>
            </a:xfrm>
            <a:prstGeom prst="rect">
              <a:avLst/>
            </a:prstGeom>
          </p:spPr>
        </p:pic>
        <p:pic>
          <p:nvPicPr>
            <p:cNvPr id="8" name="Picture 7"/>
            <p:cNvPicPr>
              <a:picLocks noChangeAspect="1"/>
            </p:cNvPicPr>
            <p:nvPr/>
          </p:nvPicPr>
          <p:blipFill>
            <a:blip r:embed="rId3"/>
            <a:stretch>
              <a:fillRect/>
            </a:stretch>
          </p:blipFill>
          <p:spPr>
            <a:xfrm>
              <a:off x="5957712" y="3448661"/>
              <a:ext cx="1038148" cy="633017"/>
            </a:xfrm>
            <a:prstGeom prst="rect">
              <a:avLst/>
            </a:prstGeom>
          </p:spPr>
        </p:pic>
        <p:pic>
          <p:nvPicPr>
            <p:cNvPr id="10" name="Picture 9"/>
            <p:cNvPicPr>
              <a:picLocks noChangeAspect="1"/>
            </p:cNvPicPr>
            <p:nvPr/>
          </p:nvPicPr>
          <p:blipFill>
            <a:blip r:embed="rId4"/>
            <a:stretch>
              <a:fillRect/>
            </a:stretch>
          </p:blipFill>
          <p:spPr>
            <a:xfrm>
              <a:off x="5957712" y="4465283"/>
              <a:ext cx="1314724" cy="989330"/>
            </a:xfrm>
            <a:prstGeom prst="rect">
              <a:avLst/>
            </a:prstGeom>
            <a:noFill/>
          </p:spPr>
        </p:pic>
        <p:pic>
          <p:nvPicPr>
            <p:cNvPr id="9" name="Picture 8"/>
            <p:cNvPicPr>
              <a:picLocks noChangeAspect="1"/>
            </p:cNvPicPr>
            <p:nvPr/>
          </p:nvPicPr>
          <p:blipFill>
            <a:blip r:embed="rId5"/>
            <a:stretch>
              <a:fillRect/>
            </a:stretch>
          </p:blipFill>
          <p:spPr>
            <a:xfrm>
              <a:off x="7683765" y="4788796"/>
              <a:ext cx="1277073" cy="271619"/>
            </a:xfrm>
            <a:prstGeom prst="rect">
              <a:avLst/>
            </a:prstGeom>
            <a:noFill/>
          </p:spPr>
        </p:pic>
        <p:pic>
          <p:nvPicPr>
            <p:cNvPr id="6" name="Picture 5"/>
            <p:cNvPicPr>
              <a:picLocks noChangeAspect="1"/>
            </p:cNvPicPr>
            <p:nvPr/>
          </p:nvPicPr>
          <p:blipFill>
            <a:blip r:embed="rId6"/>
            <a:stretch>
              <a:fillRect/>
            </a:stretch>
          </p:blipFill>
          <p:spPr>
            <a:xfrm>
              <a:off x="5729269" y="5573853"/>
              <a:ext cx="1920286" cy="834907"/>
            </a:xfrm>
            <a:prstGeom prst="rect">
              <a:avLst/>
            </a:prstGeom>
          </p:spPr>
        </p:pic>
      </p:grpSp>
      <p:pic>
        <p:nvPicPr>
          <p:cNvPr id="5" name="Picture 4"/>
          <p:cNvPicPr>
            <a:picLocks noChangeAspect="1"/>
          </p:cNvPicPr>
          <p:nvPr/>
        </p:nvPicPr>
        <p:blipFill rotWithShape="1">
          <a:blip r:embed="rId7"/>
          <a:srcRect l="14720" t="18477" r="16912" b="22282"/>
          <a:stretch/>
        </p:blipFill>
        <p:spPr>
          <a:xfrm>
            <a:off x="5172360" y="2711155"/>
            <a:ext cx="1764000" cy="1224000"/>
          </a:xfrm>
          <a:prstGeom prst="rect">
            <a:avLst/>
          </a:prstGeom>
        </p:spPr>
      </p:pic>
      <p:sp>
        <p:nvSpPr>
          <p:cNvPr id="13" name="Content Placeholder 1"/>
          <p:cNvSpPr txBox="1">
            <a:spLocks/>
          </p:cNvSpPr>
          <p:nvPr/>
        </p:nvSpPr>
        <p:spPr>
          <a:xfrm>
            <a:off x="150318" y="1798122"/>
            <a:ext cx="4857173" cy="4134173"/>
          </a:xfrm>
          <a:prstGeom prst="rect">
            <a:avLst/>
          </a:prstGeom>
          <a:solidFill>
            <a:srgbClr val="124E6A"/>
          </a:solidFill>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2000" dirty="0" smtClean="0">
              <a:solidFill>
                <a:schemeClr val="bg1"/>
              </a:solidFill>
            </a:endParaRPr>
          </a:p>
          <a:p>
            <a:r>
              <a:rPr lang="en-GB" sz="2000" dirty="0" smtClean="0">
                <a:solidFill>
                  <a:schemeClr val="bg1"/>
                </a:solidFill>
              </a:rPr>
              <a:t>Representatives from </a:t>
            </a:r>
            <a:r>
              <a:rPr lang="en-GB" sz="2000" dirty="0" smtClean="0">
                <a:solidFill>
                  <a:srgbClr val="FFC000"/>
                </a:solidFill>
              </a:rPr>
              <a:t>research and e-Infrastructures</a:t>
            </a:r>
            <a:r>
              <a:rPr lang="en-GB" sz="2000" dirty="0" smtClean="0">
                <a:solidFill>
                  <a:schemeClr val="bg1"/>
                </a:solidFill>
              </a:rPr>
              <a:t> who operate AAI services for the communities they support</a:t>
            </a:r>
          </a:p>
          <a:p>
            <a:r>
              <a:rPr lang="en-GB" sz="2000" dirty="0" smtClean="0">
                <a:solidFill>
                  <a:schemeClr val="bg1"/>
                </a:solidFill>
              </a:rPr>
              <a:t>A </a:t>
            </a:r>
            <a:r>
              <a:rPr lang="en-GB" sz="2000" dirty="0" smtClean="0">
                <a:solidFill>
                  <a:srgbClr val="FFC000"/>
                </a:solidFill>
              </a:rPr>
              <a:t>communication channel </a:t>
            </a:r>
            <a:r>
              <a:rPr lang="en-GB" sz="2000" dirty="0" smtClean="0">
                <a:solidFill>
                  <a:schemeClr val="bg1"/>
                </a:solidFill>
              </a:rPr>
              <a:t>with and across the infrastructure providers</a:t>
            </a:r>
          </a:p>
          <a:p>
            <a:r>
              <a:rPr lang="en-GB" sz="2000" dirty="0" smtClean="0">
                <a:solidFill>
                  <a:schemeClr val="bg1"/>
                </a:solidFill>
              </a:rPr>
              <a:t>Promote </a:t>
            </a:r>
            <a:r>
              <a:rPr lang="en-GB" sz="2000" dirty="0" smtClean="0">
                <a:solidFill>
                  <a:srgbClr val="FFC000"/>
                </a:solidFill>
              </a:rPr>
              <a:t>a consistent vision </a:t>
            </a:r>
            <a:r>
              <a:rPr lang="en-GB" sz="2000" dirty="0" smtClean="0">
                <a:solidFill>
                  <a:schemeClr val="bg1"/>
                </a:solidFill>
              </a:rPr>
              <a:t>for federated access</a:t>
            </a:r>
          </a:p>
          <a:p>
            <a:r>
              <a:rPr lang="en-GB" sz="2000" dirty="0" smtClean="0">
                <a:solidFill>
                  <a:schemeClr val="bg1"/>
                </a:solidFill>
              </a:rPr>
              <a:t>Facilitate activities so that infrastructures </a:t>
            </a:r>
            <a:r>
              <a:rPr lang="en-GB" sz="2000" dirty="0" smtClean="0">
                <a:solidFill>
                  <a:srgbClr val="FFC000"/>
                </a:solidFill>
              </a:rPr>
              <a:t>implement harmonised solutions </a:t>
            </a:r>
            <a:r>
              <a:rPr lang="en-GB" sz="2000" dirty="0" smtClean="0">
                <a:solidFill>
                  <a:schemeClr val="bg1"/>
                </a:solidFill>
              </a:rPr>
              <a:t>and avoid ’re-inventing the wheel”</a:t>
            </a:r>
            <a:endParaRPr lang="en-GB" sz="2000" dirty="0">
              <a:solidFill>
                <a:schemeClr val="bg1"/>
              </a:solidFill>
            </a:endParaRPr>
          </a:p>
        </p:txBody>
      </p:sp>
      <p:pic>
        <p:nvPicPr>
          <p:cNvPr id="16" name="Picture 15"/>
          <p:cNvPicPr>
            <a:picLocks noChangeAspect="1"/>
          </p:cNvPicPr>
          <p:nvPr/>
        </p:nvPicPr>
        <p:blipFill>
          <a:blip r:embed="rId8"/>
          <a:stretch>
            <a:fillRect/>
          </a:stretch>
        </p:blipFill>
        <p:spPr>
          <a:xfrm>
            <a:off x="9806375" y="4320239"/>
            <a:ext cx="1905000" cy="1384300"/>
          </a:xfrm>
          <a:prstGeom prst="rect">
            <a:avLst/>
          </a:prstGeom>
        </p:spPr>
      </p:pic>
    </p:spTree>
    <p:extLst>
      <p:ext uri="{BB962C8B-B14F-4D97-AF65-F5344CB8AC3E}">
        <p14:creationId xmlns:p14="http://schemas.microsoft.com/office/powerpoint/2010/main" val="1917933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2" y="289792"/>
            <a:ext cx="10972800" cy="1143200"/>
          </a:xfrm>
        </p:spPr>
        <p:txBody>
          <a:bodyPr/>
          <a:lstStyle/>
          <a:p>
            <a:r>
              <a:rPr lang="en-US" dirty="0" smtClean="0"/>
              <a:t>AARC Engagement Group for Infrastructures</a:t>
            </a:r>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18</a:t>
            </a:fld>
            <a:endParaRPr lang="en"/>
          </a:p>
        </p:txBody>
      </p:sp>
      <p:pic>
        <p:nvPicPr>
          <p:cNvPr id="5" name="Picture 4"/>
          <p:cNvPicPr>
            <a:picLocks noChangeAspect="1"/>
          </p:cNvPicPr>
          <p:nvPr/>
        </p:nvPicPr>
        <p:blipFill rotWithShape="1">
          <a:blip r:embed="rId2"/>
          <a:srcRect l="14720" t="18477" r="16912" b="22282"/>
          <a:stretch/>
        </p:blipFill>
        <p:spPr>
          <a:xfrm>
            <a:off x="8932060" y="30235"/>
            <a:ext cx="1647553" cy="1143200"/>
          </a:xfrm>
          <a:prstGeom prst="rect">
            <a:avLst/>
          </a:prstGeom>
        </p:spPr>
      </p:pic>
      <p:sp>
        <p:nvSpPr>
          <p:cNvPr id="14" name="Content Placeholder 1"/>
          <p:cNvSpPr txBox="1">
            <a:spLocks/>
          </p:cNvSpPr>
          <p:nvPr/>
        </p:nvSpPr>
        <p:spPr>
          <a:xfrm>
            <a:off x="444502" y="1439333"/>
            <a:ext cx="9979658" cy="4737633"/>
          </a:xfrm>
          <a:prstGeom prst="rect">
            <a:avLst/>
          </a:prstGeom>
        </p:spPr>
        <p:txBody>
          <a:bodyPr vert="horz" lIns="91425" tIns="91425" rIns="91425" bIns="91425" rtlCol="0" anchor="t" anchorCtr="0">
            <a:normAutofit fontScale="85000" lnSpcReduction="10000"/>
          </a:bodyPr>
          <a:lstStyle>
            <a:lvl1pPr marL="171450" indent="-171450" algn="l" defTabSz="685800" rtl="0" eaLnBrk="1" latinLnBrk="0" hangingPunct="1">
              <a:lnSpc>
                <a:spcPct val="90000"/>
              </a:lnSpc>
              <a:spcBef>
                <a:spcPts val="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0"/>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0"/>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pPr>
            <a:r>
              <a:rPr lang="en-US" sz="2400" b="1" dirty="0" smtClean="0"/>
              <a:t>Implementation of AARC guidelines</a:t>
            </a:r>
          </a:p>
          <a:p>
            <a:pPr>
              <a:lnSpc>
                <a:spcPct val="150000"/>
              </a:lnSpc>
            </a:pPr>
            <a:r>
              <a:rPr lang="en-US" sz="2400" b="1" dirty="0" smtClean="0"/>
              <a:t>AAI platform alignment activity</a:t>
            </a:r>
          </a:p>
          <a:p>
            <a:pPr lvl="1">
              <a:lnSpc>
                <a:spcPct val="150000"/>
              </a:lnSpc>
            </a:pPr>
            <a:r>
              <a:rPr lang="en-US" sz="2000" b="1" dirty="0" smtClean="0"/>
              <a:t>Levels of Assurance</a:t>
            </a:r>
          </a:p>
          <a:p>
            <a:pPr lvl="2">
              <a:lnSpc>
                <a:spcPct val="150000"/>
              </a:lnSpc>
            </a:pPr>
            <a:r>
              <a:rPr lang="en-US" sz="2000" dirty="0" smtClean="0"/>
              <a:t>How to position the </a:t>
            </a:r>
            <a:r>
              <a:rPr lang="en-US" sz="2000" dirty="0" err="1" smtClean="0"/>
              <a:t>LoA</a:t>
            </a:r>
            <a:r>
              <a:rPr lang="en-US" sz="2000" dirty="0" smtClean="0"/>
              <a:t> for social identities </a:t>
            </a:r>
          </a:p>
          <a:p>
            <a:pPr lvl="2">
              <a:lnSpc>
                <a:spcPct val="150000"/>
              </a:lnSpc>
            </a:pPr>
            <a:r>
              <a:rPr lang="en-US" sz="2000" dirty="0" err="1" smtClean="0"/>
              <a:t>LoA</a:t>
            </a:r>
            <a:r>
              <a:rPr lang="en-US" sz="2000" dirty="0" smtClean="0"/>
              <a:t> and </a:t>
            </a:r>
            <a:r>
              <a:rPr lang="en-US" sz="2000" dirty="0" err="1" smtClean="0"/>
              <a:t>eduGAIN</a:t>
            </a:r>
            <a:r>
              <a:rPr lang="en-US" sz="2000" dirty="0" smtClean="0"/>
              <a:t> </a:t>
            </a:r>
            <a:r>
              <a:rPr lang="en-US" sz="2000" dirty="0" err="1" smtClean="0"/>
              <a:t>IdPs</a:t>
            </a:r>
            <a:r>
              <a:rPr lang="en-US" sz="2000" dirty="0" smtClean="0"/>
              <a:t> </a:t>
            </a:r>
          </a:p>
          <a:p>
            <a:pPr lvl="2">
              <a:lnSpc>
                <a:spcPct val="150000"/>
              </a:lnSpc>
            </a:pPr>
            <a:r>
              <a:rPr lang="en-US" sz="2000" dirty="0" smtClean="0"/>
              <a:t>REFEDS assurance profiles</a:t>
            </a:r>
          </a:p>
          <a:p>
            <a:pPr lvl="1">
              <a:lnSpc>
                <a:spcPct val="150000"/>
              </a:lnSpc>
            </a:pPr>
            <a:r>
              <a:rPr lang="en-US" sz="2000" b="1" dirty="0" smtClean="0"/>
              <a:t>Infrastructure identifier syntax</a:t>
            </a:r>
          </a:p>
          <a:p>
            <a:pPr lvl="1">
              <a:lnSpc>
                <a:spcPct val="150000"/>
              </a:lnSpc>
            </a:pPr>
            <a:r>
              <a:rPr lang="en-US" sz="2000" b="1" dirty="0" smtClean="0"/>
              <a:t>Acceptable Usage Policies</a:t>
            </a:r>
          </a:p>
          <a:p>
            <a:pPr lvl="1">
              <a:lnSpc>
                <a:spcPct val="150000"/>
              </a:lnSpc>
            </a:pPr>
            <a:r>
              <a:rPr lang="en-US" sz="2000" b="1" dirty="0" smtClean="0"/>
              <a:t>Home organization affiliation</a:t>
            </a:r>
          </a:p>
          <a:p>
            <a:pPr lvl="2">
              <a:lnSpc>
                <a:spcPct val="150000"/>
              </a:lnSpc>
            </a:pPr>
            <a:r>
              <a:rPr lang="en-US" sz="2000" dirty="0" smtClean="0"/>
              <a:t>Syntax for home organization affiliation</a:t>
            </a:r>
          </a:p>
          <a:p>
            <a:pPr lvl="2">
              <a:lnSpc>
                <a:spcPct val="150000"/>
              </a:lnSpc>
            </a:pPr>
            <a:r>
              <a:rPr lang="en-US" sz="2000" dirty="0" smtClean="0"/>
              <a:t>Practices for home organization affiliation</a:t>
            </a:r>
          </a:p>
          <a:p>
            <a:pPr lvl="1">
              <a:lnSpc>
                <a:spcPct val="150000"/>
              </a:lnSpc>
            </a:pPr>
            <a:r>
              <a:rPr lang="en-US" sz="2000" b="1" dirty="0" smtClean="0"/>
              <a:t>Requested attributes from HO</a:t>
            </a:r>
          </a:p>
          <a:p>
            <a:pPr lvl="1">
              <a:lnSpc>
                <a:spcPct val="150000"/>
              </a:lnSpc>
            </a:pPr>
            <a:endParaRPr lang="en-US" sz="2000" b="1" dirty="0" smtClean="0"/>
          </a:p>
          <a:p>
            <a:pPr>
              <a:lnSpc>
                <a:spcPct val="150000"/>
              </a:lnSpc>
            </a:pPr>
            <a:endParaRPr lang="en-GB" sz="2400" b="1" dirty="0" smtClean="0"/>
          </a:p>
        </p:txBody>
      </p:sp>
    </p:spTree>
    <p:extLst>
      <p:ext uri="{BB962C8B-B14F-4D97-AF65-F5344CB8AC3E}">
        <p14:creationId xmlns:p14="http://schemas.microsoft.com/office/powerpoint/2010/main" val="1577176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US" dirty="0" err="1" smtClean="0"/>
              <a:t>Christos.Kanellopoulos@geant.org</a:t>
            </a:r>
            <a:endParaRPr lang="en-US" dirty="0"/>
          </a:p>
        </p:txBody>
      </p:sp>
    </p:spTree>
    <p:extLst>
      <p:ext uri="{BB962C8B-B14F-4D97-AF65-F5344CB8AC3E}">
        <p14:creationId xmlns:p14="http://schemas.microsoft.com/office/powerpoint/2010/main" val="267676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290722" y="1294727"/>
            <a:ext cx="4901279" cy="5049429"/>
          </a:xfrm>
          <a:prstGeom prst="rect">
            <a:avLst/>
          </a:prstGeom>
        </p:spPr>
      </p:pic>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2</a:t>
            </a:fld>
            <a:endParaRPr lang="en-GB"/>
          </a:p>
        </p:txBody>
      </p:sp>
      <p:sp>
        <p:nvSpPr>
          <p:cNvPr id="4" name="Title 3"/>
          <p:cNvSpPr>
            <a:spLocks noGrp="1"/>
          </p:cNvSpPr>
          <p:nvPr>
            <p:ph type="title"/>
          </p:nvPr>
        </p:nvSpPr>
        <p:spPr/>
        <p:txBody>
          <a:bodyPr/>
          <a:lstStyle/>
          <a:p>
            <a:r>
              <a:rPr lang="en-US" dirty="0" smtClean="0"/>
              <a:t>Research Communities</a:t>
            </a:r>
            <a:endParaRPr lang="en-US" dirty="0"/>
          </a:p>
        </p:txBody>
      </p:sp>
      <p:sp>
        <p:nvSpPr>
          <p:cNvPr id="7" name="Content Placeholder 4"/>
          <p:cNvSpPr txBox="1">
            <a:spLocks/>
          </p:cNvSpPr>
          <p:nvPr/>
        </p:nvSpPr>
        <p:spPr bwMode="auto">
          <a:xfrm>
            <a:off x="304300" y="1545266"/>
            <a:ext cx="7393672" cy="4664148"/>
          </a:xfrm>
          <a:prstGeom prst="roundRect">
            <a:avLst/>
          </a:prstGeom>
          <a:solidFill>
            <a:srgbClr val="C1147F"/>
          </a:solidFill>
          <a:ln>
            <a:solidFill>
              <a:srgbClr val="623E85"/>
            </a:solidFill>
          </a:ln>
          <a:effectLst>
            <a:outerShdw blurRad="50800" dist="38100" dir="10800000" sx="102000" sy="102000" algn="r" rotWithShape="0">
              <a:prstClr val="black">
                <a:alpha val="40000"/>
              </a:prstClr>
            </a:outerShdw>
          </a:effectLst>
          <a:extLst>
            <a:ext uri="{FAA26D3D-D897-4be2-8F04-BA451C77F1D7}">
              <ma14:placeholderFlag xmlns:ma14="http://schemas.microsoft.com/office/mac/drawingml/2011/main" val="1"/>
            </a:ext>
          </a:extLst>
        </p:spPr>
        <p:style>
          <a:lnRef idx="0">
            <a:schemeClr val="accent4"/>
          </a:lnRef>
          <a:fillRef idx="3">
            <a:schemeClr val="accent4"/>
          </a:fillRef>
          <a:effectRef idx="3">
            <a:schemeClr val="accent4"/>
          </a:effectRef>
          <a:fontRef idx="minor">
            <a:schemeClr val="lt1"/>
          </a:fontRef>
        </p:style>
        <p:txBody>
          <a:bodyPr vert="horz" wrap="square" lIns="121920" tIns="60960" rIns="121920" bIns="60960" numCol="1" anchor="t" anchorCtr="0" compatLnSpc="1">
            <a:prstTxWarp prst="textNoShape">
              <a:avLst/>
            </a:prstTxWarp>
          </a:bodyPr>
          <a:lstStyle>
            <a:lvl1pPr marL="195263" indent="-195263" algn="l" rtl="0" eaLnBrk="1" fontAlgn="base" hangingPunct="1">
              <a:spcBef>
                <a:spcPct val="20000"/>
              </a:spcBef>
              <a:spcAft>
                <a:spcPts val="300"/>
              </a:spcAft>
              <a:buFont typeface="Wingdings" charset="2"/>
              <a:buChar char="Ø"/>
              <a:defRPr sz="2000">
                <a:solidFill>
                  <a:schemeClr val="lt1"/>
                </a:solidFill>
                <a:latin typeface="+mn-lt"/>
                <a:ea typeface="+mn-ea"/>
                <a:cs typeface="+mn-cs"/>
              </a:defRPr>
            </a:lvl1pPr>
            <a:lvl2pPr marL="571500" indent="-185738" algn="l" rtl="0" eaLnBrk="1" fontAlgn="base" hangingPunct="1">
              <a:spcBef>
                <a:spcPct val="20000"/>
              </a:spcBef>
              <a:spcAft>
                <a:spcPts val="300"/>
              </a:spcAft>
              <a:buFont typeface="Wingdings" charset="2"/>
              <a:buChar char="²"/>
              <a:defRPr>
                <a:solidFill>
                  <a:schemeClr val="lt1"/>
                </a:solidFill>
                <a:latin typeface="+mn-lt"/>
                <a:ea typeface="+mn-ea"/>
                <a:cs typeface="+mn-cs"/>
              </a:defRPr>
            </a:lvl2pPr>
            <a:lvl3pPr marL="949325" indent="-187325"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3pPr>
            <a:lvl4pPr marL="1241425" indent="-96838" algn="l" rtl="0" eaLnBrk="1" fontAlgn="base" hangingPunct="1">
              <a:spcBef>
                <a:spcPct val="20000"/>
              </a:spcBef>
              <a:spcAft>
                <a:spcPct val="0"/>
              </a:spcAft>
              <a:buFont typeface="Helvetica CE" charset="0"/>
              <a:buChar char="›"/>
              <a:defRPr>
                <a:solidFill>
                  <a:schemeClr val="lt1"/>
                </a:solidFill>
                <a:latin typeface="+mn-lt"/>
                <a:ea typeface="+mn-ea"/>
                <a:cs typeface="+mn-cs"/>
              </a:defRPr>
            </a:lvl4pPr>
            <a:lvl5pPr marL="21351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5pPr>
            <a:lvl6pPr marL="25923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6pPr>
            <a:lvl7pPr marL="30495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7pPr>
            <a:lvl8pPr marL="35067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8pPr>
            <a:lvl9pPr marL="39639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9pPr>
          </a:lstStyle>
          <a:p>
            <a:pPr>
              <a:buFont typeface="Courier New" charset="0"/>
              <a:buChar char="o"/>
            </a:pPr>
            <a:endParaRPr lang="en-US" sz="2400" dirty="0"/>
          </a:p>
          <a:p>
            <a:pPr marL="542925" indent="-482600">
              <a:buFont typeface="Courier New" charset="0"/>
              <a:buChar char="o"/>
            </a:pPr>
            <a:r>
              <a:rPr lang="en-US" sz="2400" dirty="0"/>
              <a:t>The way researchers collaborate within scientific communities can vary significantly from community to community</a:t>
            </a:r>
          </a:p>
          <a:p>
            <a:pPr marL="542925" indent="-482600">
              <a:buFont typeface="Courier New" charset="0"/>
              <a:buChar char="o"/>
            </a:pPr>
            <a:r>
              <a:rPr lang="en-US" sz="2400" dirty="0"/>
              <a:t>The ability to access and share resources is crucial for the success of any collaboration</a:t>
            </a:r>
          </a:p>
          <a:p>
            <a:pPr marL="542925" indent="-482600">
              <a:buFont typeface="Courier New" charset="0"/>
              <a:buChar char="o"/>
            </a:pPr>
            <a:r>
              <a:rPr lang="en-US" sz="2400" dirty="0"/>
              <a:t>Advanced Research and Education (R&amp;E) needs advanced IT services</a:t>
            </a:r>
          </a:p>
          <a:p>
            <a:pPr marL="0" indent="0">
              <a:buNone/>
            </a:pPr>
            <a:endParaRPr lang="en-US" sz="1867" b="1" dirty="0"/>
          </a:p>
        </p:txBody>
      </p:sp>
    </p:spTree>
    <p:extLst>
      <p:ext uri="{BB962C8B-B14F-4D97-AF65-F5344CB8AC3E}">
        <p14:creationId xmlns:p14="http://schemas.microsoft.com/office/powerpoint/2010/main" val="1189235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3</a:t>
            </a:fld>
            <a:endParaRPr lang="en-GB"/>
          </a:p>
        </p:txBody>
      </p:sp>
      <p:sp>
        <p:nvSpPr>
          <p:cNvPr id="4" name="Title 3"/>
          <p:cNvSpPr>
            <a:spLocks noGrp="1"/>
          </p:cNvSpPr>
          <p:nvPr>
            <p:ph type="title"/>
          </p:nvPr>
        </p:nvSpPr>
        <p:spPr/>
        <p:txBody>
          <a:bodyPr/>
          <a:lstStyle/>
          <a:p>
            <a:pPr marL="2313459" indent="-2302876"/>
            <a:r>
              <a:rPr lang="en-US" dirty="0" smtClean="0"/>
              <a:t>GÉANT Network </a:t>
            </a:r>
            <a:r>
              <a:rPr lang="mr-IN" dirty="0" smtClean="0"/>
              <a:t>–</a:t>
            </a:r>
            <a:r>
              <a:rPr lang="en-US" dirty="0" smtClean="0"/>
              <a:t> A global infrastructure enabling collaboration on a global scale </a:t>
            </a:r>
            <a:endParaRPr lang="en-US" dirty="0"/>
          </a:p>
        </p:txBody>
      </p:sp>
      <p:pic>
        <p:nvPicPr>
          <p:cNvPr id="9" name="Picture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10659" y="1762873"/>
            <a:ext cx="5481341" cy="3667635"/>
          </a:xfrm>
          <a:prstGeom prst="rect">
            <a:avLst/>
          </a:prstGeom>
          <a:scene3d>
            <a:camera prst="perspectiveRelaxedModerately">
              <a:rot lat="0" lon="0" rev="0"/>
            </a:camera>
            <a:lightRig rig="chilly" dir="t"/>
          </a:scene3d>
          <a:sp3d prstMaterial="matte">
            <a:bevelB h="152400"/>
          </a:sp3d>
        </p:spPr>
      </p:pic>
      <p:sp>
        <p:nvSpPr>
          <p:cNvPr id="12" name="Content Placeholder 4"/>
          <p:cNvSpPr txBox="1">
            <a:spLocks/>
          </p:cNvSpPr>
          <p:nvPr/>
        </p:nvSpPr>
        <p:spPr bwMode="auto">
          <a:xfrm>
            <a:off x="304301" y="1875899"/>
            <a:ext cx="6202825" cy="3922389"/>
          </a:xfrm>
          <a:prstGeom prst="roundRect">
            <a:avLst/>
          </a:prstGeom>
          <a:solidFill>
            <a:srgbClr val="154081"/>
          </a:solidFill>
          <a:ln>
            <a:solidFill>
              <a:srgbClr val="623E85"/>
            </a:solidFill>
          </a:ln>
          <a:effectLst>
            <a:outerShdw blurRad="50800" dist="38100" dir="10800000" sx="102000" sy="102000" algn="r" rotWithShape="0">
              <a:prstClr val="black">
                <a:alpha val="40000"/>
              </a:prstClr>
            </a:outerShdw>
          </a:effectLst>
          <a:extLst>
            <a:ext uri="{FAA26D3D-D897-4be2-8F04-BA451C77F1D7}">
              <ma14:placeholderFlag xmlns:ma14="http://schemas.microsoft.com/office/mac/drawingml/2011/main" val="1"/>
            </a:ext>
          </a:extLst>
        </p:spPr>
        <p:style>
          <a:lnRef idx="0">
            <a:schemeClr val="accent4"/>
          </a:lnRef>
          <a:fillRef idx="3">
            <a:schemeClr val="accent4"/>
          </a:fillRef>
          <a:effectRef idx="3">
            <a:schemeClr val="accent4"/>
          </a:effectRef>
          <a:fontRef idx="minor">
            <a:schemeClr val="lt1"/>
          </a:fontRef>
        </p:style>
        <p:txBody>
          <a:bodyPr vert="horz" wrap="square" lIns="121920" tIns="60960" rIns="121920" bIns="60960" numCol="1" anchor="t" anchorCtr="0" compatLnSpc="1">
            <a:prstTxWarp prst="textNoShape">
              <a:avLst/>
            </a:prstTxWarp>
          </a:bodyPr>
          <a:lstStyle>
            <a:lvl1pPr marL="195263" indent="-195263" algn="l" rtl="0" eaLnBrk="1" fontAlgn="base" hangingPunct="1">
              <a:spcBef>
                <a:spcPct val="20000"/>
              </a:spcBef>
              <a:spcAft>
                <a:spcPts val="300"/>
              </a:spcAft>
              <a:buFont typeface="Wingdings" charset="2"/>
              <a:buChar char="Ø"/>
              <a:defRPr sz="2000">
                <a:solidFill>
                  <a:schemeClr val="lt1"/>
                </a:solidFill>
                <a:latin typeface="+mn-lt"/>
                <a:ea typeface="+mn-ea"/>
                <a:cs typeface="+mn-cs"/>
              </a:defRPr>
            </a:lvl1pPr>
            <a:lvl2pPr marL="571500" indent="-185738" algn="l" rtl="0" eaLnBrk="1" fontAlgn="base" hangingPunct="1">
              <a:spcBef>
                <a:spcPct val="20000"/>
              </a:spcBef>
              <a:spcAft>
                <a:spcPts val="300"/>
              </a:spcAft>
              <a:buFont typeface="Wingdings" charset="2"/>
              <a:buChar char="²"/>
              <a:defRPr>
                <a:solidFill>
                  <a:schemeClr val="lt1"/>
                </a:solidFill>
                <a:latin typeface="+mn-lt"/>
                <a:ea typeface="+mn-ea"/>
                <a:cs typeface="+mn-cs"/>
              </a:defRPr>
            </a:lvl2pPr>
            <a:lvl3pPr marL="949325" indent="-187325"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3pPr>
            <a:lvl4pPr marL="1241425" indent="-96838" algn="l" rtl="0" eaLnBrk="1" fontAlgn="base" hangingPunct="1">
              <a:spcBef>
                <a:spcPct val="20000"/>
              </a:spcBef>
              <a:spcAft>
                <a:spcPct val="0"/>
              </a:spcAft>
              <a:buFont typeface="Helvetica CE" charset="0"/>
              <a:buChar char="›"/>
              <a:defRPr>
                <a:solidFill>
                  <a:schemeClr val="lt1"/>
                </a:solidFill>
                <a:latin typeface="+mn-lt"/>
                <a:ea typeface="+mn-ea"/>
                <a:cs typeface="+mn-cs"/>
              </a:defRPr>
            </a:lvl4pPr>
            <a:lvl5pPr marL="21351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5pPr>
            <a:lvl6pPr marL="25923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6pPr>
            <a:lvl7pPr marL="30495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7pPr>
            <a:lvl8pPr marL="35067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8pPr>
            <a:lvl9pPr marL="39639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9pPr>
          </a:lstStyle>
          <a:p>
            <a:pPr marL="361950" indent="-344488">
              <a:buFont typeface="Courier New" charset="0"/>
              <a:buChar char="o"/>
            </a:pPr>
            <a:r>
              <a:rPr lang="en-US" sz="2400" dirty="0" smtClean="0">
                <a:cs typeface="Verdana"/>
              </a:rPr>
              <a:t>GÉANT </a:t>
            </a:r>
            <a:r>
              <a:rPr lang="en-US" sz="2400" dirty="0">
                <a:cs typeface="Verdana"/>
              </a:rPr>
              <a:t>and the NRENs connect over 50 million users at 10,000 institutions across Europe</a:t>
            </a:r>
          </a:p>
          <a:p>
            <a:pPr marL="361950" indent="-307975">
              <a:buFont typeface="Courier New" charset="0"/>
              <a:buChar char="o"/>
            </a:pPr>
            <a:r>
              <a:rPr lang="en-US" sz="2400" dirty="0">
                <a:cs typeface="Verdana"/>
              </a:rPr>
              <a:t>Interconnecting with all world regions, reaching to over 100 countries.</a:t>
            </a:r>
          </a:p>
          <a:p>
            <a:pPr marL="361950" indent="-307975">
              <a:buFont typeface="Courier New" charset="0"/>
              <a:buChar char="o"/>
            </a:pPr>
            <a:r>
              <a:rPr lang="en-US" sz="2400" dirty="0">
                <a:cs typeface="Verdana"/>
              </a:rPr>
              <a:t>A global infrastructure enabling European researchers to collaborate on a global scale</a:t>
            </a:r>
          </a:p>
          <a:p>
            <a:pPr>
              <a:buFont typeface="Courier New" charset="0"/>
              <a:buChar char="o"/>
            </a:pPr>
            <a:endParaRPr lang="en-US" sz="2400" dirty="0"/>
          </a:p>
          <a:p>
            <a:pPr marL="0" indent="0" algn="ctr">
              <a:buNone/>
            </a:pPr>
            <a:endParaRPr lang="en-US" sz="1867" b="1" dirty="0"/>
          </a:p>
        </p:txBody>
      </p:sp>
    </p:spTree>
    <p:extLst>
      <p:ext uri="{BB962C8B-B14F-4D97-AF65-F5344CB8AC3E}">
        <p14:creationId xmlns:p14="http://schemas.microsoft.com/office/powerpoint/2010/main" val="1625229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4</a:t>
            </a:fld>
            <a:endParaRPr lang="en-GB"/>
          </a:p>
        </p:txBody>
      </p:sp>
      <p:sp>
        <p:nvSpPr>
          <p:cNvPr id="4" name="Title 3"/>
          <p:cNvSpPr>
            <a:spLocks noGrp="1"/>
          </p:cNvSpPr>
          <p:nvPr>
            <p:ph type="title"/>
          </p:nvPr>
        </p:nvSpPr>
        <p:spPr/>
        <p:txBody>
          <a:bodyPr/>
          <a:lstStyle/>
          <a:p>
            <a:r>
              <a:rPr lang="en-US" dirty="0" err="1" smtClean="0"/>
              <a:t>eduGAIN</a:t>
            </a:r>
            <a:r>
              <a:rPr lang="en-US" dirty="0" smtClean="0"/>
              <a:t> </a:t>
            </a:r>
            <a:r>
              <a:rPr lang="mr-IN" dirty="0" smtClean="0"/>
              <a:t>–</a:t>
            </a:r>
            <a:r>
              <a:rPr lang="en-US" dirty="0" smtClean="0"/>
              <a:t> A global network of academic identities</a:t>
            </a:r>
            <a:endParaRPr lang="en-US" dirty="0"/>
          </a:p>
        </p:txBody>
      </p:sp>
      <p:pic>
        <p:nvPicPr>
          <p:cNvPr id="10" name="Picture 9"/>
          <p:cNvPicPr>
            <a:picLocks noChangeAspect="1"/>
          </p:cNvPicPr>
          <p:nvPr/>
        </p:nvPicPr>
        <p:blipFill>
          <a:blip r:embed="rId3"/>
          <a:stretch>
            <a:fillRect/>
          </a:stretch>
        </p:blipFill>
        <p:spPr>
          <a:xfrm>
            <a:off x="6012002" y="3125239"/>
            <a:ext cx="6071004" cy="3112167"/>
          </a:xfrm>
          <a:prstGeom prst="rect">
            <a:avLst/>
          </a:prstGeom>
        </p:spPr>
      </p:pic>
      <p:sp>
        <p:nvSpPr>
          <p:cNvPr id="13" name="Content Placeholder 4"/>
          <p:cNvSpPr txBox="1">
            <a:spLocks/>
          </p:cNvSpPr>
          <p:nvPr/>
        </p:nvSpPr>
        <p:spPr bwMode="auto">
          <a:xfrm>
            <a:off x="375183" y="1786269"/>
            <a:ext cx="5664111" cy="3728484"/>
          </a:xfrm>
          <a:prstGeom prst="roundRect">
            <a:avLst/>
          </a:prstGeom>
          <a:solidFill>
            <a:srgbClr val="C1147F"/>
          </a:solidFill>
          <a:ln>
            <a:solidFill>
              <a:srgbClr val="623E85"/>
            </a:solidFill>
          </a:ln>
          <a:effectLst>
            <a:outerShdw blurRad="50800" dist="38100" dir="10800000" sx="102000" sy="102000" algn="r" rotWithShape="0">
              <a:prstClr val="black">
                <a:alpha val="40000"/>
              </a:prstClr>
            </a:outerShdw>
          </a:effectLst>
          <a:extLst>
            <a:ext uri="{FAA26D3D-D897-4be2-8F04-BA451C77F1D7}">
              <ma14:placeholderFlag xmlns:ma14="http://schemas.microsoft.com/office/mac/drawingml/2011/main" val="1"/>
            </a:ext>
          </a:extLst>
        </p:spPr>
        <p:style>
          <a:lnRef idx="0">
            <a:schemeClr val="accent4"/>
          </a:lnRef>
          <a:fillRef idx="3">
            <a:schemeClr val="accent4"/>
          </a:fillRef>
          <a:effectRef idx="3">
            <a:schemeClr val="accent4"/>
          </a:effectRef>
          <a:fontRef idx="minor">
            <a:schemeClr val="lt1"/>
          </a:fontRef>
        </p:style>
        <p:txBody>
          <a:bodyPr vert="horz" wrap="square" lIns="121920" tIns="60960" rIns="121920" bIns="60960" numCol="1" anchor="t" anchorCtr="0" compatLnSpc="1">
            <a:prstTxWarp prst="textNoShape">
              <a:avLst/>
            </a:prstTxWarp>
          </a:bodyPr>
          <a:lstStyle>
            <a:lvl1pPr marL="195263" indent="-195263" algn="l" rtl="0" eaLnBrk="1" fontAlgn="base" hangingPunct="1">
              <a:spcBef>
                <a:spcPct val="20000"/>
              </a:spcBef>
              <a:spcAft>
                <a:spcPts val="300"/>
              </a:spcAft>
              <a:buFont typeface="Wingdings" charset="2"/>
              <a:buChar char="Ø"/>
              <a:defRPr sz="2000">
                <a:solidFill>
                  <a:schemeClr val="lt1"/>
                </a:solidFill>
                <a:latin typeface="+mn-lt"/>
                <a:ea typeface="+mn-ea"/>
                <a:cs typeface="+mn-cs"/>
              </a:defRPr>
            </a:lvl1pPr>
            <a:lvl2pPr marL="571500" indent="-185738" algn="l" rtl="0" eaLnBrk="1" fontAlgn="base" hangingPunct="1">
              <a:spcBef>
                <a:spcPct val="20000"/>
              </a:spcBef>
              <a:spcAft>
                <a:spcPts val="300"/>
              </a:spcAft>
              <a:buFont typeface="Wingdings" charset="2"/>
              <a:buChar char="²"/>
              <a:defRPr>
                <a:solidFill>
                  <a:schemeClr val="lt1"/>
                </a:solidFill>
                <a:latin typeface="+mn-lt"/>
                <a:ea typeface="+mn-ea"/>
                <a:cs typeface="+mn-cs"/>
              </a:defRPr>
            </a:lvl2pPr>
            <a:lvl3pPr marL="949325" indent="-187325"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3pPr>
            <a:lvl4pPr marL="1241425" indent="-96838" algn="l" rtl="0" eaLnBrk="1" fontAlgn="base" hangingPunct="1">
              <a:spcBef>
                <a:spcPct val="20000"/>
              </a:spcBef>
              <a:spcAft>
                <a:spcPct val="0"/>
              </a:spcAft>
              <a:buFont typeface="Helvetica CE" charset="0"/>
              <a:buChar char="›"/>
              <a:defRPr>
                <a:solidFill>
                  <a:schemeClr val="lt1"/>
                </a:solidFill>
                <a:latin typeface="+mn-lt"/>
                <a:ea typeface="+mn-ea"/>
                <a:cs typeface="+mn-cs"/>
              </a:defRPr>
            </a:lvl4pPr>
            <a:lvl5pPr marL="21351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5pPr>
            <a:lvl6pPr marL="25923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6pPr>
            <a:lvl7pPr marL="30495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7pPr>
            <a:lvl8pPr marL="35067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8pPr>
            <a:lvl9pPr marL="39639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9pPr>
          </a:lstStyle>
          <a:p>
            <a:pPr marL="415925" indent="-398463">
              <a:buFont typeface="Courier New" charset="0"/>
              <a:buChar char="o"/>
            </a:pPr>
            <a:r>
              <a:rPr lang="en-US" sz="2400" dirty="0" smtClean="0">
                <a:cs typeface="Verdana"/>
              </a:rPr>
              <a:t>Interconnects </a:t>
            </a:r>
            <a:r>
              <a:rPr lang="en-US" sz="2400" dirty="0">
                <a:cs typeface="Verdana"/>
              </a:rPr>
              <a:t>identity federations around the world, simplifying access to content, services and resources</a:t>
            </a:r>
          </a:p>
          <a:p>
            <a:pPr>
              <a:buFont typeface="Courier New" charset="0"/>
              <a:buChar char="o"/>
            </a:pPr>
            <a:endParaRPr lang="en-US" sz="2400" dirty="0">
              <a:cs typeface="Verdana"/>
            </a:endParaRPr>
          </a:p>
          <a:p>
            <a:pPr marL="415925" indent="-361950">
              <a:buFont typeface="Courier New" charset="0"/>
              <a:buChar char="o"/>
            </a:pPr>
            <a:r>
              <a:rPr lang="en-US" sz="2400" dirty="0">
                <a:cs typeface="Verdana"/>
              </a:rPr>
              <a:t>Researchers can use a single digital identity provided by the home organization</a:t>
            </a:r>
          </a:p>
        </p:txBody>
      </p:sp>
    </p:spTree>
    <p:extLst>
      <p:ext uri="{BB962C8B-B14F-4D97-AF65-F5344CB8AC3E}">
        <p14:creationId xmlns:p14="http://schemas.microsoft.com/office/powerpoint/2010/main" val="2067128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72782" y="1300480"/>
            <a:ext cx="9317863" cy="5105540"/>
          </a:xfrm>
          <a:prstGeom prst="rect">
            <a:avLst/>
          </a:prstGeom>
        </p:spPr>
      </p:pic>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5</a:t>
            </a:fld>
            <a:endParaRPr lang="en-GB"/>
          </a:p>
        </p:txBody>
      </p:sp>
      <p:sp>
        <p:nvSpPr>
          <p:cNvPr id="4" name="Title 3"/>
          <p:cNvSpPr>
            <a:spLocks noGrp="1"/>
          </p:cNvSpPr>
          <p:nvPr>
            <p:ph type="title"/>
          </p:nvPr>
        </p:nvSpPr>
        <p:spPr/>
        <p:txBody>
          <a:bodyPr/>
          <a:lstStyle/>
          <a:p>
            <a:r>
              <a:rPr lang="en-US" dirty="0" err="1"/>
              <a:t>eduGAIN</a:t>
            </a:r>
            <a:r>
              <a:rPr lang="en-US" dirty="0"/>
              <a:t> </a:t>
            </a:r>
            <a:r>
              <a:rPr lang="mr-IN" dirty="0"/>
              <a:t>–</a:t>
            </a:r>
            <a:r>
              <a:rPr lang="en-US" dirty="0"/>
              <a:t> A global network of academic identities</a:t>
            </a:r>
            <a:endParaRPr lang="en-GB" dirty="0"/>
          </a:p>
        </p:txBody>
      </p:sp>
      <p:pic>
        <p:nvPicPr>
          <p:cNvPr id="2" name="Picture 1"/>
          <p:cNvPicPr>
            <a:picLocks noChangeAspect="1"/>
          </p:cNvPicPr>
          <p:nvPr/>
        </p:nvPicPr>
        <p:blipFill>
          <a:blip r:embed="rId3"/>
          <a:stretch>
            <a:fillRect/>
          </a:stretch>
        </p:blipFill>
        <p:spPr>
          <a:xfrm>
            <a:off x="251392" y="3129281"/>
            <a:ext cx="2647661" cy="2811564"/>
          </a:xfrm>
          <a:prstGeom prst="rect">
            <a:avLst/>
          </a:prstGeom>
        </p:spPr>
      </p:pic>
    </p:spTree>
    <p:extLst>
      <p:ext uri="{BB962C8B-B14F-4D97-AF65-F5344CB8AC3E}">
        <p14:creationId xmlns:p14="http://schemas.microsoft.com/office/powerpoint/2010/main" val="667669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6</a:t>
            </a:fld>
            <a:endParaRPr lang="en-GB"/>
          </a:p>
        </p:txBody>
      </p:sp>
      <p:sp>
        <p:nvSpPr>
          <p:cNvPr id="4" name="Title 3"/>
          <p:cNvSpPr>
            <a:spLocks noGrp="1"/>
          </p:cNvSpPr>
          <p:nvPr>
            <p:ph type="title"/>
          </p:nvPr>
        </p:nvSpPr>
        <p:spPr/>
        <p:txBody>
          <a:bodyPr>
            <a:normAutofit/>
          </a:bodyPr>
          <a:lstStyle/>
          <a:p>
            <a:r>
              <a:rPr lang="en-GB" sz="3600" dirty="0"/>
              <a:t>Federated Identity Management for Research</a:t>
            </a:r>
          </a:p>
        </p:txBody>
      </p:sp>
      <p:pic>
        <p:nvPicPr>
          <p:cNvPr id="7" name="Picture 6"/>
          <p:cNvPicPr>
            <a:picLocks noChangeAspect="1"/>
          </p:cNvPicPr>
          <p:nvPr/>
        </p:nvPicPr>
        <p:blipFill>
          <a:blip r:embed="rId3"/>
          <a:stretch>
            <a:fillRect/>
          </a:stretch>
        </p:blipFill>
        <p:spPr>
          <a:xfrm>
            <a:off x="7323498" y="1349828"/>
            <a:ext cx="4738781" cy="4882019"/>
          </a:xfrm>
          <a:prstGeom prst="rect">
            <a:avLst/>
          </a:prstGeom>
        </p:spPr>
      </p:pic>
      <p:sp>
        <p:nvSpPr>
          <p:cNvPr id="6" name="Content Placeholder 4"/>
          <p:cNvSpPr txBox="1">
            <a:spLocks/>
          </p:cNvSpPr>
          <p:nvPr/>
        </p:nvSpPr>
        <p:spPr bwMode="auto">
          <a:xfrm>
            <a:off x="382771" y="1431851"/>
            <a:ext cx="7286847" cy="4876800"/>
          </a:xfrm>
          <a:prstGeom prst="roundRect">
            <a:avLst/>
          </a:prstGeom>
          <a:solidFill>
            <a:srgbClr val="154081"/>
          </a:solidFill>
          <a:ln>
            <a:solidFill>
              <a:srgbClr val="623E85"/>
            </a:solidFill>
          </a:ln>
          <a:effectLst>
            <a:outerShdw blurRad="50800" dist="38100" dir="10800000" sx="102000" sy="102000" algn="r" rotWithShape="0">
              <a:prstClr val="black">
                <a:alpha val="40000"/>
              </a:prstClr>
            </a:outerShdw>
          </a:effectLst>
          <a:extLst>
            <a:ext uri="{FAA26D3D-D897-4be2-8F04-BA451C77F1D7}">
              <ma14:placeholderFlag xmlns:ma14="http://schemas.microsoft.com/office/mac/drawingml/2011/main" val="1"/>
            </a:ext>
          </a:extLst>
        </p:spPr>
        <p:style>
          <a:lnRef idx="0">
            <a:schemeClr val="accent4"/>
          </a:lnRef>
          <a:fillRef idx="3">
            <a:schemeClr val="accent4"/>
          </a:fillRef>
          <a:effectRef idx="3">
            <a:schemeClr val="accent4"/>
          </a:effectRef>
          <a:fontRef idx="minor">
            <a:schemeClr val="lt1"/>
          </a:fontRef>
        </p:style>
        <p:txBody>
          <a:bodyPr vert="horz" wrap="square" lIns="121920" tIns="60960" rIns="121920" bIns="60960" numCol="1" anchor="t" anchorCtr="0" compatLnSpc="1">
            <a:prstTxWarp prst="textNoShape">
              <a:avLst/>
            </a:prstTxWarp>
          </a:bodyPr>
          <a:lstStyle>
            <a:lvl1pPr marL="195263" indent="-195263" algn="l" rtl="0" eaLnBrk="1" fontAlgn="base" hangingPunct="1">
              <a:spcBef>
                <a:spcPct val="20000"/>
              </a:spcBef>
              <a:spcAft>
                <a:spcPts val="300"/>
              </a:spcAft>
              <a:buFont typeface="Wingdings" charset="2"/>
              <a:buChar char="Ø"/>
              <a:defRPr sz="2000">
                <a:solidFill>
                  <a:schemeClr val="lt1"/>
                </a:solidFill>
                <a:latin typeface="+mn-lt"/>
                <a:ea typeface="+mn-ea"/>
                <a:cs typeface="+mn-cs"/>
              </a:defRPr>
            </a:lvl1pPr>
            <a:lvl2pPr marL="571500" indent="-185738" algn="l" rtl="0" eaLnBrk="1" fontAlgn="base" hangingPunct="1">
              <a:spcBef>
                <a:spcPct val="20000"/>
              </a:spcBef>
              <a:spcAft>
                <a:spcPts val="300"/>
              </a:spcAft>
              <a:buFont typeface="Wingdings" charset="2"/>
              <a:buChar char="²"/>
              <a:defRPr>
                <a:solidFill>
                  <a:schemeClr val="lt1"/>
                </a:solidFill>
                <a:latin typeface="+mn-lt"/>
                <a:ea typeface="+mn-ea"/>
                <a:cs typeface="+mn-cs"/>
              </a:defRPr>
            </a:lvl2pPr>
            <a:lvl3pPr marL="949325" indent="-187325"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3pPr>
            <a:lvl4pPr marL="1241425" indent="-96838" algn="l" rtl="0" eaLnBrk="1" fontAlgn="base" hangingPunct="1">
              <a:spcBef>
                <a:spcPct val="20000"/>
              </a:spcBef>
              <a:spcAft>
                <a:spcPct val="0"/>
              </a:spcAft>
              <a:buFont typeface="Helvetica CE" charset="0"/>
              <a:buChar char="›"/>
              <a:defRPr>
                <a:solidFill>
                  <a:schemeClr val="lt1"/>
                </a:solidFill>
                <a:latin typeface="+mn-lt"/>
                <a:ea typeface="+mn-ea"/>
                <a:cs typeface="+mn-cs"/>
              </a:defRPr>
            </a:lvl4pPr>
            <a:lvl5pPr marL="21351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5pPr>
            <a:lvl6pPr marL="25923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6pPr>
            <a:lvl7pPr marL="30495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7pPr>
            <a:lvl8pPr marL="35067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8pPr>
            <a:lvl9pPr marL="39639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9pPr>
          </a:lstStyle>
          <a:p>
            <a:pPr>
              <a:buFont typeface="Courier New" charset="0"/>
              <a:buChar char="o"/>
            </a:pPr>
            <a:r>
              <a:rPr lang="en-US" sz="2133" dirty="0">
                <a:cs typeface="Verdana"/>
              </a:rPr>
              <a:t>Access services using </a:t>
            </a:r>
            <a:r>
              <a:rPr lang="en-US" sz="2133" b="1" dirty="0">
                <a:solidFill>
                  <a:srgbClr val="FFC000"/>
                </a:solidFill>
                <a:cs typeface="Verdana"/>
              </a:rPr>
              <a:t>identities from their Home Organizations</a:t>
            </a:r>
            <a:r>
              <a:rPr lang="en-US" sz="2133" b="1" dirty="0">
                <a:solidFill>
                  <a:srgbClr val="EC0E51"/>
                </a:solidFill>
                <a:cs typeface="Verdana"/>
              </a:rPr>
              <a:t> </a:t>
            </a:r>
            <a:r>
              <a:rPr lang="en-US" sz="2133" dirty="0">
                <a:cs typeface="Verdana"/>
              </a:rPr>
              <a:t>when available.</a:t>
            </a:r>
          </a:p>
          <a:p>
            <a:pPr>
              <a:buFont typeface="Courier New" charset="0"/>
              <a:buChar char="o"/>
            </a:pPr>
            <a:r>
              <a:rPr lang="en-US" sz="2133" dirty="0">
                <a:cs typeface="Verdana"/>
              </a:rPr>
              <a:t> Secure integration of </a:t>
            </a:r>
            <a:r>
              <a:rPr lang="en-US" sz="2133" b="1" dirty="0">
                <a:solidFill>
                  <a:srgbClr val="FFC000"/>
                </a:solidFill>
                <a:cs typeface="Verdana"/>
              </a:rPr>
              <a:t>guest identity solutions </a:t>
            </a:r>
            <a:r>
              <a:rPr lang="en-US" sz="2133" dirty="0">
                <a:solidFill>
                  <a:srgbClr val="FFC000"/>
                </a:solidFill>
                <a:cs typeface="Verdana"/>
              </a:rPr>
              <a:t>and </a:t>
            </a:r>
            <a:r>
              <a:rPr lang="en-US" sz="2133" b="1" dirty="0">
                <a:solidFill>
                  <a:srgbClr val="FFC000"/>
                </a:solidFill>
                <a:cs typeface="Verdana"/>
              </a:rPr>
              <a:t>support for stronger authentication</a:t>
            </a:r>
            <a:r>
              <a:rPr lang="en-US" sz="2133" dirty="0">
                <a:solidFill>
                  <a:srgbClr val="FFC000"/>
                </a:solidFill>
                <a:cs typeface="Verdana"/>
              </a:rPr>
              <a:t> </a:t>
            </a:r>
            <a:r>
              <a:rPr lang="en-US" sz="2133" dirty="0">
                <a:cs typeface="Verdana"/>
              </a:rPr>
              <a:t>mechanisms when needed.</a:t>
            </a:r>
          </a:p>
          <a:p>
            <a:pPr>
              <a:buFont typeface="Courier New" charset="0"/>
              <a:buChar char="o"/>
            </a:pPr>
            <a:r>
              <a:rPr lang="en-US" sz="2133" dirty="0">
                <a:cs typeface="Verdana"/>
              </a:rPr>
              <a:t> </a:t>
            </a:r>
            <a:r>
              <a:rPr lang="en-US" sz="2133" b="1" dirty="0" smtClean="0">
                <a:solidFill>
                  <a:srgbClr val="FFC000"/>
                </a:solidFill>
                <a:cs typeface="Verdana"/>
              </a:rPr>
              <a:t>Access</a:t>
            </a:r>
            <a:r>
              <a:rPr lang="en-US" sz="2133" dirty="0" smtClean="0">
                <a:solidFill>
                  <a:srgbClr val="FFC000"/>
                </a:solidFill>
                <a:cs typeface="Verdana"/>
              </a:rPr>
              <a:t> </a:t>
            </a:r>
            <a:r>
              <a:rPr lang="en-US" sz="2133" dirty="0">
                <a:cs typeface="Verdana"/>
              </a:rPr>
              <a:t>to the various services should be granted </a:t>
            </a:r>
            <a:r>
              <a:rPr lang="en-US" sz="2133" b="1" dirty="0" smtClean="0">
                <a:solidFill>
                  <a:srgbClr val="FFC000"/>
                </a:solidFill>
                <a:cs typeface="Verdana"/>
              </a:rPr>
              <a:t>based on the role(s)</a:t>
            </a:r>
            <a:r>
              <a:rPr lang="en-US" sz="2133" b="1" dirty="0" smtClean="0">
                <a:solidFill>
                  <a:srgbClr val="EC0E51"/>
                </a:solidFill>
                <a:cs typeface="Verdana"/>
              </a:rPr>
              <a:t> </a:t>
            </a:r>
            <a:r>
              <a:rPr lang="en-US" sz="2133" dirty="0" smtClean="0">
                <a:cs typeface="Verdana"/>
              </a:rPr>
              <a:t>the </a:t>
            </a:r>
            <a:r>
              <a:rPr lang="en-US" sz="2133" dirty="0">
                <a:cs typeface="Verdana"/>
              </a:rPr>
              <a:t>users have in the collaboration. </a:t>
            </a:r>
          </a:p>
          <a:p>
            <a:pPr>
              <a:buFont typeface="Courier New" charset="0"/>
              <a:buChar char="o"/>
            </a:pPr>
            <a:r>
              <a:rPr lang="en-US" sz="2133" dirty="0">
                <a:cs typeface="Verdana"/>
              </a:rPr>
              <a:t> Users should have </a:t>
            </a:r>
            <a:r>
              <a:rPr lang="en-US" sz="2133" b="1" dirty="0">
                <a:solidFill>
                  <a:srgbClr val="FFC000"/>
                </a:solidFill>
                <a:cs typeface="Verdana"/>
              </a:rPr>
              <a:t>one persistent identity </a:t>
            </a:r>
            <a:r>
              <a:rPr lang="en-US" sz="2133" dirty="0">
                <a:cs typeface="Verdana"/>
              </a:rPr>
              <a:t>across all community services when needed.</a:t>
            </a:r>
          </a:p>
          <a:p>
            <a:pPr>
              <a:buFont typeface="Courier New" charset="0"/>
              <a:buChar char="o"/>
            </a:pPr>
            <a:r>
              <a:rPr lang="en-US" sz="2133" dirty="0">
                <a:cs typeface="Verdana"/>
              </a:rPr>
              <a:t>  </a:t>
            </a:r>
            <a:r>
              <a:rPr lang="en-US" sz="2133" b="1" dirty="0">
                <a:solidFill>
                  <a:srgbClr val="FFC000"/>
                </a:solidFill>
                <a:cs typeface="Verdana"/>
              </a:rPr>
              <a:t>Ease of use for users and service providers</a:t>
            </a:r>
            <a:r>
              <a:rPr lang="en-US" sz="2133" dirty="0">
                <a:cs typeface="Verdana"/>
              </a:rPr>
              <a:t>. The complexity of multiple </a:t>
            </a:r>
            <a:r>
              <a:rPr lang="en-US" sz="2133" dirty="0" err="1">
                <a:cs typeface="Verdana"/>
              </a:rPr>
              <a:t>IdPs</a:t>
            </a:r>
            <a:r>
              <a:rPr lang="en-US" sz="2133" dirty="0">
                <a:cs typeface="Verdana"/>
              </a:rPr>
              <a:t>/Federations/Attribute Authorities/ - technologies should be hidden.</a:t>
            </a:r>
          </a:p>
        </p:txBody>
      </p:sp>
    </p:spTree>
    <p:extLst>
      <p:ext uri="{BB962C8B-B14F-4D97-AF65-F5344CB8AC3E}">
        <p14:creationId xmlns:p14="http://schemas.microsoft.com/office/powerpoint/2010/main" val="921718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7</a:t>
            </a:fld>
            <a:endParaRPr lang="en-GB"/>
          </a:p>
        </p:txBody>
      </p:sp>
      <p:sp>
        <p:nvSpPr>
          <p:cNvPr id="4" name="Title 3"/>
          <p:cNvSpPr>
            <a:spLocks noGrp="1"/>
          </p:cNvSpPr>
          <p:nvPr>
            <p:ph type="title"/>
          </p:nvPr>
        </p:nvSpPr>
        <p:spPr/>
        <p:txBody>
          <a:bodyPr/>
          <a:lstStyle/>
          <a:p>
            <a:pPr marL="3827463" indent="-3810000"/>
            <a:r>
              <a:rPr lang="en-US" dirty="0" smtClean="0"/>
              <a:t>AARC Blueprint Architecture - Enabling an ecosystem of solution on top of </a:t>
            </a:r>
            <a:r>
              <a:rPr lang="en-US" dirty="0" err="1" smtClean="0"/>
              <a:t>eduGAIN</a:t>
            </a:r>
            <a:endParaRPr lang="en-US" dirty="0"/>
          </a:p>
        </p:txBody>
      </p:sp>
      <p:sp>
        <p:nvSpPr>
          <p:cNvPr id="8" name="Content Placeholder 4"/>
          <p:cNvSpPr txBox="1">
            <a:spLocks/>
          </p:cNvSpPr>
          <p:nvPr/>
        </p:nvSpPr>
        <p:spPr bwMode="auto">
          <a:xfrm>
            <a:off x="361008" y="1446028"/>
            <a:ext cx="5654432" cy="4834271"/>
          </a:xfrm>
          <a:prstGeom prst="roundRect">
            <a:avLst/>
          </a:prstGeom>
          <a:solidFill>
            <a:srgbClr val="C1147F"/>
          </a:solidFill>
          <a:ln>
            <a:solidFill>
              <a:srgbClr val="623E85"/>
            </a:solidFill>
          </a:ln>
          <a:effectLst>
            <a:outerShdw blurRad="50800" dist="38100" dir="10800000" sx="102000" sy="102000" algn="r" rotWithShape="0">
              <a:prstClr val="black">
                <a:alpha val="40000"/>
              </a:prstClr>
            </a:outerShdw>
          </a:effectLst>
          <a:extLst>
            <a:ext uri="{FAA26D3D-D897-4be2-8F04-BA451C77F1D7}">
              <ma14:placeholderFlag xmlns:ma14="http://schemas.microsoft.com/office/mac/drawingml/2011/main" val="1"/>
            </a:ext>
          </a:extLst>
        </p:spPr>
        <p:style>
          <a:lnRef idx="0">
            <a:schemeClr val="accent4"/>
          </a:lnRef>
          <a:fillRef idx="3">
            <a:schemeClr val="accent4"/>
          </a:fillRef>
          <a:effectRef idx="3">
            <a:schemeClr val="accent4"/>
          </a:effectRef>
          <a:fontRef idx="minor">
            <a:schemeClr val="lt1"/>
          </a:fontRef>
        </p:style>
        <p:txBody>
          <a:bodyPr vert="horz" wrap="square" lIns="121920" tIns="60960" rIns="121920" bIns="60960" numCol="1" anchor="t" anchorCtr="0" compatLnSpc="1">
            <a:prstTxWarp prst="textNoShape">
              <a:avLst/>
            </a:prstTxWarp>
          </a:bodyPr>
          <a:lstStyle>
            <a:lvl1pPr marL="195263" indent="-195263" algn="l" rtl="0" eaLnBrk="1" fontAlgn="base" hangingPunct="1">
              <a:spcBef>
                <a:spcPct val="20000"/>
              </a:spcBef>
              <a:spcAft>
                <a:spcPts val="300"/>
              </a:spcAft>
              <a:buFont typeface="Wingdings" charset="2"/>
              <a:buChar char="Ø"/>
              <a:defRPr sz="2000">
                <a:solidFill>
                  <a:schemeClr val="lt1"/>
                </a:solidFill>
                <a:latin typeface="+mn-lt"/>
                <a:ea typeface="+mn-ea"/>
                <a:cs typeface="+mn-cs"/>
              </a:defRPr>
            </a:lvl1pPr>
            <a:lvl2pPr marL="571500" indent="-185738" algn="l" rtl="0" eaLnBrk="1" fontAlgn="base" hangingPunct="1">
              <a:spcBef>
                <a:spcPct val="20000"/>
              </a:spcBef>
              <a:spcAft>
                <a:spcPts val="300"/>
              </a:spcAft>
              <a:buFont typeface="Wingdings" charset="2"/>
              <a:buChar char="²"/>
              <a:defRPr>
                <a:solidFill>
                  <a:schemeClr val="lt1"/>
                </a:solidFill>
                <a:latin typeface="+mn-lt"/>
                <a:ea typeface="+mn-ea"/>
                <a:cs typeface="+mn-cs"/>
              </a:defRPr>
            </a:lvl2pPr>
            <a:lvl3pPr marL="949325" indent="-187325"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3pPr>
            <a:lvl4pPr marL="1241425" indent="-96838" algn="l" rtl="0" eaLnBrk="1" fontAlgn="base" hangingPunct="1">
              <a:spcBef>
                <a:spcPct val="20000"/>
              </a:spcBef>
              <a:spcAft>
                <a:spcPct val="0"/>
              </a:spcAft>
              <a:buFont typeface="Helvetica CE" charset="0"/>
              <a:buChar char="›"/>
              <a:defRPr>
                <a:solidFill>
                  <a:schemeClr val="lt1"/>
                </a:solidFill>
                <a:latin typeface="+mn-lt"/>
                <a:ea typeface="+mn-ea"/>
                <a:cs typeface="+mn-cs"/>
              </a:defRPr>
            </a:lvl4pPr>
            <a:lvl5pPr marL="21351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5pPr>
            <a:lvl6pPr marL="25923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6pPr>
            <a:lvl7pPr marL="30495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7pPr>
            <a:lvl8pPr marL="35067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8pPr>
            <a:lvl9pPr marL="39639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9pPr>
          </a:lstStyle>
          <a:p>
            <a:pPr marL="361950" indent="-344488">
              <a:buFont typeface="Courier New" charset="0"/>
              <a:buChar char="o"/>
            </a:pPr>
            <a:r>
              <a:rPr lang="en-US" sz="2667" dirty="0" smtClean="0">
                <a:cs typeface="Verdana"/>
              </a:rPr>
              <a:t>A </a:t>
            </a:r>
            <a:r>
              <a:rPr lang="en-US" sz="2667" dirty="0">
                <a:cs typeface="Verdana"/>
              </a:rPr>
              <a:t>Blueprint </a:t>
            </a:r>
            <a:r>
              <a:rPr lang="en-US" sz="2667" b="1" dirty="0">
                <a:solidFill>
                  <a:srgbClr val="FFC000"/>
                </a:solidFill>
                <a:cs typeface="Verdana"/>
              </a:rPr>
              <a:t>Architecture</a:t>
            </a:r>
            <a:r>
              <a:rPr lang="en-US" sz="2667" dirty="0">
                <a:cs typeface="Verdana"/>
              </a:rPr>
              <a:t> for authentication and authorization</a:t>
            </a:r>
          </a:p>
          <a:p>
            <a:pPr marL="738187" lvl="1" indent="-344488">
              <a:buFont typeface="Courier New" charset="0"/>
              <a:buChar char="o"/>
            </a:pPr>
            <a:r>
              <a:rPr lang="en-US" sz="2467" dirty="0">
                <a:cs typeface="Verdana"/>
              </a:rPr>
              <a:t>A set of </a:t>
            </a:r>
            <a:r>
              <a:rPr lang="en-US" sz="2467" b="1" dirty="0">
                <a:solidFill>
                  <a:srgbClr val="FFC000"/>
                </a:solidFill>
                <a:cs typeface="Verdana"/>
              </a:rPr>
              <a:t>architectural and policy building blocks </a:t>
            </a:r>
            <a:r>
              <a:rPr lang="en-US" sz="2467" dirty="0">
                <a:cs typeface="Verdana"/>
              </a:rPr>
              <a:t>on top of </a:t>
            </a:r>
            <a:r>
              <a:rPr lang="en-US" sz="2467" dirty="0" err="1" smtClean="0">
                <a:cs typeface="Verdana"/>
              </a:rPr>
              <a:t>eduGAIN</a:t>
            </a:r>
            <a:endParaRPr lang="en-US" sz="2667" dirty="0">
              <a:cs typeface="Verdana"/>
            </a:endParaRPr>
          </a:p>
          <a:p>
            <a:pPr marL="361950" indent="-344488">
              <a:buFont typeface="Courier New" charset="0"/>
              <a:buChar char="o"/>
            </a:pPr>
            <a:r>
              <a:rPr lang="en-US" sz="2667" b="1" dirty="0" err="1">
                <a:solidFill>
                  <a:srgbClr val="FFC000"/>
                </a:solidFill>
                <a:cs typeface="Verdana"/>
              </a:rPr>
              <a:t>eduGAIN</a:t>
            </a:r>
            <a:r>
              <a:rPr lang="en-US" sz="2667" dirty="0">
                <a:cs typeface="Verdana"/>
              </a:rPr>
              <a:t> and the Identity Federations</a:t>
            </a:r>
          </a:p>
          <a:p>
            <a:pPr marL="738187" lvl="1" indent="-344488">
              <a:buFont typeface="Courier New" charset="0"/>
              <a:buChar char="o"/>
            </a:pPr>
            <a:r>
              <a:rPr lang="en-US" sz="2467" b="1" dirty="0">
                <a:solidFill>
                  <a:srgbClr val="FFC000"/>
                </a:solidFill>
                <a:cs typeface="Verdana"/>
              </a:rPr>
              <a:t>A solid foundation </a:t>
            </a:r>
            <a:r>
              <a:rPr lang="en-US" sz="2467" dirty="0">
                <a:cs typeface="Verdana"/>
              </a:rPr>
              <a:t>for federated access in Research and Education</a:t>
            </a:r>
          </a:p>
        </p:txBody>
      </p:sp>
      <p:pic>
        <p:nvPicPr>
          <p:cNvPr id="9" name="Picture 8"/>
          <p:cNvPicPr>
            <a:picLocks noChangeAspect="1"/>
          </p:cNvPicPr>
          <p:nvPr/>
        </p:nvPicPr>
        <p:blipFill>
          <a:blip r:embed="rId3"/>
          <a:stretch>
            <a:fillRect/>
          </a:stretch>
        </p:blipFill>
        <p:spPr>
          <a:xfrm>
            <a:off x="6015440" y="1446028"/>
            <a:ext cx="6079720" cy="4788195"/>
          </a:xfrm>
          <a:prstGeom prst="rect">
            <a:avLst/>
          </a:prstGeom>
        </p:spPr>
      </p:pic>
    </p:spTree>
    <p:extLst>
      <p:ext uri="{BB962C8B-B14F-4D97-AF65-F5344CB8AC3E}">
        <p14:creationId xmlns:p14="http://schemas.microsoft.com/office/powerpoint/2010/main" val="1067051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92224" y="841843"/>
            <a:ext cx="9181940" cy="5894894"/>
          </a:xfrm>
          <a:prstGeom prst="rect">
            <a:avLst/>
          </a:prstGeom>
        </p:spPr>
      </p:pic>
      <p:sp>
        <p:nvSpPr>
          <p:cNvPr id="2" name="Title 1"/>
          <p:cNvSpPr>
            <a:spLocks noGrp="1"/>
          </p:cNvSpPr>
          <p:nvPr>
            <p:ph type="title"/>
          </p:nvPr>
        </p:nvSpPr>
        <p:spPr/>
        <p:txBody>
          <a:bodyPr>
            <a:normAutofit/>
          </a:bodyPr>
          <a:lstStyle/>
          <a:p>
            <a:r>
              <a:rPr lang="en-GB" sz="3200" dirty="0" smtClean="0"/>
              <a:t>AARC Blueprint Architecture</a:t>
            </a:r>
            <a:endParaRPr lang="en-GB" sz="3200" dirty="0"/>
          </a:p>
        </p:txBody>
      </p:sp>
      <p:sp>
        <p:nvSpPr>
          <p:cNvPr id="4" name="TextBox 3"/>
          <p:cNvSpPr txBox="1"/>
          <p:nvPr/>
        </p:nvSpPr>
        <p:spPr>
          <a:xfrm>
            <a:off x="609600" y="572842"/>
            <a:ext cx="5159915" cy="400110"/>
          </a:xfrm>
          <a:prstGeom prst="rect">
            <a:avLst/>
          </a:prstGeom>
          <a:noFill/>
        </p:spPr>
        <p:txBody>
          <a:bodyPr wrap="square" rtlCol="0">
            <a:spAutoFit/>
          </a:bodyPr>
          <a:lstStyle/>
          <a:p>
            <a:r>
              <a:rPr lang="en-GB" sz="2000" b="1" u="sng" dirty="0"/>
              <a:t>https://</a:t>
            </a:r>
            <a:r>
              <a:rPr lang="en-GB" sz="2000" b="1" u="sng" dirty="0" err="1" smtClean="0"/>
              <a:t>aarc-project.eu</a:t>
            </a:r>
            <a:r>
              <a:rPr lang="en-GB" sz="2000" b="1" u="sng" dirty="0" smtClean="0"/>
              <a:t>/architecture</a:t>
            </a:r>
            <a:r>
              <a:rPr lang="en-GB" sz="2000" b="1" u="sng" dirty="0" smtClean="0"/>
              <a:t>/</a:t>
            </a:r>
            <a:endParaRPr lang="en-US" sz="2000" b="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58149" y="143931"/>
            <a:ext cx="1144684" cy="1034242"/>
          </a:xfrm>
          <a:prstGeom prst="rect">
            <a:avLst/>
          </a:prstGeom>
        </p:spPr>
      </p:pic>
    </p:spTree>
    <p:extLst>
      <p:ext uri="{BB962C8B-B14F-4D97-AF65-F5344CB8AC3E}">
        <p14:creationId xmlns:p14="http://schemas.microsoft.com/office/powerpoint/2010/main" val="1865981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2272" y="2204344"/>
            <a:ext cx="5483427" cy="3520413"/>
          </a:xfrm>
          <a:prstGeom prst="rect">
            <a:avLst/>
          </a:prstGeom>
        </p:spPr>
      </p:pic>
      <p:sp>
        <p:nvSpPr>
          <p:cNvPr id="2" name="Title 1"/>
          <p:cNvSpPr>
            <a:spLocks noGrp="1"/>
          </p:cNvSpPr>
          <p:nvPr>
            <p:ph type="title"/>
          </p:nvPr>
        </p:nvSpPr>
        <p:spPr/>
        <p:txBody>
          <a:bodyPr>
            <a:normAutofit/>
          </a:bodyPr>
          <a:lstStyle/>
          <a:p>
            <a:r>
              <a:rPr lang="en-GB" sz="3200" dirty="0" smtClean="0"/>
              <a:t>AARC Blueprint Architecture</a:t>
            </a:r>
            <a:endParaRPr lang="en-GB" sz="3200" dirty="0"/>
          </a:p>
        </p:txBody>
      </p:sp>
      <p:sp>
        <p:nvSpPr>
          <p:cNvPr id="4" name="TextBox 3"/>
          <p:cNvSpPr txBox="1"/>
          <p:nvPr/>
        </p:nvSpPr>
        <p:spPr>
          <a:xfrm>
            <a:off x="936085" y="1509435"/>
            <a:ext cx="5159915" cy="400110"/>
          </a:xfrm>
          <a:prstGeom prst="rect">
            <a:avLst/>
          </a:prstGeom>
          <a:noFill/>
        </p:spPr>
        <p:txBody>
          <a:bodyPr wrap="square" rtlCol="0">
            <a:spAutoFit/>
          </a:bodyPr>
          <a:lstStyle/>
          <a:p>
            <a:r>
              <a:rPr lang="en-GB" sz="2000" b="1" u="sng" dirty="0"/>
              <a:t>https://</a:t>
            </a:r>
            <a:r>
              <a:rPr lang="en-GB" sz="2000" b="1" u="sng" dirty="0" err="1" smtClean="0"/>
              <a:t>aarc-project.eu</a:t>
            </a:r>
            <a:r>
              <a:rPr lang="en-GB" sz="2000" b="1" u="sng" dirty="0" smtClean="0"/>
              <a:t>/architecture</a:t>
            </a:r>
            <a:r>
              <a:rPr lang="en-GB" sz="2000" b="1" u="sng" dirty="0" smtClean="0"/>
              <a:t>/</a:t>
            </a:r>
            <a:endParaRPr lang="en-US" sz="2000" b="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58149" y="143931"/>
            <a:ext cx="1144684" cy="1034242"/>
          </a:xfrm>
          <a:prstGeom prst="rect">
            <a:avLst/>
          </a:prstGeom>
        </p:spPr>
      </p:pic>
      <p:sp>
        <p:nvSpPr>
          <p:cNvPr id="12" name="Text Placeholder 2"/>
          <p:cNvSpPr txBox="1">
            <a:spLocks/>
          </p:cNvSpPr>
          <p:nvPr/>
        </p:nvSpPr>
        <p:spPr>
          <a:xfrm>
            <a:off x="5486400" y="1248590"/>
            <a:ext cx="6564088" cy="4939936"/>
          </a:xfrm>
          <a:prstGeom prst="rect">
            <a:avLst/>
          </a:prstGeom>
        </p:spPr>
        <p:txBody>
          <a:bodyPr vert="horz" lIns="91425" tIns="91425" rIns="91425" bIns="91425" rtlCol="0" anchor="t" anchorCtr="0">
            <a:noAutofit/>
          </a:bodyPr>
          <a:lstStyle>
            <a:lvl1pPr marL="171450" indent="-171450" algn="l" defTabSz="685800" rtl="0" eaLnBrk="1" latinLnBrk="0" hangingPunct="1">
              <a:lnSpc>
                <a:spcPct val="90000"/>
              </a:lnSpc>
              <a:spcBef>
                <a:spcPts val="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0"/>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0"/>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9pPr>
          </a:lstStyle>
          <a:p>
            <a:pPr marL="15875" lvl="1" indent="0">
              <a:lnSpc>
                <a:spcPct val="150000"/>
              </a:lnSpc>
              <a:buNone/>
            </a:pPr>
            <a:r>
              <a:rPr lang="en-GB" sz="2600" b="1" dirty="0" smtClean="0"/>
              <a:t>Guidelines and support documents</a:t>
            </a:r>
          </a:p>
          <a:p>
            <a:pPr marL="177800" lvl="1" indent="-161925">
              <a:lnSpc>
                <a:spcPct val="150000"/>
              </a:lnSpc>
            </a:pPr>
            <a:r>
              <a:rPr lang="en-GB" sz="2200" dirty="0" smtClean="0"/>
              <a:t>Best practices for managing authorisation</a:t>
            </a:r>
          </a:p>
          <a:p>
            <a:pPr marL="177800" lvl="1" indent="-161925">
              <a:lnSpc>
                <a:spcPct val="150000"/>
              </a:lnSpc>
            </a:pPr>
            <a:r>
              <a:rPr lang="en-GB" sz="2200" dirty="0" smtClean="0"/>
              <a:t>Expressing group membership and role information</a:t>
            </a:r>
          </a:p>
          <a:p>
            <a:pPr marL="177800" lvl="1" indent="-161925">
              <a:lnSpc>
                <a:spcPct val="150000"/>
              </a:lnSpc>
            </a:pPr>
            <a:r>
              <a:rPr lang="en-GB" sz="2200" dirty="0" smtClean="0"/>
              <a:t>Scalable attribute aggregation</a:t>
            </a:r>
          </a:p>
          <a:p>
            <a:pPr marL="177800" lvl="1" indent="-161925">
              <a:lnSpc>
                <a:spcPct val="150000"/>
              </a:lnSpc>
            </a:pPr>
            <a:r>
              <a:rPr lang="en-GB" sz="2200" dirty="0" smtClean="0"/>
              <a:t>Implementation of token TTS</a:t>
            </a:r>
          </a:p>
          <a:p>
            <a:pPr marL="177800" lvl="1" indent="-161925">
              <a:lnSpc>
                <a:spcPct val="150000"/>
              </a:lnSpc>
            </a:pPr>
            <a:r>
              <a:rPr lang="en-GB" sz="2200" dirty="0" smtClean="0"/>
              <a:t>Credential delegation</a:t>
            </a:r>
          </a:p>
          <a:p>
            <a:pPr marL="177800" lvl="1" indent="-161925">
              <a:lnSpc>
                <a:spcPct val="150000"/>
              </a:lnSpc>
            </a:pPr>
            <a:r>
              <a:rPr lang="en-GB" sz="2200" dirty="0" smtClean="0"/>
              <a:t>Non-web access</a:t>
            </a:r>
          </a:p>
          <a:p>
            <a:pPr marL="177800" lvl="1" indent="-161925">
              <a:lnSpc>
                <a:spcPct val="150000"/>
              </a:lnSpc>
            </a:pPr>
            <a:r>
              <a:rPr lang="en-GB" sz="2200" dirty="0" smtClean="0"/>
              <a:t>Social media </a:t>
            </a:r>
            <a:r>
              <a:rPr lang="en-GB" sz="2200" dirty="0" err="1" smtClean="0"/>
              <a:t>IdPs</a:t>
            </a:r>
            <a:endParaRPr lang="en-GB" sz="2200" dirty="0" smtClean="0"/>
          </a:p>
          <a:p>
            <a:pPr marL="177800" lvl="1" indent="-161925">
              <a:lnSpc>
                <a:spcPct val="150000"/>
              </a:lnSpc>
            </a:pPr>
            <a:r>
              <a:rPr lang="en-GB" sz="2200" dirty="0" smtClean="0"/>
              <a:t>Use cases for account linking</a:t>
            </a:r>
          </a:p>
          <a:p>
            <a:pPr marL="177800" lvl="1" indent="-161925">
              <a:lnSpc>
                <a:spcPct val="150000"/>
              </a:lnSpc>
            </a:pPr>
            <a:r>
              <a:rPr lang="en-GB" sz="2200" dirty="0" smtClean="0"/>
              <a:t>Use cases for </a:t>
            </a:r>
            <a:r>
              <a:rPr lang="en-GB" sz="2200" dirty="0" err="1" smtClean="0"/>
              <a:t>LoA</a:t>
            </a:r>
            <a:r>
              <a:rPr lang="en-GB" sz="2200" dirty="0" smtClean="0"/>
              <a:t> elevation via step-up authentication</a:t>
            </a:r>
          </a:p>
        </p:txBody>
      </p:sp>
    </p:spTree>
    <p:extLst>
      <p:ext uri="{BB962C8B-B14F-4D97-AF65-F5344CB8AC3E}">
        <p14:creationId xmlns:p14="http://schemas.microsoft.com/office/powerpoint/2010/main" val="747798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D342B61AA90142A8D5A114AFFAD389" ma:contentTypeVersion="1" ma:contentTypeDescription="Create a new document." ma:contentTypeScope="" ma:versionID="138dd77d572eb9aa87051d9216bdb443">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C07721-32FF-48B6-9D36-E09F4CC3A69A}">
  <ds:schemaRefs>
    <ds:schemaRef ds:uri="http://schemas.microsoft.com/sharepoint/v3/contenttype/forms"/>
  </ds:schemaRefs>
</ds:datastoreItem>
</file>

<file path=customXml/itemProps2.xml><?xml version="1.0" encoding="utf-8"?>
<ds:datastoreItem xmlns:ds="http://schemas.openxmlformats.org/officeDocument/2006/customXml" ds:itemID="{59AA3960-760A-4B61-8C8B-DBF90F37C8C8}">
  <ds:schemaRefs>
    <ds:schemaRef ds:uri="http://schemas.microsoft.com/office/2006/documentManagement/types"/>
    <ds:schemaRef ds:uri="http://www.w3.org/XML/1998/namespace"/>
    <ds:schemaRef ds:uri="http://purl.org/dc/elements/1.1/"/>
    <ds:schemaRef ds:uri="http://purl.org/dc/terms/"/>
    <ds:schemaRef ds:uri="http://schemas.microsoft.com/office/infopath/2007/PartnerControls"/>
    <ds:schemaRef ds:uri="http://purl.org/dc/dcmitype/"/>
    <ds:schemaRef ds:uri="http://schemas.microsoft.com/sharepoint/v3"/>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FF8F0BB2-8848-4E68-80B0-B0624BDBD5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34092</TotalTime>
  <Words>1040</Words>
  <Application>Microsoft Macintosh PowerPoint</Application>
  <PresentationFormat>Widescreen</PresentationFormat>
  <Paragraphs>139</Paragraphs>
  <Slides>19</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Verdana</vt:lpstr>
      <vt:lpstr>Wingdings</vt:lpstr>
      <vt:lpstr>GEANT Association</vt:lpstr>
      <vt:lpstr>PowerPoint Presentation</vt:lpstr>
      <vt:lpstr>Research Communities</vt:lpstr>
      <vt:lpstr>GÉANT Network – A global infrastructure enabling collaboration on a global scale </vt:lpstr>
      <vt:lpstr>eduGAIN – A global network of academic identities</vt:lpstr>
      <vt:lpstr>eduGAIN – A global network of academic identities</vt:lpstr>
      <vt:lpstr>Federated Identity Management for Research</vt:lpstr>
      <vt:lpstr>AARC Blueprint Architecture - Enabling an ecosystem of solution on top of eduGAIN</vt:lpstr>
      <vt:lpstr>AARC Blueprint Architecture</vt:lpstr>
      <vt:lpstr>AARC Blueprint Architecture</vt:lpstr>
      <vt:lpstr>AARC Blueprint Architecture</vt:lpstr>
      <vt:lpstr>Example implementations: EUDAT B2ACCESS Service</vt:lpstr>
      <vt:lpstr>Example implementations: EGI Check-In Service</vt:lpstr>
      <vt:lpstr>Example implementations: INDIGO AAI</vt:lpstr>
      <vt:lpstr>Example implementations: GÉANT eduTeams</vt:lpstr>
      <vt:lpstr>PowerPoint Presentation</vt:lpstr>
      <vt:lpstr>AARC 2nd edition – Working closer together</vt:lpstr>
      <vt:lpstr>AARC Engagement Group for Infrastructures</vt:lpstr>
      <vt:lpstr>AARC Engagement Group for Infrastructures</vt:lpstr>
      <vt:lpstr>PowerPoint Presentation</vt:lpstr>
    </vt:vector>
  </TitlesOfParts>
  <Company>DANTE</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lastModifiedBy>Christos Kanellopoulos</cp:lastModifiedBy>
  <cp:revision>804</cp:revision>
  <cp:lastPrinted>2017-06-26T09:18:52Z</cp:lastPrinted>
  <dcterms:created xsi:type="dcterms:W3CDTF">2015-04-29T14:13:57Z</dcterms:created>
  <dcterms:modified xsi:type="dcterms:W3CDTF">2017-09-25T14:27:33Z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0x01010015D342B61AA90142A8D5A114AFFAD389</vt:lpwstr>
  </property>
</Properties>
</file>