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71" r:id="rId4"/>
    <p:sldId id="262" r:id="rId5"/>
    <p:sldId id="263" r:id="rId6"/>
    <p:sldId id="264" r:id="rId7"/>
    <p:sldId id="265" r:id="rId8"/>
    <p:sldId id="267" r:id="rId9"/>
    <p:sldId id="261" r:id="rId10"/>
    <p:sldId id="268" r:id="rId11"/>
    <p:sldId id="266" r:id="rId12"/>
    <p:sldId id="269" r:id="rId13"/>
    <p:sldId id="270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>
      <p:cViewPr varScale="1">
        <p:scale>
          <a:sx n="99" d="100"/>
          <a:sy n="99" d="100"/>
        </p:scale>
        <p:origin x="6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8201F-1A73-4492-BF25-A91C82CADB2C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5E2C5-6477-4E64-9897-86E98B054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18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7864" y="1412777"/>
            <a:ext cx="5400600" cy="2187674"/>
          </a:xfrm>
        </p:spPr>
        <p:txBody>
          <a:bodyPr anchor="t">
            <a:normAutofit/>
          </a:bodyPr>
          <a:lstStyle>
            <a:lvl1pPr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7864" y="3886200"/>
            <a:ext cx="5400600" cy="17526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47864" y="6324068"/>
            <a:ext cx="1757536" cy="365125"/>
          </a:xfrm>
        </p:spPr>
        <p:txBody>
          <a:bodyPr/>
          <a:lstStyle/>
          <a:p>
            <a:fld id="{D5D3F616-4685-414E-A29D-4534EEEB3886}" type="datetime4">
              <a:rPr lang="en-GB" smtClean="0"/>
              <a:t>25 September 2017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43058" y="3438220"/>
            <a:ext cx="652534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:\Home\davidg\EUGridPMA\IGTF\IGTF-logos\IGTF_logo-interop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99" y="175548"/>
            <a:ext cx="2983841" cy="138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28302" y="5105400"/>
            <a:ext cx="2903538" cy="533400"/>
          </a:xfrm>
        </p:spPr>
        <p:txBody>
          <a:bodyPr lIns="0" tIns="0" rIns="0" bIns="0" anchor="b">
            <a:normAutofit/>
          </a:bodyPr>
          <a:lstStyle>
            <a:lvl1pPr marL="0" indent="0" algn="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0BB3-466C-4225-994B-4F2D8326C974}" type="datetime4">
              <a:rPr lang="en-GB" smtClean="0"/>
              <a:t>25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093A-DCFA-4A29-B5E4-5B0933F874F0}" type="datetime4">
              <a:rPr lang="en-GB" smtClean="0"/>
              <a:t>25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:\Home\davidg\EUGridPMA\IGTF\IGTF-logos\IGTF-colors.wmf"/>
          <p:cNvPicPr>
            <a:picLocks noChangeAspect="1" noChangeArrowheads="1"/>
          </p:cNvPicPr>
          <p:nvPr userDrawn="1"/>
        </p:nvPicPr>
        <p:blipFill>
          <a:blip r:embed="rId2" cstate="print">
            <a:lum bright="85000" contrast="-82000"/>
          </a:blip>
          <a:srcRect/>
          <a:stretch>
            <a:fillRect/>
          </a:stretch>
        </p:blipFill>
        <p:spPr bwMode="auto">
          <a:xfrm>
            <a:off x="0" y="0"/>
            <a:ext cx="650526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988C-D5F2-4348-AC64-A1718E4850EE}" type="datetime4">
              <a:rPr lang="en-GB" smtClean="0"/>
              <a:t>25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lIns="0" r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lIns="0" rIns="0"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904" y="6356350"/>
            <a:ext cx="730424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205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080" y="1859288"/>
            <a:ext cx="1800200" cy="9505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:\Home\davidg\EUGridPMA\IGTF\IGTF-logos\IGTF-colors.wmf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650526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E914-C1EC-48E8-9252-F5C4E445C534}" type="datetime4">
              <a:rPr lang="en-GB" smtClean="0"/>
              <a:t>25 September 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7264-AD23-46D6-99B5-D2B1414B2C67}" type="datetime4">
              <a:rPr lang="en-GB" smtClean="0"/>
              <a:t>25 September 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AF58-5ACE-4EF5-B16C-1FA8FBC2AC00}" type="datetime4">
              <a:rPr lang="en-GB" smtClean="0"/>
              <a:t>25 September 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F54F-4320-424F-997C-663DDFB1B56B}" type="datetime4">
              <a:rPr lang="en-GB" smtClean="0"/>
              <a:t>25 September 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1E2B-AA41-4988-B49D-42E0F036FBE0}" type="datetime4">
              <a:rPr lang="en-GB" smtClean="0"/>
              <a:t>25 September 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7C5F-533E-4FA0-B942-C595DB093E2F}" type="datetime4">
              <a:rPr lang="en-GB" smtClean="0"/>
              <a:t>25 September 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E624D-F095-42E0-94F1-E9001561FB38}" type="datetime4">
              <a:rPr lang="en-GB" smtClean="0"/>
              <a:t>25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5831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376" y="6356350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ugridpma.org/Main/AssuranceAssessment" TargetMode="External"/><Relationship Id="rId2" Type="http://schemas.openxmlformats.org/officeDocument/2006/relationships/hyperlink" Target="https://www.igtf.net/ap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ugridpma.org/documentation/rps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6.png"/><Relationship Id="rId5" Type="http://schemas.openxmlformats.org/officeDocument/2006/relationships/image" Target="../media/image12.wmf"/><Relationship Id="rId10" Type="http://schemas.openxmlformats.org/officeDocument/2006/relationships/image" Target="../media/image15.gif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5400" dirty="0"/>
              <a:t>Leveraging the IGTF </a:t>
            </a:r>
            <a:r>
              <a:rPr lang="en-GB" sz="5400" dirty="0" smtClean="0"/>
              <a:t>authentication </a:t>
            </a:r>
            <a:r>
              <a:rPr lang="en-GB" sz="5400" dirty="0"/>
              <a:t>fabric for research</a:t>
            </a:r>
            <a:br>
              <a:rPr lang="en-GB" sz="5400" dirty="0"/>
            </a:br>
            <a:endParaRPr lang="en-GB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i="1" dirty="0" smtClean="0"/>
              <a:t>the </a:t>
            </a:r>
            <a:r>
              <a:rPr lang="en-GB" i="1" dirty="0"/>
              <a:t>IGTF-to-eduGAIN Bridge and </a:t>
            </a:r>
            <a:r>
              <a:rPr lang="en-GB" i="1" dirty="0" smtClean="0"/>
              <a:t>the </a:t>
            </a:r>
            <a:r>
              <a:rPr lang="en-GB" i="1" dirty="0"/>
              <a:t>registration authority </a:t>
            </a:r>
            <a:r>
              <a:rPr lang="en-GB" i="1" dirty="0" smtClean="0"/>
              <a:t>network</a:t>
            </a:r>
            <a:endParaRPr lang="en-GB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8302" y="5257800"/>
            <a:ext cx="2972098" cy="533400"/>
          </a:xfrm>
        </p:spPr>
        <p:txBody>
          <a:bodyPr>
            <a:noAutofit/>
          </a:bodyPr>
          <a:lstStyle/>
          <a:p>
            <a:r>
              <a:rPr lang="en-US" b="1" dirty="0" smtClean="0"/>
              <a:t>David </a:t>
            </a:r>
            <a:r>
              <a:rPr lang="en-US" b="1" dirty="0" err="1" smtClean="0"/>
              <a:t>Groep</a:t>
            </a:r>
            <a:endParaRPr lang="en-US" b="1" dirty="0" smtClean="0"/>
          </a:p>
          <a:p>
            <a:r>
              <a:rPr lang="en-US" b="1" dirty="0" smtClean="0"/>
              <a:t>Nikhef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02" y="6324600"/>
            <a:ext cx="3131840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GB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co-supported by the Dutch National e-Infrastructure coordinated by SURF,</a:t>
            </a:r>
            <a:r>
              <a:rPr lang="en-GB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by EGI Core Services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42" y="5859665"/>
            <a:ext cx="1143000" cy="443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Guidance we have and 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Assurance Profile</a:t>
            </a:r>
          </a:p>
          <a:p>
            <a:r>
              <a:rPr lang="en-GB" sz="2400" dirty="0">
                <a:hlinkClick r:id="rId2"/>
              </a:rPr>
              <a:t>https://www.igtf.net/ap</a:t>
            </a:r>
            <a:r>
              <a:rPr lang="en-GB" sz="2400" dirty="0" smtClean="0">
                <a:hlinkClick r:id="rId2"/>
              </a:rPr>
              <a:t>/</a:t>
            </a:r>
            <a:endParaRPr lang="en-GB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Assessment support</a:t>
            </a:r>
          </a:p>
          <a:p>
            <a:r>
              <a:rPr lang="en-US" sz="2400" dirty="0" smtClean="0">
                <a:hlinkClick r:id="rId3"/>
              </a:rPr>
              <a:t>http://wiki.eugridpma.org/Main/AssuranceAssessment</a:t>
            </a:r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‘Back-office’ template practices</a:t>
            </a:r>
            <a:endParaRPr lang="en-GB" sz="2400" dirty="0" smtClean="0"/>
          </a:p>
          <a:p>
            <a:r>
              <a:rPr lang="en-GB" sz="2400" dirty="0" smtClean="0">
                <a:hlinkClick r:id="rId4"/>
              </a:rPr>
              <a:t>https</a:t>
            </a:r>
            <a:r>
              <a:rPr lang="en-GB" sz="2400" dirty="0">
                <a:hlinkClick r:id="rId4"/>
              </a:rPr>
              <a:t>://www.eugridpma.org/documentation/rps</a:t>
            </a:r>
            <a:r>
              <a:rPr lang="en-GB" sz="2400" dirty="0" smtClean="0">
                <a:hlinkClick r:id="rId4"/>
              </a:rPr>
              <a:t>/</a:t>
            </a:r>
            <a:endParaRPr lang="en-GB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01A9-D450-48BD-9A09-05C6EAE1EAE7}" type="datetime4">
              <a:rPr lang="en-GB" smtClean="0"/>
              <a:t>25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06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Networks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i="1" dirty="0" smtClean="0"/>
              <a:t>Although the process is </a:t>
            </a:r>
            <a:r>
              <a:rPr lang="en-US" i="1" dirty="0" err="1" smtClean="0"/>
              <a:t>labour-intensive</a:t>
            </a:r>
            <a:r>
              <a:rPr lang="en-US" i="1" dirty="0" smtClean="0"/>
              <a:t> and relatively slow, for some user categories the prevalent ‘user-held’ credential is the only one that ‘works’: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non-academic users (SMEs, industrial R&amp;S)</a:t>
            </a:r>
          </a:p>
          <a:p>
            <a:r>
              <a:rPr lang="en-US" dirty="0" smtClean="0"/>
              <a:t>users in a place without an eduGAIN federation</a:t>
            </a:r>
          </a:p>
          <a:p>
            <a:r>
              <a:rPr lang="en-US" dirty="0" smtClean="0"/>
              <a:t>users in a place that does not do unique ID</a:t>
            </a:r>
          </a:p>
          <a:p>
            <a:r>
              <a:rPr lang="en-US" dirty="0" smtClean="0"/>
              <a:t>users in an organization that does not release attributes</a:t>
            </a:r>
          </a:p>
          <a:p>
            <a:r>
              <a:rPr lang="en-US" dirty="0" smtClean="0"/>
              <a:t>users in an organization that does not provide assurance </a:t>
            </a:r>
          </a:p>
          <a:p>
            <a:r>
              <a:rPr lang="en-US" dirty="0" smtClean="0"/>
              <a:t>…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2617-C54E-4269-BAFA-88EF1E3D4E36}" type="datetime4">
              <a:rPr lang="en-GB" smtClean="0"/>
              <a:t>25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576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‘high-quality </a:t>
            </a:r>
            <a:r>
              <a:rPr lang="en-US" dirty="0" err="1" smtClean="0"/>
              <a:t>IdP</a:t>
            </a:r>
            <a:r>
              <a:rPr lang="en-US" dirty="0" smtClean="0"/>
              <a:t> of last resort’?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useful asset is our RA network!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5F3F-F30A-4BB8-BE87-3A73C185354F}" type="datetime4">
              <a:rPr lang="en-GB" smtClean="0"/>
              <a:t>25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33111"/>
            <a:ext cx="8229600" cy="32601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462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Promote the use of (existing) bridges</a:t>
            </a:r>
          </a:p>
          <a:p>
            <a:r>
              <a:rPr lang="en-US" sz="2400" dirty="0" smtClean="0"/>
              <a:t>Support other credential types and/or interfaces?</a:t>
            </a:r>
          </a:p>
          <a:p>
            <a:r>
              <a:rPr lang="en-US" sz="2400" dirty="0" smtClean="0"/>
              <a:t>In places without an existing federation</a:t>
            </a:r>
          </a:p>
          <a:p>
            <a:pPr lvl="1"/>
            <a:r>
              <a:rPr lang="en-US" sz="2000" dirty="0" smtClean="0"/>
              <a:t>Promote its establishment, as now eduGAIN is more open than before …</a:t>
            </a:r>
          </a:p>
          <a:p>
            <a:pPr lvl="1"/>
            <a:r>
              <a:rPr lang="en-US" sz="2000" dirty="0" smtClean="0"/>
              <a:t>join eduGAIN yourself – as a ‘trivial </a:t>
            </a:r>
            <a:r>
              <a:rPr lang="en-US" sz="2000" dirty="0" err="1" smtClean="0"/>
              <a:t>hub&amp;spoke</a:t>
            </a:r>
            <a:r>
              <a:rPr lang="en-US" sz="2000" dirty="0" smtClean="0"/>
              <a:t>’ using the bridge </a:t>
            </a:r>
            <a:r>
              <a:rPr lang="en-US" sz="2000" dirty="0" err="1" smtClean="0"/>
              <a:t>IdP</a:t>
            </a:r>
            <a:r>
              <a:rPr lang="en-US" sz="2000" dirty="0" smtClean="0"/>
              <a:t> technology?</a:t>
            </a:r>
          </a:p>
          <a:p>
            <a:r>
              <a:rPr lang="en-US" sz="2400" dirty="0" smtClean="0"/>
              <a:t>Where a federation exists</a:t>
            </a:r>
          </a:p>
          <a:p>
            <a:pPr lvl="1"/>
            <a:r>
              <a:rPr lang="en-US" sz="2000" dirty="0" smtClean="0"/>
              <a:t>Establish direct links – there’s an opportunity in </a:t>
            </a:r>
            <a:br>
              <a:rPr lang="en-US" sz="2000" dirty="0" smtClean="0"/>
            </a:br>
            <a:r>
              <a:rPr lang="en-US" sz="2000" dirty="0" smtClean="0"/>
              <a:t>‘long-tail’ support and </a:t>
            </a:r>
            <a:r>
              <a:rPr lang="en-US" sz="2000" dirty="0" err="1" smtClean="0"/>
              <a:t>IdP</a:t>
            </a:r>
            <a:r>
              <a:rPr lang="en-US" sz="2000" dirty="0" smtClean="0"/>
              <a:t>-of-last-resort services </a:t>
            </a:r>
            <a:r>
              <a:rPr lang="en-US" sz="2000" dirty="0" smtClean="0">
                <a:sym typeface="Wingdings" panose="05000000000000000000" pitchFamily="2" charset="2"/>
              </a:rPr>
              <a:t>?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Push for a federation policy aligned with global (researcher) needs?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Expose differentiated assurance model to subscribers?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User-held credentials avoid much of the privacy </a:t>
            </a:r>
            <a:r>
              <a:rPr lang="en-US" sz="2400" dirty="0" smtClean="0">
                <a:sym typeface="Wingdings" panose="05000000000000000000" pitchFamily="2" charset="2"/>
              </a:rPr>
              <a:t>issues</a:t>
            </a:r>
            <a:r>
              <a:rPr lang="en-US" sz="2400" dirty="0">
                <a:sym typeface="Wingdings" panose="05000000000000000000" pitchFamily="2" charset="2"/>
              </a:rPr>
              <a:t>?</a:t>
            </a: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2865-9EBC-476E-97B8-C68E86382EAF}" type="datetime4">
              <a:rPr lang="en-GB" smtClean="0"/>
              <a:t>25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44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Building a global trust fabric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Discussion!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look </a:t>
            </a:r>
            <a:r>
              <a:rPr lang="en-US" dirty="0" smtClean="0"/>
              <a:t>at the </a:t>
            </a:r>
            <a:r>
              <a:rPr lang="en-US" dirty="0" smtClean="0"/>
              <a:t>IGTF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9416-AA34-4E09-9F4B-FD9C87CEEAA7}" type="datetime4">
              <a:rPr lang="en-GB" smtClean="0"/>
              <a:t>25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33111"/>
            <a:ext cx="8229600" cy="326014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722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IGTF capabilities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AuthN</a:t>
            </a:r>
            <a:r>
              <a:rPr lang="en-US" sz="2400" dirty="0" smtClean="0"/>
              <a:t> fabric and identity availability (today)</a:t>
            </a:r>
          </a:p>
          <a:p>
            <a:r>
              <a:rPr lang="en-US" sz="2400" dirty="0" smtClean="0"/>
              <a:t>Assurance requirements and assessment for Infrastructures (tomorrow morning)</a:t>
            </a:r>
          </a:p>
          <a:p>
            <a:r>
              <a:rPr lang="en-US" sz="2400" dirty="0" smtClean="0"/>
              <a:t>Registry operational guidelines (tomorrow morning)</a:t>
            </a:r>
          </a:p>
          <a:p>
            <a:r>
              <a:rPr lang="en-US" sz="2400" dirty="0" smtClean="0"/>
              <a:t>Infrastructure policy </a:t>
            </a:r>
            <a:r>
              <a:rPr lang="en-US" sz="2400" dirty="0" err="1" smtClean="0"/>
              <a:t>harmonisation</a:t>
            </a:r>
            <a:r>
              <a:rPr lang="en-US" sz="2400" dirty="0" smtClean="0"/>
              <a:t> </a:t>
            </a:r>
            <a:r>
              <a:rPr lang="en-US" sz="2400" i="1" dirty="0" err="1" smtClean="0"/>
              <a:t>Snctfi</a:t>
            </a:r>
            <a:r>
              <a:rPr lang="en-US" sz="2400" dirty="0" smtClean="0"/>
              <a:t> (tomorrow)</a:t>
            </a:r>
          </a:p>
          <a:p>
            <a:r>
              <a:rPr lang="en-US" sz="2400" dirty="0" smtClean="0"/>
              <a:t>Registry and operational capabilities (tomorrow afternoon)</a:t>
            </a:r>
          </a:p>
          <a:p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988C-D5F2-4348-AC64-A1718E4850EE}" type="datetime4">
              <a:rPr lang="en-GB" smtClean="0"/>
              <a:t>25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820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</a:t>
            </a:r>
            <a:r>
              <a:rPr lang="en-US" dirty="0" smtClean="0"/>
              <a:t>do (for </a:t>
            </a:r>
            <a:r>
              <a:rPr lang="en-US" dirty="0" err="1" smtClean="0"/>
              <a:t>authN</a:t>
            </a:r>
            <a:r>
              <a:rPr lang="en-US" dirty="0" smtClean="0"/>
              <a:t> services)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User-centric </a:t>
            </a:r>
            <a:r>
              <a:rPr lang="en-US" dirty="0" smtClean="0"/>
              <a:t>authentication – across </a:t>
            </a:r>
            <a:r>
              <a:rPr lang="en-US" dirty="0" err="1" smtClean="0"/>
              <a:t>organisations</a:t>
            </a:r>
            <a:endParaRPr lang="en-US" dirty="0" smtClean="0"/>
          </a:p>
          <a:p>
            <a:r>
              <a:rPr lang="en-US" dirty="0"/>
              <a:t>Independent of user’s home organization</a:t>
            </a:r>
          </a:p>
          <a:p>
            <a:r>
              <a:rPr lang="en-US" dirty="0" smtClean="0"/>
              <a:t>Inspired by and aligned with </a:t>
            </a:r>
            <a:br>
              <a:rPr lang="en-US" dirty="0" smtClean="0"/>
            </a:br>
            <a:r>
              <a:rPr lang="en-US" dirty="0" smtClean="0"/>
              <a:t>research communities and e-Infrastructures</a:t>
            </a:r>
          </a:p>
          <a:p>
            <a:r>
              <a:rPr lang="en-US" dirty="0" smtClean="0"/>
              <a:t>Differentiated assurance derived from a both </a:t>
            </a:r>
            <a:br>
              <a:rPr lang="en-US" dirty="0" smtClean="0"/>
            </a:br>
            <a:r>
              <a:rPr lang="en-US" dirty="0" smtClean="0"/>
              <a:t>solid and transparent assurance level</a:t>
            </a:r>
          </a:p>
          <a:p>
            <a:r>
              <a:rPr lang="en-US" dirty="0" smtClean="0"/>
              <a:t>Ability to transfer registrations across authorities and countries (with the Registration Practice Statement)</a:t>
            </a:r>
          </a:p>
          <a:p>
            <a:pPr>
              <a:buNone/>
            </a:pPr>
            <a:r>
              <a:rPr lang="en-US" i="1" dirty="0" smtClean="0"/>
              <a:t>… and guidance around trust and trustworthy operations for </a:t>
            </a:r>
            <a:r>
              <a:rPr lang="en-US" i="1" dirty="0" err="1" smtClean="0"/>
              <a:t>AuthN</a:t>
            </a:r>
            <a:r>
              <a:rPr lang="en-US" i="1" dirty="0" smtClean="0"/>
              <a:t> and Attributes … and …</a:t>
            </a:r>
            <a:endParaRPr lang="en-GB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53F1B-17FE-4DC4-A809-C64D30EAC966}" type="datetime4">
              <a:rPr lang="en-GB" smtClean="0"/>
              <a:t>25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26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eduGAIN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7534"/>
            <a:ext cx="5840155" cy="317306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0CCF-42D4-4827-87B9-C1ECF114D3DA}" type="datetime4">
              <a:rPr lang="en-GB" smtClean="0"/>
              <a:t>25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4210396"/>
            <a:ext cx="277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eduGAIN (status Sept 2017)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7355" y="1676400"/>
            <a:ext cx="28500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40 NRENS (≈ countries)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4254 entities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(of which 2533 </a:t>
            </a:r>
            <a:r>
              <a:rPr lang="en-US" dirty="0" err="1" smtClean="0">
                <a:solidFill>
                  <a:srgbClr val="002060"/>
                </a:solidFill>
              </a:rPr>
              <a:t>IdPs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i="1" dirty="0" smtClean="0">
                <a:solidFill>
                  <a:srgbClr val="002060"/>
                </a:solidFill>
              </a:rPr>
              <a:t>i.e.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authentication providers)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53340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organisation</a:t>
            </a:r>
            <a:r>
              <a:rPr lang="en-US" dirty="0" smtClean="0"/>
              <a:t>-centric, and with much national autonomy in policy &amp;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</a:t>
            </a:r>
            <a:r>
              <a:rPr lang="en-US" dirty="0" smtClean="0"/>
              <a:t>here it reaches the users </a:t>
            </a:r>
            <a:r>
              <a:rPr lang="en-US" i="1" dirty="0" smtClean="0"/>
              <a:t>and</a:t>
            </a:r>
            <a:r>
              <a:rPr lang="en-US" dirty="0" smtClean="0"/>
              <a:t> a ‘link’ is made, provides great ease of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most </a:t>
            </a:r>
            <a:r>
              <a:rPr lang="en-US" dirty="0" err="1" smtClean="0"/>
              <a:t>organisations</a:t>
            </a:r>
            <a:r>
              <a:rPr lang="en-US" dirty="0" smtClean="0"/>
              <a:t>, research is not the primary use case (yet) for the ‘</a:t>
            </a:r>
            <a:r>
              <a:rPr lang="en-US" dirty="0" err="1" smtClean="0"/>
              <a:t>IdP</a:t>
            </a:r>
            <a:r>
              <a:rPr lang="en-US" dirty="0" smtClean="0"/>
              <a:t>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458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Infrastructure specific hubs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EGI </a:t>
            </a:r>
            <a:r>
              <a:rPr lang="en-US" dirty="0" err="1" smtClean="0"/>
              <a:t>CheckIn</a:t>
            </a:r>
            <a:endParaRPr lang="en-US" dirty="0" smtClean="0"/>
          </a:p>
          <a:p>
            <a:r>
              <a:rPr lang="en-US" dirty="0" smtClean="0"/>
              <a:t>B2ACCESS</a:t>
            </a:r>
          </a:p>
          <a:p>
            <a:r>
              <a:rPr lang="en-US" dirty="0" err="1" smtClean="0"/>
              <a:t>CILogon</a:t>
            </a:r>
            <a:endParaRPr lang="en-US" dirty="0" smtClean="0"/>
          </a:p>
          <a:p>
            <a:r>
              <a:rPr lang="en-US" dirty="0" smtClean="0"/>
              <a:t>ORCID</a:t>
            </a:r>
          </a:p>
          <a:p>
            <a:r>
              <a:rPr lang="en-US" dirty="0" smtClean="0"/>
              <a:t>…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Local log-in, mangled tokens, directory </a:t>
            </a:r>
            <a:r>
              <a:rPr lang="en-US" dirty="0" err="1" smtClean="0"/>
              <a:t>auth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‘golden’ portals that ‘snoop’ your credentials, </a:t>
            </a:r>
            <a:br>
              <a:rPr lang="en-US" dirty="0" smtClean="0"/>
            </a:br>
            <a:r>
              <a:rPr lang="en-US" dirty="0" smtClean="0"/>
              <a:t>‘golden’ portals assuming ownership of everything, 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E6463-327B-4A57-A55D-DCAAB053F782}" type="datetime4">
              <a:rPr lang="en-GB" smtClean="0"/>
              <a:t>25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00200"/>
            <a:ext cx="1143000" cy="1143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280" y="1600200"/>
            <a:ext cx="1031264" cy="1143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388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Service-bespoke solutions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865438"/>
            <a:ext cx="2600325" cy="609600"/>
          </a:xfrm>
          <a:prstGeom prst="rect">
            <a:avLst/>
          </a:prstGeom>
        </p:spPr>
      </p:pic>
      <p:sp>
        <p:nvSpPr>
          <p:cNvPr id="14" name="Multiply 13"/>
          <p:cNvSpPr/>
          <p:nvPr/>
        </p:nvSpPr>
        <p:spPr>
          <a:xfrm>
            <a:off x="-2362200" y="4572000"/>
            <a:ext cx="13563600" cy="1600200"/>
          </a:xfrm>
          <a:prstGeom prst="mathMultiply">
            <a:avLst>
              <a:gd name="adj1" fmla="val 660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805" y="2489200"/>
            <a:ext cx="1905000" cy="68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31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Arrow Connector 53"/>
          <p:cNvCxnSpPr>
            <a:endCxn id="47" idx="0"/>
          </p:cNvCxnSpPr>
          <p:nvPr/>
        </p:nvCxnSpPr>
        <p:spPr>
          <a:xfrm flipH="1">
            <a:off x="6050161" y="3172888"/>
            <a:ext cx="444673" cy="2277851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1049477" y="2720103"/>
            <a:ext cx="1758820" cy="2287871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Turtles all the way down … and up!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7FCB-A5AD-47F9-8F08-6187E1106A96}" type="datetime4">
              <a:rPr lang="en-GB" smtClean="0"/>
              <a:t>25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29888"/>
            <a:ext cx="1031264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67" y="3391551"/>
            <a:ext cx="2600325" cy="609600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992205"/>
            <a:ext cx="2929506" cy="764070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366916"/>
            <a:ext cx="2675768" cy="10098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895600" y="1682293"/>
            <a:ext cx="1523098" cy="1143000"/>
            <a:chOff x="1677302" y="1600200"/>
            <a:chExt cx="1523098" cy="1143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1600200"/>
              <a:ext cx="1143000" cy="1143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7302" y="1801400"/>
              <a:ext cx="607796" cy="459855"/>
            </a:xfrm>
            <a:prstGeom prst="rect">
              <a:avLst/>
            </a:prstGeom>
          </p:spPr>
        </p:pic>
      </p:grpSp>
      <p:cxnSp>
        <p:nvCxnSpPr>
          <p:cNvPr id="18" name="Straight Arrow Connector 17"/>
          <p:cNvCxnSpPr>
            <a:endCxn id="6" idx="3"/>
          </p:cNvCxnSpPr>
          <p:nvPr/>
        </p:nvCxnSpPr>
        <p:spPr>
          <a:xfrm flipH="1" flipV="1">
            <a:off x="4418698" y="2253793"/>
            <a:ext cx="1249211" cy="2005556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858000" y="3172888"/>
            <a:ext cx="560154" cy="1094313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6205" y="1627508"/>
            <a:ext cx="1256726" cy="984158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H="1">
            <a:off x="7138077" y="2011136"/>
            <a:ext cx="429717" cy="242657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537109" y="1928889"/>
            <a:ext cx="3026105" cy="1284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255161" y="4027346"/>
            <a:ext cx="770945" cy="968719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254263" y="3738773"/>
            <a:ext cx="2202148" cy="862453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461743" y="4917636"/>
            <a:ext cx="1081378" cy="332415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396785" y="5133669"/>
            <a:ext cx="1642278" cy="489508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6" idx="2"/>
          </p:cNvCxnSpPr>
          <p:nvPr/>
        </p:nvCxnSpPr>
        <p:spPr>
          <a:xfrm flipV="1">
            <a:off x="3187592" y="2825293"/>
            <a:ext cx="659606" cy="2157818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348229" y="3089948"/>
            <a:ext cx="2862540" cy="1957254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55" y="2161039"/>
            <a:ext cx="1905000" cy="681038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 flipV="1">
            <a:off x="1980298" y="2121804"/>
            <a:ext cx="800395" cy="219475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10" y="5450739"/>
            <a:ext cx="741701" cy="360961"/>
          </a:xfrm>
          <a:prstGeom prst="rect">
            <a:avLst/>
          </a:prstGeom>
        </p:spPr>
      </p:pic>
      <p:cxnSp>
        <p:nvCxnSpPr>
          <p:cNvPr id="48" name="Straight Arrow Connector 47"/>
          <p:cNvCxnSpPr/>
          <p:nvPr/>
        </p:nvCxnSpPr>
        <p:spPr>
          <a:xfrm>
            <a:off x="4143147" y="2825293"/>
            <a:ext cx="1596215" cy="2706212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8598349" y="2778486"/>
            <a:ext cx="36428" cy="2852733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009" y="5775325"/>
            <a:ext cx="773536" cy="835549"/>
          </a:xfrm>
          <a:prstGeom prst="rect">
            <a:avLst/>
          </a:prstGeom>
        </p:spPr>
      </p:pic>
      <p:cxnSp>
        <p:nvCxnSpPr>
          <p:cNvPr id="63" name="Straight Arrow Connector 62"/>
          <p:cNvCxnSpPr/>
          <p:nvPr/>
        </p:nvCxnSpPr>
        <p:spPr>
          <a:xfrm flipH="1" flipV="1">
            <a:off x="3275699" y="5830299"/>
            <a:ext cx="4877701" cy="680840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070254" y="1260828"/>
            <a:ext cx="622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…</a:t>
            </a:r>
            <a:endParaRPr lang="en-GB" sz="4800" b="1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7563214" y="5446694"/>
            <a:ext cx="684795" cy="456073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810951" y="1717269"/>
            <a:ext cx="5752264" cy="0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0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TCS – </a:t>
            </a:r>
            <a:r>
              <a:rPr lang="en-US" dirty="0" err="1" smtClean="0"/>
              <a:t>CILogon</a:t>
            </a:r>
            <a:r>
              <a:rPr lang="en-US" dirty="0" smtClean="0"/>
              <a:t> – DFN SLCS – RCauth.eu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55" y="1480003"/>
            <a:ext cx="4160545" cy="3552825"/>
          </a:xfrm>
          <a:prstGeom prst="rect">
            <a:avLst/>
          </a:prstGeom>
          <a:noFill/>
          <a:ln>
            <a:noFill/>
          </a:ln>
          <a:effectLst>
            <a:glow rad="101600">
              <a:srgbClr val="003F5E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435" y="1784622"/>
            <a:ext cx="5701566" cy="3047388"/>
          </a:xfrm>
          <a:prstGeom prst="rect">
            <a:avLst/>
          </a:prstGeom>
          <a:effectLst>
            <a:glow rad="101600">
              <a:srgbClr val="002060">
                <a:alpha val="60000"/>
              </a:srgb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356" y="3505200"/>
            <a:ext cx="4016667" cy="3291154"/>
          </a:xfrm>
          <a:prstGeom prst="rect">
            <a:avLst/>
          </a:prstGeom>
          <a:effectLst>
            <a:glow rad="101600">
              <a:srgbClr val="002060">
                <a:alpha val="60000"/>
              </a:srgb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487169"/>
            <a:ext cx="3429000" cy="230918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E6EE-7EE5-4F73-95A9-AFD7BC306621}" type="datetime4">
              <a:rPr lang="en-GB" smtClean="0"/>
              <a:t>25 September 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93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IGTF to </a:t>
            </a:r>
            <a:r>
              <a:rPr lang="en-US" dirty="0" err="1" smtClean="0"/>
              <a:t>eduGAIN</a:t>
            </a:r>
            <a:r>
              <a:rPr lang="en-US" dirty="0" smtClean="0"/>
              <a:t> bridge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694D-A6D6-4939-9E49-BBC98E19724B}" type="datetime4">
              <a:rPr lang="en-GB" smtClean="0"/>
              <a:t>25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60" y="190499"/>
            <a:ext cx="8288040" cy="62160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0364" y="6379337"/>
            <a:ext cx="73853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Work by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Ioannis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Kakavas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and Nicolas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Liampotis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(GRNET) for the AARC project</a:t>
            </a:r>
            <a:endParaRPr lang="en-GB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7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6713167-D75F-478E-A77E-AAF9D1F417D4}" vid="{5763A8E1-F535-4515-992E-894B139FAC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IGTF-template-davidg-nw</Template>
  <TotalTime>1773</TotalTime>
  <Words>511</Words>
  <Application>Microsoft Office PowerPoint</Application>
  <PresentationFormat>On-screen Show (4:3)</PresentationFormat>
  <Paragraphs>98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Leveraging the IGTF authentication fabric for research </vt:lpstr>
      <vt:lpstr>A look at the IGTF</vt:lpstr>
      <vt:lpstr>IGTF capabilities</vt:lpstr>
      <vt:lpstr>What we do (for authN services)</vt:lpstr>
      <vt:lpstr>eduGAIN</vt:lpstr>
      <vt:lpstr>Infrastructure specific hubs</vt:lpstr>
      <vt:lpstr>Turtles all the way down … and up!</vt:lpstr>
      <vt:lpstr>TCS – CILogon – DFN SLCS – RCauth.eu</vt:lpstr>
      <vt:lpstr>IGTF to eduGAIN bridge</vt:lpstr>
      <vt:lpstr>Guidance we have and use</vt:lpstr>
      <vt:lpstr>Registration Networks</vt:lpstr>
      <vt:lpstr>A ‘high-quality IdP of last resort’?</vt:lpstr>
      <vt:lpstr>Ideas …</vt:lpstr>
      <vt:lpstr>Building a global trust fabric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IGTF</dc:title>
  <dc:creator>davidg</dc:creator>
  <cp:lastModifiedBy>davidg</cp:lastModifiedBy>
  <cp:revision>54</cp:revision>
  <dcterms:created xsi:type="dcterms:W3CDTF">2017-09-17T15:02:05Z</dcterms:created>
  <dcterms:modified xsi:type="dcterms:W3CDTF">2017-09-25T14:48:13Z</dcterms:modified>
</cp:coreProperties>
</file>