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4" autoAdjust="0"/>
    <p:restoredTop sz="86401"/>
  </p:normalViewPr>
  <p:slideViewPr>
    <p:cSldViewPr snapToObjects="1">
      <p:cViewPr varScale="1">
        <p:scale>
          <a:sx n="93" d="100"/>
          <a:sy n="93" d="100"/>
        </p:scale>
        <p:origin x="216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FD576-698A-D04B-9164-F69E1AEB6075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29A07-6013-4040-A68A-A050AB31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9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 relying parties and 12 authentication provider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29A07-6013-4040-A68A-A050AB3170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0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2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7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9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3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0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0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0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3562" y="274639"/>
            <a:ext cx="6853237" cy="642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7626"/>
            <a:ext cx="8229600" cy="5038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4090" y="6356350"/>
            <a:ext cx="6627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61E56-2B7F-784F-A6C1-F2ACBE3A03D5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TAGPMA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5448"/>
            <a:ext cx="1658112" cy="113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4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dico.rnp.br/conferenceDisplay.py?confId=2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TAGPMA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Derek Simmel &lt;</a:t>
            </a:r>
            <a:r>
              <a:rPr lang="en-US" dirty="0" err="1" smtClean="0"/>
              <a:t>dsimmel@psc.edu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TAGPMA Chair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572000" y="765175"/>
            <a:ext cx="3527425" cy="1285875"/>
            <a:chOff x="295" y="1845"/>
            <a:chExt cx="2222" cy="810"/>
          </a:xfrm>
        </p:grpSpPr>
        <p:sp>
          <p:nvSpPr>
            <p:cNvPr id="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29" y="1845"/>
              <a:ext cx="137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  <a:ea typeface="Arial Black"/>
                  <a:cs typeface="Arial Black"/>
                </a:rPr>
                <a:t>TAGPMA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5" y="2251"/>
              <a:ext cx="222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dist">
                <a:defRPr/>
              </a:pPr>
              <a:r>
                <a:rPr lang="en-US" b="1" dirty="0">
                  <a:cs typeface="+mn-cs"/>
                </a:rPr>
                <a:t>The Americas Grid </a:t>
              </a:r>
            </a:p>
            <a:p>
              <a:pPr algn="dist">
                <a:defRPr/>
              </a:pPr>
              <a:r>
                <a:rPr lang="en-US" b="1" dirty="0">
                  <a:cs typeface="+mn-cs"/>
                </a:rPr>
                <a:t>Policy Management Authority</a:t>
              </a:r>
              <a:r>
                <a:rPr lang="pt-BR" dirty="0">
                  <a:cs typeface="+mn-cs"/>
                </a:rPr>
                <a:t> </a:t>
              </a:r>
            </a:p>
          </p:txBody>
        </p:sp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0825" y="4941888"/>
            <a:ext cx="8713788" cy="1439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GB" sz="2800" dirty="0" smtClean="0">
                <a:solidFill>
                  <a:srgbClr val="008000"/>
                </a:solidFill>
              </a:rPr>
              <a:t>41</a:t>
            </a:r>
            <a:r>
              <a:rPr lang="en-GB" sz="2800" baseline="30000" dirty="0" smtClean="0">
                <a:solidFill>
                  <a:srgbClr val="008000"/>
                </a:solidFill>
              </a:rPr>
              <a:t>st</a:t>
            </a:r>
            <a:r>
              <a:rPr lang="en-GB" sz="2800" dirty="0" smtClean="0">
                <a:solidFill>
                  <a:srgbClr val="008000"/>
                </a:solidFill>
              </a:rPr>
              <a:t> </a:t>
            </a:r>
            <a:r>
              <a:rPr lang="en-GB" sz="2800" dirty="0" err="1" smtClean="0">
                <a:solidFill>
                  <a:srgbClr val="008000"/>
                </a:solidFill>
              </a:rPr>
              <a:t>EUGridPMA</a:t>
            </a:r>
            <a:r>
              <a:rPr lang="en-GB" sz="2800" dirty="0" smtClean="0">
                <a:solidFill>
                  <a:srgbClr val="008000"/>
                </a:solidFill>
              </a:rPr>
              <a:t> / IGTF All-Hands Meeting</a:t>
            </a:r>
            <a:r>
              <a:rPr lang="en-GB" sz="2800" dirty="0">
                <a:solidFill>
                  <a:srgbClr val="008000"/>
                </a:solidFill>
              </a:rPr>
              <a:t/>
            </a:r>
            <a:br>
              <a:rPr lang="en-GB" sz="2800" dirty="0">
                <a:solidFill>
                  <a:srgbClr val="008000"/>
                </a:solidFill>
              </a:rPr>
            </a:br>
            <a:r>
              <a:rPr lang="en-GB" sz="2800" dirty="0" smtClean="0">
                <a:solidFill>
                  <a:srgbClr val="008000"/>
                </a:solidFill>
              </a:rPr>
              <a:t>September</a:t>
            </a:r>
            <a:r>
              <a:rPr lang="en-GB" sz="2800" dirty="0" smtClean="0">
                <a:solidFill>
                  <a:srgbClr val="008000"/>
                </a:solidFill>
              </a:rPr>
              <a:t> 25-27, </a:t>
            </a:r>
            <a:r>
              <a:rPr lang="en-GB" sz="2800" dirty="0" smtClean="0">
                <a:solidFill>
                  <a:srgbClr val="008000"/>
                </a:solidFill>
              </a:rPr>
              <a:t>2017</a:t>
            </a:r>
            <a:br>
              <a:rPr lang="en-GB" sz="2800" dirty="0" smtClean="0">
                <a:solidFill>
                  <a:srgbClr val="008000"/>
                </a:solidFill>
              </a:rPr>
            </a:br>
            <a:r>
              <a:rPr lang="en-GB" sz="2800" dirty="0" smtClean="0">
                <a:solidFill>
                  <a:srgbClr val="008000"/>
                </a:solidFill>
              </a:rPr>
              <a:t>JISC, Manchester, England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8751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TAGPMA / IGTF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need a better incentive plan to retain member interest in TAGPMA and IGTF!</a:t>
            </a:r>
          </a:p>
          <a:p>
            <a:pPr lvl="1"/>
            <a:r>
              <a:rPr lang="en-US" dirty="0" smtClean="0"/>
              <a:t>Core value of IGTF is the trust matrix we have developed among members over the last 12+ years</a:t>
            </a:r>
          </a:p>
          <a:p>
            <a:pPr lvl="1"/>
            <a:r>
              <a:rPr lang="en-US" dirty="0" smtClean="0"/>
              <a:t>Increase visibility of IGTF in R&amp;E funding agencies</a:t>
            </a:r>
          </a:p>
          <a:p>
            <a:pPr lvl="1"/>
            <a:r>
              <a:rPr lang="en-US" dirty="0" smtClean="0"/>
              <a:t>Update charters to reflect current state of the world and trends moving forward</a:t>
            </a:r>
          </a:p>
          <a:p>
            <a:pPr lvl="1"/>
            <a:r>
              <a:rPr lang="en-US" dirty="0" smtClean="0"/>
              <a:t>Demonstrate to AP members that their operations remain essential to sustaining investment</a:t>
            </a:r>
          </a:p>
          <a:p>
            <a:pPr lvl="1"/>
            <a:r>
              <a:rPr lang="en-US" dirty="0" smtClean="0"/>
              <a:t>Add new/different </a:t>
            </a:r>
            <a:r>
              <a:rPr lang="en-US" dirty="0" err="1" smtClean="0"/>
              <a:t>accredition</a:t>
            </a:r>
            <a:r>
              <a:rPr lang="en-US" dirty="0" smtClean="0"/>
              <a:t> types to attract and retain AP members (?)</a:t>
            </a:r>
          </a:p>
          <a:p>
            <a:pPr lvl="1"/>
            <a:r>
              <a:rPr lang="en-US" dirty="0" smtClean="0"/>
              <a:t>Increase role and responsibilities of RP members</a:t>
            </a:r>
          </a:p>
          <a:p>
            <a:pPr lvl="1"/>
            <a:r>
              <a:rPr lang="en-US" dirty="0" smtClean="0"/>
              <a:t>Figure out better ways for members to finance their participation in TAGPMA and IGTF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5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TAGPMA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pPr lvl="1"/>
            <a:r>
              <a:rPr lang="en-US" dirty="0"/>
              <a:t>TAGPMA Leadership</a:t>
            </a:r>
          </a:p>
          <a:p>
            <a:pPr lvl="1"/>
            <a:r>
              <a:rPr lang="en-US" dirty="0"/>
              <a:t>Current TAGPMA Membership</a:t>
            </a:r>
          </a:p>
          <a:p>
            <a:pPr lvl="1"/>
            <a:r>
              <a:rPr lang="en-US" dirty="0"/>
              <a:t>News and Current work</a:t>
            </a:r>
          </a:p>
          <a:p>
            <a:pPr lvl="1"/>
            <a:r>
              <a:rPr lang="en-US" dirty="0"/>
              <a:t>Communication Infrastructure</a:t>
            </a:r>
          </a:p>
          <a:p>
            <a:pPr lvl="1"/>
            <a:r>
              <a:rPr lang="en-US" dirty="0"/>
              <a:t>TAGPMA </a:t>
            </a:r>
            <a:r>
              <a:rPr lang="en-US" dirty="0" smtClean="0"/>
              <a:t>Conference </a:t>
            </a:r>
            <a:r>
              <a:rPr lang="en-US" dirty="0"/>
              <a:t>Calls</a:t>
            </a:r>
          </a:p>
          <a:p>
            <a:pPr lvl="1"/>
            <a:r>
              <a:rPr lang="en-US" dirty="0"/>
              <a:t>TAGPMA </a:t>
            </a:r>
            <a:r>
              <a:rPr lang="en-US" dirty="0" smtClean="0"/>
              <a:t>Face-to-Face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TAGPMA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Current Officers</a:t>
            </a:r>
          </a:p>
          <a:p>
            <a:pPr lvl="1"/>
            <a:r>
              <a:rPr lang="en-US" dirty="0" smtClean="0"/>
              <a:t>Chair: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Derek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Simmel </a:t>
            </a:r>
            <a:r>
              <a:rPr lang="en-US" dirty="0" smtClean="0"/>
              <a:t>(PSC)</a:t>
            </a:r>
            <a:endParaRPr lang="en-US" dirty="0"/>
          </a:p>
          <a:p>
            <a:pPr lvl="2"/>
            <a:r>
              <a:rPr lang="en-US" dirty="0" err="1" smtClean="0"/>
              <a:t>dsimmel@psc.edu</a:t>
            </a:r>
            <a:endParaRPr lang="en-US" dirty="0"/>
          </a:p>
          <a:p>
            <a:pPr lvl="1"/>
            <a:r>
              <a:rPr lang="en-US" dirty="0"/>
              <a:t>Chair for Latin America: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Paula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Venosa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/>
              <a:t>(UNLP)</a:t>
            </a:r>
          </a:p>
          <a:p>
            <a:pPr lvl="2"/>
            <a:r>
              <a:rPr lang="en-US" dirty="0" err="1"/>
              <a:t>pvenosa@info.unlp.edu.ar</a:t>
            </a:r>
            <a:endParaRPr lang="en-US" dirty="0"/>
          </a:p>
          <a:p>
            <a:pPr lvl="1"/>
            <a:r>
              <a:rPr lang="en-US" dirty="0"/>
              <a:t>Vice Chair: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Ale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Stolk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ULAGrid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astolk@ula.ve</a:t>
            </a:r>
            <a:endParaRPr lang="en-US" dirty="0"/>
          </a:p>
          <a:p>
            <a:pPr lvl="1"/>
            <a:r>
              <a:rPr lang="en-US" dirty="0"/>
              <a:t>Secretary: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Jeff Porter </a:t>
            </a:r>
            <a:r>
              <a:rPr lang="en-US" dirty="0"/>
              <a:t>(NERSC)</a:t>
            </a:r>
          </a:p>
          <a:p>
            <a:pPr lvl="2"/>
            <a:r>
              <a:rPr lang="en-US" dirty="0" err="1"/>
              <a:t>rjporter@lbl.gov</a:t>
            </a:r>
            <a:endParaRPr lang="en-US" dirty="0"/>
          </a:p>
          <a:p>
            <a:pPr lvl="1"/>
            <a:r>
              <a:rPr lang="en-US" dirty="0"/>
              <a:t>Webmaster: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Scott Sakai </a:t>
            </a:r>
            <a:r>
              <a:rPr lang="en-US" dirty="0"/>
              <a:t>(SDSC)</a:t>
            </a:r>
          </a:p>
          <a:p>
            <a:pPr lvl="2"/>
            <a:r>
              <a:rPr lang="en-US" dirty="0" err="1"/>
              <a:t>ssakai@sdsc.edu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TAGPMA Membership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218848"/>
              </p:ext>
            </p:extLst>
          </p:nvPr>
        </p:nvGraphicFramePr>
        <p:xfrm>
          <a:off x="457200" y="1317625"/>
          <a:ext cx="8229600" cy="531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2438400"/>
                <a:gridCol w="2743200"/>
              </a:tblGrid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Organization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Country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Representative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Member</a:t>
                      </a:r>
                      <a:r>
                        <a:rPr lang="en-US" sz="1400" baseline="0" dirty="0" smtClean="0"/>
                        <a:t> Type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FNAL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Irwin Gaines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Relying</a:t>
                      </a:r>
                      <a:r>
                        <a:rPr lang="en-US" sz="1400" baseline="0" dirty="0" smtClean="0"/>
                        <a:t> Party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OGF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Alan Sill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Relying Party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REBCA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Scott Rea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Relying Party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SDSC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Scott Sakai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Relying Party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ULAGrid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Venezuela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Ale </a:t>
                      </a:r>
                      <a:r>
                        <a:rPr lang="en-US" sz="1400" dirty="0" err="1" smtClean="0"/>
                        <a:t>Stolk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Relying Party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UNIANDES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Colombia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Andres Holguin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Relying Party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WLCG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Switzerland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David Kelsey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Relying Party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XSEDE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Jim </a:t>
                      </a:r>
                      <a:r>
                        <a:rPr lang="en-US" sz="1400" dirty="0" err="1" smtClean="0"/>
                        <a:t>Marsteller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Relying</a:t>
                      </a:r>
                      <a:r>
                        <a:rPr lang="en-US" sz="1400" baseline="0" dirty="0" smtClean="0"/>
                        <a:t> Party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DigiCert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Clint Wilson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GridCanada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Canada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Lixin</a:t>
                      </a:r>
                      <a:r>
                        <a:rPr lang="en-US" sz="1400" dirty="0" smtClean="0"/>
                        <a:t> Liu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Authentication Provider</a:t>
                      </a:r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IBDS ANSP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Brazil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Angelo de Souza Santos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InCommon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Jim </a:t>
                      </a:r>
                      <a:r>
                        <a:rPr lang="en-US" sz="1400" dirty="0" err="1" smtClean="0"/>
                        <a:t>Basney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OSG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Susan</a:t>
                      </a:r>
                      <a:r>
                        <a:rPr lang="en-US" sz="1400" baseline="0" dirty="0" smtClean="0"/>
                        <a:t> Sons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NCSA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Jim </a:t>
                      </a:r>
                      <a:r>
                        <a:rPr lang="en-US" sz="1400" dirty="0" err="1" smtClean="0"/>
                        <a:t>Basney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NERSC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Jeff Porter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PSC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Derek Simmel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REUNA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Chile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Alejandro Lara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UFF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Brazil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Vinod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Rebello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UNAM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Mexico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Jhonatan</a:t>
                      </a:r>
                      <a:r>
                        <a:rPr lang="en-US" sz="1400" baseline="0" dirty="0" smtClean="0"/>
                        <a:t> Lopez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  <a:tr h="2529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UNLP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Argentina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Paula </a:t>
                      </a:r>
                      <a:r>
                        <a:rPr lang="en-US" sz="1400" dirty="0" err="1" smtClean="0"/>
                        <a:t>Venosa</a:t>
                      </a:r>
                      <a:endParaRPr lang="en-US" sz="1400" dirty="0"/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Authentication Provider</a:t>
                      </a:r>
                      <a:endParaRPr lang="en-US" sz="1400" dirty="0"/>
                    </a:p>
                  </a:txBody>
                  <a:tcPr marT="18288" marB="1828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1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TAGPMA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20 Members from the North, Central and South American countries + Switzerland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Including Argentina, Brazil, Canada, Chile, Colombia, Mexico, U.S.A and Venezuela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One Relying Party member based in Switzerland (WLCG)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12 Authentication Providers and 8 Relying Party Members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21 IGTF-Accredited CAs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13 Classic CAs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Argentina:		</a:t>
            </a:r>
            <a:r>
              <a:rPr lang="en-US" dirty="0" err="1"/>
              <a:t>UNLPGrid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dirty="0"/>
              <a:t>Brazil:			UFF </a:t>
            </a:r>
            <a:r>
              <a:rPr lang="en-US" dirty="0" err="1"/>
              <a:t>BrGrid</a:t>
            </a:r>
            <a:r>
              <a:rPr lang="en-US" dirty="0"/>
              <a:t>, </a:t>
            </a:r>
            <a:r>
              <a:rPr lang="en-US" dirty="0" err="1"/>
              <a:t>ANSPGrid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dirty="0"/>
              <a:t>Canada:		</a:t>
            </a:r>
            <a:r>
              <a:rPr lang="en-US" dirty="0" smtClean="0"/>
              <a:t>	</a:t>
            </a:r>
            <a:r>
              <a:rPr lang="en-US" dirty="0" err="1" smtClean="0"/>
              <a:t>GridCanada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dirty="0"/>
              <a:t>Chile:			REUNA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Mexico</a:t>
            </a:r>
            <a:r>
              <a:rPr lang="en-US" dirty="0"/>
              <a:t>:		</a:t>
            </a:r>
            <a:r>
              <a:rPr lang="en-US" dirty="0" smtClean="0"/>
              <a:t>	UNAM </a:t>
            </a:r>
            <a:r>
              <a:rPr lang="en-US" dirty="0"/>
              <a:t>(re-accrediting as a new CA)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U.S.A.:			</a:t>
            </a:r>
            <a:r>
              <a:rPr lang="en-US" dirty="0" err="1"/>
              <a:t>DigiCert</a:t>
            </a:r>
            <a:r>
              <a:rPr lang="en-US" dirty="0"/>
              <a:t>(4), </a:t>
            </a:r>
            <a:r>
              <a:rPr lang="en-US" dirty="0" err="1"/>
              <a:t>InCommon</a:t>
            </a:r>
            <a:r>
              <a:rPr lang="en-US" dirty="0"/>
              <a:t>, OSG</a:t>
            </a:r>
          </a:p>
          <a:p>
            <a:pPr lvl="2">
              <a:lnSpc>
                <a:spcPct val="120000"/>
              </a:lnSpc>
            </a:pPr>
            <a:r>
              <a:rPr lang="en-US" i="1" dirty="0" smtClean="0"/>
              <a:t>Venezuela:		</a:t>
            </a:r>
            <a:r>
              <a:rPr lang="en-US" i="1" dirty="0" err="1" smtClean="0"/>
              <a:t>ULAGrid</a:t>
            </a:r>
            <a:r>
              <a:rPr lang="en-US" i="1" dirty="0" smtClean="0"/>
              <a:t> (offline until further notice)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5 Short Lived Credential Service (SLCS) CAs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U.S.A.:			NCSA (3), NERSC, PSC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2 Member-Integrated Credential Service (MICS) CAs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U.S.A.:			NCSA, </a:t>
            </a:r>
            <a:r>
              <a:rPr lang="en-US" dirty="0" err="1" smtClean="0"/>
              <a:t>InCommon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1 Identifier-Only Trust Assurance (IOTA) CA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U.S.A.:			</a:t>
            </a:r>
            <a:r>
              <a:rPr lang="en-US" dirty="0" err="1" smtClean="0"/>
              <a:t>InCommon</a:t>
            </a:r>
            <a:endParaRPr lang="en-US" dirty="0"/>
          </a:p>
          <a:p>
            <a:pPr lvl="2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TAGPMA News &amp; 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UNAM </a:t>
            </a:r>
            <a:r>
              <a:rPr lang="en-US" dirty="0" smtClean="0"/>
              <a:t>CA re-accreditation finishing </a:t>
            </a:r>
            <a:r>
              <a:rPr lang="en-US" dirty="0" smtClean="0"/>
              <a:t>up</a:t>
            </a:r>
            <a:r>
              <a:rPr lang="mr-IN" dirty="0" smtClean="0"/>
              <a:t>…</a:t>
            </a:r>
            <a:r>
              <a:rPr lang="en-US" dirty="0" smtClean="0"/>
              <a:t> almost done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r>
              <a:rPr lang="en-US" i="1" dirty="0" smtClean="0"/>
              <a:t>really this time!</a:t>
            </a:r>
            <a:endParaRPr lang="en-US" i="1" dirty="0" smtClean="0"/>
          </a:p>
          <a:p>
            <a:pPr lvl="1">
              <a:lnSpc>
                <a:spcPct val="120000"/>
              </a:lnSpc>
            </a:pPr>
            <a:r>
              <a:rPr lang="en-US" dirty="0"/>
              <a:t>R</a:t>
            </a:r>
            <a:r>
              <a:rPr lang="en-US" dirty="0" smtClean="0"/>
              <a:t>eplaced its entire CA infrastructure with EJBCA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</a:t>
            </a:r>
            <a:r>
              <a:rPr lang="en-US" dirty="0" smtClean="0"/>
              <a:t>hanged the scope of its CP/CPS – Re-review in progress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TAGPMA </a:t>
            </a:r>
            <a:r>
              <a:rPr lang="en-US" dirty="0" smtClean="0"/>
              <a:t>AP self-assessment procedure </a:t>
            </a:r>
            <a:r>
              <a:rPr lang="en-US" dirty="0" smtClean="0"/>
              <a:t>remains under development</a:t>
            </a:r>
            <a:r>
              <a:rPr lang="mr-IN" dirty="0" smtClean="0"/>
              <a:t>…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tagpma.org</a:t>
            </a:r>
            <a:r>
              <a:rPr lang="en-US" dirty="0" smtClean="0"/>
              <a:t> DNS domain transferred from </a:t>
            </a:r>
            <a:r>
              <a:rPr lang="en-US" dirty="0" err="1" smtClean="0"/>
              <a:t>ESNet</a:t>
            </a:r>
            <a:r>
              <a:rPr lang="en-US" dirty="0" smtClean="0"/>
              <a:t> to PSC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/>
              <a:t>ESNet</a:t>
            </a:r>
            <a:r>
              <a:rPr lang="en-US" dirty="0" smtClean="0"/>
              <a:t> is no longer an active member of TAGPMA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t</a:t>
            </a:r>
            <a:r>
              <a:rPr lang="en-US" dirty="0" err="1" smtClean="0"/>
              <a:t>agpma.org</a:t>
            </a:r>
            <a:r>
              <a:rPr lang="en-US" dirty="0" smtClean="0"/>
              <a:t> domain registration was due to expire this month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“Someone has to pay for it</a:t>
            </a:r>
            <a:r>
              <a:rPr lang="mr-IN" dirty="0" smtClean="0"/>
              <a:t>…</a:t>
            </a:r>
            <a:r>
              <a:rPr lang="en-US" dirty="0" smtClean="0"/>
              <a:t>” PSC picked this up for this year </a:t>
            </a:r>
            <a:r>
              <a:rPr lang="mr-IN" dirty="0" smtClean="0"/>
              <a:t>–</a:t>
            </a:r>
            <a:r>
              <a:rPr lang="en-US" dirty="0" smtClean="0"/>
              <a:t> Thanks!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TAGPMA website refit using Google Sites will proceed in October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Globus Toolkit support transition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globus</a:t>
            </a:r>
            <a:r>
              <a:rPr lang="en-US" dirty="0"/>
              <a:t>/</a:t>
            </a:r>
            <a:r>
              <a:rPr lang="en-US" dirty="0" err="1"/>
              <a:t>globus</a:t>
            </a:r>
            <a:r>
              <a:rPr lang="en-US" dirty="0"/>
              <a:t>-toolkit/blob/globus_6_branch/support-</a:t>
            </a:r>
            <a:r>
              <a:rPr lang="en-US" dirty="0" err="1"/>
              <a:t>changes.md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ANL/</a:t>
            </a:r>
            <a:r>
              <a:rPr lang="en-US" dirty="0" err="1" smtClean="0"/>
              <a:t>UChicago</a:t>
            </a:r>
            <a:r>
              <a:rPr lang="en-US" dirty="0" smtClean="0"/>
              <a:t> Globus group will stop user support as of December 31, 2017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Security-only updates to be provided until December 31, 2018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Numerous meetings have been held in the U.S. &amp; Canada to discuss the way forward for Globus Toolkit following retirement of support by ANL/</a:t>
            </a:r>
            <a:r>
              <a:rPr lang="en-US" dirty="0" err="1" smtClean="0"/>
              <a:t>Uchicago</a:t>
            </a:r>
            <a:r>
              <a:rPr lang="en-US" dirty="0" smtClean="0"/>
              <a:t> Globus group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Coalition among largest relying parties for Globus Toolkit forming to continue support</a:t>
            </a:r>
            <a:r>
              <a:rPr lang="mr-IN" dirty="0" smtClean="0"/>
              <a:t>…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Several TAGPMA AP members have expressed concern for viability of their CA operations</a:t>
            </a:r>
          </a:p>
        </p:txBody>
      </p:sp>
    </p:spTree>
    <p:extLst>
      <p:ext uri="{BB962C8B-B14F-4D97-AF65-F5344CB8AC3E}">
        <p14:creationId xmlns:p14="http://schemas.microsoft.com/office/powerpoint/2010/main" val="27678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IGTF Website http://</a:t>
            </a:r>
            <a:r>
              <a:rPr lang="en-US" dirty="0" err="1"/>
              <a:t>www.igtf.net</a:t>
            </a:r>
            <a:endParaRPr lang="en-US" dirty="0"/>
          </a:p>
          <a:p>
            <a:endParaRPr lang="en-US" dirty="0"/>
          </a:p>
          <a:p>
            <a:r>
              <a:rPr lang="en-US" dirty="0"/>
              <a:t>TAGPMA Website http://</a:t>
            </a:r>
            <a:r>
              <a:rPr lang="en-US" dirty="0" err="1"/>
              <a:t>www.tagpma.org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Hosts static, public information &amp; profiles</a:t>
            </a:r>
          </a:p>
          <a:p>
            <a:pPr lvl="1"/>
            <a:r>
              <a:rPr lang="en-US" i="1" dirty="0" smtClean="0"/>
              <a:t>Still w</a:t>
            </a:r>
            <a:r>
              <a:rPr lang="en-US" i="1" dirty="0" smtClean="0"/>
              <a:t>orking to </a:t>
            </a:r>
            <a:r>
              <a:rPr lang="en-US" i="1" dirty="0" smtClean="0"/>
              <a:t>migrate this and the wiki to Google Sites</a:t>
            </a:r>
            <a:endParaRPr lang="en-US" i="1" dirty="0"/>
          </a:p>
          <a:p>
            <a:pPr lvl="1"/>
            <a:r>
              <a:rPr lang="en-US" dirty="0"/>
              <a:t>New Webmaster appointed – Scott Sakai</a:t>
            </a:r>
          </a:p>
          <a:p>
            <a:endParaRPr lang="en-US" dirty="0"/>
          </a:p>
          <a:p>
            <a:r>
              <a:rPr lang="en-US" dirty="0"/>
              <a:t>TAGPMA </a:t>
            </a:r>
            <a:r>
              <a:rPr lang="en-US" dirty="0" err="1"/>
              <a:t>twiki</a:t>
            </a:r>
            <a:r>
              <a:rPr lang="en-US" dirty="0"/>
              <a:t> http(s)://</a:t>
            </a:r>
            <a:r>
              <a:rPr lang="en-US" dirty="0" err="1"/>
              <a:t>tagpma.es.net</a:t>
            </a:r>
            <a:r>
              <a:rPr lang="en-US" dirty="0"/>
              <a:t>/wiki  </a:t>
            </a:r>
          </a:p>
          <a:p>
            <a:pPr lvl="1"/>
            <a:r>
              <a:rPr lang="en-US" dirty="0"/>
              <a:t>hosts in-process TAGPMA documents, notes, tutorials etc.</a:t>
            </a:r>
          </a:p>
          <a:p>
            <a:pPr lvl="1"/>
            <a:r>
              <a:rPr lang="en-US" dirty="0"/>
              <a:t>Contains agenda and minutes from monthly </a:t>
            </a:r>
            <a:r>
              <a:rPr lang="en-US" dirty="0" smtClean="0"/>
              <a:t>meetings</a:t>
            </a:r>
          </a:p>
          <a:p>
            <a:pPr lvl="1"/>
            <a:r>
              <a:rPr lang="en-US" i="1" dirty="0" smtClean="0"/>
              <a:t>To be moved to Google Sites-based TAGPMA website soon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Mailing lists </a:t>
            </a:r>
            <a:r>
              <a:rPr lang="en-US" dirty="0" err="1"/>
              <a:t>tagpma</a:t>
            </a:r>
            <a:r>
              <a:rPr lang="en-US" dirty="0"/>
              <a:t>-general, </a:t>
            </a:r>
            <a:r>
              <a:rPr lang="en-US" dirty="0" err="1"/>
              <a:t>tagpma</a:t>
            </a:r>
            <a:r>
              <a:rPr lang="en-US" dirty="0"/>
              <a:t>-private </a:t>
            </a:r>
          </a:p>
          <a:p>
            <a:pPr lvl="1"/>
            <a:r>
              <a:rPr lang="en-US" dirty="0"/>
              <a:t>Mailing lists have been moved over to Google Apps for Education, also enabling Calendar, Docs &amp; Sites</a:t>
            </a:r>
          </a:p>
          <a:p>
            <a:pPr lvl="1"/>
            <a:r>
              <a:rPr lang="en-US" dirty="0"/>
              <a:t>E-mail any issues directly to the Chair (</a:t>
            </a:r>
            <a:r>
              <a:rPr lang="en-US" dirty="0" err="1"/>
              <a:t>dsimmel@psc.edu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TAGPMA Conference Calls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Regular Video Conference Calls are held Monthly, </a:t>
            </a:r>
            <a:r>
              <a:rPr lang="en-US" dirty="0" smtClean="0"/>
              <a:t>at </a:t>
            </a:r>
            <a:r>
              <a:rPr lang="en-US" dirty="0"/>
              <a:t>11</a:t>
            </a:r>
            <a:r>
              <a:rPr lang="en-US" dirty="0" smtClean="0"/>
              <a:t>:30am </a:t>
            </a:r>
            <a:r>
              <a:rPr lang="en-US" dirty="0"/>
              <a:t>Eastern (US) time on the 2nd </a:t>
            </a:r>
            <a:r>
              <a:rPr lang="en-US" dirty="0" smtClean="0"/>
              <a:t>Friday* </a:t>
            </a:r>
            <a:r>
              <a:rPr lang="en-US" dirty="0"/>
              <a:t>of each month. </a:t>
            </a:r>
          </a:p>
          <a:p>
            <a:pPr lvl="1"/>
            <a:r>
              <a:rPr lang="en-US" dirty="0"/>
              <a:t>Spanish Call: </a:t>
            </a:r>
            <a:r>
              <a:rPr lang="en-US" dirty="0" smtClean="0"/>
              <a:t>11:30am*</a:t>
            </a:r>
            <a:endParaRPr lang="en-US" dirty="0"/>
          </a:p>
          <a:p>
            <a:pPr lvl="1"/>
            <a:r>
              <a:rPr lang="en-US" dirty="0"/>
              <a:t>English Call: </a:t>
            </a:r>
            <a:r>
              <a:rPr lang="en-US" dirty="0" smtClean="0"/>
              <a:t>12:00noon*</a:t>
            </a:r>
            <a:endParaRPr lang="en-US" dirty="0"/>
          </a:p>
          <a:p>
            <a:pPr lvl="1"/>
            <a:r>
              <a:rPr lang="en-US" dirty="0"/>
              <a:t>Next call will be </a:t>
            </a:r>
            <a:r>
              <a:rPr lang="en-US" dirty="0" smtClean="0"/>
              <a:t>Friday </a:t>
            </a:r>
            <a:r>
              <a:rPr lang="en-US" dirty="0" smtClean="0"/>
              <a:t>October 13, 2017</a:t>
            </a:r>
          </a:p>
          <a:p>
            <a:pPr lvl="2"/>
            <a:r>
              <a:rPr lang="en-US" dirty="0" smtClean="0"/>
              <a:t>*Poll to pick a new day and time for these calls under way</a:t>
            </a:r>
            <a:endParaRPr lang="en-US" dirty="0"/>
          </a:p>
          <a:p>
            <a:pPr lvl="1"/>
            <a:r>
              <a:rPr lang="en-US" dirty="0"/>
              <a:t>Video arrangements: CERN </a:t>
            </a:r>
            <a:r>
              <a:rPr lang="en-US" dirty="0" err="1" smtClean="0"/>
              <a:t>Vidyo</a:t>
            </a:r>
            <a:endParaRPr lang="en-US" dirty="0" smtClean="0"/>
          </a:p>
          <a:p>
            <a:pPr lvl="2"/>
            <a:r>
              <a:rPr lang="en-US" u="sng" dirty="0"/>
              <a:t>https://</a:t>
            </a:r>
            <a:r>
              <a:rPr lang="en-US" u="sng" dirty="0" err="1"/>
              <a:t>www.nikhef.nl</a:t>
            </a:r>
            <a:r>
              <a:rPr lang="en-US" u="sng" dirty="0"/>
              <a:t>/grid/video/?m=</a:t>
            </a:r>
            <a:r>
              <a:rPr lang="en-US" u="sng" dirty="0" err="1"/>
              <a:t>tagpma</a:t>
            </a:r>
            <a:endParaRPr lang="en-US" dirty="0" smtClean="0"/>
          </a:p>
          <a:p>
            <a:pPr lvl="1"/>
            <a:r>
              <a:rPr lang="en-US" dirty="0" smtClean="0"/>
              <a:t>Request </a:t>
            </a:r>
            <a:r>
              <a:rPr lang="en-US" dirty="0"/>
              <a:t>for agenda items goes out ~1 week before the next call</a:t>
            </a:r>
          </a:p>
          <a:p>
            <a:pPr lvl="1"/>
            <a:r>
              <a:rPr lang="en-US" dirty="0"/>
              <a:t>The agenda is usually posted on </a:t>
            </a:r>
            <a:r>
              <a:rPr lang="en-US" dirty="0" err="1"/>
              <a:t>tagpma</a:t>
            </a:r>
            <a:r>
              <a:rPr lang="en-US" dirty="0"/>
              <a:t>-general e-mail list no later than 1 day before the meeting</a:t>
            </a:r>
          </a:p>
          <a:p>
            <a:endParaRPr lang="en-US" dirty="0"/>
          </a:p>
          <a:p>
            <a:r>
              <a:rPr lang="en-US" dirty="0"/>
              <a:t>All IGTF members and prospective TAGPMA members are welcome to attend our TAGPMA meetings!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12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TAGPMA Face-to-Face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TAGPMA 25 – Washington, DC</a:t>
            </a:r>
          </a:p>
          <a:p>
            <a:pPr lvl="1"/>
            <a:r>
              <a:rPr lang="en-US" dirty="0" smtClean="0"/>
              <a:t>April 23, 2017</a:t>
            </a:r>
          </a:p>
          <a:p>
            <a:pPr lvl="1"/>
            <a:r>
              <a:rPr lang="en-US" dirty="0" smtClean="0"/>
              <a:t>co-located with Internet2 </a:t>
            </a:r>
            <a:r>
              <a:rPr lang="en-US" dirty="0"/>
              <a:t>Global Summit </a:t>
            </a:r>
            <a:r>
              <a:rPr lang="en-US" dirty="0" smtClean="0"/>
              <a:t>2017</a:t>
            </a:r>
          </a:p>
          <a:p>
            <a:pPr lvl="1"/>
            <a:r>
              <a:rPr lang="en-US" dirty="0">
                <a:hlinkClick r:id="rId2"/>
              </a:rPr>
              <a:t>http://indico.rnp.br/conferenceDisplay.py?confId=</a:t>
            </a:r>
            <a:r>
              <a:rPr lang="en-US" dirty="0" smtClean="0">
                <a:hlinkClick r:id="rId2"/>
              </a:rPr>
              <a:t>237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TAGPMA 26 – San Jose, Costa Rica - </a:t>
            </a:r>
            <a:r>
              <a:rPr lang="en-US" dirty="0" smtClean="0">
                <a:solidFill>
                  <a:srgbClr val="FF0000"/>
                </a:solidFill>
              </a:rPr>
              <a:t>CANCELLED</a:t>
            </a:r>
          </a:p>
          <a:p>
            <a:pPr lvl="1"/>
            <a:r>
              <a:rPr lang="en-US" dirty="0" smtClean="0"/>
              <a:t>Was to be held July 3-5, 2017, </a:t>
            </a:r>
            <a:r>
              <a:rPr lang="en-US" dirty="0" smtClean="0"/>
              <a:t>co-located </a:t>
            </a:r>
            <a:r>
              <a:rPr lang="en-US" dirty="0"/>
              <a:t>with </a:t>
            </a:r>
            <a:r>
              <a:rPr lang="en-US" dirty="0" smtClean="0"/>
              <a:t>th</a:t>
            </a:r>
            <a:r>
              <a:rPr lang="en-US" dirty="0" smtClean="0"/>
              <a:t>e </a:t>
            </a:r>
            <a:r>
              <a:rPr lang="en-US" dirty="0" err="1" smtClean="0"/>
              <a:t>RedCLARA</a:t>
            </a:r>
            <a:r>
              <a:rPr lang="en-US" dirty="0" smtClean="0"/>
              <a:t> </a:t>
            </a:r>
            <a:r>
              <a:rPr lang="en-US" dirty="0"/>
              <a:t>/ TICAL </a:t>
            </a:r>
            <a:r>
              <a:rPr lang="en-US" dirty="0" smtClean="0"/>
              <a:t>2017 conference</a:t>
            </a:r>
          </a:p>
          <a:p>
            <a:pPr lvl="1"/>
            <a:r>
              <a:rPr lang="en-US" dirty="0" smtClean="0"/>
              <a:t>Not enough members were able to attend in person to warrant the cost in time and travel expenses to hold the </a:t>
            </a:r>
            <a:r>
              <a:rPr lang="en-US" dirty="0" smtClean="0"/>
              <a:t>meeting</a:t>
            </a:r>
          </a:p>
          <a:p>
            <a:pPr lvl="1"/>
            <a:endParaRPr lang="en-US" dirty="0"/>
          </a:p>
          <a:p>
            <a:r>
              <a:rPr lang="en-US" dirty="0" smtClean="0"/>
              <a:t>Questioning the viability of Face-to-Face meetings in TAGPMA </a:t>
            </a:r>
            <a:r>
              <a:rPr lang="en-US" dirty="0" smtClean="0">
                <a:sym typeface="Wingdings"/>
              </a:rPr>
              <a:t></a:t>
            </a:r>
          </a:p>
          <a:p>
            <a:pPr lvl="1"/>
            <a:r>
              <a:rPr lang="en-US" dirty="0" smtClean="0">
                <a:sym typeface="Wingdings"/>
              </a:rPr>
              <a:t>Financial &amp; logistic obstacles to in-person attendance by members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TAGPMA </a:t>
            </a:r>
            <a:r>
              <a:rPr lang="en-US" dirty="0" smtClean="0"/>
              <a:t>26 / IGTF </a:t>
            </a:r>
            <a:r>
              <a:rPr lang="en-US" dirty="0" smtClean="0"/>
              <a:t>All-Hands </a:t>
            </a:r>
            <a:r>
              <a:rPr lang="en-US" dirty="0" smtClean="0"/>
              <a:t>Meeting (?)</a:t>
            </a:r>
            <a:endParaRPr lang="en-US" dirty="0" smtClean="0"/>
          </a:p>
          <a:p>
            <a:pPr lvl="1"/>
            <a:r>
              <a:rPr lang="en-US" dirty="0" smtClean="0"/>
              <a:t>Plan to co-locate with Internet Global Summit 2018, scheduled for May 6-9, 2018 in San Diego, CA.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43606"/>
      </p:ext>
    </p:extLst>
  </p:cSld>
  <p:clrMapOvr>
    <a:masterClrMapping/>
  </p:clrMapOvr>
</p:sld>
</file>

<file path=ppt/theme/theme1.xml><?xml version="1.0" encoding="utf-8"?>
<a:theme xmlns:a="http://schemas.openxmlformats.org/drawingml/2006/main" name="TAGPMA2015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823</Words>
  <Application>Microsoft Macintosh PowerPoint</Application>
  <PresentationFormat>On-screen Show (4:3)</PresentationFormat>
  <Paragraphs>202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Black</vt:lpstr>
      <vt:lpstr>Calibri</vt:lpstr>
      <vt:lpstr>Mangal</vt:lpstr>
      <vt:lpstr>Wingdings</vt:lpstr>
      <vt:lpstr>Arial</vt:lpstr>
      <vt:lpstr>TAGPMA2015</vt:lpstr>
      <vt:lpstr>TAGPMA Update</vt:lpstr>
      <vt:lpstr>TAGPMA Update</vt:lpstr>
      <vt:lpstr>TAGPMA Leadership</vt:lpstr>
      <vt:lpstr>Current TAGPMA Membership</vt:lpstr>
      <vt:lpstr>Current TAGPMA Membership</vt:lpstr>
      <vt:lpstr>TAGPMA News &amp; Current Work</vt:lpstr>
      <vt:lpstr>Communication Infrastructure</vt:lpstr>
      <vt:lpstr>TAGPMA Conference Calls </vt:lpstr>
      <vt:lpstr>TAGPMA Face-to-Face Meetings</vt:lpstr>
      <vt:lpstr>TAGPMA / IGTF Future?</vt:lpstr>
    </vt:vector>
  </TitlesOfParts>
  <Company>Pittsburgh Supercomputing Center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Simmel</dc:creator>
  <cp:lastModifiedBy>Derek Simmel</cp:lastModifiedBy>
  <cp:revision>44</cp:revision>
  <cp:lastPrinted>2017-04-21T18:42:14Z</cp:lastPrinted>
  <dcterms:created xsi:type="dcterms:W3CDTF">2013-01-14T04:52:24Z</dcterms:created>
  <dcterms:modified xsi:type="dcterms:W3CDTF">2017-09-25T11:02:26Z</dcterms:modified>
</cp:coreProperties>
</file>