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3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55640" y="0"/>
            <a:ext cx="7560360" cy="980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A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755640" y="1340640"/>
            <a:ext cx="813708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755640" y="3840120"/>
            <a:ext cx="813708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755640" y="0"/>
            <a:ext cx="7560360" cy="980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A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755640" y="1340640"/>
            <a:ext cx="397080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925520" y="1340640"/>
            <a:ext cx="397080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925520" y="3840120"/>
            <a:ext cx="397080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755640" y="3840120"/>
            <a:ext cx="397080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55640" y="0"/>
            <a:ext cx="7560360" cy="980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A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755640" y="1340640"/>
            <a:ext cx="261972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06760" y="1340640"/>
            <a:ext cx="261972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257880" y="1340640"/>
            <a:ext cx="261972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257880" y="3840120"/>
            <a:ext cx="261972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06760" y="3840120"/>
            <a:ext cx="261972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55640" y="3840120"/>
            <a:ext cx="261972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755640" y="0"/>
            <a:ext cx="7560360" cy="980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A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755640" y="1340640"/>
            <a:ext cx="8137080" cy="4785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755640" y="0"/>
            <a:ext cx="7560360" cy="980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A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755640" y="1340640"/>
            <a:ext cx="8137080" cy="47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755640" y="0"/>
            <a:ext cx="7560360" cy="980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A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755640" y="1340640"/>
            <a:ext cx="3970800" cy="47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925520" y="1340640"/>
            <a:ext cx="3970800" cy="47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755640" y="0"/>
            <a:ext cx="7560360" cy="980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AU" sz="28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755640" y="0"/>
            <a:ext cx="7560360" cy="454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755640" y="0"/>
            <a:ext cx="7560360" cy="980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A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755640" y="1340640"/>
            <a:ext cx="397080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755640" y="3840120"/>
            <a:ext cx="397080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925520" y="1340640"/>
            <a:ext cx="3970800" cy="47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55640" y="0"/>
            <a:ext cx="7560360" cy="980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A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755640" y="1340640"/>
            <a:ext cx="8137080" cy="4785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755640" y="0"/>
            <a:ext cx="7560360" cy="980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A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755640" y="1340640"/>
            <a:ext cx="3970800" cy="47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925520" y="1340640"/>
            <a:ext cx="397080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925520" y="3840120"/>
            <a:ext cx="397080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755640" y="0"/>
            <a:ext cx="7560360" cy="980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A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755640" y="1340640"/>
            <a:ext cx="397080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925520" y="1340640"/>
            <a:ext cx="397080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755640" y="3840120"/>
            <a:ext cx="813708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755640" y="0"/>
            <a:ext cx="7560360" cy="980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A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755640" y="1340640"/>
            <a:ext cx="813708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755640" y="3840120"/>
            <a:ext cx="813708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755640" y="0"/>
            <a:ext cx="7560360" cy="980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A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755640" y="1340640"/>
            <a:ext cx="397080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925520" y="1340640"/>
            <a:ext cx="397080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925520" y="3840120"/>
            <a:ext cx="397080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755640" y="3840120"/>
            <a:ext cx="397080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755640" y="0"/>
            <a:ext cx="7560360" cy="980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A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755640" y="1340640"/>
            <a:ext cx="261972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506760" y="1340640"/>
            <a:ext cx="261972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257880" y="1340640"/>
            <a:ext cx="261972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6257880" y="3840120"/>
            <a:ext cx="261972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3506760" y="3840120"/>
            <a:ext cx="261972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755640" y="3840120"/>
            <a:ext cx="261972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755640" y="0"/>
            <a:ext cx="7560360" cy="980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A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755640" y="1340640"/>
            <a:ext cx="8137080" cy="4785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755640" y="0"/>
            <a:ext cx="7560360" cy="980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A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755640" y="1340640"/>
            <a:ext cx="8137080" cy="47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755640" y="0"/>
            <a:ext cx="7560360" cy="980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A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755640" y="1340640"/>
            <a:ext cx="3970800" cy="47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925520" y="1340640"/>
            <a:ext cx="3970800" cy="47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755640" y="0"/>
            <a:ext cx="7560360" cy="980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AU" sz="28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55640" y="0"/>
            <a:ext cx="7560360" cy="980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A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755640" y="1340640"/>
            <a:ext cx="8137080" cy="47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755640" y="0"/>
            <a:ext cx="7560360" cy="454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755640" y="0"/>
            <a:ext cx="7560360" cy="980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A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755640" y="1340640"/>
            <a:ext cx="397080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755640" y="3840120"/>
            <a:ext cx="397080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925520" y="1340640"/>
            <a:ext cx="3970800" cy="47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755640" y="0"/>
            <a:ext cx="7560360" cy="980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A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755640" y="1340640"/>
            <a:ext cx="3970800" cy="47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925520" y="1340640"/>
            <a:ext cx="397080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925520" y="3840120"/>
            <a:ext cx="397080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755640" y="0"/>
            <a:ext cx="7560360" cy="980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A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755640" y="1340640"/>
            <a:ext cx="397080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925520" y="1340640"/>
            <a:ext cx="397080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755640" y="3840120"/>
            <a:ext cx="813708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755640" y="0"/>
            <a:ext cx="7560360" cy="980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A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755640" y="1340640"/>
            <a:ext cx="813708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755640" y="3840120"/>
            <a:ext cx="813708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755640" y="0"/>
            <a:ext cx="7560360" cy="980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A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755640" y="1340640"/>
            <a:ext cx="397080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925520" y="1340640"/>
            <a:ext cx="397080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925520" y="3840120"/>
            <a:ext cx="397080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755640" y="3840120"/>
            <a:ext cx="397080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755640" y="0"/>
            <a:ext cx="7560360" cy="980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A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755640" y="1340640"/>
            <a:ext cx="261972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3506760" y="1340640"/>
            <a:ext cx="261972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6257880" y="1340640"/>
            <a:ext cx="261972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6257880" y="3840120"/>
            <a:ext cx="261972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body"/>
          </p:nvPr>
        </p:nvSpPr>
        <p:spPr>
          <a:xfrm>
            <a:off x="3506760" y="3840120"/>
            <a:ext cx="261972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 type="body"/>
          </p:nvPr>
        </p:nvSpPr>
        <p:spPr>
          <a:xfrm>
            <a:off x="755640" y="3840120"/>
            <a:ext cx="261972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55640" y="0"/>
            <a:ext cx="7560360" cy="980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A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755640" y="1340640"/>
            <a:ext cx="3970800" cy="47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925520" y="1340640"/>
            <a:ext cx="3970800" cy="47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55640" y="0"/>
            <a:ext cx="7560360" cy="980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AU" sz="28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755640" y="0"/>
            <a:ext cx="7560360" cy="454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55640" y="0"/>
            <a:ext cx="7560360" cy="980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A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755640" y="1340640"/>
            <a:ext cx="397080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755640" y="3840120"/>
            <a:ext cx="397080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925520" y="1340640"/>
            <a:ext cx="3970800" cy="47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55640" y="0"/>
            <a:ext cx="7560360" cy="980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A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755640" y="1340640"/>
            <a:ext cx="3970800" cy="478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925520" y="1340640"/>
            <a:ext cx="397080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925520" y="3840120"/>
            <a:ext cx="397080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55640" y="0"/>
            <a:ext cx="7560360" cy="980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AU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755640" y="1340640"/>
            <a:ext cx="397080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925520" y="1340640"/>
            <a:ext cx="397080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755640" y="3840120"/>
            <a:ext cx="8137080" cy="228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AU" sz="2800" b="0" strike="noStrike" spc="-1">
              <a:solidFill>
                <a:srgbClr val="37424A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4" Type="http://schemas.openxmlformats.org/officeDocument/2006/relationships/image" Target="../media/image4.jpe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7"/>
          <p:cNvPicPr/>
          <p:nvPr/>
        </p:nvPicPr>
        <p:blipFill>
          <a:blip r:embed="rId14"/>
          <a:stretch/>
        </p:blipFill>
        <p:spPr>
          <a:xfrm>
            <a:off x="43920" y="8640"/>
            <a:ext cx="644400" cy="483120"/>
          </a:xfrm>
          <a:prstGeom prst="rect">
            <a:avLst/>
          </a:prstGeom>
          <a:ln>
            <a:noFill/>
          </a:ln>
        </p:spPr>
      </p:pic>
      <p:sp>
        <p:nvSpPr>
          <p:cNvPr id="6" name="CustomShape 1" hidden="1"/>
          <p:cNvSpPr/>
          <p:nvPr/>
        </p:nvSpPr>
        <p:spPr>
          <a:xfrm>
            <a:off x="417600" y="413640"/>
            <a:ext cx="8619120" cy="4536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D6ECEE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Picture 9"/>
          <p:cNvPicPr/>
          <p:nvPr/>
        </p:nvPicPr>
        <p:blipFill>
          <a:blip r:embed="rId15"/>
          <a:stretch/>
        </p:blipFill>
        <p:spPr>
          <a:xfrm>
            <a:off x="0" y="144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971640" y="2133000"/>
            <a:ext cx="7272360" cy="2232000"/>
          </a:xfrm>
          <a:prstGeom prst="rect">
            <a:avLst/>
          </a:prstGeom>
        </p:spPr>
        <p:txBody>
          <a:bodyPr lIns="87120" tIns="43560" rIns="87120" bIns="43560" anchor="ctr"/>
          <a:lstStyle/>
          <a:p>
            <a:pPr algn="ctr">
              <a:lnSpc>
                <a:spcPct val="100000"/>
              </a:lnSpc>
            </a:pPr>
            <a:r>
              <a:rPr lang="en-AU" sz="3000" b="1" strike="noStrike" spc="-1">
                <a:solidFill>
                  <a:srgbClr val="FFFFFF"/>
                </a:solidFill>
                <a:latin typeface="メイリオ"/>
                <a:ea typeface="メイリオ"/>
              </a:rPr>
              <a:t>Click to edit Master title style</a:t>
            </a:r>
            <a:endParaRPr lang="en-AU" sz="3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200" b="0" strike="noStrike" spc="-1">
                <a:solidFill>
                  <a:srgbClr val="000000"/>
                </a:solidFill>
                <a:latin typeface="ＭＳ Ｐゴシック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830" b="0" strike="noStrike" spc="-1">
                <a:solidFill>
                  <a:srgbClr val="000000"/>
                </a:solidFill>
                <a:latin typeface="ＭＳ Ｐゴシック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760" b="0" strike="noStrike" spc="-1">
                <a:solidFill>
                  <a:srgbClr val="000000"/>
                </a:solidFill>
                <a:latin typeface="Times New Roman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760" b="0" strike="noStrike" spc="-1">
                <a:solidFill>
                  <a:srgbClr val="000000"/>
                </a:solidFill>
                <a:latin typeface="Times New Roman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strike="noStrike" spc="-1">
                <a:solidFill>
                  <a:srgbClr val="000000"/>
                </a:solidFill>
                <a:latin typeface="Times New Roman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strike="noStrike" spc="-1">
                <a:solidFill>
                  <a:srgbClr val="000000"/>
                </a:solidFill>
                <a:latin typeface="Times New Roman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strike="noStrike" spc="-1">
                <a:solidFill>
                  <a:srgbClr val="000000"/>
                </a:solidFill>
                <a:latin typeface="Times New Roman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"/>
          <p:cNvPicPr/>
          <p:nvPr/>
        </p:nvPicPr>
        <p:blipFill>
          <a:blip r:embed="rId1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8316360" y="332640"/>
            <a:ext cx="583920" cy="19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D5DF7896-12C7-4340-8C45-D45E48440144}" type="slidenum">
              <a:rPr lang="de-DE" sz="1000" b="0" strike="noStrike" spc="-1">
                <a:solidFill>
                  <a:srgbClr val="58A618"/>
                </a:solidFill>
                <a:latin typeface="Arial"/>
                <a:ea typeface="ＭＳ Ｐゴシック"/>
              </a:rPr>
              <a:t>‹#›</a:t>
            </a:fld>
            <a:endParaRPr lang="de-DE" sz="10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755640" y="1340640"/>
            <a:ext cx="8137080" cy="478512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58A618"/>
              </a:buClr>
              <a:buFont typeface="Wingdings" charset="2"/>
              <a:buChar char=""/>
            </a:pPr>
            <a:r>
              <a:rPr lang="en-AU" sz="2400" b="0" strike="noStrike" spc="-1">
                <a:solidFill>
                  <a:srgbClr val="373737"/>
                </a:solidFill>
                <a:latin typeface="Arial"/>
                <a:ea typeface="ＭＳ Ｐゴシック"/>
              </a:rPr>
              <a:t>Click to edit Master text styles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360"/>
              </a:spcBef>
              <a:buClr>
                <a:srgbClr val="703D29"/>
              </a:buClr>
              <a:buFont typeface="Wingdings" charset="2"/>
              <a:buChar char=""/>
            </a:pPr>
            <a:r>
              <a:rPr lang="en-AU" sz="1800" b="0" strike="noStrike" spc="-1">
                <a:solidFill>
                  <a:srgbClr val="373737"/>
                </a:solidFill>
                <a:latin typeface="Arial"/>
                <a:ea typeface="ＭＳ Ｐゴシック"/>
              </a:rPr>
              <a:t>Second level</a:t>
            </a:r>
            <a:endParaRPr lang="en-AU" sz="1800" b="0" strike="noStrike" spc="-1">
              <a:solidFill>
                <a:srgbClr val="37424A"/>
              </a:solidFill>
              <a:latin typeface="Arial"/>
            </a:endParaRPr>
          </a:p>
          <a:p>
            <a:pPr marL="1143000" lvl="2" indent="-228240">
              <a:lnSpc>
                <a:spcPct val="100000"/>
              </a:lnSpc>
              <a:spcBef>
                <a:spcPts val="320"/>
              </a:spcBef>
              <a:buClr>
                <a:srgbClr val="E4D700"/>
              </a:buClr>
              <a:buFont typeface="Wingdings" charset="2"/>
              <a:buChar char=""/>
            </a:pPr>
            <a:r>
              <a:rPr lang="en-AU" sz="1600" b="0" strike="noStrike" spc="-1">
                <a:solidFill>
                  <a:srgbClr val="373737"/>
                </a:solidFill>
                <a:latin typeface="Arial"/>
                <a:ea typeface="ＭＳ Ｐゴシック"/>
              </a:rPr>
              <a:t>Third level</a:t>
            </a:r>
            <a:endParaRPr lang="en-AU" sz="1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title"/>
          </p:nvPr>
        </p:nvSpPr>
        <p:spPr>
          <a:xfrm>
            <a:off x="755640" y="0"/>
            <a:ext cx="7560360" cy="980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AU" sz="1800" b="1" strike="noStrike" spc="-1">
                <a:solidFill>
                  <a:srgbClr val="58A618"/>
                </a:solidFill>
                <a:latin typeface="Arial"/>
                <a:ea typeface="ＭＳ Ｐゴシック"/>
              </a:rPr>
              <a:t>Click to edit Master title style</a:t>
            </a:r>
            <a:endParaRPr lang="en-AU" sz="18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1"/>
          <p:cNvPicPr/>
          <p:nvPr/>
        </p:nvPicPr>
        <p:blipFill>
          <a:blip r:embed="rId1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82" name="CustomShape 1"/>
          <p:cNvSpPr/>
          <p:nvPr/>
        </p:nvSpPr>
        <p:spPr>
          <a:xfrm>
            <a:off x="8316360" y="332640"/>
            <a:ext cx="583920" cy="19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2CACC5D0-D695-4CEF-9B67-BCFBF96ED751}" type="slidenum">
              <a:rPr lang="de-DE" sz="1000" b="0" strike="noStrike" spc="-1">
                <a:solidFill>
                  <a:srgbClr val="58A618"/>
                </a:solidFill>
                <a:latin typeface="Arial"/>
                <a:ea typeface="ＭＳ Ｐゴシック"/>
              </a:rPr>
              <a:t>‹#›</a:t>
            </a:fld>
            <a:endParaRPr lang="de-DE" sz="10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5640" y="1340640"/>
            <a:ext cx="8137080" cy="478512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58A618"/>
              </a:buClr>
              <a:buFont typeface="Wingdings" charset="2"/>
              <a:buChar char=""/>
            </a:pPr>
            <a:r>
              <a:rPr lang="en-AU" sz="24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Click to edit Master text styles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703D29"/>
              </a:buClr>
              <a:buFont typeface="Wingdings" charset="2"/>
              <a:buChar char=""/>
            </a:pPr>
            <a:r>
              <a:rPr lang="en-AU" sz="20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Second level</a:t>
            </a:r>
            <a:endParaRPr lang="en-AU" sz="2000" b="0" strike="noStrike" spc="-1">
              <a:solidFill>
                <a:srgbClr val="37424A"/>
              </a:solidFill>
              <a:latin typeface="Arial"/>
            </a:endParaRPr>
          </a:p>
          <a:p>
            <a:pPr marL="1143000" lvl="2" indent="-228240">
              <a:lnSpc>
                <a:spcPct val="100000"/>
              </a:lnSpc>
              <a:spcBef>
                <a:spcPts val="320"/>
              </a:spcBef>
              <a:buClr>
                <a:srgbClr val="E4D700"/>
              </a:buClr>
              <a:buFont typeface="Wingdings" charset="2"/>
              <a:buChar char=""/>
            </a:pPr>
            <a:r>
              <a:rPr lang="en-AU" sz="16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Third level</a:t>
            </a:r>
            <a:endParaRPr lang="en-AU" sz="16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title"/>
          </p:nvPr>
        </p:nvSpPr>
        <p:spPr>
          <a:xfrm>
            <a:off x="755640" y="0"/>
            <a:ext cx="7560360" cy="980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AU" sz="2400" b="1" strike="noStrike" spc="-1">
                <a:solidFill>
                  <a:srgbClr val="58A618"/>
                </a:solidFill>
                <a:latin typeface="Arial"/>
                <a:ea typeface="ＭＳ Ｐゴシック"/>
              </a:rPr>
              <a:t>Click to edit Master title style</a:t>
            </a:r>
            <a:endParaRPr lang="en-AU" sz="2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hyperlink" Target="https://fim4r.or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hyperlink" Target="https://indico.cern.ch/event/647693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971640" y="2349000"/>
            <a:ext cx="7272360" cy="2232000"/>
          </a:xfrm>
          <a:prstGeom prst="rect">
            <a:avLst/>
          </a:prstGeom>
          <a:noFill/>
          <a:ln>
            <a:noFill/>
          </a:ln>
        </p:spPr>
        <p:txBody>
          <a:bodyPr lIns="87120" tIns="43560" rIns="87120" bIns="4356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AU" sz="3000" b="1" strike="noStrike" spc="-1">
                <a:solidFill>
                  <a:srgbClr val="FFFFFF"/>
                </a:solidFill>
                <a:latin typeface="メイリオ"/>
                <a:ea typeface="メイリオ"/>
              </a:rPr>
              <a:t>Federated Identity Interest Group</a:t>
            </a:r>
            <a:endParaRPr lang="en-AU" sz="30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755640" y="1340640"/>
            <a:ext cx="8137080" cy="4785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58A618"/>
              </a:buClr>
              <a:buFont typeface="Wingdings" charset="2"/>
              <a:buChar char=""/>
            </a:pPr>
            <a:r>
              <a:rPr lang="en-AU" sz="24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Update on related activities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4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AARC (EU project on AAI for research collaboration)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4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Canadian projects (CANARIE)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4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US Projects (CI-Logon, LIGO)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4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UK Project Moonshot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4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HNSciCloud Project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4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EGI Check-in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755640" y="0"/>
            <a:ext cx="7560360" cy="980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AU" sz="2400" b="1" strike="noStrike" spc="-1">
                <a:solidFill>
                  <a:srgbClr val="58A618"/>
                </a:solidFill>
                <a:latin typeface="Arial"/>
                <a:ea typeface="ＭＳ Ｐゴシック"/>
              </a:rPr>
              <a:t>Day 2</a:t>
            </a:r>
            <a:endParaRPr lang="en-AU" sz="2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755640" y="1340640"/>
            <a:ext cx="8137080" cy="4785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58A618"/>
              </a:buClr>
              <a:buFont typeface="Wingdings" charset="2"/>
              <a:buChar char=""/>
            </a:pPr>
            <a:r>
              <a:rPr lang="en-AU" sz="24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FIM4R All Communities Survey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4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Status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4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Which communities to target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4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Not yet involved ESFRIs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4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Communities connected to TAC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4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New domains,such as Chemistry, Botany, Radio Astronomy, ..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4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Research communities involved in RDA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4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How should the survey be done: just send it out, do interviews, have a short summary first?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755640" y="0"/>
            <a:ext cx="7560360" cy="980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AU" sz="2400" b="1" strike="noStrike" spc="-1">
                <a:solidFill>
                  <a:srgbClr val="58A618"/>
                </a:solidFill>
                <a:latin typeface="Arial"/>
                <a:ea typeface="ＭＳ Ｐゴシック"/>
              </a:rPr>
              <a:t>Day 2</a:t>
            </a:r>
            <a:endParaRPr lang="en-AU" sz="2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755640" y="1340640"/>
            <a:ext cx="8137080" cy="4785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58A618"/>
              </a:buClr>
              <a:buFont typeface="Wingdings" charset="2"/>
              <a:buChar char=""/>
            </a:pPr>
            <a:r>
              <a:rPr lang="en-AU" sz="24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FIM4R Paper V2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4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A table on attributes of the single communities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4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Success story on what we have achieved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4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Requirements collection (Post-its)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4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A text on new recommendations to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4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Research infrastructures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4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Federation providers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4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Funders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4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First a Version 2.0, then input via surveys, final Version 2.1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755640" y="0"/>
            <a:ext cx="7560360" cy="980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AU" sz="2400" b="1" strike="noStrike" spc="-1">
                <a:solidFill>
                  <a:srgbClr val="58A618"/>
                </a:solidFill>
                <a:latin typeface="Arial"/>
                <a:ea typeface="ＭＳ Ｐゴシック"/>
              </a:rPr>
              <a:t>Day 2</a:t>
            </a:r>
            <a:endParaRPr lang="en-AU" sz="2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755640" y="1304640"/>
            <a:ext cx="8137080" cy="5211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58A618"/>
              </a:buClr>
              <a:buFont typeface="Wingdings" charset="2"/>
              <a:buChar char=""/>
            </a:pPr>
            <a:r>
              <a:rPr lang="en-AU" sz="24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Deadlines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4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Good draft by beginning of December 2017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4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Final Version of Version 2.0 in March 2018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  <a:p>
            <a:pPr marL="343080" indent="-342720">
              <a:spcBef>
                <a:spcPts val="1417"/>
              </a:spcBef>
              <a:buClr>
                <a:srgbClr val="58A618"/>
              </a:buClr>
              <a:buFont typeface="Wingdings" charset="2"/>
              <a:buChar char=""/>
            </a:pPr>
            <a:r>
              <a:rPr lang="en-AU" sz="24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Next Meetings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4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February at TIIME in Vienna Feb.5.-6.?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4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Other possibilities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4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Chicago offer by Tom is still open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4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I2 TechEX17 San Francisco, Oct..15–18, 2017. 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4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NSF Washington,  August 2018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4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PERK in July in Pittsburgh?  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147" name="TextShape 2"/>
          <p:cNvSpPr txBox="1"/>
          <p:nvPr/>
        </p:nvSpPr>
        <p:spPr>
          <a:xfrm>
            <a:off x="755640" y="0"/>
            <a:ext cx="7560360" cy="980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AU" sz="2400" b="1" strike="noStrike" spc="-1">
                <a:solidFill>
                  <a:srgbClr val="58A618"/>
                </a:solidFill>
                <a:latin typeface="Arial"/>
                <a:ea typeface="ＭＳ Ｐゴシック"/>
              </a:rPr>
              <a:t>Day 2</a:t>
            </a:r>
            <a:endParaRPr lang="en-AU" sz="2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755640" y="1340640"/>
            <a:ext cx="8137080" cy="4785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58A618"/>
              </a:buClr>
              <a:buFont typeface="Wingdings" charset="2"/>
              <a:buChar char=""/>
            </a:pPr>
            <a:r>
              <a:rPr lang="en-AU" sz="2400" b="0" strike="noStrike" spc="-1">
                <a:solidFill>
                  <a:srgbClr val="373737"/>
                </a:solidFill>
                <a:latin typeface="Arial"/>
                <a:ea typeface="ＭＳ Ｐゴシック"/>
              </a:rPr>
              <a:t>Long-standing Interest Group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58A618"/>
              </a:buClr>
              <a:buFont typeface="Wingdings" charset="2"/>
              <a:buChar char=""/>
            </a:pPr>
            <a:r>
              <a:rPr lang="en-AU" sz="2400" b="0" strike="noStrike" spc="-1">
                <a:solidFill>
                  <a:srgbClr val="373737"/>
                </a:solidFill>
                <a:latin typeface="Arial"/>
                <a:ea typeface="ＭＳ Ｐゴシック"/>
              </a:rPr>
              <a:t>76 members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58A618"/>
              </a:buClr>
              <a:buFont typeface="Wingdings" charset="2"/>
              <a:buChar char=""/>
            </a:pPr>
            <a:r>
              <a:rPr lang="en-AU" sz="2400" b="0" strike="noStrike" spc="-1">
                <a:solidFill>
                  <a:srgbClr val="373737"/>
                </a:solidFill>
                <a:latin typeface="Arial"/>
                <a:ea typeface="ＭＳ Ｐゴシック"/>
              </a:rPr>
              <a:t>Chairs are Carlo and Hannah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755640" y="0"/>
            <a:ext cx="7560360" cy="980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AU" sz="1800" b="1" strike="noStrike" spc="-1">
                <a:solidFill>
                  <a:srgbClr val="58A618"/>
                </a:solidFill>
                <a:latin typeface="Arial"/>
                <a:ea typeface="ＭＳ Ｐゴシック"/>
              </a:rPr>
              <a:t>Welcome!</a:t>
            </a:r>
            <a:endParaRPr lang="en-AU" sz="18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4" name="Picture 3"/>
          <p:cNvPicPr/>
          <p:nvPr/>
        </p:nvPicPr>
        <p:blipFill>
          <a:blip r:embed="rId2"/>
          <a:stretch/>
        </p:blipFill>
        <p:spPr>
          <a:xfrm>
            <a:off x="1619640" y="3141000"/>
            <a:ext cx="6121080" cy="2824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755640" y="1340640"/>
            <a:ext cx="8137080" cy="4785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58A618"/>
              </a:buClr>
              <a:buFont typeface="Wingdings" charset="2"/>
              <a:buChar char=""/>
            </a:pPr>
            <a:r>
              <a:rPr lang="en-AU" sz="2400" b="0" strike="noStrike" spc="-1">
                <a:solidFill>
                  <a:srgbClr val="373737"/>
                </a:solidFill>
                <a:latin typeface="Arial"/>
                <a:ea typeface="ＭＳ Ｐゴシック"/>
              </a:rPr>
              <a:t>Research Community Perspectives, a summary of the FIM4R Workshop 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360"/>
              </a:spcBef>
              <a:buClr>
                <a:srgbClr val="703D29"/>
              </a:buClr>
              <a:buFont typeface="Wingdings" charset="2"/>
              <a:buChar char=""/>
            </a:pPr>
            <a:r>
              <a:rPr lang="en-AU" sz="1800" b="0" strike="noStrike" spc="-1">
                <a:solidFill>
                  <a:srgbClr val="373737"/>
                </a:solidFill>
                <a:latin typeface="Arial"/>
                <a:ea typeface="ＭＳ Ｐゴシック"/>
              </a:rPr>
              <a:t>Peter Gietz, DARIAH &amp; Hannah Short, CERN</a:t>
            </a:r>
            <a:endParaRPr lang="en-AU" sz="1800" b="0" strike="noStrike" spc="-1">
              <a:solidFill>
                <a:srgbClr val="37424A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360"/>
              </a:spcBef>
              <a:buClr>
                <a:srgbClr val="703D29"/>
              </a:buClr>
              <a:buFont typeface="Wingdings" charset="2"/>
              <a:buChar char=""/>
            </a:pPr>
            <a:r>
              <a:rPr lang="en-AU" sz="1800" b="0" strike="noStrike" spc="-1">
                <a:solidFill>
                  <a:srgbClr val="373737"/>
                </a:solidFill>
                <a:latin typeface="Arial"/>
                <a:ea typeface="ＭＳ Ｐゴシック"/>
              </a:rPr>
              <a:t>20 minutes</a:t>
            </a:r>
            <a:endParaRPr lang="en-AU" sz="1800" b="0" strike="noStrike" spc="-1">
              <a:solidFill>
                <a:srgbClr val="37424A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58A618"/>
              </a:buClr>
              <a:buFont typeface="Wingdings" charset="2"/>
              <a:buChar char=""/>
            </a:pPr>
            <a:r>
              <a:rPr lang="en-AU" sz="2400" b="0" strike="noStrike" spc="-1">
                <a:solidFill>
                  <a:srgbClr val="373737"/>
                </a:solidFill>
                <a:latin typeface="Arial"/>
                <a:ea typeface="ＭＳ Ｐゴシック"/>
              </a:rPr>
              <a:t>The AARC Project &amp; Policy Progress 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360"/>
              </a:spcBef>
              <a:buClr>
                <a:srgbClr val="703D29"/>
              </a:buClr>
              <a:buFont typeface="Wingdings" charset="2"/>
              <a:buChar char=""/>
            </a:pPr>
            <a:r>
              <a:rPr lang="en-AU" sz="1800" b="0" strike="noStrike" spc="-1">
                <a:solidFill>
                  <a:srgbClr val="373737"/>
                </a:solidFill>
                <a:latin typeface="Arial"/>
                <a:ea typeface="ＭＳ Ｐゴシック"/>
              </a:rPr>
              <a:t>David Groep, Nikhef </a:t>
            </a:r>
            <a:endParaRPr lang="en-AU" sz="1800" b="0" strike="noStrike" spc="-1">
              <a:solidFill>
                <a:srgbClr val="37424A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360"/>
              </a:spcBef>
              <a:buClr>
                <a:srgbClr val="703D29"/>
              </a:buClr>
              <a:buFont typeface="Wingdings" charset="2"/>
              <a:buChar char=""/>
            </a:pPr>
            <a:r>
              <a:rPr lang="en-AU" sz="1800" b="0" strike="noStrike" spc="-1">
                <a:solidFill>
                  <a:srgbClr val="373737"/>
                </a:solidFill>
                <a:latin typeface="Arial"/>
                <a:ea typeface="ＭＳ Ｐゴシック"/>
              </a:rPr>
              <a:t>30 minutes</a:t>
            </a:r>
            <a:endParaRPr lang="en-AU" sz="1800" b="0" strike="noStrike" spc="-1">
              <a:solidFill>
                <a:srgbClr val="37424A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58A618"/>
              </a:buClr>
              <a:buFont typeface="Wingdings" charset="2"/>
              <a:buChar char=""/>
            </a:pPr>
            <a:r>
              <a:rPr lang="en-AU" sz="2400" b="0" strike="noStrike" spc="-1">
                <a:solidFill>
                  <a:srgbClr val="373737"/>
                </a:solidFill>
                <a:latin typeface="Arial"/>
                <a:ea typeface="ＭＳ Ｐゴシック"/>
              </a:rPr>
              <a:t>RDA participation in the FIM4Rv2 whitepaper 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360"/>
              </a:spcBef>
              <a:buClr>
                <a:srgbClr val="703D29"/>
              </a:buClr>
              <a:buFont typeface="Wingdings" charset="2"/>
              <a:buChar char=""/>
            </a:pPr>
            <a:r>
              <a:rPr lang="en-AU" sz="1800" b="0" strike="noStrike" spc="-1">
                <a:solidFill>
                  <a:srgbClr val="373737"/>
                </a:solidFill>
                <a:latin typeface="Arial"/>
                <a:ea typeface="ＭＳ Ｐゴシック"/>
              </a:rPr>
              <a:t>Carlo Zwölf, Paris Observatory </a:t>
            </a:r>
            <a:endParaRPr lang="en-AU" sz="1800" b="0" strike="noStrike" spc="-1">
              <a:solidFill>
                <a:srgbClr val="37424A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360"/>
              </a:spcBef>
              <a:buClr>
                <a:srgbClr val="703D29"/>
              </a:buClr>
              <a:buFont typeface="Wingdings" charset="2"/>
              <a:buChar char=""/>
            </a:pPr>
            <a:r>
              <a:rPr lang="en-AU" sz="1800" b="0" strike="noStrike" spc="-1">
                <a:solidFill>
                  <a:srgbClr val="373737"/>
                </a:solidFill>
                <a:latin typeface="Arial"/>
                <a:ea typeface="ＭＳ Ｐゴシック"/>
              </a:rPr>
              <a:t>20 minutes</a:t>
            </a:r>
            <a:endParaRPr lang="en-AU" sz="1800" b="0" strike="noStrike" spc="-1">
              <a:solidFill>
                <a:srgbClr val="37424A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58A618"/>
              </a:buClr>
              <a:buFont typeface="Wingdings" charset="2"/>
              <a:buChar char=""/>
            </a:pPr>
            <a:r>
              <a:rPr lang="en-AU" sz="2400" b="0" strike="noStrike" spc="-1">
                <a:solidFill>
                  <a:srgbClr val="373737"/>
                </a:solidFill>
                <a:latin typeface="Arial"/>
                <a:ea typeface="ＭＳ Ｐゴシック"/>
              </a:rPr>
              <a:t>Discussion and Next Steps 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360"/>
              </a:spcBef>
              <a:buClr>
                <a:srgbClr val="703D29"/>
              </a:buClr>
              <a:buFont typeface="Wingdings" charset="2"/>
              <a:buChar char=""/>
            </a:pPr>
            <a:r>
              <a:rPr lang="en-AU" sz="1800" b="0" strike="noStrike" spc="-1">
                <a:solidFill>
                  <a:srgbClr val="373737"/>
                </a:solidFill>
                <a:latin typeface="Arial"/>
                <a:ea typeface="ＭＳ Ｐゴシック"/>
              </a:rPr>
              <a:t>20 minutes</a:t>
            </a:r>
            <a:endParaRPr lang="en-AU" sz="18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755640" y="0"/>
            <a:ext cx="7560360" cy="980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AU" sz="1800" b="1" strike="noStrike" spc="-1">
                <a:solidFill>
                  <a:srgbClr val="58A618"/>
                </a:solidFill>
                <a:latin typeface="Arial"/>
                <a:ea typeface="ＭＳ Ｐゴシック"/>
              </a:rPr>
              <a:t>Agenda</a:t>
            </a:r>
            <a:endParaRPr lang="en-AU" sz="18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755640" y="1340640"/>
            <a:ext cx="8137080" cy="4785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58A618"/>
              </a:buClr>
              <a:buFont typeface="Wingdings" charset="2"/>
              <a:buChar char=""/>
            </a:pPr>
            <a:r>
              <a:rPr lang="en-AU" sz="2400" b="0" strike="noStrike" spc="-1">
                <a:solidFill>
                  <a:srgbClr val="373737"/>
                </a:solidFill>
                <a:latin typeface="Arial"/>
                <a:ea typeface="ＭＳ Ｐゴシック"/>
              </a:rPr>
              <a:t>Please briefly introduce yourself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360"/>
              </a:spcBef>
              <a:buClr>
                <a:srgbClr val="703D29"/>
              </a:buClr>
              <a:buFont typeface="Wingdings" charset="2"/>
              <a:buChar char=""/>
            </a:pPr>
            <a:r>
              <a:rPr lang="en-AU" sz="1800" b="0" strike="noStrike" spc="-1">
                <a:solidFill>
                  <a:srgbClr val="373737"/>
                </a:solidFill>
                <a:latin typeface="Arial"/>
                <a:ea typeface="ＭＳ Ｐゴシック"/>
              </a:rPr>
              <a:t>Name</a:t>
            </a:r>
            <a:endParaRPr lang="en-AU" sz="1800" b="0" strike="noStrike" spc="-1">
              <a:solidFill>
                <a:srgbClr val="37424A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360"/>
              </a:spcBef>
              <a:buClr>
                <a:srgbClr val="703D29"/>
              </a:buClr>
              <a:buFont typeface="Wingdings" charset="2"/>
              <a:buChar char=""/>
            </a:pPr>
            <a:r>
              <a:rPr lang="en-AU" sz="1800" b="0" strike="noStrike" spc="-1">
                <a:solidFill>
                  <a:srgbClr val="373737"/>
                </a:solidFill>
                <a:latin typeface="Arial"/>
                <a:ea typeface="ＭＳ Ｐゴシック"/>
              </a:rPr>
              <a:t>Institute/Organisation</a:t>
            </a:r>
            <a:endParaRPr lang="en-AU" sz="18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755640" y="0"/>
            <a:ext cx="7560360" cy="980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AU" sz="1800" b="1" strike="noStrike" spc="-1">
                <a:solidFill>
                  <a:srgbClr val="58A618"/>
                </a:solidFill>
                <a:latin typeface="Arial"/>
                <a:ea typeface="ＭＳ Ｐゴシック"/>
              </a:rPr>
              <a:t>Who is in the room?</a:t>
            </a:r>
            <a:endParaRPr lang="en-AU" sz="18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4"/>
          <p:cNvPicPr/>
          <p:nvPr/>
        </p:nvPicPr>
        <p:blipFill>
          <a:blip r:embed="rId2"/>
          <a:stretch/>
        </p:blipFill>
        <p:spPr>
          <a:xfrm>
            <a:off x="-6120" y="1556640"/>
            <a:ext cx="9143640" cy="3746880"/>
          </a:xfrm>
          <a:prstGeom prst="rect">
            <a:avLst/>
          </a:prstGeom>
          <a:ln>
            <a:noFill/>
          </a:ln>
        </p:spPr>
      </p:pic>
      <p:sp>
        <p:nvSpPr>
          <p:cNvPr id="130" name="CustomShape 1"/>
          <p:cNvSpPr/>
          <p:nvPr/>
        </p:nvSpPr>
        <p:spPr>
          <a:xfrm>
            <a:off x="2954160" y="332640"/>
            <a:ext cx="298512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2800" b="1" u="sng" strike="noStrike" spc="-1">
                <a:solidFill>
                  <a:srgbClr val="69923A"/>
                </a:solidFill>
                <a:uFillTx/>
                <a:latin typeface="Arial"/>
                <a:ea typeface="ＭＳ Ｐゴシック"/>
                <a:hlinkClick r:id="rId3"/>
              </a:rPr>
              <a:t>https://fim4r.org</a:t>
            </a:r>
            <a:r>
              <a:rPr lang="de-DE" sz="2800" b="1" strike="noStrike" spc="-1">
                <a:solidFill>
                  <a:srgbClr val="FFFFFF"/>
                </a:solidFill>
                <a:latin typeface="Arial"/>
                <a:ea typeface="ＭＳ Ｐゴシック"/>
              </a:rPr>
              <a:t> </a:t>
            </a:r>
            <a:endParaRPr lang="de-DE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755640" y="1340640"/>
            <a:ext cx="3960000" cy="4785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58A618"/>
              </a:buClr>
              <a:buFont typeface="Wingdings" charset="2"/>
              <a:buChar char=""/>
            </a:pPr>
            <a:r>
              <a:rPr lang="en-AU" sz="2400" b="0" strike="noStrike" spc="-1">
                <a:solidFill>
                  <a:srgbClr val="373737"/>
                </a:solidFill>
                <a:latin typeface="Arial"/>
                <a:ea typeface="ＭＳ Ｐゴシック"/>
              </a:rPr>
              <a:t>Group of Research Communities leveraging FIM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58A618"/>
              </a:buClr>
              <a:buFont typeface="Wingdings" charset="2"/>
              <a:buChar char=""/>
            </a:pPr>
            <a:r>
              <a:rPr lang="en-AU" sz="2400" b="0" strike="noStrike" spc="-1">
                <a:solidFill>
                  <a:srgbClr val="373737"/>
                </a:solidFill>
                <a:latin typeface="Arial"/>
                <a:ea typeface="ＭＳ Ｐゴシック"/>
              </a:rPr>
              <a:t>Wrote an influential paper in 2012, now writing an update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58A618"/>
              </a:buClr>
              <a:buFont typeface="Wingdings" charset="2"/>
              <a:buChar char=""/>
            </a:pPr>
            <a:r>
              <a:rPr lang="en-AU" sz="2400" b="0" strike="noStrike" spc="-1">
                <a:solidFill>
                  <a:srgbClr val="373737"/>
                </a:solidFill>
                <a:latin typeface="Arial"/>
                <a:ea typeface="ＭＳ Ｐゴシック"/>
              </a:rPr>
              <a:t>Participation welcome! 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755640" y="0"/>
            <a:ext cx="7560360" cy="980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AU" sz="1800" b="1" strike="noStrike" spc="-1">
                <a:solidFill>
                  <a:srgbClr val="58A618"/>
                </a:solidFill>
                <a:latin typeface="Arial"/>
                <a:ea typeface="ＭＳ Ｐゴシック"/>
              </a:rPr>
              <a:t>What is FIM4R?</a:t>
            </a:r>
            <a:endParaRPr lang="en-AU" sz="18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33" name="Picture 3"/>
          <p:cNvPicPr/>
          <p:nvPr/>
        </p:nvPicPr>
        <p:blipFill>
          <a:blip r:embed="rId2"/>
          <a:stretch/>
        </p:blipFill>
        <p:spPr>
          <a:xfrm>
            <a:off x="5220000" y="1268640"/>
            <a:ext cx="3454200" cy="4821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755640" y="1340640"/>
            <a:ext cx="8137080" cy="4785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58A618"/>
              </a:buClr>
              <a:buFont typeface="Wingdings" charset="2"/>
              <a:buChar char=""/>
            </a:pPr>
            <a:r>
              <a:rPr lang="en-AU" sz="24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28 people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58A618"/>
              </a:buClr>
              <a:buFont typeface="Wingdings" charset="2"/>
              <a:buChar char=""/>
            </a:pPr>
            <a:r>
              <a:rPr lang="en-AU" sz="24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Kindly hosted by McGill University Physics Department!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58A618"/>
              </a:buClr>
              <a:buFont typeface="Wingdings" charset="2"/>
              <a:buChar char=""/>
            </a:pPr>
            <a:r>
              <a:rPr lang="en-AU" sz="2400" b="0" u="sng" strike="noStrike" spc="-1">
                <a:solidFill>
                  <a:srgbClr val="69923A"/>
                </a:solidFill>
                <a:uFillTx/>
                <a:latin typeface="Arial"/>
                <a:ea typeface="ＭＳ Ｐゴシック"/>
                <a:hlinkClick r:id="rId2"/>
              </a:rPr>
              <a:t>https://indico.cern.ch/event/647693</a:t>
            </a:r>
            <a:r>
              <a:rPr lang="en-AU" sz="2400" b="0" u="sng" strike="noStrike" spc="-1">
                <a:solidFill>
                  <a:srgbClr val="69923A"/>
                </a:solidFill>
                <a:uFillTx/>
                <a:latin typeface="Arial"/>
                <a:ea typeface="ＭＳ Ｐゴシック"/>
                <a:hlinkClick r:id="rId2"/>
              </a:rPr>
              <a:t>/</a:t>
            </a:r>
            <a:r>
              <a:rPr lang="en-AU" sz="24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 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58A618"/>
              </a:buClr>
              <a:buFont typeface="Wingdings" charset="2"/>
              <a:buChar char=""/>
            </a:pPr>
            <a:r>
              <a:rPr lang="en-AU" sz="24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Aim was to progress FIM4Rv2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58A618"/>
              </a:buClr>
              <a:buFont typeface="Wingdings" charset="2"/>
              <a:buChar char=""/>
            </a:pPr>
            <a:r>
              <a:rPr lang="en-AU" sz="24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Day 1 Summary – Hannah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58A618"/>
              </a:buClr>
              <a:buFont typeface="Wingdings" charset="2"/>
              <a:buChar char=""/>
            </a:pPr>
            <a:r>
              <a:rPr lang="en-AU" sz="24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Day 2 Summary – Peter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755640" y="0"/>
            <a:ext cx="7560360" cy="980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AU" sz="2400" b="1" strike="noStrike" spc="-1">
                <a:solidFill>
                  <a:srgbClr val="58A618"/>
                </a:solidFill>
                <a:latin typeface="Arial"/>
                <a:ea typeface="ＭＳ Ｐゴシック"/>
              </a:rPr>
              <a:t>FIM4R 11</a:t>
            </a:r>
            <a:r>
              <a:rPr lang="en-AU" sz="2400" b="1" strike="noStrike" spc="-1" baseline="30000">
                <a:solidFill>
                  <a:srgbClr val="58A618"/>
                </a:solidFill>
                <a:latin typeface="Arial"/>
                <a:ea typeface="ＭＳ Ｐゴシック"/>
              </a:rPr>
              <a:t>th</a:t>
            </a:r>
            <a:r>
              <a:rPr lang="en-AU" sz="2400" b="1" strike="noStrike" spc="-1">
                <a:solidFill>
                  <a:srgbClr val="58A618"/>
                </a:solidFill>
                <a:latin typeface="Arial"/>
                <a:ea typeface="ＭＳ Ｐゴシック"/>
              </a:rPr>
              <a:t> Workshop Summary</a:t>
            </a:r>
            <a:endParaRPr lang="en-AU" sz="2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755640" y="1340640"/>
            <a:ext cx="8137080" cy="4785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58A618"/>
              </a:buClr>
              <a:buFont typeface="Wingdings" charset="2"/>
              <a:buChar char=""/>
            </a:pPr>
            <a:r>
              <a:rPr lang="en-AU" sz="24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Community Updates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703D29"/>
              </a:buClr>
              <a:buFont typeface="Wingdings" charset="2"/>
              <a:buChar char=""/>
            </a:pPr>
            <a:r>
              <a:rPr lang="en-AU" sz="20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Paris Observatory </a:t>
            </a:r>
            <a:endParaRPr lang="en-AU" sz="2000" b="0" strike="noStrike" spc="-1">
              <a:solidFill>
                <a:srgbClr val="37424A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703D29"/>
              </a:buClr>
              <a:buFont typeface="Wingdings" charset="2"/>
              <a:buChar char=""/>
            </a:pPr>
            <a:r>
              <a:rPr lang="en-AU" sz="20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LIGO (Gravitational Waves)</a:t>
            </a:r>
            <a:endParaRPr lang="en-AU" sz="2000" b="0" strike="noStrike" spc="-1">
              <a:solidFill>
                <a:srgbClr val="37424A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703D29"/>
              </a:buClr>
              <a:buFont typeface="Wingdings" charset="2"/>
              <a:buChar char=""/>
            </a:pPr>
            <a:r>
              <a:rPr lang="en-AU" sz="20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DARIAH (Humanities)</a:t>
            </a:r>
            <a:endParaRPr lang="en-AU" sz="2000" b="0" strike="noStrike" spc="-1">
              <a:solidFill>
                <a:srgbClr val="37424A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703D29"/>
              </a:buClr>
              <a:buFont typeface="Wingdings" charset="2"/>
              <a:buChar char=""/>
            </a:pPr>
            <a:r>
              <a:rPr lang="en-AU" sz="20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Umbrella (Photon &amp; Neutron)</a:t>
            </a:r>
            <a:endParaRPr lang="en-AU" sz="2000" b="0" strike="noStrike" spc="-1">
              <a:solidFill>
                <a:srgbClr val="37424A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703D29"/>
              </a:buClr>
              <a:buFont typeface="Wingdings" charset="2"/>
              <a:buChar char=""/>
            </a:pPr>
            <a:r>
              <a:rPr lang="en-AU" sz="20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ELIXIR (Life Sciences)</a:t>
            </a:r>
            <a:endParaRPr lang="en-AU" sz="2000" b="0" strike="noStrike" spc="-1">
              <a:solidFill>
                <a:srgbClr val="37424A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703D29"/>
              </a:buClr>
              <a:buFont typeface="Wingdings" charset="2"/>
              <a:buChar char=""/>
            </a:pPr>
            <a:r>
              <a:rPr lang="en-AU" sz="20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WLCG (Particle Physics)</a:t>
            </a:r>
            <a:endParaRPr lang="en-AU" sz="2000" b="0" strike="noStrike" spc="-1">
              <a:solidFill>
                <a:srgbClr val="37424A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703D29"/>
              </a:buClr>
              <a:buFont typeface="Wingdings" charset="2"/>
              <a:buChar char=""/>
            </a:pPr>
            <a:r>
              <a:rPr lang="en-AU" sz="20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NIH (Infectious Diseases)</a:t>
            </a:r>
            <a:endParaRPr lang="en-AU" sz="20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755640" y="0"/>
            <a:ext cx="7560360" cy="980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AU" sz="2400" b="1" strike="noStrike" spc="-1">
                <a:solidFill>
                  <a:srgbClr val="58A618"/>
                </a:solidFill>
                <a:latin typeface="Arial"/>
                <a:ea typeface="ＭＳ Ｐゴシック"/>
              </a:rPr>
              <a:t>Day 1</a:t>
            </a:r>
            <a:endParaRPr lang="en-AU" sz="2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755640" y="1340640"/>
            <a:ext cx="8137080" cy="4785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58A618"/>
              </a:buClr>
              <a:buFont typeface="Wingdings" charset="2"/>
              <a:buChar char=""/>
            </a:pPr>
            <a:r>
              <a:rPr lang="en-AU" sz="24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Requirements Gathering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703D29"/>
              </a:buClr>
              <a:buFont typeface="Wingdings" charset="2"/>
              <a:buChar char=""/>
            </a:pPr>
            <a:r>
              <a:rPr lang="en-AU" sz="20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Easier Service Provider onboarding</a:t>
            </a:r>
            <a:endParaRPr lang="en-AU" sz="2000" b="0" strike="noStrike" spc="-1">
              <a:solidFill>
                <a:srgbClr val="37424A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703D29"/>
              </a:buClr>
              <a:buFont typeface="Wingdings" charset="2"/>
              <a:buChar char=""/>
            </a:pPr>
            <a:r>
              <a:rPr lang="en-AU" sz="20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Better testing</a:t>
            </a:r>
            <a:endParaRPr lang="en-AU" sz="2000" b="0" strike="noStrike" spc="-1">
              <a:solidFill>
                <a:srgbClr val="37424A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703D29"/>
              </a:buClr>
              <a:buFont typeface="Wingdings" charset="2"/>
              <a:buChar char=""/>
            </a:pPr>
            <a:r>
              <a:rPr lang="en-AU" sz="20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Better IdP discovery</a:t>
            </a:r>
            <a:endParaRPr lang="en-AU" sz="2000" b="0" strike="noStrike" spc="-1">
              <a:solidFill>
                <a:srgbClr val="37424A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703D29"/>
              </a:buClr>
              <a:buFont typeface="Wingdings" charset="2"/>
              <a:buChar char=""/>
            </a:pPr>
            <a:r>
              <a:rPr lang="en-AU" sz="20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Support non-legal entities</a:t>
            </a:r>
            <a:endParaRPr lang="en-AU" sz="2000" b="0" strike="noStrike" spc="-1">
              <a:solidFill>
                <a:srgbClr val="37424A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703D29"/>
              </a:buClr>
              <a:buFont typeface="Wingdings" charset="2"/>
              <a:buChar char=""/>
            </a:pPr>
            <a:r>
              <a:rPr lang="en-AU" sz="20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…</a:t>
            </a:r>
            <a:endParaRPr lang="en-AU" sz="2000" b="0" strike="noStrike" spc="-1">
              <a:solidFill>
                <a:srgbClr val="37424A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58A618"/>
              </a:buClr>
              <a:buFont typeface="Wingdings" charset="2"/>
              <a:buChar char=""/>
            </a:pPr>
            <a:r>
              <a:rPr lang="en-AU" sz="24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How to influence technology providers</a:t>
            </a:r>
            <a:endParaRPr lang="en-AU" sz="2400" b="0" strike="noStrike" spc="-1">
              <a:solidFill>
                <a:srgbClr val="37424A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703D29"/>
              </a:buClr>
              <a:buFont typeface="Wingdings" charset="2"/>
              <a:buChar char=""/>
            </a:pPr>
            <a:r>
              <a:rPr lang="en-AU" sz="20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Europe</a:t>
            </a:r>
            <a:endParaRPr lang="en-AU" sz="2000" b="0" strike="noStrike" spc="-1">
              <a:solidFill>
                <a:srgbClr val="37424A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703D29"/>
              </a:buClr>
              <a:buFont typeface="Wingdings" charset="2"/>
              <a:buChar char=""/>
            </a:pPr>
            <a:r>
              <a:rPr lang="en-AU" sz="2000" b="0" strike="noStrike" spc="-1">
                <a:solidFill>
                  <a:srgbClr val="37424A"/>
                </a:solidFill>
                <a:latin typeface="Arial"/>
                <a:ea typeface="ＭＳ Ｐゴシック"/>
              </a:rPr>
              <a:t>North America</a:t>
            </a:r>
            <a:endParaRPr lang="en-AU" sz="2000" b="0" strike="noStrike" spc="-1">
              <a:solidFill>
                <a:srgbClr val="37424A"/>
              </a:solidFill>
              <a:latin typeface="Arial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755640" y="0"/>
            <a:ext cx="7560360" cy="980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AU" sz="2400" b="1" strike="noStrike" spc="-1">
                <a:solidFill>
                  <a:srgbClr val="58A618"/>
                </a:solidFill>
                <a:latin typeface="Arial"/>
                <a:ea typeface="ＭＳ Ｐゴシック"/>
              </a:rPr>
              <a:t>Day 1</a:t>
            </a:r>
            <a:endParaRPr lang="en-AU" sz="2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432</Words>
  <Application>Microsoft Macintosh PowerPoint</Application>
  <PresentationFormat>On-screen Show (4:3)</PresentationFormat>
  <Paragraphs>90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Hilary</dc:creator>
  <dc:description/>
  <cp:lastModifiedBy>Hannah Short</cp:lastModifiedBy>
  <cp:revision>337</cp:revision>
  <dcterms:created xsi:type="dcterms:W3CDTF">2011-02-25T12:57:11Z</dcterms:created>
  <dcterms:modified xsi:type="dcterms:W3CDTF">2017-09-20T20:45:22Z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9</vt:i4>
  </property>
</Properties>
</file>