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84" r:id="rId5"/>
  </p:sldMasterIdLst>
  <p:notesMasterIdLst>
    <p:notesMasterId r:id="rId19"/>
  </p:notesMasterIdLst>
  <p:handoutMasterIdLst>
    <p:handoutMasterId r:id="rId20"/>
  </p:handoutMasterIdLst>
  <p:sldIdLst>
    <p:sldId id="405" r:id="rId6"/>
    <p:sldId id="423" r:id="rId7"/>
    <p:sldId id="412" r:id="rId8"/>
    <p:sldId id="413" r:id="rId9"/>
    <p:sldId id="414" r:id="rId10"/>
    <p:sldId id="415" r:id="rId11"/>
    <p:sldId id="416" r:id="rId12"/>
    <p:sldId id="417" r:id="rId13"/>
    <p:sldId id="418" r:id="rId14"/>
    <p:sldId id="419" r:id="rId15"/>
    <p:sldId id="420" r:id="rId16"/>
    <p:sldId id="421" r:id="rId17"/>
    <p:sldId id="422" r:id="rId18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006600"/>
    <a:srgbClr val="E1E1FF"/>
    <a:srgbClr val="D0E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/>
    <p:restoredTop sz="94630"/>
  </p:normalViewPr>
  <p:slideViewPr>
    <p:cSldViewPr>
      <p:cViewPr varScale="1">
        <p:scale>
          <a:sx n="87" d="100"/>
          <a:sy n="87" d="100"/>
        </p:scale>
        <p:origin x="211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F303C-8155-F840-82CD-339910DAC219}" type="datetimeFigureOut">
              <a:rPr lang="en-US" smtClean="0"/>
              <a:t>9/17/17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1007A-4150-7240-A3EB-98BEA4529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71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3879545-381C-3A4C-A445-E9ECAD9A265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18 Sep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FIM4R - Introduction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DCB242-664E-A749-A963-34696A1923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26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46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2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57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8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2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731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18 Sep 2017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FIM4R - Introduction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4D85B-8878-2943-ACD9-A82CD6035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47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18 Sep 2017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FIM4R - Introduction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CB957-A769-EC49-B641-0178AA5B91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22934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729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2pPr>
            <a:lvl3pPr>
              <a:defRPr sz="20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023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86047"/>
            <a:ext cx="7848872" cy="1362075"/>
          </a:xfrm>
        </p:spPr>
        <p:txBody>
          <a:bodyPr anchor="t"/>
          <a:lstStyle>
            <a:lvl1pPr algn="l">
              <a:defRPr sz="4400" b="1" cap="none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738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00034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639762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959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theme" Target="../theme/theme2.xml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929063"/>
            <a:ext cx="77724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18 Sep 2017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FIM4R - Introduction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</a:defRPr>
            </a:lvl1pPr>
          </a:lstStyle>
          <a:p>
            <a:fld id="{7BE1FA4D-6C22-A740-A5EC-C47A37B6CF82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1" descr="STFC_10_Headr_PPT_Header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34" r:id="rId2"/>
    <p:sldLayoutId id="2147484535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18 Sep 2017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FIM4R - Introduction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BCD74667-B079-F144-8309-490464E129A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5127" name="Picture 2" descr="STFC_10_Yrs_Bottom_Pres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5278438"/>
            <a:ext cx="7667625" cy="15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36" r:id="rId1"/>
    <p:sldLayoutId id="2147484537" r:id="rId2"/>
    <p:sldLayoutId id="2147484538" r:id="rId3"/>
    <p:sldLayoutId id="2147484539" r:id="rId4"/>
    <p:sldLayoutId id="2147484540" r:id="rId5"/>
    <p:sldLayoutId id="2147484541" r:id="rId6"/>
    <p:sldLayoutId id="2147484542" r:id="rId7"/>
    <p:sldLayoutId id="2147484543" r:id="rId8"/>
    <p:sldLayoutId id="2147484544" r:id="rId9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ＭＳ Ｐゴシック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Calibri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Calibri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fim4r.or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ilfocolaio.ca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cern.ch/event/450600/" TargetMode="External"/><Relationship Id="rId4" Type="http://schemas.openxmlformats.org/officeDocument/2006/relationships/hyperlink" Target="https://indico.cern.ch/event/358127" TargetMode="External"/><Relationship Id="rId5" Type="http://schemas.openxmlformats.org/officeDocument/2006/relationships/hyperlink" Target="https://indico.cern.ch/event/301888/" TargetMode="External"/><Relationship Id="rId6" Type="http://schemas.openxmlformats.org/officeDocument/2006/relationships/hyperlink" Target="https://refeds.org/meetings/oct13/index.html" TargetMode="External"/><Relationship Id="rId7" Type="http://schemas.openxmlformats.org/officeDocument/2006/relationships/hyperlink" Target="http://indico.psi.ch/event/2230" TargetMode="External"/><Relationship Id="rId8" Type="http://schemas.openxmlformats.org/officeDocument/2006/relationships/hyperlink" Target="http://www.clarin.eu/events/3501" TargetMode="External"/><Relationship Id="rId9" Type="http://schemas.openxmlformats.org/officeDocument/2006/relationships/hyperlink" Target="https://indico.cern.ch/event/177418" TargetMode="External"/><Relationship Id="rId10" Type="http://schemas.openxmlformats.org/officeDocument/2006/relationships/hyperlink" Target="https://indico.cern.ch/event/157486" TargetMode="External"/><Relationship Id="rId11" Type="http://schemas.openxmlformats.org/officeDocument/2006/relationships/hyperlink" Target="https://indico.cern.ch/event/129364" TargetMode="External"/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indico.cern.ch/event/605369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cdsweb.cern.ch/record/1442597" TargetMode="Externa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ontreal.eater.com/maps/best-restaurants-cafes-mcgill-university-ghetto-milton-parc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gill.ca/foodservices/files/foodservices/shhs_map.pdf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mcgill.ca/foodservices/locations/reta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C8C93"/>
                </a:solidFill>
                <a:latin typeface="Calibri" charset="0"/>
              </a:rPr>
              <a:t>Welcome to 11</a:t>
            </a:r>
            <a:r>
              <a:rPr lang="en-US" altLang="en-US" baseline="30000" dirty="0" smtClean="0">
                <a:solidFill>
                  <a:srgbClr val="3C8C93"/>
                </a:solidFill>
                <a:latin typeface="Calibri" charset="0"/>
              </a:rPr>
              <a:t>th</a:t>
            </a:r>
            <a:r>
              <a:rPr lang="en-US" altLang="en-US" dirty="0" smtClean="0">
                <a:solidFill>
                  <a:srgbClr val="3C8C93"/>
                </a:solidFill>
                <a:latin typeface="Calibri" charset="0"/>
              </a:rPr>
              <a:t> FIM4R</a:t>
            </a:r>
            <a:endParaRPr lang="en-US" altLang="en-US" dirty="0">
              <a:solidFill>
                <a:srgbClr val="3C8C93"/>
              </a:solidFill>
              <a:latin typeface="Calibri" charset="0"/>
            </a:endParaRPr>
          </a:p>
        </p:txBody>
      </p:sp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3C8C93"/>
                </a:solidFill>
                <a:latin typeface="Calibri" charset="0"/>
              </a:rPr>
              <a:t>11</a:t>
            </a:r>
            <a:r>
              <a:rPr lang="en-US" altLang="en-US" baseline="30000" dirty="0">
                <a:solidFill>
                  <a:srgbClr val="3C8C93"/>
                </a:solidFill>
                <a:latin typeface="Calibri" charset="0"/>
              </a:rPr>
              <a:t>th</a:t>
            </a:r>
            <a:r>
              <a:rPr lang="en-US" altLang="en-US" dirty="0">
                <a:solidFill>
                  <a:srgbClr val="3C8C93"/>
                </a:solidFill>
                <a:latin typeface="Calibri" charset="0"/>
              </a:rPr>
              <a:t> Meeting, Montréal</a:t>
            </a:r>
            <a:br>
              <a:rPr lang="en-US" altLang="en-US" dirty="0">
                <a:solidFill>
                  <a:srgbClr val="3C8C93"/>
                </a:solidFill>
                <a:latin typeface="Calibri" charset="0"/>
              </a:rPr>
            </a:br>
            <a:r>
              <a:rPr lang="en-US" altLang="en-US" dirty="0">
                <a:solidFill>
                  <a:srgbClr val="3C8C93"/>
                </a:solidFill>
                <a:latin typeface="Calibri" charset="0"/>
              </a:rPr>
              <a:t>18-19 September </a:t>
            </a:r>
            <a:r>
              <a:rPr lang="en-US" altLang="en-US" dirty="0" smtClean="0">
                <a:solidFill>
                  <a:srgbClr val="3C8C93"/>
                </a:solidFill>
                <a:latin typeface="Calibri" charset="0"/>
              </a:rPr>
              <a:t>2017</a:t>
            </a:r>
          </a:p>
          <a:p>
            <a:pPr eaLnBrk="1" hangingPunct="1"/>
            <a:r>
              <a:rPr lang="en-US" altLang="en-US" dirty="0" smtClean="0">
                <a:solidFill>
                  <a:srgbClr val="3C8C93"/>
                </a:solidFill>
                <a:latin typeface="Calibri" charset="0"/>
              </a:rPr>
              <a:t>Chairs: David Kelsey (STFC), Hannah Short (CERN)</a:t>
            </a:r>
          </a:p>
          <a:p>
            <a:pPr eaLnBrk="1" hangingPunct="1"/>
            <a:r>
              <a:rPr lang="en-US" altLang="en-US" dirty="0" smtClean="0">
                <a:solidFill>
                  <a:srgbClr val="3C8C93"/>
                </a:solidFill>
                <a:latin typeface="Calibri" charset="0"/>
                <a:hlinkClick r:id="rId2"/>
              </a:rPr>
              <a:t>https://fim4r.org</a:t>
            </a:r>
            <a:endParaRPr lang="en-US" alt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Dinner </a:t>
            </a:r>
            <a:r>
              <a:rPr lang="mr-IN" dirty="0" smtClean="0"/>
              <a:t>–</a:t>
            </a:r>
            <a:r>
              <a:rPr lang="en-US" dirty="0" smtClean="0"/>
              <a:t>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Il </a:t>
            </a:r>
            <a:r>
              <a:rPr lang="en-US" dirty="0" err="1"/>
              <a:t>Focolaio</a:t>
            </a:r>
            <a:r>
              <a:rPr lang="en-US" dirty="0"/>
              <a:t> Pizza Restaurant 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ilfocolaio.ca</a:t>
            </a:r>
            <a:endParaRPr lang="en-US" dirty="0" smtClean="0"/>
          </a:p>
          <a:p>
            <a:r>
              <a:rPr lang="en-US" dirty="0" smtClean="0"/>
              <a:t>No host </a:t>
            </a:r>
            <a:r>
              <a:rPr lang="mr-IN" dirty="0" smtClean="0"/>
              <a:t>–</a:t>
            </a:r>
            <a:r>
              <a:rPr lang="en-US" dirty="0" smtClean="0"/>
              <a:t> at your own expense</a:t>
            </a:r>
          </a:p>
          <a:p>
            <a:r>
              <a:rPr lang="en-US" dirty="0" smtClean="0"/>
              <a:t>Sign-up sheet?</a:t>
            </a:r>
            <a:endParaRPr lang="en-US" dirty="0"/>
          </a:p>
          <a:p>
            <a:r>
              <a:rPr lang="en-US" dirty="0" smtClean="0"/>
              <a:t>19:00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1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-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Updates from FIM4R members</a:t>
            </a:r>
          </a:p>
          <a:p>
            <a:r>
              <a:rPr lang="en-US" dirty="0" smtClean="0"/>
              <a:t>Requirements Analysis</a:t>
            </a:r>
          </a:p>
          <a:p>
            <a:pPr lvl="1"/>
            <a:r>
              <a:rPr lang="en-US" dirty="0" smtClean="0"/>
              <a:t>Gather requirements and </a:t>
            </a:r>
            <a:r>
              <a:rPr lang="en-US" dirty="0" err="1" smtClean="0"/>
              <a:t>prioritise</a:t>
            </a:r>
            <a:endParaRPr lang="en-US" dirty="0" smtClean="0"/>
          </a:p>
          <a:p>
            <a:r>
              <a:rPr lang="en-US" dirty="0" smtClean="0"/>
              <a:t>Research Community Drivers</a:t>
            </a:r>
          </a:p>
          <a:p>
            <a:pPr lvl="1"/>
            <a:r>
              <a:rPr lang="en-US" dirty="0"/>
              <a:t>provide more, and faster, feedback to various working </a:t>
            </a:r>
            <a:r>
              <a:rPr lang="en-US" dirty="0" smtClean="0"/>
              <a:t>groups, </a:t>
            </a:r>
            <a:r>
              <a:rPr lang="en-US" dirty="0"/>
              <a:t>committees and the like that are seeking to evolve federation infrastructure, policy and </a:t>
            </a:r>
            <a:r>
              <a:rPr lang="en-US" dirty="0" smtClean="0"/>
              <a:t>processes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1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- 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Updates from Projects</a:t>
            </a:r>
          </a:p>
          <a:p>
            <a:r>
              <a:rPr lang="en-US" dirty="0" smtClean="0"/>
              <a:t>Updates from Infrastructures</a:t>
            </a:r>
          </a:p>
          <a:p>
            <a:r>
              <a:rPr lang="en-US" dirty="0"/>
              <a:t>The FIM4R version 2 community survey</a:t>
            </a:r>
          </a:p>
          <a:p>
            <a:r>
              <a:rPr lang="en-US" dirty="0"/>
              <a:t>Progress towards FIM4R version 2 paper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1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/>
              <a:t>Any questions?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656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long-standing members of FIM4R</a:t>
            </a:r>
          </a:p>
          <a:p>
            <a:r>
              <a:rPr lang="en-US" dirty="0" smtClean="0"/>
              <a:t>To people who have attended FIM4R before</a:t>
            </a:r>
          </a:p>
          <a:p>
            <a:r>
              <a:rPr lang="en-US" dirty="0" smtClean="0"/>
              <a:t>To Newcomers!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77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FIM4R - brief 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“Federated Identity Management for Research</a:t>
            </a:r>
            <a:r>
              <a:rPr lang="en-US" sz="2000" dirty="0">
                <a:solidFill>
                  <a:srgbClr val="FF0000"/>
                </a:solidFill>
              </a:rPr>
              <a:t>”</a:t>
            </a:r>
          </a:p>
          <a:p>
            <a:r>
              <a:rPr lang="en-GB" sz="1800" dirty="0"/>
              <a:t>Issue of </a:t>
            </a:r>
            <a:r>
              <a:rPr lang="en-GB" sz="1800" dirty="0" err="1"/>
              <a:t>IdM</a:t>
            </a:r>
            <a:r>
              <a:rPr lang="en-GB" sz="1800" dirty="0"/>
              <a:t> raised by IT leaders from </a:t>
            </a:r>
            <a:r>
              <a:rPr lang="en-GB" sz="1800" dirty="0" smtClean="0"/>
              <a:t>the 8 </a:t>
            </a:r>
            <a:r>
              <a:rPr lang="en-GB" sz="1800" dirty="0" err="1" smtClean="0"/>
              <a:t>EIROforum</a:t>
            </a:r>
            <a:r>
              <a:rPr lang="en-GB" sz="1800" dirty="0" smtClean="0"/>
              <a:t> </a:t>
            </a:r>
            <a:r>
              <a:rPr lang="en-GB" sz="1800" dirty="0"/>
              <a:t>labs (Jan 2011)</a:t>
            </a:r>
          </a:p>
          <a:p>
            <a:pPr lvl="1"/>
            <a:r>
              <a:rPr lang="es-ES" sz="1400" dirty="0"/>
              <a:t>CERN, </a:t>
            </a:r>
            <a:r>
              <a:rPr lang="es-ES" sz="1400" dirty="0" err="1" smtClean="0"/>
              <a:t>EUROfusion</a:t>
            </a:r>
            <a:r>
              <a:rPr lang="es-ES" sz="1400" dirty="0" smtClean="0"/>
              <a:t>, </a:t>
            </a:r>
            <a:r>
              <a:rPr lang="es-ES" sz="1400" dirty="0"/>
              <a:t>EMBL, ESA, ESO, ESRF, </a:t>
            </a:r>
            <a:r>
              <a:rPr lang="es-ES" sz="1400" dirty="0" err="1"/>
              <a:t>European</a:t>
            </a:r>
            <a:r>
              <a:rPr lang="es-ES" sz="1400" dirty="0"/>
              <a:t> </a:t>
            </a:r>
            <a:r>
              <a:rPr lang="en-GB" sz="1400" dirty="0"/>
              <a:t>XFEL and ILL</a:t>
            </a:r>
          </a:p>
          <a:p>
            <a:r>
              <a:rPr lang="en-US" sz="2000" dirty="0"/>
              <a:t>A collaborative effort started in June </a:t>
            </a:r>
            <a:r>
              <a:rPr lang="en-US" sz="2000" dirty="0" smtClean="0"/>
              <a:t>2011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workshop at CERN)</a:t>
            </a:r>
            <a:endParaRPr lang="en-US" sz="2000" dirty="0"/>
          </a:p>
          <a:p>
            <a:r>
              <a:rPr lang="en-US" sz="2000" dirty="0"/>
              <a:t>Not just </a:t>
            </a:r>
            <a:r>
              <a:rPr lang="en-US" sz="2000" dirty="0" err="1" smtClean="0"/>
              <a:t>EIROForum</a:t>
            </a:r>
            <a:r>
              <a:rPr lang="en-US" sz="2000" dirty="0" smtClean="0"/>
              <a:t>. Include </a:t>
            </a:r>
            <a:r>
              <a:rPr lang="en-US" sz="2000" dirty="0"/>
              <a:t>many ESFRI projects and providers and </a:t>
            </a:r>
            <a:r>
              <a:rPr lang="en-US" sz="2000" dirty="0" smtClean="0"/>
              <a:t>infrastructures (</a:t>
            </a:r>
            <a:r>
              <a:rPr lang="en-US" sz="1600" dirty="0" smtClean="0"/>
              <a:t>All communities are welcome!)</a:t>
            </a:r>
            <a:endParaRPr lang="en-US" sz="1600" dirty="0"/>
          </a:p>
          <a:p>
            <a:r>
              <a:rPr lang="en-US" sz="2000" dirty="0" smtClean="0"/>
              <a:t>Involved at start - </a:t>
            </a:r>
            <a:r>
              <a:rPr lang="en-US" sz="2000" dirty="0"/>
              <a:t>photon &amp; neutron facilities, social science &amp; humanities, high energy physics, climate science, life sciences and fusion </a:t>
            </a:r>
            <a:r>
              <a:rPr lang="en-US" sz="2000" dirty="0" smtClean="0"/>
              <a:t>energy (more have joined since)</a:t>
            </a:r>
            <a:endParaRPr lang="en-US" sz="2000" dirty="0"/>
          </a:p>
          <a:p>
            <a:r>
              <a:rPr lang="en-US" sz="2000" dirty="0"/>
              <a:t>Workshops included participation by HTC and HPC infrastructures, </a:t>
            </a:r>
            <a:r>
              <a:rPr lang="en-US" sz="2000" dirty="0" smtClean="0"/>
              <a:t>TERENA(now GEANT), </a:t>
            </a:r>
            <a:r>
              <a:rPr lang="en-US" sz="2000" dirty="0"/>
              <a:t>IGTF, </a:t>
            </a:r>
            <a:r>
              <a:rPr lang="en-US" sz="2000" dirty="0" err="1"/>
              <a:t>Geant</a:t>
            </a:r>
            <a:r>
              <a:rPr lang="en-US" sz="2000" dirty="0"/>
              <a:t>/eduGAIN, </a:t>
            </a:r>
            <a:r>
              <a:rPr lang="en-US" sz="2000" dirty="0" smtClean="0"/>
              <a:t>technology developers</a:t>
            </a:r>
            <a:endParaRPr lang="en-US" sz="2000" dirty="0"/>
          </a:p>
          <a:p>
            <a:pPr marL="342900" lvl="1" indent="-342900">
              <a:buFontTx/>
              <a:buChar char="•"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43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workshops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February </a:t>
            </a:r>
            <a:r>
              <a:rPr lang="en-US" sz="2000" dirty="0"/>
              <a:t>2017, TIIME (</a:t>
            </a:r>
            <a:r>
              <a:rPr lang="en-US" sz="2000" dirty="0">
                <a:hlinkClick r:id="rId2"/>
              </a:rPr>
              <a:t>https://indico.cern.ch/event/605369/</a:t>
            </a:r>
            <a:r>
              <a:rPr lang="en-US" sz="2000" dirty="0"/>
              <a:t>)</a:t>
            </a:r>
          </a:p>
          <a:p>
            <a:r>
              <a:rPr lang="en-US" sz="2000" dirty="0"/>
              <a:t>November 2015, EWTI (</a:t>
            </a:r>
            <a:r>
              <a:rPr lang="en-US" sz="2000" dirty="0">
                <a:hlinkClick r:id="rId3"/>
              </a:rPr>
              <a:t>https://indico.cern.ch/event/450600/</a:t>
            </a:r>
            <a:r>
              <a:rPr lang="en-US" sz="2000" dirty="0"/>
              <a:t>)</a:t>
            </a:r>
          </a:p>
          <a:p>
            <a:r>
              <a:rPr lang="en-US" sz="2000" dirty="0"/>
              <a:t>February 2015, CERN (</a:t>
            </a:r>
            <a:r>
              <a:rPr lang="en-US" sz="2000" dirty="0">
                <a:hlinkClick r:id="rId4"/>
              </a:rPr>
              <a:t>https://indico.cern.ch/event/358127)</a:t>
            </a:r>
            <a:endParaRPr lang="en-US" sz="2000" dirty="0"/>
          </a:p>
          <a:p>
            <a:r>
              <a:rPr lang="en-US" sz="2000" dirty="0"/>
              <a:t>April 2014, ESRIN in </a:t>
            </a:r>
            <a:r>
              <a:rPr lang="en-US" sz="2000" dirty="0" err="1" smtClean="0"/>
              <a:t>Frascati</a:t>
            </a:r>
            <a:r>
              <a:rPr lang="en-US" sz="2000" dirty="0" smtClean="0"/>
              <a:t> </a:t>
            </a:r>
            <a:r>
              <a:rPr lang="en-US" sz="2000" dirty="0"/>
              <a:t> (</a:t>
            </a:r>
            <a:r>
              <a:rPr lang="en-US" sz="2000" dirty="0">
                <a:hlinkClick r:id="rId5"/>
              </a:rPr>
              <a:t>https://indico.cern.ch/event/301888/)</a:t>
            </a:r>
            <a:endParaRPr lang="en-US" sz="2000" dirty="0"/>
          </a:p>
          <a:p>
            <a:r>
              <a:rPr lang="en-US" sz="2000" dirty="0"/>
              <a:t>October 2013, CSC in Helsinki (</a:t>
            </a:r>
            <a:r>
              <a:rPr lang="en-US" sz="2000" dirty="0">
                <a:hlinkClick r:id="rId6"/>
              </a:rPr>
              <a:t>https://refeds.org/meetings/oct13/index.html)</a:t>
            </a:r>
            <a:endParaRPr lang="en-US" sz="2000" dirty="0"/>
          </a:p>
          <a:p>
            <a:r>
              <a:rPr lang="en-US" sz="2000" dirty="0"/>
              <a:t>March 2013, PSI </a:t>
            </a:r>
            <a:r>
              <a:rPr lang="en-US" sz="2000" dirty="0" err="1"/>
              <a:t>Villigen</a:t>
            </a:r>
            <a:r>
              <a:rPr lang="en-US" sz="2000" dirty="0"/>
              <a:t>  (</a:t>
            </a:r>
            <a:r>
              <a:rPr lang="en-US" sz="2000" dirty="0">
                <a:hlinkClick r:id="rId7"/>
              </a:rPr>
              <a:t>http://indico.psi.ch/event/2230)</a:t>
            </a:r>
            <a:endParaRPr lang="en-US" sz="2000" dirty="0"/>
          </a:p>
          <a:p>
            <a:r>
              <a:rPr lang="en-US" sz="2000" dirty="0"/>
              <a:t>June 2012, MPI Psycholinguistics Nijmegen (</a:t>
            </a:r>
            <a:r>
              <a:rPr lang="en-US" sz="2000" dirty="0">
                <a:hlinkClick r:id="rId8"/>
              </a:rPr>
              <a:t>http://www.clarin.eu/events/3501)</a:t>
            </a:r>
            <a:endParaRPr lang="en-US" sz="2000" dirty="0"/>
          </a:p>
          <a:p>
            <a:r>
              <a:rPr lang="en-US" sz="2000" dirty="0"/>
              <a:t>February 2012, ISGC (</a:t>
            </a:r>
            <a:r>
              <a:rPr lang="en-US" sz="2000" dirty="0">
                <a:hlinkClick r:id="rId9"/>
              </a:rPr>
              <a:t>https://indico.cern.ch/event/177418)</a:t>
            </a:r>
            <a:endParaRPr lang="en-US" sz="2000" dirty="0"/>
          </a:p>
          <a:p>
            <a:r>
              <a:rPr lang="en-US" sz="2000" dirty="0"/>
              <a:t>November 2011, RAL (</a:t>
            </a:r>
            <a:r>
              <a:rPr lang="en-US" sz="2000" dirty="0">
                <a:hlinkClick r:id="rId10"/>
              </a:rPr>
              <a:t>https://indico.cern.ch/event/157486)</a:t>
            </a:r>
            <a:endParaRPr lang="en-US" sz="2000" dirty="0"/>
          </a:p>
          <a:p>
            <a:r>
              <a:rPr lang="en-US" sz="2000" dirty="0"/>
              <a:t>June 2011, CERN (</a:t>
            </a:r>
            <a:r>
              <a:rPr lang="en-US" sz="2000" dirty="0">
                <a:hlinkClick r:id="rId11"/>
              </a:rPr>
              <a:t>https://indico.cern.ch/event/129364)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5241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This is </a:t>
            </a:r>
            <a:r>
              <a:rPr lang="en-US" smtClean="0">
                <a:solidFill>
                  <a:srgbClr val="FF0000"/>
                </a:solidFill>
              </a:rPr>
              <a:t>1</a:t>
            </a:r>
            <a:r>
              <a:rPr lang="en-US" baseline="30000" smtClean="0">
                <a:solidFill>
                  <a:srgbClr val="FF0000"/>
                </a:solidFill>
              </a:rPr>
              <a:t>st</a:t>
            </a:r>
            <a:r>
              <a:rPr lang="en-US" smtClean="0">
                <a:solidFill>
                  <a:srgbClr val="FF0000"/>
                </a:solidFill>
              </a:rPr>
              <a:t> FIM4R meeting </a:t>
            </a:r>
            <a:r>
              <a:rPr lang="en-US" dirty="0" smtClean="0">
                <a:solidFill>
                  <a:srgbClr val="FF0000"/>
                </a:solidFill>
              </a:rPr>
              <a:t>in North America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77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FIM4R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936" y="1557338"/>
            <a:ext cx="4462264" cy="3800488"/>
          </a:xfrm>
        </p:spPr>
        <p:txBody>
          <a:bodyPr/>
          <a:lstStyle/>
          <a:p>
            <a:r>
              <a:rPr lang="en-US" sz="2000" dirty="0" smtClean="0"/>
              <a:t>2012: We prepared </a:t>
            </a:r>
            <a:r>
              <a:rPr lang="en-US" sz="2000" dirty="0"/>
              <a:t>a paper that documents common requirements, a common vision and recommendations</a:t>
            </a:r>
          </a:p>
          <a:p>
            <a:pPr lvl="1"/>
            <a:r>
              <a:rPr lang="en-US" sz="1800" dirty="0"/>
              <a:t>To research communities, identity federations, funding bodies</a:t>
            </a:r>
            <a:endParaRPr lang="en-US" sz="2000" dirty="0"/>
          </a:p>
          <a:p>
            <a:r>
              <a:rPr lang="en-US" sz="2000" dirty="0"/>
              <a:t>Paper: CERN-OPEN-2012-006: </a:t>
            </a:r>
            <a:r>
              <a:rPr lang="en-US" sz="1800" i="1" u="sng" dirty="0">
                <a:hlinkClick r:id="rId2"/>
              </a:rPr>
              <a:t>https://cdsweb.cern.ch/record/1442597</a:t>
            </a:r>
            <a:r>
              <a:rPr lang="en-US" sz="1800" dirty="0"/>
              <a:t> </a:t>
            </a:r>
            <a:endParaRPr lang="en-US" sz="1800" dirty="0" smtClean="0"/>
          </a:p>
          <a:p>
            <a:r>
              <a:rPr lang="en-US" sz="2000" dirty="0" smtClean="0"/>
              <a:t>The Version 1 paper was very influential</a:t>
            </a:r>
          </a:p>
          <a:p>
            <a:r>
              <a:rPr lang="en-US" sz="2000" dirty="0" smtClean="0"/>
              <a:t>5 years on </a:t>
            </a:r>
            <a:r>
              <a:rPr lang="mr-IN" sz="2000" dirty="0" smtClean="0"/>
              <a:t>–</a:t>
            </a:r>
            <a:r>
              <a:rPr lang="en-US" sz="2000" dirty="0" smtClean="0"/>
              <a:t> time for Version 2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40" y="1268760"/>
            <a:ext cx="3843996" cy="50131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494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of 11th FIM4R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Reports from new Research Communities</a:t>
            </a:r>
          </a:p>
          <a:p>
            <a:r>
              <a:rPr lang="en-US" dirty="0"/>
              <a:t>Updates from existing FIM4R member communities</a:t>
            </a:r>
          </a:p>
          <a:p>
            <a:r>
              <a:rPr lang="en-US" dirty="0"/>
              <a:t>T</a:t>
            </a:r>
            <a:r>
              <a:rPr lang="en-US" dirty="0" smtClean="0"/>
              <a:t>alks </a:t>
            </a:r>
            <a:r>
              <a:rPr lang="en-US" dirty="0"/>
              <a:t>from local identity federations and </a:t>
            </a:r>
            <a:r>
              <a:rPr lang="en-US" dirty="0" smtClean="0"/>
              <a:t>e-Infrastructures (Canada, USA)</a:t>
            </a:r>
            <a:endParaRPr lang="en-US" dirty="0"/>
          </a:p>
          <a:p>
            <a:r>
              <a:rPr lang="en-US" dirty="0"/>
              <a:t>Updates from ongoing projects (AARC, REFEDS, GEANT, eduGAIN)</a:t>
            </a:r>
          </a:p>
          <a:p>
            <a:r>
              <a:rPr lang="en-US" dirty="0"/>
              <a:t>Updates from e-Infrastructures</a:t>
            </a:r>
          </a:p>
          <a:p>
            <a:r>
              <a:rPr lang="en-US" dirty="0"/>
              <a:t>The FIM4R version 2 community survey</a:t>
            </a:r>
          </a:p>
          <a:p>
            <a:r>
              <a:rPr lang="en-US" dirty="0"/>
              <a:t>Progress and plans for FIM4R version 2 paper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3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Aims, outputs &amp;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usual, information exchange!</a:t>
            </a:r>
          </a:p>
          <a:p>
            <a:r>
              <a:rPr lang="en-US" dirty="0" smtClean="0"/>
              <a:t>BUT, also 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/>
              <a:t>The FIM4R version 2 community survey</a:t>
            </a:r>
          </a:p>
          <a:p>
            <a:r>
              <a:rPr lang="en-US" dirty="0"/>
              <a:t>Progress </a:t>
            </a:r>
            <a:r>
              <a:rPr lang="en-US" dirty="0" smtClean="0"/>
              <a:t>towards </a:t>
            </a:r>
            <a:r>
              <a:rPr lang="en-US" dirty="0"/>
              <a:t>FIM4R version 2 </a:t>
            </a:r>
            <a:r>
              <a:rPr lang="en-US" dirty="0" smtClean="0"/>
              <a:t>paper</a:t>
            </a:r>
          </a:p>
          <a:p>
            <a:r>
              <a:rPr lang="en-US" dirty="0" smtClean="0"/>
              <a:t>Date and location of 12</a:t>
            </a:r>
            <a:r>
              <a:rPr lang="en-US" baseline="30000" dirty="0" smtClean="0"/>
              <a:t>th</a:t>
            </a:r>
            <a:r>
              <a:rPr lang="en-US" dirty="0" smtClean="0"/>
              <a:t> FIM4R?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Guiding principles:</a:t>
            </a:r>
          </a:p>
          <a:p>
            <a:r>
              <a:rPr lang="en-US" dirty="0" smtClean="0"/>
              <a:t>FIM4R is all about Research Community REQUIREMENTS</a:t>
            </a:r>
          </a:p>
          <a:p>
            <a:r>
              <a:rPr lang="en-US" dirty="0" smtClean="0"/>
              <a:t>Other participants and talks are always welcome</a:t>
            </a:r>
          </a:p>
          <a:p>
            <a:pPr lvl="1"/>
            <a:r>
              <a:rPr lang="en-US" dirty="0" smtClean="0"/>
              <a:t>But this is not the place to make technology and deployment decisions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7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Why are we here?</a:t>
            </a:r>
          </a:p>
          <a:p>
            <a:r>
              <a:rPr lang="en-US" sz="2000" dirty="0" smtClean="0"/>
              <a:t>Many thanks to Dept. of Physics, McGill University</a:t>
            </a:r>
          </a:p>
          <a:p>
            <a:pPr lvl="1"/>
            <a:r>
              <a:rPr lang="en-US" sz="2000" dirty="0" smtClean="0"/>
              <a:t>Thanks also to Tom Barton who offered to host in Chicago</a:t>
            </a:r>
          </a:p>
          <a:p>
            <a:r>
              <a:rPr lang="en-US" sz="2000" dirty="0" smtClean="0"/>
              <a:t>Other sponsors?</a:t>
            </a:r>
          </a:p>
          <a:p>
            <a:r>
              <a:rPr lang="en-US" sz="2000" dirty="0" smtClean="0"/>
              <a:t>Coffee breaks, lunches, dinner (Monday)</a:t>
            </a:r>
          </a:p>
          <a:p>
            <a:r>
              <a:rPr lang="en-US" sz="1800" dirty="0">
                <a:hlinkClick r:id="rId2"/>
              </a:rPr>
              <a:t>http://www.mcgill.ca/foodservices/files/foodservices/shhs_map.pdf</a:t>
            </a:r>
            <a:endParaRPr lang="en-US" sz="1800" dirty="0">
              <a:hlinkClick r:id="rId2"/>
            </a:endParaRPr>
          </a:p>
          <a:p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://montreal.eater.com/maps/best-restaurants-cafes-mcgill-university-ghetto-milton-parc</a:t>
            </a:r>
            <a:endParaRPr lang="en-US" sz="1800" dirty="0" smtClean="0"/>
          </a:p>
          <a:p>
            <a:r>
              <a:rPr lang="en-US" sz="2000" dirty="0" err="1" smtClean="0"/>
              <a:t>WiFi</a:t>
            </a:r>
            <a:r>
              <a:rPr lang="en-US" sz="2000" dirty="0" smtClean="0"/>
              <a:t> (</a:t>
            </a:r>
            <a:r>
              <a:rPr lang="en-US" sz="2000" dirty="0" err="1" smtClean="0"/>
              <a:t>eduROAM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Tuesday </a:t>
            </a:r>
            <a:r>
              <a:rPr lang="mr-IN" sz="2000" dirty="0" smtClean="0"/>
              <a:t>–</a:t>
            </a:r>
            <a:r>
              <a:rPr lang="en-US" sz="2000" dirty="0" smtClean="0"/>
              <a:t> clashing with start of RDA program (lunch?)</a:t>
            </a:r>
            <a:endParaRPr lang="en-US" sz="2000" dirty="0"/>
          </a:p>
          <a:p>
            <a:r>
              <a:rPr lang="en-US" sz="2000" dirty="0" smtClean="0"/>
              <a:t>RDA session </a:t>
            </a:r>
            <a:r>
              <a:rPr lang="mr-IN" sz="2000" dirty="0" smtClean="0"/>
              <a:t>–</a:t>
            </a:r>
            <a:r>
              <a:rPr lang="en-US" sz="2000" dirty="0" smtClean="0"/>
              <a:t> Wednesday 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Sep at 13:30 (Mansfield 3)</a:t>
            </a:r>
          </a:p>
          <a:p>
            <a:pPr lvl="1"/>
            <a:r>
              <a:rPr lang="en-US" sz="2000" dirty="0" smtClean="0"/>
              <a:t>IG Federated Identity Management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275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Campus Dining</a:t>
            </a:r>
            <a:br>
              <a:rPr lang="en-US" dirty="0"/>
            </a:br>
            <a:r>
              <a:rPr lang="en-US" sz="3200" i="1" dirty="0">
                <a:hlinkClick r:id="rId2"/>
              </a:rPr>
              <a:t>http://</a:t>
            </a:r>
            <a:r>
              <a:rPr lang="en-US" sz="3200" i="1" dirty="0" err="1">
                <a:hlinkClick r:id="rId2"/>
              </a:rPr>
              <a:t>www.mcgill.ca</a:t>
            </a:r>
            <a:r>
              <a:rPr lang="en-US" sz="3200" i="1" dirty="0">
                <a:hlinkClick r:id="rId2"/>
              </a:rPr>
              <a:t>/foodservices/locations/retail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www.mcgill.ca/foodservices/files/foodservices/shhs_map.pdf</a:t>
            </a:r>
            <a:endParaRPr lang="en-US" sz="2000" dirty="0" smtClean="0"/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420888"/>
            <a:ext cx="3175000" cy="2806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40152" y="270892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Dept</a:t>
            </a:r>
            <a:r>
              <a:rPr lang="en-US" dirty="0" smtClean="0"/>
              <a:t> of Physics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4572000" y="2939752"/>
            <a:ext cx="1368152" cy="705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3716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FC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ABF215B8A3384E874FC40A3B0B2302" ma:contentTypeVersion="4" ma:contentTypeDescription="Create a new document." ma:contentTypeScope="" ma:versionID="f198c3dfa143f328b4bfb76fd905c4a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66758ad48435124b95dc0df0729e68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DFA70B-2EBB-489B-8E34-F6A10FA685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E48F0D-BF64-462E-8350-40C896A295A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2AEDD1CD-9190-4F8F-B585-354F10A56A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STFC_PowerPoint_template</Template>
  <TotalTime>142</TotalTime>
  <Words>493</Words>
  <Application>Microsoft Macintosh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Lucida Grande</vt:lpstr>
      <vt:lpstr>ヒラギノ角ゴ Pro W3</vt:lpstr>
      <vt:lpstr>Arial</vt:lpstr>
      <vt:lpstr>Calibri</vt:lpstr>
      <vt:lpstr>ＭＳ Ｐゴシック</vt:lpstr>
      <vt:lpstr>STFC_PowerPoint_template</vt:lpstr>
      <vt:lpstr>1_Blank Presentation</vt:lpstr>
      <vt:lpstr>Welcome to 11th FIM4R</vt:lpstr>
      <vt:lpstr>Welcome</vt:lpstr>
      <vt:lpstr>FIM4R - brief history </vt:lpstr>
      <vt:lpstr>Previous workshops</vt:lpstr>
      <vt:lpstr>The FIM4R paper</vt:lpstr>
      <vt:lpstr>Agenda of 11th FIM4R</vt:lpstr>
      <vt:lpstr>Aims, outputs &amp; principles</vt:lpstr>
      <vt:lpstr>Some more details</vt:lpstr>
      <vt:lpstr>On Campus Dining http://www.mcgill.ca/foodservices/locations/retail</vt:lpstr>
      <vt:lpstr>Dinner – Monday</vt:lpstr>
      <vt:lpstr>Agenda - Monday</vt:lpstr>
      <vt:lpstr>Agenda - Tuesday</vt:lpstr>
      <vt:lpstr>PowerPoint Presentation</vt:lpstr>
    </vt:vector>
  </TitlesOfParts>
  <Company>STFC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Template: 10th Anniversary powerpoint</dc:title>
  <dc:creator>kw77</dc:creator>
  <cp:lastModifiedBy>David Kelsey</cp:lastModifiedBy>
  <cp:revision>33</cp:revision>
  <dcterms:created xsi:type="dcterms:W3CDTF">2012-07-12T11:46:55Z</dcterms:created>
  <dcterms:modified xsi:type="dcterms:W3CDTF">2017-09-17T20:49:37Z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isplay_urn:schemas-microsoft-com:office:office#Editor">
    <vt:lpwstr>Summers, Karen (STFC,RAL,OBR)</vt:lpwstr>
  </property>
  <property fmtid="{D5CDD505-2E9C-101B-9397-08002B2CF9AE}" pid="4" name="xd_Signature">
    <vt:lpwstr/>
  </property>
  <property fmtid="{D5CDD505-2E9C-101B-9397-08002B2CF9AE}" pid="5" name="display_urn:schemas-microsoft-com:office:office#Author">
    <vt:lpwstr>Summers, Karen (STFC,RAL,OBR)</vt:lpwstr>
  </property>
  <property fmtid="{D5CDD505-2E9C-101B-9397-08002B2CF9AE}" pid="6" name="TemplateUrl">
    <vt:lpwstr/>
  </property>
  <property fmtid="{D5CDD505-2E9C-101B-9397-08002B2CF9AE}" pid="7" name="xd_ProgID">
    <vt:lpwstr/>
  </property>
  <property fmtid="{D5CDD505-2E9C-101B-9397-08002B2CF9AE}" pid="8" name="PublishingStartDate">
    <vt:lpwstr/>
  </property>
  <property fmtid="{D5CDD505-2E9C-101B-9397-08002B2CF9AE}" pid="9" name="PublishingExpirationDate">
    <vt:lpwstr/>
  </property>
  <property fmtid="{D5CDD505-2E9C-101B-9397-08002B2CF9AE}" pid="10" name="ContentTypeId">
    <vt:lpwstr>0x010100F731947B08D5984288BC8B16A979FF50</vt:lpwstr>
  </property>
</Properties>
</file>