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media/image1.jpeg" ContentType="image/jpeg"/>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Shape 152"/>
          <p:cNvSpPr/>
          <p:nvPr>
            <p:ph type="sldImg"/>
          </p:nvPr>
        </p:nvSpPr>
        <p:spPr>
          <a:xfrm>
            <a:off x="1143000" y="685800"/>
            <a:ext cx="4572000" cy="3429000"/>
          </a:xfrm>
          <a:prstGeom prst="rect">
            <a:avLst/>
          </a:prstGeom>
        </p:spPr>
        <p:txBody>
          <a:bodyPr/>
          <a:lstStyle/>
          <a:p>
            <a:pPr/>
          </a:p>
        </p:txBody>
      </p:sp>
      <p:sp>
        <p:nvSpPr>
          <p:cNvPr id="153" name="Shape 153"/>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Relationships>

</file>

<file path=ppt/notesSlides/_rels/notesSlide2.xml.rels><?xml version="1.0" encoding="UTF-8" standalone="yes"?><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Relationships>

</file>

<file path=ppt/notesSlides/_rels/notesSlide3.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_rels/notesSlide4.xml.rels><?xml version="1.0" encoding="UTF-8" standalone="yes"?><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_rels/notesSlide5.xml.rels><?xml version="1.0" encoding="UTF-8" standalone="yes"?><Relationships xmlns="http://schemas.openxmlformats.org/package/2006/relationships"><Relationship Id="rId1" Type="http://schemas.openxmlformats.org/officeDocument/2006/relationships/slide" Target="../slides/slide11.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5" name="Shape 165"/>
          <p:cNvSpPr/>
          <p:nvPr>
            <p:ph type="sldImg"/>
          </p:nvPr>
        </p:nvSpPr>
        <p:spPr>
          <a:prstGeom prst="rect">
            <a:avLst/>
          </a:prstGeom>
        </p:spPr>
        <p:txBody>
          <a:bodyPr/>
          <a:lstStyle/>
          <a:p>
            <a:pPr/>
          </a:p>
        </p:txBody>
      </p:sp>
      <p:sp>
        <p:nvSpPr>
          <p:cNvPr id="166" name="Shape 166"/>
          <p:cNvSpPr/>
          <p:nvPr>
            <p:ph type="body" sz="quarter" idx="1"/>
          </p:nvPr>
        </p:nvSpPr>
        <p:spPr>
          <a:prstGeom prst="rect">
            <a:avLst/>
          </a:prstGeom>
        </p:spPr>
        <p:txBody>
          <a:bodyPr/>
          <a:lstStyle/>
          <a:p>
            <a:pPr>
              <a:lnSpc>
                <a:spcPct val="80000"/>
              </a:lnSpc>
              <a:spcBef>
                <a:spcPts val="500"/>
              </a:spcBef>
              <a:defRPr sz="1200">
                <a:latin typeface="Calibri"/>
                <a:ea typeface="Calibri"/>
                <a:cs typeface="Calibri"/>
                <a:sym typeface="Calibri"/>
              </a:defRPr>
            </a:pPr>
            <a:r>
              <a:t>11 Production CAs in 7 countries</a:t>
            </a:r>
          </a:p>
          <a:p>
            <a:pPr>
              <a:lnSpc>
                <a:spcPct val="80000"/>
              </a:lnSpc>
              <a:spcBef>
                <a:spcPts val="500"/>
              </a:spcBef>
              <a:defRPr sz="1200">
                <a:latin typeface="Calibri"/>
                <a:ea typeface="Calibri"/>
                <a:cs typeface="Calibri"/>
                <a:sym typeface="Calibri"/>
              </a:defRPr>
            </a:pPr>
            <a:r>
              <a:t>v6 plan and CRL status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sldImg"/>
          </p:nvPr>
        </p:nvSpPr>
        <p:spPr>
          <a:prstGeom prst="rect">
            <a:avLst/>
          </a:prstGeom>
        </p:spPr>
        <p:txBody>
          <a:bodyPr/>
          <a:lstStyle/>
          <a:p>
            <a:pPr/>
          </a:p>
        </p:txBody>
      </p:sp>
      <p:sp>
        <p:nvSpPr>
          <p:cNvPr id="173" name="Shape 173"/>
          <p:cNvSpPr/>
          <p:nvPr>
            <p:ph type="body" sz="quarter" idx="1"/>
          </p:nvPr>
        </p:nvSpPr>
        <p:spPr>
          <a:prstGeom prst="rect">
            <a:avLst/>
          </a:prstGeom>
        </p:spPr>
        <p:txBody>
          <a:bodyPr/>
          <a:lstStyle>
            <a:lvl1pPr>
              <a:defRPr sz="1600"/>
            </a:lvl1pPr>
          </a:lstStyle>
          <a:p>
            <a:pPr/>
            <a:r>
              <a:t>IdM: Australia (AAF), New Zealand (Tuakiri), Japan (Gakunin), South Korea (KAFE), Malaysia (Sifulan), China (CARSI), Singapore (Singapore Access Federation), Hong Kong (in development), India and TW</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8" name="Shape 178"/>
          <p:cNvSpPr/>
          <p:nvPr>
            <p:ph type="sldImg"/>
          </p:nvPr>
        </p:nvSpPr>
        <p:spPr>
          <a:prstGeom prst="rect">
            <a:avLst/>
          </a:prstGeom>
        </p:spPr>
        <p:txBody>
          <a:bodyPr/>
          <a:lstStyle/>
          <a:p>
            <a:pPr/>
          </a:p>
        </p:txBody>
      </p:sp>
      <p:sp>
        <p:nvSpPr>
          <p:cNvPr id="179" name="Shape 179"/>
          <p:cNvSpPr/>
          <p:nvPr>
            <p:ph type="body" sz="quarter" idx="1"/>
          </p:nvPr>
        </p:nvSpPr>
        <p:spPr>
          <a:prstGeom prst="rect">
            <a:avLst/>
          </a:prstGeom>
        </p:spPr>
        <p:txBody>
          <a:bodyPr/>
          <a:lstStyle/>
          <a:p>
            <a:pPr>
              <a:defRPr sz="1600"/>
            </a:pPr>
            <a:r>
              <a:t>Doc GFD169 for self-audit guidelines is outdated and does not address newer assurance profiles such as MICS. NII draft was presented at last APGridPMA meeting and IGTF AHM. </a:t>
            </a:r>
          </a:p>
          <a:p>
            <a:pPr>
              <a:defRPr sz="1600"/>
            </a:pPr>
            <a:r>
              <a:t>RA has to be included in the assurance chain and the links of RA in APGridPMA is not strong enough as I know. We’d like to focus this topic more in the next meeting in Oct. including the RPS template and the practices of APGridPMA CAs, to enhance the consistency and on boarding RA processes.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8" name="Shape 188"/>
          <p:cNvSpPr/>
          <p:nvPr>
            <p:ph type="sldImg"/>
          </p:nvPr>
        </p:nvSpPr>
        <p:spPr>
          <a:prstGeom prst="rect">
            <a:avLst/>
          </a:prstGeom>
        </p:spPr>
        <p:txBody>
          <a:bodyPr/>
          <a:lstStyle/>
          <a:p>
            <a:pPr/>
          </a:p>
        </p:txBody>
      </p:sp>
      <p:sp>
        <p:nvSpPr>
          <p:cNvPr id="189" name="Shape 189"/>
          <p:cNvSpPr/>
          <p:nvPr>
            <p:ph type="body" sz="quarter" idx="1"/>
          </p:nvPr>
        </p:nvSpPr>
        <p:spPr>
          <a:prstGeom prst="rect">
            <a:avLst/>
          </a:prstGeom>
        </p:spPr>
        <p:txBody>
          <a:bodyPr/>
          <a:lstStyle/>
          <a:p>
            <a:pPr/>
            <a:r>
              <a:t>leveraging IGTF and EduGAIN bridge and SAML protocol</a:t>
            </a:r>
          </a:p>
          <a:p>
            <a:pPr/>
            <a:r>
              <a:t>We plan to have some case studies and requirements from user communities could be reported and discussed in future APGridPMA meetings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1" name="Shape 211"/>
          <p:cNvSpPr/>
          <p:nvPr>
            <p:ph type="sldImg"/>
          </p:nvPr>
        </p:nvSpPr>
        <p:spPr>
          <a:prstGeom prst="rect">
            <a:avLst/>
          </a:prstGeom>
        </p:spPr>
        <p:txBody>
          <a:bodyPr/>
          <a:lstStyle/>
          <a:p>
            <a:pPr/>
          </a:p>
        </p:txBody>
      </p:sp>
      <p:sp>
        <p:nvSpPr>
          <p:cNvPr id="212" name="Shape 212"/>
          <p:cNvSpPr/>
          <p:nvPr>
            <p:ph type="body" sz="quarter" idx="1"/>
          </p:nvPr>
        </p:nvSpPr>
        <p:spPr>
          <a:prstGeom prst="rect">
            <a:avLst/>
          </a:prstGeom>
        </p:spPr>
        <p:txBody>
          <a:bodyPr/>
          <a:lstStyle/>
          <a:p>
            <a:pPr/>
            <a:r>
              <a:t>A single, fully IGTF accredited online CA; Federated access via eduGAIN; Hidden personal user certificates; Easy integration with Science Gateways; Scalable trust model (certs are powerful!) </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 Id="rId3" Type="http://schemas.openxmlformats.org/officeDocument/2006/relationships/image" Target="../media/image3.png"/></Relationships>

</file>

<file path=ppt/slideLayouts/_rels/slideLayout1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pPr/>
            <a:r>
              <a:t>–Johnny Appleseed</a:t>
            </a:r>
          </a:p>
        </p:txBody>
      </p:sp>
      <p:sp>
        <p:nvSpPr>
          <p:cNvPr id="94" name="“Type a quote here.”"/>
          <p:cNvSpPr txBox="1"/>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17" name="Title Text"/>
          <p:cNvSpPr txBox="1"/>
          <p:nvPr>
            <p:ph type="title"/>
          </p:nvPr>
        </p:nvSpPr>
        <p:spPr>
          <a:xfrm>
            <a:off x="279400" y="152996"/>
            <a:ext cx="8349159" cy="1115280"/>
          </a:xfrm>
          <a:prstGeom prst="rect">
            <a:avLst/>
          </a:prstGeom>
        </p:spPr>
        <p:txBody>
          <a:bodyPr/>
          <a:lstStyle>
            <a:lvl1pPr>
              <a:defRPr b="1">
                <a:solidFill>
                  <a:srgbClr val="FF2600"/>
                </a:solidFill>
                <a:latin typeface="Helvetica"/>
                <a:ea typeface="Helvetica"/>
                <a:cs typeface="Helvetica"/>
                <a:sym typeface="Helvetica"/>
              </a:defRPr>
            </a:lvl1pPr>
          </a:lstStyle>
          <a:p>
            <a:pPr/>
            <a:r>
              <a:t>Title Text</a:t>
            </a:r>
          </a:p>
        </p:txBody>
      </p:sp>
      <p:sp>
        <p:nvSpPr>
          <p:cNvPr id="118" name="Body Level One…"/>
          <p:cNvSpPr txBox="1"/>
          <p:nvPr>
            <p:ph type="body" idx="1"/>
          </p:nvPr>
        </p:nvSpPr>
        <p:spPr>
          <a:xfrm>
            <a:off x="381000" y="1733550"/>
            <a:ext cx="12242800" cy="7690843"/>
          </a:xfrm>
          <a:prstGeom prst="rect">
            <a:avLst/>
          </a:prstGeom>
        </p:spPr>
        <p:txBody>
          <a:bodyPr/>
          <a:lstStyle>
            <a:lvl1pPr>
              <a:spcBef>
                <a:spcPts val="800"/>
              </a:spcBef>
              <a:defRPr b="1">
                <a:solidFill>
                  <a:srgbClr val="0433FF"/>
                </a:solidFill>
                <a:latin typeface="Helvetica"/>
                <a:ea typeface="Helvetica"/>
                <a:cs typeface="Helvetica"/>
                <a:sym typeface="Helvetica"/>
              </a:defRPr>
            </a:lvl1pPr>
            <a:lvl2pPr>
              <a:spcBef>
                <a:spcPts val="800"/>
              </a:spcBef>
              <a:defRPr b="1" sz="3200">
                <a:solidFill>
                  <a:srgbClr val="942193"/>
                </a:solidFill>
                <a:latin typeface="Helvetica"/>
                <a:ea typeface="Helvetica"/>
                <a:cs typeface="Helvetica"/>
                <a:sym typeface="Helvetica"/>
              </a:defRPr>
            </a:lvl2pPr>
            <a:lvl3pPr>
              <a:spcBef>
                <a:spcPts val="800"/>
              </a:spcBef>
              <a:defRPr b="1" sz="2800">
                <a:solidFill>
                  <a:srgbClr val="009051"/>
                </a:solidFill>
                <a:latin typeface="Helvetica"/>
                <a:ea typeface="Helvetica"/>
                <a:cs typeface="Helvetica"/>
                <a:sym typeface="Helvetica"/>
              </a:defRPr>
            </a:lvl3pPr>
            <a:lvl4pPr>
              <a:spcBef>
                <a:spcPts val="800"/>
              </a:spcBef>
              <a:defRPr b="1" sz="2400">
                <a:solidFill>
                  <a:srgbClr val="941100"/>
                </a:solidFill>
                <a:latin typeface="Helvetica"/>
                <a:ea typeface="Helvetica"/>
                <a:cs typeface="Helvetica"/>
                <a:sym typeface="Helvetica"/>
              </a:defRPr>
            </a:lvl4pPr>
            <a:lvl5pPr>
              <a:spcBef>
                <a:spcPts val="800"/>
              </a:spcBef>
              <a:defRPr b="1" sz="2000">
                <a:solidFill>
                  <a:srgbClr val="011993"/>
                </a:solidFill>
                <a:latin typeface="Helvetica"/>
                <a:ea typeface="Helvetica"/>
                <a:cs typeface="Helvetica"/>
                <a:sym typeface="Helvetica"/>
              </a:defRPr>
            </a:lvl5pPr>
          </a:lstStyle>
          <a:p>
            <a:pPr/>
            <a:r>
              <a:t>Body Level One</a:t>
            </a:r>
          </a:p>
          <a:p>
            <a:pPr lvl="1"/>
            <a:r>
              <a:t>Body Level Two</a:t>
            </a:r>
          </a:p>
          <a:p>
            <a:pPr lvl="2"/>
            <a:r>
              <a:t>Body Level Three</a:t>
            </a:r>
          </a:p>
          <a:p>
            <a:pPr lvl="3"/>
            <a:r>
              <a:t>Body Level Four</a:t>
            </a:r>
          </a:p>
          <a:p>
            <a:pPr lvl="4"/>
            <a:r>
              <a:t>Body Level Five</a:t>
            </a:r>
          </a:p>
        </p:txBody>
      </p:sp>
      <p:pic>
        <p:nvPicPr>
          <p:cNvPr id="119" name="image2.png" descr="image2.png"/>
          <p:cNvPicPr>
            <a:picLocks noChangeAspect="1"/>
          </p:cNvPicPr>
          <p:nvPr/>
        </p:nvPicPr>
        <p:blipFill>
          <a:blip r:embed="rId2">
            <a:extLst/>
          </a:blip>
          <a:stretch>
            <a:fillRect/>
          </a:stretch>
        </p:blipFill>
        <p:spPr>
          <a:xfrm>
            <a:off x="8857367" y="152996"/>
            <a:ext cx="4147435" cy="1115280"/>
          </a:xfrm>
          <a:prstGeom prst="rect">
            <a:avLst/>
          </a:prstGeom>
          <a:ln w="12700">
            <a:miter lim="400000"/>
          </a:ln>
        </p:spPr>
      </p:pic>
      <p:sp>
        <p:nvSpPr>
          <p:cNvPr id="1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27" name="Title Text"/>
          <p:cNvSpPr txBox="1"/>
          <p:nvPr>
            <p:ph type="title"/>
          </p:nvPr>
        </p:nvSpPr>
        <p:spPr>
          <a:xfrm>
            <a:off x="650239" y="130952"/>
            <a:ext cx="11704322" cy="2144890"/>
          </a:xfrm>
          <a:prstGeom prst="rect">
            <a:avLst/>
          </a:prstGeom>
        </p:spPr>
        <p:txBody>
          <a:bodyPr lIns="65022" tIns="65022" rIns="65022" bIns="65022"/>
          <a:lstStyle>
            <a:lvl1pPr defTabSz="650240">
              <a:defRPr sz="6200">
                <a:latin typeface="Calibri"/>
                <a:ea typeface="Calibri"/>
                <a:cs typeface="Calibri"/>
                <a:sym typeface="Calibri"/>
              </a:defRPr>
            </a:lvl1pPr>
          </a:lstStyle>
          <a:p>
            <a:pPr/>
            <a:r>
              <a:t>Title Text</a:t>
            </a:r>
          </a:p>
        </p:txBody>
      </p:sp>
      <p:sp>
        <p:nvSpPr>
          <p:cNvPr id="128" name="Body Level One…"/>
          <p:cNvSpPr txBox="1"/>
          <p:nvPr>
            <p:ph type="body" idx="1"/>
          </p:nvPr>
        </p:nvSpPr>
        <p:spPr>
          <a:xfrm>
            <a:off x="650239" y="2275839"/>
            <a:ext cx="11704322" cy="7477761"/>
          </a:xfrm>
          <a:prstGeom prst="rect">
            <a:avLst/>
          </a:prstGeom>
        </p:spPr>
        <p:txBody>
          <a:bodyPr lIns="65022" tIns="65022" rIns="65022" bIns="65022" anchor="t"/>
          <a:lstStyle>
            <a:lvl1pPr marL="471487" indent="-471487" defTabSz="650240">
              <a:spcBef>
                <a:spcPts val="900"/>
              </a:spcBef>
              <a:buSzPct val="100000"/>
              <a:buFont typeface="Arial"/>
              <a:defRPr sz="4400">
                <a:latin typeface="Calibri"/>
                <a:ea typeface="Calibri"/>
                <a:cs typeface="Calibri"/>
                <a:sym typeface="Calibri"/>
              </a:defRPr>
            </a:lvl1pPr>
            <a:lvl2pPr marL="906235" indent="-449035" defTabSz="650240">
              <a:spcBef>
                <a:spcPts val="900"/>
              </a:spcBef>
              <a:buSzPct val="100000"/>
              <a:buFont typeface="Arial"/>
              <a:buChar char="–"/>
              <a:defRPr sz="4400">
                <a:latin typeface="Calibri"/>
                <a:ea typeface="Calibri"/>
                <a:cs typeface="Calibri"/>
                <a:sym typeface="Calibri"/>
              </a:defRPr>
            </a:lvl2pPr>
            <a:lvl3pPr indent="-419100" defTabSz="650240">
              <a:spcBef>
                <a:spcPts val="900"/>
              </a:spcBef>
              <a:buSzPct val="100000"/>
              <a:buFont typeface="Arial"/>
              <a:defRPr sz="4400">
                <a:latin typeface="Calibri"/>
                <a:ea typeface="Calibri"/>
                <a:cs typeface="Calibri"/>
                <a:sym typeface="Calibri"/>
              </a:defRPr>
            </a:lvl3pPr>
            <a:lvl4pPr marL="1874520" indent="-502920" defTabSz="650240">
              <a:spcBef>
                <a:spcPts val="900"/>
              </a:spcBef>
              <a:buSzPct val="100000"/>
              <a:buFont typeface="Arial"/>
              <a:buChar char="–"/>
              <a:defRPr sz="4400">
                <a:latin typeface="Calibri"/>
                <a:ea typeface="Calibri"/>
                <a:cs typeface="Calibri"/>
                <a:sym typeface="Calibri"/>
              </a:defRPr>
            </a:lvl4pPr>
            <a:lvl5pPr marL="2331720" indent="-502920" defTabSz="650240">
              <a:spcBef>
                <a:spcPts val="900"/>
              </a:spcBef>
              <a:buSzPct val="100000"/>
              <a:buFont typeface="Arial"/>
              <a:buChar char="»"/>
              <a:defRPr sz="4400">
                <a:latin typeface="Calibri"/>
                <a:ea typeface="Calibri"/>
                <a:cs typeface="Calibri"/>
                <a:sym typeface="Calibri"/>
              </a:defRPr>
            </a:lvl5pPr>
          </a:lstStyle>
          <a:p>
            <a:pPr/>
            <a:r>
              <a:t>Body Level One</a:t>
            </a:r>
          </a:p>
          <a:p>
            <a:pPr lvl="1"/>
            <a:r>
              <a:t>Body Level Two</a:t>
            </a:r>
          </a:p>
          <a:p>
            <a:pPr lvl="2"/>
            <a:r>
              <a:t>Body Level Three</a:t>
            </a:r>
          </a:p>
          <a:p>
            <a:pPr lvl="3"/>
            <a:r>
              <a:t>Body Level Four</a:t>
            </a:r>
          </a:p>
          <a:p>
            <a:pPr lvl="4"/>
            <a:r>
              <a:t>Body Level Five</a:t>
            </a:r>
          </a:p>
        </p:txBody>
      </p:sp>
      <p:sp>
        <p:nvSpPr>
          <p:cNvPr id="129" name="Slide Number"/>
          <p:cNvSpPr txBox="1"/>
          <p:nvPr>
            <p:ph type="sldNum" sz="quarter" idx="2"/>
          </p:nvPr>
        </p:nvSpPr>
        <p:spPr>
          <a:xfrm>
            <a:off x="11985794" y="9114114"/>
            <a:ext cx="368766" cy="371346"/>
          </a:xfrm>
          <a:prstGeom prst="rect">
            <a:avLst/>
          </a:prstGeom>
        </p:spPr>
        <p:txBody>
          <a:bodyPr lIns="65022" tIns="65022" rIns="65022" bIns="65022" anchor="ctr"/>
          <a:lstStyle>
            <a:lvl1pPr algn="r" defTabSz="650240">
              <a:defRPr sz="1600">
                <a:solidFill>
                  <a:srgbClr val="888888"/>
                </a:solidFill>
                <a:latin typeface="Calibri"/>
                <a:ea typeface="Calibri"/>
                <a:cs typeface="Calibri"/>
                <a:sym typeface="Calibri"/>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type="tx" showMasterSp="1" showMasterPhAnim="1">
  <p:cSld name="Default">
    <p:bg>
      <p:bgPr>
        <a:blipFill rotWithShape="1">
          <a:blip r:embed="rId2"/>
          <a:srcRect l="0" t="0" r="0" b="0"/>
          <a:stretch>
            <a:fillRect/>
          </a:stretch>
        </a:blipFill>
      </p:bgPr>
    </p:bg>
    <p:spTree>
      <p:nvGrpSpPr>
        <p:cNvPr id="1" name=""/>
        <p:cNvGrpSpPr/>
        <p:nvPr/>
      </p:nvGrpSpPr>
      <p:grpSpPr>
        <a:xfrm>
          <a:off x="0" y="0"/>
          <a:ext cx="0" cy="0"/>
          <a:chOff x="0" y="0"/>
          <a:chExt cx="0" cy="0"/>
        </a:xfrm>
      </p:grpSpPr>
      <p:pic>
        <p:nvPicPr>
          <p:cNvPr id="136" name="BG" descr="BG"/>
          <p:cNvPicPr>
            <a:picLocks noChangeAspect="1"/>
          </p:cNvPicPr>
          <p:nvPr/>
        </p:nvPicPr>
        <p:blipFill>
          <a:blip r:embed="rId3">
            <a:extLst/>
          </a:blip>
          <a:stretch>
            <a:fillRect/>
          </a:stretch>
        </p:blipFill>
        <p:spPr>
          <a:xfrm>
            <a:off x="-1" y="-1"/>
            <a:ext cx="13004801" cy="9753601"/>
          </a:xfrm>
          <a:prstGeom prst="rect">
            <a:avLst/>
          </a:prstGeom>
          <a:ln w="12700">
            <a:miter lim="400000"/>
          </a:ln>
        </p:spPr>
      </p:pic>
      <p:sp>
        <p:nvSpPr>
          <p:cNvPr id="137" name="Slide Number"/>
          <p:cNvSpPr txBox="1"/>
          <p:nvPr>
            <p:ph type="sldNum" sz="quarter" idx="2"/>
          </p:nvPr>
        </p:nvSpPr>
        <p:spPr>
          <a:xfrm>
            <a:off x="11530896" y="8886613"/>
            <a:ext cx="498545" cy="472946"/>
          </a:xfrm>
          <a:prstGeom prst="rect">
            <a:avLst/>
          </a:prstGeom>
        </p:spPr>
        <p:txBody>
          <a:bodyPr lIns="65022" tIns="65022" rIns="65022" bIns="65022"/>
          <a:lstStyle>
            <a:lvl1pPr algn="r" defTabSz="1300480">
              <a:defRPr b="1" sz="2200">
                <a:latin typeface="Tahoma"/>
                <a:ea typeface="Tahoma"/>
                <a:cs typeface="Tahoma"/>
                <a:sym typeface="Tahoma"/>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144" name="Title Text"/>
          <p:cNvSpPr txBox="1"/>
          <p:nvPr>
            <p:ph type="title"/>
          </p:nvPr>
        </p:nvSpPr>
        <p:spPr>
          <a:prstGeom prst="rect">
            <a:avLst/>
          </a:prstGeom>
        </p:spPr>
        <p:txBody>
          <a:bodyPr/>
          <a:lstStyle>
            <a:lvl1pPr>
              <a:defRPr b="1">
                <a:solidFill>
                  <a:srgbClr val="FF2600"/>
                </a:solidFill>
                <a:latin typeface="Helvetica"/>
                <a:ea typeface="Helvetica"/>
                <a:cs typeface="Helvetica"/>
                <a:sym typeface="Helvetica"/>
              </a:defRPr>
            </a:lvl1pPr>
          </a:lstStyle>
          <a:p>
            <a:pPr/>
            <a:r>
              <a:t>Title Text</a:t>
            </a:r>
          </a:p>
        </p:txBody>
      </p:sp>
      <p:sp>
        <p:nvSpPr>
          <p:cNvPr id="145" name="Body Level One…"/>
          <p:cNvSpPr txBox="1"/>
          <p:nvPr>
            <p:ph type="body" idx="1"/>
          </p:nvPr>
        </p:nvSpPr>
        <p:spPr>
          <a:prstGeom prst="rect">
            <a:avLst/>
          </a:prstGeom>
        </p:spPr>
        <p:txBody>
          <a:bodyPr/>
          <a:lstStyle>
            <a:lvl1pPr>
              <a:spcBef>
                <a:spcPts val="800"/>
              </a:spcBef>
              <a:defRPr>
                <a:solidFill>
                  <a:srgbClr val="0433FF"/>
                </a:solidFill>
              </a:defRPr>
            </a:lvl1pPr>
            <a:lvl2pPr>
              <a:spcBef>
                <a:spcPts val="800"/>
              </a:spcBef>
              <a:defRPr sz="3200">
                <a:solidFill>
                  <a:srgbClr val="942193"/>
                </a:solidFill>
              </a:defRPr>
            </a:lvl2pPr>
            <a:lvl3pPr>
              <a:spcBef>
                <a:spcPts val="800"/>
              </a:spcBef>
              <a:defRPr sz="2800">
                <a:solidFill>
                  <a:srgbClr val="009051"/>
                </a:solidFill>
              </a:defRPr>
            </a:lvl3pPr>
            <a:lvl4pPr>
              <a:spcBef>
                <a:spcPts val="800"/>
              </a:spcBef>
              <a:defRPr sz="2400">
                <a:solidFill>
                  <a:srgbClr val="941100"/>
                </a:solidFill>
              </a:defRPr>
            </a:lvl4pPr>
            <a:lvl5pPr>
              <a:spcBef>
                <a:spcPts val="800"/>
              </a:spcBef>
              <a:defRPr sz="2000">
                <a:solidFill>
                  <a:srgbClr val="011993"/>
                </a:solidFill>
              </a:defRPr>
            </a:lvl5pPr>
          </a:lstStyle>
          <a:p>
            <a:pPr/>
            <a:r>
              <a:t>Body Level One</a:t>
            </a:r>
          </a:p>
          <a:p>
            <a:pPr lvl="1"/>
            <a:r>
              <a:t>Body Level Two</a:t>
            </a:r>
          </a:p>
          <a:p>
            <a:pPr lvl="2"/>
            <a:r>
              <a:t>Body Level Three</a:t>
            </a:r>
          </a:p>
          <a:p>
            <a:pPr lvl="3"/>
            <a:r>
              <a:t>Body Level Four</a:t>
            </a:r>
          </a:p>
          <a:p>
            <a:pPr lvl="4"/>
            <a:r>
              <a:t>Body Level Five</a:t>
            </a:r>
          </a:p>
        </p:txBody>
      </p:sp>
      <p:sp>
        <p:nvSpPr>
          <p:cNvPr id="1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06550" y="635000"/>
            <a:ext cx="9779000" cy="59182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xfrm>
            <a:off x="6311798" y="9245600"/>
            <a:ext cx="368504" cy="381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296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6035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24518" y="889000"/>
            <a:ext cx="5334001"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600" u="none">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2.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2.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tif"/><Relationship Id="rId3" Type="http://schemas.openxmlformats.org/officeDocument/2006/relationships/image" Target="../media/image2.tif"/></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5" name="APGridPMA Update"/>
          <p:cNvSpPr txBox="1"/>
          <p:nvPr>
            <p:ph type="title"/>
          </p:nvPr>
        </p:nvSpPr>
        <p:spPr>
          <a:xfrm>
            <a:off x="952500" y="1956324"/>
            <a:ext cx="11099800" cy="2466279"/>
          </a:xfrm>
          <a:prstGeom prst="rect">
            <a:avLst/>
          </a:prstGeom>
        </p:spPr>
        <p:txBody>
          <a:bodyPr/>
          <a:lstStyle/>
          <a:p>
            <a:pPr/>
            <a:r>
              <a:t>APGridPMA Update</a:t>
            </a:r>
          </a:p>
        </p:txBody>
      </p:sp>
      <p:sp>
        <p:nvSpPr>
          <p:cNvPr id="156" name="Slide Number"/>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7" name="Eric Yen…"/>
          <p:cNvSpPr txBox="1"/>
          <p:nvPr/>
        </p:nvSpPr>
        <p:spPr>
          <a:xfrm>
            <a:off x="254430" y="5110652"/>
            <a:ext cx="12495940" cy="42417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defTabSz="479044">
              <a:defRPr b="1" sz="3936">
                <a:solidFill>
                  <a:srgbClr val="0433FF"/>
                </a:solidFill>
                <a:latin typeface="Helvetica"/>
                <a:ea typeface="Helvetica"/>
                <a:cs typeface="Helvetica"/>
                <a:sym typeface="Helvetica"/>
              </a:defRPr>
            </a:pPr>
            <a:r>
              <a:t>Eric Yen</a:t>
            </a:r>
          </a:p>
          <a:p>
            <a:pPr defTabSz="479044">
              <a:defRPr b="1" sz="3936">
                <a:solidFill>
                  <a:srgbClr val="0433FF"/>
                </a:solidFill>
                <a:latin typeface="Helvetica"/>
                <a:ea typeface="Helvetica"/>
                <a:cs typeface="Helvetica"/>
                <a:sym typeface="Helvetica"/>
              </a:defRPr>
            </a:pPr>
            <a:r>
              <a:t>ASGCCA, Taiwan</a:t>
            </a:r>
          </a:p>
          <a:p>
            <a:pPr defTabSz="479044">
              <a:defRPr b="1" sz="3936">
                <a:solidFill>
                  <a:srgbClr val="0433FF"/>
                </a:solidFill>
                <a:latin typeface="Helvetica"/>
                <a:ea typeface="Helvetica"/>
                <a:cs typeface="Helvetica"/>
                <a:sym typeface="Helvetica"/>
              </a:defRPr>
            </a:pPr>
          </a:p>
          <a:p>
            <a:pPr defTabSz="479044">
              <a:defRPr b="1" sz="3936">
                <a:solidFill>
                  <a:srgbClr val="942193"/>
                </a:solidFill>
                <a:latin typeface="Helvetica"/>
                <a:ea typeface="Helvetica"/>
                <a:cs typeface="Helvetica"/>
                <a:sym typeface="Helvetica"/>
              </a:defRPr>
            </a:pPr>
            <a:r>
              <a:t>EUGridPMA 41 and IGTF All-Hands Meeting</a:t>
            </a:r>
          </a:p>
          <a:p>
            <a:pPr defTabSz="479044">
              <a:defRPr b="1" sz="3936">
                <a:solidFill>
                  <a:srgbClr val="942193"/>
                </a:solidFill>
                <a:latin typeface="Helvetica"/>
                <a:ea typeface="Helvetica"/>
                <a:cs typeface="Helvetica"/>
                <a:sym typeface="Helvetica"/>
              </a:defRPr>
            </a:pPr>
            <a:r>
              <a:t>Manchester, UK</a:t>
            </a:r>
          </a:p>
          <a:p>
            <a:pPr defTabSz="479044">
              <a:defRPr b="1" sz="3936">
                <a:solidFill>
                  <a:srgbClr val="942193"/>
                </a:solidFill>
                <a:latin typeface="Helvetica"/>
                <a:ea typeface="Helvetica"/>
                <a:cs typeface="Helvetica"/>
                <a:sym typeface="Helvetica"/>
              </a:defRPr>
            </a:pPr>
          </a:p>
          <a:p>
            <a:pPr defTabSz="479044">
              <a:defRPr b="1" sz="3280">
                <a:solidFill>
                  <a:srgbClr val="942193"/>
                </a:solidFill>
                <a:latin typeface="Helvetica"/>
                <a:ea typeface="Helvetica"/>
                <a:cs typeface="Helvetica"/>
                <a:sym typeface="Helvetica"/>
              </a:defRPr>
            </a:pPr>
            <a:r>
              <a:t>25 September 2017</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6" name="Image" descr="Image"/>
          <p:cNvPicPr>
            <a:picLocks noChangeAspect="1"/>
          </p:cNvPicPr>
          <p:nvPr/>
        </p:nvPicPr>
        <p:blipFill>
          <a:blip r:embed="rId2">
            <a:extLst/>
          </a:blip>
          <a:stretch>
            <a:fillRect/>
          </a:stretch>
        </p:blipFill>
        <p:spPr>
          <a:xfrm>
            <a:off x="6697" y="-348"/>
            <a:ext cx="13005726" cy="9754296"/>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8" name="Requirements"/>
          <p:cNvSpPr txBox="1"/>
          <p:nvPr>
            <p:ph type="title"/>
          </p:nvPr>
        </p:nvSpPr>
        <p:spPr>
          <a:prstGeom prst="rect">
            <a:avLst/>
          </a:prstGeom>
        </p:spPr>
        <p:txBody>
          <a:bodyPr/>
          <a:lstStyle>
            <a:lvl1pPr defTabSz="490727">
              <a:defRPr sz="6719"/>
            </a:lvl1pPr>
          </a:lstStyle>
          <a:p>
            <a:pPr/>
            <a:r>
              <a:t>Requirements</a:t>
            </a:r>
          </a:p>
        </p:txBody>
      </p:sp>
      <p:sp>
        <p:nvSpPr>
          <p:cNvPr id="209" name="Role of CA for Certificate-free User Applications…"/>
          <p:cNvSpPr txBox="1"/>
          <p:nvPr>
            <p:ph type="body" idx="1"/>
          </p:nvPr>
        </p:nvSpPr>
        <p:spPr>
          <a:prstGeom prst="rect">
            <a:avLst/>
          </a:prstGeom>
        </p:spPr>
        <p:txBody>
          <a:bodyPr/>
          <a:lstStyle/>
          <a:p>
            <a:pPr/>
            <a:r>
              <a:t>Role of CA for Certificate-free User Applications</a:t>
            </a:r>
          </a:p>
          <a:p>
            <a:pPr/>
            <a:r>
              <a:t>Relationship with eduGAIN and Sirtfi and others</a:t>
            </a:r>
          </a:p>
          <a:p>
            <a:pPr/>
            <a:r>
              <a:t>Extensive usages of certificates from IGTF CA, e.g, website signing, digital signature of emails, etc.</a:t>
            </a:r>
          </a:p>
        </p:txBody>
      </p:sp>
      <p:sp>
        <p:nvSpPr>
          <p:cNvPr id="210" name="Slide Number"/>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4" name="Future Meetings"/>
          <p:cNvSpPr txBox="1"/>
          <p:nvPr>
            <p:ph type="title"/>
          </p:nvPr>
        </p:nvSpPr>
        <p:spPr>
          <a:xfrm>
            <a:off x="91679" y="24463"/>
            <a:ext cx="8806517" cy="1372346"/>
          </a:xfrm>
          <a:prstGeom prst="rect">
            <a:avLst/>
          </a:prstGeom>
        </p:spPr>
        <p:txBody>
          <a:bodyPr/>
          <a:lstStyle/>
          <a:p>
            <a:pPr/>
            <a:r>
              <a:t>Future Meetings</a:t>
            </a:r>
          </a:p>
        </p:txBody>
      </p:sp>
      <p:sp>
        <p:nvSpPr>
          <p:cNvPr id="215" name="19th APGridPMA Face-to-Face Meeting: March 6th 2017…"/>
          <p:cNvSpPr txBox="1"/>
          <p:nvPr>
            <p:ph type="body" idx="1"/>
          </p:nvPr>
        </p:nvSpPr>
        <p:spPr>
          <a:xfrm>
            <a:off x="339066" y="1523856"/>
            <a:ext cx="12326669" cy="7846348"/>
          </a:xfrm>
          <a:prstGeom prst="rect">
            <a:avLst/>
          </a:prstGeom>
        </p:spPr>
        <p:txBody>
          <a:bodyPr/>
          <a:lstStyle/>
          <a:p>
            <a:pPr/>
            <a:r>
              <a:t>19</a:t>
            </a:r>
            <a:r>
              <a:rPr baseline="30388"/>
              <a:t>th</a:t>
            </a:r>
            <a:r>
              <a:t> APGridPMA Face-to-Face Meeting: March 6th 2017</a:t>
            </a:r>
          </a:p>
          <a:p>
            <a:pPr/>
            <a:r>
              <a:t>20th APGridPMA F2F Meeting: 15 Oct. 2017, collocated with HEPiX at KEK in 16-20 Oct. 2017</a:t>
            </a:r>
          </a:p>
          <a:p>
            <a:pPr/>
            <a:r>
              <a:t>21st APGridPMA F2F Meeting: together with ISGC 2018 on 19 March 2018</a:t>
            </a:r>
          </a:p>
          <a:p>
            <a:pPr/>
            <a:r>
              <a:t>22nd APGridPMA F2F Meeting: Call for Host</a:t>
            </a:r>
          </a:p>
          <a:p>
            <a:pPr lvl="1"/>
            <a:r>
              <a:t>Option 1: 46th APAN Meeting, August 20-24, 2018, Auckland (NZ)</a:t>
            </a:r>
          </a:p>
        </p:txBody>
      </p:sp>
      <p:sp>
        <p:nvSpPr>
          <p:cNvPr id="21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17" name="image2.png" descr="image2.png"/>
          <p:cNvPicPr>
            <a:picLocks noChangeAspect="1"/>
          </p:cNvPicPr>
          <p:nvPr/>
        </p:nvPicPr>
        <p:blipFill>
          <a:blip r:embed="rId2">
            <a:extLst/>
          </a:blip>
          <a:stretch>
            <a:fillRect/>
          </a:stretch>
        </p:blipFill>
        <p:spPr>
          <a:xfrm>
            <a:off x="8857367" y="152996"/>
            <a:ext cx="4147435" cy="1115280"/>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9" name="General Status"/>
          <p:cNvSpPr txBox="1"/>
          <p:nvPr>
            <p:ph type="title"/>
          </p:nvPr>
        </p:nvSpPr>
        <p:spPr>
          <a:xfrm>
            <a:off x="-46986" y="38691"/>
            <a:ext cx="9649982" cy="1343890"/>
          </a:xfrm>
          <a:prstGeom prst="rect">
            <a:avLst/>
          </a:prstGeom>
        </p:spPr>
        <p:txBody>
          <a:bodyPr/>
          <a:lstStyle>
            <a:lvl1pPr>
              <a:defRPr>
                <a:solidFill>
                  <a:srgbClr val="FF0000"/>
                </a:solidFill>
              </a:defRPr>
            </a:lvl1pPr>
          </a:lstStyle>
          <a:p>
            <a:pPr/>
            <a:r>
              <a:t>General Status</a:t>
            </a:r>
          </a:p>
        </p:txBody>
      </p:sp>
      <p:sp>
        <p:nvSpPr>
          <p:cNvPr id="160" name="Chair and Vice Chair (2016-2017): Will be elected in next APGridPMA F2F Meeting, Oct. 2017…"/>
          <p:cNvSpPr txBox="1"/>
          <p:nvPr>
            <p:ph type="body" idx="1"/>
          </p:nvPr>
        </p:nvSpPr>
        <p:spPr>
          <a:xfrm>
            <a:off x="504454" y="1733550"/>
            <a:ext cx="11995892" cy="7416509"/>
          </a:xfrm>
          <a:prstGeom prst="rect">
            <a:avLst/>
          </a:prstGeom>
        </p:spPr>
        <p:txBody>
          <a:bodyPr/>
          <a:lstStyle/>
          <a:p>
            <a:pPr marL="482600" indent="-482600">
              <a:lnSpc>
                <a:spcPct val="90000"/>
              </a:lnSpc>
              <a:defRPr sz="3800"/>
            </a:pPr>
            <a:r>
              <a:t>Chair and Vice Chair (</a:t>
            </a:r>
            <a:r>
              <a:t>2016-2017</a:t>
            </a:r>
            <a:r>
              <a:t>): Will be elected in next APGridPMA F2F Meeting, Oct. 2017</a:t>
            </a:r>
          </a:p>
          <a:p>
            <a:pPr lvl="1" marL="842065" indent="-397565">
              <a:lnSpc>
                <a:spcPct val="90000"/>
              </a:lnSpc>
            </a:pPr>
            <a:r>
              <a:t>Chair: Eric Yen (ASGCCA, Taiwan)</a:t>
            </a:r>
            <a:endParaRPr sz="2400"/>
          </a:p>
          <a:p>
            <a:pPr lvl="1" marL="842065" indent="-397565">
              <a:lnSpc>
                <a:spcPct val="90000"/>
              </a:lnSpc>
            </a:pPr>
            <a:r>
              <a:t>Vice Chair: Kento Aida(HPCI CA, Japan)</a:t>
            </a:r>
            <a:r>
              <a:t>, Eisaku Sakane </a:t>
            </a:r>
            <a:r>
              <a:t>(HPCI CA, Japan)</a:t>
            </a:r>
          </a:p>
          <a:p>
            <a:pPr marL="482600" indent="-482600">
              <a:lnSpc>
                <a:spcPct val="90000"/>
              </a:lnSpc>
              <a:defRPr sz="3800"/>
            </a:pPr>
            <a:r>
              <a:t>Routine Gathering</a:t>
            </a:r>
            <a:endParaRPr sz="2400"/>
          </a:p>
          <a:p>
            <a:pPr lvl="1" marL="842065" indent="-397565">
              <a:lnSpc>
                <a:spcPct val="90000"/>
              </a:lnSpc>
            </a:pPr>
            <a:r>
              <a:t>Spring: Together with ISGC in Taiwan</a:t>
            </a:r>
            <a:endParaRPr sz="2400"/>
          </a:p>
          <a:p>
            <a:pPr lvl="1" marL="842065" indent="-397565">
              <a:lnSpc>
                <a:spcPct val="90000"/>
              </a:lnSpc>
            </a:pPr>
            <a:r>
              <a:t>Fall: Collocated with e-Science or Networking events</a:t>
            </a:r>
            <a:r>
              <a:t> </a:t>
            </a:r>
          </a:p>
          <a:p>
            <a:pPr lvl="1" marL="842065" indent="-397565">
              <a:lnSpc>
                <a:spcPct val="90000"/>
              </a:lnSpc>
            </a:pPr>
            <a:r>
              <a:t>Virtual meeting will be arranged upon request or whenever there is any issue in-between F2F meetings</a:t>
            </a:r>
            <a:endParaRPr sz="2400"/>
          </a:p>
          <a:p>
            <a:pPr marL="482600" indent="-482600">
              <a:lnSpc>
                <a:spcPct val="90000"/>
              </a:lnSpc>
              <a:defRPr sz="3800"/>
            </a:pPr>
            <a:r>
              <a:t>Self Auditing Report: Once a year for each CA</a:t>
            </a:r>
            <a:endParaRPr sz="2400"/>
          </a:p>
          <a:p>
            <a:pPr marL="482600" indent="-482600">
              <a:lnSpc>
                <a:spcPct val="90000"/>
              </a:lnSpc>
              <a:defRPr sz="3800"/>
            </a:pPr>
            <a:r>
              <a:t>Regional Catch-All CA: ASGCCA, now supporting users through local RAs in PH, TH, ID, IN, MN, LK</a:t>
            </a:r>
          </a:p>
        </p:txBody>
      </p:sp>
      <p:sp>
        <p:nvSpPr>
          <p:cNvPr id="161" name="Slide Number"/>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62" name="image2.png" descr="image2.png"/>
          <p:cNvPicPr>
            <a:picLocks noChangeAspect="1"/>
          </p:cNvPicPr>
          <p:nvPr/>
        </p:nvPicPr>
        <p:blipFill>
          <a:blip r:embed="rId2">
            <a:extLst/>
          </a:blip>
          <a:stretch>
            <a:fillRect/>
          </a:stretch>
        </p:blipFill>
        <p:spPr>
          <a:xfrm>
            <a:off x="8857367" y="152996"/>
            <a:ext cx="4147435" cy="1115280"/>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graphicFrame>
        <p:nvGraphicFramePr>
          <p:cNvPr id="164" name="Table"/>
          <p:cNvGraphicFramePr/>
          <p:nvPr/>
        </p:nvGraphicFramePr>
        <p:xfrm>
          <a:off x="35016" y="18681"/>
          <a:ext cx="13004800" cy="9592329"/>
        </p:xfrm>
        <a:graphic xmlns:a="http://schemas.openxmlformats.org/drawingml/2006/main">
          <a:graphicData uri="http://schemas.openxmlformats.org/drawingml/2006/table">
            <a:tbl>
              <a:tblPr firstCol="0" firstRow="1" lastCol="0" lastRow="0" bandCol="0" bandRow="1" rtl="0">
                <a:tableStyleId>{4C3C2611-4C71-4FC5-86AE-919BDF0F9419}</a:tableStyleId>
              </a:tblPr>
              <a:tblGrid>
                <a:gridCol w="1633854"/>
                <a:gridCol w="996589"/>
                <a:gridCol w="1640369"/>
                <a:gridCol w="1523297"/>
                <a:gridCol w="676355"/>
                <a:gridCol w="6464300"/>
              </a:tblGrid>
              <a:tr h="543254">
                <a:tc>
                  <a:txBody>
                    <a:bodyPr/>
                    <a:lstStyle/>
                    <a:p>
                      <a:pPr defTabSz="650240">
                        <a:defRPr b="0">
                          <a:solidFill>
                            <a:srgbClr val="000000"/>
                          </a:solidFill>
                        </a:defRPr>
                      </a:pPr>
                      <a:r>
                        <a:rPr b="1" sz="2000">
                          <a:solidFill>
                            <a:srgbClr val="FFFFFF"/>
                          </a:solidFill>
                          <a:sym typeface="Helvetica"/>
                        </a:rPr>
                        <a:t>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50800">
                      <a:solidFill>
                        <a:srgbClr val="FFFFFF"/>
                      </a:solidFill>
                      <a:bevel/>
                    </a:lnB>
                    <a:solidFill>
                      <a:srgbClr val="4F81BD"/>
                    </a:solidFill>
                  </a:tcPr>
                </a:tc>
                <a:tc>
                  <a:txBody>
                    <a:bodyPr/>
                    <a:lstStyle/>
                    <a:p>
                      <a:pPr defTabSz="650240">
                        <a:defRPr b="0">
                          <a:solidFill>
                            <a:srgbClr val="000000"/>
                          </a:solidFill>
                        </a:defRPr>
                      </a:pPr>
                      <a:r>
                        <a:rPr b="1" sz="2000">
                          <a:solidFill>
                            <a:srgbClr val="FFFFFF"/>
                          </a:solidFill>
                          <a:sym typeface="Helvetica"/>
                        </a:rPr>
                        <a:t>ccTLD</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50800">
                      <a:solidFill>
                        <a:srgbClr val="FFFFFF"/>
                      </a:solidFill>
                      <a:bevel/>
                    </a:lnB>
                    <a:solidFill>
                      <a:srgbClr val="4F81BD"/>
                    </a:solidFill>
                  </a:tcPr>
                </a:tc>
                <a:tc>
                  <a:txBody>
                    <a:bodyPr/>
                    <a:lstStyle/>
                    <a:p>
                      <a:pPr defTabSz="650240">
                        <a:defRPr b="0">
                          <a:solidFill>
                            <a:srgbClr val="000000"/>
                          </a:solidFill>
                        </a:defRPr>
                      </a:pPr>
                      <a:r>
                        <a:rPr b="1" sz="2000">
                          <a:solidFill>
                            <a:srgbClr val="FFFFFF"/>
                          </a:solidFill>
                          <a:sym typeface="Helvetica"/>
                        </a:rPr>
                        <a:t>Self Audit</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50800">
                      <a:solidFill>
                        <a:srgbClr val="FFFFFF"/>
                      </a:solidFill>
                      <a:bevel/>
                    </a:lnB>
                    <a:solidFill>
                      <a:srgbClr val="4F81BD"/>
                    </a:solidFill>
                  </a:tcPr>
                </a:tc>
                <a:tc>
                  <a:txBody>
                    <a:bodyPr/>
                    <a:lstStyle/>
                    <a:p>
                      <a:pPr defTabSz="650240">
                        <a:defRPr b="0">
                          <a:solidFill>
                            <a:srgbClr val="000000"/>
                          </a:solidFill>
                        </a:defRPr>
                      </a:pPr>
                      <a:r>
                        <a:rPr b="1" sz="2000">
                          <a:solidFill>
                            <a:srgbClr val="FFFFFF"/>
                          </a:solidFill>
                          <a:sym typeface="Helvetica"/>
                        </a:rPr>
                        <a:t>#valid Cert</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50800">
                      <a:solidFill>
                        <a:srgbClr val="FFFFFF"/>
                      </a:solidFill>
                      <a:bevel/>
                    </a:lnB>
                    <a:solidFill>
                      <a:srgbClr val="4F81BD"/>
                    </a:solidFill>
                  </a:tcPr>
                </a:tc>
                <a:tc>
                  <a:txBody>
                    <a:bodyPr/>
                    <a:lstStyle/>
                    <a:p>
                      <a:pPr defTabSz="650240">
                        <a:defRPr b="0">
                          <a:solidFill>
                            <a:srgbClr val="000000"/>
                          </a:solidFill>
                        </a:defRPr>
                      </a:pPr>
                      <a:r>
                        <a:rPr b="1" sz="2000">
                          <a:solidFill>
                            <a:srgbClr val="FFFFFF"/>
                          </a:solidFill>
                          <a:sym typeface="Helvetica"/>
                        </a:rPr>
                        <a:t>IPv6</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50800">
                      <a:solidFill>
                        <a:srgbClr val="FFFFFF"/>
                      </a:solidFill>
                      <a:bevel/>
                    </a:lnB>
                    <a:solidFill>
                      <a:srgbClr val="4F81BD"/>
                    </a:solidFill>
                  </a:tcPr>
                </a:tc>
                <a:tc>
                  <a:txBody>
                    <a:bodyPr/>
                    <a:lstStyle/>
                    <a:p>
                      <a:pPr defTabSz="650240">
                        <a:defRPr b="0">
                          <a:solidFill>
                            <a:srgbClr val="000000"/>
                          </a:solidFill>
                        </a:defRPr>
                      </a:pPr>
                      <a:r>
                        <a:rPr b="1" sz="2000">
                          <a:solidFill>
                            <a:srgbClr val="FFFFFF"/>
                          </a:solidFill>
                          <a:sym typeface="Helvetica"/>
                        </a:rPr>
                        <a:t>Remarks</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50800">
                      <a:solidFill>
                        <a:srgbClr val="FFFFFF"/>
                      </a:solidFill>
                      <a:bevel/>
                    </a:lnB>
                    <a:solidFill>
                      <a:srgbClr val="4F81BD"/>
                    </a:solidFill>
                  </a:tcPr>
                </a:tc>
              </a:tr>
              <a:tr h="543254">
                <a:tc>
                  <a:txBody>
                    <a:bodyPr/>
                    <a:lstStyle/>
                    <a:p>
                      <a:pPr defTabSz="650240"/>
                      <a:r>
                        <a:rPr b="1" i="1" sz="2000">
                          <a:latin typeface="Helvetica"/>
                          <a:ea typeface="Helvetica"/>
                          <a:cs typeface="Helvetica"/>
                          <a:sym typeface="Helvetica"/>
                        </a:rPr>
                        <a:t>AIST CA</a:t>
                      </a:r>
                    </a:p>
                  </a:txBody>
                  <a:tcPr marL="45720" marR="45720" marT="45720" marB="45720" anchor="ctr" anchorCtr="0" horzOverflow="overflow">
                    <a:lnL w="12700">
                      <a:solidFill>
                        <a:srgbClr val="FFFFFF"/>
                      </a:solidFill>
                      <a:bevel/>
                    </a:lnL>
                    <a:lnR w="12700">
                      <a:solidFill>
                        <a:srgbClr val="FFFFFF"/>
                      </a:solidFill>
                      <a:bevel/>
                    </a:lnR>
                    <a:lnT w="508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JP</a:t>
                      </a:r>
                    </a:p>
                  </a:txBody>
                  <a:tcPr marL="45720" marR="45720" marT="45720" marB="45720" anchor="ctr" anchorCtr="0" horzOverflow="overflow">
                    <a:lnL w="12700">
                      <a:solidFill>
                        <a:srgbClr val="FFFFFF"/>
                      </a:solidFill>
                      <a:bevel/>
                    </a:lnL>
                    <a:lnR w="12700">
                      <a:solidFill>
                        <a:srgbClr val="FFFFFF"/>
                      </a:solidFill>
                      <a:bevel/>
                    </a:lnR>
                    <a:lnT w="50800">
                      <a:solidFill>
                        <a:srgbClr val="FFFFFF"/>
                      </a:solidFill>
                      <a:bevel/>
                    </a:lnT>
                    <a:lnB w="12700">
                      <a:solidFill>
                        <a:srgbClr val="FFFFFF"/>
                      </a:solidFill>
                      <a:bevel/>
                    </a:lnB>
                    <a:solidFill>
                      <a:srgbClr val="CFD7E7"/>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50800">
                      <a:solidFill>
                        <a:srgbClr val="FFFFFF"/>
                      </a:solidFill>
                      <a:bevel/>
                    </a:lnT>
                    <a:lnB w="12700">
                      <a:solidFill>
                        <a:srgbClr val="FFFFFF"/>
                      </a:solidFill>
                      <a:bevel/>
                    </a:lnB>
                    <a:solidFill>
                      <a:srgbClr val="CFD7E7"/>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50800">
                      <a:solidFill>
                        <a:srgbClr val="FFFFFF"/>
                      </a:solidFill>
                      <a:bevel/>
                    </a:lnT>
                    <a:lnB w="12700">
                      <a:solidFill>
                        <a:srgbClr val="FFFFFF"/>
                      </a:solidFill>
                      <a:bevel/>
                    </a:lnB>
                    <a:solidFill>
                      <a:srgbClr val="CFD7E7"/>
                    </a:solidFill>
                  </a:tcPr>
                </a:tc>
                <a:tc>
                  <a:txBody>
                    <a:bodyPr/>
                    <a:lstStyle/>
                    <a:p>
                      <a:pPr defTabSz="650240">
                        <a:defRPr b="1" i="1">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50800">
                      <a:solidFill>
                        <a:srgbClr val="FFFFFF"/>
                      </a:solidFill>
                      <a:bevel/>
                    </a:lnT>
                    <a:lnB w="12700">
                      <a:solidFill>
                        <a:srgbClr val="FFFFFF"/>
                      </a:solidFill>
                      <a:bevel/>
                    </a:lnB>
                    <a:solidFill>
                      <a:srgbClr val="CFD7E7"/>
                    </a:solidFill>
                  </a:tcPr>
                </a:tc>
                <a:tc>
                  <a:txBody>
                    <a:bodyPr/>
                    <a:lstStyle/>
                    <a:p>
                      <a:pPr algn="l" defTabSz="650240"/>
                      <a:r>
                        <a:rPr b="1" i="1">
                          <a:latin typeface="Helvetica"/>
                          <a:ea typeface="Helvetica"/>
                          <a:cs typeface="Helvetica"/>
                          <a:sym typeface="Helvetica"/>
                        </a:rPr>
                        <a:t>Withdrawn from Nov. 2013</a:t>
                      </a:r>
                    </a:p>
                  </a:txBody>
                  <a:tcPr marL="45720" marR="45720" marT="45720" marB="45720" anchor="ctr" anchorCtr="0" horzOverflow="overflow">
                    <a:lnL w="12700">
                      <a:solidFill>
                        <a:srgbClr val="FFFFFF"/>
                      </a:solidFill>
                      <a:bevel/>
                    </a:lnL>
                    <a:lnR w="12700">
                      <a:solidFill>
                        <a:srgbClr val="FFFFFF"/>
                      </a:solidFill>
                      <a:bevel/>
                    </a:lnR>
                    <a:lnT w="50800">
                      <a:solidFill>
                        <a:srgbClr val="FFFFFF"/>
                      </a:solidFill>
                      <a:bevel/>
                    </a:lnT>
                    <a:lnB w="12700">
                      <a:solidFill>
                        <a:srgbClr val="FFFFFF"/>
                      </a:solidFill>
                      <a:bevel/>
                    </a:lnB>
                    <a:solidFill>
                      <a:srgbClr val="CFD7E7"/>
                    </a:solidFill>
                  </a:tcPr>
                </a:tc>
              </a:tr>
              <a:tr h="527732">
                <a:tc>
                  <a:txBody>
                    <a:bodyPr/>
                    <a:lstStyle/>
                    <a:p>
                      <a:pPr defTabSz="650240"/>
                      <a:r>
                        <a:rPr b="1" i="1" sz="2000">
                          <a:latin typeface="Helvetica"/>
                          <a:ea typeface="Helvetica"/>
                          <a:cs typeface="Helvetica"/>
                          <a:sym typeface="Helvetica"/>
                        </a:rPr>
                        <a:t>APAC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AU</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algn="l" defTabSz="650240"/>
                      <a:r>
                        <a:rPr b="1" i="1">
                          <a:latin typeface="Helvetica"/>
                          <a:ea typeface="Helvetica"/>
                          <a:cs typeface="Helvetica"/>
                          <a:sym typeface="Helvetica"/>
                        </a:rPr>
                        <a:t>Services ended in Dec 31, 2012</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r>
              <a:tr h="527732">
                <a:tc>
                  <a:txBody>
                    <a:bodyPr/>
                    <a:lstStyle/>
                    <a:p>
                      <a:pPr defTabSz="650240"/>
                      <a:r>
                        <a:rPr b="1" i="1" sz="2000">
                          <a:solidFill>
                            <a:srgbClr val="FF0000"/>
                          </a:solidFill>
                          <a:latin typeface="Helvetica"/>
                          <a:ea typeface="Helvetica"/>
                          <a:cs typeface="Helvetica"/>
                          <a:sym typeface="Helvetica"/>
                        </a:rPr>
                        <a:t>ASGC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TW</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Aug. 2016</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141, 257, 8</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a:latin typeface="Helvetica"/>
                          <a:ea typeface="Helvetica"/>
                          <a:cs typeface="Helvetica"/>
                          <a:sym typeface="Helvetica"/>
                        </a:rPr>
                        <a:t>Y</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algn="l" defTabSz="650240"/>
                      <a:r>
                        <a:rPr b="1" i="1">
                          <a:latin typeface="Helvetica"/>
                          <a:ea typeface="Helvetica"/>
                          <a:cs typeface="Helvetica"/>
                          <a:sym typeface="Helvetica"/>
                        </a:rPr>
                        <a:t>Regional Catch-All CA; x.509 based SSO in AS</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r>
              <a:tr h="527732">
                <a:tc>
                  <a:txBody>
                    <a:bodyPr/>
                    <a:lstStyle/>
                    <a:p>
                      <a:pPr defTabSz="650240"/>
                      <a:r>
                        <a:rPr b="1" i="1" sz="2000">
                          <a:solidFill>
                            <a:srgbClr val="FF0000"/>
                          </a:solidFill>
                          <a:latin typeface="Helvetica"/>
                          <a:ea typeface="Helvetica"/>
                          <a:cs typeface="Helvetica"/>
                          <a:sym typeface="Helvetica"/>
                        </a:rPr>
                        <a:t>AusCert </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AU</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a:latin typeface="Helvetica"/>
                          <a:ea typeface="Helvetica"/>
                          <a:cs typeface="Helvetica"/>
                          <a:sym typeface="Helvetica"/>
                        </a:rPr>
                        <a:t>Y</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algn="l" defTabSz="650240"/>
                      <a:r>
                        <a:rPr b="1" i="1">
                          <a:latin typeface="Helvetica"/>
                          <a:ea typeface="Helvetica"/>
                          <a:cs typeface="Helvetica"/>
                          <a:sym typeface="Helvetica"/>
                        </a:rPr>
                        <a:t>New national certificate services of AU (+NZ, FJ, PG)</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r>
              <a:tr h="527732">
                <a:tc>
                  <a:txBody>
                    <a:bodyPr/>
                    <a:lstStyle/>
                    <a:p>
                      <a:pPr defTabSz="650240"/>
                      <a:r>
                        <a:rPr b="1" i="1" sz="2000">
                          <a:solidFill>
                            <a:srgbClr val="FF0000"/>
                          </a:solidFill>
                          <a:latin typeface="Helvetica"/>
                          <a:ea typeface="Helvetica"/>
                          <a:cs typeface="Helvetica"/>
                          <a:sym typeface="Helvetica"/>
                        </a:rPr>
                        <a:t>CNIC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CN</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Aug. 2015</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21</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algn="l"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r>
              <a:tr h="527732">
                <a:tc>
                  <a:txBody>
                    <a:bodyPr/>
                    <a:lstStyle/>
                    <a:p>
                      <a:pPr defTabSz="650240"/>
                      <a:r>
                        <a:rPr b="1" i="1" sz="2000">
                          <a:solidFill>
                            <a:srgbClr val="FF0000"/>
                          </a:solidFill>
                          <a:latin typeface="Helvetica"/>
                          <a:ea typeface="Helvetica"/>
                          <a:cs typeface="Helvetica"/>
                          <a:sym typeface="Helvetica"/>
                        </a:rPr>
                        <a:t>SDG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CN</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Aug. 2015</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2</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algn="l"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r>
              <a:tr h="527732">
                <a:tc>
                  <a:txBody>
                    <a:bodyPr/>
                    <a:lstStyle/>
                    <a:p>
                      <a:pPr defTabSz="650240"/>
                      <a:r>
                        <a:rPr b="1" i="1" sz="2000">
                          <a:solidFill>
                            <a:srgbClr val="FF0000"/>
                          </a:solidFill>
                          <a:latin typeface="Helvetica"/>
                          <a:ea typeface="Helvetica"/>
                          <a:cs typeface="Helvetica"/>
                          <a:sym typeface="Helvetica"/>
                        </a:rPr>
                        <a:t>HKU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CN</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Aug. 2016</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4, 25, 1</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a:latin typeface="Helvetica"/>
                          <a:ea typeface="Helvetica"/>
                          <a:cs typeface="Helvetica"/>
                          <a:sym typeface="Helvetica"/>
                        </a:rPr>
                        <a:t>Y</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algn="l"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r>
              <a:tr h="527732">
                <a:tc>
                  <a:txBody>
                    <a:bodyPr/>
                    <a:lstStyle/>
                    <a:p>
                      <a:pPr defTabSz="650240"/>
                      <a:r>
                        <a:rPr b="1" i="1" sz="2000">
                          <a:solidFill>
                            <a:srgbClr val="FF0000"/>
                          </a:solidFill>
                          <a:latin typeface="Helvetica"/>
                          <a:ea typeface="Helvetica"/>
                          <a:cs typeface="Helvetica"/>
                          <a:sym typeface="Helvetica"/>
                        </a:rPr>
                        <a:t>HPCI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JP</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Mar. 2017</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296, 188</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a:latin typeface="Helvetica"/>
                          <a:ea typeface="Helvetica"/>
                          <a:cs typeface="Helvetica"/>
                          <a:sym typeface="Helvetica"/>
                        </a:rPr>
                        <a:t>Y</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algn="l" defTabSz="650240"/>
                      <a:r>
                        <a:rPr b="1" i="1">
                          <a:latin typeface="Helvetica"/>
                          <a:ea typeface="Helvetica"/>
                          <a:cs typeface="Helvetica"/>
                          <a:sym typeface="Helvetica"/>
                        </a:rPr>
                        <a:t>MICS; OCSP enabled; SSO</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r>
              <a:tr h="527732">
                <a:tc>
                  <a:txBody>
                    <a:bodyPr/>
                    <a:lstStyle/>
                    <a:p>
                      <a:pPr defTabSz="650240"/>
                      <a:r>
                        <a:rPr b="1" i="1" sz="2000">
                          <a:solidFill>
                            <a:srgbClr val="FF0000"/>
                          </a:solidFill>
                          <a:latin typeface="Helvetica"/>
                          <a:ea typeface="Helvetica"/>
                          <a:cs typeface="Helvetica"/>
                          <a:sym typeface="Helvetica"/>
                        </a:rPr>
                        <a:t>IGCA </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IN</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2013</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134, 23</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algn="l"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r>
              <a:tr h="527732">
                <a:tc>
                  <a:txBody>
                    <a:bodyPr/>
                    <a:lstStyle/>
                    <a:p>
                      <a:pPr defTabSz="650240"/>
                      <a:r>
                        <a:rPr b="1" i="1" sz="2000">
                          <a:solidFill>
                            <a:srgbClr val="FF0000"/>
                          </a:solidFill>
                          <a:latin typeface="Helvetica"/>
                          <a:ea typeface="Helvetica"/>
                          <a:cs typeface="Helvetica"/>
                          <a:sym typeface="Helvetica"/>
                        </a:rPr>
                        <a:t>IHEP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CN</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2014</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53, 46, 16</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a:latin typeface="Helvetica"/>
                          <a:ea typeface="Helvetica"/>
                          <a:cs typeface="Helvetica"/>
                          <a:sym typeface="Helvetica"/>
                        </a:rPr>
                        <a:t>Y</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algn="l"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r>
              <a:tr h="527732">
                <a:tc>
                  <a:txBody>
                    <a:bodyPr/>
                    <a:lstStyle/>
                    <a:p>
                      <a:pPr defTabSz="650240"/>
                      <a:r>
                        <a:rPr b="1" i="1" sz="2000">
                          <a:solidFill>
                            <a:srgbClr val="FF0000"/>
                          </a:solidFill>
                          <a:latin typeface="Helvetica"/>
                          <a:ea typeface="Helvetica"/>
                          <a:cs typeface="Helvetica"/>
                          <a:sym typeface="Helvetica"/>
                        </a:rPr>
                        <a:t>KEK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JP</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Aug. 2015</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138, 159</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a:latin typeface="Helvetica"/>
                          <a:ea typeface="Helvetica"/>
                          <a:cs typeface="Helvetica"/>
                          <a:sym typeface="Helvetica"/>
                        </a:rPr>
                        <a:t>Y</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algn="l" defTabSz="650240"/>
                      <a:r>
                        <a:rPr b="1" i="1">
                          <a:solidFill>
                            <a:srgbClr val="FF2600"/>
                          </a:solidFill>
                          <a:latin typeface="Helvetica"/>
                          <a:ea typeface="Helvetica"/>
                          <a:cs typeface="Helvetica"/>
                          <a:sym typeface="Helvetica"/>
                        </a:rPr>
                        <a:t>Support robot Cert and OCSP is Ready</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r>
              <a:tr h="527732">
                <a:tc>
                  <a:txBody>
                    <a:bodyPr/>
                    <a:lstStyle/>
                    <a:p>
                      <a:pPr defTabSz="650240"/>
                      <a:r>
                        <a:rPr b="1" i="1" sz="2000">
                          <a:solidFill>
                            <a:srgbClr val="FF0000"/>
                          </a:solidFill>
                          <a:latin typeface="Helvetica"/>
                          <a:ea typeface="Helvetica"/>
                          <a:cs typeface="Helvetica"/>
                          <a:sym typeface="Helvetica"/>
                        </a:rPr>
                        <a:t>KISTI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KR</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2014</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37, 32, 3</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algn="l" defTabSz="650240"/>
                      <a:r>
                        <a:rPr b="1" i="1">
                          <a:solidFill>
                            <a:srgbClr val="FF2600"/>
                          </a:solidFill>
                          <a:latin typeface="Helvetica"/>
                          <a:ea typeface="Helvetica"/>
                          <a:cs typeface="Helvetica"/>
                          <a:sym typeface="Helvetica"/>
                        </a:rPr>
                        <a:t>Renewed and back to service from June 2017</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r>
              <a:tr h="527732">
                <a:tc>
                  <a:txBody>
                    <a:bodyPr/>
                    <a:lstStyle/>
                    <a:p>
                      <a:pPr defTabSz="650240"/>
                      <a:r>
                        <a:rPr b="1" i="1" sz="2000">
                          <a:solidFill>
                            <a:srgbClr val="FF0000"/>
                          </a:solidFill>
                          <a:latin typeface="Helvetica"/>
                          <a:ea typeface="Helvetica"/>
                          <a:cs typeface="Helvetica"/>
                          <a:sym typeface="Helvetica"/>
                        </a:rPr>
                        <a:t>MYIFAM</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MY</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Aug. 2014</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16, 45</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defRPr b="1" i="1">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algn="l" defTabSz="650240"/>
                      <a:r>
                        <a:rPr b="1" i="1">
                          <a:latin typeface="Helvetica"/>
                          <a:ea typeface="Helvetica"/>
                          <a:cs typeface="Helvetica"/>
                          <a:sym typeface="Helvetica"/>
                        </a:rPr>
                        <a:t>National Fed IdM and Fed CA  are ongoing; Eduroam, Shib</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r>
              <a:tr h="527732">
                <a:tc>
                  <a:txBody>
                    <a:bodyPr/>
                    <a:lstStyle/>
                    <a:p>
                      <a:pPr defTabSz="650240"/>
                      <a:r>
                        <a:rPr b="1" i="1" sz="2000">
                          <a:latin typeface="Helvetica"/>
                          <a:ea typeface="Helvetica"/>
                          <a:cs typeface="Helvetica"/>
                          <a:sym typeface="Helvetica"/>
                        </a:rPr>
                        <a:t>NCHC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TW</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algn="l" defTabSz="650240"/>
                      <a:r>
                        <a:rPr b="1" i="1">
                          <a:latin typeface="Helvetica"/>
                          <a:ea typeface="Helvetica"/>
                          <a:cs typeface="Helvetica"/>
                          <a:sym typeface="Helvetica"/>
                        </a:rPr>
                        <a:t>Withdrawn from Feb. 2015</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r>
              <a:tr h="527732">
                <a:tc>
                  <a:txBody>
                    <a:bodyPr/>
                    <a:lstStyle/>
                    <a:p>
                      <a:pPr defTabSz="650240"/>
                      <a:r>
                        <a:rPr b="1" i="1" sz="2000">
                          <a:latin typeface="Helvetica"/>
                          <a:ea typeface="Helvetica"/>
                          <a:cs typeface="Helvetica"/>
                          <a:sym typeface="Helvetica"/>
                        </a:rPr>
                        <a:t>NECTEC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TH</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March, 2014</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4, 13</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defRPr b="1">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algn="l" defTabSz="650240"/>
                      <a:r>
                        <a:rPr b="1">
                          <a:latin typeface="Helvetica"/>
                          <a:ea typeface="Helvetica"/>
                          <a:cs typeface="Helvetica"/>
                          <a:sym typeface="Helvetica"/>
                        </a:rPr>
                        <a:t>Decommissioned from Jan 2017</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r>
              <a:tr h="527732">
                <a:tc>
                  <a:txBody>
                    <a:bodyPr/>
                    <a:lstStyle/>
                    <a:p>
                      <a:pPr defTabSz="650240"/>
                      <a:r>
                        <a:rPr b="1" i="1" sz="2000">
                          <a:latin typeface="Helvetica"/>
                          <a:ea typeface="Helvetica"/>
                          <a:cs typeface="Helvetica"/>
                          <a:sym typeface="Helvetica"/>
                        </a:rPr>
                        <a:t>NAREGI CA</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r>
                        <a:rPr b="1" i="1" sz="2000">
                          <a:latin typeface="Helvetica"/>
                          <a:ea typeface="Helvetica"/>
                          <a:cs typeface="Helvetica"/>
                          <a:sym typeface="Helvetica"/>
                        </a:rPr>
                        <a:t>JP</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defTabSz="650240">
                        <a:defRPr b="1" i="1">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c>
                  <a:txBody>
                    <a:bodyPr/>
                    <a:lstStyle/>
                    <a:p>
                      <a:pPr algn="l" defTabSz="650240"/>
                      <a:r>
                        <a:rPr b="1" i="1">
                          <a:latin typeface="Helvetica"/>
                          <a:ea typeface="Helvetica"/>
                          <a:cs typeface="Helvetica"/>
                          <a:sym typeface="Helvetica"/>
                        </a:rPr>
                        <a:t>NAREGI CA 2.4, ended EEC issuance from Dec. 2014</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E8ECF4"/>
                    </a:solidFill>
                  </a:tcPr>
                </a:tc>
              </a:tr>
              <a:tr h="527732">
                <a:tc>
                  <a:txBody>
                    <a:bodyPr/>
                    <a:lstStyle/>
                    <a:p>
                      <a:pPr defTabSz="650240"/>
                      <a:r>
                        <a:rPr b="1" i="1" sz="2000">
                          <a:latin typeface="Helvetica"/>
                          <a:ea typeface="Helvetica"/>
                          <a:cs typeface="Helvetica"/>
                          <a:sym typeface="Helvetica"/>
                        </a:rPr>
                        <a:t>PRAGMA-UCSD</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r>
                        <a:rPr b="1" i="1" sz="2000">
                          <a:latin typeface="Helvetica"/>
                          <a:ea typeface="Helvetica"/>
                          <a:cs typeface="Helvetica"/>
                          <a:sym typeface="Helvetica"/>
                        </a:rPr>
                        <a:t>US</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defRPr b="1" i="1" sz="2000">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defTabSz="650240">
                        <a:defRPr b="1" i="1">
                          <a:latin typeface="Helvetica"/>
                          <a:ea typeface="Helvetica"/>
                          <a:cs typeface="Helvetica"/>
                          <a:sym typeface="Helvetica"/>
                        </a:defRPr>
                      </a:pP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c>
                  <a:txBody>
                    <a:bodyPr/>
                    <a:lstStyle/>
                    <a:p>
                      <a:pPr algn="l" defTabSz="650240"/>
                      <a:r>
                        <a:rPr b="1" i="1">
                          <a:latin typeface="Helvetica"/>
                          <a:ea typeface="Helvetica"/>
                          <a:cs typeface="Helvetica"/>
                          <a:sym typeface="Helvetica"/>
                        </a:rPr>
                        <a:t>Withdrawn from July 2014</a:t>
                      </a:r>
                    </a:p>
                  </a:txBody>
                  <a:tcPr marL="45720" marR="45720" marT="45720" marB="45720" anchor="ctr" anchorCtr="0" horzOverflow="overflow">
                    <a:lnL w="12700">
                      <a:solidFill>
                        <a:srgbClr val="FFFFFF"/>
                      </a:solidFill>
                      <a:bevel/>
                    </a:lnL>
                    <a:lnR w="12700">
                      <a:solidFill>
                        <a:srgbClr val="FFFFFF"/>
                      </a:solidFill>
                      <a:bevel/>
                    </a:lnR>
                    <a:lnT w="12700">
                      <a:solidFill>
                        <a:srgbClr val="FFFFFF"/>
                      </a:solidFill>
                      <a:bevel/>
                    </a:lnT>
                    <a:lnB w="12700">
                      <a:solidFill>
                        <a:srgbClr val="FFFFFF"/>
                      </a:solidFill>
                      <a:bevel/>
                    </a:lnB>
                    <a:solidFill>
                      <a:srgbClr val="CFD7E7"/>
                    </a:solidFill>
                  </a:tcPr>
                </a:tc>
              </a:tr>
            </a:tbl>
          </a:graphicData>
        </a:graphic>
      </p:graphicFrame>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68" name="Slide Number"/>
          <p:cNvSpPr txBox="1"/>
          <p:nvPr>
            <p:ph type="sldNum" sz="quarter" idx="2"/>
          </p:nvPr>
        </p:nvSpPr>
        <p:spPr>
          <a:xfrm>
            <a:off x="6369062" y="9251950"/>
            <a:ext cx="253976"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69" name="Extending CA Services Beyond WLCG…"/>
          <p:cNvSpPr txBox="1"/>
          <p:nvPr>
            <p:ph type="body" idx="1"/>
          </p:nvPr>
        </p:nvSpPr>
        <p:spPr>
          <a:xfrm>
            <a:off x="437215" y="1352094"/>
            <a:ext cx="12130371" cy="7852675"/>
          </a:xfrm>
          <a:prstGeom prst="rect">
            <a:avLst/>
          </a:prstGeom>
        </p:spPr>
        <p:txBody>
          <a:bodyPr/>
          <a:lstStyle/>
          <a:p>
            <a:pPr marL="400050" indent="-400050" defTabSz="525779">
              <a:spcBef>
                <a:spcPts val="700"/>
              </a:spcBef>
              <a:defRPr sz="3239"/>
            </a:pPr>
            <a:r>
              <a:t>Extending CA Services Beyond WLCG</a:t>
            </a:r>
          </a:p>
          <a:p>
            <a:pPr lvl="1" marL="800100" indent="-400050" defTabSz="525779">
              <a:spcBef>
                <a:spcPts val="700"/>
              </a:spcBef>
              <a:defRPr sz="2880"/>
            </a:pPr>
            <a:r>
              <a:t>HPC &amp; Experiment Facility: HPCI, KEK (JP)</a:t>
            </a:r>
          </a:p>
          <a:p>
            <a:pPr lvl="1" marL="800100" indent="-400050" defTabSz="525779">
              <a:spcBef>
                <a:spcPts val="700"/>
              </a:spcBef>
              <a:defRPr sz="2880"/>
            </a:pPr>
            <a:r>
              <a:t>e-Science: Distributed Cloud Services on AMS, KARGA(GW), Bioinformatics, Earth Science, Climate Change, Disaster Mitigation, and Physics in JP, TW; IN; CN</a:t>
            </a:r>
          </a:p>
          <a:p>
            <a:pPr lvl="1" marL="800100" indent="-400050" defTabSz="525779">
              <a:spcBef>
                <a:spcPts val="700"/>
              </a:spcBef>
              <a:defRPr sz="2880"/>
            </a:pPr>
            <a:r>
              <a:t>Domestic IdFed: JP, MY, TW</a:t>
            </a:r>
          </a:p>
          <a:p>
            <a:pPr lvl="1" marL="800100" indent="-400050" defTabSz="525779">
              <a:spcBef>
                <a:spcPts val="700"/>
              </a:spcBef>
              <a:defRPr sz="2880"/>
            </a:pPr>
            <a:r>
              <a:t>ALICE, CMS, LIGO, Belle II (KISTI)</a:t>
            </a:r>
          </a:p>
          <a:p>
            <a:pPr marL="400050" indent="-400050" defTabSz="525779">
              <a:spcBef>
                <a:spcPts val="700"/>
              </a:spcBef>
              <a:defRPr sz="3239"/>
            </a:pPr>
            <a:r>
              <a:t>Several Regional Communities Are Heading for Data Sharing with AAI: Soundscape, AP-BON (Biodiversity Observation Network), LTER, Soundscape, GBIF Asia, Digital Archives, Sentinel Asia, etc.</a:t>
            </a:r>
          </a:p>
          <a:p>
            <a:pPr marL="400050" indent="-400050" defTabSz="525779">
              <a:spcBef>
                <a:spcPts val="700"/>
              </a:spcBef>
              <a:defRPr sz="3239"/>
            </a:pPr>
            <a:r>
              <a:t>APAN IAM (Identity &amp; Access Management) is working with REFEDS and GEANT on Training, Dissemination, and Engagement</a:t>
            </a:r>
          </a:p>
          <a:p>
            <a:pPr marL="437197" indent="-437197" defTabSz="525779">
              <a:lnSpc>
                <a:spcPct val="72000"/>
              </a:lnSpc>
              <a:spcBef>
                <a:spcPts val="700"/>
              </a:spcBef>
              <a:defRPr sz="3059"/>
            </a:pPr>
            <a:r>
              <a:t>CAs with valid #EEC(User) &gt; 100: HPCI, KEK, IGCA, ASGC</a:t>
            </a:r>
          </a:p>
        </p:txBody>
      </p:sp>
      <p:pic>
        <p:nvPicPr>
          <p:cNvPr id="170" name="image2.png" descr="image2.png"/>
          <p:cNvPicPr>
            <a:picLocks noChangeAspect="1"/>
          </p:cNvPicPr>
          <p:nvPr/>
        </p:nvPicPr>
        <p:blipFill>
          <a:blip r:embed="rId3">
            <a:extLst/>
          </a:blip>
          <a:stretch>
            <a:fillRect/>
          </a:stretch>
        </p:blipFill>
        <p:spPr>
          <a:xfrm>
            <a:off x="8857367" y="152996"/>
            <a:ext cx="4147435" cy="1115280"/>
          </a:xfrm>
          <a:prstGeom prst="rect">
            <a:avLst/>
          </a:prstGeom>
          <a:ln w="12700">
            <a:miter lim="400000"/>
          </a:ln>
        </p:spPr>
      </p:pic>
      <p:sp>
        <p:nvSpPr>
          <p:cNvPr id="171" name="User Community Engagement"/>
          <p:cNvSpPr txBox="1"/>
          <p:nvPr>
            <p:ph type="title"/>
          </p:nvPr>
        </p:nvSpPr>
        <p:spPr>
          <a:xfrm>
            <a:off x="-4457" y="2827"/>
            <a:ext cx="9025272" cy="1415618"/>
          </a:xfrm>
          <a:prstGeom prst="rect">
            <a:avLst/>
          </a:prstGeom>
        </p:spPr>
        <p:txBody>
          <a:bodyPr/>
          <a:lstStyle>
            <a:lvl1pPr defTabSz="356362">
              <a:defRPr sz="4880"/>
            </a:lvl1pPr>
          </a:lstStyle>
          <a:p>
            <a:pPr/>
            <a:r>
              <a:t>User Community Engagement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5" name="KISTI Grid CA is back in operation since July 2017…"/>
          <p:cNvSpPr txBox="1"/>
          <p:nvPr>
            <p:ph type="body" idx="1"/>
          </p:nvPr>
        </p:nvSpPr>
        <p:spPr>
          <a:xfrm>
            <a:off x="115474" y="1228497"/>
            <a:ext cx="12773852" cy="8421526"/>
          </a:xfrm>
          <a:prstGeom prst="rect">
            <a:avLst/>
          </a:prstGeom>
        </p:spPr>
        <p:txBody>
          <a:bodyPr/>
          <a:lstStyle/>
          <a:p>
            <a:pPr marL="386715" indent="-386715" defTabSz="508254">
              <a:spcBef>
                <a:spcPts val="600"/>
              </a:spcBef>
              <a:defRPr b="1" sz="3132">
                <a:latin typeface="Helvetica"/>
                <a:ea typeface="Helvetica"/>
                <a:cs typeface="Helvetica"/>
                <a:sym typeface="Helvetica"/>
              </a:defRPr>
            </a:pPr>
            <a:r>
              <a:t>KISTI Grid CA is back in operation since July 2017</a:t>
            </a:r>
          </a:p>
          <a:p>
            <a:pPr marL="386715" indent="-386715" defTabSz="508254">
              <a:spcBef>
                <a:spcPts val="600"/>
              </a:spcBef>
              <a:defRPr b="1" sz="3132">
                <a:latin typeface="Helvetica"/>
                <a:ea typeface="Helvetica"/>
                <a:cs typeface="Helvetica"/>
                <a:sym typeface="Helvetica"/>
              </a:defRPr>
            </a:pPr>
            <a:r>
              <a:t>GridCA Webserver Updated: MYIFAM (done), HKU (done)</a:t>
            </a:r>
          </a:p>
          <a:p>
            <a:pPr marL="386715" indent="-386715" defTabSz="508254">
              <a:spcBef>
                <a:spcPts val="600"/>
              </a:spcBef>
              <a:defRPr b="1" sz="3132">
                <a:latin typeface="Helvetica"/>
                <a:ea typeface="Helvetica"/>
                <a:cs typeface="Helvetica"/>
                <a:sym typeface="Helvetica"/>
              </a:defRPr>
            </a:pPr>
            <a:r>
              <a:t>CA Operation</a:t>
            </a:r>
          </a:p>
          <a:p>
            <a:pPr lvl="1" marL="773430" indent="-386715" defTabSz="508254">
              <a:spcBef>
                <a:spcPts val="600"/>
              </a:spcBef>
              <a:defRPr b="1" sz="2784">
                <a:latin typeface="Helvetica"/>
                <a:ea typeface="Helvetica"/>
                <a:cs typeface="Helvetica"/>
                <a:sym typeface="Helvetica"/>
              </a:defRPr>
            </a:pPr>
            <a:r>
              <a:t>MICS CA Audit Checklist: NII (HPCI CA, JP) draft is reviewed based on IGTF LoA and PKI technology</a:t>
            </a:r>
          </a:p>
          <a:p>
            <a:pPr lvl="1" marL="773430" indent="-386715" defTabSz="508254">
              <a:spcBef>
                <a:spcPts val="600"/>
              </a:spcBef>
              <a:defRPr b="1" sz="2784">
                <a:latin typeface="Helvetica"/>
                <a:ea typeface="Helvetica"/>
                <a:cs typeface="Helvetica"/>
                <a:sym typeface="Helvetica"/>
              </a:defRPr>
            </a:pPr>
            <a:r>
              <a:t>Remote Identity Vetting Model Review: evaluation of experiments based on practices highlighted at EUGridPMA wiki will be reported at the APGridPMA meeting in Oct. 2017 (HPCICA and ASGCCA)</a:t>
            </a:r>
          </a:p>
          <a:p>
            <a:pPr lvl="1" marL="773430" indent="-386715" defTabSz="508254">
              <a:spcBef>
                <a:spcPts val="600"/>
              </a:spcBef>
              <a:defRPr b="1" sz="2784">
                <a:latin typeface="Helvetica"/>
                <a:ea typeface="Helvetica"/>
                <a:cs typeface="Helvetica"/>
                <a:sym typeface="Helvetica"/>
              </a:defRPr>
            </a:pPr>
            <a:r>
              <a:t>New version NAREGI-CA will be released in late 2017</a:t>
            </a:r>
          </a:p>
          <a:p>
            <a:pPr lvl="1" marL="773430" indent="-386715" defTabSz="508254">
              <a:spcBef>
                <a:spcPts val="600"/>
              </a:spcBef>
              <a:defRPr b="1" sz="2784">
                <a:latin typeface="Helvetica"/>
                <a:ea typeface="Helvetica"/>
                <a:cs typeface="Helvetica"/>
                <a:sym typeface="Helvetica"/>
              </a:defRPr>
            </a:pPr>
            <a:r>
              <a:t>Enforcement of RA management</a:t>
            </a:r>
          </a:p>
          <a:p>
            <a:pPr marL="386715" indent="-386715" defTabSz="508254">
              <a:spcBef>
                <a:spcPts val="600"/>
              </a:spcBef>
              <a:defRPr b="1" sz="3132">
                <a:latin typeface="Helvetica"/>
                <a:ea typeface="Helvetica"/>
                <a:cs typeface="Helvetica"/>
                <a:sym typeface="Helvetica"/>
              </a:defRPr>
            </a:pPr>
            <a:r>
              <a:t>IPv6 CRL Distribution Point: hope to be available by Aug. of 2017</a:t>
            </a:r>
          </a:p>
          <a:p>
            <a:pPr lvl="1" marL="773430" indent="-386715" defTabSz="508254">
              <a:spcBef>
                <a:spcPts val="600"/>
              </a:spcBef>
              <a:defRPr b="1" sz="2784">
                <a:latin typeface="Helvetica"/>
                <a:ea typeface="Helvetica"/>
                <a:cs typeface="Helvetica"/>
                <a:sym typeface="Helvetica"/>
              </a:defRPr>
            </a:pPr>
            <a:r>
              <a:t>IPv4 Only: KISTI</a:t>
            </a:r>
          </a:p>
          <a:p>
            <a:pPr marL="386715" indent="-386715" defTabSz="508254">
              <a:spcBef>
                <a:spcPts val="600"/>
              </a:spcBef>
              <a:defRPr b="1" sz="3132">
                <a:latin typeface="Helvetica"/>
                <a:ea typeface="Helvetica"/>
                <a:cs typeface="Helvetica"/>
                <a:sym typeface="Helvetica"/>
              </a:defRPr>
            </a:pPr>
            <a:r>
              <a:t>Reorganising APGridPMA Website (in progress, conducted by Eisaku san)</a:t>
            </a:r>
          </a:p>
          <a:p>
            <a:pPr marL="386715" indent="-386715" defTabSz="508254">
              <a:spcBef>
                <a:spcPts val="600"/>
              </a:spcBef>
              <a:defRPr b="1" sz="3132">
                <a:latin typeface="Helvetica"/>
                <a:ea typeface="Helvetica"/>
                <a:cs typeface="Helvetica"/>
                <a:sym typeface="Helvetica"/>
              </a:defRPr>
            </a:pPr>
            <a:r>
              <a:t>Improve the monitoring and warning services of CAs</a:t>
            </a:r>
          </a:p>
          <a:p>
            <a:pPr marL="386715" indent="-386715" defTabSz="508254">
              <a:spcBef>
                <a:spcPts val="600"/>
              </a:spcBef>
              <a:defRPr b="1" sz="3132">
                <a:latin typeface="Helvetica"/>
                <a:ea typeface="Helvetica"/>
                <a:cs typeface="Helvetica"/>
                <a:sym typeface="Helvetica"/>
              </a:defRPr>
            </a:pPr>
            <a:r>
              <a:t>Changes of CA Managers: CNIC, iHEP, MyIFAM, KISTI</a:t>
            </a:r>
          </a:p>
        </p:txBody>
      </p:sp>
      <p:pic>
        <p:nvPicPr>
          <p:cNvPr id="176" name="image2.png" descr="image2.png"/>
          <p:cNvPicPr>
            <a:picLocks noChangeAspect="1"/>
          </p:cNvPicPr>
          <p:nvPr/>
        </p:nvPicPr>
        <p:blipFill>
          <a:blip r:embed="rId3">
            <a:extLst/>
          </a:blip>
          <a:stretch>
            <a:fillRect/>
          </a:stretch>
        </p:blipFill>
        <p:spPr>
          <a:xfrm>
            <a:off x="8857367" y="152996"/>
            <a:ext cx="4147435" cy="1115280"/>
          </a:xfrm>
          <a:prstGeom prst="rect">
            <a:avLst/>
          </a:prstGeom>
          <a:ln w="12700">
            <a:miter lim="400000"/>
          </a:ln>
        </p:spPr>
      </p:pic>
      <p:sp>
        <p:nvSpPr>
          <p:cNvPr id="177" name="From Previous Meetings…"/>
          <p:cNvSpPr txBox="1"/>
          <p:nvPr>
            <p:ph type="title"/>
          </p:nvPr>
        </p:nvSpPr>
        <p:spPr>
          <a:xfrm>
            <a:off x="-53696" y="5002"/>
            <a:ext cx="9303708" cy="1411268"/>
          </a:xfrm>
          <a:prstGeom prst="rect">
            <a:avLst/>
          </a:prstGeom>
        </p:spPr>
        <p:txBody>
          <a:bodyPr/>
          <a:lstStyle/>
          <a:p>
            <a:pPr defTabSz="303783">
              <a:defRPr sz="4160"/>
            </a:pPr>
            <a:r>
              <a:t>From Previous Meetings </a:t>
            </a:r>
          </a:p>
          <a:p>
            <a:pPr defTabSz="303783">
              <a:defRPr sz="4160"/>
            </a:pPr>
            <a:r>
              <a:t>(March 2017)</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0" showMasterSp="1" showMasterPhAnim="1">
  <p:cSld>
    <p:spTree>
      <p:nvGrpSpPr>
        <p:cNvPr id="1" name=""/>
        <p:cNvGrpSpPr/>
        <p:nvPr/>
      </p:nvGrpSpPr>
      <p:grpSpPr>
        <a:xfrm>
          <a:off x="0" y="0"/>
          <a:ext cx="0" cy="0"/>
          <a:chOff x="0" y="0"/>
          <a:chExt cx="0" cy="0"/>
        </a:xfrm>
      </p:grpSpPr>
      <p:sp>
        <p:nvSpPr>
          <p:cNvPr id="181" name="RA management…"/>
          <p:cNvSpPr txBox="1"/>
          <p:nvPr>
            <p:ph type="body" idx="1"/>
          </p:nvPr>
        </p:nvSpPr>
        <p:spPr>
          <a:xfrm>
            <a:off x="184161" y="1242234"/>
            <a:ext cx="12513428" cy="8192121"/>
          </a:xfrm>
          <a:prstGeom prst="rect">
            <a:avLst/>
          </a:prstGeom>
        </p:spPr>
        <p:txBody>
          <a:bodyPr/>
          <a:lstStyle/>
          <a:p>
            <a:pPr>
              <a:defRPr>
                <a:latin typeface="Helvetica"/>
                <a:ea typeface="Helvetica"/>
                <a:cs typeface="Helvetica"/>
                <a:sym typeface="Helvetica"/>
              </a:defRPr>
            </a:pPr>
            <a:r>
              <a:t>RA management</a:t>
            </a:r>
          </a:p>
          <a:p>
            <a:pPr>
              <a:defRPr>
                <a:latin typeface="Helvetica"/>
                <a:ea typeface="Helvetica"/>
                <a:cs typeface="Helvetica"/>
                <a:sym typeface="Helvetica"/>
              </a:defRPr>
            </a:pPr>
            <a:r>
              <a:t>Identity federation </a:t>
            </a:r>
          </a:p>
          <a:p>
            <a:pPr>
              <a:defRPr>
                <a:latin typeface="Helvetica"/>
                <a:ea typeface="Helvetica"/>
                <a:cs typeface="Helvetica"/>
                <a:sym typeface="Helvetica"/>
              </a:defRPr>
            </a:pPr>
            <a:r>
              <a:t>Integration with Access Control</a:t>
            </a:r>
          </a:p>
          <a:p>
            <a:pPr>
              <a:defRPr>
                <a:latin typeface="Helvetica"/>
                <a:ea typeface="Helvetica"/>
                <a:cs typeface="Helvetica"/>
                <a:sym typeface="Helvetica"/>
              </a:defRPr>
            </a:pPr>
            <a:r>
              <a:t>Extensively using Grid Certificate for broader domains of applications</a:t>
            </a:r>
          </a:p>
          <a:p>
            <a:pPr>
              <a:defRPr>
                <a:latin typeface="Helvetica"/>
                <a:ea typeface="Helvetica"/>
                <a:cs typeface="Helvetica"/>
                <a:sym typeface="Helvetica"/>
              </a:defRPr>
            </a:pPr>
            <a:r>
              <a:t>Enhance application and system security</a:t>
            </a:r>
          </a:p>
          <a:p>
            <a:pPr>
              <a:defRPr>
                <a:latin typeface="Helvetica"/>
                <a:ea typeface="Helvetica"/>
                <a:cs typeface="Helvetica"/>
                <a:sym typeface="Helvetica"/>
              </a:defRPr>
            </a:pPr>
            <a:r>
              <a:t>Will work with Identity &amp; Access Management (IAM) working group of APAN</a:t>
            </a:r>
          </a:p>
          <a:p>
            <a:pPr lvl="1" marL="944562" indent="-500062">
              <a:defRPr sz="3600">
                <a:latin typeface="Helvetica"/>
                <a:ea typeface="Helvetica"/>
                <a:cs typeface="Helvetica"/>
                <a:sym typeface="Helvetica"/>
              </a:defRPr>
            </a:pPr>
            <a:r>
              <a:t>Integration with SSO and Cloud Services</a:t>
            </a:r>
          </a:p>
          <a:p>
            <a:pPr lvl="1" marL="944562" indent="-500062">
              <a:defRPr sz="3600">
                <a:latin typeface="Helvetica"/>
                <a:ea typeface="Helvetica"/>
                <a:cs typeface="Helvetica"/>
                <a:sym typeface="Helvetica"/>
              </a:defRPr>
            </a:pPr>
            <a:r>
              <a:t>Policy and technical issues</a:t>
            </a:r>
          </a:p>
        </p:txBody>
      </p:sp>
      <p:pic>
        <p:nvPicPr>
          <p:cNvPr id="182" name="image2.png" descr="image2.png"/>
          <p:cNvPicPr>
            <a:picLocks noChangeAspect="1"/>
          </p:cNvPicPr>
          <p:nvPr/>
        </p:nvPicPr>
        <p:blipFill>
          <a:blip r:embed="rId2">
            <a:extLst/>
          </a:blip>
          <a:stretch>
            <a:fillRect/>
          </a:stretch>
        </p:blipFill>
        <p:spPr>
          <a:xfrm>
            <a:off x="8857367" y="152996"/>
            <a:ext cx="4147435" cy="1115280"/>
          </a:xfrm>
          <a:prstGeom prst="rect">
            <a:avLst/>
          </a:prstGeom>
          <a:ln w="12700">
            <a:miter lim="400000"/>
          </a:ln>
        </p:spPr>
      </p:pic>
      <p:sp>
        <p:nvSpPr>
          <p:cNvPr id="183" name="Requirements At Large"/>
          <p:cNvSpPr txBox="1"/>
          <p:nvPr>
            <p:ph type="title"/>
          </p:nvPr>
        </p:nvSpPr>
        <p:spPr>
          <a:xfrm>
            <a:off x="-53696" y="5002"/>
            <a:ext cx="9303708" cy="1411268"/>
          </a:xfrm>
          <a:prstGeom prst="rect">
            <a:avLst/>
          </a:prstGeom>
        </p:spPr>
        <p:txBody>
          <a:bodyPr/>
          <a:lstStyle>
            <a:lvl1pPr defTabSz="479044">
              <a:defRPr sz="6560"/>
            </a:lvl1pPr>
          </a:lstStyle>
          <a:p>
            <a:pPr/>
            <a:r>
              <a:t>Requirements At Large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5" name="Integration with existing institutional SSO, identity federation and Cloud Services…"/>
          <p:cNvSpPr txBox="1"/>
          <p:nvPr>
            <p:ph type="body" idx="1"/>
          </p:nvPr>
        </p:nvSpPr>
        <p:spPr>
          <a:xfrm>
            <a:off x="184161" y="1242234"/>
            <a:ext cx="12513428" cy="8192121"/>
          </a:xfrm>
          <a:prstGeom prst="rect">
            <a:avLst/>
          </a:prstGeom>
        </p:spPr>
        <p:txBody>
          <a:bodyPr/>
          <a:lstStyle/>
          <a:p>
            <a:pPr>
              <a:defRPr b="1">
                <a:latin typeface="Helvetica"/>
                <a:ea typeface="Helvetica"/>
                <a:cs typeface="Helvetica"/>
                <a:sym typeface="Helvetica"/>
              </a:defRPr>
            </a:pPr>
            <a:r>
              <a:t>Integration with existing institutional SSO, identity federation and Cloud Services</a:t>
            </a:r>
          </a:p>
          <a:p>
            <a:pPr>
              <a:defRPr b="1">
                <a:latin typeface="Helvetica"/>
                <a:ea typeface="Helvetica"/>
                <a:cs typeface="Helvetica"/>
                <a:sym typeface="Helvetica"/>
              </a:defRPr>
            </a:pPr>
            <a:r>
              <a:t>Enhance application and system security</a:t>
            </a:r>
          </a:p>
          <a:p>
            <a:pPr>
              <a:defRPr b="1">
                <a:latin typeface="Helvetica"/>
                <a:ea typeface="Helvetica"/>
                <a:cs typeface="Helvetica"/>
                <a:sym typeface="Helvetica"/>
              </a:defRPr>
            </a:pPr>
            <a:r>
              <a:t>Will work with Identity &amp; Access Management (IAM) working group of APAN</a:t>
            </a:r>
          </a:p>
          <a:p>
            <a:pPr lvl="1" marL="944562" indent="-500062">
              <a:defRPr b="1" sz="3600">
                <a:latin typeface="Helvetica"/>
                <a:ea typeface="Helvetica"/>
                <a:cs typeface="Helvetica"/>
                <a:sym typeface="Helvetica"/>
              </a:defRPr>
            </a:pPr>
            <a:r>
              <a:t>Policy and technical issues</a:t>
            </a:r>
          </a:p>
          <a:p>
            <a:pPr lvl="1" marL="944562" indent="-500062">
              <a:defRPr b="1" sz="3600">
                <a:latin typeface="Helvetica"/>
                <a:ea typeface="Helvetica"/>
                <a:cs typeface="Helvetica"/>
                <a:sym typeface="Helvetica"/>
              </a:defRPr>
            </a:pPr>
            <a:r>
              <a:t>working with REFEDS and eduGAIN on Training, Dissemination, and Engagement in Asia Pacific Region (in APAN meetings, twice a year, specifically)</a:t>
            </a:r>
          </a:p>
        </p:txBody>
      </p:sp>
      <p:pic>
        <p:nvPicPr>
          <p:cNvPr id="186" name="image2.png" descr="image2.png"/>
          <p:cNvPicPr>
            <a:picLocks noChangeAspect="1"/>
          </p:cNvPicPr>
          <p:nvPr/>
        </p:nvPicPr>
        <p:blipFill>
          <a:blip r:embed="rId3">
            <a:extLst/>
          </a:blip>
          <a:stretch>
            <a:fillRect/>
          </a:stretch>
        </p:blipFill>
        <p:spPr>
          <a:xfrm>
            <a:off x="8857367" y="152996"/>
            <a:ext cx="4147435" cy="1115280"/>
          </a:xfrm>
          <a:prstGeom prst="rect">
            <a:avLst/>
          </a:prstGeom>
          <a:ln w="12700">
            <a:miter lim="400000"/>
          </a:ln>
        </p:spPr>
      </p:pic>
      <p:sp>
        <p:nvSpPr>
          <p:cNvPr id="187" name="Extensively Support and Integrate with Wider Applications/User Communities"/>
          <p:cNvSpPr txBox="1"/>
          <p:nvPr>
            <p:ph type="title"/>
          </p:nvPr>
        </p:nvSpPr>
        <p:spPr>
          <a:xfrm>
            <a:off x="-53696" y="5002"/>
            <a:ext cx="9303708" cy="1411268"/>
          </a:xfrm>
          <a:prstGeom prst="rect">
            <a:avLst/>
          </a:prstGeom>
        </p:spPr>
        <p:txBody>
          <a:bodyPr/>
          <a:lstStyle>
            <a:lvl1pPr defTabSz="286258">
              <a:defRPr sz="3920"/>
            </a:lvl1pPr>
          </a:lstStyle>
          <a:p>
            <a:pPr/>
            <a:r>
              <a:t>Extensively Support and Integrate with Wider Applications/User Communities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91" name="Case Study"/>
          <p:cNvSpPr txBox="1"/>
          <p:nvPr>
            <p:ph type="title"/>
          </p:nvPr>
        </p:nvSpPr>
        <p:spPr>
          <a:prstGeom prst="rect">
            <a:avLst/>
          </a:prstGeom>
        </p:spPr>
        <p:txBody>
          <a:bodyPr/>
          <a:lstStyle>
            <a:lvl1pPr defTabSz="490727">
              <a:defRPr sz="6719"/>
            </a:lvl1pPr>
          </a:lstStyle>
          <a:p>
            <a:pPr/>
            <a:r>
              <a:t>Case Study</a:t>
            </a:r>
          </a:p>
        </p:txBody>
      </p:sp>
      <p:sp>
        <p:nvSpPr>
          <p:cNvPr id="192" name="Slide Number"/>
          <p:cNvSpPr txBox="1"/>
          <p:nvPr>
            <p:ph type="sldNum" sz="quarter" idx="2"/>
          </p:nvPr>
        </p:nvSpPr>
        <p:spPr>
          <a:xfrm>
            <a:off x="6375349" y="9251950"/>
            <a:ext cx="241402" cy="381000"/>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193" name="Image" descr="Image"/>
          <p:cNvPicPr>
            <a:picLocks noChangeAspect="1"/>
          </p:cNvPicPr>
          <p:nvPr/>
        </p:nvPicPr>
        <p:blipFill>
          <a:blip r:embed="rId2">
            <a:extLst/>
          </a:blip>
          <a:srcRect l="0" t="0" r="0" b="0"/>
          <a:stretch>
            <a:fillRect/>
          </a:stretch>
        </p:blipFill>
        <p:spPr>
          <a:xfrm>
            <a:off x="397462" y="5945425"/>
            <a:ext cx="7295915" cy="3625015"/>
          </a:xfrm>
          <a:prstGeom prst="rect">
            <a:avLst/>
          </a:prstGeom>
          <a:ln w="12700">
            <a:miter lim="400000"/>
          </a:ln>
        </p:spPr>
      </p:pic>
      <p:sp>
        <p:nvSpPr>
          <p:cNvPr id="194" name="e-Science Infrastructure &amp; Distributed Cloud Platform over Integrated Resources in Partner Institutes or Commercial Clouds (e.g., DiCOS)"/>
          <p:cNvSpPr txBox="1"/>
          <p:nvPr/>
        </p:nvSpPr>
        <p:spPr>
          <a:xfrm>
            <a:off x="1467883" y="7436810"/>
            <a:ext cx="5154912" cy="1412241"/>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lvl1pPr defTabSz="457200">
              <a:defRPr b="1" sz="2200">
                <a:solidFill>
                  <a:srgbClr val="942193"/>
                </a:solidFill>
                <a:latin typeface="Helvetica"/>
                <a:ea typeface="Helvetica"/>
                <a:cs typeface="Helvetica"/>
                <a:sym typeface="Helvetica"/>
              </a:defRPr>
            </a:lvl1pPr>
          </a:lstStyle>
          <a:p>
            <a:pPr/>
            <a:r>
              <a:t>e-Science Infrastructure &amp; Distributed Cloud Platform over Integrated Resources in Partner Institutes or Commercial Clouds (e.g., DiCOS)</a:t>
            </a:r>
          </a:p>
        </p:txBody>
      </p:sp>
      <p:pic>
        <p:nvPicPr>
          <p:cNvPr id="195" name="Image" descr="Image"/>
          <p:cNvPicPr>
            <a:picLocks noChangeAspect="1"/>
          </p:cNvPicPr>
          <p:nvPr/>
        </p:nvPicPr>
        <p:blipFill>
          <a:blip r:embed="rId3">
            <a:extLst/>
          </a:blip>
          <a:stretch>
            <a:fillRect/>
          </a:stretch>
        </p:blipFill>
        <p:spPr>
          <a:xfrm>
            <a:off x="4077487" y="1263649"/>
            <a:ext cx="8703705" cy="5362183"/>
          </a:xfrm>
          <a:prstGeom prst="rect">
            <a:avLst/>
          </a:prstGeom>
          <a:ln w="12700">
            <a:miter lim="400000"/>
          </a:ln>
        </p:spPr>
      </p:pic>
      <p:sp>
        <p:nvSpPr>
          <p:cNvPr id="196" name="Science Gateway (Web UI, Web Terminal or CLI)"/>
          <p:cNvSpPr txBox="1"/>
          <p:nvPr/>
        </p:nvSpPr>
        <p:spPr>
          <a:xfrm>
            <a:off x="4958878" y="4737100"/>
            <a:ext cx="3087044" cy="1422401"/>
          </a:xfrm>
          <a:prstGeom prst="rect">
            <a:avLst/>
          </a:prstGeom>
          <a:ln w="25400">
            <a:solidFill>
              <a:srgbClr val="011993"/>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2800">
                <a:solidFill>
                  <a:srgbClr val="011993"/>
                </a:solidFill>
                <a:latin typeface="Helvetica"/>
                <a:ea typeface="Helvetica"/>
                <a:cs typeface="Helvetica"/>
                <a:sym typeface="Helvetica"/>
              </a:defRPr>
            </a:lvl1pPr>
          </a:lstStyle>
          <a:p>
            <a:pPr/>
            <a:r>
              <a:t>Science Gateway (Web UI, Web Terminal or CLI)</a:t>
            </a:r>
          </a:p>
        </p:txBody>
      </p:sp>
      <p:sp>
        <p:nvSpPr>
          <p:cNvPr id="197" name="Single Sign-On (PKI, LDAP, Access Mgnt) &amp; VO Membership"/>
          <p:cNvSpPr txBox="1"/>
          <p:nvPr/>
        </p:nvSpPr>
        <p:spPr>
          <a:xfrm>
            <a:off x="7422678" y="1765300"/>
            <a:ext cx="3087044" cy="1854201"/>
          </a:xfrm>
          <a:prstGeom prst="rect">
            <a:avLst/>
          </a:prstGeom>
          <a:ln w="25400">
            <a:solidFill>
              <a:srgbClr val="FF9300"/>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2800">
                <a:solidFill>
                  <a:srgbClr val="FF9300"/>
                </a:solidFill>
                <a:latin typeface="Helvetica"/>
                <a:ea typeface="Helvetica"/>
                <a:cs typeface="Helvetica"/>
                <a:sym typeface="Helvetica"/>
              </a:defRPr>
            </a:lvl1pPr>
          </a:lstStyle>
          <a:p>
            <a:pPr/>
            <a:r>
              <a:t>Single Sign-On (PKI, LDAP, Access Mgnt) &amp; VO Membership</a:t>
            </a:r>
          </a:p>
        </p:txBody>
      </p:sp>
      <p:sp>
        <p:nvSpPr>
          <p:cNvPr id="198" name="Federated Identity Management"/>
          <p:cNvSpPr txBox="1"/>
          <p:nvPr/>
        </p:nvSpPr>
        <p:spPr>
          <a:xfrm>
            <a:off x="9137178" y="4737100"/>
            <a:ext cx="3087044" cy="1422401"/>
          </a:xfrm>
          <a:prstGeom prst="rect">
            <a:avLst/>
          </a:prstGeom>
          <a:ln w="25400">
            <a:solidFill>
              <a:srgbClr val="FF2F92"/>
            </a:solidFill>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defRPr b="1" sz="2800">
                <a:solidFill>
                  <a:srgbClr val="FF2F92"/>
                </a:solidFill>
                <a:latin typeface="Helvetica"/>
                <a:ea typeface="Helvetica"/>
                <a:cs typeface="Helvetica"/>
                <a:sym typeface="Helvetica"/>
              </a:defRPr>
            </a:lvl1pPr>
          </a:lstStyle>
          <a:p>
            <a:pPr/>
            <a:r>
              <a:t>Federated Identity Management</a:t>
            </a:r>
          </a:p>
        </p:txBody>
      </p:sp>
      <p:sp>
        <p:nvSpPr>
          <p:cNvPr id="199" name="Line"/>
          <p:cNvSpPr/>
          <p:nvPr/>
        </p:nvSpPr>
        <p:spPr>
          <a:xfrm flipV="1">
            <a:off x="7734300" y="3632200"/>
            <a:ext cx="0" cy="1092201"/>
          </a:xfrm>
          <a:prstGeom prst="line">
            <a:avLst/>
          </a:prstGeom>
          <a:ln w="25400">
            <a:solidFill>
              <a:srgbClr val="000000"/>
            </a:solidFill>
            <a:miter lim="400000"/>
            <a:headEnd type="triangle"/>
            <a:tailEnd type="triangle"/>
          </a:ln>
        </p:spPr>
        <p:txBody>
          <a:bodyPr lIns="50800" tIns="50800" rIns="50800" bIns="50800" anchor="ctr"/>
          <a:lstStyle/>
          <a:p>
            <a:pPr>
              <a:defRPr sz="2400"/>
            </a:pPr>
          </a:p>
        </p:txBody>
      </p:sp>
      <p:sp>
        <p:nvSpPr>
          <p:cNvPr id="200" name="Line"/>
          <p:cNvSpPr/>
          <p:nvPr/>
        </p:nvSpPr>
        <p:spPr>
          <a:xfrm flipV="1">
            <a:off x="9575800" y="3632200"/>
            <a:ext cx="1" cy="1092201"/>
          </a:xfrm>
          <a:prstGeom prst="line">
            <a:avLst/>
          </a:prstGeom>
          <a:ln w="25400">
            <a:solidFill>
              <a:srgbClr val="000000"/>
            </a:solidFill>
            <a:miter lim="400000"/>
            <a:headEnd type="triangle"/>
            <a:tailEnd type="triangle"/>
          </a:ln>
        </p:spPr>
        <p:txBody>
          <a:bodyPr lIns="50800" tIns="50800" rIns="50800" bIns="50800" anchor="ctr"/>
          <a:lstStyle/>
          <a:p>
            <a:pPr>
              <a:defRPr sz="2400"/>
            </a:pPr>
          </a:p>
        </p:txBody>
      </p:sp>
      <p:sp>
        <p:nvSpPr>
          <p:cNvPr id="201" name="Test bed building…"/>
          <p:cNvSpPr txBox="1"/>
          <p:nvPr>
            <p:ph type="body" sz="quarter" idx="1"/>
          </p:nvPr>
        </p:nvSpPr>
        <p:spPr>
          <a:xfrm>
            <a:off x="7777956" y="6602458"/>
            <a:ext cx="5067053" cy="2967687"/>
          </a:xfrm>
          <a:prstGeom prst="rect">
            <a:avLst/>
          </a:prstGeom>
        </p:spPr>
        <p:txBody>
          <a:bodyPr/>
          <a:lstStyle/>
          <a:p>
            <a:pPr marL="360045" indent="-360045" defTabSz="473201">
              <a:spcBef>
                <a:spcPts val="600"/>
              </a:spcBef>
              <a:defRPr sz="2916"/>
            </a:pPr>
            <a:r>
              <a:t>Test bed building</a:t>
            </a:r>
          </a:p>
          <a:p>
            <a:pPr marL="360045" indent="-360045" defTabSz="473201">
              <a:spcBef>
                <a:spcPts val="600"/>
              </a:spcBef>
              <a:defRPr sz="2916"/>
            </a:pPr>
            <a:r>
              <a:t>Online CA Policy, Technology &amp; Operation</a:t>
            </a:r>
          </a:p>
          <a:p>
            <a:pPr marL="360045" indent="-360045" defTabSz="473201">
              <a:spcBef>
                <a:spcPts val="600"/>
              </a:spcBef>
              <a:defRPr sz="2916"/>
            </a:pPr>
            <a:r>
              <a:t>User Types: staffs from partner institutes (w/, w/o) eduGain or IGTF CA</a:t>
            </a:r>
          </a:p>
        </p:txBody>
      </p:sp>
      <p:sp>
        <p:nvSpPr>
          <p:cNvPr id="202" name="Medical Imaging…"/>
          <p:cNvSpPr txBox="1"/>
          <p:nvPr/>
        </p:nvSpPr>
        <p:spPr>
          <a:xfrm>
            <a:off x="221456" y="1979659"/>
            <a:ext cx="4147436" cy="3625057"/>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marL="280034" indent="-280034" algn="l" defTabSz="368045">
              <a:spcBef>
                <a:spcPts val="500"/>
              </a:spcBef>
              <a:buSzPct val="75000"/>
              <a:buChar char="•"/>
              <a:defRPr b="1" sz="2268">
                <a:solidFill>
                  <a:srgbClr val="009051"/>
                </a:solidFill>
                <a:latin typeface="Helvetica"/>
                <a:ea typeface="Helvetica"/>
                <a:cs typeface="Helvetica"/>
                <a:sym typeface="Helvetica"/>
              </a:defRPr>
            </a:pPr>
            <a:r>
              <a:t>Medical Imaging</a:t>
            </a:r>
          </a:p>
          <a:p>
            <a:pPr marL="280034" indent="-280034" algn="l" defTabSz="368045">
              <a:spcBef>
                <a:spcPts val="500"/>
              </a:spcBef>
              <a:buSzPct val="75000"/>
              <a:buChar char="•"/>
              <a:defRPr b="1" sz="2268">
                <a:solidFill>
                  <a:srgbClr val="009051"/>
                </a:solidFill>
                <a:latin typeface="Helvetica"/>
                <a:ea typeface="Helvetica"/>
                <a:cs typeface="Helvetica"/>
                <a:sym typeface="Helvetica"/>
              </a:defRPr>
            </a:pPr>
            <a:r>
              <a:t>Protein Analysis</a:t>
            </a:r>
          </a:p>
          <a:p>
            <a:pPr marL="280034" indent="-280034" algn="l" defTabSz="368045">
              <a:spcBef>
                <a:spcPts val="500"/>
              </a:spcBef>
              <a:buSzPct val="75000"/>
              <a:buChar char="•"/>
              <a:defRPr b="1" sz="2268">
                <a:solidFill>
                  <a:srgbClr val="009051"/>
                </a:solidFill>
                <a:latin typeface="Helvetica"/>
                <a:ea typeface="Helvetica"/>
                <a:cs typeface="Helvetica"/>
                <a:sym typeface="Helvetica"/>
              </a:defRPr>
            </a:pPr>
            <a:r>
              <a:t>Drug Discovery</a:t>
            </a:r>
          </a:p>
          <a:p>
            <a:pPr marL="280034" indent="-280034" algn="l" defTabSz="368045">
              <a:spcBef>
                <a:spcPts val="500"/>
              </a:spcBef>
              <a:buSzPct val="75000"/>
              <a:buChar char="•"/>
              <a:defRPr b="1" sz="2268">
                <a:solidFill>
                  <a:srgbClr val="009051"/>
                </a:solidFill>
                <a:latin typeface="Helvetica"/>
                <a:ea typeface="Helvetica"/>
                <a:cs typeface="Helvetica"/>
                <a:sym typeface="Helvetica"/>
              </a:defRPr>
            </a:pPr>
            <a:r>
              <a:t>HEP: AMS, KAGRA</a:t>
            </a:r>
          </a:p>
          <a:p>
            <a:pPr marL="280034" indent="-280034" algn="l" defTabSz="368045">
              <a:spcBef>
                <a:spcPts val="500"/>
              </a:spcBef>
              <a:buSzPct val="75000"/>
              <a:buChar char="•"/>
              <a:defRPr b="1" sz="2268">
                <a:solidFill>
                  <a:srgbClr val="009051"/>
                </a:solidFill>
                <a:latin typeface="Helvetica"/>
                <a:ea typeface="Helvetica"/>
                <a:cs typeface="Helvetica"/>
                <a:sym typeface="Helvetica"/>
              </a:defRPr>
            </a:pPr>
            <a:r>
              <a:t>Tsunami, Storm Surge, Weather Simulation</a:t>
            </a:r>
          </a:p>
          <a:p>
            <a:pPr marL="280034" indent="-280034" algn="l" defTabSz="368045">
              <a:spcBef>
                <a:spcPts val="500"/>
              </a:spcBef>
              <a:buSzPct val="75000"/>
              <a:buChar char="•"/>
              <a:defRPr b="1" sz="2268">
                <a:solidFill>
                  <a:srgbClr val="009051"/>
                </a:solidFill>
                <a:latin typeface="Helvetica"/>
                <a:ea typeface="Helvetica"/>
                <a:cs typeface="Helvetica"/>
                <a:sym typeface="Helvetica"/>
              </a:defRPr>
            </a:pPr>
            <a:r>
              <a:t>Multispectral Imaging</a:t>
            </a:r>
          </a:p>
          <a:p>
            <a:pPr marL="280034" indent="-280034" algn="l" defTabSz="368045">
              <a:spcBef>
                <a:spcPts val="500"/>
              </a:spcBef>
              <a:buSzPct val="75000"/>
              <a:buChar char="•"/>
              <a:defRPr b="1" sz="2268">
                <a:solidFill>
                  <a:srgbClr val="009051"/>
                </a:solidFill>
                <a:latin typeface="Helvetica"/>
                <a:ea typeface="Helvetica"/>
                <a:cs typeface="Helvetica"/>
                <a:sym typeface="Helvetica"/>
              </a:defRPr>
            </a:pPr>
            <a:r>
              <a:t>Soundscape Analysis</a:t>
            </a:r>
          </a:p>
          <a:p>
            <a:pPr marL="280034" indent="-280034" algn="l" defTabSz="368045">
              <a:spcBef>
                <a:spcPts val="500"/>
              </a:spcBef>
              <a:buSzPct val="75000"/>
              <a:buChar char="•"/>
              <a:defRPr b="1" sz="2268">
                <a:solidFill>
                  <a:srgbClr val="009051"/>
                </a:solidFill>
                <a:latin typeface="Helvetica"/>
                <a:ea typeface="Helvetica"/>
                <a:cs typeface="Helvetica"/>
                <a:sym typeface="Helvetica"/>
              </a:defRPr>
            </a:pPr>
            <a:r>
              <a:t>DL/AI Applications</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95"/>
                                        </p:tgtEl>
                                        <p:attrNameLst>
                                          <p:attrName>style.visibility</p:attrName>
                                        </p:attrNameLst>
                                      </p:cBhvr>
                                      <p:to>
                                        <p:strVal val="visible"/>
                                      </p:to>
                                    </p:set>
                                  </p:childTnLst>
                                </p:cTn>
                              </p:par>
                            </p:childTnLst>
                          </p:cTn>
                        </p:par>
                        <p:par>
                          <p:cTn id="7" fill="hold">
                            <p:stCondLst>
                              <p:cond delay="0"/>
                            </p:stCondLst>
                            <p:childTnLst>
                              <p:par>
                                <p:cTn id="8" presetClass="exit" nodeType="afterEffect" presetSubtype="0" presetID="1" grpId="2" fill="hold">
                                  <p:stCondLst>
                                    <p:cond delay="0"/>
                                  </p:stCondLst>
                                  <p:iterate type="el" backwards="0">
                                    <p:tmAbs val="0"/>
                                  </p:iterate>
                                  <p:childTnLst>
                                    <p:set>
                                      <p:cBhvr>
                                        <p:cTn id="9" fill="hold">
                                          <p:stCondLst>
                                            <p:cond delay="0"/>
                                          </p:stCondLst>
                                        </p:cTn>
                                        <p:tgtEl>
                                          <p:spTgt spid="197"/>
                                        </p:tgtEl>
                                        <p:attrNameLst>
                                          <p:attrName>style.visibility</p:attrName>
                                        </p:attrNameLst>
                                      </p:cBhvr>
                                      <p:to>
                                        <p:strVal val="hidden"/>
                                      </p:to>
                                    </p:set>
                                  </p:childTnLst>
                                </p:cTn>
                              </p:par>
                            </p:childTnLst>
                          </p:cTn>
                        </p:par>
                        <p:par>
                          <p:cTn id="10" fill="hold">
                            <p:stCondLst>
                              <p:cond delay="0"/>
                            </p:stCondLst>
                            <p:childTnLst>
                              <p:par>
                                <p:cTn id="11" presetClass="exit" nodeType="afterEffect" presetSubtype="0" presetID="1" grpId="3" fill="hold">
                                  <p:stCondLst>
                                    <p:cond delay="0"/>
                                  </p:stCondLst>
                                  <p:iterate type="el" backwards="0">
                                    <p:tmAbs val="0"/>
                                  </p:iterate>
                                  <p:childTnLst>
                                    <p:set>
                                      <p:cBhvr>
                                        <p:cTn id="12" fill="hold">
                                          <p:stCondLst>
                                            <p:cond delay="0"/>
                                          </p:stCondLst>
                                        </p:cTn>
                                        <p:tgtEl>
                                          <p:spTgt spid="199"/>
                                        </p:tgtEl>
                                        <p:attrNameLst>
                                          <p:attrName>style.visibility</p:attrName>
                                        </p:attrNameLst>
                                      </p:cBhvr>
                                      <p:to>
                                        <p:strVal val="hidden"/>
                                      </p:to>
                                    </p:set>
                                  </p:childTnLst>
                                </p:cTn>
                              </p:par>
                            </p:childTnLst>
                          </p:cTn>
                        </p:par>
                        <p:par>
                          <p:cTn id="13" fill="hold">
                            <p:stCondLst>
                              <p:cond delay="0"/>
                            </p:stCondLst>
                            <p:childTnLst>
                              <p:par>
                                <p:cTn id="14" presetClass="exit" nodeType="afterEffect" presetSubtype="0" presetID="1" grpId="4" fill="hold">
                                  <p:stCondLst>
                                    <p:cond delay="0"/>
                                  </p:stCondLst>
                                  <p:iterate type="el" backwards="0">
                                    <p:tmAbs val="0"/>
                                  </p:iterate>
                                  <p:childTnLst>
                                    <p:set>
                                      <p:cBhvr>
                                        <p:cTn id="15" fill="hold">
                                          <p:stCondLst>
                                            <p:cond delay="0"/>
                                          </p:stCondLst>
                                        </p:cTn>
                                        <p:tgtEl>
                                          <p:spTgt spid="200"/>
                                        </p:tgtEl>
                                        <p:attrNameLst>
                                          <p:attrName>style.visibility</p:attrName>
                                        </p:attrNameLst>
                                      </p:cBhvr>
                                      <p:to>
                                        <p:strVal val="hidden"/>
                                      </p:to>
                                    </p:set>
                                  </p:childTnLst>
                                </p:cTn>
                              </p:par>
                            </p:childTnLst>
                          </p:cTn>
                        </p:par>
                        <p:par>
                          <p:cTn id="16" fill="hold">
                            <p:stCondLst>
                              <p:cond delay="0"/>
                            </p:stCondLst>
                            <p:childTnLst>
                              <p:par>
                                <p:cTn id="17" presetClass="exit" nodeType="afterEffect" presetSubtype="0" presetID="1" grpId="5" fill="hold">
                                  <p:stCondLst>
                                    <p:cond delay="0"/>
                                  </p:stCondLst>
                                  <p:iterate type="el" backwards="0">
                                    <p:tmAbs val="0"/>
                                  </p:iterate>
                                  <p:childTnLst>
                                    <p:set>
                                      <p:cBhvr>
                                        <p:cTn id="18" fill="hold">
                                          <p:stCondLst>
                                            <p:cond delay="0"/>
                                          </p:stCondLst>
                                        </p:cTn>
                                        <p:tgtEl>
                                          <p:spTgt spid="198"/>
                                        </p:tgtEl>
                                        <p:attrNameLst>
                                          <p:attrName>style.visibility</p:attrName>
                                        </p:attrNameLst>
                                      </p:cBhvr>
                                      <p:to>
                                        <p:strVal val="hidden"/>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97" grpId="2"/>
      <p:bldP build="whole" bldLvl="1" animBg="1" rev="0" advAuto="0" spid="199" grpId="3"/>
      <p:bldP build="whole" bldLvl="1" animBg="1" rev="0" advAuto="0" spid="195" grpId="1"/>
      <p:bldP build="whole" bldLvl="1" animBg="1" rev="0" advAuto="0" spid="200" grpId="4"/>
      <p:bldP build="whole" bldLvl="1" animBg="1" rev="0" advAuto="0" spid="198" grpId="5"/>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04" name="Image" descr="Image"/>
          <p:cNvPicPr>
            <a:picLocks noChangeAspect="1"/>
          </p:cNvPicPr>
          <p:nvPr/>
        </p:nvPicPr>
        <p:blipFill>
          <a:blip r:embed="rId2">
            <a:extLst/>
          </a:blip>
          <a:stretch>
            <a:fillRect/>
          </a:stretch>
        </p:blipFill>
        <p:spPr>
          <a:xfrm>
            <a:off x="-31800" y="1389"/>
            <a:ext cx="13068400" cy="9801300"/>
          </a:xfrm>
          <a:prstGeom prst="rect">
            <a:avLst/>
          </a:prstGeom>
          <a:ln w="12700">
            <a:miter lim="400000"/>
          </a:ln>
        </p:spPr>
      </p:pic>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