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8"/>
  </p:notesMasterIdLst>
  <p:sldIdLst>
    <p:sldId id="256" r:id="rId3"/>
    <p:sldId id="260" r:id="rId4"/>
    <p:sldId id="259" r:id="rId5"/>
    <p:sldId id="262" r:id="rId6"/>
    <p:sldId id="264" r:id="rId7"/>
    <p:sldId id="265" r:id="rId8"/>
    <p:sldId id="261" r:id="rId9"/>
    <p:sldId id="257" r:id="rId10"/>
    <p:sldId id="263" r:id="rId11"/>
    <p:sldId id="266" r:id="rId12"/>
    <p:sldId id="271" r:id="rId13"/>
    <p:sldId id="267" r:id="rId14"/>
    <p:sldId id="270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903AB9-E19D-4105-88F9-E9A3684CE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65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84" charset="0"/>
                <a:ea typeface="ヒラギノ角ゴ Pro W3" pitchFamily="84" charset="-128"/>
              </a:defRPr>
            </a:lvl9pPr>
          </a:lstStyle>
          <a:p>
            <a:fld id="{E19418EB-09E4-439B-8A7F-31FC0B45BB4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5BE1-5CFE-45E4-BD41-BB4B0416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2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A897-4379-4B96-94F5-B7905892197F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21F2C-6E25-4193-BD84-12829ACC5B75}" type="datetimeFigureOut">
              <a:rPr lang="en-US"/>
              <a:pPr>
                <a:defRPr/>
              </a:pPr>
              <a:t>9/26/2017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34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BE93C-A7F5-4576-BE5D-1EDB737E28FD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4CFEC-C1B4-4475-90A6-CDE3C2D2543F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4CDBD-437D-4997-A25B-AF08F06BA8C8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0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3DF6-5103-4C2E-B351-260BD20665AE}" type="datetimeFigureOut">
              <a:rPr lang="en-US"/>
              <a:pPr>
                <a:defRPr/>
              </a:pPr>
              <a:t>9/26/2017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5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4A837-6D1C-40D6-A1BB-3E822A1E7039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0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D8238-3AA1-4C9E-9D86-C12E8CBC686F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0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EB96-D434-4014-8332-26FD318FE9CB}" type="datetimeFigureOut">
              <a:rPr lang="en-US"/>
              <a:pPr>
                <a:defRPr/>
              </a:pPr>
              <a:t>9/26/2017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4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DD40-8483-4E57-A068-EEB46A3FE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86D5-2B7F-4A9C-A608-84B82B0D6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67AE5-C474-4D09-BF5F-31ABC27F7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5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22F9-7709-4978-BF9F-ED56C3326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3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10AE6-60EC-4E60-BDF9-1EAD50A2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31F3-BE8A-4EC4-9612-9B372AC60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28879-A96A-4A5F-B47B-AB2C60E60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8476-A1C8-4145-B825-7A599DD13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5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AF63D1-8C70-45A0-A098-DABD84465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63" r:id="rId3"/>
    <p:sldLayoutId id="2147483762" r:id="rId4"/>
    <p:sldLayoutId id="2147483761" r:id="rId5"/>
    <p:sldLayoutId id="2147483760" r:id="rId6"/>
    <p:sldLayoutId id="2147483759" r:id="rId7"/>
    <p:sldLayoutId id="2147483758" r:id="rId8"/>
    <p:sldLayoutId id="2147483757" r:id="rId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CAAC58-F05E-4DBE-9332-FE9AA6C9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athfinder.stfc.ac.uk/moonshot/userreq.pl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Pathfinder Stuff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Jens Jensen, STFC</a:t>
            </a:r>
          </a:p>
          <a:p>
            <a:pPr eaLnBrk="1" hangingPunct="1"/>
            <a:r>
              <a:rPr lang="en-GB" altLang="en-US" dirty="0" smtClean="0"/>
              <a:t>Sep. 2017</a:t>
            </a:r>
          </a:p>
          <a:p>
            <a:pPr eaLnBrk="1" hangingPunct="1"/>
            <a:r>
              <a:rPr lang="en-GB" altLang="en-US" dirty="0" err="1" smtClean="0"/>
              <a:t>EUGridPMA</a:t>
            </a:r>
            <a:r>
              <a:rPr lang="en-GB" altLang="en-US" dirty="0" smtClean="0"/>
              <a:t> </a:t>
            </a:r>
            <a:r>
              <a:rPr lang="en-GB" altLang="en-US" dirty="0" smtClean="0"/>
              <a:t>Manchester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(Main)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(There is a proper risk register…)</a:t>
            </a:r>
          </a:p>
          <a:p>
            <a:r>
              <a:rPr lang="en-GB" dirty="0" smtClean="0"/>
              <a:t>Not enough </a:t>
            </a:r>
            <a:r>
              <a:rPr lang="en-GB" dirty="0" err="1" smtClean="0"/>
              <a:t>IdPs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Of a sufficient </a:t>
            </a:r>
            <a:r>
              <a:rPr lang="en-GB" dirty="0" err="1" smtClean="0"/>
              <a:t>LoA</a:t>
            </a:r>
            <a:r>
              <a:rPr lang="en-GB" dirty="0" smtClean="0"/>
              <a:t> (IGTF BIRCH)</a:t>
            </a:r>
          </a:p>
          <a:p>
            <a:pPr lvl="1"/>
            <a:r>
              <a:rPr lang="en-GB" dirty="0" smtClean="0"/>
              <a:t>Need to sign a contract! (little assurance in Assent itself)</a:t>
            </a:r>
          </a:p>
          <a:p>
            <a:r>
              <a:rPr lang="en-GB" dirty="0" err="1" smtClean="0"/>
              <a:t>IdP</a:t>
            </a:r>
            <a:r>
              <a:rPr lang="en-GB" dirty="0" smtClean="0"/>
              <a:t> cannot notify on loss of traceability</a:t>
            </a:r>
          </a:p>
          <a:p>
            <a:r>
              <a:rPr lang="en-GB" dirty="0" smtClean="0"/>
              <a:t>IGTF accreditation delayed</a:t>
            </a:r>
          </a:p>
          <a:p>
            <a:r>
              <a:rPr lang="en-GB" dirty="0" smtClean="0"/>
              <a:t>Users </a:t>
            </a:r>
            <a:r>
              <a:rPr lang="en-GB" i="1" dirty="0" smtClean="0"/>
              <a:t>still</a:t>
            </a:r>
            <a:r>
              <a:rPr lang="en-GB" dirty="0" smtClean="0"/>
              <a:t> manage certs through browser!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6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8839185" cy="3312368"/>
          </a:xfrm>
        </p:spPr>
      </p:pic>
    </p:spTree>
    <p:extLst>
      <p:ext uri="{BB962C8B-B14F-4D97-AF65-F5344CB8AC3E}">
        <p14:creationId xmlns:p14="http://schemas.microsoft.com/office/powerpoint/2010/main" val="394280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Trusted </a:t>
            </a:r>
            <a:r>
              <a:rPr lang="en-GB" sz="2400" dirty="0" err="1" smtClean="0"/>
              <a:t>IdPs</a:t>
            </a:r>
            <a:r>
              <a:rPr lang="en-GB" sz="2400" dirty="0" smtClean="0"/>
              <a:t>: managed manually (whitelist) in service</a:t>
            </a:r>
          </a:p>
          <a:p>
            <a:pPr lvl="1"/>
            <a:r>
              <a:rPr lang="en-GB" sz="2000" dirty="0" smtClean="0"/>
              <a:t>No assurance in Assent</a:t>
            </a:r>
          </a:p>
          <a:p>
            <a:pPr lvl="1"/>
            <a:r>
              <a:rPr lang="en-GB" sz="2000" dirty="0" smtClean="0"/>
              <a:t>Needs agreement (lawyers, legal)</a:t>
            </a:r>
          </a:p>
          <a:p>
            <a:pPr lvl="1"/>
            <a:r>
              <a:rPr lang="en-GB" sz="2000" dirty="0" smtClean="0"/>
              <a:t>Compare UK </a:t>
            </a:r>
            <a:r>
              <a:rPr lang="en-GB" sz="2000" dirty="0" err="1" smtClean="0"/>
              <a:t>eSc</a:t>
            </a:r>
            <a:r>
              <a:rPr lang="en-GB" sz="2000" dirty="0" smtClean="0"/>
              <a:t>: </a:t>
            </a:r>
            <a:r>
              <a:rPr lang="en-GB" sz="2000" dirty="0" err="1" smtClean="0"/>
              <a:t>HoD</a:t>
            </a:r>
            <a:r>
              <a:rPr lang="en-GB" sz="2000" dirty="0" smtClean="0"/>
              <a:t> signed</a:t>
            </a:r>
          </a:p>
          <a:p>
            <a:r>
              <a:rPr lang="en-GB" sz="2400" dirty="0" smtClean="0"/>
              <a:t>Option for individual user step up </a:t>
            </a:r>
            <a:r>
              <a:rPr lang="en-GB" sz="2400" dirty="0" err="1" smtClean="0"/>
              <a:t>auc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 smtClean="0"/>
              <a:t>Guidance from AARC?</a:t>
            </a:r>
          </a:p>
          <a:p>
            <a:pPr lvl="1"/>
            <a:r>
              <a:rPr lang="en-GB" sz="2000" dirty="0" smtClean="0"/>
              <a:t>Needs to not just be a one off (traceability)</a:t>
            </a:r>
          </a:p>
          <a:p>
            <a:pPr lvl="1"/>
            <a:r>
              <a:rPr lang="en-GB" sz="2000" dirty="0" smtClean="0"/>
              <a:t>Registration practices statement?</a:t>
            </a:r>
          </a:p>
          <a:p>
            <a:r>
              <a:rPr lang="en-GB" sz="2400" dirty="0" smtClean="0"/>
              <a:t>Option for notification “step up” as well</a:t>
            </a:r>
          </a:p>
          <a:p>
            <a:r>
              <a:rPr lang="en-GB" sz="2400" dirty="0" smtClean="0"/>
              <a:t>Complicated status: need UF indicator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657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– Person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Unauthenticated person</a:t>
            </a:r>
          </a:p>
          <a:p>
            <a:r>
              <a:rPr lang="en-GB" sz="2800" dirty="0" smtClean="0"/>
              <a:t>Authenticated person</a:t>
            </a:r>
          </a:p>
          <a:p>
            <a:r>
              <a:rPr lang="en-GB" sz="2800" dirty="0" smtClean="0"/>
              <a:t>Authenticated from good org</a:t>
            </a:r>
          </a:p>
          <a:p>
            <a:pPr lvl="1"/>
            <a:r>
              <a:rPr lang="en-GB" sz="2400" dirty="0" smtClean="0"/>
              <a:t>Or has step-up (see prev.)</a:t>
            </a:r>
          </a:p>
          <a:p>
            <a:r>
              <a:rPr lang="en-GB" sz="2800" dirty="0" smtClean="0"/>
              <a:t>Authenticated from good org with good </a:t>
            </a:r>
            <a:r>
              <a:rPr lang="en-GB" sz="2800" dirty="0" err="1" smtClean="0"/>
              <a:t>attrs</a:t>
            </a:r>
            <a:endParaRPr lang="en-GB" sz="2800" dirty="0" smtClean="0"/>
          </a:p>
          <a:p>
            <a:r>
              <a:rPr lang="en-GB" sz="2800" dirty="0"/>
              <a:t>Authenticated from good org with good </a:t>
            </a:r>
            <a:r>
              <a:rPr lang="en-GB" sz="2800" dirty="0" err="1" smtClean="0"/>
              <a:t>attrs</a:t>
            </a:r>
            <a:r>
              <a:rPr lang="en-GB" sz="2800" dirty="0" smtClean="0"/>
              <a:t> and notify on loss of traceability</a:t>
            </a:r>
            <a:endParaRPr lang="en-GB" sz="2800" dirty="0"/>
          </a:p>
          <a:p>
            <a:r>
              <a:rPr lang="en-GB" sz="2800" dirty="0" smtClean="0"/>
              <a:t>Authenticated </a:t>
            </a:r>
            <a:r>
              <a:rPr lang="en-GB" sz="2800" dirty="0"/>
              <a:t>from good org with good </a:t>
            </a:r>
            <a:r>
              <a:rPr lang="en-GB" sz="2800" dirty="0" err="1" smtClean="0"/>
              <a:t>attrs</a:t>
            </a:r>
            <a:r>
              <a:rPr lang="en-GB" sz="2800" dirty="0" smtClean="0"/>
              <a:t> and </a:t>
            </a:r>
            <a:r>
              <a:rPr lang="en-GB" sz="2800" dirty="0"/>
              <a:t>notify on loss of traceability </a:t>
            </a:r>
            <a:r>
              <a:rPr lang="en-GB" sz="2800" dirty="0" smtClean="0"/>
              <a:t>and AUP/</a:t>
            </a:r>
            <a:r>
              <a:rPr lang="en-GB" sz="2800" dirty="0" err="1" smtClean="0"/>
              <a:t>dataprot</a:t>
            </a:r>
            <a:r>
              <a:rPr lang="en-GB" sz="2800" dirty="0" smtClean="0"/>
              <a:t>.-accept</a:t>
            </a:r>
            <a:endParaRPr lang="en-GB" sz="2800" dirty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5796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3800488"/>
          </a:xfrm>
        </p:spPr>
        <p:txBody>
          <a:bodyPr/>
          <a:lstStyle/>
          <a:p>
            <a:r>
              <a:rPr lang="en-GB" sz="2400" dirty="0" smtClean="0"/>
              <a:t>Need approval from reviewers!</a:t>
            </a:r>
          </a:p>
          <a:p>
            <a:r>
              <a:rPr lang="en-GB" sz="2400" dirty="0" err="1" smtClean="0"/>
              <a:t>MyProxy</a:t>
            </a:r>
            <a:r>
              <a:rPr lang="en-GB" sz="2400" dirty="0" smtClean="0"/>
              <a:t> </a:t>
            </a:r>
            <a:r>
              <a:rPr lang="en-GB" sz="2400" dirty="0"/>
              <a:t>∫ (</a:t>
            </a:r>
            <a:r>
              <a:rPr lang="en-GB" sz="2400" dirty="0" smtClean="0"/>
              <a:t>à</a:t>
            </a:r>
            <a:r>
              <a:rPr lang="en-GB" sz="2400" dirty="0"/>
              <a:t> </a:t>
            </a:r>
            <a:r>
              <a:rPr lang="en-GB" sz="2400" dirty="0" smtClean="0"/>
              <a:t>la CTS)</a:t>
            </a:r>
          </a:p>
          <a:p>
            <a:pPr lvl="1"/>
            <a:r>
              <a:rPr lang="en-GB" sz="2000" dirty="0" smtClean="0"/>
              <a:t>No VOMS extensions though</a:t>
            </a:r>
          </a:p>
          <a:p>
            <a:r>
              <a:rPr lang="en-GB" sz="2400" dirty="0" smtClean="0"/>
              <a:t>Not </a:t>
            </a:r>
            <a:r>
              <a:rPr lang="en-GB" sz="2400" dirty="0" err="1" smtClean="0"/>
              <a:t>prod’n</a:t>
            </a:r>
            <a:r>
              <a:rPr lang="en-GB" sz="2400" dirty="0" smtClean="0"/>
              <a:t> ready</a:t>
            </a:r>
          </a:p>
          <a:p>
            <a:pPr lvl="1"/>
            <a:r>
              <a:rPr lang="en-GB" sz="2000" dirty="0" smtClean="0"/>
              <a:t>Temporary CA, database in cloud</a:t>
            </a:r>
          </a:p>
          <a:p>
            <a:r>
              <a:rPr lang="en-GB" sz="2400" dirty="0" err="1" smtClean="0"/>
              <a:t>Writeup</a:t>
            </a:r>
            <a:r>
              <a:rPr lang="en-GB" sz="2400" dirty="0" smtClean="0"/>
              <a:t> to be finished</a:t>
            </a:r>
          </a:p>
          <a:p>
            <a:r>
              <a:rPr lang="en-GB" sz="2400" dirty="0" smtClean="0"/>
              <a:t>Still some funnies in the system</a:t>
            </a:r>
          </a:p>
          <a:p>
            <a:pPr lvl="1"/>
            <a:r>
              <a:rPr lang="en-GB" sz="2000" dirty="0" smtClean="0"/>
              <a:t>10-14 unauthorised requests are made before one is authorised(!)</a:t>
            </a:r>
          </a:p>
          <a:p>
            <a:pPr lvl="1"/>
            <a:r>
              <a:rPr lang="en-GB" sz="2000" dirty="0" smtClean="0"/>
              <a:t>Still need the *!@^!^%&amp; attributes</a:t>
            </a:r>
            <a:r>
              <a:rPr lang="en-GB" sz="2000" dirty="0" smtClean="0"/>
              <a:t>! (see RFC 7056)</a:t>
            </a:r>
          </a:p>
          <a:p>
            <a:pPr lvl="1"/>
            <a:r>
              <a:rPr lang="en-GB" sz="2000" dirty="0" smtClean="0"/>
              <a:t>Doesn’t </a:t>
            </a:r>
            <a:r>
              <a:rPr lang="en-GB" sz="2000" dirty="0" smtClean="0"/>
              <a:t>pick up local biscuit even with IE</a:t>
            </a:r>
          </a:p>
          <a:p>
            <a:pPr lvl="1"/>
            <a:r>
              <a:rPr lang="en-GB" sz="2000" dirty="0" smtClean="0"/>
              <a:t>Ensure logging is correct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009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directions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∫ with </a:t>
            </a:r>
            <a:r>
              <a:rPr lang="en-GB" dirty="0" err="1" smtClean="0"/>
              <a:t>RCauth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Could support IOTA branch for &lt; MICS</a:t>
            </a:r>
          </a:p>
          <a:p>
            <a:r>
              <a:rPr lang="en-GB" dirty="0" smtClean="0"/>
              <a:t>Lots of Globus dependencies for </a:t>
            </a:r>
            <a:r>
              <a:rPr lang="en-GB" dirty="0" err="1" smtClean="0"/>
              <a:t>MyProxy</a:t>
            </a:r>
            <a:endParaRPr lang="en-GB" dirty="0" smtClean="0"/>
          </a:p>
          <a:p>
            <a:r>
              <a:rPr lang="en-GB" dirty="0" smtClean="0"/>
              <a:t>Will need to approve each </a:t>
            </a:r>
            <a:r>
              <a:rPr lang="en-GB" dirty="0" err="1" smtClean="0"/>
              <a:t>IdP</a:t>
            </a:r>
            <a:endParaRPr lang="en-GB" dirty="0" smtClean="0"/>
          </a:p>
          <a:p>
            <a:pPr lvl="1"/>
            <a:r>
              <a:rPr lang="en-GB" dirty="0" smtClean="0"/>
              <a:t>(Need to define process for doing so)</a:t>
            </a:r>
          </a:p>
          <a:p>
            <a:pPr lvl="1"/>
            <a:r>
              <a:rPr lang="en-GB" dirty="0" smtClean="0"/>
              <a:t>And debug its attributes</a:t>
            </a:r>
            <a:r>
              <a:rPr lang="en-GB" dirty="0" smtClean="0"/>
              <a:t>…</a:t>
            </a:r>
          </a:p>
          <a:p>
            <a:pPr lvl="1"/>
            <a:r>
              <a:rPr lang="en-GB" dirty="0"/>
              <a:t>Like, what is the User-Name (RFC 7056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92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AAAI Pathfinder</a:t>
            </a:r>
          </a:p>
          <a:p>
            <a:r>
              <a:rPr lang="en-GB" dirty="0" err="1" smtClean="0"/>
              <a:t>Er</a:t>
            </a:r>
            <a:r>
              <a:rPr lang="en-GB" dirty="0" smtClean="0"/>
              <a:t>, that’s it.</a:t>
            </a:r>
          </a:p>
        </p:txBody>
      </p:sp>
    </p:spTree>
    <p:extLst>
      <p:ext uri="{BB962C8B-B14F-4D97-AF65-F5344CB8AC3E}">
        <p14:creationId xmlns:p14="http://schemas.microsoft.com/office/powerpoint/2010/main" val="398806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AAAI Pathfinder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203848" y="3717032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SAFE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24227" y="5445224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IdP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600" y="3715326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X.509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36096" y="3715326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ssh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03848" y="1988840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VOMS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 bwMode="auto">
          <a:xfrm flipV="1">
            <a:off x="4520371" y="4509120"/>
            <a:ext cx="1419781" cy="133214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1" name="Straight Arrow Connector 10"/>
          <p:cNvCxnSpPr>
            <a:stCxn id="4" idx="1"/>
            <a:endCxn id="5" idx="2"/>
          </p:cNvCxnSpPr>
          <p:nvPr/>
        </p:nvCxnSpPr>
        <p:spPr bwMode="auto">
          <a:xfrm flipH="1" flipV="1">
            <a:off x="1619672" y="4507414"/>
            <a:ext cx="1604555" cy="133385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059832" y="1844824"/>
            <a:ext cx="1656184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940152" y="1988840"/>
            <a:ext cx="2808312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DiRAC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,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ARCHER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588224" y="3284984"/>
            <a:ext cx="504056" cy="43204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0" y="1988840"/>
            <a:ext cx="2808312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GridPP</a:t>
            </a:r>
          </a:p>
        </p:txBody>
      </p:sp>
      <p:cxnSp>
        <p:nvCxnSpPr>
          <p:cNvPr id="20" name="Straight Arrow Connector 19"/>
          <p:cNvCxnSpPr>
            <a:stCxn id="5" idx="0"/>
            <a:endCxn id="19" idx="4"/>
          </p:cNvCxnSpPr>
          <p:nvPr/>
        </p:nvCxnSpPr>
        <p:spPr bwMode="auto">
          <a:xfrm flipH="1" flipV="1">
            <a:off x="1404156" y="3284984"/>
            <a:ext cx="215516" cy="43034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39204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AAAI Pathfinder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24227" y="5445224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IdP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600" y="3715326"/>
            <a:ext cx="129614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X.509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1" name="Straight Arrow Connector 10"/>
          <p:cNvCxnSpPr>
            <a:stCxn id="4" idx="1"/>
            <a:endCxn id="5" idx="2"/>
          </p:cNvCxnSpPr>
          <p:nvPr/>
        </p:nvCxnSpPr>
        <p:spPr bwMode="auto">
          <a:xfrm flipH="1" flipV="1">
            <a:off x="1619672" y="4507414"/>
            <a:ext cx="1604555" cy="133385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5940152" y="1988840"/>
            <a:ext cx="2808312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EGI, EUDAT, Indigo DC</a:t>
            </a:r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 bwMode="auto">
          <a:xfrm flipV="1">
            <a:off x="2267744" y="3284984"/>
            <a:ext cx="4824536" cy="8263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0" y="1988840"/>
            <a:ext cx="2808312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GridPP</a:t>
            </a:r>
          </a:p>
        </p:txBody>
      </p:sp>
      <p:cxnSp>
        <p:nvCxnSpPr>
          <p:cNvPr id="20" name="Straight Arrow Connector 19"/>
          <p:cNvCxnSpPr>
            <a:stCxn id="5" idx="0"/>
            <a:endCxn id="19" idx="4"/>
          </p:cNvCxnSpPr>
          <p:nvPr/>
        </p:nvCxnSpPr>
        <p:spPr bwMode="auto">
          <a:xfrm flipH="1" flipV="1">
            <a:off x="1404156" y="3284984"/>
            <a:ext cx="215516" cy="43034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2987824" y="1988840"/>
            <a:ext cx="2808312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PRACE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267744" y="3140968"/>
            <a:ext cx="1296144" cy="70961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5915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Canvas 1"/>
          <p:cNvGrpSpPr/>
          <p:nvPr/>
        </p:nvGrpSpPr>
        <p:grpSpPr>
          <a:xfrm>
            <a:off x="251520" y="116632"/>
            <a:ext cx="8496944" cy="5760639"/>
            <a:chOff x="0" y="0"/>
            <a:chExt cx="5486400" cy="3662045"/>
          </a:xfrm>
        </p:grpSpPr>
        <p:sp>
          <p:nvSpPr>
            <p:cNvPr id="38" name="Rectangle 37"/>
            <p:cNvSpPr/>
            <p:nvPr/>
          </p:nvSpPr>
          <p:spPr>
            <a:xfrm>
              <a:off x="0" y="0"/>
              <a:ext cx="5486400" cy="3662045"/>
            </a:xfrm>
            <a:prstGeom prst="rect">
              <a:avLst/>
            </a:prstGeom>
          </p:spPr>
        </p:sp>
        <p:sp>
          <p:nvSpPr>
            <p:cNvPr id="39" name="Oval 38"/>
            <p:cNvSpPr/>
            <p:nvPr/>
          </p:nvSpPr>
          <p:spPr>
            <a:xfrm>
              <a:off x="2489724" y="994657"/>
              <a:ext cx="949325" cy="331470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DB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40" name="Text Box 20"/>
            <p:cNvSpPr txBox="1"/>
            <p:nvPr/>
          </p:nvSpPr>
          <p:spPr>
            <a:xfrm>
              <a:off x="4134228" y="1573783"/>
              <a:ext cx="1064895" cy="29539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Pathfinder T3.2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1" name="Text Box 19"/>
            <p:cNvSpPr txBox="1"/>
            <p:nvPr/>
          </p:nvSpPr>
          <p:spPr>
            <a:xfrm>
              <a:off x="4195188" y="1074409"/>
              <a:ext cx="1003935" cy="264795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STFC/Facilities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92651" y="1658428"/>
              <a:ext cx="844061" cy="1206326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Portal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07736" y="85411"/>
              <a:ext cx="3597310" cy="1301261"/>
            </a:xfrm>
            <a:prstGeom prst="rect">
              <a:avLst/>
            </a:prstGeom>
            <a:noFill/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733340" y="226088"/>
              <a:ext cx="698361" cy="417006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sshd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61257" y="899327"/>
              <a:ext cx="612950" cy="61295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User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33836" y="737683"/>
              <a:ext cx="697865" cy="416560"/>
            </a:xfrm>
            <a:prstGeom prst="rect">
              <a:avLst/>
            </a:prstGeom>
            <a:solidFill>
              <a:srgbClr val="4472C4"/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Reg’n portal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47" name="Cloud 46"/>
            <p:cNvSpPr/>
            <p:nvPr/>
          </p:nvSpPr>
          <p:spPr>
            <a:xfrm>
              <a:off x="2868805" y="256232"/>
              <a:ext cx="2009670" cy="959618"/>
            </a:xfrm>
            <a:prstGeom prst="cloud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SCARF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607736" y="1561401"/>
              <a:ext cx="3597275" cy="1382766"/>
            </a:xfrm>
            <a:prstGeom prst="rect">
              <a:avLst/>
            </a:prstGeom>
            <a:noFill/>
            <a:ln w="28575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733340" y="1898269"/>
              <a:ext cx="697865" cy="415925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Public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733836" y="2400686"/>
              <a:ext cx="697865" cy="415925"/>
            </a:xfrm>
            <a:prstGeom prst="rect">
              <a:avLst/>
            </a:prstGeom>
            <a:solidFill>
              <a:srgbClr val="4472C4"/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Authn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833635" y="2502039"/>
              <a:ext cx="1060100" cy="366325"/>
            </a:xfrm>
            <a:prstGeom prst="rect">
              <a:avLst/>
            </a:prstGeom>
            <a:solidFill>
              <a:srgbClr val="ED7D31"/>
            </a:solidFill>
            <a:ln w="25400" cap="flat" cmpd="sng" algn="ctr">
              <a:solidFill>
                <a:srgbClr val="FF0000"/>
              </a:solidFill>
              <a:prstDash val="sys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MyProxy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33920" y="2046463"/>
              <a:ext cx="1059815" cy="342870"/>
            </a:xfrm>
            <a:prstGeom prst="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Online CA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833635" y="1615811"/>
              <a:ext cx="1095270" cy="373303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HSM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069583" y="2057412"/>
              <a:ext cx="949569" cy="331947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DB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cxnSp>
          <p:nvCxnSpPr>
            <p:cNvPr id="55" name="Straight Connector 54"/>
            <p:cNvCxnSpPr>
              <a:stCxn id="52" idx="3"/>
              <a:endCxn id="54" idx="2"/>
            </p:cNvCxnSpPr>
            <p:nvPr/>
          </p:nvCxnSpPr>
          <p:spPr>
            <a:xfrm>
              <a:off x="3893735" y="2217898"/>
              <a:ext cx="175848" cy="5488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56" name="Cloud 55"/>
            <p:cNvSpPr/>
            <p:nvPr/>
          </p:nvSpPr>
          <p:spPr>
            <a:xfrm>
              <a:off x="1632857" y="3089868"/>
              <a:ext cx="3612383" cy="517490"/>
            </a:xfrm>
            <a:prstGeom prst="cloud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GridPP, EGI, PRACE, EUDAT,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GlobusConnect</a:t>
              </a:r>
              <a:r>
                <a:rPr lang="en-GB" sz="1400" kern="0" dirty="0" smtClean="0">
                  <a:solidFill>
                    <a:sysClr val="window" lastClr="FFFFFF"/>
                  </a:solidFill>
                  <a:latin typeface="Calibri" panose="020F0502020204030204"/>
                  <a:ea typeface="Calibri"/>
                  <a:cs typeface="Times New Roman"/>
                </a:rPr>
                <a:t>(?)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 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4039438" y="2465818"/>
              <a:ext cx="1004835" cy="350800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ys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VOMS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cxnSp>
          <p:nvCxnSpPr>
            <p:cNvPr id="58" name="Straight Connector 57"/>
            <p:cNvCxnSpPr>
              <a:stCxn id="44" idx="1"/>
            </p:cNvCxnSpPr>
            <p:nvPr/>
          </p:nvCxnSpPr>
          <p:spPr>
            <a:xfrm flipH="1">
              <a:off x="813916" y="434591"/>
              <a:ext cx="919424" cy="560196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59" name="Straight Connector 58"/>
            <p:cNvCxnSpPr>
              <a:stCxn id="46" idx="1"/>
            </p:cNvCxnSpPr>
            <p:nvPr/>
          </p:nvCxnSpPr>
          <p:spPr>
            <a:xfrm flipH="1">
              <a:off x="874208" y="945963"/>
              <a:ext cx="859628" cy="207915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0" name="Straight Connector 59"/>
            <p:cNvCxnSpPr>
              <a:stCxn id="49" idx="1"/>
            </p:cNvCxnSpPr>
            <p:nvPr/>
          </p:nvCxnSpPr>
          <p:spPr>
            <a:xfrm flipH="1" flipV="1">
              <a:off x="813917" y="1386349"/>
              <a:ext cx="919423" cy="719883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/>
            <p:cNvCxnSpPr>
              <a:stCxn id="50" idx="1"/>
            </p:cNvCxnSpPr>
            <p:nvPr/>
          </p:nvCxnSpPr>
          <p:spPr>
            <a:xfrm flipH="1" flipV="1">
              <a:off x="714013" y="1497998"/>
              <a:ext cx="1019823" cy="1110651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648119" y="1511799"/>
              <a:ext cx="542611" cy="1542900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ysDash"/>
              <a:miter lim="800000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1190730" y="3053734"/>
              <a:ext cx="1492180" cy="482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ysDash"/>
              <a:miter lim="800000"/>
            </a:ln>
            <a:effectLst/>
          </p:spPr>
        </p:cxnSp>
        <p:cxnSp>
          <p:nvCxnSpPr>
            <p:cNvPr id="64" name="Straight Connector 63"/>
            <p:cNvCxnSpPr>
              <a:stCxn id="51" idx="1"/>
            </p:cNvCxnSpPr>
            <p:nvPr/>
          </p:nvCxnSpPr>
          <p:spPr>
            <a:xfrm flipH="1">
              <a:off x="2682911" y="2685202"/>
              <a:ext cx="150724" cy="367084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ysDash"/>
              <a:miter lim="800000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 flipV="1">
              <a:off x="2456823" y="2217547"/>
              <a:ext cx="376812" cy="390278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/>
            <p:cNvCxnSpPr>
              <a:endCxn id="51" idx="1"/>
            </p:cNvCxnSpPr>
            <p:nvPr/>
          </p:nvCxnSpPr>
          <p:spPr>
            <a:xfrm>
              <a:off x="2456823" y="2606588"/>
              <a:ext cx="376812" cy="78614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66"/>
            <p:cNvCxnSpPr>
              <a:stCxn id="56" idx="3"/>
              <a:endCxn id="51" idx="2"/>
            </p:cNvCxnSpPr>
            <p:nvPr/>
          </p:nvCxnSpPr>
          <p:spPr>
            <a:xfrm flipH="1" flipV="1">
              <a:off x="3363685" y="2868364"/>
              <a:ext cx="75364" cy="251092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8" name="Straight Connector 67"/>
            <p:cNvCxnSpPr>
              <a:endCxn id="44" idx="3"/>
            </p:cNvCxnSpPr>
            <p:nvPr/>
          </p:nvCxnSpPr>
          <p:spPr>
            <a:xfrm flipH="1" flipV="1">
              <a:off x="2431701" y="434591"/>
              <a:ext cx="522514" cy="208401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9" name="Straight Connector 68"/>
            <p:cNvCxnSpPr>
              <a:stCxn id="39" idx="1"/>
            </p:cNvCxnSpPr>
            <p:nvPr/>
          </p:nvCxnSpPr>
          <p:spPr>
            <a:xfrm flipH="1" flipV="1">
              <a:off x="2456823" y="945664"/>
              <a:ext cx="171926" cy="97536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0" name="Straight Connector 69"/>
            <p:cNvCxnSpPr>
              <a:stCxn id="52" idx="0"/>
              <a:endCxn id="53" idx="4"/>
            </p:cNvCxnSpPr>
            <p:nvPr/>
          </p:nvCxnSpPr>
          <p:spPr>
            <a:xfrm flipV="1">
              <a:off x="3363828" y="1989114"/>
              <a:ext cx="17442" cy="57349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1" name="Straight Connector 70"/>
            <p:cNvCxnSpPr>
              <a:stCxn id="51" idx="0"/>
              <a:endCxn id="52" idx="2"/>
            </p:cNvCxnSpPr>
            <p:nvPr/>
          </p:nvCxnSpPr>
          <p:spPr>
            <a:xfrm flipV="1">
              <a:off x="3363685" y="2389333"/>
              <a:ext cx="143" cy="112706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72" name="Rectangle 71"/>
          <p:cNvSpPr/>
          <p:nvPr/>
        </p:nvSpPr>
        <p:spPr bwMode="auto">
          <a:xfrm rot="2749010" flipV="1">
            <a:off x="1513934" y="4608769"/>
            <a:ext cx="1128545" cy="6813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 rot="19023612">
            <a:off x="1505038" y="4617160"/>
            <a:ext cx="1101721" cy="4571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72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Canvas 37"/>
          <p:cNvGrpSpPr/>
          <p:nvPr/>
        </p:nvGrpSpPr>
        <p:grpSpPr>
          <a:xfrm>
            <a:off x="179512" y="160974"/>
            <a:ext cx="6336704" cy="6436378"/>
            <a:chOff x="0" y="0"/>
            <a:chExt cx="5486400" cy="580771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5486400" cy="5807710"/>
            </a:xfrm>
            <a:prstGeom prst="rect">
              <a:avLst/>
            </a:prstGeom>
          </p:spPr>
        </p:sp>
        <p:sp>
          <p:nvSpPr>
            <p:cNvPr id="26" name="Rectangle 25"/>
            <p:cNvSpPr/>
            <p:nvPr/>
          </p:nvSpPr>
          <p:spPr>
            <a:xfrm>
              <a:off x="386861" y="1808703"/>
              <a:ext cx="4898572" cy="2783393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Moonshot (user) authenticated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7297" y="1858893"/>
              <a:ext cx="3828422" cy="2270803"/>
            </a:xfrm>
            <a:prstGeom prst="rect">
              <a:avLst/>
            </a:prstGeom>
            <a:solidFill>
              <a:srgbClr val="4472C4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Times New Roman"/>
                  <a:cs typeface="+mn-cs"/>
                </a:rPr>
                <a:t>Account management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6861" y="70338"/>
              <a:ext cx="4898572" cy="1577591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Public Portal/server (no authentication required)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7538" y="365894"/>
              <a:ext cx="2054888" cy="53758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Information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Links to helpdesk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87064" y="978467"/>
              <a:ext cx="2054860" cy="53721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Times New Roman"/>
                  <a:cs typeface="+mn-cs"/>
                </a:rPr>
                <a:t>(links to) JISC and service AUP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27566" y="978467"/>
              <a:ext cx="2054860" cy="537210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Times New Roman"/>
                  <a:cs typeface="+mn-cs"/>
                </a:rPr>
                <a:t>CRL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87064" y="365894"/>
              <a:ext cx="2054860" cy="53721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Times New Roman"/>
                  <a:cs typeface="+mn-cs"/>
                </a:rPr>
                <a:t>(links to) CP and CPS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51817" y="1934308"/>
              <a:ext cx="1803679" cy="452176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AUP Acceptance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35855" y="3147688"/>
              <a:ext cx="1803400" cy="4521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Name filter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1817" y="2615816"/>
              <a:ext cx="1803400" cy="4521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IdP check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51817" y="3148331"/>
              <a:ext cx="1803400" cy="451485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Attribute check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35855" y="1934308"/>
              <a:ext cx="1803400" cy="452120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Data Processing Acceptance</a:t>
              </a:r>
              <a:endParaRPr kumimoji="0" lang="en-GB" sz="2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76057" y="1858867"/>
              <a:ext cx="854110" cy="2270829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Certificate 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Interface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169105" y="3682676"/>
              <a:ext cx="1070150" cy="381882"/>
            </a:xfrm>
            <a:prstGeom prst="ellipse">
              <a:avLst/>
            </a:prstGeom>
            <a:solidFill>
              <a:srgbClr val="70AD47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Acct DB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76541" y="2386429"/>
              <a:ext cx="633046" cy="3065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Status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76541" y="2787547"/>
              <a:ext cx="632460" cy="30607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(Re)new</a:t>
              </a: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76541" y="3184457"/>
              <a:ext cx="632460" cy="30607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Revoke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6861" y="4783015"/>
              <a:ext cx="4898572" cy="929472"/>
            </a:xfrm>
            <a:prstGeom prst="rect">
              <a:avLst/>
            </a:prstGeom>
            <a:solidFill>
              <a:srgbClr val="5B9BD5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Management Interface (X.509 authenticated)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Times New Roman"/>
                </a:rPr>
                <a:t>Service API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77127" y="3599677"/>
              <a:ext cx="632460" cy="30607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+mn-cs"/>
                </a:rPr>
                <a:t>Forget</a:t>
              </a: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505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GridPP’s</a:t>
            </a:r>
            <a:r>
              <a:rPr lang="en-GB" dirty="0" smtClean="0"/>
              <a:t>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Work with Suleman Tariq</a:t>
            </a:r>
          </a:p>
          <a:p>
            <a:r>
              <a:rPr lang="en-GB" sz="2800" dirty="0" smtClean="0"/>
              <a:t>CA portal (user interface)</a:t>
            </a:r>
          </a:p>
          <a:p>
            <a:pPr lvl="1"/>
            <a:r>
              <a:rPr lang="en-GB" sz="2400" dirty="0" smtClean="0"/>
              <a:t>If you have an </a:t>
            </a:r>
            <a:r>
              <a:rPr lang="en-GB" sz="2400" dirty="0" err="1" smtClean="0"/>
              <a:t>IdP</a:t>
            </a:r>
            <a:r>
              <a:rPr lang="en-GB" sz="2400" dirty="0" smtClean="0"/>
              <a:t> in Assent, you can authenticate to </a:t>
            </a:r>
            <a:r>
              <a:rPr lang="en-GB" sz="2000" dirty="0" smtClean="0">
                <a:hlinkClick r:id="rId2"/>
              </a:rPr>
              <a:t>https://pathfinder.stfc.ac.uk/moonshot/userreq.pl</a:t>
            </a:r>
            <a:endParaRPr lang="en-GB" sz="2000" dirty="0" smtClean="0"/>
          </a:p>
          <a:p>
            <a:r>
              <a:rPr lang="en-GB" sz="2800" dirty="0" smtClean="0"/>
              <a:t>Not finished yet</a:t>
            </a:r>
          </a:p>
          <a:p>
            <a:pPr lvl="1"/>
            <a:r>
              <a:rPr lang="en-GB" sz="2400" dirty="0" smtClean="0"/>
              <a:t>You can’t get a certificate (yet)</a:t>
            </a:r>
          </a:p>
          <a:p>
            <a:r>
              <a:rPr lang="en-GB" sz="2800" dirty="0" smtClean="0"/>
              <a:t>Evaluated, but chose not to use MP client</a:t>
            </a:r>
          </a:p>
          <a:p>
            <a:r>
              <a:rPr lang="en-GB" sz="2800" dirty="0" smtClean="0"/>
              <a:t>Chose not to use the CTS code</a:t>
            </a:r>
          </a:p>
          <a:p>
            <a:pPr lvl="1"/>
            <a:r>
              <a:rPr lang="en-GB" sz="2400" dirty="0" smtClean="0"/>
              <a:t>No VOMS in interface; expecting </a:t>
            </a:r>
            <a:r>
              <a:rPr lang="en-GB" sz="2400" dirty="0" err="1" smtClean="0"/>
              <a:t>attrs</a:t>
            </a:r>
            <a:r>
              <a:rPr lang="en-GB" sz="2400" dirty="0" smtClean="0"/>
              <a:t> from </a:t>
            </a:r>
            <a:r>
              <a:rPr lang="en-GB" sz="2400" dirty="0" err="1" smtClean="0"/>
              <a:t>Moonshot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3355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Visiony</a:t>
            </a:r>
            <a:r>
              <a:rPr lang="en-GB" altLang="en-US" dirty="0" smtClean="0"/>
              <a:t> Stuff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Single identity provided by home org.</a:t>
            </a:r>
          </a:p>
          <a:p>
            <a:pPr lvl="1" eaLnBrk="1" hangingPunct="1"/>
            <a:r>
              <a:rPr lang="en-US" altLang="en-US" dirty="0" smtClean="0"/>
              <a:t>Or a “homeless” org.</a:t>
            </a:r>
          </a:p>
          <a:p>
            <a:pPr eaLnBrk="1" hangingPunct="1"/>
            <a:r>
              <a:rPr lang="en-GB" dirty="0" smtClean="0"/>
              <a:t>Access to both web and non-web resources</a:t>
            </a:r>
          </a:p>
          <a:p>
            <a:pPr eaLnBrk="1" hangingPunct="1"/>
            <a:r>
              <a:rPr lang="en-GB" dirty="0" smtClean="0"/>
              <a:t>Chicken and egg </a:t>
            </a:r>
            <a:r>
              <a:rPr lang="en-GB" dirty="0" err="1" smtClean="0"/>
              <a:t>takeup</a:t>
            </a:r>
            <a:r>
              <a:rPr lang="en-GB" dirty="0" smtClean="0"/>
              <a:t>:</a:t>
            </a:r>
          </a:p>
          <a:p>
            <a:pPr lvl="1" eaLnBrk="1" hangingPunct="1"/>
            <a:r>
              <a:rPr lang="en-GB" dirty="0" smtClean="0"/>
              <a:t>More resources make having an </a:t>
            </a:r>
            <a:r>
              <a:rPr lang="en-GB" dirty="0" err="1" smtClean="0"/>
              <a:t>IdP</a:t>
            </a:r>
            <a:r>
              <a:rPr lang="en-GB" dirty="0" smtClean="0"/>
              <a:t> more attractive</a:t>
            </a:r>
          </a:p>
          <a:p>
            <a:pPr lvl="1" eaLnBrk="1" hangingPunct="1"/>
            <a:r>
              <a:rPr lang="en-GB" dirty="0" smtClean="0"/>
              <a:t>Use Pathfinder to provide resources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Moonshot</a:t>
            </a:r>
            <a:r>
              <a:rPr lang="en-GB" dirty="0" smtClean="0"/>
              <a:t> requires client side libs (mech_eap.so)</a:t>
            </a:r>
          </a:p>
          <a:p>
            <a:r>
              <a:rPr lang="en-GB" dirty="0" smtClean="0"/>
              <a:t>X.509 certificates require higher </a:t>
            </a:r>
            <a:r>
              <a:rPr lang="en-GB" dirty="0" err="1" smtClean="0"/>
              <a:t>LoA</a:t>
            </a:r>
            <a:endParaRPr lang="en-GB" dirty="0" smtClean="0"/>
          </a:p>
          <a:p>
            <a:pPr lvl="1"/>
            <a:r>
              <a:rPr lang="en-GB" dirty="0" smtClean="0"/>
              <a:t>Aiming for BIRCH</a:t>
            </a:r>
          </a:p>
          <a:p>
            <a:pPr lvl="1"/>
            <a:r>
              <a:rPr lang="en-GB" dirty="0" smtClean="0"/>
              <a:t>Need for </a:t>
            </a:r>
            <a:r>
              <a:rPr lang="en-GB" dirty="0" err="1" smtClean="0"/>
              <a:t>IdP</a:t>
            </a:r>
            <a:r>
              <a:rPr lang="en-GB" dirty="0" smtClean="0"/>
              <a:t> to communicate “loss of traceability”</a:t>
            </a:r>
          </a:p>
          <a:p>
            <a:r>
              <a:rPr lang="en-GB" dirty="0" smtClean="0"/>
              <a:t>Infrastructure managed private keys</a:t>
            </a:r>
          </a:p>
          <a:p>
            <a:pPr lvl="1"/>
            <a:r>
              <a:rPr lang="en-GB" dirty="0" smtClean="0"/>
              <a:t>Should </a:t>
            </a:r>
            <a:r>
              <a:rPr lang="en-GB" smtClean="0"/>
              <a:t>improve usability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20557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573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 Presentation</vt:lpstr>
      <vt:lpstr>1_Blank Presentation</vt:lpstr>
      <vt:lpstr>Pathfinder Stuff</vt:lpstr>
      <vt:lpstr>Contents</vt:lpstr>
      <vt:lpstr>AAAI Pathfinder</vt:lpstr>
      <vt:lpstr>AAAI Pathfinder</vt:lpstr>
      <vt:lpstr>PowerPoint Presentation</vt:lpstr>
      <vt:lpstr>PowerPoint Presentation</vt:lpstr>
      <vt:lpstr>GridPP’s participation</vt:lpstr>
      <vt:lpstr>Visiony Stuff</vt:lpstr>
      <vt:lpstr>Technical Points</vt:lpstr>
      <vt:lpstr>(Main) Risks</vt:lpstr>
      <vt:lpstr>Database</vt:lpstr>
      <vt:lpstr>Current Status</vt:lpstr>
      <vt:lpstr>Current Status – Person</vt:lpstr>
      <vt:lpstr>Final steps</vt:lpstr>
      <vt:lpstr>Future directions</vt:lpstr>
    </vt:vector>
  </TitlesOfParts>
  <Company>BMB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</dc:title>
  <dc:creator>Liane Willington</dc:creator>
  <cp:lastModifiedBy>Jensen, Jens (STFC,RAL,SC)</cp:lastModifiedBy>
  <cp:revision>48</cp:revision>
  <dcterms:created xsi:type="dcterms:W3CDTF">2007-03-15T09:55:48Z</dcterms:created>
  <dcterms:modified xsi:type="dcterms:W3CDTF">2017-09-26T15:57:41Z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