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01"/>
  </p:normalViewPr>
  <p:slideViewPr>
    <p:cSldViewPr snapToObjects="1">
      <p:cViewPr varScale="1">
        <p:scale>
          <a:sx n="109" d="100"/>
          <a:sy n="109" d="100"/>
        </p:scale>
        <p:origin x="6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FD576-698A-D04B-9164-F69E1AEB6075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29A07-6013-4040-A68A-A050AB31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2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7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9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3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0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0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3562" y="274639"/>
            <a:ext cx="6853237" cy="64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7626"/>
            <a:ext cx="8229600" cy="5038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4090" y="6356350"/>
            <a:ext cx="6627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TAGPMA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5448"/>
            <a:ext cx="1658112" cy="113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4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globus/globus-toolkit/blob/globus_6_branch/support-changes.m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Globus Toolkit Support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Derek Simmel &lt;</a:t>
            </a:r>
            <a:r>
              <a:rPr lang="en-US" dirty="0" err="1" smtClean="0"/>
              <a:t>dsimmel@psc.edu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TAGPMA Chair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572000" y="765175"/>
            <a:ext cx="3527425" cy="1285875"/>
            <a:chOff x="295" y="1845"/>
            <a:chExt cx="2222" cy="810"/>
          </a:xfrm>
        </p:grpSpPr>
        <p:sp>
          <p:nvSpPr>
            <p:cNvPr id="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29" y="1845"/>
              <a:ext cx="137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  <a:ea typeface="Arial Black"/>
                  <a:cs typeface="Arial Black"/>
                </a:rPr>
                <a:t>TAGPMA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5" y="2251"/>
              <a:ext cx="222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dist">
                <a:defRPr/>
              </a:pPr>
              <a:r>
                <a:rPr lang="en-US" b="1" dirty="0">
                  <a:cs typeface="+mn-cs"/>
                </a:rPr>
                <a:t>The Americas Grid </a:t>
              </a:r>
            </a:p>
            <a:p>
              <a:pPr algn="dist">
                <a:defRPr/>
              </a:pPr>
              <a:r>
                <a:rPr lang="en-US" b="1" dirty="0">
                  <a:cs typeface="+mn-cs"/>
                </a:rPr>
                <a:t>Policy Management Authority</a:t>
              </a:r>
              <a:r>
                <a:rPr lang="pt-BR" dirty="0">
                  <a:cs typeface="+mn-cs"/>
                </a:rPr>
                <a:t> </a:t>
              </a:r>
            </a:p>
          </p:txBody>
        </p:sp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0825" y="4941888"/>
            <a:ext cx="8713788" cy="1439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sz="2800" dirty="0" smtClean="0">
                <a:solidFill>
                  <a:srgbClr val="008000"/>
                </a:solidFill>
              </a:rPr>
              <a:t>41</a:t>
            </a:r>
            <a:r>
              <a:rPr lang="en-GB" sz="2800" baseline="30000" dirty="0" smtClean="0">
                <a:solidFill>
                  <a:srgbClr val="008000"/>
                </a:solidFill>
              </a:rPr>
              <a:t>st</a:t>
            </a:r>
            <a:r>
              <a:rPr lang="en-GB" sz="2800" dirty="0" smtClean="0">
                <a:solidFill>
                  <a:srgbClr val="008000"/>
                </a:solidFill>
              </a:rPr>
              <a:t> </a:t>
            </a:r>
            <a:r>
              <a:rPr lang="en-GB" sz="2800" dirty="0" err="1" smtClean="0">
                <a:solidFill>
                  <a:srgbClr val="008000"/>
                </a:solidFill>
              </a:rPr>
              <a:t>EUGridPMA</a:t>
            </a:r>
            <a:r>
              <a:rPr lang="en-GB" sz="2800" dirty="0" smtClean="0">
                <a:solidFill>
                  <a:srgbClr val="008000"/>
                </a:solidFill>
              </a:rPr>
              <a:t> / IGTF All-Hands Meeting</a:t>
            </a:r>
            <a:r>
              <a:rPr lang="en-GB" sz="2800" dirty="0">
                <a:solidFill>
                  <a:srgbClr val="008000"/>
                </a:solidFill>
              </a:rPr>
              <a:t/>
            </a:r>
            <a:br>
              <a:rPr lang="en-GB" sz="2800" dirty="0">
                <a:solidFill>
                  <a:srgbClr val="008000"/>
                </a:solidFill>
              </a:rPr>
            </a:br>
            <a:r>
              <a:rPr lang="en-GB" sz="2800" dirty="0" smtClean="0">
                <a:solidFill>
                  <a:srgbClr val="008000"/>
                </a:solidFill>
              </a:rPr>
              <a:t>September 25-27, 2017</a:t>
            </a:r>
            <a:br>
              <a:rPr lang="en-GB" sz="2800" dirty="0" smtClean="0">
                <a:solidFill>
                  <a:srgbClr val="008000"/>
                </a:solidFill>
              </a:rPr>
            </a:br>
            <a:r>
              <a:rPr lang="en-GB" sz="2800" dirty="0" smtClean="0">
                <a:solidFill>
                  <a:srgbClr val="008000"/>
                </a:solidFill>
              </a:rPr>
              <a:t>JISC, Manchester, England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8751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Globus Toolkit Support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Globus Support End Announcement</a:t>
            </a:r>
          </a:p>
          <a:p>
            <a:pPr lvl="1"/>
            <a:r>
              <a:rPr lang="en-US" dirty="0" smtClean="0"/>
              <a:t>The Globus team at ANL/</a:t>
            </a:r>
            <a:r>
              <a:rPr lang="en-US" dirty="0" err="1" smtClean="0"/>
              <a:t>UChicago</a:t>
            </a:r>
            <a:r>
              <a:rPr lang="en-US" dirty="0" smtClean="0"/>
              <a:t> have announced the end of support for the Globus Toolkit source code packages</a:t>
            </a:r>
          </a:p>
          <a:p>
            <a:pPr lvl="1"/>
            <a:r>
              <a:rPr lang="en-US" dirty="0" smtClean="0">
                <a:hlinkClick r:id="rId2"/>
              </a:rPr>
              <a:t>https://github.com/globus/globus-toolkit/blob/globus_6_branch/support-changes.md</a:t>
            </a:r>
            <a:endParaRPr lang="en-US" dirty="0" smtClean="0"/>
          </a:p>
          <a:p>
            <a:pPr lvl="1"/>
            <a:r>
              <a:rPr lang="en-US" dirty="0" smtClean="0"/>
              <a:t>User support to end December 31, 2017</a:t>
            </a:r>
          </a:p>
          <a:p>
            <a:pPr lvl="1"/>
            <a:r>
              <a:rPr lang="en-US" dirty="0" smtClean="0"/>
              <a:t>Security updates to end December 31, 2018</a:t>
            </a:r>
          </a:p>
          <a:p>
            <a:r>
              <a:rPr lang="en-US" dirty="0" smtClean="0"/>
              <a:t>Current Globus Cloud services are not affected and will continue to be supported</a:t>
            </a:r>
          </a:p>
          <a:p>
            <a:r>
              <a:rPr lang="en-US" dirty="0" smtClean="0"/>
              <a:t>Globus Toolkit source code will remain available on GitHub, but not be supported by the Globus team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Services and Clients Affected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Grid Security Infrastructure (GSI)-based services and clients will lose support</a:t>
            </a:r>
          </a:p>
          <a:p>
            <a:pPr lvl="1"/>
            <a:r>
              <a:rPr lang="en-US" dirty="0" smtClean="0"/>
              <a:t>Globus GRAM job submission services and clients</a:t>
            </a:r>
          </a:p>
          <a:p>
            <a:pPr lvl="1"/>
            <a:r>
              <a:rPr lang="en-US" dirty="0" smtClean="0"/>
              <a:t>Globus </a:t>
            </a:r>
            <a:r>
              <a:rPr lang="en-US" dirty="0" err="1" smtClean="0"/>
              <a:t>GridFTP</a:t>
            </a:r>
            <a:r>
              <a:rPr lang="en-US" dirty="0" smtClean="0"/>
              <a:t> server and command-line clients</a:t>
            </a:r>
          </a:p>
          <a:p>
            <a:pPr lvl="1"/>
            <a:r>
              <a:rPr lang="en-US" dirty="0" smtClean="0"/>
              <a:t>Globus X.509 clients (e.g., grid-proxy-</a:t>
            </a:r>
            <a:r>
              <a:rPr lang="en-US" dirty="0" err="1" smtClean="0"/>
              <a:t>init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MyProxy</a:t>
            </a:r>
            <a:r>
              <a:rPr lang="en-US" dirty="0" smtClean="0"/>
              <a:t> server and clients*</a:t>
            </a:r>
          </a:p>
          <a:p>
            <a:pPr lvl="1"/>
            <a:r>
              <a:rPr lang="en-US" dirty="0" smtClean="0"/>
              <a:t>GSI-</a:t>
            </a:r>
            <a:r>
              <a:rPr lang="en-US" dirty="0" err="1" smtClean="0"/>
              <a:t>OpenSSH</a:t>
            </a:r>
            <a:r>
              <a:rPr lang="en-US" dirty="0" smtClean="0"/>
              <a:t> patches* (not including HPN-SSH)</a:t>
            </a:r>
          </a:p>
          <a:p>
            <a:pPr lvl="2"/>
            <a:r>
              <a:rPr lang="en-US" dirty="0" smtClean="0"/>
              <a:t>HPN-SSH patches are independently maintained by PSC</a:t>
            </a:r>
          </a:p>
          <a:p>
            <a:pPr lvl="1"/>
            <a:r>
              <a:rPr lang="en-US" dirty="0" smtClean="0"/>
              <a:t>Globus service source code and GSI libraries</a:t>
            </a:r>
          </a:p>
          <a:p>
            <a:pPr lvl="1"/>
            <a:r>
              <a:rPr lang="en-US" dirty="0" smtClean="0"/>
              <a:t>Linux-distro packaging for all of the above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-party software, services and packages relying on the above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MyProxy</a:t>
            </a:r>
            <a:r>
              <a:rPr lang="en-US" dirty="0" smtClean="0"/>
              <a:t> and GSI-</a:t>
            </a:r>
            <a:r>
              <a:rPr lang="en-US" dirty="0" err="1" smtClean="0"/>
              <a:t>OpenSSH</a:t>
            </a:r>
            <a:r>
              <a:rPr lang="en-US" dirty="0" smtClean="0"/>
              <a:t> are supported in part by NCSA</a:t>
            </a:r>
          </a:p>
        </p:txBody>
      </p:sp>
    </p:spTree>
    <p:extLst>
      <p:ext uri="{BB962C8B-B14F-4D97-AF65-F5344CB8AC3E}">
        <p14:creationId xmlns:p14="http://schemas.microsoft.com/office/powerpoint/2010/main" val="208144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PANIC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Several large relying party projects have declared that they will continue to support the Globus Toolkit until further notice</a:t>
            </a:r>
          </a:p>
          <a:p>
            <a:pPr lvl="1"/>
            <a:r>
              <a:rPr lang="en-US" dirty="0" smtClean="0"/>
              <a:t>WLCG, OSG, PRACE, EGI, EUDAT, ELIXIR, LIGO, XSEDE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everal projects are adding support for different authentication methods and protocols</a:t>
            </a:r>
          </a:p>
          <a:p>
            <a:pPr lvl="1"/>
            <a:r>
              <a:rPr lang="en-US" dirty="0" smtClean="0"/>
              <a:t>Transition from GSI-based services and protocols to others by OSG, EGI likely to take 4+ years to complete</a:t>
            </a:r>
          </a:p>
          <a:p>
            <a:pPr lvl="1"/>
            <a:r>
              <a:rPr lang="en-US" dirty="0" smtClean="0"/>
              <a:t>Significant interest expressed among project to form a coalition among major relying parties to continue source code support</a:t>
            </a:r>
          </a:p>
          <a:p>
            <a:pPr lvl="1"/>
            <a:r>
              <a:rPr lang="en-US" dirty="0" smtClean="0"/>
              <a:t>Alternate distribution repositories (e.g., EPEL, </a:t>
            </a:r>
            <a:r>
              <a:rPr lang="en-US" dirty="0" err="1" smtClean="0"/>
              <a:t>Debian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CILogon</a:t>
            </a:r>
            <a:r>
              <a:rPr lang="en-US" dirty="0" smtClean="0"/>
              <a:t> is not going away” </a:t>
            </a:r>
            <a:r>
              <a:rPr lang="mr-IN" dirty="0" smtClean="0"/>
              <a:t>–</a:t>
            </a:r>
            <a:r>
              <a:rPr lang="en-US" dirty="0" smtClean="0"/>
              <a:t> Jim </a:t>
            </a:r>
            <a:r>
              <a:rPr lang="en-US" dirty="0" err="1" smtClean="0"/>
              <a:t>Basney</a:t>
            </a:r>
            <a:endParaRPr lang="en-US" dirty="0" smtClean="0"/>
          </a:p>
          <a:p>
            <a:pPr lvl="1"/>
            <a:r>
              <a:rPr lang="en-US" dirty="0" smtClean="0"/>
              <a:t>XSEDE sponsoring a follow-up meeting in early Dec. 2017</a:t>
            </a:r>
          </a:p>
        </p:txBody>
      </p:sp>
    </p:spTree>
    <p:extLst>
      <p:ext uri="{BB962C8B-B14F-4D97-AF65-F5344CB8AC3E}">
        <p14:creationId xmlns:p14="http://schemas.microsoft.com/office/powerpoint/2010/main" val="60394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IGTF?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International trust establishment and coordination</a:t>
            </a:r>
          </a:p>
          <a:p>
            <a:pPr lvl="1"/>
            <a:r>
              <a:rPr lang="en-US" dirty="0" smtClean="0"/>
              <a:t>Community of AP and RP membership</a:t>
            </a:r>
          </a:p>
          <a:p>
            <a:pPr lvl="1"/>
            <a:r>
              <a:rPr lang="en-US" dirty="0" smtClean="0"/>
              <a:t>Contact tree for security incident support</a:t>
            </a:r>
          </a:p>
          <a:p>
            <a:r>
              <a:rPr lang="en-US" dirty="0" smtClean="0"/>
              <a:t>Globus Cloud and future *s:// services still need X.509 certificates for hosts and services to support TLS-based sessions</a:t>
            </a:r>
          </a:p>
          <a:p>
            <a:pPr lvl="1"/>
            <a:r>
              <a:rPr lang="en-US" dirty="0" smtClean="0"/>
              <a:t>X.509 CA services will remain needed, even if consolidated</a:t>
            </a:r>
          </a:p>
          <a:p>
            <a:r>
              <a:rPr lang="en-US" dirty="0" smtClean="0"/>
              <a:t>Transition from X.509 credentials for user authentication to other protocols/methods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eplacement of trust fabric for initial identity vetting and traceability of user authentication</a:t>
            </a:r>
          </a:p>
          <a:p>
            <a:pPr lvl="1"/>
            <a:r>
              <a:rPr lang="en-US" dirty="0" smtClean="0"/>
              <a:t>Identity Provider registrar policies and registration practice standards</a:t>
            </a:r>
          </a:p>
          <a:p>
            <a:r>
              <a:rPr lang="en-US" dirty="0" smtClean="0"/>
              <a:t>Bridge services and protocols between identity federations</a:t>
            </a:r>
          </a:p>
          <a:p>
            <a:r>
              <a:rPr lang="en-US" dirty="0" smtClean="0"/>
              <a:t>Central publisher of AAI requirements and guidance for R&amp;E</a:t>
            </a:r>
          </a:p>
        </p:txBody>
      </p:sp>
    </p:spTree>
    <p:extLst>
      <p:ext uri="{BB962C8B-B14F-4D97-AF65-F5344CB8AC3E}">
        <p14:creationId xmlns:p14="http://schemas.microsoft.com/office/powerpoint/2010/main" val="107351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IGTF Plan for 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a prioritized plan to establish and market IGTF’s leadership position in AAI infrastructure, policies, standards, &amp; practices</a:t>
            </a:r>
          </a:p>
          <a:p>
            <a:pPr lvl="1"/>
            <a:r>
              <a:rPr lang="en-US" dirty="0" smtClean="0"/>
              <a:t>Member PMAs support their region’s specific interests and needs</a:t>
            </a:r>
          </a:p>
          <a:p>
            <a:pPr lvl="1"/>
            <a:r>
              <a:rPr lang="en-US" dirty="0" smtClean="0"/>
              <a:t>Consistency of message and support among PMAs</a:t>
            </a:r>
          </a:p>
          <a:p>
            <a:pPr lvl="1"/>
            <a:r>
              <a:rPr lang="en-US" dirty="0" smtClean="0"/>
              <a:t>“Professionalize” web presence of IGTF &amp; PMAs</a:t>
            </a:r>
          </a:p>
          <a:p>
            <a:pPr lvl="1"/>
            <a:r>
              <a:rPr lang="en-US" dirty="0" smtClean="0"/>
              <a:t>Add value to PMA web services for IGTF members</a:t>
            </a:r>
          </a:p>
          <a:p>
            <a:pPr lvl="1"/>
            <a:r>
              <a:rPr lang="en-US" dirty="0" smtClean="0"/>
              <a:t>Make IGTF the central resource for expertise and standards visible to regional funding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95194"/>
      </p:ext>
    </p:extLst>
  </p:cSld>
  <p:clrMapOvr>
    <a:masterClrMapping/>
  </p:clrMapOvr>
</p:sld>
</file>

<file path=ppt/theme/theme1.xml><?xml version="1.0" encoding="utf-8"?>
<a:theme xmlns:a="http://schemas.openxmlformats.org/drawingml/2006/main" name="TAGPMA2015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480</Words>
  <Application>Microsoft Macintosh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Black</vt:lpstr>
      <vt:lpstr>Calibri</vt:lpstr>
      <vt:lpstr>Mangal</vt:lpstr>
      <vt:lpstr>Arial</vt:lpstr>
      <vt:lpstr>TAGPMA2015</vt:lpstr>
      <vt:lpstr>Globus Toolkit Support Transition</vt:lpstr>
      <vt:lpstr>Globus Toolkit Support Transition</vt:lpstr>
      <vt:lpstr>Services and Clients Affected</vt:lpstr>
      <vt:lpstr>DO NOT PANIC</vt:lpstr>
      <vt:lpstr>Role of IGTF?</vt:lpstr>
      <vt:lpstr>IGTF Plan for Action?</vt:lpstr>
    </vt:vector>
  </TitlesOfParts>
  <Company>Pittsburgh Supercomputing Center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Simmel</dc:creator>
  <cp:lastModifiedBy>Derek Simmel</cp:lastModifiedBy>
  <cp:revision>57</cp:revision>
  <cp:lastPrinted>2017-04-21T18:42:14Z</cp:lastPrinted>
  <dcterms:created xsi:type="dcterms:W3CDTF">2013-01-14T04:52:24Z</dcterms:created>
  <dcterms:modified xsi:type="dcterms:W3CDTF">2017-09-25T23:52:37Z</dcterms:modified>
</cp:coreProperties>
</file>