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0" r:id="rId2"/>
    <p:sldId id="283" r:id="rId3"/>
    <p:sldId id="284" r:id="rId4"/>
    <p:sldId id="285" r:id="rId5"/>
    <p:sldId id="286" r:id="rId6"/>
    <p:sldId id="288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DFDCD"/>
    <a:srgbClr val="FFFFFF"/>
    <a:srgbClr val="E8F68F"/>
    <a:srgbClr val="F6F6BE"/>
    <a:srgbClr val="ECEDC9"/>
    <a:srgbClr val="D9D9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46" autoAdjust="0"/>
  </p:normalViewPr>
  <p:slideViewPr>
    <p:cSldViewPr snapToObjects="1">
      <p:cViewPr>
        <p:scale>
          <a:sx n="100" d="100"/>
          <a:sy n="100" d="100"/>
        </p:scale>
        <p:origin x="-1376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445FD-539B-4C49-A920-5C1D8AA6C711}" type="datetime1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25AD8-2753-7746-B816-5E1C8E98BEE8}" type="datetime1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-7620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</a:t>
            </a:r>
            <a:r>
              <a:rPr lang="en-US" dirty="0" err="1" smtClean="0"/>
              <a:t>Kluit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DF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12" descr="front_pixel55.png"/>
          <p:cNvPicPr>
            <a:picLocks noChangeAspect="1"/>
          </p:cNvPicPr>
          <p:nvPr userDrawn="1"/>
        </p:nvPicPr>
        <p:blipFill>
          <a:blip r:embed="rId13"/>
          <a:srcRect l="23037" r="11598"/>
          <a:stretch>
            <a:fillRect/>
          </a:stretch>
        </p:blipFill>
        <p:spPr>
          <a:xfrm>
            <a:off x="0" y="0"/>
            <a:ext cx="1014413" cy="811530"/>
          </a:xfrm>
          <a:prstGeom prst="rect">
            <a:avLst/>
          </a:prstGeom>
        </p:spPr>
      </p:pic>
      <p:pic>
        <p:nvPicPr>
          <p:cNvPr id="14" name="Picture 13" descr="ildlogoTransparan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161024"/>
            <a:ext cx="1089024" cy="696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4724400"/>
            <a:ext cx="6118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>
              <a:solidFill>
                <a:srgbClr val="3366FF"/>
              </a:solidFill>
            </a:endParaRPr>
          </a:p>
          <a:p>
            <a:endParaRPr lang="nl-NL" dirty="0" smtClean="0">
              <a:solidFill>
                <a:srgbClr val="3366FF"/>
              </a:solidFill>
            </a:endParaRPr>
          </a:p>
          <a:p>
            <a:endParaRPr lang="nl-NL" dirty="0" smtClean="0">
              <a:solidFill>
                <a:srgbClr val="3366FF"/>
              </a:solidFill>
            </a:endParaRPr>
          </a:p>
          <a:p>
            <a:endParaRPr lang="nl-NL" dirty="0" smtClean="0">
              <a:solidFill>
                <a:srgbClr val="3366FF"/>
              </a:solidFill>
            </a:endParaRPr>
          </a:p>
          <a:p>
            <a:r>
              <a:rPr lang="nl-NL" dirty="0" smtClean="0">
                <a:latin typeface="Verdana"/>
                <a:cs typeface="Verdana"/>
              </a:rPr>
              <a:t>      Peter Kluit  - Nikhef 11 september 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381000"/>
            <a:ext cx="5387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6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Pixel TPC </a:t>
            </a:r>
            <a:r>
              <a:rPr lang="nl-NL" sz="36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</a:t>
            </a:r>
            <a:r>
              <a:rPr lang="nl-NL" sz="36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</a:t>
            </a:r>
            <a:r>
              <a:rPr lang="nl-NL" sz="36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for</a:t>
            </a:r>
            <a:r>
              <a:rPr lang="nl-NL" sz="36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ILD </a:t>
            </a:r>
          </a:p>
        </p:txBody>
      </p:sp>
      <p:pic>
        <p:nvPicPr>
          <p:cNvPr id="9" name="Picture 3" descr="D:\Paul\ilc\ILD\ILD_TP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08523"/>
            <a:ext cx="5486400" cy="38254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0D6F6-5A79-3649-BF44-71297D1A7C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1419284"/>
            <a:ext cx="7154034" cy="480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Basic building block is the quad 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- width 28.4 mm height = 39.6 mm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Sensitive area width and height 2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x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256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x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0.055 mm   </a:t>
            </a: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New TPC dimensions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Rin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= 354 mm Rout = 1768.8-55 mm</a:t>
            </a: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Nr. Of Modules in 8 (radial) rows </a:t>
            </a:r>
            <a:r>
              <a:rPr lang="en-US" sz="1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14, 18, 23, 28, 32, 37, 42, 46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300" y="2514600"/>
            <a:ext cx="2298700" cy="24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1106269"/>
            <a:ext cx="678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Solving the maximum number of quads per quad row number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in the module. Putting the quads on a straight line: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981200"/>
            <a:ext cx="4114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8         8 7 7 7  (8 large radius)</a:t>
            </a:r>
          </a:p>
          <a:p>
            <a:r>
              <a:rPr lang="en-US" dirty="0" smtClean="0"/>
              <a:t>Row 5,6,7   7 7 7 7</a:t>
            </a:r>
          </a:p>
          <a:p>
            <a:r>
              <a:rPr lang="en-US" dirty="0" smtClean="0"/>
              <a:t>Row 4 ,3     7 7 7 6</a:t>
            </a:r>
          </a:p>
          <a:p>
            <a:r>
              <a:rPr lang="en-US" dirty="0" smtClean="0"/>
              <a:t>Row 2         7 7 6 6 </a:t>
            </a:r>
          </a:p>
          <a:p>
            <a:r>
              <a:rPr lang="en-US" dirty="0" smtClean="0"/>
              <a:t>Row 1         7 6 6 5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4120277"/>
            <a:ext cx="67849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Most simple solution is just start tiling in the center and leave uncovered space at the module edges.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Another solution is to leave no space at the edges and allow space between quad nr 6-5 nr 5-4 nr 4-3 nr 3-2 (</a:t>
            </a:r>
            <a:r>
              <a:rPr lang="en-US" dirty="0" err="1" smtClean="0">
                <a:solidFill>
                  <a:srgbClr val="3366FF"/>
                </a:solidFill>
              </a:rPr>
              <a:t>quadrow</a:t>
            </a:r>
            <a:r>
              <a:rPr lang="en-US" dirty="0" smtClean="0">
                <a:solidFill>
                  <a:srgbClr val="3366FF"/>
                </a:solidFill>
              </a:rPr>
              <a:t> bottom to top). This avoids an insensitive zone at the edge of a module.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 l="29524"/>
          <a:stretch>
            <a:fillRect/>
          </a:stretch>
        </p:blipFill>
        <p:spPr>
          <a:xfrm rot="16200000">
            <a:off x="4726258" y="2207943"/>
            <a:ext cx="1901286" cy="12954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847" y="2133600"/>
            <a:ext cx="1578153" cy="152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38600" y="23622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</a:t>
            </a:r>
          </a:p>
          <a:p>
            <a:pPr algn="r"/>
            <a:r>
              <a:rPr lang="en-US" dirty="0" smtClean="0"/>
              <a:t>(row, height)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657600"/>
            <a:ext cx="1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 (width)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PC-Pixel-Acceptanc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85494"/>
            <a:ext cx="6324600" cy="61725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990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Simple solution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590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Insensitive areas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In light blue </a:t>
            </a:r>
          </a:p>
          <a:p>
            <a:r>
              <a:rPr lang="en-US" dirty="0" smtClean="0">
                <a:latin typeface="Verdana"/>
                <a:cs typeface="Verdana"/>
              </a:rPr>
              <a:t>Module edge 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PC-Pixel-AcceptanceZoo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2907" y="454298"/>
            <a:ext cx="6561493" cy="64037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72596" y="1307068"/>
            <a:ext cx="1966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Simple solution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52600"/>
            <a:ext cx="182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Insensitive areas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In light blue </a:t>
            </a:r>
          </a:p>
          <a:p>
            <a:r>
              <a:rPr lang="en-US" dirty="0" smtClean="0">
                <a:latin typeface="Verdana"/>
                <a:cs typeface="Verdana"/>
              </a:rPr>
              <a:t>Module edge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Green between two quads 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Purple inside quad (guard)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PC-Pixel-ComAcceptanceZoo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290" y="457199"/>
            <a:ext cx="6599275" cy="64008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329624"/>
            <a:ext cx="549240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Tiling of the TPC read-out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307068"/>
            <a:ext cx="2183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Complex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smtClean="0">
                <a:latin typeface="Verdana"/>
                <a:cs typeface="Verdana"/>
              </a:rPr>
              <a:t>solution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52600"/>
            <a:ext cx="182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Insensitive areas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In light blue </a:t>
            </a:r>
          </a:p>
          <a:p>
            <a:r>
              <a:rPr lang="en-US" dirty="0" smtClean="0">
                <a:latin typeface="Verdana"/>
                <a:cs typeface="Verdana"/>
              </a:rPr>
              <a:t>Module edge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Green between two quads 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Purple inside quad (guard)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11536</TotalTime>
  <Words>310</Words>
  <Application>Microsoft Macintosh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Slide 1</vt:lpstr>
      <vt:lpstr>Slide 2</vt:lpstr>
      <vt:lpstr>Slide 3</vt:lpstr>
      <vt:lpstr>Slide 4</vt:lpstr>
      <vt:lpstr>Slide 5</vt:lpstr>
      <vt:lpstr>Slide 6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273</cp:revision>
  <dcterms:created xsi:type="dcterms:W3CDTF">2017-09-11T08:13:55Z</dcterms:created>
  <dcterms:modified xsi:type="dcterms:W3CDTF">2017-09-11T08:16:11Z</dcterms:modified>
</cp:coreProperties>
</file>