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70" r:id="rId2"/>
    <p:sldId id="283" r:id="rId3"/>
    <p:sldId id="284" r:id="rId4"/>
    <p:sldId id="285" r:id="rId5"/>
    <p:sldId id="286" r:id="rId6"/>
    <p:sldId id="288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DFDCD"/>
    <a:srgbClr val="FFFFFF"/>
    <a:srgbClr val="E8F68F"/>
    <a:srgbClr val="F6F6BE"/>
    <a:srgbClr val="ECEDC9"/>
    <a:srgbClr val="D9D9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0456" autoAdjust="0"/>
    <p:restoredTop sz="94646" autoAdjust="0"/>
  </p:normalViewPr>
  <p:slideViewPr>
    <p:cSldViewPr snapToObjects="1">
      <p:cViewPr>
        <p:scale>
          <a:sx n="100" d="100"/>
          <a:sy n="100" d="100"/>
        </p:scale>
        <p:origin x="-1376" y="-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445FD-539B-4C49-A920-5C1D8AA6C711}" type="datetime1">
              <a:rPr lang="en-US" smtClean="0"/>
              <a:pPr/>
              <a:t>9/11/17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8C92E-28B0-C549-9552-893BF35DA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25AD8-2753-7746-B816-5E1C8E98BEE8}" type="datetime1">
              <a:rPr lang="en-US" smtClean="0"/>
              <a:pPr/>
              <a:t>9/11/17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7D3A2-5A45-FF4E-9D07-CDA42496D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7D3A2-5A45-FF4E-9D07-CDA42496DED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7D3A2-5A45-FF4E-9D07-CDA42496DED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7D3A2-5A45-FF4E-9D07-CDA42496DED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7D3A2-5A45-FF4E-9D07-CDA42496DED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7D3A2-5A45-FF4E-9D07-CDA42496DED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 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0D6F6-5A79-3649-BF44-71297D1A7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 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564CF-7B13-CC43-8505-199FE8D12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0103D-E38B-3747-9F16-ECC7187BC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 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A85DD-9197-4B43-87E1-E67AABC9D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-7620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36818-A5BF-0347-9DE2-ABE0BBE6E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5318E-ED33-094A-825A-1CFDD221F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C888B-3825-D743-97C4-322AE6BB2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</a:t>
            </a:r>
            <a:r>
              <a:rPr lang="en-US" dirty="0" err="1" smtClean="0"/>
              <a:t>Kluit</a:t>
            </a:r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6F3E2-1BB3-6247-8259-BDDA9C3E2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E3A31-22AA-AB4F-9DA6-3E264DF94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69BA-025D-844C-A5C6-3B9D632C7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  <a:cs typeface="+mn-cs"/>
            </a:endParaRPr>
          </a:p>
        </p:txBody>
      </p:sp>
      <p:sp>
        <p:nvSpPr>
          <p:cNvPr id="6" name="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0729F-ADB2-5244-A731-3619DBAE4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DFD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499162-512E-2F4F-A292-6144F58B4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noFill/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12" descr="front_pixel55.png"/>
          <p:cNvPicPr>
            <a:picLocks noChangeAspect="1"/>
          </p:cNvPicPr>
          <p:nvPr userDrawn="1"/>
        </p:nvPicPr>
        <p:blipFill>
          <a:blip r:embed="rId13"/>
          <a:srcRect l="23037" r="11598"/>
          <a:stretch>
            <a:fillRect/>
          </a:stretch>
        </p:blipFill>
        <p:spPr>
          <a:xfrm>
            <a:off x="0" y="0"/>
            <a:ext cx="1014413" cy="811530"/>
          </a:xfrm>
          <a:prstGeom prst="rect">
            <a:avLst/>
          </a:prstGeom>
        </p:spPr>
      </p:pic>
      <p:pic>
        <p:nvPicPr>
          <p:cNvPr id="14" name="Picture 13" descr="ildlogoTransparant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161024"/>
            <a:ext cx="1089024" cy="6969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3" r:id="rId2"/>
    <p:sldLayoutId id="2147483909" r:id="rId3"/>
    <p:sldLayoutId id="2147483904" r:id="rId4"/>
    <p:sldLayoutId id="2147483910" r:id="rId5"/>
    <p:sldLayoutId id="2147483905" r:id="rId6"/>
    <p:sldLayoutId id="2147483911" r:id="rId7"/>
    <p:sldLayoutId id="2147483912" r:id="rId8"/>
    <p:sldLayoutId id="2147483913" r:id="rId9"/>
    <p:sldLayoutId id="2147483906" r:id="rId10"/>
    <p:sldLayoutId id="2147483907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pitchFamily="-84" charset="-128"/>
          <a:cs typeface="ＭＳ Ｐゴシック" pitchFamily="-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"/>
        <a:defRPr sz="3200" kern="1200">
          <a:solidFill>
            <a:schemeClr val="tx1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charset="0"/>
        <a:buChar char="◦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charset="2"/>
        <a:buChar char="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4724400"/>
            <a:ext cx="61189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 smtClean="0">
              <a:solidFill>
                <a:srgbClr val="3366FF"/>
              </a:solidFill>
            </a:endParaRPr>
          </a:p>
          <a:p>
            <a:endParaRPr lang="nl-NL" dirty="0" smtClean="0">
              <a:solidFill>
                <a:srgbClr val="3366FF"/>
              </a:solidFill>
            </a:endParaRPr>
          </a:p>
          <a:p>
            <a:endParaRPr lang="nl-NL" dirty="0" smtClean="0">
              <a:solidFill>
                <a:srgbClr val="3366FF"/>
              </a:solidFill>
            </a:endParaRPr>
          </a:p>
          <a:p>
            <a:endParaRPr lang="nl-NL" dirty="0" smtClean="0">
              <a:solidFill>
                <a:srgbClr val="3366FF"/>
              </a:solidFill>
            </a:endParaRPr>
          </a:p>
          <a:p>
            <a:r>
              <a:rPr lang="nl-NL" dirty="0" smtClean="0">
                <a:latin typeface="Verdana"/>
                <a:cs typeface="Verdana"/>
              </a:rPr>
              <a:t>      Peter Kluit  - Nikhef 11 september 2017</a:t>
            </a:r>
          </a:p>
        </p:txBody>
      </p:sp>
      <p:sp>
        <p:nvSpPr>
          <p:cNvPr id="6" name="Rectangle 5"/>
          <p:cNvSpPr/>
          <p:nvPr/>
        </p:nvSpPr>
        <p:spPr>
          <a:xfrm>
            <a:off x="2362200" y="381000"/>
            <a:ext cx="5387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36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Pixel TPC </a:t>
            </a:r>
            <a:r>
              <a:rPr lang="nl-NL" sz="3600" dirty="0" err="1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tiling</a:t>
            </a:r>
            <a:r>
              <a:rPr lang="nl-NL" sz="36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</a:t>
            </a:r>
            <a:r>
              <a:rPr lang="nl-NL" sz="3600" dirty="0" err="1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for</a:t>
            </a:r>
            <a:r>
              <a:rPr lang="nl-NL" sz="36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ILD </a:t>
            </a:r>
          </a:p>
        </p:txBody>
      </p:sp>
      <p:pic>
        <p:nvPicPr>
          <p:cNvPr id="9" name="Picture 3" descr="D:\Paul\ilc\ILD\ILD_TP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08523"/>
            <a:ext cx="5486400" cy="3825477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0D6F6-5A79-3649-BF44-71297D1A7C9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00" y="1419284"/>
            <a:ext cx="7154034" cy="4801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Basic building block is the quad </a:t>
            </a:r>
          </a:p>
          <a:p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- width 28.4 mm height = 39.6 mm</a:t>
            </a:r>
          </a:p>
          <a:p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Sensitive area width and height 2 </a:t>
            </a:r>
            <a:r>
              <a:rPr lang="en-US" dirty="0" err="1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x</a:t>
            </a:r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256 </a:t>
            </a:r>
            <a:r>
              <a:rPr lang="en-US" dirty="0" err="1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x</a:t>
            </a:r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0.055 mm   </a:t>
            </a: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New TPC dimensions </a:t>
            </a:r>
            <a:r>
              <a:rPr lang="en-US" dirty="0" err="1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Rin</a:t>
            </a:r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= 354 mm Rout = 1768.8-55 mm</a:t>
            </a: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Nr. Of Modules in 8 (radial) rows </a:t>
            </a:r>
            <a:r>
              <a:rPr lang="en-US" sz="16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14, 18, 23, 28, 32, 37, 42, 46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33600" y="329624"/>
            <a:ext cx="549240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Tiling of the TPC read-out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A85DD-9197-4B43-87E1-E67AABC9DEA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5300" y="2514600"/>
            <a:ext cx="2298700" cy="242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600" y="329624"/>
            <a:ext cx="549240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Tiling of the TPC read-out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A85DD-9197-4B43-87E1-E67AABC9DEA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52600" y="1106269"/>
            <a:ext cx="67849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Solving the maximum number of quads per quad row number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in the module. Putting the quads on a straight line: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1981200"/>
            <a:ext cx="41148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 8         8 7 7 7  (8 large radius)</a:t>
            </a:r>
          </a:p>
          <a:p>
            <a:r>
              <a:rPr lang="en-US" dirty="0" smtClean="0"/>
              <a:t>Row 5,6,7   7 7 7 7</a:t>
            </a:r>
          </a:p>
          <a:p>
            <a:r>
              <a:rPr lang="en-US" dirty="0" smtClean="0"/>
              <a:t>Row 4 ,3     7 7 7 6</a:t>
            </a:r>
          </a:p>
          <a:p>
            <a:r>
              <a:rPr lang="en-US" dirty="0" smtClean="0"/>
              <a:t>Row 2         7 7 6 6 </a:t>
            </a:r>
          </a:p>
          <a:p>
            <a:r>
              <a:rPr lang="en-US" dirty="0" smtClean="0"/>
              <a:t>Row 1         7 6 6 5 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752600" y="4120277"/>
            <a:ext cx="678497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Most simple solution is just start tiling in the center and leave uncovered space at the module edges.</a:t>
            </a:r>
          </a:p>
          <a:p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>
                <a:solidFill>
                  <a:srgbClr val="3366FF"/>
                </a:solidFill>
              </a:rPr>
              <a:t>Another </a:t>
            </a:r>
            <a:r>
              <a:rPr lang="en-US" dirty="0" smtClean="0">
                <a:solidFill>
                  <a:srgbClr val="3366FF"/>
                </a:solidFill>
              </a:rPr>
              <a:t>solution</a:t>
            </a:r>
            <a:r>
              <a:rPr lang="en-US" dirty="0" smtClean="0">
                <a:solidFill>
                  <a:srgbClr val="3366FF"/>
                </a:solidFill>
              </a:rPr>
              <a:t> – suggested </a:t>
            </a:r>
            <a:r>
              <a:rPr lang="en-US" smtClean="0">
                <a:solidFill>
                  <a:srgbClr val="3366FF"/>
                </a:solidFill>
              </a:rPr>
              <a:t>by Jan - is </a:t>
            </a:r>
            <a:r>
              <a:rPr lang="en-US" dirty="0" smtClean="0">
                <a:solidFill>
                  <a:srgbClr val="3366FF"/>
                </a:solidFill>
              </a:rPr>
              <a:t>to leave no space at the edges and allow space between quad nr 6-5 nr 5-4 nr 4-3 nr 3-2 (</a:t>
            </a:r>
            <a:r>
              <a:rPr lang="en-US" dirty="0" err="1" smtClean="0">
                <a:solidFill>
                  <a:srgbClr val="3366FF"/>
                </a:solidFill>
              </a:rPr>
              <a:t>quadrow</a:t>
            </a:r>
            <a:r>
              <a:rPr lang="en-US" dirty="0" smtClean="0">
                <a:solidFill>
                  <a:srgbClr val="3366FF"/>
                </a:solidFill>
              </a:rPr>
              <a:t> bottom to top). This avoids an insensitive zone at the edge of a module.</a:t>
            </a:r>
          </a:p>
          <a:p>
            <a:endParaRPr lang="en-US" dirty="0" smtClean="0">
              <a:solidFill>
                <a:srgbClr val="3366FF"/>
              </a:solidFill>
            </a:endParaRPr>
          </a:p>
          <a:p>
            <a:endParaRPr lang="en-US" dirty="0" smtClean="0">
              <a:solidFill>
                <a:srgbClr val="3366FF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rcRect l="29524"/>
          <a:stretch>
            <a:fillRect/>
          </a:stretch>
        </p:blipFill>
        <p:spPr>
          <a:xfrm rot="16200000">
            <a:off x="4726258" y="2207943"/>
            <a:ext cx="1901286" cy="129540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3847" y="2133600"/>
            <a:ext cx="1578153" cy="1524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038600" y="23622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</a:t>
            </a:r>
          </a:p>
          <a:p>
            <a:pPr algn="r"/>
            <a:r>
              <a:rPr lang="en-US" dirty="0" smtClean="0"/>
              <a:t>(row, height)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81600" y="3657600"/>
            <a:ext cx="1393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phi (width)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PC-Pixel-Acceptanc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85494"/>
            <a:ext cx="6324600" cy="617250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33600" y="329624"/>
            <a:ext cx="549240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Tiling of the TPC read-out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A85DD-9197-4B43-87E1-E67AABC9DEA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990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Simple solution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590800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Insensitive areas</a:t>
            </a:r>
          </a:p>
          <a:p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In light blue </a:t>
            </a:r>
          </a:p>
          <a:p>
            <a:r>
              <a:rPr lang="en-US" dirty="0" smtClean="0">
                <a:latin typeface="Verdana"/>
                <a:cs typeface="Verdana"/>
              </a:rPr>
              <a:t>Module edge  </a:t>
            </a:r>
            <a:endParaRPr lang="en-US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PC-Pixel-AcceptanceZoo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2907" y="454298"/>
            <a:ext cx="6561493" cy="64037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33600" y="329624"/>
            <a:ext cx="549240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Tiling of the TPC read-out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A85DD-9197-4B43-87E1-E67AABC9DEA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72596" y="1307068"/>
            <a:ext cx="1966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Simple solution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1752600"/>
            <a:ext cx="1828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Insensitive areas</a:t>
            </a:r>
          </a:p>
          <a:p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In light blue </a:t>
            </a:r>
          </a:p>
          <a:p>
            <a:r>
              <a:rPr lang="en-US" dirty="0" smtClean="0">
                <a:latin typeface="Verdana"/>
                <a:cs typeface="Verdana"/>
              </a:rPr>
              <a:t>Module edge</a:t>
            </a:r>
          </a:p>
          <a:p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Green between two quads </a:t>
            </a:r>
          </a:p>
          <a:p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Purple inside quad (guard) </a:t>
            </a:r>
            <a:endParaRPr lang="en-US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PC-Pixel-ComAcceptanceZoo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1290" y="457199"/>
            <a:ext cx="6599275" cy="64008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33600" y="329624"/>
            <a:ext cx="549240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Tiling of the TPC read-out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A85DD-9197-4B43-87E1-E67AABC9DEA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307068"/>
            <a:ext cx="2183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Complex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smtClean="0">
                <a:latin typeface="Verdana"/>
                <a:cs typeface="Verdana"/>
              </a:rPr>
              <a:t>solution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1752600"/>
            <a:ext cx="1828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Insensitive areas</a:t>
            </a:r>
          </a:p>
          <a:p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In light blue </a:t>
            </a:r>
          </a:p>
          <a:p>
            <a:r>
              <a:rPr lang="en-US" dirty="0" smtClean="0">
                <a:latin typeface="Verdana"/>
                <a:cs typeface="Verdana"/>
              </a:rPr>
              <a:t>Module edge</a:t>
            </a:r>
          </a:p>
          <a:p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Green between two quads </a:t>
            </a:r>
          </a:p>
          <a:p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Purple inside quad (guard) </a:t>
            </a:r>
            <a:endParaRPr lang="en-US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11547</TotalTime>
  <Words>315</Words>
  <Application>Microsoft Macintosh PowerPoint</Application>
  <PresentationFormat>On-screen Show (4:3)</PresentationFormat>
  <Paragraphs>76</Paragraphs>
  <Slides>6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Slide 1</vt:lpstr>
      <vt:lpstr>Slide 2</vt:lpstr>
      <vt:lpstr>Slide 3</vt:lpstr>
      <vt:lpstr>Slide 4</vt:lpstr>
      <vt:lpstr>Slide 5</vt:lpstr>
      <vt:lpstr>Slide 6</vt:lpstr>
    </vt:vector>
  </TitlesOfParts>
  <Company>NIKHEF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reconstruction</dc:title>
  <dc:creator>Peter Kluit</dc:creator>
  <cp:lastModifiedBy>Peter Kluit</cp:lastModifiedBy>
  <cp:revision>274</cp:revision>
  <dcterms:created xsi:type="dcterms:W3CDTF">2017-09-11T08:13:55Z</dcterms:created>
  <dcterms:modified xsi:type="dcterms:W3CDTF">2017-09-11T08:27:41Z</dcterms:modified>
</cp:coreProperties>
</file>