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23.jpg" ContentType="image/jpg"/>
  <Override PartName="/ppt/media/image124.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6"/>
  </p:notesMasterIdLst>
  <p:handoutMasterIdLst>
    <p:handoutMasterId r:id="rId97"/>
  </p:handoutMasterIdLst>
  <p:sldIdLst>
    <p:sldId id="256" r:id="rId2"/>
    <p:sldId id="512" r:id="rId3"/>
    <p:sldId id="511" r:id="rId4"/>
    <p:sldId id="494" r:id="rId5"/>
    <p:sldId id="335" r:id="rId6"/>
    <p:sldId id="410" r:id="rId7"/>
    <p:sldId id="418" r:id="rId8"/>
    <p:sldId id="453" r:id="rId9"/>
    <p:sldId id="498" r:id="rId10"/>
    <p:sldId id="517" r:id="rId11"/>
    <p:sldId id="420" r:id="rId12"/>
    <p:sldId id="467" r:id="rId13"/>
    <p:sldId id="421" r:id="rId14"/>
    <p:sldId id="503" r:id="rId15"/>
    <p:sldId id="504" r:id="rId16"/>
    <p:sldId id="505" r:id="rId17"/>
    <p:sldId id="506" r:id="rId18"/>
    <p:sldId id="507" r:id="rId19"/>
    <p:sldId id="508" r:id="rId20"/>
    <p:sldId id="422" r:id="rId21"/>
    <p:sldId id="459" r:id="rId22"/>
    <p:sldId id="427" r:id="rId23"/>
    <p:sldId id="479" r:id="rId24"/>
    <p:sldId id="428" r:id="rId25"/>
    <p:sldId id="429" r:id="rId26"/>
    <p:sldId id="452" r:id="rId27"/>
    <p:sldId id="442" r:id="rId28"/>
    <p:sldId id="447" r:id="rId29"/>
    <p:sldId id="423" r:id="rId30"/>
    <p:sldId id="449" r:id="rId31"/>
    <p:sldId id="509" r:id="rId32"/>
    <p:sldId id="480" r:id="rId33"/>
    <p:sldId id="327" r:id="rId34"/>
    <p:sldId id="470" r:id="rId35"/>
    <p:sldId id="474" r:id="rId36"/>
    <p:sldId id="341" r:id="rId37"/>
    <p:sldId id="515" r:id="rId38"/>
    <p:sldId id="404" r:id="rId39"/>
    <p:sldId id="463" r:id="rId40"/>
    <p:sldId id="468" r:id="rId41"/>
    <p:sldId id="456" r:id="rId42"/>
    <p:sldId id="457" r:id="rId43"/>
    <p:sldId id="464" r:id="rId44"/>
    <p:sldId id="469" r:id="rId45"/>
    <p:sldId id="363" r:id="rId46"/>
    <p:sldId id="374" r:id="rId47"/>
    <p:sldId id="366" r:id="rId48"/>
    <p:sldId id="516" r:id="rId49"/>
    <p:sldId id="502" r:id="rId50"/>
    <p:sldId id="513" r:id="rId51"/>
    <p:sldId id="477" r:id="rId52"/>
    <p:sldId id="472" r:id="rId53"/>
    <p:sldId id="473" r:id="rId54"/>
    <p:sldId id="478" r:id="rId55"/>
    <p:sldId id="455" r:id="rId56"/>
    <p:sldId id="439" r:id="rId57"/>
    <p:sldId id="371" r:id="rId58"/>
    <p:sldId id="339" r:id="rId59"/>
    <p:sldId id="340" r:id="rId60"/>
    <p:sldId id="342" r:id="rId61"/>
    <p:sldId id="351" r:id="rId62"/>
    <p:sldId id="352" r:id="rId63"/>
    <p:sldId id="343" r:id="rId64"/>
    <p:sldId id="344" r:id="rId65"/>
    <p:sldId id="345" r:id="rId66"/>
    <p:sldId id="471" r:id="rId67"/>
    <p:sldId id="386" r:id="rId68"/>
    <p:sldId id="387" r:id="rId69"/>
    <p:sldId id="388" r:id="rId70"/>
    <p:sldId id="389" r:id="rId71"/>
    <p:sldId id="361" r:id="rId72"/>
    <p:sldId id="364" r:id="rId73"/>
    <p:sldId id="391" r:id="rId74"/>
    <p:sldId id="406" r:id="rId75"/>
    <p:sldId id="407" r:id="rId76"/>
    <p:sldId id="409" r:id="rId77"/>
    <p:sldId id="435" r:id="rId78"/>
    <p:sldId id="436" r:id="rId79"/>
    <p:sldId id="437" r:id="rId80"/>
    <p:sldId id="438" r:id="rId81"/>
    <p:sldId id="395" r:id="rId82"/>
    <p:sldId id="481" r:id="rId83"/>
    <p:sldId id="482" r:id="rId84"/>
    <p:sldId id="483" r:id="rId85"/>
    <p:sldId id="484" r:id="rId86"/>
    <p:sldId id="485" r:id="rId87"/>
    <p:sldId id="486" r:id="rId88"/>
    <p:sldId id="487" r:id="rId89"/>
    <p:sldId id="488" r:id="rId90"/>
    <p:sldId id="489" r:id="rId91"/>
    <p:sldId id="490" r:id="rId92"/>
    <p:sldId id="491" r:id="rId93"/>
    <p:sldId id="492" r:id="rId94"/>
    <p:sldId id="493"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0A7"/>
    <a:srgbClr val="D17B0F"/>
    <a:srgbClr val="F38D4F"/>
    <a:srgbClr val="EF3439"/>
    <a:srgbClr val="FBAE47"/>
    <a:srgbClr val="8000FF"/>
    <a:srgbClr val="400080"/>
    <a:srgbClr val="CC0000"/>
    <a:srgbClr val="18ACA5"/>
    <a:srgbClr val="0DB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6" autoAdjust="0"/>
    <p:restoredTop sz="96271" autoAdjust="0"/>
  </p:normalViewPr>
  <p:slideViewPr>
    <p:cSldViewPr snapToGrid="0">
      <p:cViewPr>
        <p:scale>
          <a:sx n="118" d="100"/>
          <a:sy n="118" d="100"/>
        </p:scale>
        <p:origin x="96" y="264"/>
      </p:cViewPr>
      <p:guideLst>
        <p:guide orient="horz" pos="2160"/>
        <p:guide pos="2880"/>
      </p:guideLst>
    </p:cSldViewPr>
  </p:slideViewPr>
  <p:outlineViewPr>
    <p:cViewPr>
      <p:scale>
        <a:sx n="33" d="100"/>
        <a:sy n="33" d="100"/>
      </p:scale>
      <p:origin x="0" y="-45516"/>
    </p:cViewPr>
  </p:outlineViewPr>
  <p:notesTextViewPr>
    <p:cViewPr>
      <p:scale>
        <a:sx n="1" d="1"/>
        <a:sy n="1" d="1"/>
      </p:scale>
      <p:origin x="0" y="0"/>
    </p:cViewPr>
  </p:notesTextViewPr>
  <p:notesViewPr>
    <p:cSldViewPr snapToGrid="0">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 Id="rId3"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BADF36-C343-7F43-972A-FFC882DA6EFE}" type="datetimeFigureOut">
              <a:rPr lang="en-US" smtClean="0"/>
              <a:t>7/3/17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0E6307-47B1-4549-BB0C-F6AB1ABFAB14}" type="slidenum">
              <a:rPr lang="en-US" smtClean="0"/>
              <a:t>‹#›</a:t>
            </a:fld>
            <a:endParaRPr lang="en-US"/>
          </a:p>
        </p:txBody>
      </p:sp>
    </p:spTree>
    <p:extLst>
      <p:ext uri="{BB962C8B-B14F-4D97-AF65-F5344CB8AC3E}">
        <p14:creationId xmlns:p14="http://schemas.microsoft.com/office/powerpoint/2010/main" val="1328504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65A5F-510F-47E6-B733-40C8031226CF}" type="datetimeFigureOut">
              <a:rPr lang="en-US" smtClean="0"/>
              <a:t>7/3/17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791CD-FA9D-429D-9566-AA4BC7751F0A}" type="slidenum">
              <a:rPr lang="en-US" smtClean="0"/>
              <a:t>‹#›</a:t>
            </a:fld>
            <a:endParaRPr lang="en-US"/>
          </a:p>
        </p:txBody>
      </p:sp>
    </p:spTree>
    <p:extLst>
      <p:ext uri="{BB962C8B-B14F-4D97-AF65-F5344CB8AC3E}">
        <p14:creationId xmlns:p14="http://schemas.microsoft.com/office/powerpoint/2010/main" val="34987686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791CD-FA9D-429D-9566-AA4BC7751F0A}" type="slidenum">
              <a:rPr lang="en-US" smtClean="0"/>
              <a:t>1</a:t>
            </a:fld>
            <a:endParaRPr lang="en-US" dirty="0"/>
          </a:p>
        </p:txBody>
      </p:sp>
    </p:spTree>
    <p:extLst>
      <p:ext uri="{BB962C8B-B14F-4D97-AF65-F5344CB8AC3E}">
        <p14:creationId xmlns:p14="http://schemas.microsoft.com/office/powerpoint/2010/main" val="247220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26</a:t>
            </a:fld>
            <a:endParaRPr lang="en-US"/>
          </a:p>
        </p:txBody>
      </p:sp>
    </p:spTree>
    <p:extLst>
      <p:ext uri="{BB962C8B-B14F-4D97-AF65-F5344CB8AC3E}">
        <p14:creationId xmlns:p14="http://schemas.microsoft.com/office/powerpoint/2010/main" val="645584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36</a:t>
            </a:fld>
            <a:endParaRPr lang="en-US"/>
          </a:p>
        </p:txBody>
      </p:sp>
    </p:spTree>
    <p:extLst>
      <p:ext uri="{BB962C8B-B14F-4D97-AF65-F5344CB8AC3E}">
        <p14:creationId xmlns:p14="http://schemas.microsoft.com/office/powerpoint/2010/main" val="13130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37</a:t>
            </a:fld>
            <a:endParaRPr lang="en-US"/>
          </a:p>
        </p:txBody>
      </p:sp>
    </p:spTree>
    <p:extLst>
      <p:ext uri="{BB962C8B-B14F-4D97-AF65-F5344CB8AC3E}">
        <p14:creationId xmlns:p14="http://schemas.microsoft.com/office/powerpoint/2010/main" val="161886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38</a:t>
            </a:fld>
            <a:endParaRPr lang="en-US"/>
          </a:p>
        </p:txBody>
      </p:sp>
    </p:spTree>
    <p:extLst>
      <p:ext uri="{BB962C8B-B14F-4D97-AF65-F5344CB8AC3E}">
        <p14:creationId xmlns:p14="http://schemas.microsoft.com/office/powerpoint/2010/main" val="13130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39</a:t>
            </a:fld>
            <a:endParaRPr lang="en-US"/>
          </a:p>
        </p:txBody>
      </p:sp>
    </p:spTree>
    <p:extLst>
      <p:ext uri="{BB962C8B-B14F-4D97-AF65-F5344CB8AC3E}">
        <p14:creationId xmlns:p14="http://schemas.microsoft.com/office/powerpoint/2010/main" val="403619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40</a:t>
            </a:fld>
            <a:endParaRPr lang="en-US"/>
          </a:p>
        </p:txBody>
      </p:sp>
    </p:spTree>
    <p:extLst>
      <p:ext uri="{BB962C8B-B14F-4D97-AF65-F5344CB8AC3E}">
        <p14:creationId xmlns:p14="http://schemas.microsoft.com/office/powerpoint/2010/main" val="148488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50</a:t>
            </a:fld>
            <a:endParaRPr lang="en-US"/>
          </a:p>
        </p:txBody>
      </p:sp>
    </p:spTree>
    <p:extLst>
      <p:ext uri="{BB962C8B-B14F-4D97-AF65-F5344CB8AC3E}">
        <p14:creationId xmlns:p14="http://schemas.microsoft.com/office/powerpoint/2010/main" val="19578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76C89BEB-883A-4242-824A-63920A8E6101}" type="slidenum">
              <a:rPr lang="en-US" smtClean="0"/>
              <a:t>59</a:t>
            </a:fld>
            <a:endParaRPr lang="en-US"/>
          </a:p>
        </p:txBody>
      </p:sp>
    </p:spTree>
    <p:extLst>
      <p:ext uri="{BB962C8B-B14F-4D97-AF65-F5344CB8AC3E}">
        <p14:creationId xmlns:p14="http://schemas.microsoft.com/office/powerpoint/2010/main" val="380892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791CD-FA9D-429D-9566-AA4BC7751F0A}" type="slidenum">
              <a:rPr lang="en-US" smtClean="0"/>
              <a:t>61</a:t>
            </a:fld>
            <a:endParaRPr lang="en-US"/>
          </a:p>
        </p:txBody>
      </p:sp>
    </p:spTree>
    <p:extLst>
      <p:ext uri="{BB962C8B-B14F-4D97-AF65-F5344CB8AC3E}">
        <p14:creationId xmlns:p14="http://schemas.microsoft.com/office/powerpoint/2010/main" val="310186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62</a:t>
            </a:fld>
            <a:endParaRPr lang="en-US"/>
          </a:p>
        </p:txBody>
      </p:sp>
    </p:spTree>
    <p:extLst>
      <p:ext uri="{BB962C8B-B14F-4D97-AF65-F5344CB8AC3E}">
        <p14:creationId xmlns:p14="http://schemas.microsoft.com/office/powerpoint/2010/main" val="115342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2</a:t>
            </a:fld>
            <a:endParaRPr lang="en-US"/>
          </a:p>
        </p:txBody>
      </p:sp>
    </p:spTree>
    <p:extLst>
      <p:ext uri="{BB962C8B-B14F-4D97-AF65-F5344CB8AC3E}">
        <p14:creationId xmlns:p14="http://schemas.microsoft.com/office/powerpoint/2010/main" val="44253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66</a:t>
            </a:fld>
            <a:endParaRPr lang="en-US"/>
          </a:p>
        </p:txBody>
      </p:sp>
    </p:spTree>
    <p:extLst>
      <p:ext uri="{BB962C8B-B14F-4D97-AF65-F5344CB8AC3E}">
        <p14:creationId xmlns:p14="http://schemas.microsoft.com/office/powerpoint/2010/main" val="2997664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67</a:t>
            </a:fld>
            <a:endParaRPr lang="en-US"/>
          </a:p>
        </p:txBody>
      </p:sp>
    </p:spTree>
    <p:extLst>
      <p:ext uri="{BB962C8B-B14F-4D97-AF65-F5344CB8AC3E}">
        <p14:creationId xmlns:p14="http://schemas.microsoft.com/office/powerpoint/2010/main" val="4019404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68</a:t>
            </a:fld>
            <a:endParaRPr lang="en-US"/>
          </a:p>
        </p:txBody>
      </p:sp>
    </p:spTree>
    <p:extLst>
      <p:ext uri="{BB962C8B-B14F-4D97-AF65-F5344CB8AC3E}">
        <p14:creationId xmlns:p14="http://schemas.microsoft.com/office/powerpoint/2010/main" val="797183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69</a:t>
            </a:fld>
            <a:endParaRPr lang="en-US"/>
          </a:p>
        </p:txBody>
      </p:sp>
    </p:spTree>
    <p:extLst>
      <p:ext uri="{BB962C8B-B14F-4D97-AF65-F5344CB8AC3E}">
        <p14:creationId xmlns:p14="http://schemas.microsoft.com/office/powerpoint/2010/main" val="340818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70</a:t>
            </a:fld>
            <a:endParaRPr lang="en-US"/>
          </a:p>
        </p:txBody>
      </p:sp>
    </p:spTree>
    <p:extLst>
      <p:ext uri="{BB962C8B-B14F-4D97-AF65-F5344CB8AC3E}">
        <p14:creationId xmlns:p14="http://schemas.microsoft.com/office/powerpoint/2010/main" val="4234658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71</a:t>
            </a:fld>
            <a:endParaRPr lang="en-US"/>
          </a:p>
        </p:txBody>
      </p:sp>
    </p:spTree>
    <p:extLst>
      <p:ext uri="{BB962C8B-B14F-4D97-AF65-F5344CB8AC3E}">
        <p14:creationId xmlns:p14="http://schemas.microsoft.com/office/powerpoint/2010/main" val="392534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smtClean="0"/>
              <a:t>Driving motivation to</a:t>
            </a:r>
            <a:r>
              <a:rPr lang="en-GB" baseline="0" dirty="0" smtClean="0"/>
              <a:t> allow physics discoveries in human life times is given by two main factors, much higher statistical samples and precision in each measured event.</a:t>
            </a:r>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73</a:t>
            </a:fld>
            <a:endParaRPr lang="en-US"/>
          </a:p>
        </p:txBody>
      </p:sp>
    </p:spTree>
    <p:extLst>
      <p:ext uri="{BB962C8B-B14F-4D97-AF65-F5344CB8AC3E}">
        <p14:creationId xmlns:p14="http://schemas.microsoft.com/office/powerpoint/2010/main" val="373228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89BEB-883A-4242-824A-63920A8E6101}" type="slidenum">
              <a:rPr lang="en-US" smtClean="0"/>
              <a:t>76</a:t>
            </a:fld>
            <a:endParaRPr lang="en-US"/>
          </a:p>
        </p:txBody>
      </p:sp>
    </p:spTree>
    <p:extLst>
      <p:ext uri="{BB962C8B-B14F-4D97-AF65-F5344CB8AC3E}">
        <p14:creationId xmlns:p14="http://schemas.microsoft.com/office/powerpoint/2010/main" val="4121691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The purpose of a vertex detector is to measure position and angles of charged particle tracks to sufficient precision so as to be able to separate tracks originating from decay vertices from those produced at the interaction vertex. </a:t>
            </a:r>
          </a:p>
          <a:p>
            <a:endParaRPr lang="en-US" dirty="0" smtClean="0"/>
          </a:p>
          <a:p>
            <a:r>
              <a:rPr lang="en-US" dirty="0" smtClean="0"/>
              <a:t>Such measurements are interesting because they permit the detection of weakly decaying particles with lifetimes down to 10</a:t>
            </a:r>
            <a:r>
              <a:rPr lang="en-US" baseline="30000" dirty="0" smtClean="0"/>
              <a:t>-13</a:t>
            </a:r>
            <a:r>
              <a:rPr lang="en-US" dirty="0" smtClean="0"/>
              <a:t>s, like</a:t>
            </a:r>
            <a:r>
              <a:rPr lang="en-US" baseline="0" dirty="0" smtClean="0"/>
              <a:t> charm and b hadrons</a:t>
            </a:r>
            <a:endParaRPr lang="en-GB" dirty="0" smtClean="0"/>
          </a:p>
          <a:p>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82</a:t>
            </a:fld>
            <a:endParaRPr lang="en-US"/>
          </a:p>
        </p:txBody>
      </p:sp>
    </p:spTree>
    <p:extLst>
      <p:ext uri="{BB962C8B-B14F-4D97-AF65-F5344CB8AC3E}">
        <p14:creationId xmlns:p14="http://schemas.microsoft.com/office/powerpoint/2010/main" val="4122718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smtClean="0"/>
              <a:t>Many Tracks contribute</a:t>
            </a:r>
            <a:r>
              <a:rPr lang="en-GB" baseline="0" dirty="0" smtClean="0"/>
              <a:t> to the primary vertex reconstruction. Secondary vertices are displaced from those </a:t>
            </a:r>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83</a:t>
            </a:fld>
            <a:endParaRPr lang="en-US" dirty="0"/>
          </a:p>
        </p:txBody>
      </p:sp>
    </p:spTree>
    <p:extLst>
      <p:ext uri="{BB962C8B-B14F-4D97-AF65-F5344CB8AC3E}">
        <p14:creationId xmlns:p14="http://schemas.microsoft.com/office/powerpoint/2010/main" val="12736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3</a:t>
            </a:fld>
            <a:endParaRPr lang="en-US"/>
          </a:p>
        </p:txBody>
      </p:sp>
    </p:spTree>
    <p:extLst>
      <p:ext uri="{BB962C8B-B14F-4D97-AF65-F5344CB8AC3E}">
        <p14:creationId xmlns:p14="http://schemas.microsoft.com/office/powerpoint/2010/main" val="1494589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84</a:t>
            </a:fld>
            <a:endParaRPr lang="en-US"/>
          </a:p>
        </p:txBody>
      </p:sp>
    </p:spTree>
    <p:extLst>
      <p:ext uri="{BB962C8B-B14F-4D97-AF65-F5344CB8AC3E}">
        <p14:creationId xmlns:p14="http://schemas.microsoft.com/office/powerpoint/2010/main" val="2164250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85</a:t>
            </a:fld>
            <a:endParaRPr lang="en-US"/>
          </a:p>
        </p:txBody>
      </p:sp>
    </p:spTree>
    <p:extLst>
      <p:ext uri="{BB962C8B-B14F-4D97-AF65-F5344CB8AC3E}">
        <p14:creationId xmlns:p14="http://schemas.microsoft.com/office/powerpoint/2010/main" val="1927137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C4E791CD-FA9D-429D-9566-AA4BC7751F0A}" type="slidenum">
              <a:rPr lang="en-US" smtClean="0"/>
              <a:t>86</a:t>
            </a:fld>
            <a:endParaRPr lang="en-US"/>
          </a:p>
        </p:txBody>
      </p:sp>
    </p:spTree>
    <p:extLst>
      <p:ext uri="{BB962C8B-B14F-4D97-AF65-F5344CB8AC3E}">
        <p14:creationId xmlns:p14="http://schemas.microsoft.com/office/powerpoint/2010/main" val="1715858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89BEB-883A-4242-824A-63920A8E6101}" type="slidenum">
              <a:rPr lang="en-US" smtClean="0"/>
              <a:t>89</a:t>
            </a:fld>
            <a:endParaRPr lang="en-US"/>
          </a:p>
        </p:txBody>
      </p:sp>
    </p:spTree>
    <p:extLst>
      <p:ext uri="{BB962C8B-B14F-4D97-AF65-F5344CB8AC3E}">
        <p14:creationId xmlns:p14="http://schemas.microsoft.com/office/powerpoint/2010/main" val="3507008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89BEB-883A-4242-824A-63920A8E6101}" type="slidenum">
              <a:rPr lang="en-US" smtClean="0"/>
              <a:t>90</a:t>
            </a:fld>
            <a:endParaRPr lang="en-US"/>
          </a:p>
        </p:txBody>
      </p:sp>
    </p:spTree>
    <p:extLst>
      <p:ext uri="{BB962C8B-B14F-4D97-AF65-F5344CB8AC3E}">
        <p14:creationId xmlns:p14="http://schemas.microsoft.com/office/powerpoint/2010/main" val="344067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4</a:t>
            </a:fld>
            <a:endParaRPr lang="en-US"/>
          </a:p>
        </p:txBody>
      </p:sp>
    </p:spTree>
    <p:extLst>
      <p:ext uri="{BB962C8B-B14F-4D97-AF65-F5344CB8AC3E}">
        <p14:creationId xmlns:p14="http://schemas.microsoft.com/office/powerpoint/2010/main" val="162398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5</a:t>
            </a:fld>
            <a:endParaRPr lang="en-US"/>
          </a:p>
        </p:txBody>
      </p:sp>
    </p:spTree>
    <p:extLst>
      <p:ext uri="{BB962C8B-B14F-4D97-AF65-F5344CB8AC3E}">
        <p14:creationId xmlns:p14="http://schemas.microsoft.com/office/powerpoint/2010/main" val="365339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791CD-FA9D-429D-9566-AA4BC7751F0A}" type="slidenum">
              <a:rPr lang="en-US" smtClean="0"/>
              <a:t>6</a:t>
            </a:fld>
            <a:endParaRPr lang="en-US"/>
          </a:p>
        </p:txBody>
      </p:sp>
    </p:spTree>
    <p:extLst>
      <p:ext uri="{BB962C8B-B14F-4D97-AF65-F5344CB8AC3E}">
        <p14:creationId xmlns:p14="http://schemas.microsoft.com/office/powerpoint/2010/main" val="159672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7</a:t>
            </a:fld>
            <a:endParaRPr lang="en-US"/>
          </a:p>
        </p:txBody>
      </p:sp>
    </p:spTree>
    <p:extLst>
      <p:ext uri="{BB962C8B-B14F-4D97-AF65-F5344CB8AC3E}">
        <p14:creationId xmlns:p14="http://schemas.microsoft.com/office/powerpoint/2010/main" val="8828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14</a:t>
            </a:fld>
            <a:endParaRPr lang="en-US"/>
          </a:p>
        </p:txBody>
      </p:sp>
    </p:spTree>
    <p:extLst>
      <p:ext uri="{BB962C8B-B14F-4D97-AF65-F5344CB8AC3E}">
        <p14:creationId xmlns:p14="http://schemas.microsoft.com/office/powerpoint/2010/main" val="333542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791CD-FA9D-429D-9566-AA4BC7751F0A}" type="slidenum">
              <a:rPr lang="en-US" smtClean="0"/>
              <a:t>15</a:t>
            </a:fld>
            <a:endParaRPr lang="en-US"/>
          </a:p>
        </p:txBody>
      </p:sp>
    </p:spTree>
    <p:extLst>
      <p:ext uri="{BB962C8B-B14F-4D97-AF65-F5344CB8AC3E}">
        <p14:creationId xmlns:p14="http://schemas.microsoft.com/office/powerpoint/2010/main" val="84410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18148215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180124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215872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630" y="0"/>
            <a:ext cx="8949690"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7630" y="1325563"/>
            <a:ext cx="8949690" cy="485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0" y="6492873"/>
            <a:ext cx="2057400" cy="365125"/>
          </a:xfrm>
        </p:spPr>
        <p:txBody>
          <a:bodyPr/>
          <a:lstStyle/>
          <a:p>
            <a:r>
              <a:rPr lang="en-US" smtClean="0"/>
              <a:t>4/7/2017</a:t>
            </a:r>
            <a:endParaRPr lang="en-US"/>
          </a:p>
        </p:txBody>
      </p:sp>
      <p:sp>
        <p:nvSpPr>
          <p:cNvPr id="5" name="Footer Placeholder 4"/>
          <p:cNvSpPr>
            <a:spLocks noGrp="1"/>
          </p:cNvSpPr>
          <p:nvPr>
            <p:ph type="ftr" sz="quarter" idx="11"/>
          </p:nvPr>
        </p:nvSpPr>
        <p:spPr>
          <a:xfrm>
            <a:off x="2057400" y="6492872"/>
            <a:ext cx="5029199" cy="365125"/>
          </a:xfrm>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a:xfrm>
            <a:off x="7086600" y="6492875"/>
            <a:ext cx="2057400" cy="365125"/>
          </a:xfrm>
        </p:spPr>
        <p:txBody>
          <a:bodyPr/>
          <a:lstStyle/>
          <a:p>
            <a:fld id="{F1DF61DF-99A6-4EE2-B1D2-A4F537E42A50}" type="slidenum">
              <a:rPr lang="en-US" smtClean="0"/>
              <a:t>‹#›</a:t>
            </a:fld>
            <a:endParaRPr lang="en-US" dirty="0"/>
          </a:p>
        </p:txBody>
      </p:sp>
    </p:spTree>
    <p:extLst>
      <p:ext uri="{BB962C8B-B14F-4D97-AF65-F5344CB8AC3E}">
        <p14:creationId xmlns:p14="http://schemas.microsoft.com/office/powerpoint/2010/main" val="35037197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13156185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4/7/2017</a:t>
            </a:r>
            <a:endParaRPr lang="en-US"/>
          </a:p>
        </p:txBody>
      </p:sp>
      <p:sp>
        <p:nvSpPr>
          <p:cNvPr id="6" name="Footer Placeholder 5"/>
          <p:cNvSpPr>
            <a:spLocks noGrp="1"/>
          </p:cNvSpPr>
          <p:nvPr>
            <p:ph type="ftr" sz="quarter" idx="11"/>
          </p:nvPr>
        </p:nvSpPr>
        <p:spPr/>
        <p:txBody>
          <a:bodyPr/>
          <a:lstStyle/>
          <a:p>
            <a:r>
              <a:rPr lang="pt-BR" smtClean="0"/>
              <a:t>Nikhef R&amp;D Candidate Colloquium  - Kazu Akiba</a:t>
            </a:r>
            <a:endParaRPr lang="en-US"/>
          </a:p>
        </p:txBody>
      </p:sp>
      <p:sp>
        <p:nvSpPr>
          <p:cNvPr id="7" name="Slide Number Placeholder 6"/>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6975194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4/7/2017</a:t>
            </a:r>
            <a:endParaRPr lang="en-US"/>
          </a:p>
        </p:txBody>
      </p:sp>
      <p:sp>
        <p:nvSpPr>
          <p:cNvPr id="8" name="Footer Placeholder 7"/>
          <p:cNvSpPr>
            <a:spLocks noGrp="1"/>
          </p:cNvSpPr>
          <p:nvPr>
            <p:ph type="ftr" sz="quarter" idx="11"/>
          </p:nvPr>
        </p:nvSpPr>
        <p:spPr/>
        <p:txBody>
          <a:bodyPr/>
          <a:lstStyle/>
          <a:p>
            <a:r>
              <a:rPr lang="pt-BR" smtClean="0"/>
              <a:t>Nikhef R&amp;D Candidate Colloquium  - Kazu Akiba</a:t>
            </a:r>
            <a:endParaRPr lang="en-US"/>
          </a:p>
        </p:txBody>
      </p:sp>
      <p:sp>
        <p:nvSpPr>
          <p:cNvPr id="9" name="Slide Number Placeholder 8"/>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38142258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4" name="Footer Placeholder 3"/>
          <p:cNvSpPr>
            <a:spLocks noGrp="1"/>
          </p:cNvSpPr>
          <p:nvPr>
            <p:ph type="ftr" sz="quarter" idx="11"/>
          </p:nvPr>
        </p:nvSpPr>
        <p:spPr/>
        <p:txBody>
          <a:bodyPr/>
          <a:lstStyle/>
          <a:p>
            <a:r>
              <a:rPr lang="pt-BR" smtClean="0"/>
              <a:t>Nikhef R&amp;D Candidate Colloquium  - Kazu Akiba</a:t>
            </a:r>
            <a:endParaRPr lang="en-US"/>
          </a:p>
        </p:txBody>
      </p:sp>
      <p:sp>
        <p:nvSpPr>
          <p:cNvPr id="5" name="Slide Number Placeholder 4"/>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32694541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4/7/2017</a:t>
            </a:r>
            <a:endParaRPr lang="en-US"/>
          </a:p>
        </p:txBody>
      </p:sp>
      <p:sp>
        <p:nvSpPr>
          <p:cNvPr id="3" name="Footer Placeholder 2"/>
          <p:cNvSpPr>
            <a:spLocks noGrp="1"/>
          </p:cNvSpPr>
          <p:nvPr>
            <p:ph type="ftr" sz="quarter" idx="11"/>
          </p:nvPr>
        </p:nvSpPr>
        <p:spPr/>
        <p:txBody>
          <a:bodyPr/>
          <a:lstStyle/>
          <a:p>
            <a:r>
              <a:rPr lang="pt-BR" smtClean="0"/>
              <a:t>Nikhef R&amp;D Candidate Colloquium  - Kazu Akiba</a:t>
            </a:r>
            <a:endParaRPr lang="en-US"/>
          </a:p>
        </p:txBody>
      </p:sp>
      <p:sp>
        <p:nvSpPr>
          <p:cNvPr id="4" name="Slide Number Placeholder 3"/>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16118268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4/7/2017</a:t>
            </a:r>
            <a:endParaRPr lang="en-US"/>
          </a:p>
        </p:txBody>
      </p:sp>
      <p:sp>
        <p:nvSpPr>
          <p:cNvPr id="6" name="Footer Placeholder 5"/>
          <p:cNvSpPr>
            <a:spLocks noGrp="1"/>
          </p:cNvSpPr>
          <p:nvPr>
            <p:ph type="ftr" sz="quarter" idx="11"/>
          </p:nvPr>
        </p:nvSpPr>
        <p:spPr/>
        <p:txBody>
          <a:bodyPr/>
          <a:lstStyle/>
          <a:p>
            <a:r>
              <a:rPr lang="pt-BR" smtClean="0"/>
              <a:t>Nikhef R&amp;D Candidate Colloquium  - Kazu Akiba</a:t>
            </a:r>
            <a:endParaRPr lang="en-US"/>
          </a:p>
        </p:txBody>
      </p:sp>
      <p:sp>
        <p:nvSpPr>
          <p:cNvPr id="7" name="Slide Number Placeholder 6"/>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7317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4/7/2017</a:t>
            </a:r>
            <a:endParaRPr lang="en-US"/>
          </a:p>
        </p:txBody>
      </p:sp>
      <p:sp>
        <p:nvSpPr>
          <p:cNvPr id="6" name="Footer Placeholder 5"/>
          <p:cNvSpPr>
            <a:spLocks noGrp="1"/>
          </p:cNvSpPr>
          <p:nvPr>
            <p:ph type="ftr" sz="quarter" idx="11"/>
          </p:nvPr>
        </p:nvSpPr>
        <p:spPr/>
        <p:txBody>
          <a:bodyPr/>
          <a:lstStyle/>
          <a:p>
            <a:r>
              <a:rPr lang="pt-BR" smtClean="0"/>
              <a:t>Nikhef R&amp;D Candidate Colloquium  - Kazu Akiba</a:t>
            </a:r>
            <a:endParaRPr lang="en-US"/>
          </a:p>
        </p:txBody>
      </p:sp>
      <p:sp>
        <p:nvSpPr>
          <p:cNvPr id="7" name="Slide Number Placeholder 6"/>
          <p:cNvSpPr>
            <a:spLocks noGrp="1"/>
          </p:cNvSpPr>
          <p:nvPr>
            <p:ph type="sldNum" sz="quarter" idx="12"/>
          </p:nvPr>
        </p:nvSpPr>
        <p:spPr/>
        <p:txBody>
          <a:bodyPr/>
          <a:lstStyle/>
          <a:p>
            <a:fld id="{F1DF61DF-99A6-4EE2-B1D2-A4F537E42A50}" type="slidenum">
              <a:rPr lang="en-US" smtClean="0"/>
              <a:t>‹#›</a:t>
            </a:fld>
            <a:endParaRPr lang="en-US"/>
          </a:p>
        </p:txBody>
      </p:sp>
    </p:spTree>
    <p:extLst>
      <p:ext uri="{BB962C8B-B14F-4D97-AF65-F5344CB8AC3E}">
        <p14:creationId xmlns:p14="http://schemas.microsoft.com/office/powerpoint/2010/main" val="1236927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2875"/>
            <a:ext cx="10988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4/7/2017</a:t>
            </a:r>
            <a:endParaRPr lang="en-US" dirty="0"/>
          </a:p>
        </p:txBody>
      </p:sp>
      <p:sp>
        <p:nvSpPr>
          <p:cNvPr id="5" name="Footer Placeholder 4"/>
          <p:cNvSpPr>
            <a:spLocks noGrp="1"/>
          </p:cNvSpPr>
          <p:nvPr>
            <p:ph type="ftr" sz="quarter" idx="3"/>
          </p:nvPr>
        </p:nvSpPr>
        <p:spPr>
          <a:xfrm>
            <a:off x="2057400" y="6488530"/>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Nikhef R&amp;D Candidate Colloquium  - Kazu Akiba</a:t>
            </a:r>
            <a:endParaRPr lang="en-US"/>
          </a:p>
        </p:txBody>
      </p:sp>
      <p:sp>
        <p:nvSpPr>
          <p:cNvPr id="6" name="Slide Number Placeholder 5"/>
          <p:cNvSpPr>
            <a:spLocks noGrp="1"/>
          </p:cNvSpPr>
          <p:nvPr>
            <p:ph type="sldNum" sz="quarter" idx="4"/>
          </p:nvPr>
        </p:nvSpPr>
        <p:spPr>
          <a:xfrm>
            <a:off x="8515350" y="6492874"/>
            <a:ext cx="628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F61DF-99A6-4EE2-B1D2-A4F537E42A50}" type="slidenum">
              <a:rPr lang="en-US" smtClean="0"/>
              <a:t>‹#›</a:t>
            </a:fld>
            <a:endParaRPr lang="en-US"/>
          </a:p>
        </p:txBody>
      </p:sp>
    </p:spTree>
    <p:extLst>
      <p:ext uri="{BB962C8B-B14F-4D97-AF65-F5344CB8AC3E}">
        <p14:creationId xmlns:p14="http://schemas.microsoft.com/office/powerpoint/2010/main" val="278123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jpg"/><Relationship Id="rId7"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 Id="rId3" Type="http://schemas.openxmlformats.org/officeDocument/2006/relationships/image" Target="../media/image8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6.emf"/></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6.emf"/><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87.emf"/><Relationship Id="rId5"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oleObject" Target="../embeddings/oleObject1.bin"/><Relationship Id="rId5" Type="http://schemas.openxmlformats.org/officeDocument/2006/relationships/image" Target="../media/image106.emf"/><Relationship Id="rId6" Type="http://schemas.openxmlformats.org/officeDocument/2006/relationships/oleObject" Target="../embeddings/oleObject2.bin"/><Relationship Id="rId7" Type="http://schemas.openxmlformats.org/officeDocument/2006/relationships/image" Target="../media/image107.emf"/><Relationship Id="rId8" Type="http://schemas.openxmlformats.org/officeDocument/2006/relationships/oleObject" Target="../embeddings/oleObject3.bin"/><Relationship Id="rId9" Type="http://schemas.openxmlformats.org/officeDocument/2006/relationships/image" Target="../media/image10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g"/><Relationship Id="rId3" Type="http://schemas.openxmlformats.org/officeDocument/2006/relationships/image" Target="../media/image124.jp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png"/><Relationship Id="rId5"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05.png"/><Relationship Id="rId5" Type="http://schemas.openxmlformats.org/officeDocument/2006/relationships/image" Target="../media/image135.png"/><Relationship Id="rId6"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 Id="rId3" Type="http://schemas.openxmlformats.org/officeDocument/2006/relationships/image" Target="../media/image140.emf"/></Relationships>
</file>

<file path=ppt/slides/_rels/slide61.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png"/><Relationship Id="rId5" Type="http://schemas.openxmlformats.org/officeDocument/2006/relationships/image" Target="../media/image143.emf"/><Relationship Id="rId6" Type="http://schemas.openxmlformats.org/officeDocument/2006/relationships/image" Target="../media/image144.emf"/><Relationship Id="rId7" Type="http://schemas.openxmlformats.org/officeDocument/2006/relationships/image" Target="../media/image14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2.x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emf"/></Relationships>
</file>

<file path=ppt/slides/_rels/slide66.x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8"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8" Type="http://schemas.openxmlformats.org/officeDocument/2006/relationships/image" Target="../media/image161.png"/><Relationship Id="rId9"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3" Type="http://schemas.openxmlformats.org/officeDocument/2006/relationships/image" Target="../media/image167.emf"/><Relationship Id="rId4" Type="http://schemas.openxmlformats.org/officeDocument/2006/relationships/image" Target="../media/image168.emf"/><Relationship Id="rId5" Type="http://schemas.openxmlformats.org/officeDocument/2006/relationships/image" Target="../media/image169.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3.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76.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 Id="rId3" Type="http://schemas.openxmlformats.org/officeDocument/2006/relationships/image" Target="../media/image18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image" Target="../media/image18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png"/><Relationship Id="rId3" Type="http://schemas.openxmlformats.org/officeDocument/2006/relationships/image" Target="../media/image1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1.png"/></Relationships>
</file>

<file path=ppt/slides/_rels/slide85.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6.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2.png"/><Relationship Id="rId5"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2.png"/><Relationship Id="rId5" Type="http://schemas.openxmlformats.org/officeDocument/2006/relationships/image" Target="../media/image19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jpeg"/><Relationship Id="rId5" Type="http://schemas.openxmlformats.org/officeDocument/2006/relationships/image" Target="../media/image203.png"/><Relationship Id="rId6" Type="http://schemas.openxmlformats.org/officeDocument/2006/relationships/image" Target="../media/image199.png"/><Relationship Id="rId7"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93.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jpeg"/><Relationship Id="rId5" Type="http://schemas.openxmlformats.org/officeDocument/2006/relationships/image" Target="../media/image203.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94.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jpeg"/><Relationship Id="rId5" Type="http://schemas.openxmlformats.org/officeDocument/2006/relationships/image" Target="../media/image203.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image" Target="../media/image1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6858001"/>
          </a:xfrm>
          <a:prstGeom prst="rect">
            <a:avLst/>
          </a:prstGeom>
        </p:spPr>
      </p:pic>
      <p:sp>
        <p:nvSpPr>
          <p:cNvPr id="2" name="Title 1"/>
          <p:cNvSpPr>
            <a:spLocks noGrp="1"/>
          </p:cNvSpPr>
          <p:nvPr>
            <p:ph type="ctrTitle"/>
          </p:nvPr>
        </p:nvSpPr>
        <p:spPr>
          <a:xfrm>
            <a:off x="1" y="163286"/>
            <a:ext cx="9143999" cy="1273629"/>
          </a:xfrm>
        </p:spPr>
        <p:txBody>
          <a:bodyPr>
            <a:noAutofit/>
          </a:bodyPr>
          <a:lstStyle/>
          <a:p>
            <a:r>
              <a:rPr lang="en-US" sz="4800" dirty="0" smtClean="0">
                <a:solidFill>
                  <a:schemeClr val="bg1"/>
                </a:solidFill>
              </a:rPr>
              <a:t>The next best vertex </a:t>
            </a:r>
            <a:r>
              <a:rPr lang="en-US" sz="4800" smtClean="0">
                <a:solidFill>
                  <a:schemeClr val="bg1"/>
                </a:solidFill>
              </a:rPr>
              <a:t>detector </a:t>
            </a:r>
            <a:br>
              <a:rPr lang="en-US" sz="4800" smtClean="0">
                <a:solidFill>
                  <a:schemeClr val="bg1"/>
                </a:solidFill>
              </a:rPr>
            </a:br>
            <a:r>
              <a:rPr lang="en-US" sz="4800" smtClean="0">
                <a:solidFill>
                  <a:schemeClr val="bg1"/>
                </a:solidFill>
              </a:rPr>
              <a:t>at </a:t>
            </a:r>
            <a:r>
              <a:rPr lang="en-US" sz="4800" dirty="0" smtClean="0">
                <a:solidFill>
                  <a:schemeClr val="bg1"/>
                </a:solidFill>
              </a:rPr>
              <a:t>the LHC</a:t>
            </a:r>
            <a:endParaRPr lang="en-US" sz="4800" dirty="0">
              <a:solidFill>
                <a:schemeClr val="bg1"/>
              </a:solidFill>
            </a:endParaRPr>
          </a:p>
        </p:txBody>
      </p:sp>
      <p:sp>
        <p:nvSpPr>
          <p:cNvPr id="3" name="Subtitle 2"/>
          <p:cNvSpPr>
            <a:spLocks noGrp="1"/>
          </p:cNvSpPr>
          <p:nvPr>
            <p:ph type="subTitle" idx="1"/>
          </p:nvPr>
        </p:nvSpPr>
        <p:spPr>
          <a:xfrm>
            <a:off x="1758315" y="6359683"/>
            <a:ext cx="5627370" cy="661604"/>
          </a:xfrm>
        </p:spPr>
        <p:txBody>
          <a:bodyPr>
            <a:normAutofit/>
          </a:bodyPr>
          <a:lstStyle/>
          <a:p>
            <a:r>
              <a:rPr lang="en-US" sz="3200" b="1" u="sng" dirty="0" smtClean="0">
                <a:solidFill>
                  <a:schemeClr val="bg1"/>
                </a:solidFill>
              </a:rPr>
              <a:t>Kazu</a:t>
            </a:r>
            <a:r>
              <a:rPr lang="en-US" sz="3200" b="1" dirty="0" smtClean="0">
                <a:solidFill>
                  <a:schemeClr val="bg1"/>
                </a:solidFill>
              </a:rPr>
              <a:t>yoshi CARVALHO AKIBA</a:t>
            </a:r>
            <a:endParaRPr lang="en-US" sz="3200" b="1" dirty="0">
              <a:solidFill>
                <a:schemeClr val="bg1"/>
              </a:solidFill>
            </a:endParaRPr>
          </a:p>
        </p:txBody>
      </p:sp>
    </p:spTree>
    <p:extLst>
      <p:ext uri="{BB962C8B-B14F-4D97-AF65-F5344CB8AC3E}">
        <p14:creationId xmlns:p14="http://schemas.microsoft.com/office/powerpoint/2010/main" val="2058825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Thinning and bumping</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10</a:t>
            </a:fld>
            <a:endParaRPr lang="en-US" dirty="0"/>
          </a:p>
        </p:txBody>
      </p:sp>
      <p:pic>
        <p:nvPicPr>
          <p:cNvPr id="7" name="Picture 6"/>
          <p:cNvPicPr>
            <a:picLocks noChangeAspect="1"/>
          </p:cNvPicPr>
          <p:nvPr/>
        </p:nvPicPr>
        <p:blipFill>
          <a:blip r:embed="rId2"/>
          <a:stretch>
            <a:fillRect/>
          </a:stretch>
        </p:blipFill>
        <p:spPr>
          <a:xfrm>
            <a:off x="4065791" y="4250272"/>
            <a:ext cx="4894163" cy="2072035"/>
          </a:xfrm>
          <a:prstGeom prst="rect">
            <a:avLst/>
          </a:prstGeom>
        </p:spPr>
      </p:pic>
      <p:grpSp>
        <p:nvGrpSpPr>
          <p:cNvPr id="11" name="Group 10"/>
          <p:cNvGrpSpPr/>
          <p:nvPr/>
        </p:nvGrpSpPr>
        <p:grpSpPr>
          <a:xfrm>
            <a:off x="5312844" y="2979371"/>
            <a:ext cx="3234514" cy="1280451"/>
            <a:chOff x="4753180" y="3081397"/>
            <a:chExt cx="3234514" cy="1280451"/>
          </a:xfrm>
        </p:grpSpPr>
        <p:pic>
          <p:nvPicPr>
            <p:cNvPr id="8" name="Picture 7"/>
            <p:cNvPicPr>
              <a:picLocks noChangeAspect="1"/>
            </p:cNvPicPr>
            <p:nvPr/>
          </p:nvPicPr>
          <p:blipFill>
            <a:blip r:embed="rId3"/>
            <a:stretch>
              <a:fillRect/>
            </a:stretch>
          </p:blipFill>
          <p:spPr>
            <a:xfrm>
              <a:off x="5741295" y="3081688"/>
              <a:ext cx="1279713" cy="1280160"/>
            </a:xfrm>
            <a:prstGeom prst="rect">
              <a:avLst/>
            </a:prstGeom>
          </p:spPr>
        </p:pic>
        <p:pic>
          <p:nvPicPr>
            <p:cNvPr id="9" name="Picture 8"/>
            <p:cNvPicPr>
              <a:picLocks noChangeAspect="1"/>
            </p:cNvPicPr>
            <p:nvPr/>
          </p:nvPicPr>
          <p:blipFill>
            <a:blip r:embed="rId4"/>
            <a:stretch>
              <a:fillRect/>
            </a:stretch>
          </p:blipFill>
          <p:spPr>
            <a:xfrm>
              <a:off x="6707981" y="3081687"/>
              <a:ext cx="1279713" cy="1280160"/>
            </a:xfrm>
            <a:prstGeom prst="rect">
              <a:avLst/>
            </a:prstGeom>
          </p:spPr>
        </p:pic>
        <p:pic>
          <p:nvPicPr>
            <p:cNvPr id="10" name="Picture 9"/>
            <p:cNvPicPr>
              <a:picLocks noChangeAspect="1"/>
            </p:cNvPicPr>
            <p:nvPr/>
          </p:nvPicPr>
          <p:blipFill>
            <a:blip r:embed="rId5"/>
            <a:stretch>
              <a:fillRect/>
            </a:stretch>
          </p:blipFill>
          <p:spPr>
            <a:xfrm>
              <a:off x="4753180" y="3081397"/>
              <a:ext cx="1279714" cy="1280160"/>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5839" y="719882"/>
            <a:ext cx="2921519" cy="2179833"/>
          </a:xfrm>
          <a:prstGeom prst="rect">
            <a:avLst/>
          </a:prstGeom>
        </p:spPr>
      </p:pic>
      <p:sp>
        <p:nvSpPr>
          <p:cNvPr id="3" name="Content Placeholder 2"/>
          <p:cNvSpPr>
            <a:spLocks noGrp="1"/>
          </p:cNvSpPr>
          <p:nvPr>
            <p:ph idx="1"/>
          </p:nvPr>
        </p:nvSpPr>
        <p:spPr>
          <a:xfrm>
            <a:off x="87630" y="1325563"/>
            <a:ext cx="4524830" cy="5066848"/>
          </a:xfrm>
        </p:spPr>
        <p:txBody>
          <a:bodyPr>
            <a:normAutofit/>
          </a:bodyPr>
          <a:lstStyle/>
          <a:p>
            <a:r>
              <a:rPr lang="en-US" dirty="0"/>
              <a:t>To </a:t>
            </a:r>
            <a:r>
              <a:rPr lang="en-US" dirty="0" err="1"/>
              <a:t>minimise</a:t>
            </a:r>
            <a:r>
              <a:rPr lang="en-US" dirty="0"/>
              <a:t> material, ASICs will be thinned to 200 </a:t>
            </a:r>
            <a:r>
              <a:rPr lang="en-US" dirty="0" smtClean="0">
                <a:latin typeface="Symbol" panose="05050102010706020507" pitchFamily="18" charset="2"/>
              </a:rPr>
              <a:t>m</a:t>
            </a:r>
            <a:r>
              <a:rPr lang="en-US" dirty="0" smtClean="0"/>
              <a:t>m</a:t>
            </a:r>
            <a:endParaRPr lang="en-US" dirty="0" smtClean="0"/>
          </a:p>
          <a:p>
            <a:r>
              <a:rPr lang="en-US" dirty="0" smtClean="0"/>
              <a:t>ASICs </a:t>
            </a:r>
            <a:r>
              <a:rPr lang="en-US" dirty="0" smtClean="0"/>
              <a:t>and sensors must be </a:t>
            </a:r>
            <a:r>
              <a:rPr lang="en-US" dirty="0" err="1" smtClean="0"/>
              <a:t>metallised</a:t>
            </a:r>
            <a:r>
              <a:rPr lang="en-US" dirty="0" smtClean="0"/>
              <a:t> before receiving solder </a:t>
            </a:r>
            <a:r>
              <a:rPr lang="en-US" dirty="0" smtClean="0"/>
              <a:t>bumps</a:t>
            </a:r>
            <a:endParaRPr lang="en-US" dirty="0" smtClean="0"/>
          </a:p>
          <a:p>
            <a:r>
              <a:rPr lang="en-US" dirty="0" smtClean="0"/>
              <a:t>During reflow, this </a:t>
            </a:r>
            <a:r>
              <a:rPr lang="en-US" dirty="0" smtClean="0"/>
              <a:t>could lead to bowing due to metal layers in the chip.</a:t>
            </a:r>
          </a:p>
          <a:p>
            <a:r>
              <a:rPr lang="en-US" dirty="0" smtClean="0"/>
              <a:t>2 companies trying to provide a reliable method</a:t>
            </a:r>
          </a:p>
          <a:p>
            <a:endParaRPr lang="en-US" dirty="0" smtClean="0"/>
          </a:p>
          <a:p>
            <a:endParaRPr lang="en-US" dirty="0" smtClean="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617" y="1733004"/>
            <a:ext cx="7086599" cy="3977527"/>
          </a:xfrm>
          <a:prstGeom prst="rect">
            <a:avLst/>
          </a:prstGeom>
        </p:spPr>
      </p:pic>
    </p:spTree>
    <p:extLst>
      <p:ext uri="{BB962C8B-B14F-4D97-AF65-F5344CB8AC3E}">
        <p14:creationId xmlns:p14="http://schemas.microsoft.com/office/powerpoint/2010/main" val="1900275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Prototypes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11</a:t>
            </a:fld>
            <a:endParaRPr lang="en-US" dirty="0"/>
          </a:p>
        </p:txBody>
      </p:sp>
      <p:pic>
        <p:nvPicPr>
          <p:cNvPr id="8" name="image4.png" descr="back-grs.tif"/>
          <p:cNvPicPr>
            <a:picLocks noChangeAspect="1"/>
          </p:cNvPicPr>
          <p:nvPr/>
        </p:nvPicPr>
        <p:blipFill>
          <a:blip r:embed="rId2">
            <a:extLst/>
          </a:blip>
          <a:stretch>
            <a:fillRect/>
          </a:stretch>
        </p:blipFill>
        <p:spPr>
          <a:xfrm>
            <a:off x="3959746" y="4378713"/>
            <a:ext cx="2367526" cy="1766998"/>
          </a:xfrm>
          <a:prstGeom prst="rect">
            <a:avLst/>
          </a:prstGeom>
          <a:ln w="12700">
            <a:miter lim="400000"/>
          </a:ln>
        </p:spPr>
      </p:pic>
      <p:pic>
        <p:nvPicPr>
          <p:cNvPr id="10" name="pasted-image.png"/>
          <p:cNvPicPr>
            <a:picLocks noChangeAspect="1"/>
          </p:cNvPicPr>
          <p:nvPr/>
        </p:nvPicPr>
        <p:blipFill>
          <a:blip r:embed="rId3">
            <a:extLst/>
          </a:blip>
          <a:stretch>
            <a:fillRect/>
          </a:stretch>
        </p:blipFill>
        <p:spPr>
          <a:xfrm>
            <a:off x="4669007" y="46994"/>
            <a:ext cx="4474993" cy="2557140"/>
          </a:xfrm>
          <a:prstGeom prst="rect">
            <a:avLst/>
          </a:prstGeom>
          <a:ln w="12700">
            <a:miter lim="400000"/>
          </a:ln>
        </p:spPr>
      </p:pic>
      <p:pic>
        <p:nvPicPr>
          <p:cNvPr id="11" name="pasted-image.png"/>
          <p:cNvPicPr>
            <a:picLocks noChangeAspect="1"/>
          </p:cNvPicPr>
          <p:nvPr/>
        </p:nvPicPr>
        <p:blipFill>
          <a:blip r:embed="rId4">
            <a:extLst/>
          </a:blip>
          <a:stretch>
            <a:fillRect/>
          </a:stretch>
        </p:blipFill>
        <p:spPr>
          <a:xfrm>
            <a:off x="4914472" y="2550398"/>
            <a:ext cx="3780261" cy="1481155"/>
          </a:xfrm>
          <a:prstGeom prst="rect">
            <a:avLst/>
          </a:prstGeom>
          <a:ln w="12700">
            <a:miter lim="400000"/>
          </a:ln>
        </p:spPr>
      </p:pic>
      <p:pic>
        <p:nvPicPr>
          <p:cNvPr id="12" name="image2.png" descr="velopix1.2.png"/>
          <p:cNvPicPr>
            <a:picLocks noChangeAspect="1"/>
          </p:cNvPicPr>
          <p:nvPr/>
        </p:nvPicPr>
        <p:blipFill>
          <a:blip r:embed="rId5">
            <a:extLst/>
          </a:blip>
          <a:stretch>
            <a:fillRect/>
          </a:stretch>
        </p:blipFill>
        <p:spPr>
          <a:xfrm>
            <a:off x="6385360" y="4347148"/>
            <a:ext cx="2773258" cy="2228999"/>
          </a:xfrm>
          <a:prstGeom prst="rect">
            <a:avLst/>
          </a:prstGeom>
          <a:ln w="12700">
            <a:miter lim="400000"/>
          </a:ln>
        </p:spPr>
      </p:pic>
      <p:sp>
        <p:nvSpPr>
          <p:cNvPr id="13" name="TextBox 12"/>
          <p:cNvSpPr txBox="1"/>
          <p:nvPr/>
        </p:nvSpPr>
        <p:spPr>
          <a:xfrm>
            <a:off x="5959057" y="4026567"/>
            <a:ext cx="852606" cy="369332"/>
          </a:xfrm>
          <a:prstGeom prst="rect">
            <a:avLst/>
          </a:prstGeom>
          <a:noFill/>
        </p:spPr>
        <p:txBody>
          <a:bodyPr wrap="none" rtlCol="0">
            <a:spAutoFit/>
          </a:bodyPr>
          <a:lstStyle/>
          <a:p>
            <a:r>
              <a:rPr lang="en-US" dirty="0" smtClean="0"/>
              <a:t>Micron</a:t>
            </a:r>
            <a:endParaRPr lang="en-US" dirty="0"/>
          </a:p>
        </p:txBody>
      </p:sp>
      <p:sp>
        <p:nvSpPr>
          <p:cNvPr id="14" name="TextBox 13"/>
          <p:cNvSpPr txBox="1"/>
          <p:nvPr/>
        </p:nvSpPr>
        <p:spPr>
          <a:xfrm>
            <a:off x="6520710" y="2234803"/>
            <a:ext cx="567784" cy="369332"/>
          </a:xfrm>
          <a:prstGeom prst="rect">
            <a:avLst/>
          </a:prstGeom>
          <a:noFill/>
        </p:spPr>
        <p:txBody>
          <a:bodyPr wrap="none" rtlCol="0">
            <a:spAutoFit/>
          </a:bodyPr>
          <a:lstStyle/>
          <a:p>
            <a:r>
              <a:rPr lang="en-US" dirty="0" smtClean="0"/>
              <a:t>HPK</a:t>
            </a:r>
            <a:endParaRPr lang="en-US" dirty="0"/>
          </a:p>
        </p:txBody>
      </p:sp>
      <p:sp>
        <p:nvSpPr>
          <p:cNvPr id="3" name="Content Placeholder 2"/>
          <p:cNvSpPr>
            <a:spLocks noGrp="1"/>
          </p:cNvSpPr>
          <p:nvPr>
            <p:ph idx="1"/>
          </p:nvPr>
        </p:nvSpPr>
        <p:spPr>
          <a:xfrm>
            <a:off x="87629" y="1325563"/>
            <a:ext cx="4474697" cy="4851400"/>
          </a:xfrm>
        </p:spPr>
        <p:txBody>
          <a:bodyPr>
            <a:normAutofit fontScale="92500"/>
          </a:bodyPr>
          <a:lstStyle/>
          <a:p>
            <a:r>
              <a:rPr lang="en-US" dirty="0" smtClean="0"/>
              <a:t>Round 1 HPK (CERN-Rio-USC):</a:t>
            </a:r>
          </a:p>
          <a:p>
            <a:pPr lvl="1"/>
            <a:r>
              <a:rPr lang="en-US" dirty="0" smtClean="0"/>
              <a:t>N-on-p 200 </a:t>
            </a:r>
            <a:r>
              <a:rPr lang="en-US" dirty="0" smtClean="0">
                <a:latin typeface="Symbol" panose="05050102010706020507" pitchFamily="18" charset="2"/>
              </a:rPr>
              <a:t>m</a:t>
            </a:r>
            <a:r>
              <a:rPr lang="en-US" dirty="0" smtClean="0"/>
              <a:t>m thick</a:t>
            </a:r>
          </a:p>
          <a:p>
            <a:pPr lvl="1"/>
            <a:r>
              <a:rPr lang="en-US" dirty="0" smtClean="0"/>
              <a:t>450 and 600 </a:t>
            </a:r>
            <a:r>
              <a:rPr lang="en-US" dirty="0">
                <a:latin typeface="Symbol" panose="05050102010706020507" pitchFamily="18" charset="2"/>
              </a:rPr>
              <a:t>m</a:t>
            </a:r>
            <a:r>
              <a:rPr lang="en-US" dirty="0" smtClean="0"/>
              <a:t>m PTE</a:t>
            </a:r>
          </a:p>
          <a:p>
            <a:pPr lvl="1"/>
            <a:r>
              <a:rPr lang="en-US" dirty="0" smtClean="0"/>
              <a:t>35 and 39 </a:t>
            </a:r>
            <a:r>
              <a:rPr lang="en-US" dirty="0">
                <a:latin typeface="Symbol" panose="05050102010706020507" pitchFamily="18" charset="2"/>
              </a:rPr>
              <a:t>m</a:t>
            </a:r>
            <a:r>
              <a:rPr lang="en-US" dirty="0" smtClean="0"/>
              <a:t>m implant</a:t>
            </a:r>
          </a:p>
          <a:p>
            <a:pPr lvl="1"/>
            <a:r>
              <a:rPr lang="en-US" dirty="0" smtClean="0"/>
              <a:t>UBM</a:t>
            </a:r>
          </a:p>
          <a:p>
            <a:endParaRPr lang="en-US" dirty="0" smtClean="0"/>
          </a:p>
          <a:p>
            <a:pPr lvl="1"/>
            <a:endParaRPr lang="en-US" dirty="0" smtClean="0"/>
          </a:p>
          <a:p>
            <a:pPr lvl="1"/>
            <a:endParaRPr lang="en-US" dirty="0" smtClean="0"/>
          </a:p>
          <a:p>
            <a:r>
              <a:rPr lang="en-US" dirty="0" smtClean="0"/>
              <a:t>Micron (</a:t>
            </a:r>
            <a:r>
              <a:rPr lang="en-US" dirty="0" err="1" smtClean="0"/>
              <a:t>L’pool</a:t>
            </a:r>
            <a:r>
              <a:rPr lang="en-US" dirty="0" smtClean="0"/>
              <a:t>):</a:t>
            </a:r>
          </a:p>
          <a:p>
            <a:pPr lvl="1"/>
            <a:r>
              <a:rPr lang="en-US" dirty="0" smtClean="0"/>
              <a:t>N-on-n and n-on-p</a:t>
            </a:r>
          </a:p>
          <a:p>
            <a:pPr lvl="1"/>
            <a:r>
              <a:rPr lang="en-US" dirty="0" smtClean="0"/>
              <a:t>36 </a:t>
            </a:r>
            <a:r>
              <a:rPr lang="en-US" dirty="0">
                <a:latin typeface="Symbol" panose="05050102010706020507" pitchFamily="18" charset="2"/>
              </a:rPr>
              <a:t>m</a:t>
            </a:r>
            <a:r>
              <a:rPr lang="en-US" dirty="0" smtClean="0"/>
              <a:t>m implant</a:t>
            </a:r>
          </a:p>
          <a:p>
            <a:pPr lvl="1"/>
            <a:r>
              <a:rPr lang="en-US" dirty="0" smtClean="0"/>
              <a:t>150, 250 and 450 </a:t>
            </a:r>
            <a:r>
              <a:rPr lang="en-US" dirty="0">
                <a:latin typeface="Symbol" panose="05050102010706020507" pitchFamily="18" charset="2"/>
              </a:rPr>
              <a:t>m</a:t>
            </a:r>
            <a:r>
              <a:rPr lang="en-US" dirty="0"/>
              <a:t>m </a:t>
            </a:r>
            <a:r>
              <a:rPr lang="en-US" dirty="0" smtClean="0"/>
              <a:t>PTE</a:t>
            </a:r>
          </a:p>
        </p:txBody>
      </p:sp>
    </p:spTree>
    <p:extLst>
      <p:ext uri="{BB962C8B-B14F-4D97-AF65-F5344CB8AC3E}">
        <p14:creationId xmlns:p14="http://schemas.microsoft.com/office/powerpoint/2010/main" val="2515811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Prototypes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12</a:t>
            </a:fld>
            <a:endParaRPr lang="en-US" dirty="0"/>
          </a:p>
        </p:txBody>
      </p:sp>
      <p:pic>
        <p:nvPicPr>
          <p:cNvPr id="8" name="image4.png" descr="back-grs.tif"/>
          <p:cNvPicPr>
            <a:picLocks noChangeAspect="1"/>
          </p:cNvPicPr>
          <p:nvPr/>
        </p:nvPicPr>
        <p:blipFill>
          <a:blip r:embed="rId2">
            <a:extLst/>
          </a:blip>
          <a:stretch>
            <a:fillRect/>
          </a:stretch>
        </p:blipFill>
        <p:spPr>
          <a:xfrm>
            <a:off x="3941603" y="4629001"/>
            <a:ext cx="2367526" cy="1766998"/>
          </a:xfrm>
          <a:prstGeom prst="rect">
            <a:avLst/>
          </a:prstGeom>
          <a:ln w="12700">
            <a:miter lim="400000"/>
          </a:ln>
        </p:spPr>
      </p:pic>
      <p:pic>
        <p:nvPicPr>
          <p:cNvPr id="10" name="pasted-image.png"/>
          <p:cNvPicPr>
            <a:picLocks noChangeAspect="1"/>
          </p:cNvPicPr>
          <p:nvPr/>
        </p:nvPicPr>
        <p:blipFill>
          <a:blip r:embed="rId3">
            <a:extLst/>
          </a:blip>
          <a:stretch>
            <a:fillRect/>
          </a:stretch>
        </p:blipFill>
        <p:spPr>
          <a:xfrm>
            <a:off x="4669007" y="46994"/>
            <a:ext cx="4474993" cy="2557140"/>
          </a:xfrm>
          <a:prstGeom prst="rect">
            <a:avLst/>
          </a:prstGeom>
          <a:ln w="12700">
            <a:miter lim="400000"/>
          </a:ln>
        </p:spPr>
      </p:pic>
      <p:pic>
        <p:nvPicPr>
          <p:cNvPr id="11" name="pasted-image.png"/>
          <p:cNvPicPr>
            <a:picLocks noChangeAspect="1"/>
          </p:cNvPicPr>
          <p:nvPr/>
        </p:nvPicPr>
        <p:blipFill>
          <a:blip r:embed="rId4">
            <a:extLst/>
          </a:blip>
          <a:stretch>
            <a:fillRect/>
          </a:stretch>
        </p:blipFill>
        <p:spPr>
          <a:xfrm>
            <a:off x="4914472" y="2550398"/>
            <a:ext cx="3780261" cy="1481155"/>
          </a:xfrm>
          <a:prstGeom prst="rect">
            <a:avLst/>
          </a:prstGeom>
          <a:ln w="12700">
            <a:miter lim="400000"/>
          </a:ln>
        </p:spPr>
      </p:pic>
      <p:pic>
        <p:nvPicPr>
          <p:cNvPr id="12" name="image2.png" descr="velopix1.2.png"/>
          <p:cNvPicPr>
            <a:picLocks noChangeAspect="1"/>
          </p:cNvPicPr>
          <p:nvPr/>
        </p:nvPicPr>
        <p:blipFill>
          <a:blip r:embed="rId5">
            <a:extLst/>
          </a:blip>
          <a:stretch>
            <a:fillRect/>
          </a:stretch>
        </p:blipFill>
        <p:spPr>
          <a:xfrm>
            <a:off x="6370741" y="4628998"/>
            <a:ext cx="2773258" cy="2228999"/>
          </a:xfrm>
          <a:prstGeom prst="rect">
            <a:avLst/>
          </a:prstGeom>
          <a:ln w="12700">
            <a:miter lim="400000"/>
          </a:ln>
        </p:spPr>
      </p:pic>
      <p:sp>
        <p:nvSpPr>
          <p:cNvPr id="13" name="TextBox 12"/>
          <p:cNvSpPr txBox="1"/>
          <p:nvPr/>
        </p:nvSpPr>
        <p:spPr>
          <a:xfrm>
            <a:off x="6053897" y="4259663"/>
            <a:ext cx="852606" cy="369332"/>
          </a:xfrm>
          <a:prstGeom prst="rect">
            <a:avLst/>
          </a:prstGeom>
          <a:noFill/>
        </p:spPr>
        <p:txBody>
          <a:bodyPr wrap="none" rtlCol="0">
            <a:spAutoFit/>
          </a:bodyPr>
          <a:lstStyle/>
          <a:p>
            <a:r>
              <a:rPr lang="en-US" dirty="0" smtClean="0"/>
              <a:t>Micron</a:t>
            </a:r>
            <a:endParaRPr lang="en-US" dirty="0"/>
          </a:p>
        </p:txBody>
      </p:sp>
      <p:sp>
        <p:nvSpPr>
          <p:cNvPr id="14" name="TextBox 13"/>
          <p:cNvSpPr txBox="1"/>
          <p:nvPr/>
        </p:nvSpPr>
        <p:spPr>
          <a:xfrm>
            <a:off x="6520710" y="2234803"/>
            <a:ext cx="567784" cy="369332"/>
          </a:xfrm>
          <a:prstGeom prst="rect">
            <a:avLst/>
          </a:prstGeom>
          <a:noFill/>
        </p:spPr>
        <p:txBody>
          <a:bodyPr wrap="none" rtlCol="0">
            <a:spAutoFit/>
          </a:bodyPr>
          <a:lstStyle/>
          <a:p>
            <a:r>
              <a:rPr lang="en-US" dirty="0" smtClean="0"/>
              <a:t>HPK</a:t>
            </a:r>
            <a:endParaRPr lang="en-US" dirty="0"/>
          </a:p>
        </p:txBody>
      </p:sp>
      <p:pic>
        <p:nvPicPr>
          <p:cNvPr id="15" name="pasted-image.png"/>
          <p:cNvPicPr>
            <a:picLocks noChangeAspect="1"/>
          </p:cNvPicPr>
          <p:nvPr/>
        </p:nvPicPr>
        <p:blipFill>
          <a:blip r:embed="rId6">
            <a:extLst/>
          </a:blip>
          <a:stretch>
            <a:fillRect/>
          </a:stretch>
        </p:blipFill>
        <p:spPr>
          <a:xfrm>
            <a:off x="4320760" y="254786"/>
            <a:ext cx="4727151" cy="1698104"/>
          </a:xfrm>
          <a:prstGeom prst="rect">
            <a:avLst/>
          </a:prstGeom>
          <a:ln w="12700">
            <a:miter lim="400000"/>
          </a:ln>
        </p:spPr>
      </p:pic>
      <p:pic>
        <p:nvPicPr>
          <p:cNvPr id="16" name="pasted-image.png"/>
          <p:cNvPicPr>
            <a:picLocks noChangeAspect="1"/>
          </p:cNvPicPr>
          <p:nvPr/>
        </p:nvPicPr>
        <p:blipFill>
          <a:blip r:embed="rId7">
            <a:extLst/>
          </a:blip>
          <a:stretch>
            <a:fillRect/>
          </a:stretch>
        </p:blipFill>
        <p:spPr>
          <a:xfrm>
            <a:off x="4203491" y="1995771"/>
            <a:ext cx="2506767" cy="1833198"/>
          </a:xfrm>
          <a:prstGeom prst="rect">
            <a:avLst/>
          </a:prstGeom>
          <a:ln w="12700">
            <a:miter lim="400000"/>
          </a:ln>
        </p:spPr>
      </p:pic>
      <p:pic>
        <p:nvPicPr>
          <p:cNvPr id="17" name="pasted-image.png"/>
          <p:cNvPicPr>
            <a:picLocks noChangeAspect="1"/>
          </p:cNvPicPr>
          <p:nvPr/>
        </p:nvPicPr>
        <p:blipFill>
          <a:blip r:embed="rId8">
            <a:extLst/>
          </a:blip>
          <a:stretch>
            <a:fillRect/>
          </a:stretch>
        </p:blipFill>
        <p:spPr>
          <a:xfrm>
            <a:off x="6799995" y="1995771"/>
            <a:ext cx="2464658" cy="1833198"/>
          </a:xfrm>
          <a:prstGeom prst="rect">
            <a:avLst/>
          </a:prstGeom>
          <a:ln w="12700">
            <a:miter lim="400000"/>
          </a:ln>
        </p:spPr>
      </p:pic>
      <p:sp>
        <p:nvSpPr>
          <p:cNvPr id="18" name="Content Placeholder 2"/>
          <p:cNvSpPr>
            <a:spLocks noGrp="1"/>
          </p:cNvSpPr>
          <p:nvPr>
            <p:ph idx="1"/>
          </p:nvPr>
        </p:nvSpPr>
        <p:spPr>
          <a:xfrm>
            <a:off x="87630" y="1325563"/>
            <a:ext cx="4519765" cy="4851400"/>
          </a:xfrm>
        </p:spPr>
        <p:txBody>
          <a:bodyPr>
            <a:normAutofit fontScale="92500"/>
          </a:bodyPr>
          <a:lstStyle/>
          <a:p>
            <a:r>
              <a:rPr lang="en-US" dirty="0" smtClean="0"/>
              <a:t>Round 1 HPK (CERN-Rio-USC):</a:t>
            </a:r>
          </a:p>
          <a:p>
            <a:pPr lvl="1"/>
            <a:r>
              <a:rPr lang="en-US" dirty="0" smtClean="0"/>
              <a:t>N-on-p 200 </a:t>
            </a:r>
            <a:r>
              <a:rPr lang="en-US" dirty="0" smtClean="0">
                <a:latin typeface="Symbol" panose="05050102010706020507" pitchFamily="18" charset="2"/>
              </a:rPr>
              <a:t>m</a:t>
            </a:r>
            <a:r>
              <a:rPr lang="en-US" dirty="0" smtClean="0"/>
              <a:t>m thick</a:t>
            </a:r>
          </a:p>
          <a:p>
            <a:pPr lvl="1"/>
            <a:r>
              <a:rPr lang="en-US" dirty="0" smtClean="0"/>
              <a:t>450 and 600 </a:t>
            </a:r>
            <a:r>
              <a:rPr lang="en-US" dirty="0">
                <a:latin typeface="Symbol" panose="05050102010706020507" pitchFamily="18" charset="2"/>
              </a:rPr>
              <a:t>m</a:t>
            </a:r>
            <a:r>
              <a:rPr lang="en-US" dirty="0" smtClean="0"/>
              <a:t>m PTE</a:t>
            </a:r>
          </a:p>
          <a:p>
            <a:pPr lvl="1"/>
            <a:r>
              <a:rPr lang="en-US" dirty="0" smtClean="0"/>
              <a:t>35 and 39 </a:t>
            </a:r>
            <a:r>
              <a:rPr lang="en-US" dirty="0">
                <a:latin typeface="Symbol" panose="05050102010706020507" pitchFamily="18" charset="2"/>
              </a:rPr>
              <a:t>m</a:t>
            </a:r>
            <a:r>
              <a:rPr lang="en-US" dirty="0" smtClean="0"/>
              <a:t>m implant</a:t>
            </a:r>
          </a:p>
          <a:p>
            <a:pPr lvl="1"/>
            <a:r>
              <a:rPr lang="en-US" dirty="0" smtClean="0"/>
              <a:t>UBM</a:t>
            </a:r>
          </a:p>
          <a:p>
            <a:r>
              <a:rPr lang="en-US" dirty="0" smtClean="0"/>
              <a:t>Round 2 HPK (Rio):</a:t>
            </a:r>
          </a:p>
          <a:p>
            <a:pPr lvl="1"/>
            <a:r>
              <a:rPr lang="en-US" dirty="0"/>
              <a:t>39 </a:t>
            </a:r>
            <a:r>
              <a:rPr lang="en-US" dirty="0">
                <a:latin typeface="Symbol" panose="05050102010706020507" pitchFamily="18" charset="2"/>
              </a:rPr>
              <a:t>m</a:t>
            </a:r>
            <a:r>
              <a:rPr lang="en-US" dirty="0"/>
              <a:t>m </a:t>
            </a:r>
            <a:r>
              <a:rPr lang="en-US" dirty="0" smtClean="0"/>
              <a:t>implant, 450</a:t>
            </a:r>
          </a:p>
          <a:p>
            <a:pPr lvl="1"/>
            <a:r>
              <a:rPr lang="en-US" dirty="0" smtClean="0"/>
              <a:t>Rounded corners</a:t>
            </a:r>
          </a:p>
          <a:p>
            <a:r>
              <a:rPr lang="en-US" dirty="0" smtClean="0"/>
              <a:t>Micron (</a:t>
            </a:r>
            <a:r>
              <a:rPr lang="en-US" dirty="0" err="1" smtClean="0"/>
              <a:t>L’pool</a:t>
            </a:r>
            <a:r>
              <a:rPr lang="en-US" dirty="0" smtClean="0"/>
              <a:t>):</a:t>
            </a:r>
          </a:p>
          <a:p>
            <a:pPr lvl="1"/>
            <a:r>
              <a:rPr lang="en-US" dirty="0" smtClean="0"/>
              <a:t>N-on-n and n-on-p</a:t>
            </a:r>
          </a:p>
          <a:p>
            <a:pPr lvl="1"/>
            <a:r>
              <a:rPr lang="en-US" dirty="0" smtClean="0"/>
              <a:t>36 </a:t>
            </a:r>
            <a:r>
              <a:rPr lang="en-US" dirty="0">
                <a:latin typeface="Symbol" panose="05050102010706020507" pitchFamily="18" charset="2"/>
              </a:rPr>
              <a:t>m</a:t>
            </a:r>
            <a:r>
              <a:rPr lang="en-US" dirty="0" smtClean="0"/>
              <a:t>m implant</a:t>
            </a:r>
          </a:p>
          <a:p>
            <a:pPr lvl="1"/>
            <a:r>
              <a:rPr lang="en-US" dirty="0" smtClean="0"/>
              <a:t>150, 250 and 450 </a:t>
            </a:r>
            <a:r>
              <a:rPr lang="en-US" dirty="0">
                <a:latin typeface="Symbol" panose="05050102010706020507" pitchFamily="18" charset="2"/>
              </a:rPr>
              <a:t>m</a:t>
            </a:r>
            <a:r>
              <a:rPr lang="en-US" dirty="0"/>
              <a:t>m </a:t>
            </a:r>
            <a:r>
              <a:rPr lang="en-US" dirty="0" smtClean="0"/>
              <a:t>PTE</a:t>
            </a:r>
          </a:p>
        </p:txBody>
      </p:sp>
    </p:spTree>
    <p:extLst>
      <p:ext uri="{BB962C8B-B14F-4D97-AF65-F5344CB8AC3E}">
        <p14:creationId xmlns:p14="http://schemas.microsoft.com/office/powerpoint/2010/main" val="2868355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decide?</a:t>
            </a:r>
            <a:endParaRPr lang="en-US" dirty="0"/>
          </a:p>
        </p:txBody>
      </p:sp>
      <p:sp>
        <p:nvSpPr>
          <p:cNvPr id="3" name="Content Placeholder 2"/>
          <p:cNvSpPr>
            <a:spLocks noGrp="1"/>
          </p:cNvSpPr>
          <p:nvPr>
            <p:ph idx="1"/>
          </p:nvPr>
        </p:nvSpPr>
        <p:spPr/>
        <p:txBody>
          <a:bodyPr/>
          <a:lstStyle/>
          <a:p>
            <a:r>
              <a:rPr lang="en-US" dirty="0" smtClean="0"/>
              <a:t>Needs to fully test before and after </a:t>
            </a:r>
            <a:r>
              <a:rPr lang="en-US" b="1" i="1" dirty="0" smtClean="0">
                <a:solidFill>
                  <a:srgbClr val="15A0A7"/>
                </a:solidFill>
              </a:rPr>
              <a:t>irradiation</a:t>
            </a:r>
          </a:p>
          <a:p>
            <a:r>
              <a:rPr lang="en-US" b="1" i="1" dirty="0">
                <a:solidFill>
                  <a:srgbClr val="15A0A7"/>
                </a:solidFill>
              </a:rPr>
              <a:t>HV</a:t>
            </a:r>
            <a:r>
              <a:rPr lang="en-US" dirty="0"/>
              <a:t> Tolerance – systematic testing of many </a:t>
            </a:r>
            <a:r>
              <a:rPr lang="en-US" dirty="0" smtClean="0"/>
              <a:t>assemblies</a:t>
            </a:r>
          </a:p>
          <a:p>
            <a:r>
              <a:rPr lang="en-US" b="1" i="1" dirty="0" smtClean="0">
                <a:solidFill>
                  <a:srgbClr val="15A0A7"/>
                </a:solidFill>
              </a:rPr>
              <a:t>Charge</a:t>
            </a:r>
            <a:r>
              <a:rPr lang="en-US" dirty="0" smtClean="0">
                <a:solidFill>
                  <a:srgbClr val="15A0A7"/>
                </a:solidFill>
              </a:rPr>
              <a:t> </a:t>
            </a:r>
            <a:r>
              <a:rPr lang="en-US" dirty="0" smtClean="0"/>
              <a:t>collection – requires calibration methods</a:t>
            </a:r>
          </a:p>
          <a:p>
            <a:r>
              <a:rPr lang="en-US" dirty="0" smtClean="0"/>
              <a:t>Resolution – requires </a:t>
            </a:r>
            <a:r>
              <a:rPr lang="en-US" b="1" i="1" dirty="0" smtClean="0">
                <a:solidFill>
                  <a:srgbClr val="15A0A7"/>
                </a:solidFill>
              </a:rPr>
              <a:t>track reconstruction</a:t>
            </a:r>
          </a:p>
          <a:p>
            <a:r>
              <a:rPr lang="en-US" dirty="0" smtClean="0"/>
              <a:t>Drift time – requires precise </a:t>
            </a:r>
            <a:r>
              <a:rPr lang="en-US" b="1" i="1" dirty="0" smtClean="0">
                <a:solidFill>
                  <a:srgbClr val="15A0A7"/>
                </a:solidFill>
              </a:rPr>
              <a:t>track time</a:t>
            </a:r>
            <a:r>
              <a:rPr lang="en-US" dirty="0" smtClean="0"/>
              <a:t> measurement</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13</a:t>
            </a:fld>
            <a:endParaRPr lang="en-US" dirty="0"/>
          </a:p>
        </p:txBody>
      </p:sp>
    </p:spTree>
    <p:extLst>
      <p:ext uri="{BB962C8B-B14F-4D97-AF65-F5344CB8AC3E}">
        <p14:creationId xmlns:p14="http://schemas.microsoft.com/office/powerpoint/2010/main" val="108733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944833" y="4270933"/>
            <a:ext cx="2927331" cy="2183856"/>
          </a:xfrm>
          <a:prstGeom prst="rect">
            <a:avLst/>
          </a:prstGeom>
        </p:spPr>
      </p:pic>
      <p:sp>
        <p:nvSpPr>
          <p:cNvPr id="2" name="Title 1"/>
          <p:cNvSpPr>
            <a:spLocks noGrp="1"/>
          </p:cNvSpPr>
          <p:nvPr>
            <p:ph type="title"/>
          </p:nvPr>
        </p:nvSpPr>
        <p:spPr/>
        <p:txBody>
          <a:bodyPr/>
          <a:lstStyle/>
          <a:p>
            <a:r>
              <a:rPr lang="en-US" dirty="0" smtClean="0"/>
              <a:t>Irradiation </a:t>
            </a:r>
            <a:r>
              <a:rPr lang="en-US" dirty="0" err="1" smtClean="0"/>
              <a:t>Programme</a:t>
            </a:r>
            <a:endParaRPr lang="en-US" dirty="0"/>
          </a:p>
        </p:txBody>
      </p:sp>
      <p:sp>
        <p:nvSpPr>
          <p:cNvPr id="3" name="Content Placeholder 2"/>
          <p:cNvSpPr>
            <a:spLocks noGrp="1"/>
          </p:cNvSpPr>
          <p:nvPr>
            <p:ph idx="1"/>
          </p:nvPr>
        </p:nvSpPr>
        <p:spPr>
          <a:xfrm>
            <a:off x="87630" y="1325563"/>
            <a:ext cx="4314437" cy="4851400"/>
          </a:xfrm>
        </p:spPr>
        <p:txBody>
          <a:bodyPr>
            <a:normAutofit/>
          </a:bodyPr>
          <a:lstStyle/>
          <a:p>
            <a:r>
              <a:rPr lang="en-US" dirty="0" smtClean="0"/>
              <a:t>If we have control over the collected charge we can study it as function of </a:t>
            </a:r>
            <a:r>
              <a:rPr lang="en-US" dirty="0" err="1" smtClean="0"/>
              <a:t>fluence</a:t>
            </a:r>
            <a:r>
              <a:rPr lang="en-US" dirty="0" smtClean="0"/>
              <a:t>.</a:t>
            </a:r>
          </a:p>
          <a:p>
            <a:r>
              <a:rPr lang="en-US" dirty="0" smtClean="0"/>
              <a:t>Used a few different facilities:</a:t>
            </a:r>
          </a:p>
          <a:p>
            <a:r>
              <a:rPr lang="en-US" b="1" dirty="0" smtClean="0">
                <a:solidFill>
                  <a:srgbClr val="15A0A7"/>
                </a:solidFill>
                <a:sym typeface="Wingdings" panose="05000000000000000000" pitchFamily="2" charset="2"/>
              </a:rPr>
              <a:t>KIT, IRRAD, JSI, IST Birmingham</a:t>
            </a:r>
            <a:br>
              <a:rPr lang="en-US" b="1" dirty="0" smtClean="0">
                <a:solidFill>
                  <a:srgbClr val="15A0A7"/>
                </a:solidFill>
                <a:sym typeface="Wingdings" panose="05000000000000000000" pitchFamily="2" charset="2"/>
              </a:rPr>
            </a:br>
            <a:endParaRPr lang="en-US" b="1" dirty="0" smtClean="0">
              <a:solidFill>
                <a:srgbClr val="15A0A7"/>
              </a:solidFill>
              <a:sym typeface="Wingdings" panose="05000000000000000000" pitchFamily="2" charset="2"/>
            </a:endParaRPr>
          </a:p>
          <a:p>
            <a:r>
              <a:rPr lang="en-US" dirty="0" smtClean="0"/>
              <a:t>Special </a:t>
            </a:r>
            <a:r>
              <a:rPr lang="en-US" dirty="0"/>
              <a:t>focus on non-uniform irradiation</a:t>
            </a:r>
            <a:r>
              <a:rPr lang="en-US" dirty="0" smtClean="0"/>
              <a:t>.</a:t>
            </a:r>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14</a:t>
            </a:fld>
            <a:endParaRPr lang="en-US" dirty="0"/>
          </a:p>
        </p:txBody>
      </p:sp>
      <p:pic>
        <p:nvPicPr>
          <p:cNvPr id="7" name="Picture 6"/>
          <p:cNvPicPr>
            <a:picLocks noChangeAspect="1"/>
          </p:cNvPicPr>
          <p:nvPr/>
        </p:nvPicPr>
        <p:blipFill>
          <a:blip r:embed="rId4"/>
          <a:stretch>
            <a:fillRect/>
          </a:stretch>
        </p:blipFill>
        <p:spPr>
          <a:xfrm>
            <a:off x="6764850" y="768742"/>
            <a:ext cx="2195145" cy="2504711"/>
          </a:xfrm>
          <a:prstGeom prst="rect">
            <a:avLst/>
          </a:prstGeom>
        </p:spPr>
      </p:pic>
      <p:sp>
        <p:nvSpPr>
          <p:cNvPr id="8" name="TextBox 7"/>
          <p:cNvSpPr txBox="1"/>
          <p:nvPr/>
        </p:nvSpPr>
        <p:spPr>
          <a:xfrm>
            <a:off x="7086599" y="3414839"/>
            <a:ext cx="1590500" cy="646331"/>
          </a:xfrm>
          <a:prstGeom prst="rect">
            <a:avLst/>
          </a:prstGeom>
          <a:noFill/>
        </p:spPr>
        <p:txBody>
          <a:bodyPr wrap="none" rtlCol="0">
            <a:spAutoFit/>
          </a:bodyPr>
          <a:lstStyle/>
          <a:p>
            <a:r>
              <a:rPr lang="en-US" dirty="0" smtClean="0"/>
              <a:t>IRRAD @ CERN</a:t>
            </a:r>
            <a:br>
              <a:rPr lang="en-US" dirty="0" smtClean="0"/>
            </a:br>
            <a:r>
              <a:rPr lang="en-US" dirty="0" smtClean="0"/>
              <a:t>24 GeV p.</a:t>
            </a:r>
            <a:endParaRPr lang="en-US" dirty="0"/>
          </a:p>
        </p:txBody>
      </p:sp>
      <p:pic>
        <p:nvPicPr>
          <p:cNvPr id="9" name="Picture 8"/>
          <p:cNvPicPr>
            <a:picLocks noChangeAspect="1"/>
          </p:cNvPicPr>
          <p:nvPr/>
        </p:nvPicPr>
        <p:blipFill>
          <a:blip r:embed="rId5"/>
          <a:stretch>
            <a:fillRect/>
          </a:stretch>
        </p:blipFill>
        <p:spPr>
          <a:xfrm>
            <a:off x="4853804" y="1191668"/>
            <a:ext cx="2232795" cy="2152478"/>
          </a:xfrm>
          <a:prstGeom prst="rect">
            <a:avLst/>
          </a:prstGeom>
        </p:spPr>
      </p:pic>
      <p:pic>
        <p:nvPicPr>
          <p:cNvPr id="11" name="Picture 10"/>
          <p:cNvPicPr>
            <a:picLocks noChangeAspect="1"/>
          </p:cNvPicPr>
          <p:nvPr/>
        </p:nvPicPr>
        <p:blipFill>
          <a:blip r:embed="rId6"/>
          <a:stretch>
            <a:fillRect/>
          </a:stretch>
        </p:blipFill>
        <p:spPr>
          <a:xfrm>
            <a:off x="4402067" y="4804155"/>
            <a:ext cx="2202802" cy="1806589"/>
          </a:xfrm>
          <a:prstGeom prst="rect">
            <a:avLst/>
          </a:prstGeom>
        </p:spPr>
      </p:pic>
      <p:sp>
        <p:nvSpPr>
          <p:cNvPr id="14" name="TextBox 13"/>
          <p:cNvSpPr txBox="1"/>
          <p:nvPr/>
        </p:nvSpPr>
        <p:spPr>
          <a:xfrm>
            <a:off x="4693919" y="3947764"/>
            <a:ext cx="1676421" cy="646331"/>
          </a:xfrm>
          <a:prstGeom prst="rect">
            <a:avLst/>
          </a:prstGeom>
          <a:noFill/>
        </p:spPr>
        <p:txBody>
          <a:bodyPr wrap="none" rtlCol="0">
            <a:spAutoFit/>
          </a:bodyPr>
          <a:lstStyle/>
          <a:p>
            <a:r>
              <a:rPr lang="en-US" dirty="0" smtClean="0"/>
              <a:t>KIT @ Karlsruhe</a:t>
            </a:r>
            <a:br>
              <a:rPr lang="en-US" dirty="0" smtClean="0"/>
            </a:br>
            <a:r>
              <a:rPr lang="en-US" dirty="0" smtClean="0"/>
              <a:t>24 MeV p</a:t>
            </a:r>
            <a:endParaRPr lang="en-US" dirty="0"/>
          </a:p>
        </p:txBody>
      </p:sp>
    </p:spTree>
    <p:extLst>
      <p:ext uri="{BB962C8B-B14F-4D97-AF65-F5344CB8AC3E}">
        <p14:creationId xmlns:p14="http://schemas.microsoft.com/office/powerpoint/2010/main" val="862094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944833" y="4270933"/>
            <a:ext cx="2927331" cy="2183856"/>
          </a:xfrm>
          <a:prstGeom prst="rect">
            <a:avLst/>
          </a:prstGeom>
        </p:spPr>
      </p:pic>
      <p:sp>
        <p:nvSpPr>
          <p:cNvPr id="2" name="Title 1"/>
          <p:cNvSpPr>
            <a:spLocks noGrp="1"/>
          </p:cNvSpPr>
          <p:nvPr>
            <p:ph type="title"/>
          </p:nvPr>
        </p:nvSpPr>
        <p:spPr/>
        <p:txBody>
          <a:bodyPr/>
          <a:lstStyle/>
          <a:p>
            <a:r>
              <a:rPr lang="en-US" dirty="0" smtClean="0"/>
              <a:t>Irradiation </a:t>
            </a:r>
            <a:r>
              <a:rPr lang="en-US" dirty="0" err="1" smtClean="0"/>
              <a:t>Programme</a:t>
            </a:r>
            <a:endParaRPr lang="en-US" dirty="0"/>
          </a:p>
        </p:txBody>
      </p:sp>
      <p:sp>
        <p:nvSpPr>
          <p:cNvPr id="3" name="Content Placeholder 2"/>
          <p:cNvSpPr>
            <a:spLocks noGrp="1"/>
          </p:cNvSpPr>
          <p:nvPr>
            <p:ph idx="1"/>
          </p:nvPr>
        </p:nvSpPr>
        <p:spPr>
          <a:xfrm>
            <a:off x="87630" y="1325563"/>
            <a:ext cx="4314437" cy="4851400"/>
          </a:xfrm>
        </p:spPr>
        <p:txBody>
          <a:bodyPr/>
          <a:lstStyle/>
          <a:p>
            <a:r>
              <a:rPr lang="en-US" dirty="0" smtClean="0"/>
              <a:t>If we have control over the collected charge we can study it as function of </a:t>
            </a:r>
            <a:r>
              <a:rPr lang="en-US" dirty="0" err="1" smtClean="0"/>
              <a:t>fluence</a:t>
            </a:r>
            <a:r>
              <a:rPr lang="en-US" dirty="0" smtClean="0"/>
              <a:t>.</a:t>
            </a:r>
          </a:p>
          <a:p>
            <a:r>
              <a:rPr lang="en-US" dirty="0" smtClean="0"/>
              <a:t>Used a few different facilities:</a:t>
            </a:r>
          </a:p>
          <a:p>
            <a:r>
              <a:rPr lang="en-US" b="1" dirty="0">
                <a:solidFill>
                  <a:srgbClr val="15A0A7"/>
                </a:solidFill>
                <a:sym typeface="Wingdings" panose="05000000000000000000" pitchFamily="2" charset="2"/>
              </a:rPr>
              <a:t>KIT, IRRAD, </a:t>
            </a:r>
            <a:r>
              <a:rPr lang="en-US" b="1" dirty="0" smtClean="0">
                <a:solidFill>
                  <a:srgbClr val="15A0A7"/>
                </a:solidFill>
                <a:sym typeface="Wingdings" panose="05000000000000000000" pitchFamily="2" charset="2"/>
              </a:rPr>
              <a:t>JSI, IST Birmingham</a:t>
            </a:r>
            <a:r>
              <a:rPr lang="en-US" b="1" dirty="0">
                <a:solidFill>
                  <a:srgbClr val="15A0A7"/>
                </a:solidFill>
                <a:sym typeface="Wingdings" panose="05000000000000000000" pitchFamily="2" charset="2"/>
              </a:rPr>
              <a:t/>
            </a:r>
            <a:br>
              <a:rPr lang="en-US" b="1" dirty="0">
                <a:solidFill>
                  <a:srgbClr val="15A0A7"/>
                </a:solidFill>
                <a:sym typeface="Wingdings" panose="05000000000000000000" pitchFamily="2" charset="2"/>
              </a:rPr>
            </a:br>
            <a:endParaRPr lang="en-US" dirty="0" smtClean="0"/>
          </a:p>
          <a:p>
            <a:r>
              <a:rPr lang="en-US" dirty="0" smtClean="0"/>
              <a:t>Special focus on non-uniform irradiation.</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15</a:t>
            </a:fld>
            <a:endParaRPr lang="en-US" dirty="0"/>
          </a:p>
        </p:txBody>
      </p:sp>
      <p:pic>
        <p:nvPicPr>
          <p:cNvPr id="7" name="Picture 6"/>
          <p:cNvPicPr>
            <a:picLocks noChangeAspect="1"/>
          </p:cNvPicPr>
          <p:nvPr/>
        </p:nvPicPr>
        <p:blipFill>
          <a:blip r:embed="rId4"/>
          <a:stretch>
            <a:fillRect/>
          </a:stretch>
        </p:blipFill>
        <p:spPr>
          <a:xfrm>
            <a:off x="6764850" y="768742"/>
            <a:ext cx="2195145" cy="2504711"/>
          </a:xfrm>
          <a:prstGeom prst="rect">
            <a:avLst/>
          </a:prstGeom>
        </p:spPr>
      </p:pic>
      <p:sp>
        <p:nvSpPr>
          <p:cNvPr id="8" name="TextBox 7"/>
          <p:cNvSpPr txBox="1"/>
          <p:nvPr/>
        </p:nvSpPr>
        <p:spPr>
          <a:xfrm>
            <a:off x="7086599" y="3414839"/>
            <a:ext cx="1590500" cy="646331"/>
          </a:xfrm>
          <a:prstGeom prst="rect">
            <a:avLst/>
          </a:prstGeom>
          <a:noFill/>
        </p:spPr>
        <p:txBody>
          <a:bodyPr wrap="none" rtlCol="0">
            <a:spAutoFit/>
          </a:bodyPr>
          <a:lstStyle/>
          <a:p>
            <a:r>
              <a:rPr lang="en-US" dirty="0" smtClean="0"/>
              <a:t>IRRAD @ CERN</a:t>
            </a:r>
            <a:br>
              <a:rPr lang="en-US" dirty="0" smtClean="0"/>
            </a:br>
            <a:r>
              <a:rPr lang="en-US" dirty="0" smtClean="0"/>
              <a:t>24 GeV p.</a:t>
            </a:r>
            <a:endParaRPr lang="en-US" dirty="0"/>
          </a:p>
        </p:txBody>
      </p:sp>
      <p:pic>
        <p:nvPicPr>
          <p:cNvPr id="9" name="Picture 8"/>
          <p:cNvPicPr>
            <a:picLocks noChangeAspect="1"/>
          </p:cNvPicPr>
          <p:nvPr/>
        </p:nvPicPr>
        <p:blipFill>
          <a:blip r:embed="rId5"/>
          <a:stretch>
            <a:fillRect/>
          </a:stretch>
        </p:blipFill>
        <p:spPr>
          <a:xfrm>
            <a:off x="4853804" y="1191668"/>
            <a:ext cx="2232795" cy="2152478"/>
          </a:xfrm>
          <a:prstGeom prst="rect">
            <a:avLst/>
          </a:prstGeom>
        </p:spPr>
      </p:pic>
      <p:pic>
        <p:nvPicPr>
          <p:cNvPr id="11" name="Picture 10"/>
          <p:cNvPicPr>
            <a:picLocks noChangeAspect="1"/>
          </p:cNvPicPr>
          <p:nvPr/>
        </p:nvPicPr>
        <p:blipFill>
          <a:blip r:embed="rId6"/>
          <a:stretch>
            <a:fillRect/>
          </a:stretch>
        </p:blipFill>
        <p:spPr>
          <a:xfrm>
            <a:off x="4402067" y="4804155"/>
            <a:ext cx="2202802" cy="1806589"/>
          </a:xfrm>
          <a:prstGeom prst="rect">
            <a:avLst/>
          </a:prstGeom>
        </p:spPr>
      </p:pic>
      <p:sp>
        <p:nvSpPr>
          <p:cNvPr id="14" name="TextBox 13"/>
          <p:cNvSpPr txBox="1"/>
          <p:nvPr/>
        </p:nvSpPr>
        <p:spPr>
          <a:xfrm>
            <a:off x="4693919" y="3947764"/>
            <a:ext cx="1676421" cy="646331"/>
          </a:xfrm>
          <a:prstGeom prst="rect">
            <a:avLst/>
          </a:prstGeom>
          <a:noFill/>
        </p:spPr>
        <p:txBody>
          <a:bodyPr wrap="none" rtlCol="0">
            <a:spAutoFit/>
          </a:bodyPr>
          <a:lstStyle/>
          <a:p>
            <a:r>
              <a:rPr lang="en-US" dirty="0" smtClean="0"/>
              <a:t>KIT @ Karlsruhe</a:t>
            </a:r>
            <a:br>
              <a:rPr lang="en-US" dirty="0" smtClean="0"/>
            </a:br>
            <a:r>
              <a:rPr lang="en-US" dirty="0" smtClean="0"/>
              <a:t>24 MeV p</a:t>
            </a:r>
            <a:endParaRPr lang="en-US" dirty="0"/>
          </a:p>
        </p:txBody>
      </p:sp>
      <p:pic>
        <p:nvPicPr>
          <p:cNvPr id="15" name="Picture 14"/>
          <p:cNvPicPr>
            <a:picLocks noChangeAspect="1"/>
          </p:cNvPicPr>
          <p:nvPr/>
        </p:nvPicPr>
        <p:blipFill>
          <a:blip r:embed="rId7"/>
          <a:stretch>
            <a:fillRect/>
          </a:stretch>
        </p:blipFill>
        <p:spPr>
          <a:xfrm>
            <a:off x="4378348" y="1160662"/>
            <a:ext cx="2861959" cy="2336694"/>
          </a:xfrm>
          <a:prstGeom prst="rect">
            <a:avLst/>
          </a:prstGeom>
        </p:spPr>
      </p:pic>
    </p:spTree>
    <p:extLst>
      <p:ext uri="{BB962C8B-B14F-4D97-AF65-F5344CB8AC3E}">
        <p14:creationId xmlns:p14="http://schemas.microsoft.com/office/powerpoint/2010/main" val="1251837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HV Tolerance</a:t>
            </a:r>
            <a:endParaRPr lang="en-US" dirty="0"/>
          </a:p>
        </p:txBody>
      </p:sp>
      <p:pic>
        <p:nvPicPr>
          <p:cNvPr id="9" name="Content Placeholder 8"/>
          <p:cNvPicPr>
            <a:picLocks noGrp="1" noChangeAspect="1"/>
          </p:cNvPicPr>
          <p:nvPr>
            <p:ph idx="1"/>
          </p:nvPr>
        </p:nvPicPr>
        <p:blipFill>
          <a:blip r:embed="rId2"/>
          <a:stretch>
            <a:fillRect/>
          </a:stretch>
        </p:blipFill>
        <p:spPr>
          <a:xfrm>
            <a:off x="0" y="1085386"/>
            <a:ext cx="4577250" cy="4164486"/>
          </a:xfrm>
          <a:prstGeom prst="rect">
            <a:avLst/>
          </a:prstGeom>
        </p:spPr>
      </p:pic>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16</a:t>
            </a:fld>
            <a:endParaRPr lang="en-US"/>
          </a:p>
        </p:txBody>
      </p:sp>
      <p:sp>
        <p:nvSpPr>
          <p:cNvPr id="10" name="TextBox 9"/>
          <p:cNvSpPr txBox="1"/>
          <p:nvPr/>
        </p:nvSpPr>
        <p:spPr>
          <a:xfrm>
            <a:off x="1511373" y="2741232"/>
            <a:ext cx="1497589" cy="369332"/>
          </a:xfrm>
          <a:prstGeom prst="rect">
            <a:avLst/>
          </a:prstGeom>
          <a:noFill/>
        </p:spPr>
        <p:txBody>
          <a:bodyPr wrap="none" rtlCol="0">
            <a:spAutoFit/>
          </a:bodyPr>
          <a:lstStyle/>
          <a:p>
            <a:r>
              <a:rPr lang="en-US" dirty="0" smtClean="0"/>
              <a:t>HPK non-</a:t>
            </a:r>
            <a:r>
              <a:rPr lang="en-US" dirty="0" err="1" smtClean="0"/>
              <a:t>irrad</a:t>
            </a:r>
            <a:endParaRPr lang="en-US" dirty="0"/>
          </a:p>
        </p:txBody>
      </p:sp>
      <p:pic>
        <p:nvPicPr>
          <p:cNvPr id="12" name="Picture 11"/>
          <p:cNvPicPr>
            <a:picLocks noChangeAspect="1"/>
          </p:cNvPicPr>
          <p:nvPr/>
        </p:nvPicPr>
        <p:blipFill>
          <a:blip r:embed="rId3"/>
          <a:stretch>
            <a:fillRect/>
          </a:stretch>
        </p:blipFill>
        <p:spPr>
          <a:xfrm>
            <a:off x="4622396" y="1023114"/>
            <a:ext cx="4521604" cy="4174900"/>
          </a:xfrm>
          <a:prstGeom prst="rect">
            <a:avLst/>
          </a:prstGeom>
        </p:spPr>
      </p:pic>
      <p:sp>
        <p:nvSpPr>
          <p:cNvPr id="11" name="TextBox 10"/>
          <p:cNvSpPr txBox="1"/>
          <p:nvPr/>
        </p:nvSpPr>
        <p:spPr>
          <a:xfrm>
            <a:off x="6013056" y="2456045"/>
            <a:ext cx="1453796" cy="923330"/>
          </a:xfrm>
          <a:prstGeom prst="rect">
            <a:avLst/>
          </a:prstGeom>
          <a:noFill/>
        </p:spPr>
        <p:txBody>
          <a:bodyPr wrap="none" rtlCol="0">
            <a:spAutoFit/>
          </a:bodyPr>
          <a:lstStyle/>
          <a:p>
            <a:r>
              <a:rPr lang="en-US" dirty="0" smtClean="0"/>
              <a:t>HPK KIT </a:t>
            </a:r>
            <a:r>
              <a:rPr lang="en-US" dirty="0" err="1" smtClean="0"/>
              <a:t>irrad</a:t>
            </a:r>
            <a:endParaRPr lang="en-US" dirty="0" smtClean="0"/>
          </a:p>
          <a:p>
            <a:r>
              <a:rPr lang="en-US" dirty="0" smtClean="0"/>
              <a:t>Non uniform</a:t>
            </a:r>
          </a:p>
          <a:p>
            <a:r>
              <a:rPr lang="en-US" dirty="0" smtClean="0"/>
              <a:t>Non </a:t>
            </a:r>
            <a:r>
              <a:rPr lang="en-US" dirty="0" err="1" smtClean="0"/>
              <a:t>parylene</a:t>
            </a:r>
            <a:endParaRPr lang="en-US" dirty="0"/>
          </a:p>
        </p:txBody>
      </p:sp>
      <p:sp>
        <p:nvSpPr>
          <p:cNvPr id="2" name="TextBox 1"/>
          <p:cNvSpPr txBox="1"/>
          <p:nvPr/>
        </p:nvSpPr>
        <p:spPr>
          <a:xfrm>
            <a:off x="2723008" y="5374361"/>
            <a:ext cx="3975063" cy="523220"/>
          </a:xfrm>
          <a:prstGeom prst="rect">
            <a:avLst/>
          </a:prstGeom>
          <a:noFill/>
        </p:spPr>
        <p:txBody>
          <a:bodyPr wrap="none" rtlCol="0">
            <a:spAutoFit/>
          </a:bodyPr>
          <a:lstStyle/>
          <a:p>
            <a:r>
              <a:rPr lang="en-GB" sz="2800" dirty="0" smtClean="0"/>
              <a:t>Sensors tested in </a:t>
            </a:r>
            <a:r>
              <a:rPr lang="en-GB" sz="2800" u="sng" dirty="0" smtClean="0"/>
              <a:t>vacuum</a:t>
            </a:r>
            <a:r>
              <a:rPr lang="en-GB" sz="2800" dirty="0" smtClean="0"/>
              <a:t>.</a:t>
            </a:r>
            <a:endParaRPr lang="en-GB" sz="2800" dirty="0"/>
          </a:p>
        </p:txBody>
      </p:sp>
    </p:spTree>
    <p:extLst>
      <p:ext uri="{BB962C8B-B14F-4D97-AF65-F5344CB8AC3E}">
        <p14:creationId xmlns:p14="http://schemas.microsoft.com/office/powerpoint/2010/main" val="1835262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t>
            </a:r>
            <a:r>
              <a:rPr lang="en-GB" dirty="0" smtClean="0"/>
              <a:t>parking</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17</a:t>
            </a:fld>
            <a:endParaRPr lang="en-US" dirty="0"/>
          </a:p>
        </p:txBody>
      </p:sp>
      <p:pic>
        <p:nvPicPr>
          <p:cNvPr id="8" name="Picture 7"/>
          <p:cNvPicPr>
            <a:picLocks noChangeAspect="1"/>
          </p:cNvPicPr>
          <p:nvPr/>
        </p:nvPicPr>
        <p:blipFill>
          <a:blip r:embed="rId2"/>
          <a:stretch>
            <a:fillRect/>
          </a:stretch>
        </p:blipFill>
        <p:spPr>
          <a:xfrm>
            <a:off x="5208454" y="3698749"/>
            <a:ext cx="3694059" cy="2771510"/>
          </a:xfrm>
          <a:prstGeom prst="rect">
            <a:avLst/>
          </a:prstGeom>
        </p:spPr>
      </p:pic>
      <p:grpSp>
        <p:nvGrpSpPr>
          <p:cNvPr id="19" name="Group 18"/>
          <p:cNvGrpSpPr/>
          <p:nvPr/>
        </p:nvGrpSpPr>
        <p:grpSpPr>
          <a:xfrm>
            <a:off x="4760578" y="130628"/>
            <a:ext cx="4141935" cy="3486129"/>
            <a:chOff x="4895385" y="3028979"/>
            <a:chExt cx="4141935" cy="3486129"/>
          </a:xfrm>
        </p:grpSpPr>
        <p:pic>
          <p:nvPicPr>
            <p:cNvPr id="9" name="Picture 8"/>
            <p:cNvPicPr>
              <a:picLocks noChangeAspect="1"/>
            </p:cNvPicPr>
            <p:nvPr/>
          </p:nvPicPr>
          <p:blipFill>
            <a:blip r:embed="rId3"/>
            <a:stretch>
              <a:fillRect/>
            </a:stretch>
          </p:blipFill>
          <p:spPr>
            <a:xfrm>
              <a:off x="4895385" y="3028979"/>
              <a:ext cx="4141935" cy="3486129"/>
            </a:xfrm>
            <a:prstGeom prst="rect">
              <a:avLst/>
            </a:prstGeom>
          </p:spPr>
        </p:pic>
        <p:cxnSp>
          <p:nvCxnSpPr>
            <p:cNvPr id="11" name="Straight Connector 10"/>
            <p:cNvCxnSpPr/>
            <p:nvPr/>
          </p:nvCxnSpPr>
          <p:spPr>
            <a:xfrm>
              <a:off x="6088036" y="5646446"/>
              <a:ext cx="1323" cy="535419"/>
            </a:xfrm>
            <a:prstGeom prst="line">
              <a:avLst/>
            </a:prstGeom>
            <a:ln w="22225">
              <a:solidFill>
                <a:srgbClr val="F38D4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67449" y="5638010"/>
              <a:ext cx="639606" cy="0"/>
            </a:xfrm>
            <a:prstGeom prst="line">
              <a:avLst/>
            </a:prstGeom>
            <a:ln w="22225">
              <a:solidFill>
                <a:srgbClr val="F38D4F"/>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a:stretch>
            <a:fillRect/>
          </a:stretch>
        </p:blipFill>
        <p:spPr>
          <a:xfrm>
            <a:off x="356229" y="1456191"/>
            <a:ext cx="4566193" cy="3502371"/>
          </a:xfrm>
          <a:prstGeom prst="rect">
            <a:avLst/>
          </a:prstGeom>
        </p:spPr>
      </p:pic>
    </p:spTree>
    <p:extLst>
      <p:ext uri="{BB962C8B-B14F-4D97-AF65-F5344CB8AC3E}">
        <p14:creationId xmlns:p14="http://schemas.microsoft.com/office/powerpoint/2010/main" val="3094588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Parylene</a:t>
            </a:r>
            <a:endParaRPr lang="en-GB" dirty="0"/>
          </a:p>
        </p:txBody>
      </p:sp>
      <p:sp>
        <p:nvSpPr>
          <p:cNvPr id="3" name="Content Placeholder 2"/>
          <p:cNvSpPr>
            <a:spLocks noGrp="1"/>
          </p:cNvSpPr>
          <p:nvPr>
            <p:ph idx="1"/>
          </p:nvPr>
        </p:nvSpPr>
        <p:spPr>
          <a:xfrm>
            <a:off x="87629" y="1123052"/>
            <a:ext cx="4116825" cy="2795806"/>
          </a:xfrm>
        </p:spPr>
        <p:txBody>
          <a:bodyPr>
            <a:normAutofit fontScale="92500" lnSpcReduction="10000"/>
          </a:bodyPr>
          <a:lstStyle/>
          <a:p>
            <a:r>
              <a:rPr lang="en-GB" sz="2400" dirty="0" smtClean="0"/>
              <a:t>Contacted </a:t>
            </a:r>
            <a:r>
              <a:rPr lang="en-GB" sz="2400" dirty="0" smtClean="0"/>
              <a:t>SCS coatings </a:t>
            </a:r>
            <a:r>
              <a:rPr lang="en-GB" sz="2400" dirty="0" smtClean="0"/>
              <a:t>(USA) </a:t>
            </a:r>
            <a:r>
              <a:rPr lang="en-GB" sz="2400" dirty="0" smtClean="0"/>
              <a:t>and </a:t>
            </a:r>
            <a:r>
              <a:rPr lang="en-GB" sz="2400" dirty="0" err="1" smtClean="0"/>
              <a:t>Comelec</a:t>
            </a:r>
            <a:r>
              <a:rPr lang="en-GB" sz="2400" dirty="0" smtClean="0"/>
              <a:t> (</a:t>
            </a:r>
            <a:r>
              <a:rPr lang="en-GB" sz="2400" dirty="0" err="1" smtClean="0"/>
              <a:t>swiss</a:t>
            </a:r>
            <a:r>
              <a:rPr lang="en-GB" sz="2400" dirty="0" smtClean="0"/>
              <a:t>)</a:t>
            </a:r>
          </a:p>
          <a:p>
            <a:r>
              <a:rPr lang="en-GB" sz="2400" dirty="0" err="1" smtClean="0"/>
              <a:t>Parylene</a:t>
            </a:r>
            <a:r>
              <a:rPr lang="en-GB" sz="2400" dirty="0" smtClean="0"/>
              <a:t> is deposited  in all surfaces exposed.</a:t>
            </a:r>
          </a:p>
          <a:p>
            <a:r>
              <a:rPr lang="en-GB" sz="2400" dirty="0" smtClean="0"/>
              <a:t>Chips are placed in vacuum, at high temperature.</a:t>
            </a:r>
          </a:p>
          <a:p>
            <a:r>
              <a:rPr lang="en-GB" sz="2400" dirty="0" smtClean="0"/>
              <a:t>Masks are applied to the  chips prior to deposition.</a:t>
            </a:r>
          </a:p>
          <a:p>
            <a:endParaRPr lang="en-GB" sz="2400"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18</a:t>
            </a:fld>
            <a:endParaRPr lang="en-US" dirty="0"/>
          </a:p>
        </p:txBody>
      </p:sp>
      <p:pic>
        <p:nvPicPr>
          <p:cNvPr id="62" name="Picture 61"/>
          <p:cNvPicPr>
            <a:picLocks noChangeAspect="1"/>
          </p:cNvPicPr>
          <p:nvPr/>
        </p:nvPicPr>
        <p:blipFill>
          <a:blip r:embed="rId2"/>
          <a:stretch>
            <a:fillRect/>
          </a:stretch>
        </p:blipFill>
        <p:spPr>
          <a:xfrm>
            <a:off x="4204454" y="751114"/>
            <a:ext cx="4832866" cy="3504074"/>
          </a:xfrm>
          <a:prstGeom prst="rect">
            <a:avLst/>
          </a:prstGeom>
        </p:spPr>
      </p:pic>
      <p:pic>
        <p:nvPicPr>
          <p:cNvPr id="6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3690" y="4292471"/>
            <a:ext cx="1860310" cy="1046424"/>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425" y="4292471"/>
            <a:ext cx="1860310" cy="1046424"/>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425" y="5483731"/>
            <a:ext cx="1860310" cy="1046424"/>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3690" y="5483731"/>
            <a:ext cx="1860310" cy="1046424"/>
          </a:xfrm>
          <a:prstGeom prst="rect">
            <a:avLst/>
          </a:prstGeom>
        </p:spPr>
      </p:pic>
      <p:pic>
        <p:nvPicPr>
          <p:cNvPr id="7" name="Picture 6"/>
          <p:cNvPicPr>
            <a:picLocks noChangeAspect="1"/>
          </p:cNvPicPr>
          <p:nvPr/>
        </p:nvPicPr>
        <p:blipFill>
          <a:blip r:embed="rId7"/>
          <a:stretch>
            <a:fillRect/>
          </a:stretch>
        </p:blipFill>
        <p:spPr>
          <a:xfrm>
            <a:off x="586920" y="5247392"/>
            <a:ext cx="3985079" cy="1073737"/>
          </a:xfrm>
          <a:prstGeom prst="rect">
            <a:avLst/>
          </a:prstGeom>
        </p:spPr>
      </p:pic>
      <p:pic>
        <p:nvPicPr>
          <p:cNvPr id="8" name="Picture 7"/>
          <p:cNvPicPr>
            <a:picLocks noChangeAspect="1"/>
          </p:cNvPicPr>
          <p:nvPr/>
        </p:nvPicPr>
        <p:blipFill>
          <a:blip r:embed="rId8"/>
          <a:stretch>
            <a:fillRect/>
          </a:stretch>
        </p:blipFill>
        <p:spPr>
          <a:xfrm>
            <a:off x="1490974" y="3837922"/>
            <a:ext cx="2176970" cy="1323598"/>
          </a:xfrm>
          <a:prstGeom prst="rect">
            <a:avLst/>
          </a:prstGeom>
        </p:spPr>
      </p:pic>
    </p:spTree>
    <p:extLst>
      <p:ext uri="{BB962C8B-B14F-4D97-AF65-F5344CB8AC3E}">
        <p14:creationId xmlns:p14="http://schemas.microsoft.com/office/powerpoint/2010/main" val="1979064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Parylene</a:t>
            </a:r>
            <a:r>
              <a:rPr lang="en-GB" dirty="0" smtClean="0"/>
              <a:t> problems</a:t>
            </a:r>
            <a:endParaRPr lang="en-GB" dirty="0"/>
          </a:p>
        </p:txBody>
      </p:sp>
      <p:sp>
        <p:nvSpPr>
          <p:cNvPr id="3" name="Content Placeholder 2"/>
          <p:cNvSpPr>
            <a:spLocks noGrp="1"/>
          </p:cNvSpPr>
          <p:nvPr>
            <p:ph idx="1"/>
          </p:nvPr>
        </p:nvSpPr>
        <p:spPr>
          <a:xfrm>
            <a:off x="87630" y="1325563"/>
            <a:ext cx="3945985" cy="4076947"/>
          </a:xfrm>
        </p:spPr>
        <p:txBody>
          <a:bodyPr/>
          <a:lstStyle/>
          <a:p>
            <a:r>
              <a:rPr lang="en-GB" dirty="0" smtClean="0"/>
              <a:t>Problems encountered with “low” energy  high intensity proton beam (24 MeV), but only on non-uniform irradiation.</a:t>
            </a:r>
          </a:p>
          <a:p>
            <a:r>
              <a:rPr lang="en-GB" dirty="0" smtClean="0"/>
              <a:t>Increased noise in chip seemed to be </a:t>
            </a:r>
            <a:r>
              <a:rPr lang="en-GB" dirty="0" smtClean="0"/>
              <a:t>mitigated by </a:t>
            </a:r>
            <a:r>
              <a:rPr lang="en-GB" dirty="0" err="1" smtClean="0"/>
              <a:t>Ikrum</a:t>
            </a:r>
            <a:r>
              <a:rPr lang="en-GB" dirty="0"/>
              <a:t>.</a:t>
            </a:r>
            <a:r>
              <a:rPr lang="en-GB" dirty="0" smtClean="0"/>
              <a:t> </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19</a:t>
            </a:fld>
            <a:endParaRPr lang="en-US" dirty="0"/>
          </a:p>
        </p:txBody>
      </p:sp>
      <p:pic>
        <p:nvPicPr>
          <p:cNvPr id="10" name="Picture 9"/>
          <p:cNvPicPr>
            <a:picLocks noChangeAspect="1"/>
          </p:cNvPicPr>
          <p:nvPr/>
        </p:nvPicPr>
        <p:blipFill>
          <a:blip r:embed="rId2"/>
          <a:stretch>
            <a:fillRect/>
          </a:stretch>
        </p:blipFill>
        <p:spPr>
          <a:xfrm>
            <a:off x="3849882" y="1347272"/>
            <a:ext cx="2759973" cy="2633573"/>
          </a:xfrm>
          <a:prstGeom prst="rect">
            <a:avLst/>
          </a:prstGeom>
          <a:solidFill>
            <a:srgbClr val="EF3439"/>
          </a:solidFill>
        </p:spPr>
      </p:pic>
      <p:pic>
        <p:nvPicPr>
          <p:cNvPr id="11" name="Picture 10"/>
          <p:cNvPicPr>
            <a:picLocks noChangeAspect="1"/>
          </p:cNvPicPr>
          <p:nvPr/>
        </p:nvPicPr>
        <p:blipFill rotWithShape="1">
          <a:blip r:embed="rId3"/>
          <a:srcRect l="15078" r="1103"/>
          <a:stretch/>
        </p:blipFill>
        <p:spPr>
          <a:xfrm>
            <a:off x="6528795" y="1396643"/>
            <a:ext cx="2534144" cy="2265494"/>
          </a:xfrm>
          <a:prstGeom prst="rect">
            <a:avLst/>
          </a:prstGeom>
        </p:spPr>
      </p:pic>
      <p:sp>
        <p:nvSpPr>
          <p:cNvPr id="13" name="Oval 12"/>
          <p:cNvSpPr/>
          <p:nvPr/>
        </p:nvSpPr>
        <p:spPr>
          <a:xfrm rot="18811683">
            <a:off x="7510909" y="826117"/>
            <a:ext cx="569917" cy="3283772"/>
          </a:xfrm>
          <a:prstGeom prst="ellipse">
            <a:avLst/>
          </a:prstGeom>
          <a:noFill/>
          <a:ln w="31750">
            <a:solidFill>
              <a:srgbClr val="EF3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stretch>
            <a:fillRect/>
          </a:stretch>
        </p:blipFill>
        <p:spPr>
          <a:xfrm>
            <a:off x="5322199" y="4114831"/>
            <a:ext cx="2372480" cy="2244055"/>
          </a:xfrm>
          <a:prstGeom prst="rect">
            <a:avLst/>
          </a:prstGeom>
        </p:spPr>
      </p:pic>
    </p:spTree>
    <p:extLst>
      <p:ext uri="{BB962C8B-B14F-4D97-AF65-F5344CB8AC3E}">
        <p14:creationId xmlns:p14="http://schemas.microsoft.com/office/powerpoint/2010/main" val="1429234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Introduction</a:t>
            </a:r>
            <a:endParaRPr lang="en-US" dirty="0"/>
          </a:p>
        </p:txBody>
      </p:sp>
      <p:sp>
        <p:nvSpPr>
          <p:cNvPr id="3" name="Content Placeholder 2"/>
          <p:cNvSpPr>
            <a:spLocks noGrp="1"/>
          </p:cNvSpPr>
          <p:nvPr>
            <p:ph idx="1"/>
          </p:nvPr>
        </p:nvSpPr>
        <p:spPr>
          <a:xfrm>
            <a:off x="239485" y="2001471"/>
            <a:ext cx="4677423" cy="4522496"/>
          </a:xfrm>
        </p:spPr>
        <p:txBody>
          <a:bodyPr>
            <a:normAutofit fontScale="55000" lnSpcReduction="20000"/>
          </a:bodyPr>
          <a:lstStyle/>
          <a:p>
            <a:r>
              <a:rPr lang="en-GB" dirty="0" err="1" smtClean="0"/>
              <a:t>Velo</a:t>
            </a:r>
            <a:r>
              <a:rPr lang="en-GB" dirty="0" smtClean="0"/>
              <a:t> </a:t>
            </a:r>
            <a:r>
              <a:rPr lang="en-GB" dirty="0" err="1" smtClean="0"/>
              <a:t>Controls+DAQ</a:t>
            </a:r>
            <a:endParaRPr lang="en-GB" dirty="0" smtClean="0"/>
          </a:p>
          <a:p>
            <a:r>
              <a:rPr lang="en-GB" dirty="0" err="1" smtClean="0"/>
              <a:t>Velo</a:t>
            </a:r>
            <a:r>
              <a:rPr lang="en-GB" dirty="0" smtClean="0"/>
              <a:t> Commissioning &amp; optimization of raw data</a:t>
            </a:r>
          </a:p>
          <a:p>
            <a:r>
              <a:rPr lang="en-GB" dirty="0" smtClean="0"/>
              <a:t>Currently at UFRJ:  Adj. Professor (2011-)</a:t>
            </a:r>
          </a:p>
          <a:p>
            <a:pPr lvl="1"/>
            <a:r>
              <a:rPr lang="en-GB" dirty="0" smtClean="0"/>
              <a:t>Coordinator of the local HEP lab</a:t>
            </a:r>
          </a:p>
          <a:p>
            <a:pPr lvl="1"/>
            <a:r>
              <a:rPr lang="en-GB" dirty="0" smtClean="0"/>
              <a:t>Teaching: </a:t>
            </a:r>
            <a:r>
              <a:rPr lang="en-GB" dirty="0" err="1" smtClean="0"/>
              <a:t>Nucl</a:t>
            </a:r>
            <a:r>
              <a:rPr lang="en-GB" dirty="0" smtClean="0"/>
              <a:t>. Phys. Lab &amp; </a:t>
            </a:r>
            <a:r>
              <a:rPr lang="en-GB" dirty="0" smtClean="0"/>
              <a:t>I</a:t>
            </a:r>
            <a:r>
              <a:rPr lang="en-GB" dirty="0" smtClean="0"/>
              <a:t>nstr. lab</a:t>
            </a:r>
          </a:p>
          <a:p>
            <a:pPr lvl="1"/>
            <a:r>
              <a:rPr lang="en-GB" dirty="0" smtClean="0"/>
              <a:t>Deputy Project leader of the VELO (2014-)</a:t>
            </a:r>
          </a:p>
          <a:p>
            <a:pPr lvl="1"/>
            <a:r>
              <a:rPr lang="en-GB" dirty="0" smtClean="0"/>
              <a:t>CERN SASS (2014-2015)</a:t>
            </a:r>
          </a:p>
          <a:p>
            <a:pPr lvl="1"/>
            <a:r>
              <a:rPr lang="en-GB" dirty="0" smtClean="0"/>
              <a:t>Test beam coordinator (2015-)</a:t>
            </a:r>
          </a:p>
          <a:p>
            <a:pPr lvl="1"/>
            <a:r>
              <a:rPr lang="en-GB" b="1" i="1" u="sng" dirty="0" smtClean="0">
                <a:solidFill>
                  <a:srgbClr val="15A0A7"/>
                </a:solidFill>
              </a:rPr>
              <a:t>Main research – VELO upgrade</a:t>
            </a:r>
          </a:p>
          <a:p>
            <a:r>
              <a:rPr lang="en-GB" dirty="0" smtClean="0"/>
              <a:t>Side projects/interests:</a:t>
            </a:r>
          </a:p>
          <a:p>
            <a:pPr lvl="1"/>
            <a:r>
              <a:rPr lang="en-GB" dirty="0" smtClean="0"/>
              <a:t>Co-proponent of  applied physics programme in UFRJ</a:t>
            </a:r>
          </a:p>
          <a:p>
            <a:pPr lvl="1"/>
            <a:r>
              <a:rPr lang="en-GB" dirty="0" smtClean="0"/>
              <a:t>Medical physics (eye tumour irradiation)</a:t>
            </a:r>
          </a:p>
          <a:p>
            <a:pPr lvl="1"/>
            <a:r>
              <a:rPr lang="en-GB" dirty="0" smtClean="0"/>
              <a:t>X-rays at the </a:t>
            </a:r>
            <a:r>
              <a:rPr lang="en-GB" dirty="0" smtClean="0"/>
              <a:t>B</a:t>
            </a:r>
            <a:r>
              <a:rPr lang="en-GB" dirty="0" smtClean="0"/>
              <a:t>razilian Synchrotron</a:t>
            </a:r>
          </a:p>
          <a:p>
            <a:pPr lvl="1"/>
            <a:r>
              <a:rPr lang="en-GB" dirty="0" smtClean="0"/>
              <a:t>Herschel (FSC for diffractive pp interactions)</a:t>
            </a:r>
          </a:p>
          <a:p>
            <a:r>
              <a:rPr lang="en-GB" dirty="0" smtClean="0"/>
              <a:t>Grants:</a:t>
            </a:r>
          </a:p>
          <a:p>
            <a:pPr lvl="1"/>
            <a:r>
              <a:rPr lang="en-GB" dirty="0" smtClean="0"/>
              <a:t>Local lab infrastructure:  Si R&amp;D measurements</a:t>
            </a:r>
          </a:p>
          <a:p>
            <a:pPr lvl="1"/>
            <a:r>
              <a:rPr lang="en-GB" dirty="0" smtClean="0"/>
              <a:t>Construction of a Pixel Telescope</a:t>
            </a:r>
          </a:p>
          <a:p>
            <a:pPr lvl="1"/>
            <a:r>
              <a:rPr lang="en-GB" dirty="0" smtClean="0"/>
              <a:t>+Personal grants</a:t>
            </a:r>
          </a:p>
          <a:p>
            <a:endParaRPr lang="en-GB" dirty="0" smtClean="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dirty="0" err="1" smtClean="0"/>
              <a:t>Nikhef</a:t>
            </a:r>
            <a:r>
              <a:rPr lang="pt-BR" dirty="0" smtClean="0"/>
              <a:t> R&amp;D Candidate </a:t>
            </a:r>
            <a:r>
              <a:rPr lang="pt-BR" dirty="0" err="1" smtClean="0"/>
              <a:t>Colloquium</a:t>
            </a:r>
            <a:r>
              <a:rPr lang="pt-BR" dirty="0" smtClean="0"/>
              <a:t>  - </a:t>
            </a:r>
            <a:r>
              <a:rPr lang="pt-BR" dirty="0" err="1" smtClean="0"/>
              <a:t>Kazu</a:t>
            </a:r>
            <a:r>
              <a:rPr lang="pt-BR" dirty="0" smtClean="0"/>
              <a:t>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a:t>
            </a:fld>
            <a:endParaRPr lang="en-US" dirty="0"/>
          </a:p>
        </p:txBody>
      </p:sp>
      <p:pic>
        <p:nvPicPr>
          <p:cNvPr id="7" name="Picture 6"/>
          <p:cNvPicPr>
            <a:picLocks noChangeAspect="1"/>
          </p:cNvPicPr>
          <p:nvPr/>
        </p:nvPicPr>
        <p:blipFill>
          <a:blip r:embed="rId3"/>
          <a:stretch>
            <a:fillRect/>
          </a:stretch>
        </p:blipFill>
        <p:spPr>
          <a:xfrm>
            <a:off x="5649685" y="2168459"/>
            <a:ext cx="3060023" cy="1868038"/>
          </a:xfrm>
          <a:prstGeom prst="rect">
            <a:avLst/>
          </a:prstGeom>
        </p:spPr>
      </p:pic>
      <p:pic>
        <p:nvPicPr>
          <p:cNvPr id="8" name="Picture 7"/>
          <p:cNvPicPr>
            <a:picLocks noChangeAspect="1"/>
          </p:cNvPicPr>
          <p:nvPr/>
        </p:nvPicPr>
        <p:blipFill>
          <a:blip r:embed="rId4"/>
          <a:stretch>
            <a:fillRect/>
          </a:stretch>
        </p:blipFill>
        <p:spPr>
          <a:xfrm>
            <a:off x="5152534" y="56194"/>
            <a:ext cx="3768974" cy="2073890"/>
          </a:xfrm>
          <a:prstGeom prst="rect">
            <a:avLst/>
          </a:prstGeom>
        </p:spPr>
      </p:pic>
      <p:pic>
        <p:nvPicPr>
          <p:cNvPr id="11" name="Picture 10"/>
          <p:cNvPicPr>
            <a:picLocks noChangeAspect="1"/>
          </p:cNvPicPr>
          <p:nvPr/>
        </p:nvPicPr>
        <p:blipFill>
          <a:blip r:embed="rId5"/>
          <a:stretch>
            <a:fillRect/>
          </a:stretch>
        </p:blipFill>
        <p:spPr>
          <a:xfrm>
            <a:off x="5032721" y="4073445"/>
            <a:ext cx="3884786" cy="2297237"/>
          </a:xfrm>
          <a:prstGeom prst="rect">
            <a:avLst/>
          </a:prstGeom>
        </p:spPr>
      </p:pic>
      <p:sp>
        <p:nvSpPr>
          <p:cNvPr id="17" name="Rectangle 16"/>
          <p:cNvSpPr/>
          <p:nvPr/>
        </p:nvSpPr>
        <p:spPr>
          <a:xfrm>
            <a:off x="7942384" y="1482509"/>
            <a:ext cx="1018227" cy="584775"/>
          </a:xfrm>
          <a:prstGeom prst="rect">
            <a:avLst/>
          </a:prstGeom>
        </p:spPr>
        <p:txBody>
          <a:bodyPr wrap="none">
            <a:spAutoFit/>
          </a:bodyPr>
          <a:lstStyle/>
          <a:p>
            <a:r>
              <a:rPr lang="en-US" sz="3200" dirty="0" smtClean="0"/>
              <a:t>2006</a:t>
            </a:r>
            <a:endParaRPr lang="en-US" sz="3200" dirty="0"/>
          </a:p>
        </p:txBody>
      </p:sp>
      <p:sp>
        <p:nvSpPr>
          <p:cNvPr id="18" name="Rectangle 17"/>
          <p:cNvSpPr/>
          <p:nvPr/>
        </p:nvSpPr>
        <p:spPr>
          <a:xfrm>
            <a:off x="7899280" y="4033498"/>
            <a:ext cx="1018227" cy="584775"/>
          </a:xfrm>
          <a:prstGeom prst="rect">
            <a:avLst/>
          </a:prstGeom>
        </p:spPr>
        <p:txBody>
          <a:bodyPr wrap="none">
            <a:spAutoFit/>
          </a:bodyPr>
          <a:lstStyle/>
          <a:p>
            <a:r>
              <a:rPr lang="en-US" sz="3200" dirty="0" smtClean="0">
                <a:solidFill>
                  <a:schemeClr val="bg1"/>
                </a:solidFill>
              </a:rPr>
              <a:t>2014</a:t>
            </a:r>
            <a:endParaRPr lang="en-US" sz="3200" dirty="0">
              <a:solidFill>
                <a:schemeClr val="bg1"/>
              </a:solidFill>
            </a:endParaRPr>
          </a:p>
        </p:txBody>
      </p:sp>
      <p:grpSp>
        <p:nvGrpSpPr>
          <p:cNvPr id="31" name="Group 30"/>
          <p:cNvGrpSpPr/>
          <p:nvPr/>
        </p:nvGrpSpPr>
        <p:grpSpPr>
          <a:xfrm>
            <a:off x="36776" y="1016990"/>
            <a:ext cx="4997945" cy="945600"/>
            <a:chOff x="-7287" y="1313341"/>
            <a:chExt cx="4997945" cy="945600"/>
          </a:xfrm>
        </p:grpSpPr>
        <p:pic>
          <p:nvPicPr>
            <p:cNvPr id="10" name="Picture 9"/>
            <p:cNvPicPr>
              <a:picLocks noChangeAspect="1"/>
            </p:cNvPicPr>
            <p:nvPr/>
          </p:nvPicPr>
          <p:blipFill>
            <a:blip r:embed="rId6"/>
            <a:stretch>
              <a:fillRect/>
            </a:stretch>
          </p:blipFill>
          <p:spPr>
            <a:xfrm>
              <a:off x="-7287" y="1393922"/>
              <a:ext cx="581852" cy="865019"/>
            </a:xfrm>
            <a:prstGeom prst="rect">
              <a:avLst/>
            </a:prstGeom>
          </p:spPr>
        </p:pic>
        <p:pic>
          <p:nvPicPr>
            <p:cNvPr id="12" name="Picture 11"/>
            <p:cNvPicPr>
              <a:picLocks noChangeAspect="1"/>
            </p:cNvPicPr>
            <p:nvPr/>
          </p:nvPicPr>
          <p:blipFill>
            <a:blip r:embed="rId7"/>
            <a:stretch>
              <a:fillRect/>
            </a:stretch>
          </p:blipFill>
          <p:spPr>
            <a:xfrm>
              <a:off x="711290" y="1588017"/>
              <a:ext cx="455022" cy="445199"/>
            </a:xfrm>
            <a:prstGeom prst="rect">
              <a:avLst/>
            </a:prstGeom>
          </p:spPr>
        </p:pic>
        <p:pic>
          <p:nvPicPr>
            <p:cNvPr id="9" name="Picture 8"/>
            <p:cNvPicPr>
              <a:picLocks noChangeAspect="1"/>
            </p:cNvPicPr>
            <p:nvPr/>
          </p:nvPicPr>
          <p:blipFill>
            <a:blip r:embed="rId8"/>
            <a:stretch>
              <a:fillRect/>
            </a:stretch>
          </p:blipFill>
          <p:spPr>
            <a:xfrm>
              <a:off x="2015550" y="1565732"/>
              <a:ext cx="875447" cy="383008"/>
            </a:xfrm>
            <a:prstGeom prst="rect">
              <a:avLst/>
            </a:prstGeom>
          </p:spPr>
        </p:pic>
        <p:pic>
          <p:nvPicPr>
            <p:cNvPr id="13" name="Picture 12"/>
            <p:cNvPicPr>
              <a:picLocks noChangeAspect="1"/>
            </p:cNvPicPr>
            <p:nvPr/>
          </p:nvPicPr>
          <p:blipFill>
            <a:blip r:embed="rId6"/>
            <a:stretch>
              <a:fillRect/>
            </a:stretch>
          </p:blipFill>
          <p:spPr>
            <a:xfrm>
              <a:off x="1286647" y="1391837"/>
              <a:ext cx="581852" cy="865019"/>
            </a:xfrm>
            <a:prstGeom prst="rect">
              <a:avLst/>
            </a:prstGeom>
          </p:spPr>
        </p:pic>
        <p:pic>
          <p:nvPicPr>
            <p:cNvPr id="14" name="Picture 13"/>
            <p:cNvPicPr>
              <a:picLocks noChangeAspect="1"/>
            </p:cNvPicPr>
            <p:nvPr/>
          </p:nvPicPr>
          <p:blipFill>
            <a:blip r:embed="rId7"/>
            <a:stretch>
              <a:fillRect/>
            </a:stretch>
          </p:blipFill>
          <p:spPr>
            <a:xfrm>
              <a:off x="3779871" y="1534636"/>
              <a:ext cx="455022" cy="445199"/>
            </a:xfrm>
            <a:prstGeom prst="rect">
              <a:avLst/>
            </a:prstGeom>
          </p:spPr>
        </p:pic>
        <p:pic>
          <p:nvPicPr>
            <p:cNvPr id="15" name="Picture 14"/>
            <p:cNvPicPr>
              <a:picLocks noChangeAspect="1"/>
            </p:cNvPicPr>
            <p:nvPr/>
          </p:nvPicPr>
          <p:blipFill>
            <a:blip r:embed="rId6"/>
            <a:stretch>
              <a:fillRect/>
            </a:stretch>
          </p:blipFill>
          <p:spPr>
            <a:xfrm>
              <a:off x="3047879" y="1376712"/>
              <a:ext cx="581852" cy="865019"/>
            </a:xfrm>
            <a:prstGeom prst="rect">
              <a:avLst/>
            </a:prstGeom>
          </p:spPr>
        </p:pic>
        <p:pic>
          <p:nvPicPr>
            <p:cNvPr id="16" name="Picture 15"/>
            <p:cNvPicPr>
              <a:picLocks noChangeAspect="1"/>
            </p:cNvPicPr>
            <p:nvPr/>
          </p:nvPicPr>
          <p:blipFill>
            <a:blip r:embed="rId6"/>
            <a:stretch>
              <a:fillRect/>
            </a:stretch>
          </p:blipFill>
          <p:spPr>
            <a:xfrm>
              <a:off x="4408806" y="1388707"/>
              <a:ext cx="581852" cy="865019"/>
            </a:xfrm>
            <a:prstGeom prst="rect">
              <a:avLst/>
            </a:prstGeom>
          </p:spPr>
        </p:pic>
        <p:sp>
          <p:nvSpPr>
            <p:cNvPr id="19" name="Right Arrow 18"/>
            <p:cNvSpPr/>
            <p:nvPr/>
          </p:nvSpPr>
          <p:spPr>
            <a:xfrm>
              <a:off x="540236" y="1649386"/>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1157021" y="1651761"/>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1810389" y="1649386"/>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877147" y="1646256"/>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589045" y="1634261"/>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4213842" y="1634261"/>
              <a:ext cx="190461" cy="174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8254" y="1313341"/>
              <a:ext cx="498855" cy="276999"/>
            </a:xfrm>
            <a:prstGeom prst="rect">
              <a:avLst/>
            </a:prstGeom>
          </p:spPr>
          <p:txBody>
            <a:bodyPr wrap="none">
              <a:spAutoFit/>
            </a:bodyPr>
            <a:lstStyle/>
            <a:p>
              <a:r>
                <a:rPr lang="en-US" sz="1200" dirty="0" smtClean="0"/>
                <a:t>2005</a:t>
              </a:r>
              <a:endParaRPr lang="en-US" sz="3200" dirty="0"/>
            </a:p>
          </p:txBody>
        </p:sp>
        <p:sp>
          <p:nvSpPr>
            <p:cNvPr id="26" name="Rectangle 25"/>
            <p:cNvSpPr/>
            <p:nvPr/>
          </p:nvSpPr>
          <p:spPr>
            <a:xfrm>
              <a:off x="987047" y="1313341"/>
              <a:ext cx="498855" cy="276999"/>
            </a:xfrm>
            <a:prstGeom prst="rect">
              <a:avLst/>
            </a:prstGeom>
          </p:spPr>
          <p:txBody>
            <a:bodyPr wrap="none">
              <a:spAutoFit/>
            </a:bodyPr>
            <a:lstStyle/>
            <a:p>
              <a:r>
                <a:rPr lang="en-US" sz="1200" smtClean="0"/>
                <a:t>2007</a:t>
              </a:r>
              <a:endParaRPr lang="en-US" sz="3200" dirty="0"/>
            </a:p>
          </p:txBody>
        </p:sp>
        <p:sp>
          <p:nvSpPr>
            <p:cNvPr id="27" name="Rectangle 26"/>
            <p:cNvSpPr/>
            <p:nvPr/>
          </p:nvSpPr>
          <p:spPr>
            <a:xfrm>
              <a:off x="1676184" y="1313341"/>
              <a:ext cx="498855" cy="276999"/>
            </a:xfrm>
            <a:prstGeom prst="rect">
              <a:avLst/>
            </a:prstGeom>
          </p:spPr>
          <p:txBody>
            <a:bodyPr wrap="none">
              <a:spAutoFit/>
            </a:bodyPr>
            <a:lstStyle/>
            <a:p>
              <a:r>
                <a:rPr lang="en-US" sz="1200" smtClean="0"/>
                <a:t>2008</a:t>
              </a:r>
              <a:endParaRPr lang="en-US" sz="3200" dirty="0"/>
            </a:p>
          </p:txBody>
        </p:sp>
        <p:sp>
          <p:nvSpPr>
            <p:cNvPr id="28" name="Rectangle 27"/>
            <p:cNvSpPr/>
            <p:nvPr/>
          </p:nvSpPr>
          <p:spPr>
            <a:xfrm>
              <a:off x="2718463" y="1313341"/>
              <a:ext cx="498855" cy="276999"/>
            </a:xfrm>
            <a:prstGeom prst="rect">
              <a:avLst/>
            </a:prstGeom>
          </p:spPr>
          <p:txBody>
            <a:bodyPr wrap="none">
              <a:spAutoFit/>
            </a:bodyPr>
            <a:lstStyle/>
            <a:p>
              <a:r>
                <a:rPr lang="en-US" sz="1200" dirty="0" smtClean="0"/>
                <a:t>2011</a:t>
              </a:r>
              <a:endParaRPr lang="en-US" sz="3200" dirty="0"/>
            </a:p>
          </p:txBody>
        </p:sp>
        <p:sp>
          <p:nvSpPr>
            <p:cNvPr id="29" name="Rectangle 28"/>
            <p:cNvSpPr/>
            <p:nvPr/>
          </p:nvSpPr>
          <p:spPr>
            <a:xfrm>
              <a:off x="3437416" y="1313341"/>
              <a:ext cx="498855" cy="276999"/>
            </a:xfrm>
            <a:prstGeom prst="rect">
              <a:avLst/>
            </a:prstGeom>
          </p:spPr>
          <p:txBody>
            <a:bodyPr wrap="none">
              <a:spAutoFit/>
            </a:bodyPr>
            <a:lstStyle/>
            <a:p>
              <a:r>
                <a:rPr lang="en-US" sz="1200" smtClean="0"/>
                <a:t>2014</a:t>
              </a:r>
              <a:endParaRPr lang="en-US" sz="3200" dirty="0"/>
            </a:p>
          </p:txBody>
        </p:sp>
        <p:sp>
          <p:nvSpPr>
            <p:cNvPr id="30" name="Rectangle 29"/>
            <p:cNvSpPr/>
            <p:nvPr/>
          </p:nvSpPr>
          <p:spPr>
            <a:xfrm>
              <a:off x="4090136" y="1313341"/>
              <a:ext cx="498855" cy="276999"/>
            </a:xfrm>
            <a:prstGeom prst="rect">
              <a:avLst/>
            </a:prstGeom>
          </p:spPr>
          <p:txBody>
            <a:bodyPr wrap="none">
              <a:spAutoFit/>
            </a:bodyPr>
            <a:lstStyle/>
            <a:p>
              <a:r>
                <a:rPr lang="en-US" sz="1200" dirty="0" smtClean="0"/>
                <a:t>2016</a:t>
              </a:r>
              <a:endParaRPr lang="en-US" sz="3200" dirty="0"/>
            </a:p>
          </p:txBody>
        </p:sp>
      </p:grpSp>
    </p:spTree>
    <p:extLst>
      <p:ext uri="{BB962C8B-B14F-4D97-AF65-F5344CB8AC3E}">
        <p14:creationId xmlns:p14="http://schemas.microsoft.com/office/powerpoint/2010/main" val="1482869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collection</a:t>
            </a:r>
            <a:endParaRPr lang="en-US" dirty="0"/>
          </a:p>
        </p:txBody>
      </p:sp>
      <p:sp>
        <p:nvSpPr>
          <p:cNvPr id="3" name="Content Placeholder 2"/>
          <p:cNvSpPr>
            <a:spLocks noGrp="1"/>
          </p:cNvSpPr>
          <p:nvPr>
            <p:ph idx="1"/>
          </p:nvPr>
        </p:nvSpPr>
        <p:spPr>
          <a:xfrm>
            <a:off x="87630" y="1325563"/>
            <a:ext cx="4642990" cy="4851400"/>
          </a:xfrm>
        </p:spPr>
        <p:txBody>
          <a:bodyPr>
            <a:normAutofit fontScale="92500"/>
          </a:bodyPr>
          <a:lstStyle/>
          <a:p>
            <a:r>
              <a:rPr lang="en-US" dirty="0" err="1" smtClean="0"/>
              <a:t>VeloPix</a:t>
            </a:r>
            <a:r>
              <a:rPr lang="en-US" dirty="0" smtClean="0"/>
              <a:t> was not ready when the sensor R&amp;D was performed</a:t>
            </a:r>
          </a:p>
          <a:p>
            <a:r>
              <a:rPr lang="en-US" dirty="0" smtClean="0"/>
              <a:t>Used Timepix3 for the studies</a:t>
            </a:r>
          </a:p>
          <a:p>
            <a:r>
              <a:rPr lang="en-US" dirty="0" smtClean="0"/>
              <a:t>Several testing methods were employed before the SPS beam was back (&lt;2014)</a:t>
            </a:r>
          </a:p>
          <a:p>
            <a:pPr lvl="1"/>
            <a:r>
              <a:rPr lang="en-US" dirty="0" smtClean="0"/>
              <a:t>Sr90</a:t>
            </a:r>
          </a:p>
          <a:p>
            <a:pPr lvl="1"/>
            <a:r>
              <a:rPr lang="en-US" dirty="0" smtClean="0"/>
              <a:t>Am241</a:t>
            </a:r>
          </a:p>
          <a:p>
            <a:pPr lvl="1"/>
            <a:r>
              <a:rPr lang="en-US" dirty="0" smtClean="0"/>
              <a:t>Synchrotron X-rays</a:t>
            </a:r>
          </a:p>
          <a:p>
            <a:r>
              <a:rPr lang="en-US" dirty="0" smtClean="0"/>
              <a:t>Extensive beam studies carried out</a:t>
            </a:r>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20</a:t>
            </a:fld>
            <a:endParaRPr lang="en-US" dirty="0"/>
          </a:p>
        </p:txBody>
      </p:sp>
      <p:pic>
        <p:nvPicPr>
          <p:cNvPr id="7" name="Picture 6"/>
          <p:cNvPicPr>
            <a:picLocks noChangeAspect="1"/>
          </p:cNvPicPr>
          <p:nvPr/>
        </p:nvPicPr>
        <p:blipFill>
          <a:blip r:embed="rId2"/>
          <a:stretch>
            <a:fillRect/>
          </a:stretch>
        </p:blipFill>
        <p:spPr>
          <a:xfrm>
            <a:off x="4562475" y="1977598"/>
            <a:ext cx="4538364" cy="3010182"/>
          </a:xfrm>
          <a:prstGeom prst="rect">
            <a:avLst/>
          </a:prstGeom>
        </p:spPr>
      </p:pic>
    </p:spTree>
    <p:extLst>
      <p:ext uri="{BB962C8B-B14F-4D97-AF65-F5344CB8AC3E}">
        <p14:creationId xmlns:p14="http://schemas.microsoft.com/office/powerpoint/2010/main" val="3588098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calibration</a:t>
            </a:r>
            <a:endParaRPr lang="en-US" dirty="0"/>
          </a:p>
        </p:txBody>
      </p:sp>
      <p:sp>
        <p:nvSpPr>
          <p:cNvPr id="3" name="Content Placeholder 2"/>
          <p:cNvSpPr>
            <a:spLocks noGrp="1"/>
          </p:cNvSpPr>
          <p:nvPr>
            <p:ph idx="1"/>
          </p:nvPr>
        </p:nvSpPr>
        <p:spPr>
          <a:xfrm>
            <a:off x="87630" y="1325563"/>
            <a:ext cx="4408170" cy="1208087"/>
          </a:xfrm>
        </p:spPr>
        <p:txBody>
          <a:bodyPr>
            <a:normAutofit/>
          </a:bodyPr>
          <a:lstStyle/>
          <a:p>
            <a:r>
              <a:rPr lang="en-US" dirty="0" smtClean="0"/>
              <a:t>Calibrated per pixel using test pulses</a:t>
            </a:r>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21</a:t>
            </a:fld>
            <a:endParaRPr lang="en-US" dirty="0"/>
          </a:p>
        </p:txBody>
      </p:sp>
      <p:pic>
        <p:nvPicPr>
          <p:cNvPr id="7" name="Picture 6"/>
          <p:cNvPicPr>
            <a:picLocks noChangeAspect="1"/>
          </p:cNvPicPr>
          <p:nvPr/>
        </p:nvPicPr>
        <p:blipFill>
          <a:blip r:embed="rId2"/>
          <a:stretch>
            <a:fillRect/>
          </a:stretch>
        </p:blipFill>
        <p:spPr>
          <a:xfrm>
            <a:off x="229802" y="2533650"/>
            <a:ext cx="3655195" cy="2479676"/>
          </a:xfrm>
          <a:prstGeom prst="rect">
            <a:avLst/>
          </a:prstGeom>
        </p:spPr>
      </p:pic>
      <p:sp>
        <p:nvSpPr>
          <p:cNvPr id="10" name="TextBox 9"/>
          <p:cNvSpPr txBox="1"/>
          <p:nvPr/>
        </p:nvSpPr>
        <p:spPr>
          <a:xfrm>
            <a:off x="2405003" y="3953754"/>
            <a:ext cx="1348274" cy="646331"/>
          </a:xfrm>
          <a:prstGeom prst="rect">
            <a:avLst/>
          </a:prstGeom>
          <a:noFill/>
        </p:spPr>
        <p:txBody>
          <a:bodyPr wrap="square" rtlCol="0">
            <a:spAutoFit/>
          </a:bodyPr>
          <a:lstStyle/>
          <a:p>
            <a:r>
              <a:rPr lang="en-US" dirty="0" smtClean="0"/>
              <a:t>Test pulse</a:t>
            </a:r>
          </a:p>
          <a:p>
            <a:r>
              <a:rPr lang="en-US" dirty="0" smtClean="0"/>
              <a:t>Per pixel fit</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13" y="1812805"/>
            <a:ext cx="4669094" cy="3043940"/>
          </a:xfrm>
          <a:prstGeom prst="rect">
            <a:avLst/>
          </a:prstGeom>
        </p:spPr>
      </p:pic>
      <p:sp>
        <p:nvSpPr>
          <p:cNvPr id="13" name="TextBox 12"/>
          <p:cNvSpPr txBox="1"/>
          <p:nvPr/>
        </p:nvSpPr>
        <p:spPr>
          <a:xfrm>
            <a:off x="6851545" y="2241628"/>
            <a:ext cx="1167307" cy="369332"/>
          </a:xfrm>
          <a:prstGeom prst="rect">
            <a:avLst/>
          </a:prstGeom>
          <a:noFill/>
        </p:spPr>
        <p:txBody>
          <a:bodyPr wrap="none" rtlCol="0">
            <a:spAutoFit/>
          </a:bodyPr>
          <a:lstStyle/>
          <a:p>
            <a:r>
              <a:rPr lang="en-US" dirty="0" smtClean="0"/>
              <a:t>p1 - Slope</a:t>
            </a:r>
            <a:endParaRPr lang="en-US" dirty="0"/>
          </a:p>
        </p:txBody>
      </p:sp>
    </p:spTree>
    <p:extLst>
      <p:ext uri="{BB962C8B-B14F-4D97-AF65-F5344CB8AC3E}">
        <p14:creationId xmlns:p14="http://schemas.microsoft.com/office/powerpoint/2010/main" val="4256892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calibration</a:t>
            </a:r>
            <a:endParaRPr lang="en-US" dirty="0"/>
          </a:p>
        </p:txBody>
      </p:sp>
      <p:sp>
        <p:nvSpPr>
          <p:cNvPr id="3" name="Content Placeholder 2"/>
          <p:cNvSpPr>
            <a:spLocks noGrp="1"/>
          </p:cNvSpPr>
          <p:nvPr>
            <p:ph idx="1"/>
          </p:nvPr>
        </p:nvSpPr>
        <p:spPr>
          <a:xfrm>
            <a:off x="87630" y="1325563"/>
            <a:ext cx="4408170" cy="1208087"/>
          </a:xfrm>
        </p:spPr>
        <p:txBody>
          <a:bodyPr>
            <a:normAutofit/>
          </a:bodyPr>
          <a:lstStyle/>
          <a:p>
            <a:r>
              <a:rPr lang="en-US" dirty="0" smtClean="0"/>
              <a:t>Cross checked with known x-ray lines</a:t>
            </a:r>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22</a:t>
            </a:fld>
            <a:endParaRPr lang="en-US" dirty="0"/>
          </a:p>
        </p:txBody>
      </p:sp>
      <p:pic>
        <p:nvPicPr>
          <p:cNvPr id="8" name="Picture 7"/>
          <p:cNvPicPr>
            <a:picLocks noChangeAspect="1"/>
          </p:cNvPicPr>
          <p:nvPr/>
        </p:nvPicPr>
        <p:blipFill>
          <a:blip r:embed="rId2"/>
          <a:stretch>
            <a:fillRect/>
          </a:stretch>
        </p:blipFill>
        <p:spPr>
          <a:xfrm>
            <a:off x="4911367" y="560869"/>
            <a:ext cx="3900030" cy="2161582"/>
          </a:xfrm>
          <a:prstGeom prst="rect">
            <a:avLst/>
          </a:prstGeom>
        </p:spPr>
      </p:pic>
      <p:sp>
        <p:nvSpPr>
          <p:cNvPr id="9" name="TextBox 8"/>
          <p:cNvSpPr txBox="1"/>
          <p:nvPr/>
        </p:nvSpPr>
        <p:spPr>
          <a:xfrm>
            <a:off x="6861382" y="1166943"/>
            <a:ext cx="1348274" cy="646331"/>
          </a:xfrm>
          <a:prstGeom prst="rect">
            <a:avLst/>
          </a:prstGeom>
          <a:noFill/>
        </p:spPr>
        <p:txBody>
          <a:bodyPr wrap="square" rtlCol="0">
            <a:spAutoFit/>
          </a:bodyPr>
          <a:lstStyle/>
          <a:p>
            <a:r>
              <a:rPr lang="en-US" dirty="0" smtClean="0"/>
              <a:t>Am 241 </a:t>
            </a:r>
            <a:br>
              <a:rPr lang="en-US" dirty="0" smtClean="0"/>
            </a:br>
            <a:r>
              <a:rPr lang="en-US" dirty="0" smtClean="0"/>
              <a:t>per pixel fit</a:t>
            </a:r>
            <a:endParaRPr lang="en-US" dirty="0"/>
          </a:p>
        </p:txBody>
      </p:sp>
      <p:sp>
        <p:nvSpPr>
          <p:cNvPr id="10" name="TextBox 9"/>
          <p:cNvSpPr txBox="1"/>
          <p:nvPr/>
        </p:nvSpPr>
        <p:spPr>
          <a:xfrm>
            <a:off x="2291715" y="3638165"/>
            <a:ext cx="1348274" cy="646331"/>
          </a:xfrm>
          <a:prstGeom prst="rect">
            <a:avLst/>
          </a:prstGeom>
          <a:noFill/>
        </p:spPr>
        <p:txBody>
          <a:bodyPr wrap="square" rtlCol="0">
            <a:spAutoFit/>
          </a:bodyPr>
          <a:lstStyle/>
          <a:p>
            <a:r>
              <a:rPr lang="en-US" dirty="0" smtClean="0"/>
              <a:t>Test pulse</a:t>
            </a:r>
          </a:p>
          <a:p>
            <a:r>
              <a:rPr lang="en-US" dirty="0" smtClean="0"/>
              <a:t>Per pixel fit</a:t>
            </a:r>
            <a:endParaRPr lang="en-US" dirty="0"/>
          </a:p>
        </p:txBody>
      </p:sp>
      <p:pic>
        <p:nvPicPr>
          <p:cNvPr id="11" name="Picture 10"/>
          <p:cNvPicPr>
            <a:picLocks noChangeAspect="1"/>
          </p:cNvPicPr>
          <p:nvPr/>
        </p:nvPicPr>
        <p:blipFill>
          <a:blip r:embed="rId3"/>
          <a:stretch>
            <a:fillRect/>
          </a:stretch>
        </p:blipFill>
        <p:spPr>
          <a:xfrm>
            <a:off x="3196209" y="2887608"/>
            <a:ext cx="5841111" cy="3064789"/>
          </a:xfrm>
          <a:prstGeom prst="rect">
            <a:avLst/>
          </a:prstGeom>
        </p:spPr>
      </p:pic>
      <p:sp>
        <p:nvSpPr>
          <p:cNvPr id="12" name="TextBox 11"/>
          <p:cNvSpPr txBox="1"/>
          <p:nvPr/>
        </p:nvSpPr>
        <p:spPr>
          <a:xfrm>
            <a:off x="6187244" y="4284496"/>
            <a:ext cx="2022412" cy="646331"/>
          </a:xfrm>
          <a:prstGeom prst="rect">
            <a:avLst/>
          </a:prstGeom>
          <a:noFill/>
        </p:spPr>
        <p:txBody>
          <a:bodyPr wrap="square" rtlCol="0">
            <a:spAutoFit/>
          </a:bodyPr>
          <a:lstStyle/>
          <a:p>
            <a:r>
              <a:rPr lang="en-US" dirty="0" smtClean="0"/>
              <a:t>Am 241 </a:t>
            </a:r>
            <a:br>
              <a:rPr lang="en-US" dirty="0" smtClean="0"/>
            </a:br>
            <a:r>
              <a:rPr lang="en-US" dirty="0" smtClean="0"/>
              <a:t>spectrum all pixels</a:t>
            </a:r>
            <a:endParaRPr lang="en-US" dirty="0"/>
          </a:p>
        </p:txBody>
      </p:sp>
      <p:pic>
        <p:nvPicPr>
          <p:cNvPr id="13" name="Picture 12"/>
          <p:cNvPicPr>
            <a:picLocks noChangeAspect="1"/>
          </p:cNvPicPr>
          <p:nvPr/>
        </p:nvPicPr>
        <p:blipFill>
          <a:blip r:embed="rId4"/>
          <a:stretch>
            <a:fillRect/>
          </a:stretch>
        </p:blipFill>
        <p:spPr>
          <a:xfrm>
            <a:off x="87630" y="2598090"/>
            <a:ext cx="3466661" cy="2686696"/>
          </a:xfrm>
          <a:prstGeom prst="rect">
            <a:avLst/>
          </a:prstGeom>
        </p:spPr>
      </p:pic>
      <p:pic>
        <p:nvPicPr>
          <p:cNvPr id="14" name="Picture 13" descr="Captura de Tela 2015-08-26 às 19.03.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214" y="2786891"/>
            <a:ext cx="5750060" cy="3301271"/>
          </a:xfrm>
          <a:prstGeom prst="rect">
            <a:avLst/>
          </a:prstGeom>
        </p:spPr>
      </p:pic>
      <p:sp>
        <p:nvSpPr>
          <p:cNvPr id="15" name="TextBox 14"/>
          <p:cNvSpPr txBox="1"/>
          <p:nvPr/>
        </p:nvSpPr>
        <p:spPr>
          <a:xfrm>
            <a:off x="6474757" y="4577826"/>
            <a:ext cx="1217128" cy="523220"/>
          </a:xfrm>
          <a:prstGeom prst="rect">
            <a:avLst/>
          </a:prstGeom>
          <a:noFill/>
        </p:spPr>
        <p:txBody>
          <a:bodyPr wrap="none" rtlCol="0">
            <a:spAutoFit/>
          </a:bodyPr>
          <a:lstStyle/>
          <a:p>
            <a:pPr algn="ctr"/>
            <a:r>
              <a:rPr lang="en-US" sz="1400" dirty="0" smtClean="0">
                <a:solidFill>
                  <a:srgbClr val="DA1F28"/>
                </a:solidFill>
              </a:rPr>
              <a:t>Non-clustered</a:t>
            </a:r>
          </a:p>
          <a:p>
            <a:pPr algn="ctr"/>
            <a:r>
              <a:rPr lang="en-US" sz="1400" dirty="0" smtClean="0">
                <a:solidFill>
                  <a:srgbClr val="0908EF"/>
                </a:solidFill>
              </a:rPr>
              <a:t>Clustered</a:t>
            </a:r>
            <a:endParaRPr lang="en-US" sz="1400" dirty="0">
              <a:solidFill>
                <a:srgbClr val="0908EF"/>
              </a:solidFill>
            </a:endParaRPr>
          </a:p>
        </p:txBody>
      </p:sp>
      <p:sp>
        <p:nvSpPr>
          <p:cNvPr id="16" name="TextBox 15"/>
          <p:cNvSpPr txBox="1"/>
          <p:nvPr/>
        </p:nvSpPr>
        <p:spPr>
          <a:xfrm>
            <a:off x="5781675" y="5076825"/>
            <a:ext cx="2079352" cy="369332"/>
          </a:xfrm>
          <a:prstGeom prst="rect">
            <a:avLst/>
          </a:prstGeom>
          <a:noFill/>
        </p:spPr>
        <p:txBody>
          <a:bodyPr wrap="none" rtlCol="0">
            <a:spAutoFit/>
          </a:bodyPr>
          <a:lstStyle/>
          <a:p>
            <a:r>
              <a:rPr lang="en-US" dirty="0" smtClean="0"/>
              <a:t>Am241 uncalibrated</a:t>
            </a:r>
            <a:endParaRPr lang="en-US" dirty="0"/>
          </a:p>
        </p:txBody>
      </p:sp>
    </p:spTree>
    <p:extLst>
      <p:ext uri="{BB962C8B-B14F-4D97-AF65-F5344CB8AC3E}">
        <p14:creationId xmlns:p14="http://schemas.microsoft.com/office/powerpoint/2010/main" val="2204965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calibration</a:t>
            </a:r>
            <a:endParaRPr lang="en-US" dirty="0"/>
          </a:p>
        </p:txBody>
      </p:sp>
      <p:sp>
        <p:nvSpPr>
          <p:cNvPr id="3" name="Content Placeholder 2"/>
          <p:cNvSpPr>
            <a:spLocks noGrp="1"/>
          </p:cNvSpPr>
          <p:nvPr>
            <p:ph idx="1"/>
          </p:nvPr>
        </p:nvSpPr>
        <p:spPr>
          <a:xfrm>
            <a:off x="87630" y="1325563"/>
            <a:ext cx="4408170" cy="1208087"/>
          </a:xfrm>
        </p:spPr>
        <p:txBody>
          <a:bodyPr>
            <a:normAutofit/>
          </a:bodyPr>
          <a:lstStyle/>
          <a:p>
            <a:r>
              <a:rPr lang="en-US" dirty="0" smtClean="0"/>
              <a:t>Cross checked with known x-ray lines</a:t>
            </a:r>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23</a:t>
            </a:fld>
            <a:endParaRPr lang="en-US" dirty="0"/>
          </a:p>
        </p:txBody>
      </p:sp>
      <p:pic>
        <p:nvPicPr>
          <p:cNvPr id="8" name="Picture 7"/>
          <p:cNvPicPr>
            <a:picLocks noChangeAspect="1"/>
          </p:cNvPicPr>
          <p:nvPr/>
        </p:nvPicPr>
        <p:blipFill>
          <a:blip r:embed="rId2"/>
          <a:stretch>
            <a:fillRect/>
          </a:stretch>
        </p:blipFill>
        <p:spPr>
          <a:xfrm>
            <a:off x="4911367" y="560869"/>
            <a:ext cx="3900030" cy="2161582"/>
          </a:xfrm>
          <a:prstGeom prst="rect">
            <a:avLst/>
          </a:prstGeom>
        </p:spPr>
      </p:pic>
      <p:sp>
        <p:nvSpPr>
          <p:cNvPr id="9" name="TextBox 8"/>
          <p:cNvSpPr txBox="1"/>
          <p:nvPr/>
        </p:nvSpPr>
        <p:spPr>
          <a:xfrm>
            <a:off x="6861382" y="1166943"/>
            <a:ext cx="1348274" cy="646331"/>
          </a:xfrm>
          <a:prstGeom prst="rect">
            <a:avLst/>
          </a:prstGeom>
          <a:noFill/>
        </p:spPr>
        <p:txBody>
          <a:bodyPr wrap="square" rtlCol="0">
            <a:spAutoFit/>
          </a:bodyPr>
          <a:lstStyle/>
          <a:p>
            <a:r>
              <a:rPr lang="en-US" dirty="0" smtClean="0"/>
              <a:t>Am 241 </a:t>
            </a:r>
            <a:br>
              <a:rPr lang="en-US" dirty="0" smtClean="0"/>
            </a:br>
            <a:r>
              <a:rPr lang="en-US" dirty="0" smtClean="0"/>
              <a:t>per pixel fit</a:t>
            </a:r>
            <a:endParaRPr lang="en-US" dirty="0"/>
          </a:p>
        </p:txBody>
      </p:sp>
      <p:sp>
        <p:nvSpPr>
          <p:cNvPr id="10" name="TextBox 9"/>
          <p:cNvSpPr txBox="1"/>
          <p:nvPr/>
        </p:nvSpPr>
        <p:spPr>
          <a:xfrm>
            <a:off x="2291715" y="3638165"/>
            <a:ext cx="1348274" cy="646331"/>
          </a:xfrm>
          <a:prstGeom prst="rect">
            <a:avLst/>
          </a:prstGeom>
          <a:noFill/>
        </p:spPr>
        <p:txBody>
          <a:bodyPr wrap="square" rtlCol="0">
            <a:spAutoFit/>
          </a:bodyPr>
          <a:lstStyle/>
          <a:p>
            <a:r>
              <a:rPr lang="en-US" dirty="0" smtClean="0"/>
              <a:t>Test pulse</a:t>
            </a:r>
          </a:p>
          <a:p>
            <a:r>
              <a:rPr lang="en-US" dirty="0" smtClean="0"/>
              <a:t>Per pixel fit</a:t>
            </a:r>
            <a:endParaRPr lang="en-US" dirty="0"/>
          </a:p>
        </p:txBody>
      </p:sp>
      <p:pic>
        <p:nvPicPr>
          <p:cNvPr id="11" name="Picture 10"/>
          <p:cNvPicPr>
            <a:picLocks noChangeAspect="1"/>
          </p:cNvPicPr>
          <p:nvPr/>
        </p:nvPicPr>
        <p:blipFill>
          <a:blip r:embed="rId3"/>
          <a:stretch>
            <a:fillRect/>
          </a:stretch>
        </p:blipFill>
        <p:spPr>
          <a:xfrm>
            <a:off x="3196209" y="2887608"/>
            <a:ext cx="5841111" cy="3064789"/>
          </a:xfrm>
          <a:prstGeom prst="rect">
            <a:avLst/>
          </a:prstGeom>
        </p:spPr>
      </p:pic>
      <p:sp>
        <p:nvSpPr>
          <p:cNvPr id="12" name="TextBox 11"/>
          <p:cNvSpPr txBox="1"/>
          <p:nvPr/>
        </p:nvSpPr>
        <p:spPr>
          <a:xfrm>
            <a:off x="6187244" y="4284496"/>
            <a:ext cx="2022412" cy="646331"/>
          </a:xfrm>
          <a:prstGeom prst="rect">
            <a:avLst/>
          </a:prstGeom>
          <a:noFill/>
        </p:spPr>
        <p:txBody>
          <a:bodyPr wrap="square" rtlCol="0">
            <a:spAutoFit/>
          </a:bodyPr>
          <a:lstStyle/>
          <a:p>
            <a:r>
              <a:rPr lang="en-US" dirty="0" smtClean="0"/>
              <a:t>Am 241 </a:t>
            </a:r>
            <a:br>
              <a:rPr lang="en-US" dirty="0" smtClean="0"/>
            </a:br>
            <a:r>
              <a:rPr lang="en-US" dirty="0" smtClean="0"/>
              <a:t>spectrum all pixels</a:t>
            </a:r>
            <a:endParaRPr lang="en-US" dirty="0"/>
          </a:p>
        </p:txBody>
      </p:sp>
      <p:pic>
        <p:nvPicPr>
          <p:cNvPr id="13" name="Picture 12"/>
          <p:cNvPicPr>
            <a:picLocks noChangeAspect="1"/>
          </p:cNvPicPr>
          <p:nvPr/>
        </p:nvPicPr>
        <p:blipFill>
          <a:blip r:embed="rId4"/>
          <a:stretch>
            <a:fillRect/>
          </a:stretch>
        </p:blipFill>
        <p:spPr>
          <a:xfrm>
            <a:off x="87630" y="2598090"/>
            <a:ext cx="3466661" cy="2686696"/>
          </a:xfrm>
          <a:prstGeom prst="rect">
            <a:avLst/>
          </a:prstGeom>
        </p:spPr>
      </p:pic>
    </p:spTree>
    <p:extLst>
      <p:ext uri="{BB962C8B-B14F-4D97-AF65-F5344CB8AC3E}">
        <p14:creationId xmlns:p14="http://schemas.microsoft.com/office/powerpoint/2010/main" val="411940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calibration: </a:t>
            </a:r>
            <a:r>
              <a:rPr lang="en-US" dirty="0" smtClean="0"/>
              <a:t>LNLS*/Campinas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24</a:t>
            </a:fld>
            <a:endParaRPr lang="en-US" dirty="0"/>
          </a:p>
        </p:txBody>
      </p:sp>
      <p:pic>
        <p:nvPicPr>
          <p:cNvPr id="7" name="Picture 6" descr="2014-12-04 15.35.38.jpg"/>
          <p:cNvPicPr>
            <a:picLocks noChangeAspect="1"/>
          </p:cNvPicPr>
          <p:nvPr/>
        </p:nvPicPr>
        <p:blipFill rotWithShape="1">
          <a:blip r:embed="rId2" cstate="print">
            <a:extLst>
              <a:ext uri="{28A0092B-C50C-407E-A947-70E740481C1C}">
                <a14:useLocalDpi xmlns:a14="http://schemas.microsoft.com/office/drawing/2010/main" val="0"/>
              </a:ext>
            </a:extLst>
          </a:blip>
          <a:srcRect l="9668" r="6784"/>
          <a:stretch/>
        </p:blipFill>
        <p:spPr>
          <a:xfrm>
            <a:off x="249795" y="1325563"/>
            <a:ext cx="4743638" cy="2348359"/>
          </a:xfrm>
          <a:prstGeom prst="rect">
            <a:avLst/>
          </a:prstGeom>
        </p:spPr>
      </p:pic>
      <p:pic>
        <p:nvPicPr>
          <p:cNvPr id="8" name="Picture 7" descr="beamlines-LNLS-960x10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6812" y="1432882"/>
            <a:ext cx="3629215" cy="3871161"/>
          </a:xfrm>
          <a:prstGeom prst="rect">
            <a:avLst/>
          </a:prstGeom>
        </p:spPr>
      </p:pic>
      <p:pic>
        <p:nvPicPr>
          <p:cNvPr id="10" name="Picture 9" descr="Captura de Tela 2015-08-27 às 00.39.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58" y="3718357"/>
            <a:ext cx="4692318" cy="2190545"/>
          </a:xfrm>
          <a:prstGeom prst="rect">
            <a:avLst/>
          </a:prstGeom>
        </p:spPr>
      </p:pic>
      <p:sp>
        <p:nvSpPr>
          <p:cNvPr id="11" name="TextBox 10"/>
          <p:cNvSpPr txBox="1"/>
          <p:nvPr/>
        </p:nvSpPr>
        <p:spPr>
          <a:xfrm>
            <a:off x="147158" y="5888013"/>
            <a:ext cx="5572359" cy="646331"/>
          </a:xfrm>
          <a:prstGeom prst="rect">
            <a:avLst/>
          </a:prstGeom>
          <a:noFill/>
        </p:spPr>
        <p:txBody>
          <a:bodyPr wrap="none" rtlCol="0">
            <a:spAutoFit/>
          </a:bodyPr>
          <a:lstStyle/>
          <a:p>
            <a:r>
              <a:rPr lang="en-US" b="1" dirty="0" smtClean="0"/>
              <a:t>XAFS1 </a:t>
            </a:r>
            <a:r>
              <a:rPr lang="en-US" b="1" dirty="0"/>
              <a:t>- </a:t>
            </a:r>
            <a:r>
              <a:rPr lang="en-US" dirty="0"/>
              <a:t>X-ray Absorption and Fluorescence Spectroscopy </a:t>
            </a:r>
            <a:endParaRPr lang="en-US" dirty="0" smtClean="0"/>
          </a:p>
          <a:p>
            <a:r>
              <a:rPr lang="en-US" dirty="0" smtClean="0"/>
              <a:t>4 to 24 </a:t>
            </a:r>
            <a:r>
              <a:rPr lang="en-US" dirty="0" err="1" smtClean="0"/>
              <a:t>keV</a:t>
            </a:r>
            <a:r>
              <a:rPr lang="en-US" dirty="0" smtClean="0"/>
              <a:t> photons with   </a:t>
            </a:r>
            <a:r>
              <a:rPr lang="en-US" dirty="0" err="1" smtClean="0">
                <a:latin typeface="Symbol" panose="05050102010706020507" pitchFamily="18" charset="2"/>
              </a:rPr>
              <a:t>s</a:t>
            </a:r>
            <a:r>
              <a:rPr lang="en-US" dirty="0" err="1" smtClean="0"/>
              <a:t>E</a:t>
            </a:r>
            <a:r>
              <a:rPr lang="en-US" dirty="0" smtClean="0"/>
              <a:t>/E~ 0.01%.</a:t>
            </a:r>
            <a:endParaRPr lang="en-US" dirty="0"/>
          </a:p>
        </p:txBody>
      </p:sp>
      <p:sp>
        <p:nvSpPr>
          <p:cNvPr id="12" name="Oval 11"/>
          <p:cNvSpPr/>
          <p:nvPr/>
        </p:nvSpPr>
        <p:spPr>
          <a:xfrm rot="19691621">
            <a:off x="6740726" y="3927265"/>
            <a:ext cx="503976" cy="11142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59987" y="-3"/>
            <a:ext cx="3184013" cy="369332"/>
          </a:xfrm>
          <a:prstGeom prst="rect">
            <a:avLst/>
          </a:prstGeom>
          <a:noFill/>
        </p:spPr>
        <p:txBody>
          <a:bodyPr wrap="none" rtlCol="0">
            <a:spAutoFit/>
          </a:bodyPr>
          <a:lstStyle/>
          <a:p>
            <a:r>
              <a:rPr lang="en-US" smtClean="0"/>
              <a:t>*National Synchrotron Light Lab</a:t>
            </a:r>
            <a:endParaRPr lang="en-US"/>
          </a:p>
        </p:txBody>
      </p:sp>
    </p:spTree>
    <p:extLst>
      <p:ext uri="{BB962C8B-B14F-4D97-AF65-F5344CB8AC3E}">
        <p14:creationId xmlns:p14="http://schemas.microsoft.com/office/powerpoint/2010/main" val="4143305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25</a:t>
            </a:fld>
            <a:endParaRPr lang="en-US" dirty="0"/>
          </a:p>
        </p:txBody>
      </p:sp>
      <p:pic>
        <p:nvPicPr>
          <p:cNvPr id="7" name="Picture 6"/>
          <p:cNvPicPr>
            <a:picLocks noChangeAspect="1"/>
          </p:cNvPicPr>
          <p:nvPr/>
        </p:nvPicPr>
        <p:blipFill>
          <a:blip r:embed="rId2"/>
          <a:stretch>
            <a:fillRect/>
          </a:stretch>
        </p:blipFill>
        <p:spPr>
          <a:xfrm>
            <a:off x="0" y="1530837"/>
            <a:ext cx="5077501" cy="3758662"/>
          </a:xfrm>
          <a:prstGeom prst="rect">
            <a:avLst/>
          </a:prstGeom>
        </p:spPr>
      </p:pic>
      <p:pic>
        <p:nvPicPr>
          <p:cNvPr id="8" name="Picture 7" descr="Captura de Tela 2015-08-27 às 13.2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233" y="826346"/>
            <a:ext cx="4389767" cy="2583822"/>
          </a:xfrm>
          <a:prstGeom prst="rect">
            <a:avLst/>
          </a:prstGeom>
        </p:spPr>
      </p:pic>
      <p:pic>
        <p:nvPicPr>
          <p:cNvPr id="9" name="Picture 8"/>
          <p:cNvPicPr>
            <a:picLocks noChangeAspect="1"/>
          </p:cNvPicPr>
          <p:nvPr/>
        </p:nvPicPr>
        <p:blipFill>
          <a:blip r:embed="rId4"/>
          <a:stretch>
            <a:fillRect/>
          </a:stretch>
        </p:blipFill>
        <p:spPr>
          <a:xfrm>
            <a:off x="4540874" y="3615442"/>
            <a:ext cx="4603125" cy="3014493"/>
          </a:xfrm>
          <a:prstGeom prst="rect">
            <a:avLst/>
          </a:prstGeom>
        </p:spPr>
      </p:pic>
      <p:sp>
        <p:nvSpPr>
          <p:cNvPr id="12" name="Title 1"/>
          <p:cNvSpPr>
            <a:spLocks noGrp="1"/>
          </p:cNvSpPr>
          <p:nvPr>
            <p:ph type="title"/>
          </p:nvPr>
        </p:nvSpPr>
        <p:spPr>
          <a:xfrm>
            <a:off x="87630" y="0"/>
            <a:ext cx="8949690" cy="1325563"/>
          </a:xfrm>
        </p:spPr>
        <p:txBody>
          <a:bodyPr/>
          <a:lstStyle/>
          <a:p>
            <a:r>
              <a:rPr lang="en-US" dirty="0" smtClean="0"/>
              <a:t>Charge calibration: </a:t>
            </a:r>
            <a:r>
              <a:rPr lang="en-US" dirty="0" smtClean="0"/>
              <a:t>LNLS*/Campinas</a:t>
            </a:r>
            <a:endParaRPr lang="en-US" dirty="0"/>
          </a:p>
        </p:txBody>
      </p:sp>
      <p:sp>
        <p:nvSpPr>
          <p:cNvPr id="10" name="TextBox 9"/>
          <p:cNvSpPr txBox="1"/>
          <p:nvPr/>
        </p:nvSpPr>
        <p:spPr>
          <a:xfrm>
            <a:off x="5959986" y="-3"/>
            <a:ext cx="3184013" cy="369332"/>
          </a:xfrm>
          <a:prstGeom prst="rect">
            <a:avLst/>
          </a:prstGeom>
          <a:noFill/>
        </p:spPr>
        <p:txBody>
          <a:bodyPr wrap="none" rtlCol="0">
            <a:spAutoFit/>
          </a:bodyPr>
          <a:lstStyle/>
          <a:p>
            <a:r>
              <a:rPr lang="en-US" smtClean="0"/>
              <a:t>*National Synchrotron Light Lab</a:t>
            </a:r>
            <a:endParaRPr lang="en-US"/>
          </a:p>
        </p:txBody>
      </p:sp>
    </p:spTree>
    <p:extLst>
      <p:ext uri="{BB962C8B-B14F-4D97-AF65-F5344CB8AC3E}">
        <p14:creationId xmlns:p14="http://schemas.microsoft.com/office/powerpoint/2010/main" val="1853277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77" y="3776502"/>
            <a:ext cx="3146070" cy="3077304"/>
          </a:xfrm>
          <a:prstGeom prst="rect">
            <a:avLst/>
          </a:prstGeom>
        </p:spPr>
      </p:pic>
      <p:sp>
        <p:nvSpPr>
          <p:cNvPr id="2" name="Title 1"/>
          <p:cNvSpPr>
            <a:spLocks noGrp="1"/>
          </p:cNvSpPr>
          <p:nvPr>
            <p:ph type="title"/>
          </p:nvPr>
        </p:nvSpPr>
        <p:spPr/>
        <p:txBody>
          <a:bodyPr/>
          <a:lstStyle/>
          <a:p>
            <a:r>
              <a:rPr lang="en-US" dirty="0" smtClean="0"/>
              <a:t>Testing prototypes with beam</a:t>
            </a:r>
            <a:endParaRPr lang="en-US" dirty="0"/>
          </a:p>
        </p:txBody>
      </p:sp>
      <p:sp>
        <p:nvSpPr>
          <p:cNvPr id="6" name="AutoShape 2" descr="Displaying 20150925_220355.jpg"/>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863" y="878149"/>
            <a:ext cx="5132457" cy="2887007"/>
          </a:xfrm>
          <a:prstGeom prst="rect">
            <a:avLst/>
          </a:prstGeom>
        </p:spPr>
      </p:pic>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9" name="Slide Number Placeholder 8"/>
          <p:cNvSpPr>
            <a:spLocks noGrp="1"/>
          </p:cNvSpPr>
          <p:nvPr>
            <p:ph type="sldNum" sz="quarter" idx="12"/>
          </p:nvPr>
        </p:nvSpPr>
        <p:spPr/>
        <p:txBody>
          <a:bodyPr/>
          <a:lstStyle/>
          <a:p>
            <a:fld id="{F1DF61DF-99A6-4EE2-B1D2-A4F537E42A50}" type="slidenum">
              <a:rPr lang="en-US" smtClean="0"/>
              <a:t>26</a:t>
            </a:fld>
            <a:endParaRPr lang="en-US" dirty="0"/>
          </a:p>
        </p:txBody>
      </p:sp>
      <p:sp>
        <p:nvSpPr>
          <p:cNvPr id="20" name="Content Placeholder 2"/>
          <p:cNvSpPr txBox="1">
            <a:spLocks/>
          </p:cNvSpPr>
          <p:nvPr/>
        </p:nvSpPr>
        <p:spPr>
          <a:xfrm>
            <a:off x="63500" y="1112202"/>
            <a:ext cx="3790919" cy="4936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Using </a:t>
            </a:r>
            <a:r>
              <a:rPr lang="en-US" sz="2400" b="1" i="1" dirty="0" smtClean="0">
                <a:solidFill>
                  <a:srgbClr val="15A0A7"/>
                </a:solidFill>
              </a:rPr>
              <a:t>Timepix3</a:t>
            </a:r>
            <a:r>
              <a:rPr lang="en-US" sz="2400" dirty="0" smtClean="0"/>
              <a:t> as </a:t>
            </a:r>
            <a:r>
              <a:rPr lang="en-US" sz="2400" dirty="0" err="1" smtClean="0"/>
              <a:t>VeloPix</a:t>
            </a:r>
            <a:r>
              <a:rPr lang="en-US" sz="2400" dirty="0" smtClean="0"/>
              <a:t> prototype</a:t>
            </a:r>
          </a:p>
          <a:p>
            <a:r>
              <a:rPr lang="en-US" sz="2400" dirty="0" smtClean="0"/>
              <a:t>4 Timepix3 on 2 “arms”</a:t>
            </a:r>
          </a:p>
          <a:p>
            <a:r>
              <a:rPr lang="en-US" sz="2400" b="1" i="1" dirty="0" smtClean="0">
                <a:solidFill>
                  <a:srgbClr val="15A0A7"/>
                </a:solidFill>
              </a:rPr>
              <a:t>Charge</a:t>
            </a:r>
            <a:r>
              <a:rPr lang="en-US" sz="2400" dirty="0" smtClean="0">
                <a:solidFill>
                  <a:srgbClr val="15A0A7"/>
                </a:solidFill>
              </a:rPr>
              <a:t> </a:t>
            </a:r>
            <a:r>
              <a:rPr lang="en-US" sz="2400" dirty="0" smtClean="0"/>
              <a:t>measurement and clustering yields a </a:t>
            </a:r>
            <a:br>
              <a:rPr lang="en-US" sz="2400" dirty="0" smtClean="0"/>
            </a:br>
            <a:r>
              <a:rPr lang="en-US" sz="2400" b="1" i="1" dirty="0" smtClean="0">
                <a:solidFill>
                  <a:srgbClr val="15A0A7"/>
                </a:solidFill>
              </a:rPr>
              <a:t>2 </a:t>
            </a:r>
            <a:r>
              <a:rPr lang="en-US" sz="2400" b="1" i="1" dirty="0">
                <a:solidFill>
                  <a:srgbClr val="15A0A7"/>
                </a:solidFill>
                <a:latin typeface="Symbol" panose="05050102010706020507" pitchFamily="18" charset="2"/>
              </a:rPr>
              <a:t>m</a:t>
            </a:r>
            <a:r>
              <a:rPr lang="en-US" sz="2400" b="1" i="1" dirty="0">
                <a:solidFill>
                  <a:srgbClr val="15A0A7"/>
                </a:solidFill>
              </a:rPr>
              <a:t>m</a:t>
            </a:r>
            <a:r>
              <a:rPr lang="en-US" sz="2400" dirty="0" smtClean="0"/>
              <a:t> pointing resolution.</a:t>
            </a:r>
          </a:p>
          <a:p>
            <a:r>
              <a:rPr lang="en-US" sz="2400" dirty="0" smtClean="0"/>
              <a:t>Precise </a:t>
            </a:r>
            <a:r>
              <a:rPr lang="en-US" sz="2400" b="1" i="1" dirty="0" smtClean="0">
                <a:solidFill>
                  <a:srgbClr val="15A0A7"/>
                </a:solidFill>
              </a:rPr>
              <a:t>time stamps </a:t>
            </a:r>
            <a:r>
              <a:rPr lang="en-US" sz="2400" b="1" i="1" dirty="0" smtClean="0">
                <a:solidFill>
                  <a:srgbClr val="15A0A7"/>
                </a:solidFill>
              </a:rPr>
              <a:t/>
            </a:r>
            <a:br>
              <a:rPr lang="en-US" sz="2400" b="1" i="1" dirty="0" smtClean="0">
                <a:solidFill>
                  <a:srgbClr val="15A0A7"/>
                </a:solidFill>
              </a:rPr>
            </a:br>
            <a:r>
              <a:rPr lang="en-US" sz="2400" b="1" i="1" dirty="0" smtClean="0">
                <a:solidFill>
                  <a:srgbClr val="15A0A7"/>
                </a:solidFill>
              </a:rPr>
              <a:t>(</a:t>
            </a:r>
            <a:r>
              <a:rPr lang="en-US" sz="2400" b="1" i="1" dirty="0" smtClean="0">
                <a:solidFill>
                  <a:srgbClr val="15A0A7"/>
                </a:solidFill>
              </a:rPr>
              <a:t>1.56 ns) </a:t>
            </a:r>
            <a:r>
              <a:rPr lang="en-US" sz="2400" dirty="0" smtClean="0"/>
              <a:t>make it </a:t>
            </a:r>
            <a:br>
              <a:rPr lang="en-US" sz="2400" dirty="0" smtClean="0"/>
            </a:br>
            <a:r>
              <a:rPr lang="en-US" sz="2400" dirty="0" smtClean="0"/>
              <a:t>simple and clean </a:t>
            </a:r>
            <a:br>
              <a:rPr lang="en-US" sz="2400" dirty="0" smtClean="0"/>
            </a:br>
            <a:r>
              <a:rPr lang="en-US" sz="2400" dirty="0" smtClean="0"/>
              <a:t>for the Pat. Rec.</a:t>
            </a:r>
          </a:p>
          <a:p>
            <a:r>
              <a:rPr lang="en-US" sz="2400" u="sng" dirty="0" smtClean="0"/>
              <a:t>We have </a:t>
            </a:r>
            <a:r>
              <a:rPr lang="en-US" sz="2400" dirty="0" smtClean="0"/>
              <a:t>operated </a:t>
            </a:r>
            <a:br>
              <a:rPr lang="en-US" sz="2400" dirty="0" smtClean="0"/>
            </a:br>
            <a:r>
              <a:rPr lang="en-US" sz="2400" dirty="0" smtClean="0"/>
              <a:t>up to </a:t>
            </a:r>
            <a:r>
              <a:rPr lang="en-US" sz="2400" dirty="0"/>
              <a:t> </a:t>
            </a:r>
            <a:r>
              <a:rPr lang="en-US" sz="2400" b="1" i="1" dirty="0" smtClean="0">
                <a:solidFill>
                  <a:srgbClr val="15A0A7"/>
                </a:solidFill>
              </a:rPr>
              <a:t>5 </a:t>
            </a:r>
            <a:r>
              <a:rPr lang="en-US" sz="2400" b="1" i="1" dirty="0" err="1" smtClean="0">
                <a:solidFill>
                  <a:srgbClr val="15A0A7"/>
                </a:solidFill>
              </a:rPr>
              <a:t>Mtracks</a:t>
            </a:r>
            <a:r>
              <a:rPr lang="en-US" sz="2400" b="1" i="1" dirty="0" smtClean="0">
                <a:solidFill>
                  <a:srgbClr val="15A0A7"/>
                </a:solidFill>
              </a:rPr>
              <a:t>/s/cm</a:t>
            </a:r>
            <a:r>
              <a:rPr lang="en-US" sz="2400" b="1" i="1" baseline="30000" dirty="0" smtClean="0">
                <a:solidFill>
                  <a:srgbClr val="15A0A7"/>
                </a:solidFill>
              </a:rPr>
              <a:t>2</a:t>
            </a:r>
            <a:r>
              <a:rPr lang="en-US" sz="2400" b="1" i="1" dirty="0" smtClean="0"/>
              <a:t>.</a:t>
            </a:r>
          </a:p>
        </p:txBody>
      </p:sp>
      <p:sp>
        <p:nvSpPr>
          <p:cNvPr id="3" name="TextBox 2"/>
          <p:cNvSpPr txBox="1"/>
          <p:nvPr/>
        </p:nvSpPr>
        <p:spPr>
          <a:xfrm>
            <a:off x="4107538" y="878149"/>
            <a:ext cx="4657382" cy="369332"/>
          </a:xfrm>
          <a:prstGeom prst="rect">
            <a:avLst/>
          </a:prstGeom>
          <a:noFill/>
        </p:spPr>
        <p:txBody>
          <a:bodyPr wrap="none" rtlCol="0">
            <a:spAutoFit/>
          </a:bodyPr>
          <a:lstStyle/>
          <a:p>
            <a:r>
              <a:rPr lang="en-GB" b="1" dirty="0" smtClean="0">
                <a:solidFill>
                  <a:schemeClr val="bg1"/>
                </a:solidFill>
              </a:rPr>
              <a:t>Picture of the Timepix3 telescope, at CERN SPS</a:t>
            </a:r>
            <a:endParaRPr lang="en-GB" b="1" dirty="0">
              <a:solidFill>
                <a:schemeClr val="bg1"/>
              </a:solidFill>
            </a:endParaRPr>
          </a:p>
        </p:txBody>
      </p:sp>
      <p:sp>
        <p:nvSpPr>
          <p:cNvPr id="8" name="Rectangle 7"/>
          <p:cNvSpPr/>
          <p:nvPr/>
        </p:nvSpPr>
        <p:spPr>
          <a:xfrm>
            <a:off x="6147796" y="1985966"/>
            <a:ext cx="581000" cy="891658"/>
          </a:xfrm>
          <a:prstGeom prst="rect">
            <a:avLst/>
          </a:prstGeom>
          <a:noFill/>
          <a:ln w="28575" cmpd="sng">
            <a:solidFill>
              <a:schemeClr val="bg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6151568" y="2921944"/>
            <a:ext cx="595160" cy="369332"/>
          </a:xfrm>
          <a:prstGeom prst="rect">
            <a:avLst/>
          </a:prstGeom>
          <a:noFill/>
        </p:spPr>
        <p:txBody>
          <a:bodyPr wrap="none" rtlCol="0">
            <a:spAutoFit/>
          </a:bodyPr>
          <a:lstStyle/>
          <a:p>
            <a:r>
              <a:rPr lang="en-GB" b="1" dirty="0" smtClean="0">
                <a:solidFill>
                  <a:schemeClr val="bg1"/>
                </a:solidFill>
              </a:rPr>
              <a:t>DUT</a:t>
            </a:r>
            <a:endParaRPr lang="en-GB" b="1" dirty="0">
              <a:solidFill>
                <a:schemeClr val="bg1"/>
              </a:solidFill>
            </a:endParaRPr>
          </a:p>
        </p:txBody>
      </p:sp>
      <p:cxnSp>
        <p:nvCxnSpPr>
          <p:cNvPr id="11" name="Straight Arrow Connector 10"/>
          <p:cNvCxnSpPr/>
          <p:nvPr/>
        </p:nvCxnSpPr>
        <p:spPr>
          <a:xfrm flipV="1">
            <a:off x="3958908" y="2931664"/>
            <a:ext cx="864746" cy="16212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7931331" y="2094046"/>
            <a:ext cx="851233" cy="16212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155062" y="2209706"/>
            <a:ext cx="731991" cy="369332"/>
          </a:xfrm>
          <a:prstGeom prst="rect">
            <a:avLst/>
          </a:prstGeom>
          <a:noFill/>
        </p:spPr>
        <p:txBody>
          <a:bodyPr wrap="none" rtlCol="0">
            <a:spAutoFit/>
          </a:bodyPr>
          <a:lstStyle/>
          <a:p>
            <a:r>
              <a:rPr lang="en-GB" b="1" dirty="0" smtClean="0">
                <a:solidFill>
                  <a:schemeClr val="bg1"/>
                </a:solidFill>
              </a:rPr>
              <a:t>Beam</a:t>
            </a:r>
            <a:endParaRPr lang="en-GB" b="1" dirty="0">
              <a:solidFill>
                <a:schemeClr val="bg1"/>
              </a:solidFill>
            </a:endParaRPr>
          </a:p>
        </p:txBody>
      </p:sp>
      <p:cxnSp>
        <p:nvCxnSpPr>
          <p:cNvPr id="23" name="Straight Arrow Connector 22"/>
          <p:cNvCxnSpPr/>
          <p:nvPr/>
        </p:nvCxnSpPr>
        <p:spPr>
          <a:xfrm flipV="1">
            <a:off x="4773378" y="2256165"/>
            <a:ext cx="3144441" cy="679289"/>
          </a:xfrm>
          <a:prstGeom prst="straightConnector1">
            <a:avLst/>
          </a:prstGeom>
          <a:ln w="38100" cmpd="sng">
            <a:solidFill>
              <a:schemeClr val="bg1"/>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840658" y="1972456"/>
            <a:ext cx="969068" cy="746838"/>
          </a:xfrm>
          <a:prstGeom prst="rect">
            <a:avLst/>
          </a:prstGeom>
          <a:noFill/>
          <a:ln w="28575" cmpd="sng">
            <a:solidFill>
              <a:schemeClr val="bg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p:cNvSpPr txBox="1"/>
          <p:nvPr/>
        </p:nvSpPr>
        <p:spPr>
          <a:xfrm>
            <a:off x="6830922" y="1480166"/>
            <a:ext cx="813043" cy="369332"/>
          </a:xfrm>
          <a:prstGeom prst="rect">
            <a:avLst/>
          </a:prstGeom>
          <a:noFill/>
        </p:spPr>
        <p:txBody>
          <a:bodyPr wrap="none" rtlCol="0">
            <a:spAutoFit/>
          </a:bodyPr>
          <a:lstStyle/>
          <a:p>
            <a:r>
              <a:rPr lang="en-GB" b="1" dirty="0" smtClean="0">
                <a:solidFill>
                  <a:schemeClr val="bg1"/>
                </a:solidFill>
              </a:rPr>
              <a:t>Planes</a:t>
            </a:r>
            <a:endParaRPr lang="en-GB" b="1" dirty="0">
              <a:solidFill>
                <a:schemeClr val="bg1"/>
              </a:solidFill>
            </a:endParaRPr>
          </a:p>
        </p:txBody>
      </p:sp>
      <p:sp>
        <p:nvSpPr>
          <p:cNvPr id="29" name="Rectangle 28"/>
          <p:cNvSpPr/>
          <p:nvPr/>
        </p:nvSpPr>
        <p:spPr>
          <a:xfrm>
            <a:off x="4533940" y="1918416"/>
            <a:ext cx="1505762" cy="1520697"/>
          </a:xfrm>
          <a:prstGeom prst="rect">
            <a:avLst/>
          </a:prstGeom>
          <a:noFill/>
          <a:ln w="28575" cmpd="sng">
            <a:solidFill>
              <a:schemeClr val="bg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p:cNvSpPr txBox="1"/>
          <p:nvPr/>
        </p:nvSpPr>
        <p:spPr>
          <a:xfrm>
            <a:off x="4091832" y="1524486"/>
            <a:ext cx="2089935" cy="369332"/>
          </a:xfrm>
          <a:prstGeom prst="rect">
            <a:avLst/>
          </a:prstGeom>
          <a:noFill/>
        </p:spPr>
        <p:txBody>
          <a:bodyPr wrap="none" rtlCol="0">
            <a:spAutoFit/>
          </a:bodyPr>
          <a:lstStyle/>
          <a:p>
            <a:r>
              <a:rPr lang="en-GB" b="1" dirty="0" smtClean="0">
                <a:solidFill>
                  <a:schemeClr val="bg1"/>
                </a:solidFill>
              </a:rPr>
              <a:t>Readout electronics</a:t>
            </a:r>
            <a:endParaRPr lang="en-GB" b="1" dirty="0">
              <a:solidFill>
                <a:schemeClr val="bg1"/>
              </a:solidFill>
            </a:endParaRPr>
          </a:p>
        </p:txBody>
      </p:sp>
      <p:sp>
        <p:nvSpPr>
          <p:cNvPr id="32" name="TextBox 31"/>
          <p:cNvSpPr txBox="1"/>
          <p:nvPr/>
        </p:nvSpPr>
        <p:spPr>
          <a:xfrm>
            <a:off x="6635523" y="6063342"/>
            <a:ext cx="1370763" cy="276999"/>
          </a:xfrm>
          <a:prstGeom prst="rect">
            <a:avLst/>
          </a:prstGeom>
          <a:noFill/>
        </p:spPr>
        <p:txBody>
          <a:bodyPr wrap="none" rtlCol="0">
            <a:spAutoFit/>
          </a:bodyPr>
          <a:lstStyle/>
          <a:p>
            <a:r>
              <a:rPr lang="en-US" sz="1200" dirty="0" smtClean="0"/>
              <a:t>Pointing resolution</a:t>
            </a:r>
            <a:endParaRPr lang="en-GB" sz="1200" dirty="0"/>
          </a:p>
        </p:txBody>
      </p:sp>
    </p:spTree>
    <p:extLst>
      <p:ext uri="{BB962C8B-B14F-4D97-AF65-F5344CB8AC3E}">
        <p14:creationId xmlns:p14="http://schemas.microsoft.com/office/powerpoint/2010/main" val="839569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if we didn’t have the beam at CERN?</a:t>
            </a:r>
            <a:endParaRPr lang="en-US" dirty="0"/>
          </a:p>
        </p:txBody>
      </p:sp>
      <p:sp>
        <p:nvSpPr>
          <p:cNvPr id="8" name="Text Placeholder 7"/>
          <p:cNvSpPr>
            <a:spLocks noGrp="1"/>
          </p:cNvSpPr>
          <p:nvPr>
            <p:ph type="body" idx="1"/>
          </p:nvPr>
        </p:nvSpPr>
        <p:spPr/>
        <p:txBody>
          <a:bodyPr/>
          <a:lstStyle/>
          <a:p>
            <a:r>
              <a:rPr lang="en-US" dirty="0" smtClean="0"/>
              <a:t>In 2012 we knew that there would be no </a:t>
            </a:r>
            <a:br>
              <a:rPr lang="en-US" dirty="0" smtClean="0"/>
            </a:br>
            <a:r>
              <a:rPr lang="en-US" dirty="0" smtClean="0"/>
              <a:t>beam at CERN till mid 2014</a:t>
            </a:r>
            <a:r>
              <a:rPr lang="is-IS" dirty="0" smtClean="0"/>
              <a:t>…</a:t>
            </a:r>
            <a:endParaRPr lang="en-US" dirty="0" smtClean="0"/>
          </a:p>
          <a:p>
            <a:r>
              <a:rPr lang="en-US" dirty="0" smtClean="0"/>
              <a:t>What if we would like to go to </a:t>
            </a:r>
            <a:r>
              <a:rPr lang="en-US" dirty="0" err="1" smtClean="0"/>
              <a:t>Fermilab</a:t>
            </a:r>
            <a:r>
              <a:rPr lang="en-US" dirty="0" smtClean="0"/>
              <a:t>? DESY?</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27</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4650" y="4237109"/>
            <a:ext cx="1524000" cy="1524000"/>
          </a:xfrm>
          <a:prstGeom prst="rect">
            <a:avLst/>
          </a:prstGeom>
        </p:spPr>
      </p:pic>
    </p:spTree>
    <p:extLst>
      <p:ext uri="{BB962C8B-B14F-4D97-AF65-F5344CB8AC3E}">
        <p14:creationId xmlns:p14="http://schemas.microsoft.com/office/powerpoint/2010/main" val="971673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4" y="1569198"/>
            <a:ext cx="8949690" cy="1325563"/>
          </a:xfrm>
        </p:spPr>
        <p:txBody>
          <a:bodyPr/>
          <a:lstStyle/>
          <a:p>
            <a:r>
              <a:rPr lang="en-US" b="1" u="sng" dirty="0" err="1"/>
              <a:t>COM</a:t>
            </a:r>
            <a:r>
              <a:rPr lang="en-US" dirty="0" err="1"/>
              <a:t>pact</a:t>
            </a:r>
            <a:r>
              <a:rPr lang="en-US" dirty="0"/>
              <a:t> </a:t>
            </a:r>
            <a:r>
              <a:rPr lang="en-US" b="1" u="sng" dirty="0" err="1"/>
              <a:t>B</a:t>
            </a:r>
            <a:r>
              <a:rPr lang="en-US" dirty="0" err="1"/>
              <a:t>r</a:t>
            </a:r>
            <a:r>
              <a:rPr lang="en-US" b="1" u="sng" dirty="0" err="1"/>
              <a:t>A</a:t>
            </a:r>
            <a:r>
              <a:rPr lang="en-US" dirty="0" err="1"/>
              <a:t>zilian</a:t>
            </a:r>
            <a:r>
              <a:rPr lang="en-US" dirty="0"/>
              <a:t> </a:t>
            </a:r>
            <a:r>
              <a:rPr lang="en-US" b="1" u="sng" dirty="0"/>
              <a:t>T</a:t>
            </a:r>
            <a:r>
              <a:rPr lang="en-US" dirty="0"/>
              <a:t>elescope</a:t>
            </a:r>
          </a:p>
        </p:txBody>
      </p:sp>
      <p:sp>
        <p:nvSpPr>
          <p:cNvPr id="3" name="Content Placeholder 2"/>
          <p:cNvSpPr>
            <a:spLocks noGrp="1"/>
          </p:cNvSpPr>
          <p:nvPr>
            <p:ph idx="1"/>
          </p:nvPr>
        </p:nvSpPr>
        <p:spPr>
          <a:xfrm>
            <a:off x="87630" y="3131617"/>
            <a:ext cx="4209241" cy="3045345"/>
          </a:xfrm>
        </p:spPr>
        <p:txBody>
          <a:bodyPr/>
          <a:lstStyle/>
          <a:p>
            <a:r>
              <a:rPr lang="en-US" dirty="0" smtClean="0"/>
              <a:t>Motivation</a:t>
            </a:r>
            <a:endParaRPr lang="en-US" dirty="0"/>
          </a:p>
          <a:p>
            <a:pPr lvl="1"/>
            <a:r>
              <a:rPr lang="en-US" dirty="0" smtClean="0"/>
              <a:t>To be portable, by airplane</a:t>
            </a:r>
          </a:p>
          <a:p>
            <a:pPr lvl="1"/>
            <a:r>
              <a:rPr lang="en-US" dirty="0" smtClean="0"/>
              <a:t>As good as the </a:t>
            </a:r>
            <a:r>
              <a:rPr lang="en-US" dirty="0" err="1" smtClean="0"/>
              <a:t>Timepix</a:t>
            </a:r>
            <a:r>
              <a:rPr lang="en-US" dirty="0" smtClean="0"/>
              <a:t> telescope, if not better.</a:t>
            </a:r>
          </a:p>
          <a:p>
            <a:pPr lvl="1"/>
            <a:r>
              <a:rPr lang="en-US" dirty="0" smtClean="0"/>
              <a:t>“Easy” to be put together</a:t>
            </a:r>
          </a:p>
          <a:p>
            <a:pPr lvl="1"/>
            <a:r>
              <a:rPr lang="en-US" dirty="0" smtClean="0"/>
              <a:t>Low cost.</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28</a:t>
            </a:fld>
            <a:endParaRPr lang="en-US" dirty="0"/>
          </a:p>
        </p:txBody>
      </p:sp>
      <p:pic>
        <p:nvPicPr>
          <p:cNvPr id="7" name="visao_lateral.png"/>
          <p:cNvPicPr>
            <a:picLocks noChangeAspect="1"/>
          </p:cNvPicPr>
          <p:nvPr/>
        </p:nvPicPr>
        <p:blipFill>
          <a:blip r:embed="rId2">
            <a:extLst/>
          </a:blip>
          <a:stretch>
            <a:fillRect/>
          </a:stretch>
        </p:blipFill>
        <p:spPr>
          <a:xfrm>
            <a:off x="4820875" y="2973821"/>
            <a:ext cx="4216445" cy="3360935"/>
          </a:xfrm>
          <a:prstGeom prst="rect">
            <a:avLst/>
          </a:prstGeom>
          <a:ln w="12700">
            <a:miter lim="400000"/>
          </a:ln>
        </p:spPr>
      </p:pic>
      <p:pic>
        <p:nvPicPr>
          <p:cNvPr id="9" name="logo_combat.png"/>
          <p:cNvPicPr>
            <a:picLocks noChangeAspect="1"/>
          </p:cNvPicPr>
          <p:nvPr/>
        </p:nvPicPr>
        <p:blipFill>
          <a:blip r:embed="rId3">
            <a:extLst/>
          </a:blip>
          <a:stretch>
            <a:fillRect/>
          </a:stretch>
        </p:blipFill>
        <p:spPr>
          <a:xfrm>
            <a:off x="1184946" y="277881"/>
            <a:ext cx="7146343" cy="1291315"/>
          </a:xfrm>
          <a:prstGeom prst="rect">
            <a:avLst/>
          </a:prstGeom>
          <a:ln w="12700">
            <a:miter lim="400000"/>
          </a:ln>
          <a:effectLst>
            <a:outerShdw blurRad="50800" dist="63500" dir="2700000" rotWithShape="0">
              <a:srgbClr val="000000">
                <a:alpha val="50000"/>
              </a:srgbClr>
            </a:outerShdw>
          </a:effectLst>
        </p:spPr>
      </p:pic>
      <p:grpSp>
        <p:nvGrpSpPr>
          <p:cNvPr id="23" name="Group 22"/>
          <p:cNvGrpSpPr/>
          <p:nvPr/>
        </p:nvGrpSpPr>
        <p:grpSpPr>
          <a:xfrm>
            <a:off x="6542412" y="3737831"/>
            <a:ext cx="610949" cy="531538"/>
            <a:chOff x="7278787" y="2103240"/>
            <a:chExt cx="610949" cy="531538"/>
          </a:xfrm>
        </p:grpSpPr>
        <p:grpSp>
          <p:nvGrpSpPr>
            <p:cNvPr id="20" name="Group 19"/>
            <p:cNvGrpSpPr/>
            <p:nvPr/>
          </p:nvGrpSpPr>
          <p:grpSpPr>
            <a:xfrm>
              <a:off x="7485133" y="2152482"/>
              <a:ext cx="404603" cy="482296"/>
              <a:chOff x="7452763" y="1765411"/>
              <a:chExt cx="809205" cy="816641"/>
            </a:xfrm>
          </p:grpSpPr>
          <p:cxnSp>
            <p:nvCxnSpPr>
              <p:cNvPr id="12" name="Straight Arrow Connector 11"/>
              <p:cNvCxnSpPr/>
              <p:nvPr/>
            </p:nvCxnSpPr>
            <p:spPr>
              <a:xfrm>
                <a:off x="7630789" y="2314322"/>
                <a:ext cx="6311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452763" y="2314321"/>
                <a:ext cx="178026" cy="267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624046" y="1765411"/>
                <a:ext cx="6743" cy="5489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Curved Right Arrow 21"/>
            <p:cNvSpPr/>
            <p:nvPr/>
          </p:nvSpPr>
          <p:spPr>
            <a:xfrm>
              <a:off x="7278787" y="2103240"/>
              <a:ext cx="453154" cy="257478"/>
            </a:xfrm>
            <a:prstGeom prst="curvedRightArrow">
              <a:avLst>
                <a:gd name="adj1" fmla="val 0"/>
                <a:gd name="adj2" fmla="val 37020"/>
                <a:gd name="adj3" fmla="val 3332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6449967" y="3378211"/>
            <a:ext cx="768865" cy="369332"/>
          </a:xfrm>
          <a:prstGeom prst="rect">
            <a:avLst/>
          </a:prstGeom>
          <a:noFill/>
        </p:spPr>
        <p:txBody>
          <a:bodyPr wrap="none" rtlCol="0">
            <a:spAutoFit/>
          </a:bodyPr>
          <a:lstStyle/>
          <a:p>
            <a:r>
              <a:rPr lang="en-US" dirty="0" smtClean="0"/>
              <a:t>stages</a:t>
            </a:r>
            <a:endParaRPr lang="en-US" dirty="0"/>
          </a:p>
        </p:txBody>
      </p:sp>
    </p:spTree>
    <p:extLst>
      <p:ext uri="{BB962C8B-B14F-4D97-AF65-F5344CB8AC3E}">
        <p14:creationId xmlns:p14="http://schemas.microsoft.com/office/powerpoint/2010/main" val="1454110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G_0033-filtered.jpeg"/>
          <p:cNvPicPr>
            <a:picLocks noChangeAspect="1"/>
          </p:cNvPicPr>
          <p:nvPr/>
        </p:nvPicPr>
        <p:blipFill>
          <a:blip r:embed="rId2">
            <a:extLst/>
          </a:blip>
          <a:srcRect l="21226" r="15219"/>
          <a:stretch>
            <a:fillRect/>
          </a:stretch>
        </p:blipFill>
        <p:spPr>
          <a:xfrm>
            <a:off x="4948021" y="3230747"/>
            <a:ext cx="2834538" cy="3345005"/>
          </a:xfrm>
          <a:prstGeom prst="rect">
            <a:avLst/>
          </a:prstGeom>
          <a:noFill/>
          <a:ln>
            <a:noFill/>
          </a:ln>
          <a:effectLst/>
        </p:spPr>
      </p:pic>
      <p:pic>
        <p:nvPicPr>
          <p:cNvPr id="13" name="RESFINAL_X.png"/>
          <p:cNvPicPr>
            <a:picLocks noChangeAspect="1"/>
          </p:cNvPicPr>
          <p:nvPr/>
        </p:nvPicPr>
        <p:blipFill>
          <a:blip r:embed="rId3">
            <a:extLst/>
          </a:blip>
          <a:stretch>
            <a:fillRect/>
          </a:stretch>
        </p:blipFill>
        <p:spPr>
          <a:xfrm>
            <a:off x="-23979" y="3675243"/>
            <a:ext cx="4860391" cy="3000191"/>
          </a:xfrm>
          <a:prstGeom prst="rect">
            <a:avLst/>
          </a:prstGeom>
          <a:ln w="25400">
            <a:miter lim="400000"/>
          </a:ln>
          <a:effectLst/>
        </p:spPr>
      </p:pic>
      <p:sp>
        <p:nvSpPr>
          <p:cNvPr id="2" name="Title 1"/>
          <p:cNvSpPr>
            <a:spLocks noGrp="1"/>
          </p:cNvSpPr>
          <p:nvPr>
            <p:ph type="title"/>
          </p:nvPr>
        </p:nvSpPr>
        <p:spPr/>
        <p:txBody>
          <a:bodyPr/>
          <a:lstStyle/>
          <a:p>
            <a:r>
              <a:rPr lang="en-US" dirty="0" smtClean="0"/>
              <a:t>COMBAT construction</a:t>
            </a:r>
            <a:endParaRPr lang="en-US" dirty="0"/>
          </a:p>
        </p:txBody>
      </p:sp>
      <p:sp>
        <p:nvSpPr>
          <p:cNvPr id="3" name="Content Placeholder 2"/>
          <p:cNvSpPr>
            <a:spLocks noGrp="1"/>
          </p:cNvSpPr>
          <p:nvPr>
            <p:ph idx="1"/>
          </p:nvPr>
        </p:nvSpPr>
        <p:spPr>
          <a:xfrm>
            <a:off x="87630" y="1027323"/>
            <a:ext cx="4806982" cy="2930059"/>
          </a:xfrm>
        </p:spPr>
        <p:txBody>
          <a:bodyPr>
            <a:normAutofit fontScale="92500"/>
          </a:bodyPr>
          <a:lstStyle/>
          <a:p>
            <a:r>
              <a:rPr lang="en-US" dirty="0" smtClean="0"/>
              <a:t>CLIC sensors. 8x150 </a:t>
            </a:r>
            <a:r>
              <a:rPr lang="en-US" dirty="0" smtClean="0">
                <a:latin typeface="Symbol" panose="05050102010706020507" pitchFamily="18" charset="2"/>
              </a:rPr>
              <a:t>m</a:t>
            </a:r>
            <a:r>
              <a:rPr lang="en-US" dirty="0" smtClean="0"/>
              <a:t>m thick sensors on 4x150</a:t>
            </a:r>
            <a:r>
              <a:rPr lang="en-US" dirty="0" smtClean="0">
                <a:latin typeface="Symbol" panose="05050102010706020507" pitchFamily="18" charset="2"/>
              </a:rPr>
              <a:t>m</a:t>
            </a:r>
            <a:r>
              <a:rPr lang="en-US" dirty="0" smtClean="0"/>
              <a:t>m   and 4x700</a:t>
            </a:r>
            <a:r>
              <a:rPr lang="en-US" dirty="0" smtClean="0">
                <a:latin typeface="Symbol" panose="05050102010706020507" pitchFamily="18" charset="2"/>
              </a:rPr>
              <a:t>m</a:t>
            </a:r>
            <a:r>
              <a:rPr lang="en-US" dirty="0" smtClean="0"/>
              <a:t>m TPX chips.</a:t>
            </a:r>
          </a:p>
          <a:p>
            <a:r>
              <a:rPr lang="en-US" dirty="0"/>
              <a:t>3D printed detector </a:t>
            </a:r>
            <a:r>
              <a:rPr lang="en-US" dirty="0" smtClean="0"/>
              <a:t>holders at 20</a:t>
            </a:r>
            <a:r>
              <a:rPr lang="en-US" baseline="30000" dirty="0" smtClean="0"/>
              <a:t>o </a:t>
            </a:r>
            <a:r>
              <a:rPr lang="en-US" dirty="0" smtClean="0"/>
              <a:t>for optimal  charge sharing</a:t>
            </a:r>
          </a:p>
          <a:p>
            <a:r>
              <a:rPr lang="en-US" dirty="0" smtClean="0"/>
              <a:t>PCB cut out under the sensor – less material.</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29</a:t>
            </a:fld>
            <a:endParaRPr lang="en-US" dirty="0"/>
          </a:p>
        </p:txBody>
      </p:sp>
      <p:pic>
        <p:nvPicPr>
          <p:cNvPr id="9" name="Picture Placeholder 242"/>
          <p:cNvPicPr>
            <a:picLocks noChangeAspect="1"/>
          </p:cNvPicPr>
          <p:nvPr/>
        </p:nvPicPr>
        <p:blipFill>
          <a:blip r:embed="rId4">
            <a:extLst/>
          </a:blip>
          <a:stretch>
            <a:fillRect/>
          </a:stretch>
        </p:blipFill>
        <p:spPr>
          <a:xfrm>
            <a:off x="5189757" y="87172"/>
            <a:ext cx="3903368" cy="2598652"/>
          </a:xfrm>
          <a:prstGeom prst="rect">
            <a:avLst/>
          </a:prstGeom>
          <a:noFill/>
          <a:ln>
            <a:noFill/>
          </a:ln>
        </p:spPr>
      </p:pic>
      <p:sp>
        <p:nvSpPr>
          <p:cNvPr id="14" name="TextBox 13"/>
          <p:cNvSpPr txBox="1"/>
          <p:nvPr/>
        </p:nvSpPr>
        <p:spPr>
          <a:xfrm>
            <a:off x="3403488" y="4864463"/>
            <a:ext cx="982012" cy="400110"/>
          </a:xfrm>
          <a:prstGeom prst="rect">
            <a:avLst/>
          </a:prstGeom>
          <a:noFill/>
        </p:spPr>
        <p:txBody>
          <a:bodyPr wrap="square" rtlCol="0">
            <a:spAutoFit/>
          </a:bodyPr>
          <a:lstStyle/>
          <a:p>
            <a:r>
              <a:rPr lang="en-US" sz="2000" b="1" dirty="0" smtClean="0"/>
              <a:t>5.1 </a:t>
            </a:r>
            <a:r>
              <a:rPr lang="en-US" sz="2000" b="1" dirty="0" smtClean="0">
                <a:latin typeface="Symbol" panose="05050102010706020507" pitchFamily="18" charset="2"/>
              </a:rPr>
              <a:t>m</a:t>
            </a:r>
            <a:r>
              <a:rPr lang="en-US" sz="2000" b="1" dirty="0" smtClean="0"/>
              <a:t>m</a:t>
            </a:r>
            <a:endParaRPr lang="en-US" sz="2000" b="1" dirty="0"/>
          </a:p>
        </p:txBody>
      </p:sp>
      <p:sp>
        <p:nvSpPr>
          <p:cNvPr id="17" name="Rectangle 16"/>
          <p:cNvSpPr/>
          <p:nvPr/>
        </p:nvSpPr>
        <p:spPr>
          <a:xfrm>
            <a:off x="5824125" y="2184530"/>
            <a:ext cx="2634632" cy="369332"/>
          </a:xfrm>
          <a:prstGeom prst="rect">
            <a:avLst/>
          </a:prstGeom>
        </p:spPr>
        <p:txBody>
          <a:bodyPr wrap="none">
            <a:spAutoFit/>
          </a:bodyPr>
          <a:lstStyle/>
          <a:p>
            <a:pPr algn="ctr"/>
            <a:r>
              <a:rPr lang="en-US" dirty="0" smtClean="0">
                <a:solidFill>
                  <a:schemeClr val="bg1"/>
                </a:solidFill>
              </a:rPr>
              <a:t>Taking data at SPS – 2014</a:t>
            </a:r>
            <a:endParaRPr lang="en-US" dirty="0">
              <a:solidFill>
                <a:schemeClr val="bg1"/>
              </a:solidFill>
            </a:endParaRPr>
          </a:p>
        </p:txBody>
      </p:sp>
      <p:pic>
        <p:nvPicPr>
          <p:cNvPr id="19" name="Picture 18"/>
          <p:cNvPicPr>
            <a:picLocks noChangeAspect="1"/>
          </p:cNvPicPr>
          <p:nvPr/>
        </p:nvPicPr>
        <p:blipFill>
          <a:blip r:embed="rId5"/>
          <a:stretch>
            <a:fillRect/>
          </a:stretch>
        </p:blipFill>
        <p:spPr>
          <a:xfrm>
            <a:off x="7258612" y="2577100"/>
            <a:ext cx="1875670" cy="2412199"/>
          </a:xfrm>
          <a:prstGeom prst="rect">
            <a:avLst/>
          </a:prstGeom>
        </p:spPr>
      </p:pic>
    </p:spTree>
    <p:extLst>
      <p:ext uri="{BB962C8B-B14F-4D97-AF65-F5344CB8AC3E}">
        <p14:creationId xmlns:p14="http://schemas.microsoft.com/office/powerpoint/2010/main" val="1438941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Recap</a:t>
            </a:r>
            <a:endParaRPr lang="en-GB" dirty="0"/>
          </a:p>
        </p:txBody>
      </p:sp>
      <p:sp>
        <p:nvSpPr>
          <p:cNvPr id="5" name="Footer Placeholder 4"/>
          <p:cNvSpPr>
            <a:spLocks noGrp="1"/>
          </p:cNvSpPr>
          <p:nvPr>
            <p:ph type="ftr" sz="quarter" idx="11"/>
          </p:nvPr>
        </p:nvSpPr>
        <p:spPr/>
        <p:txBody>
          <a:bodyPr/>
          <a:lstStyle/>
          <a:p>
            <a:r>
              <a:rPr lang="en-US" smtClean="0"/>
              <a:t>Nikhef R&amp;D Candidate Colloquium  - Kazu Akiba</a:t>
            </a:r>
            <a:endParaRPr lang="en-US" dirty="0"/>
          </a:p>
        </p:txBody>
      </p:sp>
      <p:pic>
        <p:nvPicPr>
          <p:cNvPr id="7" name="Picture 4" descr="first"/>
          <p:cNvPicPr>
            <a:picLocks noChangeAspect="1" noChangeArrowheads="1"/>
          </p:cNvPicPr>
          <p:nvPr/>
        </p:nvPicPr>
        <p:blipFill>
          <a:blip r:embed="rId3" cstate="print"/>
          <a:srcRect/>
          <a:stretch>
            <a:fillRect/>
          </a:stretch>
        </p:blipFill>
        <p:spPr bwMode="auto">
          <a:xfrm>
            <a:off x="132506" y="1035093"/>
            <a:ext cx="5953245" cy="3633703"/>
          </a:xfrm>
          <a:prstGeom prst="rect">
            <a:avLst/>
          </a:prstGeom>
          <a:solidFill>
            <a:schemeClr val="bg1"/>
          </a:solidFill>
        </p:spPr>
      </p:pic>
      <p:pic>
        <p:nvPicPr>
          <p:cNvPr id="8" name="Picture 4"/>
          <p:cNvPicPr>
            <a:picLocks noChangeAspect="1" noChangeArrowheads="1"/>
          </p:cNvPicPr>
          <p:nvPr/>
        </p:nvPicPr>
        <p:blipFill>
          <a:blip r:embed="rId4" cstate="print"/>
          <a:srcRect l="3196" t="3775" r="3196" b="3775"/>
          <a:stretch>
            <a:fillRect/>
          </a:stretch>
        </p:blipFill>
        <p:spPr bwMode="auto">
          <a:xfrm>
            <a:off x="6544935" y="79313"/>
            <a:ext cx="2480409" cy="2074529"/>
          </a:xfrm>
          <a:prstGeom prst="rect">
            <a:avLst/>
          </a:prstGeom>
          <a:noFill/>
          <a:ln w="12700" cap="flat">
            <a:noFill/>
            <a:miter lim="800000"/>
            <a:headEnd/>
            <a:tailEnd/>
          </a:ln>
        </p:spPr>
      </p:pic>
      <p:grpSp>
        <p:nvGrpSpPr>
          <p:cNvPr id="9" name="Group 8"/>
          <p:cNvGrpSpPr/>
          <p:nvPr/>
        </p:nvGrpSpPr>
        <p:grpSpPr>
          <a:xfrm>
            <a:off x="6391690" y="2425212"/>
            <a:ext cx="2581309" cy="1552706"/>
            <a:chOff x="5540173" y="4191000"/>
            <a:chExt cx="3187758" cy="2222129"/>
          </a:xfrm>
        </p:grpSpPr>
        <p:pic>
          <p:nvPicPr>
            <p:cNvPr id="10" name="Content Placeholder 35" descr="47.jpg"/>
            <p:cNvPicPr>
              <a:picLocks noChangeAspect="1"/>
            </p:cNvPicPr>
            <p:nvPr/>
          </p:nvPicPr>
          <p:blipFill>
            <a:blip r:embed="rId5" cstate="print"/>
            <a:srcRect l="4444" t="2965" b="2965"/>
            <a:stretch>
              <a:fillRect/>
            </a:stretch>
          </p:blipFill>
          <p:spPr>
            <a:xfrm>
              <a:off x="5715000" y="4191000"/>
              <a:ext cx="3012931" cy="2222129"/>
            </a:xfrm>
            <a:prstGeom prst="rect">
              <a:avLst/>
            </a:prstGeom>
          </p:spPr>
        </p:pic>
        <p:sp>
          <p:nvSpPr>
            <p:cNvPr id="11" name="TextBox 10"/>
            <p:cNvSpPr txBox="1"/>
            <p:nvPr/>
          </p:nvSpPr>
          <p:spPr>
            <a:xfrm>
              <a:off x="7127731" y="4623245"/>
              <a:ext cx="1600200" cy="836891"/>
            </a:xfrm>
            <a:prstGeom prst="rect">
              <a:avLst/>
            </a:prstGeom>
            <a:noFill/>
            <a:effectLst/>
          </p:spPr>
          <p:txBody>
            <a:bodyPr wrap="square" rtlCol="0">
              <a:spAutoFit/>
            </a:bodyPr>
            <a:lstStyle/>
            <a:p>
              <a:r>
                <a:rPr lang="en-US" sz="1600" b="1" i="1" dirty="0" smtClean="0">
                  <a:effectLst>
                    <a:outerShdw blurRad="38100" dist="25400" dir="2700000" algn="tl" rotWithShape="0">
                      <a:prstClr val="black">
                        <a:alpha val="60000"/>
                      </a:prstClr>
                    </a:outerShdw>
                  </a:effectLst>
                  <a:latin typeface="+mj-lt"/>
                </a:rPr>
                <a:t>Contains </a:t>
              </a:r>
            </a:p>
            <a:p>
              <a:r>
                <a:rPr lang="en-US" sz="1600" b="1" i="1" dirty="0" smtClean="0">
                  <a:effectLst>
                    <a:outerShdw blurRad="38100" dist="25400" dir="2700000" algn="tl" rotWithShape="0">
                      <a:prstClr val="black">
                        <a:alpha val="60000"/>
                      </a:prstClr>
                    </a:outerShdw>
                  </a:effectLst>
                  <a:latin typeface="+mj-lt"/>
                </a:rPr>
                <a:t>1 </a:t>
              </a:r>
              <a:r>
                <a:rPr lang="en-US" sz="1600" b="1" i="1" dirty="0" err="1" smtClean="0">
                  <a:effectLst>
                    <a:outerShdw blurRad="38100" dist="25400" dir="2700000" algn="tl" rotWithShape="0">
                      <a:prstClr val="black">
                        <a:alpha val="60000"/>
                      </a:prstClr>
                    </a:outerShdw>
                  </a:effectLst>
                  <a:latin typeface="+mj-lt"/>
                </a:rPr>
                <a:t>Velo</a:t>
              </a:r>
              <a:r>
                <a:rPr lang="en-US" sz="1600" b="1" i="1" dirty="0" smtClean="0">
                  <a:effectLst>
                    <a:outerShdw blurRad="38100" dist="25400" dir="2700000" algn="tl" rotWithShape="0">
                      <a:prstClr val="black">
                        <a:alpha val="60000"/>
                      </a:prstClr>
                    </a:outerShdw>
                  </a:effectLst>
                  <a:latin typeface="+mj-lt"/>
                </a:rPr>
                <a:t> half </a:t>
              </a:r>
              <a:endParaRPr lang="en-US" sz="1600" dirty="0">
                <a:effectLst>
                  <a:outerShdw blurRad="38100" dist="25400" dir="2700000" algn="tl" rotWithShape="0">
                    <a:prstClr val="black">
                      <a:alpha val="60000"/>
                    </a:prstClr>
                  </a:outerShdw>
                </a:effectLst>
                <a:latin typeface="+mj-lt"/>
              </a:endParaRPr>
            </a:p>
          </p:txBody>
        </p:sp>
        <p:sp>
          <p:nvSpPr>
            <p:cNvPr id="12" name="Rectangle 11"/>
            <p:cNvSpPr/>
            <p:nvPr/>
          </p:nvSpPr>
          <p:spPr>
            <a:xfrm>
              <a:off x="5540173" y="5675421"/>
              <a:ext cx="1295400" cy="484516"/>
            </a:xfrm>
            <a:prstGeom prst="rect">
              <a:avLst/>
            </a:prstGeom>
          </p:spPr>
          <p:txBody>
            <a:bodyPr wrap="square">
              <a:spAutoFit/>
            </a:bodyPr>
            <a:lstStyle/>
            <a:p>
              <a:r>
                <a:rPr lang="en-US" sz="1600" b="1" i="1" dirty="0" smtClean="0">
                  <a:solidFill>
                    <a:srgbClr val="FFC000"/>
                  </a:solidFill>
                  <a:effectLst>
                    <a:outerShdw blurRad="38100" dist="38100" dir="2700000" algn="tl">
                      <a:srgbClr val="000000">
                        <a:alpha val="43137"/>
                      </a:srgbClr>
                    </a:outerShdw>
                  </a:effectLst>
                </a:rPr>
                <a:t>RF-Foil</a:t>
              </a:r>
              <a:endParaRPr lang="en-US" sz="1600" dirty="0">
                <a:solidFill>
                  <a:srgbClr val="FFC000"/>
                </a:solidFill>
                <a:effectLst>
                  <a:outerShdw blurRad="38100" dist="38100" dir="2700000" algn="tl">
                    <a:srgbClr val="000000">
                      <a:alpha val="43137"/>
                    </a:srgbClr>
                  </a:outerShdw>
                </a:effectLst>
              </a:endParaRPr>
            </a:p>
          </p:txBody>
        </p:sp>
        <p:sp>
          <p:nvSpPr>
            <p:cNvPr id="13" name="Line 8"/>
            <p:cNvSpPr>
              <a:spLocks noChangeShapeType="1"/>
            </p:cNvSpPr>
            <p:nvPr/>
          </p:nvSpPr>
          <p:spPr bwMode="auto">
            <a:xfrm flipV="1">
              <a:off x="5943600" y="5334000"/>
              <a:ext cx="990600" cy="381000"/>
            </a:xfrm>
            <a:prstGeom prst="line">
              <a:avLst/>
            </a:prstGeom>
            <a:solidFill>
              <a:schemeClr val="tx1"/>
            </a:solidFill>
            <a:ln w="41275">
              <a:solidFill>
                <a:srgbClr val="FFC000"/>
              </a:solidFill>
              <a:round/>
              <a:headEnd/>
              <a:tailEnd type="arrow" w="med" len="med"/>
            </a:ln>
            <a:effectLst>
              <a:outerShdw blurRad="63500" dir="1800000" sx="105000" sy="105000" algn="tl" rotWithShape="0">
                <a:prstClr val="black">
                  <a:alpha val="61000"/>
                </a:prstClr>
              </a:outerShdw>
            </a:effectLst>
          </p:spPr>
          <p:txBody>
            <a:bodyPr/>
            <a:lstStyle/>
            <a:p>
              <a:endParaRPr lang="en-GB" sz="1600"/>
            </a:p>
          </p:txBody>
        </p:sp>
      </p:grpSp>
      <p:graphicFrame>
        <p:nvGraphicFramePr>
          <p:cNvPr id="15" name="Table 14"/>
          <p:cNvGraphicFramePr>
            <a:graphicFrameLocks noGrp="1"/>
          </p:cNvGraphicFramePr>
          <p:nvPr>
            <p:extLst>
              <p:ext uri="{D42A27DB-BD31-4B8C-83A1-F6EECF244321}">
                <p14:modId xmlns:p14="http://schemas.microsoft.com/office/powerpoint/2010/main" val="110676627"/>
              </p:ext>
            </p:extLst>
          </p:nvPr>
        </p:nvGraphicFramePr>
        <p:xfrm>
          <a:off x="442186" y="4668796"/>
          <a:ext cx="4996543" cy="1917062"/>
        </p:xfrm>
        <a:graphic>
          <a:graphicData uri="http://schemas.openxmlformats.org/drawingml/2006/table">
            <a:tbl>
              <a:tblPr firstRow="1" bandRow="1">
                <a:tableStyleId>{3C2FFA5D-87B4-456A-9821-1D502468CF0F}</a:tableStyleId>
              </a:tblPr>
              <a:tblGrid>
                <a:gridCol w="1280666"/>
                <a:gridCol w="1338889"/>
                <a:gridCol w="2376988"/>
              </a:tblGrid>
              <a:tr h="508270">
                <a:tc>
                  <a:txBody>
                    <a:bodyPr/>
                    <a:lstStyle/>
                    <a:p>
                      <a:r>
                        <a:rPr lang="en-US" sz="1400" dirty="0" smtClean="0"/>
                        <a:t>LHC RUN</a:t>
                      </a:r>
                      <a:r>
                        <a:rPr lang="en-US" sz="1400" baseline="0" dirty="0" smtClean="0"/>
                        <a:t> I</a:t>
                      </a:r>
                      <a:endParaRPr lang="en-US" sz="1400" dirty="0"/>
                    </a:p>
                  </a:txBody>
                  <a:tcPr/>
                </a:tc>
                <a:tc>
                  <a:txBody>
                    <a:bodyPr/>
                    <a:lstStyle/>
                    <a:p>
                      <a:r>
                        <a:rPr lang="en-US" sz="1400" dirty="0" smtClean="0"/>
                        <a:t>Delivered</a:t>
                      </a:r>
                      <a:r>
                        <a:rPr lang="en-US" sz="1400" baseline="0" dirty="0" smtClean="0"/>
                        <a:t/>
                      </a:r>
                      <a:br>
                        <a:rPr lang="en-US" sz="1400" baseline="0" dirty="0" smtClean="0"/>
                      </a:br>
                      <a:r>
                        <a:rPr lang="en-US" sz="1400" baseline="0" dirty="0" smtClean="0"/>
                        <a:t>Luminosity</a:t>
                      </a:r>
                      <a:endParaRPr lang="en-US" sz="1400" dirty="0"/>
                    </a:p>
                  </a:txBody>
                  <a:tcPr/>
                </a:tc>
                <a:tc>
                  <a:txBody>
                    <a:bodyPr/>
                    <a:lstStyle/>
                    <a:p>
                      <a:r>
                        <a:rPr lang="en-US" sz="1400" dirty="0" smtClean="0"/>
                        <a:t>Highest</a:t>
                      </a:r>
                      <a:r>
                        <a:rPr lang="en-US" sz="1400" baseline="0" dirty="0" smtClean="0"/>
                        <a:t> </a:t>
                      </a:r>
                      <a:br>
                        <a:rPr lang="en-US" sz="1400" baseline="0" dirty="0" smtClean="0"/>
                      </a:br>
                      <a:r>
                        <a:rPr lang="en-US" sz="1400" baseline="0" dirty="0" err="1" smtClean="0"/>
                        <a:t>Fluence</a:t>
                      </a:r>
                      <a:r>
                        <a:rPr lang="en-US" sz="1400" baseline="0" dirty="0" smtClean="0"/>
                        <a:t>*</a:t>
                      </a:r>
                      <a:endParaRPr lang="en-US" sz="1400" baseline="30000" dirty="0"/>
                    </a:p>
                  </a:txBody>
                  <a:tcPr/>
                </a:tc>
              </a:tr>
              <a:tr h="655352">
                <a:tc>
                  <a:txBody>
                    <a:bodyPr/>
                    <a:lstStyle/>
                    <a:p>
                      <a:r>
                        <a:rPr lang="en-US" sz="1600" b="1" i="1" dirty="0" smtClean="0"/>
                        <a:t>CMS pixel</a:t>
                      </a:r>
                    </a:p>
                  </a:txBody>
                  <a:tcPr/>
                </a:tc>
                <a:tc>
                  <a:txBody>
                    <a:bodyPr/>
                    <a:lstStyle/>
                    <a:p>
                      <a:r>
                        <a:rPr lang="en-US" sz="1600" b="1" i="1" dirty="0" smtClean="0"/>
                        <a:t>~29.5 fb</a:t>
                      </a:r>
                      <a:r>
                        <a:rPr lang="en-US" sz="1600" b="1" i="1" baseline="30000" dirty="0" smtClean="0"/>
                        <a:t>-1</a:t>
                      </a:r>
                      <a:endParaRPr lang="en-US" sz="1600" b="1" i="1" baseline="300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i="1" dirty="0" smtClean="0"/>
                        <a:t>9x10</a:t>
                      </a:r>
                      <a:r>
                        <a:rPr lang="en-US" sz="1600" b="1" i="1" baseline="30000" dirty="0" smtClean="0"/>
                        <a:t>13 </a:t>
                      </a:r>
                      <a:r>
                        <a:rPr lang="en-US" sz="1600" b="1" i="1" baseline="0" dirty="0" smtClean="0"/>
                        <a:t>1MeV </a:t>
                      </a:r>
                      <a:r>
                        <a:rPr lang="en-US" sz="1600" b="1" i="1" baseline="0" dirty="0" err="1" smtClean="0"/>
                        <a:t>n</a:t>
                      </a:r>
                      <a:r>
                        <a:rPr lang="en-US" sz="1600" b="1" i="1" baseline="-25000" dirty="0" err="1" smtClean="0"/>
                        <a:t>eq</a:t>
                      </a:r>
                      <a:r>
                        <a:rPr lang="en-US" sz="1600" b="1" i="1" baseline="30000" dirty="0" smtClean="0"/>
                        <a:t>/</a:t>
                      </a:r>
                      <a:r>
                        <a:rPr lang="en-US" sz="1600" b="1" i="1" baseline="0" dirty="0" smtClean="0"/>
                        <a:t>cm</a:t>
                      </a:r>
                      <a:r>
                        <a:rPr lang="en-US" sz="1600" b="1" i="1" baseline="30000" dirty="0" smtClean="0"/>
                        <a:t>2</a:t>
                      </a:r>
                      <a:br>
                        <a:rPr lang="en-US" sz="1600" b="1" i="1" baseline="30000" dirty="0" smtClean="0"/>
                      </a:br>
                      <a:r>
                        <a:rPr lang="en-US" sz="1600" b="1" i="1" dirty="0" smtClean="0"/>
                        <a:t>At 39 mm</a:t>
                      </a:r>
                    </a:p>
                    <a:p>
                      <a:endParaRPr lang="en-US" sz="1600" b="1" i="1" baseline="30000" dirty="0"/>
                    </a:p>
                  </a:txBody>
                  <a:tcPr/>
                </a:tc>
              </a:tr>
              <a:tr h="657222">
                <a:tc>
                  <a:txBody>
                    <a:bodyPr/>
                    <a:lstStyle/>
                    <a:p>
                      <a:r>
                        <a:rPr lang="en-US" sz="1600" b="1" i="1" dirty="0" smtClean="0"/>
                        <a:t>VELO</a:t>
                      </a:r>
                    </a:p>
                  </a:txBody>
                  <a:tcPr/>
                </a:tc>
                <a:tc>
                  <a:txBody>
                    <a:bodyPr/>
                    <a:lstStyle/>
                    <a:p>
                      <a:r>
                        <a:rPr lang="en-US" sz="1600" b="1" i="1" dirty="0" smtClean="0"/>
                        <a:t>~3.4 fb</a:t>
                      </a:r>
                      <a:r>
                        <a:rPr lang="en-US" sz="1600" b="1" i="1" baseline="30000" dirty="0" smtClean="0"/>
                        <a:t>-1</a:t>
                      </a:r>
                      <a:endParaRPr lang="en-US" sz="1600" b="1" i="1" baseline="300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i="1" dirty="0" smtClean="0"/>
                        <a:t>17x10</a:t>
                      </a:r>
                      <a:r>
                        <a:rPr lang="en-US" sz="1600" b="1" i="1" baseline="30000" dirty="0" smtClean="0"/>
                        <a:t>13 </a:t>
                      </a:r>
                      <a:r>
                        <a:rPr lang="en-US" sz="1600" b="1" i="1" baseline="0" dirty="0" smtClean="0"/>
                        <a:t>MeV </a:t>
                      </a:r>
                      <a:r>
                        <a:rPr lang="en-US" sz="1600" b="1" i="1" baseline="0" dirty="0" err="1" smtClean="0"/>
                        <a:t>n</a:t>
                      </a:r>
                      <a:r>
                        <a:rPr lang="en-US" sz="1600" b="1" i="1" baseline="-25000" dirty="0" err="1" smtClean="0"/>
                        <a:t>eq</a:t>
                      </a:r>
                      <a:r>
                        <a:rPr lang="en-US" sz="1600" b="1" i="1" baseline="30000" dirty="0" smtClean="0"/>
                        <a:t>/</a:t>
                      </a:r>
                      <a:r>
                        <a:rPr lang="en-US" sz="1600" b="1" i="1" baseline="0" dirty="0" smtClean="0"/>
                        <a:t>cm</a:t>
                      </a:r>
                      <a:r>
                        <a:rPr lang="en-US" sz="1600" b="1" i="1" baseline="30000" dirty="0" smtClean="0"/>
                        <a:t>2</a:t>
                      </a:r>
                      <a:br>
                        <a:rPr lang="en-US" sz="1600" b="1" i="1" baseline="30000" dirty="0" smtClean="0"/>
                      </a:br>
                      <a:r>
                        <a:rPr lang="en-US" sz="1600" b="1" i="1" dirty="0" smtClean="0"/>
                        <a:t>At</a:t>
                      </a:r>
                      <a:r>
                        <a:rPr lang="en-US" sz="1600" b="1" i="1" baseline="0" dirty="0" smtClean="0"/>
                        <a:t> 8 mm</a:t>
                      </a:r>
                      <a:endParaRPr lang="en-US" sz="1600" b="1" i="1" dirty="0" smtClean="0"/>
                    </a:p>
                  </a:txBody>
                  <a:tcPr/>
                </a:tc>
              </a:tr>
            </a:tbl>
          </a:graphicData>
        </a:graphic>
      </p:graphicFrame>
      <p:pic>
        <p:nvPicPr>
          <p:cNvPr id="16" name="Picture 15"/>
          <p:cNvPicPr>
            <a:picLocks noChangeAspect="1"/>
          </p:cNvPicPr>
          <p:nvPr/>
        </p:nvPicPr>
        <p:blipFill rotWithShape="1">
          <a:blip r:embed="rId6"/>
          <a:srcRect l="6022" t="8526" r="1706" b="6579"/>
          <a:stretch/>
        </p:blipFill>
        <p:spPr>
          <a:xfrm>
            <a:off x="2549716" y="2951092"/>
            <a:ext cx="1731133" cy="1519157"/>
          </a:xfrm>
          <a:prstGeom prst="rect">
            <a:avLst/>
          </a:prstGeom>
        </p:spPr>
      </p:pic>
      <p:sp>
        <p:nvSpPr>
          <p:cNvPr id="18" name="TextBox 17"/>
          <p:cNvSpPr txBox="1"/>
          <p:nvPr/>
        </p:nvSpPr>
        <p:spPr>
          <a:xfrm>
            <a:off x="3681075" y="1224526"/>
            <a:ext cx="1925527" cy="646331"/>
          </a:xfrm>
          <a:prstGeom prst="rect">
            <a:avLst/>
          </a:prstGeom>
          <a:noFill/>
        </p:spPr>
        <p:txBody>
          <a:bodyPr wrap="none" rtlCol="0">
            <a:spAutoFit/>
          </a:bodyPr>
          <a:lstStyle/>
          <a:p>
            <a:r>
              <a:rPr lang="en-US" dirty="0" smtClean="0"/>
              <a:t>42 Double sided</a:t>
            </a:r>
          </a:p>
          <a:p>
            <a:r>
              <a:rPr lang="en-US" dirty="0" smtClean="0"/>
              <a:t>@1 MHz</a:t>
            </a:r>
            <a:endParaRPr lang="en-GB" dirty="0"/>
          </a:p>
        </p:txBody>
      </p:sp>
      <p:sp>
        <p:nvSpPr>
          <p:cNvPr id="19" name="TextBox 18"/>
          <p:cNvSpPr txBox="1"/>
          <p:nvPr/>
        </p:nvSpPr>
        <p:spPr>
          <a:xfrm>
            <a:off x="21195" y="2951097"/>
            <a:ext cx="1636987" cy="646331"/>
          </a:xfrm>
          <a:prstGeom prst="rect">
            <a:avLst/>
          </a:prstGeom>
          <a:noFill/>
        </p:spPr>
        <p:txBody>
          <a:bodyPr wrap="none" rtlCol="0">
            <a:spAutoFit/>
          </a:bodyPr>
          <a:lstStyle/>
          <a:p>
            <a:r>
              <a:rPr lang="en-US" dirty="0" smtClean="0"/>
              <a:t>4 single sided</a:t>
            </a:r>
          </a:p>
          <a:p>
            <a:r>
              <a:rPr lang="en-US" dirty="0" smtClean="0"/>
              <a:t>@ 40 MHz</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21" name="Rectangle 20"/>
          <p:cNvSpPr/>
          <p:nvPr/>
        </p:nvSpPr>
        <p:spPr>
          <a:xfrm>
            <a:off x="4266927" y="2958403"/>
            <a:ext cx="1520963" cy="147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p:cNvSpPr>
            <a:spLocks noGrp="1"/>
          </p:cNvSpPr>
          <p:nvPr>
            <p:ph type="sldNum" sz="quarter" idx="12"/>
          </p:nvPr>
        </p:nvSpPr>
        <p:spPr/>
        <p:txBody>
          <a:bodyPr/>
          <a:lstStyle/>
          <a:p>
            <a:fld id="{F1DF61DF-99A6-4EE2-B1D2-A4F537E42A50}" type="slidenum">
              <a:rPr lang="en-US" smtClean="0"/>
              <a:t>3</a:t>
            </a:fld>
            <a:endParaRPr lang="en-US" dirty="0"/>
          </a:p>
        </p:txBody>
      </p:sp>
      <p:pic>
        <p:nvPicPr>
          <p:cNvPr id="20" name="Picture 19"/>
          <p:cNvPicPr>
            <a:picLocks noChangeAspect="1"/>
          </p:cNvPicPr>
          <p:nvPr/>
        </p:nvPicPr>
        <p:blipFill>
          <a:blip r:embed="rId7"/>
          <a:stretch>
            <a:fillRect/>
          </a:stretch>
        </p:blipFill>
        <p:spPr>
          <a:xfrm>
            <a:off x="5801324" y="3939567"/>
            <a:ext cx="2742061" cy="2539882"/>
          </a:xfrm>
          <a:prstGeom prst="rect">
            <a:avLst/>
          </a:prstGeom>
        </p:spPr>
      </p:pic>
      <p:sp>
        <p:nvSpPr>
          <p:cNvPr id="17" name="TextBox 16"/>
          <p:cNvSpPr txBox="1"/>
          <p:nvPr/>
        </p:nvSpPr>
        <p:spPr>
          <a:xfrm>
            <a:off x="2635472" y="3120374"/>
            <a:ext cx="947311" cy="954107"/>
          </a:xfrm>
          <a:prstGeom prst="rect">
            <a:avLst/>
          </a:prstGeom>
          <a:noFill/>
        </p:spPr>
        <p:txBody>
          <a:bodyPr wrap="none" rtlCol="0">
            <a:spAutoFit/>
          </a:bodyPr>
          <a:lstStyle/>
          <a:p>
            <a:r>
              <a:rPr lang="en-US" sz="1400" dirty="0" smtClean="0"/>
              <a:t>Non</a:t>
            </a:r>
            <a:br>
              <a:rPr lang="en-US" sz="1400" dirty="0" smtClean="0"/>
            </a:br>
            <a:r>
              <a:rPr lang="en-US" sz="1400" dirty="0" smtClean="0"/>
              <a:t>uniform</a:t>
            </a:r>
            <a:br>
              <a:rPr lang="en-US" sz="1400" dirty="0" smtClean="0"/>
            </a:br>
            <a:r>
              <a:rPr lang="en-US" sz="1400" dirty="0" smtClean="0"/>
              <a:t>irradiation</a:t>
            </a:r>
          </a:p>
          <a:p>
            <a:r>
              <a:rPr lang="en-US" sz="1400" dirty="0" smtClean="0"/>
              <a:t>profile</a:t>
            </a:r>
            <a:endParaRPr lang="en-US" sz="1400" dirty="0" smtClean="0"/>
          </a:p>
        </p:txBody>
      </p:sp>
      <p:sp>
        <p:nvSpPr>
          <p:cNvPr id="22" name="Oval 21"/>
          <p:cNvSpPr/>
          <p:nvPr/>
        </p:nvSpPr>
        <p:spPr>
          <a:xfrm rot="19881397">
            <a:off x="6644236" y="5009813"/>
            <a:ext cx="514783" cy="1230529"/>
          </a:xfrm>
          <a:prstGeom prst="ellipse">
            <a:avLst/>
          </a:prstGeom>
          <a:noFill/>
          <a:ln w="19050" cmpd="sng">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9180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rotWithShape="1">
          <a:blip r:embed="rId2"/>
          <a:srcRect l="236" r="-236"/>
          <a:stretch/>
        </p:blipFill>
        <p:spPr>
          <a:xfrm>
            <a:off x="3440858" y="1097066"/>
            <a:ext cx="3164883" cy="1864872"/>
          </a:xfrm>
          <a:prstGeom prst="rect">
            <a:avLst/>
          </a:prstGeom>
        </p:spPr>
      </p:pic>
      <p:sp>
        <p:nvSpPr>
          <p:cNvPr id="2" name="Title 1"/>
          <p:cNvSpPr>
            <a:spLocks noGrp="1"/>
          </p:cNvSpPr>
          <p:nvPr>
            <p:ph type="title"/>
          </p:nvPr>
        </p:nvSpPr>
        <p:spPr/>
        <p:txBody>
          <a:bodyPr/>
          <a:lstStyle/>
          <a:p>
            <a:r>
              <a:rPr lang="en-US" dirty="0" smtClean="0"/>
              <a:t>COMBAT Readout</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30</a:t>
            </a:fld>
            <a:endParaRPr lang="en-US" dirty="0"/>
          </a:p>
        </p:txBody>
      </p:sp>
      <p:sp>
        <p:nvSpPr>
          <p:cNvPr id="7" name="Rectangle 6"/>
          <p:cNvSpPr/>
          <p:nvPr/>
        </p:nvSpPr>
        <p:spPr>
          <a:xfrm>
            <a:off x="839323"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10" name="Rectangle 9"/>
          <p:cNvSpPr/>
          <p:nvPr/>
        </p:nvSpPr>
        <p:spPr>
          <a:xfrm>
            <a:off x="1647178"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Rectangle 11"/>
          <p:cNvSpPr/>
          <p:nvPr/>
        </p:nvSpPr>
        <p:spPr>
          <a:xfrm>
            <a:off x="2475937"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3" name="Rectangle 12"/>
          <p:cNvSpPr/>
          <p:nvPr/>
        </p:nvSpPr>
        <p:spPr>
          <a:xfrm>
            <a:off x="3316834"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8" name="Rectangle 7"/>
          <p:cNvSpPr/>
          <p:nvPr/>
        </p:nvSpPr>
        <p:spPr>
          <a:xfrm>
            <a:off x="1581093" y="5232894"/>
            <a:ext cx="1789688" cy="728283"/>
          </a:xfrm>
          <a:prstGeom prst="rect">
            <a:avLst/>
          </a:prstGeom>
          <a:solidFill>
            <a:srgbClr val="F38D4F"/>
          </a:solidFill>
          <a:ln>
            <a:solidFill>
              <a:srgbClr val="D1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RELAXD0</a:t>
            </a:r>
            <a:endParaRPr lang="en-US" dirty="0"/>
          </a:p>
        </p:txBody>
      </p:sp>
      <p:cxnSp>
        <p:nvCxnSpPr>
          <p:cNvPr id="19" name="Straight Arrow Connector 18"/>
          <p:cNvCxnSpPr>
            <a:stCxn id="13" idx="2"/>
            <a:endCxn id="8" idx="0"/>
          </p:cNvCxnSpPr>
          <p:nvPr/>
        </p:nvCxnSpPr>
        <p:spPr>
          <a:xfrm flipH="1">
            <a:off x="2475937" y="4755642"/>
            <a:ext cx="1184809"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2"/>
            <a:endCxn id="8" idx="0"/>
          </p:cNvCxnSpPr>
          <p:nvPr/>
        </p:nvCxnSpPr>
        <p:spPr>
          <a:xfrm flipH="1">
            <a:off x="2475937" y="4755642"/>
            <a:ext cx="343912"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a:endCxn id="8" idx="0"/>
          </p:cNvCxnSpPr>
          <p:nvPr/>
        </p:nvCxnSpPr>
        <p:spPr>
          <a:xfrm>
            <a:off x="1991090" y="4755642"/>
            <a:ext cx="484847"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2"/>
            <a:endCxn id="8" idx="0"/>
          </p:cNvCxnSpPr>
          <p:nvPr/>
        </p:nvCxnSpPr>
        <p:spPr>
          <a:xfrm>
            <a:off x="1183235" y="4755642"/>
            <a:ext cx="1292702"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n 26"/>
          <p:cNvSpPr/>
          <p:nvPr/>
        </p:nvSpPr>
        <p:spPr>
          <a:xfrm>
            <a:off x="3619507" y="5961175"/>
            <a:ext cx="1758331" cy="525981"/>
          </a:xfrm>
          <a:prstGeom prst="ca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PC</a:t>
            </a:r>
            <a:endParaRPr lang="en-US" dirty="0"/>
          </a:p>
        </p:txBody>
      </p:sp>
      <p:cxnSp>
        <p:nvCxnSpPr>
          <p:cNvPr id="29" name="Elbow Connector 28"/>
          <p:cNvCxnSpPr>
            <a:endCxn id="27" idx="2"/>
          </p:cNvCxnSpPr>
          <p:nvPr/>
        </p:nvCxnSpPr>
        <p:spPr>
          <a:xfrm>
            <a:off x="2453248" y="5961107"/>
            <a:ext cx="1166259" cy="263059"/>
          </a:xfrm>
          <a:prstGeom prst="bentConnector3">
            <a:avLst>
              <a:gd name="adj1" fmla="val 1087"/>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49470"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31" name="Rectangle 30"/>
          <p:cNvSpPr/>
          <p:nvPr/>
        </p:nvSpPr>
        <p:spPr>
          <a:xfrm>
            <a:off x="5657325"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32" name="Rectangle 31"/>
          <p:cNvSpPr/>
          <p:nvPr/>
        </p:nvSpPr>
        <p:spPr>
          <a:xfrm>
            <a:off x="6486084"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33" name="Rectangle 32"/>
          <p:cNvSpPr/>
          <p:nvPr/>
        </p:nvSpPr>
        <p:spPr>
          <a:xfrm>
            <a:off x="7380928" y="4075911"/>
            <a:ext cx="687823" cy="679731"/>
          </a:xfrm>
          <a:prstGeom prst="rect">
            <a:avLst/>
          </a:prstGeom>
          <a:solidFill>
            <a:srgbClr val="15A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34" name="Rectangle 33"/>
          <p:cNvSpPr/>
          <p:nvPr/>
        </p:nvSpPr>
        <p:spPr>
          <a:xfrm>
            <a:off x="5591240" y="5232894"/>
            <a:ext cx="1789688" cy="728283"/>
          </a:xfrm>
          <a:prstGeom prst="rect">
            <a:avLst/>
          </a:prstGeom>
          <a:solidFill>
            <a:srgbClr val="F38D4F"/>
          </a:solidFill>
          <a:ln>
            <a:solidFill>
              <a:srgbClr val="D17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RELAXD1</a:t>
            </a:r>
            <a:endParaRPr lang="en-US" dirty="0"/>
          </a:p>
        </p:txBody>
      </p:sp>
      <p:cxnSp>
        <p:nvCxnSpPr>
          <p:cNvPr id="35" name="Straight Arrow Connector 34"/>
          <p:cNvCxnSpPr>
            <a:stCxn id="33" idx="2"/>
            <a:endCxn id="34" idx="0"/>
          </p:cNvCxnSpPr>
          <p:nvPr/>
        </p:nvCxnSpPr>
        <p:spPr>
          <a:xfrm flipH="1">
            <a:off x="6486084" y="4755642"/>
            <a:ext cx="1238756"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2" idx="2"/>
            <a:endCxn id="34" idx="0"/>
          </p:cNvCxnSpPr>
          <p:nvPr/>
        </p:nvCxnSpPr>
        <p:spPr>
          <a:xfrm flipH="1">
            <a:off x="6486084" y="4755642"/>
            <a:ext cx="343912"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1" idx="2"/>
            <a:endCxn id="34" idx="0"/>
          </p:cNvCxnSpPr>
          <p:nvPr/>
        </p:nvCxnSpPr>
        <p:spPr>
          <a:xfrm>
            <a:off x="6001237" y="4755642"/>
            <a:ext cx="484847"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0" idx="2"/>
            <a:endCxn id="34" idx="0"/>
          </p:cNvCxnSpPr>
          <p:nvPr/>
        </p:nvCxnSpPr>
        <p:spPr>
          <a:xfrm>
            <a:off x="5193382" y="4755642"/>
            <a:ext cx="1292702" cy="47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34" idx="2"/>
            <a:endCxn id="27" idx="4"/>
          </p:cNvCxnSpPr>
          <p:nvPr/>
        </p:nvCxnSpPr>
        <p:spPr>
          <a:xfrm rot="5400000">
            <a:off x="5800467" y="5538548"/>
            <a:ext cx="262989" cy="11082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WP_001779.jpg"/>
          <p:cNvPicPr>
            <a:picLocks noChangeAspect="1"/>
          </p:cNvPicPr>
          <p:nvPr/>
        </p:nvPicPr>
        <p:blipFill>
          <a:blip r:embed="rId3">
            <a:extLst/>
          </a:blip>
          <a:srcRect l="14342" r="30661"/>
          <a:stretch>
            <a:fillRect/>
          </a:stretch>
        </p:blipFill>
        <p:spPr>
          <a:xfrm>
            <a:off x="6564495" y="0"/>
            <a:ext cx="2536470" cy="3459072"/>
          </a:xfrm>
          <a:prstGeom prst="rect">
            <a:avLst/>
          </a:prstGeom>
          <a:ln>
            <a:noFill/>
          </a:ln>
          <a:effectLst/>
        </p:spPr>
      </p:pic>
      <p:cxnSp>
        <p:nvCxnSpPr>
          <p:cNvPr id="53" name="Straight Arrow Connector 52"/>
          <p:cNvCxnSpPr/>
          <p:nvPr/>
        </p:nvCxnSpPr>
        <p:spPr>
          <a:xfrm>
            <a:off x="7667538" y="209725"/>
            <a:ext cx="165192" cy="3581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Content Placeholder 2"/>
          <p:cNvSpPr>
            <a:spLocks noGrp="1"/>
          </p:cNvSpPr>
          <p:nvPr>
            <p:ph idx="1"/>
          </p:nvPr>
        </p:nvSpPr>
        <p:spPr>
          <a:xfrm>
            <a:off x="87630" y="1080464"/>
            <a:ext cx="3788084" cy="2267301"/>
          </a:xfrm>
        </p:spPr>
        <p:txBody>
          <a:bodyPr>
            <a:normAutofit fontScale="77500" lnSpcReduction="20000"/>
          </a:bodyPr>
          <a:lstStyle/>
          <a:p>
            <a:r>
              <a:rPr lang="en-US" dirty="0" smtClean="0"/>
              <a:t>Dual RELAXD readout </a:t>
            </a:r>
          </a:p>
          <a:p>
            <a:pPr lvl="1"/>
            <a:r>
              <a:rPr lang="en-US" dirty="0" smtClean="0">
                <a:sym typeface="Wingdings" panose="05000000000000000000" pitchFamily="2" charset="2"/>
              </a:rPr>
              <a:t>backup plan</a:t>
            </a:r>
            <a:endParaRPr lang="en-US" dirty="0" smtClean="0"/>
          </a:p>
          <a:p>
            <a:r>
              <a:rPr lang="en-US" dirty="0" smtClean="0"/>
              <a:t>Pre-commissioned</a:t>
            </a:r>
            <a:br>
              <a:rPr lang="en-US" dirty="0" smtClean="0"/>
            </a:br>
            <a:r>
              <a:rPr lang="en-US" dirty="0" smtClean="0"/>
              <a:t> </a:t>
            </a:r>
            <a:r>
              <a:rPr lang="en-US" dirty="0"/>
              <a:t>with </a:t>
            </a:r>
            <a:r>
              <a:rPr lang="en-US" dirty="0" err="1" smtClean="0"/>
              <a:t>cosmics</a:t>
            </a:r>
            <a:endParaRPr lang="en-US" dirty="0" smtClean="0"/>
          </a:p>
          <a:p>
            <a:r>
              <a:rPr lang="en-US" dirty="0" smtClean="0"/>
              <a:t>Created custom readout </a:t>
            </a:r>
            <a:br>
              <a:rPr lang="en-US" dirty="0" smtClean="0"/>
            </a:br>
            <a:r>
              <a:rPr lang="en-US" dirty="0" smtClean="0"/>
              <a:t>with a PXI Flex-RIO 7952 </a:t>
            </a:r>
            <a:br>
              <a:rPr lang="en-US" dirty="0" smtClean="0"/>
            </a:br>
            <a:r>
              <a:rPr lang="en-US" dirty="0" smtClean="0"/>
              <a:t>board (Virtex5) for 9 planes </a:t>
            </a:r>
          </a:p>
          <a:p>
            <a:endParaRPr lang="en-US" dirty="0" smtClean="0"/>
          </a:p>
        </p:txBody>
      </p:sp>
    </p:spTree>
    <p:extLst>
      <p:ext uri="{BB962C8B-B14F-4D97-AF65-F5344CB8AC3E}">
        <p14:creationId xmlns:p14="http://schemas.microsoft.com/office/powerpoint/2010/main" val="2504470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236" r="-236"/>
          <a:stretch/>
        </p:blipFill>
        <p:spPr>
          <a:xfrm>
            <a:off x="3440858" y="1097066"/>
            <a:ext cx="3164883" cy="1864872"/>
          </a:xfrm>
          <a:prstGeom prst="rect">
            <a:avLst/>
          </a:prstGeom>
        </p:spPr>
      </p:pic>
      <p:sp>
        <p:nvSpPr>
          <p:cNvPr id="2" name="Title 1"/>
          <p:cNvSpPr>
            <a:spLocks noGrp="1"/>
          </p:cNvSpPr>
          <p:nvPr>
            <p:ph type="title"/>
          </p:nvPr>
        </p:nvSpPr>
        <p:spPr/>
        <p:txBody>
          <a:bodyPr/>
          <a:lstStyle/>
          <a:p>
            <a:r>
              <a:rPr lang="en-US" dirty="0" smtClean="0"/>
              <a:t>COMBAT Readout</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31</a:t>
            </a:fld>
            <a:endParaRPr lang="en-US" dirty="0"/>
          </a:p>
        </p:txBody>
      </p:sp>
      <p:pic>
        <p:nvPicPr>
          <p:cNvPr id="49" name="WP_001779.jpg"/>
          <p:cNvPicPr>
            <a:picLocks noChangeAspect="1"/>
          </p:cNvPicPr>
          <p:nvPr/>
        </p:nvPicPr>
        <p:blipFill>
          <a:blip r:embed="rId3">
            <a:extLst/>
          </a:blip>
          <a:srcRect l="14342" r="30661"/>
          <a:stretch>
            <a:fillRect/>
          </a:stretch>
        </p:blipFill>
        <p:spPr>
          <a:xfrm>
            <a:off x="6564495" y="0"/>
            <a:ext cx="2536470" cy="3459072"/>
          </a:xfrm>
          <a:prstGeom prst="rect">
            <a:avLst/>
          </a:prstGeom>
          <a:ln>
            <a:noFill/>
          </a:ln>
          <a:effectLst/>
        </p:spPr>
      </p:pic>
      <p:cxnSp>
        <p:nvCxnSpPr>
          <p:cNvPr id="53" name="Straight Arrow Connector 52"/>
          <p:cNvCxnSpPr/>
          <p:nvPr/>
        </p:nvCxnSpPr>
        <p:spPr>
          <a:xfrm>
            <a:off x="7667538" y="209725"/>
            <a:ext cx="165192" cy="3581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Content Placeholder 2"/>
          <p:cNvSpPr>
            <a:spLocks noGrp="1"/>
          </p:cNvSpPr>
          <p:nvPr>
            <p:ph idx="1"/>
          </p:nvPr>
        </p:nvSpPr>
        <p:spPr>
          <a:xfrm>
            <a:off x="87629" y="1080464"/>
            <a:ext cx="3896541" cy="2378608"/>
          </a:xfrm>
        </p:spPr>
        <p:txBody>
          <a:bodyPr>
            <a:normAutofit fontScale="77500" lnSpcReduction="20000"/>
          </a:bodyPr>
          <a:lstStyle/>
          <a:p>
            <a:r>
              <a:rPr lang="en-US" dirty="0" smtClean="0"/>
              <a:t>Dual RELAXD readout </a:t>
            </a:r>
          </a:p>
          <a:p>
            <a:pPr lvl="1"/>
            <a:r>
              <a:rPr lang="en-US" dirty="0" smtClean="0">
                <a:sym typeface="Wingdings" panose="05000000000000000000" pitchFamily="2" charset="2"/>
              </a:rPr>
              <a:t>backup plan</a:t>
            </a:r>
            <a:endParaRPr lang="en-US" dirty="0" smtClean="0"/>
          </a:p>
          <a:p>
            <a:r>
              <a:rPr lang="en-US" dirty="0" smtClean="0"/>
              <a:t>Pre-commissioned</a:t>
            </a:r>
            <a:br>
              <a:rPr lang="en-US" dirty="0" smtClean="0"/>
            </a:br>
            <a:r>
              <a:rPr lang="en-US" dirty="0" smtClean="0"/>
              <a:t> </a:t>
            </a:r>
            <a:r>
              <a:rPr lang="en-US" dirty="0"/>
              <a:t>with </a:t>
            </a:r>
            <a:r>
              <a:rPr lang="en-US" dirty="0" err="1" smtClean="0"/>
              <a:t>cosmics</a:t>
            </a:r>
            <a:endParaRPr lang="en-US" dirty="0" smtClean="0"/>
          </a:p>
          <a:p>
            <a:r>
              <a:rPr lang="en-US" dirty="0" smtClean="0"/>
              <a:t>Created custom readout </a:t>
            </a:r>
            <a:br>
              <a:rPr lang="en-US" dirty="0" smtClean="0"/>
            </a:br>
            <a:r>
              <a:rPr lang="en-US" dirty="0" smtClean="0"/>
              <a:t>with a PXI Flex-RIO 7952 </a:t>
            </a:r>
            <a:br>
              <a:rPr lang="en-US" dirty="0" smtClean="0"/>
            </a:br>
            <a:r>
              <a:rPr lang="en-US" dirty="0" smtClean="0"/>
              <a:t>board (Virtex5) for 9 planes </a:t>
            </a:r>
            <a:endParaRPr lang="en-US" dirty="0" smtClean="0"/>
          </a:p>
          <a:p>
            <a:pPr lvl="1"/>
            <a:r>
              <a:rPr lang="en-US" dirty="0" smtClean="0"/>
              <a:t>Ready in 2015</a:t>
            </a:r>
            <a:endParaRPr lang="en-US" dirty="0" smtClean="0"/>
          </a:p>
          <a:p>
            <a:endParaRPr lang="en-US" dirty="0" smtClean="0"/>
          </a:p>
        </p:txBody>
      </p:sp>
      <p:pic>
        <p:nvPicPr>
          <p:cNvPr id="40" name="Picture 39" descr="C:\Users\jean\Desktop\Mestrado_CBPF-2013-01-22\Fotos\100_7127.JPG"/>
          <p:cNvPicPr>
            <a:picLocks noChangeAspect="1" noChangeArrowheads="1"/>
          </p:cNvPicPr>
          <p:nvPr/>
        </p:nvPicPr>
        <p:blipFill>
          <a:blip r:embed="rId4" cstate="print"/>
          <a:srcRect/>
          <a:stretch>
            <a:fillRect/>
          </a:stretch>
        </p:blipFill>
        <p:spPr bwMode="auto">
          <a:xfrm>
            <a:off x="5794956" y="4028484"/>
            <a:ext cx="3242364" cy="1999458"/>
          </a:xfrm>
          <a:prstGeom prst="rect">
            <a:avLst/>
          </a:prstGeom>
          <a:noFill/>
        </p:spPr>
      </p:pic>
      <p:pic>
        <p:nvPicPr>
          <p:cNvPr id="41" name="Imagem 4"/>
          <p:cNvPicPr/>
          <p:nvPr/>
        </p:nvPicPr>
        <p:blipFill>
          <a:blip r:embed="rId5" cstate="print"/>
          <a:srcRect/>
          <a:stretch>
            <a:fillRect/>
          </a:stretch>
        </p:blipFill>
        <p:spPr bwMode="auto">
          <a:xfrm>
            <a:off x="87630" y="4071686"/>
            <a:ext cx="2828032" cy="2100429"/>
          </a:xfrm>
          <a:prstGeom prst="rect">
            <a:avLst/>
          </a:prstGeom>
          <a:noFill/>
          <a:ln w="3175">
            <a:solidFill>
              <a:schemeClr val="tx1"/>
            </a:solidFill>
            <a:miter lim="800000"/>
            <a:headEnd/>
            <a:tailEnd/>
          </a:ln>
        </p:spPr>
      </p:pic>
      <p:pic>
        <p:nvPicPr>
          <p:cNvPr id="42" name="Imagem 4"/>
          <p:cNvPicPr/>
          <p:nvPr/>
        </p:nvPicPr>
        <p:blipFill>
          <a:blip r:embed="rId6" cstate="print"/>
          <a:srcRect/>
          <a:stretch>
            <a:fillRect/>
          </a:stretch>
        </p:blipFill>
        <p:spPr bwMode="auto">
          <a:xfrm>
            <a:off x="3215977" y="4881242"/>
            <a:ext cx="2537460" cy="1976755"/>
          </a:xfrm>
          <a:prstGeom prst="rect">
            <a:avLst/>
          </a:prstGeom>
          <a:noFill/>
          <a:ln w="9525">
            <a:noFill/>
            <a:miter lim="800000"/>
            <a:headEnd/>
            <a:tailEnd/>
          </a:ln>
        </p:spPr>
      </p:pic>
      <p:pic>
        <p:nvPicPr>
          <p:cNvPr id="43" name="Imagem 2" descr="C:\Users\jean\Desktop\IMG_1408.JPG"/>
          <p:cNvPicPr>
            <a:picLocks noChangeAspect="1"/>
          </p:cNvPicPr>
          <p:nvPr/>
        </p:nvPicPr>
        <p:blipFill>
          <a:blip r:embed="rId7" cstate="print"/>
          <a:srcRect/>
          <a:stretch>
            <a:fillRect/>
          </a:stretch>
        </p:blipFill>
        <p:spPr bwMode="auto">
          <a:xfrm>
            <a:off x="3411055" y="3069843"/>
            <a:ext cx="1753626" cy="1762297"/>
          </a:xfrm>
          <a:prstGeom prst="rect">
            <a:avLst/>
          </a:prstGeom>
          <a:noFill/>
          <a:ln w="9525">
            <a:noFill/>
            <a:miter lim="800000"/>
            <a:headEnd/>
            <a:tailEnd/>
          </a:ln>
        </p:spPr>
      </p:pic>
    </p:spTree>
    <p:extLst>
      <p:ext uri="{BB962C8B-B14F-4D97-AF65-F5344CB8AC3E}">
        <p14:creationId xmlns:p14="http://schemas.microsoft.com/office/powerpoint/2010/main" val="1656070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 to Sensor R&amp;D results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32</a:t>
            </a:fld>
            <a:endParaRPr lang="en-US" dirty="0"/>
          </a:p>
        </p:txBody>
      </p:sp>
    </p:spTree>
    <p:extLst>
      <p:ext uri="{BB962C8B-B14F-4D97-AF65-F5344CB8AC3E}">
        <p14:creationId xmlns:p14="http://schemas.microsoft.com/office/powerpoint/2010/main" val="566729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 </a:t>
            </a:r>
            <a:r>
              <a:rPr lang="en-US" dirty="0"/>
              <a:t>r</a:t>
            </a:r>
            <a:r>
              <a:rPr lang="en-US" dirty="0" smtClean="0"/>
              <a:t>esolution </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33</a:t>
            </a:fld>
            <a:endParaRPr lang="en-US" dirty="0"/>
          </a:p>
        </p:txBody>
      </p:sp>
      <p:sp>
        <p:nvSpPr>
          <p:cNvPr id="14" name="Rectangle 13"/>
          <p:cNvSpPr/>
          <p:nvPr/>
        </p:nvSpPr>
        <p:spPr>
          <a:xfrm>
            <a:off x="6036658" y="13214"/>
            <a:ext cx="3107341" cy="923330"/>
          </a:xfrm>
          <a:prstGeom prst="rect">
            <a:avLst/>
          </a:prstGeom>
        </p:spPr>
        <p:txBody>
          <a:bodyPr wrap="square">
            <a:spAutoFit/>
          </a:bodyPr>
          <a:lstStyle/>
          <a:p>
            <a:pPr lvl="1"/>
            <a:r>
              <a:rPr lang="en-US" b="1" dirty="0">
                <a:solidFill>
                  <a:srgbClr val="00B050"/>
                </a:solidFill>
              </a:rPr>
              <a:t>HPK 200 µm n-on-p</a:t>
            </a:r>
          </a:p>
          <a:p>
            <a:pPr lvl="1"/>
            <a:r>
              <a:rPr lang="en-US" b="1" dirty="0">
                <a:solidFill>
                  <a:srgbClr val="0070C0"/>
                </a:solidFill>
              </a:rPr>
              <a:t>Micron 200 µm n-on-p</a:t>
            </a:r>
          </a:p>
          <a:p>
            <a:pPr lvl="1"/>
            <a:r>
              <a:rPr lang="en-US" b="1" dirty="0">
                <a:solidFill>
                  <a:srgbClr val="7030A0"/>
                </a:solidFill>
              </a:rPr>
              <a:t>Micron 150 µm n-on-n</a:t>
            </a:r>
          </a:p>
        </p:txBody>
      </p:sp>
      <p:pic>
        <p:nvPicPr>
          <p:cNvPr id="15" name="Picture 14"/>
          <p:cNvPicPr>
            <a:picLocks noChangeAspect="1"/>
          </p:cNvPicPr>
          <p:nvPr/>
        </p:nvPicPr>
        <p:blipFill>
          <a:blip r:embed="rId2"/>
          <a:stretch>
            <a:fillRect/>
          </a:stretch>
        </p:blipFill>
        <p:spPr>
          <a:xfrm>
            <a:off x="87630" y="1394701"/>
            <a:ext cx="4011163" cy="3940911"/>
          </a:xfrm>
          <a:prstGeom prst="rect">
            <a:avLst/>
          </a:prstGeom>
        </p:spPr>
      </p:pic>
      <p:sp>
        <p:nvSpPr>
          <p:cNvPr id="16" name="TextBox 15"/>
          <p:cNvSpPr txBox="1"/>
          <p:nvPr/>
        </p:nvSpPr>
        <p:spPr>
          <a:xfrm>
            <a:off x="402714" y="5609770"/>
            <a:ext cx="3631635" cy="646331"/>
          </a:xfrm>
          <a:prstGeom prst="rect">
            <a:avLst/>
          </a:prstGeom>
          <a:noFill/>
        </p:spPr>
        <p:txBody>
          <a:bodyPr wrap="none" rtlCol="0">
            <a:spAutoFit/>
          </a:bodyPr>
          <a:lstStyle/>
          <a:p>
            <a:r>
              <a:rPr lang="en-US" dirty="0"/>
              <a:t>Best resolutions just below 5 µm.</a:t>
            </a:r>
          </a:p>
          <a:p>
            <a:r>
              <a:rPr lang="en-US" dirty="0" smtClean="0"/>
              <a:t>Charge weighted – Non Binary data. </a:t>
            </a:r>
            <a:endParaRPr lang="en-GB" dirty="0"/>
          </a:p>
        </p:txBody>
      </p:sp>
      <p:sp>
        <p:nvSpPr>
          <p:cNvPr id="17" name="TextBox 16"/>
          <p:cNvSpPr txBox="1"/>
          <p:nvPr/>
        </p:nvSpPr>
        <p:spPr>
          <a:xfrm>
            <a:off x="1028700" y="1087564"/>
            <a:ext cx="2301720" cy="369332"/>
          </a:xfrm>
          <a:prstGeom prst="rect">
            <a:avLst/>
          </a:prstGeom>
          <a:noFill/>
        </p:spPr>
        <p:txBody>
          <a:bodyPr wrap="none" rtlCol="0">
            <a:spAutoFit/>
          </a:bodyPr>
          <a:lstStyle/>
          <a:p>
            <a:r>
              <a:rPr lang="en-US" dirty="0" smtClean="0"/>
              <a:t>Non irradiated sensors</a:t>
            </a:r>
            <a:endParaRPr lang="en-GB" dirty="0"/>
          </a:p>
        </p:txBody>
      </p:sp>
      <p:pic>
        <p:nvPicPr>
          <p:cNvPr id="21" name="Picture 20"/>
          <p:cNvPicPr>
            <a:picLocks noChangeAspect="1"/>
          </p:cNvPicPr>
          <p:nvPr/>
        </p:nvPicPr>
        <p:blipFill>
          <a:blip r:embed="rId3"/>
          <a:stretch>
            <a:fillRect/>
          </a:stretch>
        </p:blipFill>
        <p:spPr>
          <a:xfrm>
            <a:off x="5039863" y="1456896"/>
            <a:ext cx="4022255" cy="3996835"/>
          </a:xfrm>
          <a:prstGeom prst="rect">
            <a:avLst/>
          </a:prstGeom>
        </p:spPr>
      </p:pic>
      <p:sp>
        <p:nvSpPr>
          <p:cNvPr id="22" name="TextBox 21"/>
          <p:cNvSpPr txBox="1"/>
          <p:nvPr/>
        </p:nvSpPr>
        <p:spPr>
          <a:xfrm>
            <a:off x="6331329" y="1173315"/>
            <a:ext cx="1856086" cy="369332"/>
          </a:xfrm>
          <a:prstGeom prst="rect">
            <a:avLst/>
          </a:prstGeom>
          <a:noFill/>
        </p:spPr>
        <p:txBody>
          <a:bodyPr wrap="none" rtlCol="0">
            <a:spAutoFit/>
          </a:bodyPr>
          <a:lstStyle/>
          <a:p>
            <a:r>
              <a:rPr lang="en-US" dirty="0" smtClean="0"/>
              <a:t>Irradiated sensors</a:t>
            </a:r>
            <a:endParaRPr lang="en-GB" dirty="0"/>
          </a:p>
        </p:txBody>
      </p:sp>
    </p:spTree>
    <p:extLst>
      <p:ext uri="{BB962C8B-B14F-4D97-AF65-F5344CB8AC3E}">
        <p14:creationId xmlns:p14="http://schemas.microsoft.com/office/powerpoint/2010/main" val="32847190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Collection – Non </a:t>
            </a:r>
            <a:r>
              <a:rPr lang="en-US" dirty="0" err="1" smtClean="0"/>
              <a:t>Irrad</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34</a:t>
            </a:fld>
            <a:endParaRPr lang="en-US" dirty="0"/>
          </a:p>
        </p:txBody>
      </p:sp>
      <p:pic>
        <p:nvPicPr>
          <p:cNvPr id="7" name="Picture 6"/>
          <p:cNvPicPr>
            <a:picLocks noChangeAspect="1"/>
          </p:cNvPicPr>
          <p:nvPr/>
        </p:nvPicPr>
        <p:blipFill>
          <a:blip r:embed="rId2"/>
          <a:stretch>
            <a:fillRect/>
          </a:stretch>
        </p:blipFill>
        <p:spPr>
          <a:xfrm>
            <a:off x="781757" y="1325563"/>
            <a:ext cx="7580484" cy="5217197"/>
          </a:xfrm>
          <a:prstGeom prst="rect">
            <a:avLst/>
          </a:prstGeom>
        </p:spPr>
      </p:pic>
    </p:spTree>
    <p:extLst>
      <p:ext uri="{BB962C8B-B14F-4D97-AF65-F5344CB8AC3E}">
        <p14:creationId xmlns:p14="http://schemas.microsoft.com/office/powerpoint/2010/main" val="1313060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Collected Charge – IRRAD</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35</a:t>
            </a:fld>
            <a:endParaRPr lang="en-US" dirty="0"/>
          </a:p>
        </p:txBody>
      </p:sp>
      <p:sp>
        <p:nvSpPr>
          <p:cNvPr id="8" name="TextBox 7"/>
          <p:cNvSpPr txBox="1"/>
          <p:nvPr/>
        </p:nvSpPr>
        <p:spPr>
          <a:xfrm>
            <a:off x="1785432" y="5617079"/>
            <a:ext cx="2146229" cy="369332"/>
          </a:xfrm>
          <a:prstGeom prst="rect">
            <a:avLst/>
          </a:prstGeom>
          <a:noFill/>
        </p:spPr>
        <p:txBody>
          <a:bodyPr wrap="none" rtlCol="0">
            <a:spAutoFit/>
          </a:bodyPr>
          <a:lstStyle/>
          <a:p>
            <a:r>
              <a:rPr lang="en-US" dirty="0" smtClean="0"/>
              <a:t>JSI irradiated sensors</a:t>
            </a:r>
            <a:endParaRPr lang="en-GB" dirty="0"/>
          </a:p>
        </p:txBody>
      </p:sp>
      <p:pic>
        <p:nvPicPr>
          <p:cNvPr id="7" name="Picture 6"/>
          <p:cNvPicPr>
            <a:picLocks noChangeAspect="1"/>
          </p:cNvPicPr>
          <p:nvPr/>
        </p:nvPicPr>
        <p:blipFill>
          <a:blip r:embed="rId2"/>
          <a:stretch>
            <a:fillRect/>
          </a:stretch>
        </p:blipFill>
        <p:spPr>
          <a:xfrm>
            <a:off x="922956" y="1325563"/>
            <a:ext cx="7511146" cy="4685710"/>
          </a:xfrm>
          <a:prstGeom prst="rect">
            <a:avLst/>
          </a:prstGeom>
        </p:spPr>
      </p:pic>
      <p:sp>
        <p:nvSpPr>
          <p:cNvPr id="9" name="Rectangle 8"/>
          <p:cNvSpPr/>
          <p:nvPr/>
        </p:nvSpPr>
        <p:spPr>
          <a:xfrm>
            <a:off x="3196354" y="4406783"/>
            <a:ext cx="3107341" cy="646331"/>
          </a:xfrm>
          <a:prstGeom prst="rect">
            <a:avLst/>
          </a:prstGeom>
        </p:spPr>
        <p:txBody>
          <a:bodyPr wrap="square">
            <a:spAutoFit/>
          </a:bodyPr>
          <a:lstStyle/>
          <a:p>
            <a:pPr lvl="1"/>
            <a:r>
              <a:rPr lang="en-US" b="1" dirty="0"/>
              <a:t>HPK 200 µm </a:t>
            </a:r>
            <a:r>
              <a:rPr lang="en-US" b="1" dirty="0" smtClean="0"/>
              <a:t>n-on-p</a:t>
            </a:r>
          </a:p>
          <a:p>
            <a:pPr lvl="1"/>
            <a:r>
              <a:rPr lang="en-US" b="1" dirty="0" smtClean="0"/>
              <a:t>39 </a:t>
            </a:r>
            <a:r>
              <a:rPr lang="en-US" b="1" dirty="0"/>
              <a:t>µm </a:t>
            </a:r>
          </a:p>
        </p:txBody>
      </p:sp>
    </p:spTree>
    <p:extLst>
      <p:ext uri="{BB962C8B-B14F-4D97-AF65-F5344CB8AC3E}">
        <p14:creationId xmlns:p14="http://schemas.microsoft.com/office/powerpoint/2010/main" val="2006972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pt-BR" smtClean="0"/>
              <a:t>Nikhef R&amp;D Candidate Colloquium  - Kazu Akiba</a:t>
            </a:r>
            <a:endParaRPr lang="en-US" dirty="0"/>
          </a:p>
        </p:txBody>
      </p:sp>
      <p:sp>
        <p:nvSpPr>
          <p:cNvPr id="2" name="Title 1"/>
          <p:cNvSpPr>
            <a:spLocks noGrp="1"/>
          </p:cNvSpPr>
          <p:nvPr>
            <p:ph type="title"/>
          </p:nvPr>
        </p:nvSpPr>
        <p:spPr>
          <a:xfrm>
            <a:off x="83952" y="8110"/>
            <a:ext cx="8949690" cy="1325563"/>
          </a:xfrm>
        </p:spPr>
        <p:txBody>
          <a:bodyPr/>
          <a:lstStyle/>
          <a:p>
            <a:r>
              <a:rPr lang="en-US" dirty="0" smtClean="0"/>
              <a:t>Timing</a:t>
            </a:r>
            <a:endParaRPr lang="en-US" dirty="0"/>
          </a:p>
        </p:txBody>
      </p:sp>
      <p:sp>
        <p:nvSpPr>
          <p:cNvPr id="3" name="Content Placeholder 2"/>
          <p:cNvSpPr>
            <a:spLocks noGrp="1"/>
          </p:cNvSpPr>
          <p:nvPr>
            <p:ph idx="1"/>
          </p:nvPr>
        </p:nvSpPr>
        <p:spPr>
          <a:xfrm>
            <a:off x="0" y="879797"/>
            <a:ext cx="5066864" cy="2673326"/>
          </a:xfrm>
        </p:spPr>
        <p:txBody>
          <a:bodyPr>
            <a:normAutofit/>
          </a:bodyPr>
          <a:lstStyle/>
          <a:p>
            <a:pPr marL="0" indent="0">
              <a:buNone/>
            </a:pPr>
            <a:r>
              <a:rPr lang="en-US" sz="1800" dirty="0" smtClean="0"/>
              <a:t>Different amplitude and same threshold </a:t>
            </a:r>
            <a:br>
              <a:rPr lang="en-US" sz="1800" dirty="0" smtClean="0"/>
            </a:br>
            <a:r>
              <a:rPr lang="en-US" sz="1800" dirty="0" smtClean="0"/>
              <a:t>could lead to time walk:</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p:txBody>
      </p:sp>
      <p:sp>
        <p:nvSpPr>
          <p:cNvPr id="12" name="Date Placeholder 11"/>
          <p:cNvSpPr>
            <a:spLocks noGrp="1"/>
          </p:cNvSpPr>
          <p:nvPr>
            <p:ph type="dt" sz="half" idx="10"/>
          </p:nvPr>
        </p:nvSpPr>
        <p:spPr/>
        <p:txBody>
          <a:bodyPr/>
          <a:lstStyle/>
          <a:p>
            <a:r>
              <a:rPr lang="en-US" smtClean="0"/>
              <a:t>4/7/2017</a:t>
            </a:r>
            <a:endParaRPr lang="en-US"/>
          </a:p>
        </p:txBody>
      </p:sp>
      <p:sp>
        <p:nvSpPr>
          <p:cNvPr id="14" name="Slide Number Placeholder 13"/>
          <p:cNvSpPr>
            <a:spLocks noGrp="1"/>
          </p:cNvSpPr>
          <p:nvPr>
            <p:ph type="sldNum" sz="quarter" idx="12"/>
          </p:nvPr>
        </p:nvSpPr>
        <p:spPr/>
        <p:txBody>
          <a:bodyPr/>
          <a:lstStyle/>
          <a:p>
            <a:fld id="{F1DF61DF-99A6-4EE2-B1D2-A4F537E42A50}" type="slidenum">
              <a:rPr lang="en-US" smtClean="0"/>
              <a:t>36</a:t>
            </a:fld>
            <a:endParaRPr lang="en-US" dirty="0"/>
          </a:p>
        </p:txBody>
      </p:sp>
      <p:grpSp>
        <p:nvGrpSpPr>
          <p:cNvPr id="11" name="Group 10"/>
          <p:cNvGrpSpPr/>
          <p:nvPr/>
        </p:nvGrpSpPr>
        <p:grpSpPr>
          <a:xfrm>
            <a:off x="101060" y="1499605"/>
            <a:ext cx="2912035" cy="1536429"/>
            <a:chOff x="101060" y="1608497"/>
            <a:chExt cx="3054808" cy="1751778"/>
          </a:xfrm>
        </p:grpSpPr>
        <p:cxnSp>
          <p:nvCxnSpPr>
            <p:cNvPr id="19" name="Straight Connector 18"/>
            <p:cNvCxnSpPr/>
            <p:nvPr/>
          </p:nvCxnSpPr>
          <p:spPr>
            <a:xfrm>
              <a:off x="112156" y="2334485"/>
              <a:ext cx="3043712" cy="744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4340" y="1608497"/>
              <a:ext cx="407859" cy="1466872"/>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199" y="1608497"/>
              <a:ext cx="2221041" cy="1466871"/>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40" y="2214603"/>
              <a:ext cx="472440" cy="857042"/>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780" y="2225144"/>
              <a:ext cx="1417320" cy="883040"/>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060" y="3058508"/>
              <a:ext cx="3043712" cy="7447"/>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38" y="2333461"/>
              <a:ext cx="18434"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8269" y="2338208"/>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3494" y="2990943"/>
              <a:ext cx="1950720" cy="369332"/>
            </a:xfrm>
            <a:prstGeom prst="rect">
              <a:avLst/>
            </a:prstGeom>
            <a:ln w="28575" cmpd="sng">
              <a:noFill/>
            </a:ln>
          </p:spPr>
          <p:txBody>
            <a:bodyPr wrap="square">
              <a:spAutoFit/>
            </a:bodyPr>
            <a:lstStyle/>
            <a:p>
              <a:r>
                <a:rPr lang="en-US" dirty="0" smtClean="0"/>
                <a:t>t</a:t>
              </a:r>
              <a:r>
                <a:rPr lang="en-US" baseline="-25000" dirty="0" smtClean="0"/>
                <a:t>0    </a:t>
              </a:r>
              <a:r>
                <a:rPr lang="en-US" dirty="0" smtClean="0"/>
                <a:t>t</a:t>
              </a:r>
              <a:r>
                <a:rPr lang="en-US" baseline="-25000" dirty="0" smtClean="0"/>
                <a:t>1  </a:t>
              </a:r>
              <a:r>
                <a:rPr lang="en-US" dirty="0" smtClean="0"/>
                <a:t>t</a:t>
              </a:r>
              <a:r>
                <a:rPr lang="en-US" baseline="-25000" dirty="0" smtClean="0"/>
                <a:t>2 </a:t>
              </a:r>
              <a:endParaRPr lang="en-US" baseline="-25000" dirty="0"/>
            </a:p>
          </p:txBody>
        </p:sp>
        <p:cxnSp>
          <p:nvCxnSpPr>
            <p:cNvPr id="43" name="Straight Connector 42"/>
            <p:cNvCxnSpPr/>
            <p:nvPr/>
          </p:nvCxnSpPr>
          <p:spPr>
            <a:xfrm>
              <a:off x="318937" y="2346085"/>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378634" y="2032485"/>
              <a:ext cx="418704" cy="369332"/>
            </a:xfrm>
            <a:prstGeom prst="rect">
              <a:avLst/>
            </a:prstGeom>
            <a:ln w="28575" cmpd="sng">
              <a:noFill/>
            </a:ln>
          </p:spPr>
          <p:txBody>
            <a:bodyPr wrap="none">
              <a:spAutoFit/>
            </a:bodyPr>
            <a:lstStyle/>
            <a:p>
              <a:r>
                <a:rPr lang="en-US" dirty="0" err="1" smtClean="0"/>
                <a:t>Th</a:t>
              </a:r>
              <a:endParaRPr lang="en-US" dirty="0"/>
            </a:p>
          </p:txBody>
        </p:sp>
      </p:grpSp>
    </p:spTree>
    <p:extLst>
      <p:ext uri="{BB962C8B-B14F-4D97-AF65-F5344CB8AC3E}">
        <p14:creationId xmlns:p14="http://schemas.microsoft.com/office/powerpoint/2010/main" val="2493263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pt-BR" smtClean="0"/>
              <a:t>Nikhef R&amp;D Candidate Colloquium  - Kazu Akiba</a:t>
            </a:r>
            <a:endParaRPr lang="en-US" dirty="0"/>
          </a:p>
        </p:txBody>
      </p:sp>
      <p:sp>
        <p:nvSpPr>
          <p:cNvPr id="2" name="Title 1"/>
          <p:cNvSpPr>
            <a:spLocks noGrp="1"/>
          </p:cNvSpPr>
          <p:nvPr>
            <p:ph type="title"/>
          </p:nvPr>
        </p:nvSpPr>
        <p:spPr>
          <a:xfrm>
            <a:off x="83952" y="8110"/>
            <a:ext cx="8949690" cy="1325563"/>
          </a:xfrm>
        </p:spPr>
        <p:txBody>
          <a:bodyPr/>
          <a:lstStyle/>
          <a:p>
            <a:r>
              <a:rPr lang="en-US" dirty="0" smtClean="0"/>
              <a:t>Timing</a:t>
            </a:r>
            <a:endParaRPr lang="en-US" dirty="0"/>
          </a:p>
        </p:txBody>
      </p:sp>
      <p:sp>
        <p:nvSpPr>
          <p:cNvPr id="3" name="Content Placeholder 2"/>
          <p:cNvSpPr>
            <a:spLocks noGrp="1"/>
          </p:cNvSpPr>
          <p:nvPr>
            <p:ph idx="1"/>
          </p:nvPr>
        </p:nvSpPr>
        <p:spPr>
          <a:xfrm>
            <a:off x="0" y="879797"/>
            <a:ext cx="5066864" cy="2673326"/>
          </a:xfrm>
        </p:spPr>
        <p:txBody>
          <a:bodyPr>
            <a:normAutofit/>
          </a:bodyPr>
          <a:lstStyle/>
          <a:p>
            <a:pPr marL="0" indent="0">
              <a:buNone/>
            </a:pPr>
            <a:r>
              <a:rPr lang="en-US" sz="1800" dirty="0" smtClean="0"/>
              <a:t>Different amplitude and same threshold </a:t>
            </a:r>
            <a:br>
              <a:rPr lang="en-US" sz="1800" dirty="0" smtClean="0"/>
            </a:br>
            <a:r>
              <a:rPr lang="en-US" sz="1800" dirty="0" smtClean="0"/>
              <a:t>could lead to time walk:</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p:txBody>
      </p:sp>
      <p:sp>
        <p:nvSpPr>
          <p:cNvPr id="12" name="Date Placeholder 11"/>
          <p:cNvSpPr>
            <a:spLocks noGrp="1"/>
          </p:cNvSpPr>
          <p:nvPr>
            <p:ph type="dt" sz="half" idx="10"/>
          </p:nvPr>
        </p:nvSpPr>
        <p:spPr/>
        <p:txBody>
          <a:bodyPr/>
          <a:lstStyle/>
          <a:p>
            <a:r>
              <a:rPr lang="en-US" smtClean="0"/>
              <a:t>4/7/2017</a:t>
            </a:r>
            <a:endParaRPr lang="en-US"/>
          </a:p>
        </p:txBody>
      </p:sp>
      <p:sp>
        <p:nvSpPr>
          <p:cNvPr id="14" name="Slide Number Placeholder 13"/>
          <p:cNvSpPr>
            <a:spLocks noGrp="1"/>
          </p:cNvSpPr>
          <p:nvPr>
            <p:ph type="sldNum" sz="quarter" idx="12"/>
          </p:nvPr>
        </p:nvSpPr>
        <p:spPr/>
        <p:txBody>
          <a:bodyPr/>
          <a:lstStyle/>
          <a:p>
            <a:fld id="{F1DF61DF-99A6-4EE2-B1D2-A4F537E42A50}" type="slidenum">
              <a:rPr lang="en-US" smtClean="0"/>
              <a:t>37</a:t>
            </a:fld>
            <a:endParaRPr lang="en-US" dirty="0"/>
          </a:p>
        </p:txBody>
      </p:sp>
      <p:grpSp>
        <p:nvGrpSpPr>
          <p:cNvPr id="11" name="Group 10"/>
          <p:cNvGrpSpPr/>
          <p:nvPr/>
        </p:nvGrpSpPr>
        <p:grpSpPr>
          <a:xfrm>
            <a:off x="101060" y="1499605"/>
            <a:ext cx="2912035" cy="1536429"/>
            <a:chOff x="101060" y="1608497"/>
            <a:chExt cx="3054808" cy="1751778"/>
          </a:xfrm>
        </p:grpSpPr>
        <p:cxnSp>
          <p:nvCxnSpPr>
            <p:cNvPr id="19" name="Straight Connector 18"/>
            <p:cNvCxnSpPr/>
            <p:nvPr/>
          </p:nvCxnSpPr>
          <p:spPr>
            <a:xfrm>
              <a:off x="112156" y="2334485"/>
              <a:ext cx="3043712" cy="744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4340" y="1608497"/>
              <a:ext cx="407859" cy="1466872"/>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199" y="1608497"/>
              <a:ext cx="2221041" cy="1466871"/>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40" y="2214603"/>
              <a:ext cx="472440" cy="857042"/>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780" y="2225144"/>
              <a:ext cx="1417320" cy="883040"/>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060" y="3058508"/>
              <a:ext cx="3043712" cy="7447"/>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38" y="2333461"/>
              <a:ext cx="18434"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8269" y="2338208"/>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3494" y="2990943"/>
              <a:ext cx="1950720" cy="369332"/>
            </a:xfrm>
            <a:prstGeom prst="rect">
              <a:avLst/>
            </a:prstGeom>
            <a:ln w="28575" cmpd="sng">
              <a:noFill/>
            </a:ln>
          </p:spPr>
          <p:txBody>
            <a:bodyPr wrap="square">
              <a:spAutoFit/>
            </a:bodyPr>
            <a:lstStyle/>
            <a:p>
              <a:r>
                <a:rPr lang="en-US" dirty="0" smtClean="0"/>
                <a:t>t</a:t>
              </a:r>
              <a:r>
                <a:rPr lang="en-US" baseline="-25000" dirty="0" smtClean="0"/>
                <a:t>0    </a:t>
              </a:r>
              <a:r>
                <a:rPr lang="en-US" dirty="0" smtClean="0"/>
                <a:t>t</a:t>
              </a:r>
              <a:r>
                <a:rPr lang="en-US" baseline="-25000" dirty="0" smtClean="0"/>
                <a:t>1  </a:t>
              </a:r>
              <a:r>
                <a:rPr lang="en-US" dirty="0" smtClean="0"/>
                <a:t>t</a:t>
              </a:r>
              <a:r>
                <a:rPr lang="en-US" baseline="-25000" dirty="0" smtClean="0"/>
                <a:t>2 </a:t>
              </a:r>
              <a:endParaRPr lang="en-US" baseline="-25000" dirty="0"/>
            </a:p>
          </p:txBody>
        </p:sp>
        <p:cxnSp>
          <p:nvCxnSpPr>
            <p:cNvPr id="43" name="Straight Connector 42"/>
            <p:cNvCxnSpPr/>
            <p:nvPr/>
          </p:nvCxnSpPr>
          <p:spPr>
            <a:xfrm>
              <a:off x="318937" y="2346085"/>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378634" y="2032485"/>
              <a:ext cx="418704" cy="369332"/>
            </a:xfrm>
            <a:prstGeom prst="rect">
              <a:avLst/>
            </a:prstGeom>
            <a:ln w="28575" cmpd="sng">
              <a:noFill/>
            </a:ln>
          </p:spPr>
          <p:txBody>
            <a:bodyPr wrap="none">
              <a:spAutoFit/>
            </a:bodyPr>
            <a:lstStyle/>
            <a:p>
              <a:r>
                <a:rPr lang="en-US" dirty="0" err="1" smtClean="0"/>
                <a:t>Th</a:t>
              </a:r>
              <a:endParaRPr lang="en-US" dirty="0"/>
            </a:p>
          </p:txBody>
        </p:sp>
      </p:grpSp>
      <p:pic>
        <p:nvPicPr>
          <p:cNvPr id="20" name="Picture 19"/>
          <p:cNvPicPr>
            <a:picLocks noChangeAspect="1"/>
          </p:cNvPicPr>
          <p:nvPr/>
        </p:nvPicPr>
        <p:blipFill>
          <a:blip r:embed="rId3"/>
          <a:stretch>
            <a:fillRect/>
          </a:stretch>
        </p:blipFill>
        <p:spPr>
          <a:xfrm>
            <a:off x="3264881" y="1829652"/>
            <a:ext cx="5879119" cy="1751028"/>
          </a:xfrm>
          <a:prstGeom prst="rect">
            <a:avLst/>
          </a:prstGeom>
        </p:spPr>
      </p:pic>
      <p:sp>
        <p:nvSpPr>
          <p:cNvPr id="22" name="Content Placeholder 2"/>
          <p:cNvSpPr txBox="1">
            <a:spLocks/>
          </p:cNvSpPr>
          <p:nvPr/>
        </p:nvSpPr>
        <p:spPr>
          <a:xfrm>
            <a:off x="4557194" y="1559085"/>
            <a:ext cx="3887579" cy="494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Combined track resolution: </a:t>
            </a:r>
            <a:r>
              <a:rPr lang="en-US" sz="2000" b="1" i="1" dirty="0" smtClean="0">
                <a:solidFill>
                  <a:srgbClr val="15A0A7"/>
                </a:solidFill>
              </a:rPr>
              <a:t>350 ps.</a:t>
            </a:r>
            <a:endParaRPr lang="en-US" sz="2000" b="1" i="1" dirty="0">
              <a:solidFill>
                <a:srgbClr val="15A0A7"/>
              </a:solidFill>
            </a:endParaRPr>
          </a:p>
        </p:txBody>
      </p:sp>
      <p:sp>
        <p:nvSpPr>
          <p:cNvPr id="24" name="TextBox 23"/>
          <p:cNvSpPr txBox="1"/>
          <p:nvPr/>
        </p:nvSpPr>
        <p:spPr>
          <a:xfrm>
            <a:off x="4557194" y="1273552"/>
            <a:ext cx="3846538" cy="369332"/>
          </a:xfrm>
          <a:prstGeom prst="rect">
            <a:avLst/>
          </a:prstGeom>
          <a:noFill/>
        </p:spPr>
        <p:txBody>
          <a:bodyPr wrap="none" rtlCol="0">
            <a:spAutoFit/>
          </a:bodyPr>
          <a:lstStyle/>
          <a:p>
            <a:r>
              <a:rPr lang="en-US" dirty="0" smtClean="0"/>
              <a:t>Average time of each telescope station</a:t>
            </a:r>
            <a:endParaRPr lang="en-US" dirty="0"/>
          </a:p>
        </p:txBody>
      </p:sp>
    </p:spTree>
    <p:extLst>
      <p:ext uri="{BB962C8B-B14F-4D97-AF65-F5344CB8AC3E}">
        <p14:creationId xmlns:p14="http://schemas.microsoft.com/office/powerpoint/2010/main" val="1612210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pt-BR" smtClean="0"/>
              <a:t>Nikhef R&amp;D Candidate Colloquium  - Kazu Akiba</a:t>
            </a:r>
            <a:endParaRPr lang="en-US" dirty="0"/>
          </a:p>
        </p:txBody>
      </p:sp>
      <p:pic>
        <p:nvPicPr>
          <p:cNvPr id="30" name="Picture 29"/>
          <p:cNvPicPr>
            <a:picLocks noChangeAspect="1"/>
          </p:cNvPicPr>
          <p:nvPr/>
        </p:nvPicPr>
        <p:blipFill>
          <a:blip r:embed="rId3"/>
          <a:stretch>
            <a:fillRect/>
          </a:stretch>
        </p:blipFill>
        <p:spPr>
          <a:xfrm>
            <a:off x="0" y="3588944"/>
            <a:ext cx="4350747" cy="3269056"/>
          </a:xfrm>
          <a:prstGeom prst="rect">
            <a:avLst/>
          </a:prstGeom>
        </p:spPr>
      </p:pic>
      <p:pic>
        <p:nvPicPr>
          <p:cNvPr id="10" name="Picture 9"/>
          <p:cNvPicPr>
            <a:picLocks noChangeAspect="1"/>
          </p:cNvPicPr>
          <p:nvPr/>
        </p:nvPicPr>
        <p:blipFill>
          <a:blip r:embed="rId4"/>
          <a:stretch>
            <a:fillRect/>
          </a:stretch>
        </p:blipFill>
        <p:spPr>
          <a:xfrm>
            <a:off x="4702050" y="3848270"/>
            <a:ext cx="4335271" cy="2487443"/>
          </a:xfrm>
          <a:prstGeom prst="rect">
            <a:avLst/>
          </a:prstGeom>
        </p:spPr>
      </p:pic>
      <p:sp>
        <p:nvSpPr>
          <p:cNvPr id="2" name="Title 1"/>
          <p:cNvSpPr>
            <a:spLocks noGrp="1"/>
          </p:cNvSpPr>
          <p:nvPr>
            <p:ph type="title"/>
          </p:nvPr>
        </p:nvSpPr>
        <p:spPr>
          <a:xfrm>
            <a:off x="83952" y="8110"/>
            <a:ext cx="8949690" cy="1325563"/>
          </a:xfrm>
        </p:spPr>
        <p:txBody>
          <a:bodyPr/>
          <a:lstStyle/>
          <a:p>
            <a:r>
              <a:rPr lang="en-US" dirty="0" smtClean="0"/>
              <a:t>Timing</a:t>
            </a:r>
            <a:endParaRPr lang="en-US" dirty="0"/>
          </a:p>
        </p:txBody>
      </p:sp>
      <p:sp>
        <p:nvSpPr>
          <p:cNvPr id="3" name="Content Placeholder 2"/>
          <p:cNvSpPr>
            <a:spLocks noGrp="1"/>
          </p:cNvSpPr>
          <p:nvPr>
            <p:ph idx="1"/>
          </p:nvPr>
        </p:nvSpPr>
        <p:spPr>
          <a:xfrm>
            <a:off x="0" y="879797"/>
            <a:ext cx="5066864" cy="2673326"/>
          </a:xfrm>
        </p:spPr>
        <p:txBody>
          <a:bodyPr>
            <a:normAutofit lnSpcReduction="10000"/>
          </a:bodyPr>
          <a:lstStyle/>
          <a:p>
            <a:pPr marL="0" indent="0">
              <a:buNone/>
            </a:pPr>
            <a:r>
              <a:rPr lang="en-US" sz="1800" dirty="0" smtClean="0"/>
              <a:t>Different amplitude and same threshold </a:t>
            </a:r>
            <a:br>
              <a:rPr lang="en-US" sz="1800" dirty="0" smtClean="0"/>
            </a:br>
            <a:r>
              <a:rPr lang="en-US" sz="1800" dirty="0" smtClean="0"/>
              <a:t>could lead to time walk:</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200" dirty="0" smtClean="0"/>
              <a:t>For </a:t>
            </a:r>
            <a:r>
              <a:rPr lang="en-US" sz="1200" dirty="0"/>
              <a:t>the </a:t>
            </a:r>
            <a:r>
              <a:rPr lang="en-US" sz="1200" dirty="0" err="1"/>
              <a:t>VeloPix</a:t>
            </a:r>
            <a:r>
              <a:rPr lang="en-US" sz="1200" dirty="0"/>
              <a:t>, all the hits should be inside </a:t>
            </a:r>
            <a:r>
              <a:rPr lang="en-US" sz="1200" b="1" i="1" dirty="0">
                <a:solidFill>
                  <a:srgbClr val="15A0A7"/>
                </a:solidFill>
              </a:rPr>
              <a:t>25 ns</a:t>
            </a:r>
            <a:r>
              <a:rPr lang="en-US" sz="1200" dirty="0"/>
              <a:t> .</a:t>
            </a:r>
          </a:p>
          <a:p>
            <a:pPr marL="0" indent="0">
              <a:buNone/>
            </a:pPr>
            <a:endParaRPr lang="en-US" sz="1800" dirty="0"/>
          </a:p>
        </p:txBody>
      </p:sp>
      <p:pic>
        <p:nvPicPr>
          <p:cNvPr id="4" name="Picture 3"/>
          <p:cNvPicPr>
            <a:picLocks noChangeAspect="1"/>
          </p:cNvPicPr>
          <p:nvPr/>
        </p:nvPicPr>
        <p:blipFill>
          <a:blip r:embed="rId5"/>
          <a:stretch>
            <a:fillRect/>
          </a:stretch>
        </p:blipFill>
        <p:spPr>
          <a:xfrm>
            <a:off x="3264881" y="1829652"/>
            <a:ext cx="5879119" cy="1751028"/>
          </a:xfrm>
          <a:prstGeom prst="rect">
            <a:avLst/>
          </a:prstGeom>
        </p:spPr>
      </p:pic>
      <p:sp>
        <p:nvSpPr>
          <p:cNvPr id="6" name="TextBox 5"/>
          <p:cNvSpPr txBox="1"/>
          <p:nvPr/>
        </p:nvSpPr>
        <p:spPr>
          <a:xfrm rot="16200000">
            <a:off x="-685384" y="4809122"/>
            <a:ext cx="1742735" cy="338554"/>
          </a:xfrm>
          <a:prstGeom prst="rect">
            <a:avLst/>
          </a:prstGeom>
          <a:solidFill>
            <a:schemeClr val="bg1"/>
          </a:solidFill>
        </p:spPr>
        <p:txBody>
          <a:bodyPr wrap="square" rtlCol="0">
            <a:spAutoFit/>
          </a:bodyPr>
          <a:lstStyle/>
          <a:p>
            <a:r>
              <a:rPr lang="en-US" sz="1600" dirty="0" smtClean="0"/>
              <a:t>Time to threshold</a:t>
            </a:r>
            <a:endParaRPr lang="en-US" sz="1600" dirty="0"/>
          </a:p>
        </p:txBody>
      </p:sp>
      <p:sp>
        <p:nvSpPr>
          <p:cNvPr id="8" name="TextBox 7"/>
          <p:cNvSpPr txBox="1"/>
          <p:nvPr/>
        </p:nvSpPr>
        <p:spPr>
          <a:xfrm>
            <a:off x="1744211" y="6488668"/>
            <a:ext cx="1143262" cy="369332"/>
          </a:xfrm>
          <a:prstGeom prst="rect">
            <a:avLst/>
          </a:prstGeom>
          <a:noFill/>
        </p:spPr>
        <p:txBody>
          <a:bodyPr wrap="none" rtlCol="0">
            <a:spAutoFit/>
          </a:bodyPr>
          <a:lstStyle/>
          <a:p>
            <a:r>
              <a:rPr lang="en-US" dirty="0" smtClean="0"/>
              <a:t>amplitude</a:t>
            </a:r>
            <a:endParaRPr lang="en-US" dirty="0"/>
          </a:p>
        </p:txBody>
      </p:sp>
      <p:sp>
        <p:nvSpPr>
          <p:cNvPr id="12" name="Date Placeholder 11"/>
          <p:cNvSpPr>
            <a:spLocks noGrp="1"/>
          </p:cNvSpPr>
          <p:nvPr>
            <p:ph type="dt" sz="half" idx="10"/>
          </p:nvPr>
        </p:nvSpPr>
        <p:spPr/>
        <p:txBody>
          <a:bodyPr/>
          <a:lstStyle/>
          <a:p>
            <a:r>
              <a:rPr lang="en-US" smtClean="0"/>
              <a:t>4/7/2017</a:t>
            </a:r>
            <a:endParaRPr lang="en-US"/>
          </a:p>
        </p:txBody>
      </p:sp>
      <p:sp>
        <p:nvSpPr>
          <p:cNvPr id="14" name="Slide Number Placeholder 13"/>
          <p:cNvSpPr>
            <a:spLocks noGrp="1"/>
          </p:cNvSpPr>
          <p:nvPr>
            <p:ph type="sldNum" sz="quarter" idx="12"/>
          </p:nvPr>
        </p:nvSpPr>
        <p:spPr/>
        <p:txBody>
          <a:bodyPr/>
          <a:lstStyle/>
          <a:p>
            <a:fld id="{F1DF61DF-99A6-4EE2-B1D2-A4F537E42A50}" type="slidenum">
              <a:rPr lang="en-US" smtClean="0"/>
              <a:t>38</a:t>
            </a:fld>
            <a:endParaRPr lang="en-US" dirty="0"/>
          </a:p>
        </p:txBody>
      </p:sp>
      <p:sp>
        <p:nvSpPr>
          <p:cNvPr id="15" name="TextBox 14"/>
          <p:cNvSpPr txBox="1"/>
          <p:nvPr/>
        </p:nvSpPr>
        <p:spPr>
          <a:xfrm>
            <a:off x="1370512" y="3408312"/>
            <a:ext cx="2190160" cy="307777"/>
          </a:xfrm>
          <a:prstGeom prst="rect">
            <a:avLst/>
          </a:prstGeom>
          <a:noFill/>
          <a:ln w="28575" cmpd="sng">
            <a:noFill/>
          </a:ln>
        </p:spPr>
        <p:txBody>
          <a:bodyPr wrap="none" rtlCol="0">
            <a:spAutoFit/>
          </a:bodyPr>
          <a:lstStyle/>
          <a:p>
            <a:r>
              <a:rPr lang="en-US" sz="1400" dirty="0" smtClean="0"/>
              <a:t>Time between hit and track</a:t>
            </a:r>
            <a:endParaRPr lang="en-US" sz="1400" dirty="0"/>
          </a:p>
        </p:txBody>
      </p:sp>
      <p:grpSp>
        <p:nvGrpSpPr>
          <p:cNvPr id="11" name="Group 10"/>
          <p:cNvGrpSpPr/>
          <p:nvPr/>
        </p:nvGrpSpPr>
        <p:grpSpPr>
          <a:xfrm>
            <a:off x="101060" y="1499605"/>
            <a:ext cx="2912035" cy="1536429"/>
            <a:chOff x="101060" y="1608497"/>
            <a:chExt cx="3054808" cy="1751778"/>
          </a:xfrm>
        </p:grpSpPr>
        <p:cxnSp>
          <p:nvCxnSpPr>
            <p:cNvPr id="19" name="Straight Connector 18"/>
            <p:cNvCxnSpPr/>
            <p:nvPr/>
          </p:nvCxnSpPr>
          <p:spPr>
            <a:xfrm>
              <a:off x="112156" y="2334485"/>
              <a:ext cx="3043712" cy="744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4340" y="1608497"/>
              <a:ext cx="407859" cy="1466872"/>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199" y="1608497"/>
              <a:ext cx="2221041" cy="1466871"/>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40" y="2214603"/>
              <a:ext cx="472440" cy="857042"/>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780" y="2225144"/>
              <a:ext cx="1417320" cy="883040"/>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060" y="3058508"/>
              <a:ext cx="3043712" cy="7447"/>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38" y="2333461"/>
              <a:ext cx="18434"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8269" y="2338208"/>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3494" y="2990943"/>
              <a:ext cx="1950720" cy="369332"/>
            </a:xfrm>
            <a:prstGeom prst="rect">
              <a:avLst/>
            </a:prstGeom>
            <a:ln w="28575" cmpd="sng">
              <a:noFill/>
            </a:ln>
          </p:spPr>
          <p:txBody>
            <a:bodyPr wrap="square">
              <a:spAutoFit/>
            </a:bodyPr>
            <a:lstStyle/>
            <a:p>
              <a:r>
                <a:rPr lang="en-US" dirty="0" smtClean="0"/>
                <a:t>t</a:t>
              </a:r>
              <a:r>
                <a:rPr lang="en-US" baseline="-25000" dirty="0" smtClean="0"/>
                <a:t>0    </a:t>
              </a:r>
              <a:r>
                <a:rPr lang="en-US" dirty="0" smtClean="0"/>
                <a:t>t</a:t>
              </a:r>
              <a:r>
                <a:rPr lang="en-US" baseline="-25000" dirty="0" smtClean="0"/>
                <a:t>1  </a:t>
              </a:r>
              <a:r>
                <a:rPr lang="en-US" dirty="0" smtClean="0"/>
                <a:t>t</a:t>
              </a:r>
              <a:r>
                <a:rPr lang="en-US" baseline="-25000" dirty="0" smtClean="0"/>
                <a:t>2 </a:t>
              </a:r>
              <a:endParaRPr lang="en-US" baseline="-25000" dirty="0"/>
            </a:p>
          </p:txBody>
        </p:sp>
        <p:cxnSp>
          <p:nvCxnSpPr>
            <p:cNvPr id="43" name="Straight Connector 42"/>
            <p:cNvCxnSpPr/>
            <p:nvPr/>
          </p:nvCxnSpPr>
          <p:spPr>
            <a:xfrm>
              <a:off x="318937" y="2346085"/>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378634" y="2032485"/>
              <a:ext cx="418704" cy="369332"/>
            </a:xfrm>
            <a:prstGeom prst="rect">
              <a:avLst/>
            </a:prstGeom>
            <a:ln w="28575" cmpd="sng">
              <a:noFill/>
            </a:ln>
          </p:spPr>
          <p:txBody>
            <a:bodyPr wrap="none">
              <a:spAutoFit/>
            </a:bodyPr>
            <a:lstStyle/>
            <a:p>
              <a:r>
                <a:rPr lang="en-US" dirty="0" err="1" smtClean="0"/>
                <a:t>Th</a:t>
              </a:r>
              <a:endParaRPr lang="en-US" dirty="0"/>
            </a:p>
          </p:txBody>
        </p:sp>
      </p:grpSp>
      <p:sp>
        <p:nvSpPr>
          <p:cNvPr id="45" name="TextBox 44"/>
          <p:cNvSpPr txBox="1"/>
          <p:nvPr/>
        </p:nvSpPr>
        <p:spPr>
          <a:xfrm>
            <a:off x="6134610" y="5374981"/>
            <a:ext cx="1736373" cy="646331"/>
          </a:xfrm>
          <a:prstGeom prst="rect">
            <a:avLst/>
          </a:prstGeom>
          <a:noFill/>
        </p:spPr>
        <p:txBody>
          <a:bodyPr wrap="none" rtlCol="0">
            <a:spAutoFit/>
          </a:bodyPr>
          <a:lstStyle/>
          <a:p>
            <a:r>
              <a:rPr lang="en-US" dirty="0" smtClean="0"/>
              <a:t>Hit  time </a:t>
            </a:r>
          </a:p>
          <a:p>
            <a:r>
              <a:rPr lang="en-US" dirty="0" smtClean="0"/>
              <a:t>residual: </a:t>
            </a:r>
            <a:r>
              <a:rPr lang="en-US" dirty="0" smtClean="0">
                <a:latin typeface="Symbol" charset="2"/>
                <a:cs typeface="Symbol" charset="2"/>
              </a:rPr>
              <a:t>s </a:t>
            </a:r>
            <a:r>
              <a:rPr lang="en-US" dirty="0" smtClean="0"/>
              <a:t>= 1ns</a:t>
            </a:r>
            <a:endParaRPr lang="en-US" dirty="0"/>
          </a:p>
        </p:txBody>
      </p:sp>
      <p:cxnSp>
        <p:nvCxnSpPr>
          <p:cNvPr id="28" name="Straight Connector 27"/>
          <p:cNvCxnSpPr/>
          <p:nvPr/>
        </p:nvCxnSpPr>
        <p:spPr>
          <a:xfrm>
            <a:off x="641804" y="5257003"/>
            <a:ext cx="3482128" cy="27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91490" y="4579881"/>
            <a:ext cx="1176862" cy="369332"/>
          </a:xfrm>
          <a:prstGeom prst="rect">
            <a:avLst/>
          </a:prstGeom>
          <a:noFill/>
        </p:spPr>
        <p:txBody>
          <a:bodyPr wrap="none" rtlCol="0">
            <a:spAutoFit/>
          </a:bodyPr>
          <a:lstStyle/>
          <a:p>
            <a:r>
              <a:rPr lang="en-GB" b="1" dirty="0" smtClean="0">
                <a:solidFill>
                  <a:srgbClr val="FF0000"/>
                </a:solidFill>
              </a:rPr>
              <a:t>25 ns limit</a:t>
            </a:r>
            <a:endParaRPr lang="en-GB" b="1" dirty="0">
              <a:solidFill>
                <a:srgbClr val="FF0000"/>
              </a:solidFill>
            </a:endParaRPr>
          </a:p>
        </p:txBody>
      </p:sp>
      <p:cxnSp>
        <p:nvCxnSpPr>
          <p:cNvPr id="16" name="Straight Arrow Connector 15"/>
          <p:cNvCxnSpPr/>
          <p:nvPr/>
        </p:nvCxnSpPr>
        <p:spPr>
          <a:xfrm flipH="1">
            <a:off x="3161723" y="4931140"/>
            <a:ext cx="175651" cy="297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57194" y="1559085"/>
            <a:ext cx="3887579" cy="494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Combined track resolution: </a:t>
            </a:r>
            <a:r>
              <a:rPr lang="en-US" sz="2000" b="1" i="1" dirty="0" smtClean="0">
                <a:solidFill>
                  <a:srgbClr val="15A0A7"/>
                </a:solidFill>
              </a:rPr>
              <a:t>350 ps.</a:t>
            </a:r>
            <a:endParaRPr lang="en-US" sz="2000" b="1" i="1" dirty="0">
              <a:solidFill>
                <a:srgbClr val="15A0A7"/>
              </a:solidFill>
            </a:endParaRPr>
          </a:p>
        </p:txBody>
      </p:sp>
      <p:sp>
        <p:nvSpPr>
          <p:cNvPr id="34" name="TextBox 33"/>
          <p:cNvSpPr txBox="1"/>
          <p:nvPr/>
        </p:nvSpPr>
        <p:spPr>
          <a:xfrm>
            <a:off x="4557194" y="1273552"/>
            <a:ext cx="3846538" cy="369332"/>
          </a:xfrm>
          <a:prstGeom prst="rect">
            <a:avLst/>
          </a:prstGeom>
          <a:noFill/>
        </p:spPr>
        <p:txBody>
          <a:bodyPr wrap="none" rtlCol="0">
            <a:spAutoFit/>
          </a:bodyPr>
          <a:lstStyle/>
          <a:p>
            <a:r>
              <a:rPr lang="en-US" dirty="0" smtClean="0"/>
              <a:t>Average time of each telescope station</a:t>
            </a:r>
            <a:endParaRPr lang="en-US" dirty="0"/>
          </a:p>
        </p:txBody>
      </p:sp>
      <p:sp>
        <p:nvSpPr>
          <p:cNvPr id="31" name="TextBox 30"/>
          <p:cNvSpPr txBox="1"/>
          <p:nvPr/>
        </p:nvSpPr>
        <p:spPr>
          <a:xfrm>
            <a:off x="1935252" y="3761069"/>
            <a:ext cx="2192652" cy="646331"/>
          </a:xfrm>
          <a:prstGeom prst="rect">
            <a:avLst/>
          </a:prstGeom>
          <a:noFill/>
        </p:spPr>
        <p:txBody>
          <a:bodyPr wrap="none" rtlCol="0">
            <a:spAutoFit/>
          </a:bodyPr>
          <a:lstStyle/>
          <a:p>
            <a:r>
              <a:rPr lang="en-US" dirty="0" smtClean="0"/>
              <a:t>HPK, </a:t>
            </a:r>
            <a:r>
              <a:rPr lang="en-US" dirty="0" err="1" smtClean="0"/>
              <a:t>parylene</a:t>
            </a:r>
            <a:r>
              <a:rPr lang="en-US" dirty="0" smtClean="0"/>
              <a:t> coated</a:t>
            </a:r>
            <a:br>
              <a:rPr lang="en-US" dirty="0" smtClean="0"/>
            </a:br>
            <a:r>
              <a:rPr lang="en-US" dirty="0" smtClean="0"/>
              <a:t>non-</a:t>
            </a:r>
            <a:r>
              <a:rPr lang="en-US" dirty="0" err="1" smtClean="0"/>
              <a:t>irrad</a:t>
            </a:r>
            <a:endParaRPr lang="en-US" dirty="0"/>
          </a:p>
        </p:txBody>
      </p:sp>
    </p:spTree>
    <p:extLst>
      <p:ext uri="{BB962C8B-B14F-4D97-AF65-F5344CB8AC3E}">
        <p14:creationId xmlns:p14="http://schemas.microsoft.com/office/powerpoint/2010/main" val="4265325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pt-BR" smtClean="0"/>
              <a:t>Nikhef R&amp;D Candidate Colloquium  - Kazu Akiba</a:t>
            </a:r>
            <a:endParaRPr lang="en-US" dirty="0"/>
          </a:p>
        </p:txBody>
      </p:sp>
      <p:pic>
        <p:nvPicPr>
          <p:cNvPr id="30" name="Picture 29"/>
          <p:cNvPicPr>
            <a:picLocks noChangeAspect="1"/>
          </p:cNvPicPr>
          <p:nvPr/>
        </p:nvPicPr>
        <p:blipFill>
          <a:blip r:embed="rId3"/>
          <a:stretch>
            <a:fillRect/>
          </a:stretch>
        </p:blipFill>
        <p:spPr>
          <a:xfrm>
            <a:off x="0" y="3588944"/>
            <a:ext cx="4350747" cy="3269056"/>
          </a:xfrm>
          <a:prstGeom prst="rect">
            <a:avLst/>
          </a:prstGeom>
        </p:spPr>
      </p:pic>
      <p:sp>
        <p:nvSpPr>
          <p:cNvPr id="2" name="Title 1"/>
          <p:cNvSpPr>
            <a:spLocks noGrp="1"/>
          </p:cNvSpPr>
          <p:nvPr>
            <p:ph type="title"/>
          </p:nvPr>
        </p:nvSpPr>
        <p:spPr>
          <a:xfrm>
            <a:off x="83952" y="8110"/>
            <a:ext cx="8949690" cy="1325563"/>
          </a:xfrm>
        </p:spPr>
        <p:txBody>
          <a:bodyPr/>
          <a:lstStyle/>
          <a:p>
            <a:r>
              <a:rPr lang="en-US" dirty="0" smtClean="0"/>
              <a:t>Timing</a:t>
            </a:r>
            <a:endParaRPr lang="en-US" dirty="0"/>
          </a:p>
        </p:txBody>
      </p:sp>
      <p:sp>
        <p:nvSpPr>
          <p:cNvPr id="3" name="Content Placeholder 2"/>
          <p:cNvSpPr>
            <a:spLocks noGrp="1"/>
          </p:cNvSpPr>
          <p:nvPr>
            <p:ph idx="1"/>
          </p:nvPr>
        </p:nvSpPr>
        <p:spPr>
          <a:xfrm>
            <a:off x="0" y="879797"/>
            <a:ext cx="5066864" cy="2673326"/>
          </a:xfrm>
        </p:spPr>
        <p:txBody>
          <a:bodyPr>
            <a:normAutofit lnSpcReduction="10000"/>
          </a:bodyPr>
          <a:lstStyle/>
          <a:p>
            <a:pPr marL="0" indent="0">
              <a:buNone/>
            </a:pPr>
            <a:r>
              <a:rPr lang="en-US" sz="1800" dirty="0" smtClean="0"/>
              <a:t>Different amplitude and same threshold </a:t>
            </a:r>
            <a:br>
              <a:rPr lang="en-US" sz="1800" dirty="0" smtClean="0"/>
            </a:br>
            <a:r>
              <a:rPr lang="en-US" sz="1800" dirty="0" smtClean="0"/>
              <a:t>could lead to time walk:</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200" dirty="0" smtClean="0"/>
              <a:t>For </a:t>
            </a:r>
            <a:r>
              <a:rPr lang="en-US" sz="1200" dirty="0"/>
              <a:t>the </a:t>
            </a:r>
            <a:r>
              <a:rPr lang="en-US" sz="1200" dirty="0" err="1"/>
              <a:t>VeloPix</a:t>
            </a:r>
            <a:r>
              <a:rPr lang="en-US" sz="1200" dirty="0"/>
              <a:t>, all the hits should be inside </a:t>
            </a:r>
            <a:r>
              <a:rPr lang="en-US" sz="1200" b="1" i="1" dirty="0">
                <a:solidFill>
                  <a:srgbClr val="15A0A7"/>
                </a:solidFill>
              </a:rPr>
              <a:t>25 ns</a:t>
            </a:r>
            <a:r>
              <a:rPr lang="en-US" sz="1200" dirty="0"/>
              <a:t> .</a:t>
            </a:r>
          </a:p>
          <a:p>
            <a:pPr marL="0" indent="0">
              <a:buNone/>
            </a:pPr>
            <a:endParaRPr lang="en-US" sz="1800" dirty="0"/>
          </a:p>
        </p:txBody>
      </p:sp>
      <p:pic>
        <p:nvPicPr>
          <p:cNvPr id="4" name="Picture 3"/>
          <p:cNvPicPr>
            <a:picLocks noChangeAspect="1"/>
          </p:cNvPicPr>
          <p:nvPr/>
        </p:nvPicPr>
        <p:blipFill>
          <a:blip r:embed="rId4"/>
          <a:stretch>
            <a:fillRect/>
          </a:stretch>
        </p:blipFill>
        <p:spPr>
          <a:xfrm>
            <a:off x="3264881" y="1829652"/>
            <a:ext cx="5879119" cy="1751028"/>
          </a:xfrm>
          <a:prstGeom prst="rect">
            <a:avLst/>
          </a:prstGeom>
        </p:spPr>
      </p:pic>
      <p:sp>
        <p:nvSpPr>
          <p:cNvPr id="8" name="TextBox 7"/>
          <p:cNvSpPr txBox="1"/>
          <p:nvPr/>
        </p:nvSpPr>
        <p:spPr>
          <a:xfrm>
            <a:off x="1744211" y="6488668"/>
            <a:ext cx="1143262" cy="369332"/>
          </a:xfrm>
          <a:prstGeom prst="rect">
            <a:avLst/>
          </a:prstGeom>
          <a:noFill/>
        </p:spPr>
        <p:txBody>
          <a:bodyPr wrap="none" rtlCol="0">
            <a:spAutoFit/>
          </a:bodyPr>
          <a:lstStyle/>
          <a:p>
            <a:r>
              <a:rPr lang="en-US" dirty="0" smtClean="0"/>
              <a:t>amplitude</a:t>
            </a:r>
            <a:endParaRPr lang="en-US" dirty="0"/>
          </a:p>
        </p:txBody>
      </p:sp>
      <p:sp>
        <p:nvSpPr>
          <p:cNvPr id="12" name="Date Placeholder 11"/>
          <p:cNvSpPr>
            <a:spLocks noGrp="1"/>
          </p:cNvSpPr>
          <p:nvPr>
            <p:ph type="dt" sz="half" idx="10"/>
          </p:nvPr>
        </p:nvSpPr>
        <p:spPr/>
        <p:txBody>
          <a:bodyPr/>
          <a:lstStyle/>
          <a:p>
            <a:r>
              <a:rPr lang="en-US" smtClean="0"/>
              <a:t>4/7/2017</a:t>
            </a:r>
            <a:endParaRPr lang="en-US"/>
          </a:p>
        </p:txBody>
      </p:sp>
      <p:sp>
        <p:nvSpPr>
          <p:cNvPr id="14" name="Slide Number Placeholder 13"/>
          <p:cNvSpPr>
            <a:spLocks noGrp="1"/>
          </p:cNvSpPr>
          <p:nvPr>
            <p:ph type="sldNum" sz="quarter" idx="12"/>
          </p:nvPr>
        </p:nvSpPr>
        <p:spPr/>
        <p:txBody>
          <a:bodyPr/>
          <a:lstStyle/>
          <a:p>
            <a:fld id="{F1DF61DF-99A6-4EE2-B1D2-A4F537E42A50}" type="slidenum">
              <a:rPr lang="en-US" smtClean="0"/>
              <a:t>39</a:t>
            </a:fld>
            <a:endParaRPr lang="en-US" dirty="0"/>
          </a:p>
        </p:txBody>
      </p:sp>
      <p:sp>
        <p:nvSpPr>
          <p:cNvPr id="15" name="TextBox 14"/>
          <p:cNvSpPr txBox="1"/>
          <p:nvPr/>
        </p:nvSpPr>
        <p:spPr>
          <a:xfrm>
            <a:off x="1370512" y="3408312"/>
            <a:ext cx="2190160" cy="307777"/>
          </a:xfrm>
          <a:prstGeom prst="rect">
            <a:avLst/>
          </a:prstGeom>
          <a:noFill/>
          <a:ln w="28575" cmpd="sng">
            <a:noFill/>
          </a:ln>
        </p:spPr>
        <p:txBody>
          <a:bodyPr wrap="none" rtlCol="0">
            <a:spAutoFit/>
          </a:bodyPr>
          <a:lstStyle/>
          <a:p>
            <a:r>
              <a:rPr lang="en-US" sz="1400" dirty="0" smtClean="0"/>
              <a:t>Time between hit and track</a:t>
            </a:r>
            <a:endParaRPr lang="en-US" sz="1400" dirty="0"/>
          </a:p>
        </p:txBody>
      </p:sp>
      <p:grpSp>
        <p:nvGrpSpPr>
          <p:cNvPr id="11" name="Group 10"/>
          <p:cNvGrpSpPr/>
          <p:nvPr/>
        </p:nvGrpSpPr>
        <p:grpSpPr>
          <a:xfrm>
            <a:off x="101060" y="1499605"/>
            <a:ext cx="2912035" cy="1536429"/>
            <a:chOff x="101060" y="1608497"/>
            <a:chExt cx="3054808" cy="1751778"/>
          </a:xfrm>
        </p:grpSpPr>
        <p:cxnSp>
          <p:nvCxnSpPr>
            <p:cNvPr id="19" name="Straight Connector 18"/>
            <p:cNvCxnSpPr/>
            <p:nvPr/>
          </p:nvCxnSpPr>
          <p:spPr>
            <a:xfrm>
              <a:off x="112156" y="2334485"/>
              <a:ext cx="3043712" cy="744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4340" y="1608497"/>
              <a:ext cx="407859" cy="1466872"/>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199" y="1608497"/>
              <a:ext cx="2221041" cy="1466871"/>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40" y="2214603"/>
              <a:ext cx="472440" cy="857042"/>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780" y="2225144"/>
              <a:ext cx="1417320" cy="883040"/>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060" y="3058508"/>
              <a:ext cx="3043712" cy="7447"/>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38" y="2333461"/>
              <a:ext cx="18434"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8269" y="2338208"/>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3494" y="2990943"/>
              <a:ext cx="1950720" cy="369332"/>
            </a:xfrm>
            <a:prstGeom prst="rect">
              <a:avLst/>
            </a:prstGeom>
            <a:ln w="28575" cmpd="sng">
              <a:noFill/>
            </a:ln>
          </p:spPr>
          <p:txBody>
            <a:bodyPr wrap="square">
              <a:spAutoFit/>
            </a:bodyPr>
            <a:lstStyle/>
            <a:p>
              <a:r>
                <a:rPr lang="en-US" dirty="0" smtClean="0"/>
                <a:t>t</a:t>
              </a:r>
              <a:r>
                <a:rPr lang="en-US" baseline="-25000" dirty="0" smtClean="0"/>
                <a:t>0    </a:t>
              </a:r>
              <a:r>
                <a:rPr lang="en-US" dirty="0" smtClean="0"/>
                <a:t>t</a:t>
              </a:r>
              <a:r>
                <a:rPr lang="en-US" baseline="-25000" dirty="0" smtClean="0"/>
                <a:t>1  </a:t>
              </a:r>
              <a:r>
                <a:rPr lang="en-US" dirty="0" smtClean="0"/>
                <a:t>t</a:t>
              </a:r>
              <a:r>
                <a:rPr lang="en-US" baseline="-25000" dirty="0" smtClean="0"/>
                <a:t>2 </a:t>
              </a:r>
              <a:endParaRPr lang="en-US" baseline="-25000" dirty="0"/>
            </a:p>
          </p:txBody>
        </p:sp>
        <p:cxnSp>
          <p:nvCxnSpPr>
            <p:cNvPr id="43" name="Straight Connector 42"/>
            <p:cNvCxnSpPr/>
            <p:nvPr/>
          </p:nvCxnSpPr>
          <p:spPr>
            <a:xfrm>
              <a:off x="318937" y="2346085"/>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378634" y="2032485"/>
              <a:ext cx="418704" cy="369332"/>
            </a:xfrm>
            <a:prstGeom prst="rect">
              <a:avLst/>
            </a:prstGeom>
            <a:ln w="28575" cmpd="sng">
              <a:noFill/>
            </a:ln>
          </p:spPr>
          <p:txBody>
            <a:bodyPr wrap="none">
              <a:spAutoFit/>
            </a:bodyPr>
            <a:lstStyle/>
            <a:p>
              <a:r>
                <a:rPr lang="en-US" dirty="0" err="1" smtClean="0"/>
                <a:t>Th</a:t>
              </a:r>
              <a:endParaRPr lang="en-US" dirty="0"/>
            </a:p>
          </p:txBody>
        </p:sp>
      </p:grpSp>
      <p:cxnSp>
        <p:nvCxnSpPr>
          <p:cNvPr id="28" name="Straight Connector 27"/>
          <p:cNvCxnSpPr/>
          <p:nvPr/>
        </p:nvCxnSpPr>
        <p:spPr>
          <a:xfrm>
            <a:off x="641804" y="5257003"/>
            <a:ext cx="3482128" cy="27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91490" y="4579881"/>
            <a:ext cx="1176862" cy="369332"/>
          </a:xfrm>
          <a:prstGeom prst="rect">
            <a:avLst/>
          </a:prstGeom>
          <a:noFill/>
        </p:spPr>
        <p:txBody>
          <a:bodyPr wrap="none" rtlCol="0">
            <a:spAutoFit/>
          </a:bodyPr>
          <a:lstStyle/>
          <a:p>
            <a:r>
              <a:rPr lang="en-GB" b="1" dirty="0" smtClean="0">
                <a:solidFill>
                  <a:srgbClr val="FF0000"/>
                </a:solidFill>
              </a:rPr>
              <a:t>25 ns limit</a:t>
            </a:r>
            <a:endParaRPr lang="en-GB" b="1" dirty="0">
              <a:solidFill>
                <a:srgbClr val="FF0000"/>
              </a:solidFill>
            </a:endParaRPr>
          </a:p>
        </p:txBody>
      </p:sp>
      <p:cxnSp>
        <p:nvCxnSpPr>
          <p:cNvPr id="16" name="Straight Arrow Connector 15"/>
          <p:cNvCxnSpPr/>
          <p:nvPr/>
        </p:nvCxnSpPr>
        <p:spPr>
          <a:xfrm flipH="1">
            <a:off x="3161723" y="4931140"/>
            <a:ext cx="175651" cy="297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57194" y="1559085"/>
            <a:ext cx="3887579" cy="494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Combined track resolution: </a:t>
            </a:r>
            <a:r>
              <a:rPr lang="en-US" sz="2000" b="1" i="1" dirty="0" smtClean="0">
                <a:solidFill>
                  <a:srgbClr val="15A0A7"/>
                </a:solidFill>
              </a:rPr>
              <a:t>350 ps.</a:t>
            </a:r>
            <a:endParaRPr lang="en-US" sz="2000" b="1" i="1" dirty="0">
              <a:solidFill>
                <a:srgbClr val="15A0A7"/>
              </a:solidFill>
            </a:endParaRPr>
          </a:p>
        </p:txBody>
      </p:sp>
      <p:pic>
        <p:nvPicPr>
          <p:cNvPr id="9" name="Picture 8"/>
          <p:cNvPicPr>
            <a:picLocks noChangeAspect="1"/>
          </p:cNvPicPr>
          <p:nvPr/>
        </p:nvPicPr>
        <p:blipFill>
          <a:blip r:embed="rId5"/>
          <a:stretch>
            <a:fillRect/>
          </a:stretch>
        </p:blipFill>
        <p:spPr>
          <a:xfrm>
            <a:off x="4545475" y="3621851"/>
            <a:ext cx="4347970" cy="3143992"/>
          </a:xfrm>
          <a:prstGeom prst="rect">
            <a:avLst/>
          </a:prstGeom>
        </p:spPr>
      </p:pic>
      <p:sp>
        <p:nvSpPr>
          <p:cNvPr id="17" name="TextBox 16"/>
          <p:cNvSpPr txBox="1"/>
          <p:nvPr/>
        </p:nvSpPr>
        <p:spPr>
          <a:xfrm>
            <a:off x="6101395" y="4764547"/>
            <a:ext cx="184731" cy="369332"/>
          </a:xfrm>
          <a:prstGeom prst="rect">
            <a:avLst/>
          </a:prstGeom>
          <a:noFill/>
        </p:spPr>
        <p:txBody>
          <a:bodyPr wrap="none" rtlCol="0">
            <a:spAutoFit/>
          </a:bodyPr>
          <a:lstStyle/>
          <a:p>
            <a:endParaRPr lang="en-US" dirty="0"/>
          </a:p>
        </p:txBody>
      </p:sp>
      <p:sp>
        <p:nvSpPr>
          <p:cNvPr id="18" name="TextBox 17"/>
          <p:cNvSpPr txBox="1"/>
          <p:nvPr/>
        </p:nvSpPr>
        <p:spPr>
          <a:xfrm>
            <a:off x="6101395" y="4329239"/>
            <a:ext cx="184731" cy="369332"/>
          </a:xfrm>
          <a:prstGeom prst="rect">
            <a:avLst/>
          </a:prstGeom>
          <a:noFill/>
        </p:spPr>
        <p:txBody>
          <a:bodyPr wrap="none" rtlCol="0">
            <a:spAutoFit/>
          </a:bodyPr>
          <a:lstStyle/>
          <a:p>
            <a:endParaRPr lang="en-US" dirty="0"/>
          </a:p>
        </p:txBody>
      </p:sp>
      <p:sp>
        <p:nvSpPr>
          <p:cNvPr id="20" name="TextBox 19"/>
          <p:cNvSpPr txBox="1"/>
          <p:nvPr/>
        </p:nvSpPr>
        <p:spPr>
          <a:xfrm>
            <a:off x="1935252" y="3761069"/>
            <a:ext cx="2192652" cy="646331"/>
          </a:xfrm>
          <a:prstGeom prst="rect">
            <a:avLst/>
          </a:prstGeom>
          <a:noFill/>
        </p:spPr>
        <p:txBody>
          <a:bodyPr wrap="none" rtlCol="0">
            <a:spAutoFit/>
          </a:bodyPr>
          <a:lstStyle/>
          <a:p>
            <a:r>
              <a:rPr lang="en-US" dirty="0" smtClean="0"/>
              <a:t>HPK, </a:t>
            </a:r>
            <a:r>
              <a:rPr lang="en-US" dirty="0" err="1" smtClean="0"/>
              <a:t>parylene</a:t>
            </a:r>
            <a:r>
              <a:rPr lang="en-US" dirty="0" smtClean="0"/>
              <a:t> coated</a:t>
            </a:r>
            <a:br>
              <a:rPr lang="en-US" dirty="0" smtClean="0"/>
            </a:br>
            <a:r>
              <a:rPr lang="en-US" dirty="0" smtClean="0"/>
              <a:t>non-</a:t>
            </a:r>
            <a:r>
              <a:rPr lang="en-US" dirty="0" err="1" smtClean="0"/>
              <a:t>irrad</a:t>
            </a:r>
            <a:endParaRPr lang="en-US" dirty="0"/>
          </a:p>
        </p:txBody>
      </p:sp>
      <p:sp>
        <p:nvSpPr>
          <p:cNvPr id="36" name="TextBox 35"/>
          <p:cNvSpPr txBox="1"/>
          <p:nvPr/>
        </p:nvSpPr>
        <p:spPr>
          <a:xfrm>
            <a:off x="6285999" y="3616932"/>
            <a:ext cx="2253630" cy="646331"/>
          </a:xfrm>
          <a:prstGeom prst="rect">
            <a:avLst/>
          </a:prstGeom>
          <a:noFill/>
        </p:spPr>
        <p:txBody>
          <a:bodyPr wrap="none" rtlCol="0">
            <a:spAutoFit/>
          </a:bodyPr>
          <a:lstStyle/>
          <a:p>
            <a:r>
              <a:rPr lang="en-US" dirty="0" smtClean="0"/>
              <a:t>HPK, </a:t>
            </a:r>
            <a:r>
              <a:rPr lang="en-US" dirty="0" err="1" smtClean="0"/>
              <a:t>parylene</a:t>
            </a:r>
            <a:r>
              <a:rPr lang="en-US" dirty="0" smtClean="0"/>
              <a:t> coated</a:t>
            </a:r>
            <a:br>
              <a:rPr lang="en-US" dirty="0" smtClean="0"/>
            </a:br>
            <a:r>
              <a:rPr lang="en-US" dirty="0" smtClean="0"/>
              <a:t>neutrons - full </a:t>
            </a:r>
            <a:r>
              <a:rPr lang="en-US" dirty="0" err="1" smtClean="0"/>
              <a:t>fluence</a:t>
            </a:r>
            <a:endParaRPr lang="en-US" dirty="0"/>
          </a:p>
        </p:txBody>
      </p:sp>
      <p:sp>
        <p:nvSpPr>
          <p:cNvPr id="37" name="TextBox 36"/>
          <p:cNvSpPr txBox="1"/>
          <p:nvPr/>
        </p:nvSpPr>
        <p:spPr>
          <a:xfrm>
            <a:off x="4557194" y="1273552"/>
            <a:ext cx="3846538" cy="369332"/>
          </a:xfrm>
          <a:prstGeom prst="rect">
            <a:avLst/>
          </a:prstGeom>
          <a:noFill/>
        </p:spPr>
        <p:txBody>
          <a:bodyPr wrap="none" rtlCol="0">
            <a:spAutoFit/>
          </a:bodyPr>
          <a:lstStyle/>
          <a:p>
            <a:r>
              <a:rPr lang="en-US" dirty="0" smtClean="0"/>
              <a:t>Average time of each telescope station</a:t>
            </a:r>
            <a:endParaRPr lang="en-US" dirty="0"/>
          </a:p>
        </p:txBody>
      </p:sp>
    </p:spTree>
    <p:extLst>
      <p:ext uri="{BB962C8B-B14F-4D97-AF65-F5344CB8AC3E}">
        <p14:creationId xmlns:p14="http://schemas.microsoft.com/office/powerpoint/2010/main" val="512100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improve the Vertex Locator?</a:t>
            </a:r>
            <a:endParaRPr lang="en-US" dirty="0"/>
          </a:p>
        </p:txBody>
      </p:sp>
      <p:sp>
        <p:nvSpPr>
          <p:cNvPr id="3" name="Content Placeholder 2"/>
          <p:cNvSpPr>
            <a:spLocks noGrp="1"/>
          </p:cNvSpPr>
          <p:nvPr>
            <p:ph type="body" idx="1"/>
          </p:nvPr>
        </p:nvSpPr>
        <p:spPr/>
        <p:txBody>
          <a:bodyPr>
            <a:normAutofit fontScale="92500" lnSpcReduction="20000"/>
          </a:bodyPr>
          <a:lstStyle/>
          <a:p>
            <a:r>
              <a:rPr lang="en-GB" dirty="0" smtClean="0"/>
              <a:t>Go </a:t>
            </a:r>
            <a:r>
              <a:rPr lang="en-GB" b="1" i="1" dirty="0" smtClean="0">
                <a:solidFill>
                  <a:srgbClr val="15A0A7"/>
                </a:solidFill>
              </a:rPr>
              <a:t>closer</a:t>
            </a:r>
            <a:r>
              <a:rPr lang="en-GB" dirty="0" smtClean="0">
                <a:solidFill>
                  <a:srgbClr val="15A0A7"/>
                </a:solidFill>
              </a:rPr>
              <a:t> </a:t>
            </a:r>
            <a:r>
              <a:rPr lang="en-GB" dirty="0" smtClean="0"/>
              <a:t>to the collisions</a:t>
            </a:r>
          </a:p>
          <a:p>
            <a:r>
              <a:rPr lang="en-GB" dirty="0" smtClean="0"/>
              <a:t>Minimise the </a:t>
            </a:r>
            <a:r>
              <a:rPr lang="en-GB" b="1" i="1" dirty="0" smtClean="0">
                <a:solidFill>
                  <a:srgbClr val="15A0A7"/>
                </a:solidFill>
              </a:rPr>
              <a:t>material</a:t>
            </a:r>
          </a:p>
          <a:p>
            <a:r>
              <a:rPr lang="en-GB" dirty="0" smtClean="0"/>
              <a:t>Improve hit </a:t>
            </a:r>
            <a:r>
              <a:rPr lang="en-GB" b="1" i="1" dirty="0" smtClean="0">
                <a:solidFill>
                  <a:srgbClr val="15A0A7"/>
                </a:solidFill>
              </a:rPr>
              <a:t>resolution</a:t>
            </a:r>
          </a:p>
          <a:p>
            <a:r>
              <a:rPr lang="en-GB" dirty="0" smtClean="0"/>
              <a:t>Read </a:t>
            </a:r>
            <a:r>
              <a:rPr lang="en-GB" b="1" i="1" dirty="0" smtClean="0">
                <a:solidFill>
                  <a:srgbClr val="15A0A7"/>
                </a:solidFill>
              </a:rPr>
              <a:t>more collisions </a:t>
            </a:r>
            <a:r>
              <a:rPr lang="en-GB" dirty="0" smtClean="0"/>
              <a:t>at once</a:t>
            </a:r>
            <a:endParaRPr lang="en-GB" dirty="0"/>
          </a:p>
        </p:txBody>
      </p:sp>
      <p:sp>
        <p:nvSpPr>
          <p:cNvPr id="4" name="Date Placeholder 3"/>
          <p:cNvSpPr>
            <a:spLocks noGrp="1"/>
          </p:cNvSpPr>
          <p:nvPr>
            <p:ph type="dt" sz="half" idx="10"/>
          </p:nvPr>
        </p:nvSpPr>
        <p:spPr/>
        <p:txBody>
          <a:bodyPr/>
          <a:lstStyle/>
          <a:p>
            <a:r>
              <a:rPr lang="en-US" smtClean="0"/>
              <a:t>4/7/2017</a:t>
            </a:r>
            <a:endParaRPr lang="en-US" dirty="0"/>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a:t>
            </a:fld>
            <a:endParaRPr lang="en-US" dirty="0"/>
          </a:p>
        </p:txBody>
      </p:sp>
    </p:spTree>
    <p:extLst>
      <p:ext uri="{BB962C8B-B14F-4D97-AF65-F5344CB8AC3E}">
        <p14:creationId xmlns:p14="http://schemas.microsoft.com/office/powerpoint/2010/main" val="327404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17707" y="3549607"/>
            <a:ext cx="4215691" cy="3308390"/>
          </a:xfrm>
          <a:prstGeom prst="rect">
            <a:avLst/>
          </a:prstGeom>
        </p:spPr>
      </p:pic>
      <p:sp>
        <p:nvSpPr>
          <p:cNvPr id="13" name="Footer Placeholder 12"/>
          <p:cNvSpPr>
            <a:spLocks noGrp="1"/>
          </p:cNvSpPr>
          <p:nvPr>
            <p:ph type="ftr" sz="quarter" idx="11"/>
          </p:nvPr>
        </p:nvSpPr>
        <p:spPr/>
        <p:txBody>
          <a:bodyPr/>
          <a:lstStyle/>
          <a:p>
            <a:r>
              <a:rPr lang="pt-BR" smtClean="0"/>
              <a:t>Nikhef R&amp;D Candidate Colloquium  - Kazu Akiba</a:t>
            </a:r>
            <a:endParaRPr lang="en-US" dirty="0"/>
          </a:p>
        </p:txBody>
      </p:sp>
      <p:pic>
        <p:nvPicPr>
          <p:cNvPr id="30" name="Picture 29"/>
          <p:cNvPicPr>
            <a:picLocks noChangeAspect="1"/>
          </p:cNvPicPr>
          <p:nvPr/>
        </p:nvPicPr>
        <p:blipFill>
          <a:blip r:embed="rId4"/>
          <a:stretch>
            <a:fillRect/>
          </a:stretch>
        </p:blipFill>
        <p:spPr>
          <a:xfrm>
            <a:off x="0" y="3588944"/>
            <a:ext cx="4350747" cy="3269056"/>
          </a:xfrm>
          <a:prstGeom prst="rect">
            <a:avLst/>
          </a:prstGeom>
        </p:spPr>
      </p:pic>
      <p:sp>
        <p:nvSpPr>
          <p:cNvPr id="2" name="Title 1"/>
          <p:cNvSpPr>
            <a:spLocks noGrp="1"/>
          </p:cNvSpPr>
          <p:nvPr>
            <p:ph type="title"/>
          </p:nvPr>
        </p:nvSpPr>
        <p:spPr>
          <a:xfrm>
            <a:off x="83952" y="8110"/>
            <a:ext cx="8949690" cy="1325563"/>
          </a:xfrm>
        </p:spPr>
        <p:txBody>
          <a:bodyPr/>
          <a:lstStyle/>
          <a:p>
            <a:r>
              <a:rPr lang="en-US" dirty="0" smtClean="0"/>
              <a:t>Timing</a:t>
            </a:r>
            <a:endParaRPr lang="en-US" dirty="0"/>
          </a:p>
        </p:txBody>
      </p:sp>
      <p:sp>
        <p:nvSpPr>
          <p:cNvPr id="3" name="Content Placeholder 2"/>
          <p:cNvSpPr>
            <a:spLocks noGrp="1"/>
          </p:cNvSpPr>
          <p:nvPr>
            <p:ph idx="1"/>
          </p:nvPr>
        </p:nvSpPr>
        <p:spPr>
          <a:xfrm>
            <a:off x="0" y="879797"/>
            <a:ext cx="5066864" cy="2673326"/>
          </a:xfrm>
        </p:spPr>
        <p:txBody>
          <a:bodyPr>
            <a:normAutofit lnSpcReduction="10000"/>
          </a:bodyPr>
          <a:lstStyle/>
          <a:p>
            <a:pPr marL="0" indent="0">
              <a:buNone/>
            </a:pPr>
            <a:r>
              <a:rPr lang="en-US" sz="1800" dirty="0" smtClean="0"/>
              <a:t>Different amplitude and same threshold </a:t>
            </a:r>
            <a:br>
              <a:rPr lang="en-US" sz="1800" dirty="0" smtClean="0"/>
            </a:br>
            <a:r>
              <a:rPr lang="en-US" sz="1800" dirty="0" smtClean="0"/>
              <a:t>could lead to time walk:</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200" dirty="0" smtClean="0"/>
              <a:t>For </a:t>
            </a:r>
            <a:r>
              <a:rPr lang="en-US" sz="1200" dirty="0"/>
              <a:t>the </a:t>
            </a:r>
            <a:r>
              <a:rPr lang="en-US" sz="1200" dirty="0" err="1"/>
              <a:t>VeloPix</a:t>
            </a:r>
            <a:r>
              <a:rPr lang="en-US" sz="1200" dirty="0"/>
              <a:t>, all the hits should be inside </a:t>
            </a:r>
            <a:r>
              <a:rPr lang="en-US" sz="1200" b="1" i="1" dirty="0">
                <a:solidFill>
                  <a:srgbClr val="15A0A7"/>
                </a:solidFill>
              </a:rPr>
              <a:t>25 ns</a:t>
            </a:r>
            <a:r>
              <a:rPr lang="en-US" sz="1200" dirty="0"/>
              <a:t> .</a:t>
            </a:r>
          </a:p>
          <a:p>
            <a:pPr marL="0" indent="0">
              <a:buNone/>
            </a:pPr>
            <a:endParaRPr lang="en-US" sz="1800" dirty="0"/>
          </a:p>
        </p:txBody>
      </p:sp>
      <p:pic>
        <p:nvPicPr>
          <p:cNvPr id="4" name="Picture 3"/>
          <p:cNvPicPr>
            <a:picLocks noChangeAspect="1"/>
          </p:cNvPicPr>
          <p:nvPr/>
        </p:nvPicPr>
        <p:blipFill>
          <a:blip r:embed="rId5"/>
          <a:stretch>
            <a:fillRect/>
          </a:stretch>
        </p:blipFill>
        <p:spPr>
          <a:xfrm>
            <a:off x="3264881" y="1829652"/>
            <a:ext cx="5879119" cy="1751028"/>
          </a:xfrm>
          <a:prstGeom prst="rect">
            <a:avLst/>
          </a:prstGeom>
        </p:spPr>
      </p:pic>
      <p:sp>
        <p:nvSpPr>
          <p:cNvPr id="8" name="TextBox 7"/>
          <p:cNvSpPr txBox="1"/>
          <p:nvPr/>
        </p:nvSpPr>
        <p:spPr>
          <a:xfrm>
            <a:off x="1744211" y="6488668"/>
            <a:ext cx="1143262" cy="369332"/>
          </a:xfrm>
          <a:prstGeom prst="rect">
            <a:avLst/>
          </a:prstGeom>
          <a:noFill/>
        </p:spPr>
        <p:txBody>
          <a:bodyPr wrap="none" rtlCol="0">
            <a:spAutoFit/>
          </a:bodyPr>
          <a:lstStyle/>
          <a:p>
            <a:r>
              <a:rPr lang="en-US" dirty="0" smtClean="0"/>
              <a:t>amplitude</a:t>
            </a:r>
            <a:endParaRPr lang="en-US" dirty="0"/>
          </a:p>
        </p:txBody>
      </p:sp>
      <p:sp>
        <p:nvSpPr>
          <p:cNvPr id="12" name="Date Placeholder 11"/>
          <p:cNvSpPr>
            <a:spLocks noGrp="1"/>
          </p:cNvSpPr>
          <p:nvPr>
            <p:ph type="dt" sz="half" idx="10"/>
          </p:nvPr>
        </p:nvSpPr>
        <p:spPr/>
        <p:txBody>
          <a:bodyPr/>
          <a:lstStyle/>
          <a:p>
            <a:r>
              <a:rPr lang="en-US" smtClean="0"/>
              <a:t>4/7/2017</a:t>
            </a:r>
            <a:endParaRPr lang="en-US"/>
          </a:p>
        </p:txBody>
      </p:sp>
      <p:sp>
        <p:nvSpPr>
          <p:cNvPr id="14" name="Slide Number Placeholder 13"/>
          <p:cNvSpPr>
            <a:spLocks noGrp="1"/>
          </p:cNvSpPr>
          <p:nvPr>
            <p:ph type="sldNum" sz="quarter" idx="12"/>
          </p:nvPr>
        </p:nvSpPr>
        <p:spPr/>
        <p:txBody>
          <a:bodyPr/>
          <a:lstStyle/>
          <a:p>
            <a:fld id="{F1DF61DF-99A6-4EE2-B1D2-A4F537E42A50}" type="slidenum">
              <a:rPr lang="en-US" smtClean="0"/>
              <a:t>40</a:t>
            </a:fld>
            <a:endParaRPr lang="en-US" dirty="0"/>
          </a:p>
        </p:txBody>
      </p:sp>
      <p:sp>
        <p:nvSpPr>
          <p:cNvPr id="15" name="TextBox 14"/>
          <p:cNvSpPr txBox="1"/>
          <p:nvPr/>
        </p:nvSpPr>
        <p:spPr>
          <a:xfrm>
            <a:off x="1370512" y="3408312"/>
            <a:ext cx="2190160" cy="307777"/>
          </a:xfrm>
          <a:prstGeom prst="rect">
            <a:avLst/>
          </a:prstGeom>
          <a:noFill/>
          <a:ln w="28575" cmpd="sng">
            <a:noFill/>
          </a:ln>
        </p:spPr>
        <p:txBody>
          <a:bodyPr wrap="none" rtlCol="0">
            <a:spAutoFit/>
          </a:bodyPr>
          <a:lstStyle/>
          <a:p>
            <a:r>
              <a:rPr lang="en-US" sz="1400" dirty="0" smtClean="0"/>
              <a:t>Time between hit and track</a:t>
            </a:r>
            <a:endParaRPr lang="en-US" sz="1400" dirty="0"/>
          </a:p>
        </p:txBody>
      </p:sp>
      <p:grpSp>
        <p:nvGrpSpPr>
          <p:cNvPr id="11" name="Group 10"/>
          <p:cNvGrpSpPr/>
          <p:nvPr/>
        </p:nvGrpSpPr>
        <p:grpSpPr>
          <a:xfrm>
            <a:off x="101060" y="1499605"/>
            <a:ext cx="2912035" cy="1536429"/>
            <a:chOff x="101060" y="1608497"/>
            <a:chExt cx="3054808" cy="1751778"/>
          </a:xfrm>
        </p:grpSpPr>
        <p:cxnSp>
          <p:nvCxnSpPr>
            <p:cNvPr id="19" name="Straight Connector 18"/>
            <p:cNvCxnSpPr/>
            <p:nvPr/>
          </p:nvCxnSpPr>
          <p:spPr>
            <a:xfrm>
              <a:off x="112156" y="2334485"/>
              <a:ext cx="3043712" cy="7447"/>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4340" y="1608497"/>
              <a:ext cx="407859" cy="1466872"/>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199" y="1608497"/>
              <a:ext cx="2221041" cy="1466871"/>
            </a:xfrm>
            <a:prstGeom prst="line">
              <a:avLst/>
            </a:prstGeom>
            <a:ln w="28575" cmpd="sng">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4340" y="2214603"/>
              <a:ext cx="472440" cy="857042"/>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780" y="2225144"/>
              <a:ext cx="1417320" cy="883040"/>
            </a:xfrm>
            <a:prstGeom prst="line">
              <a:avLst/>
            </a:prstGeom>
            <a:ln w="28575"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060" y="3058508"/>
              <a:ext cx="3043712" cy="7447"/>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38" y="2333461"/>
              <a:ext cx="18434"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8269" y="2338208"/>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3494" y="2990943"/>
              <a:ext cx="1950720" cy="369332"/>
            </a:xfrm>
            <a:prstGeom prst="rect">
              <a:avLst/>
            </a:prstGeom>
            <a:ln w="28575" cmpd="sng">
              <a:noFill/>
            </a:ln>
          </p:spPr>
          <p:txBody>
            <a:bodyPr wrap="square">
              <a:spAutoFit/>
            </a:bodyPr>
            <a:lstStyle/>
            <a:p>
              <a:r>
                <a:rPr lang="en-US" dirty="0" smtClean="0"/>
                <a:t>t</a:t>
              </a:r>
              <a:r>
                <a:rPr lang="en-US" baseline="-25000" dirty="0" smtClean="0"/>
                <a:t>0    </a:t>
              </a:r>
              <a:r>
                <a:rPr lang="en-US" dirty="0" smtClean="0"/>
                <a:t>t</a:t>
              </a:r>
              <a:r>
                <a:rPr lang="en-US" baseline="-25000" dirty="0" smtClean="0"/>
                <a:t>1  </a:t>
              </a:r>
              <a:r>
                <a:rPr lang="en-US" dirty="0" smtClean="0"/>
                <a:t>t</a:t>
              </a:r>
              <a:r>
                <a:rPr lang="en-US" baseline="-25000" dirty="0" smtClean="0"/>
                <a:t>2 </a:t>
              </a:r>
              <a:endParaRPr lang="en-US" baseline="-25000" dirty="0"/>
            </a:p>
          </p:txBody>
        </p:sp>
        <p:cxnSp>
          <p:nvCxnSpPr>
            <p:cNvPr id="43" name="Straight Connector 42"/>
            <p:cNvCxnSpPr/>
            <p:nvPr/>
          </p:nvCxnSpPr>
          <p:spPr>
            <a:xfrm>
              <a:off x="318937" y="2346085"/>
              <a:ext cx="6715" cy="741907"/>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378634" y="2032485"/>
              <a:ext cx="418704" cy="369332"/>
            </a:xfrm>
            <a:prstGeom prst="rect">
              <a:avLst/>
            </a:prstGeom>
            <a:ln w="28575" cmpd="sng">
              <a:noFill/>
            </a:ln>
          </p:spPr>
          <p:txBody>
            <a:bodyPr wrap="none">
              <a:spAutoFit/>
            </a:bodyPr>
            <a:lstStyle/>
            <a:p>
              <a:r>
                <a:rPr lang="en-US" dirty="0" err="1" smtClean="0"/>
                <a:t>Th</a:t>
              </a:r>
              <a:endParaRPr lang="en-US" dirty="0"/>
            </a:p>
          </p:txBody>
        </p:sp>
      </p:grpSp>
      <p:cxnSp>
        <p:nvCxnSpPr>
          <p:cNvPr id="28" name="Straight Connector 27"/>
          <p:cNvCxnSpPr/>
          <p:nvPr/>
        </p:nvCxnSpPr>
        <p:spPr>
          <a:xfrm>
            <a:off x="641804" y="5257003"/>
            <a:ext cx="3482128" cy="27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557194" y="1273552"/>
            <a:ext cx="3846538" cy="369332"/>
          </a:xfrm>
          <a:prstGeom prst="rect">
            <a:avLst/>
          </a:prstGeom>
          <a:noFill/>
        </p:spPr>
        <p:txBody>
          <a:bodyPr wrap="none" rtlCol="0">
            <a:spAutoFit/>
          </a:bodyPr>
          <a:lstStyle/>
          <a:p>
            <a:r>
              <a:rPr lang="en-US" dirty="0" smtClean="0"/>
              <a:t>Average time of each telescope station</a:t>
            </a:r>
            <a:endParaRPr lang="en-US" dirty="0"/>
          </a:p>
        </p:txBody>
      </p:sp>
      <p:sp>
        <p:nvSpPr>
          <p:cNvPr id="7" name="TextBox 6"/>
          <p:cNvSpPr txBox="1"/>
          <p:nvPr/>
        </p:nvSpPr>
        <p:spPr>
          <a:xfrm>
            <a:off x="2891490" y="4579881"/>
            <a:ext cx="1176862" cy="369332"/>
          </a:xfrm>
          <a:prstGeom prst="rect">
            <a:avLst/>
          </a:prstGeom>
          <a:noFill/>
        </p:spPr>
        <p:txBody>
          <a:bodyPr wrap="none" rtlCol="0">
            <a:spAutoFit/>
          </a:bodyPr>
          <a:lstStyle/>
          <a:p>
            <a:r>
              <a:rPr lang="en-GB" b="1" dirty="0" smtClean="0">
                <a:solidFill>
                  <a:srgbClr val="FF0000"/>
                </a:solidFill>
              </a:rPr>
              <a:t>25 ns limit</a:t>
            </a:r>
            <a:endParaRPr lang="en-GB" b="1" dirty="0">
              <a:solidFill>
                <a:srgbClr val="FF0000"/>
              </a:solidFill>
            </a:endParaRPr>
          </a:p>
        </p:txBody>
      </p:sp>
      <p:cxnSp>
        <p:nvCxnSpPr>
          <p:cNvPr id="16" name="Straight Arrow Connector 15"/>
          <p:cNvCxnSpPr/>
          <p:nvPr/>
        </p:nvCxnSpPr>
        <p:spPr>
          <a:xfrm flipH="1">
            <a:off x="3161723" y="4931140"/>
            <a:ext cx="175651" cy="297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57194" y="1559085"/>
            <a:ext cx="3887579" cy="494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Combined track resolution: </a:t>
            </a:r>
            <a:r>
              <a:rPr lang="en-US" sz="2000" b="1" i="1" dirty="0" smtClean="0">
                <a:solidFill>
                  <a:srgbClr val="15A0A7"/>
                </a:solidFill>
              </a:rPr>
              <a:t>350 ps.</a:t>
            </a:r>
            <a:endParaRPr lang="en-US" sz="2000" b="1" i="1" dirty="0">
              <a:solidFill>
                <a:srgbClr val="15A0A7"/>
              </a:solidFill>
            </a:endParaRPr>
          </a:p>
        </p:txBody>
      </p:sp>
      <p:sp>
        <p:nvSpPr>
          <p:cNvPr id="17" name="TextBox 16"/>
          <p:cNvSpPr txBox="1"/>
          <p:nvPr/>
        </p:nvSpPr>
        <p:spPr>
          <a:xfrm>
            <a:off x="6101395" y="4764547"/>
            <a:ext cx="184731" cy="369332"/>
          </a:xfrm>
          <a:prstGeom prst="rect">
            <a:avLst/>
          </a:prstGeom>
          <a:noFill/>
        </p:spPr>
        <p:txBody>
          <a:bodyPr wrap="none" rtlCol="0">
            <a:spAutoFit/>
          </a:bodyPr>
          <a:lstStyle/>
          <a:p>
            <a:endParaRPr lang="en-US" dirty="0"/>
          </a:p>
        </p:txBody>
      </p:sp>
      <p:sp>
        <p:nvSpPr>
          <p:cNvPr id="18" name="TextBox 17"/>
          <p:cNvSpPr txBox="1"/>
          <p:nvPr/>
        </p:nvSpPr>
        <p:spPr>
          <a:xfrm>
            <a:off x="6101395" y="4329239"/>
            <a:ext cx="184731" cy="369332"/>
          </a:xfrm>
          <a:prstGeom prst="rect">
            <a:avLst/>
          </a:prstGeom>
          <a:noFill/>
        </p:spPr>
        <p:txBody>
          <a:bodyPr wrap="none" rtlCol="0">
            <a:spAutoFit/>
          </a:bodyPr>
          <a:lstStyle/>
          <a:p>
            <a:endParaRPr lang="en-US" dirty="0"/>
          </a:p>
        </p:txBody>
      </p:sp>
      <p:sp>
        <p:nvSpPr>
          <p:cNvPr id="20" name="TextBox 19"/>
          <p:cNvSpPr txBox="1"/>
          <p:nvPr/>
        </p:nvSpPr>
        <p:spPr>
          <a:xfrm>
            <a:off x="1935252" y="3761069"/>
            <a:ext cx="2192652" cy="646331"/>
          </a:xfrm>
          <a:prstGeom prst="rect">
            <a:avLst/>
          </a:prstGeom>
          <a:noFill/>
        </p:spPr>
        <p:txBody>
          <a:bodyPr wrap="none" rtlCol="0">
            <a:spAutoFit/>
          </a:bodyPr>
          <a:lstStyle/>
          <a:p>
            <a:r>
              <a:rPr lang="en-US" dirty="0" smtClean="0"/>
              <a:t>HPK, </a:t>
            </a:r>
            <a:r>
              <a:rPr lang="en-US" dirty="0" err="1" smtClean="0"/>
              <a:t>parylene</a:t>
            </a:r>
            <a:r>
              <a:rPr lang="en-US" dirty="0" smtClean="0"/>
              <a:t> coated</a:t>
            </a:r>
            <a:br>
              <a:rPr lang="en-US" dirty="0" smtClean="0"/>
            </a:br>
            <a:r>
              <a:rPr lang="en-US" dirty="0" smtClean="0"/>
              <a:t>non-</a:t>
            </a:r>
            <a:r>
              <a:rPr lang="en-US" dirty="0" err="1" smtClean="0"/>
              <a:t>irrad</a:t>
            </a:r>
            <a:endParaRPr lang="en-US" dirty="0"/>
          </a:p>
        </p:txBody>
      </p:sp>
      <p:sp>
        <p:nvSpPr>
          <p:cNvPr id="36" name="TextBox 35"/>
          <p:cNvSpPr txBox="1"/>
          <p:nvPr/>
        </p:nvSpPr>
        <p:spPr>
          <a:xfrm>
            <a:off x="6285999" y="3616932"/>
            <a:ext cx="2253630" cy="646331"/>
          </a:xfrm>
          <a:prstGeom prst="rect">
            <a:avLst/>
          </a:prstGeom>
          <a:noFill/>
        </p:spPr>
        <p:txBody>
          <a:bodyPr wrap="none" rtlCol="0">
            <a:spAutoFit/>
          </a:bodyPr>
          <a:lstStyle/>
          <a:p>
            <a:r>
              <a:rPr lang="en-US" dirty="0" smtClean="0"/>
              <a:t>HPK, </a:t>
            </a:r>
            <a:r>
              <a:rPr lang="en-US" dirty="0" err="1" smtClean="0"/>
              <a:t>parylene</a:t>
            </a:r>
            <a:r>
              <a:rPr lang="en-US" dirty="0" smtClean="0"/>
              <a:t> coated</a:t>
            </a:r>
            <a:br>
              <a:rPr lang="en-US" dirty="0" smtClean="0"/>
            </a:br>
            <a:r>
              <a:rPr lang="en-US" dirty="0" smtClean="0"/>
              <a:t>neutrons - full </a:t>
            </a:r>
            <a:r>
              <a:rPr lang="en-US" dirty="0" err="1" smtClean="0"/>
              <a:t>fluence</a:t>
            </a:r>
            <a:endParaRPr lang="en-US" dirty="0"/>
          </a:p>
        </p:txBody>
      </p:sp>
    </p:spTree>
    <p:extLst>
      <p:ext uri="{BB962C8B-B14F-4D97-AF65-F5344CB8AC3E}">
        <p14:creationId xmlns:p14="http://schemas.microsoft.com/office/powerpoint/2010/main" val="1680603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excursion – VELO – 2009</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41</a:t>
            </a:fld>
            <a:endParaRPr lang="en-US" dirty="0"/>
          </a:p>
        </p:txBody>
      </p:sp>
      <p:grpSp>
        <p:nvGrpSpPr>
          <p:cNvPr id="7" name="Group 21"/>
          <p:cNvGrpSpPr>
            <a:grpSpLocks/>
          </p:cNvGrpSpPr>
          <p:nvPr/>
        </p:nvGrpSpPr>
        <p:grpSpPr bwMode="auto">
          <a:xfrm>
            <a:off x="1028700" y="1018065"/>
            <a:ext cx="7606513" cy="5532437"/>
            <a:chOff x="0" y="0"/>
            <a:chExt cx="10080625" cy="7559675"/>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3"/>
            <p:cNvSpPr>
              <a:spLocks noChangeShapeType="1"/>
            </p:cNvSpPr>
            <p:nvPr/>
          </p:nvSpPr>
          <p:spPr bwMode="auto">
            <a:xfrm>
              <a:off x="1748300" y="5880908"/>
              <a:ext cx="1690" cy="421433"/>
            </a:xfrm>
            <a:prstGeom prst="line">
              <a:avLst/>
            </a:prstGeom>
            <a:noFill/>
            <a:ln w="9525">
              <a:solidFill>
                <a:srgbClr val="FF33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5"/>
            <p:cNvSpPr>
              <a:spLocks noChangeShapeType="1"/>
            </p:cNvSpPr>
            <p:nvPr/>
          </p:nvSpPr>
          <p:spPr bwMode="auto">
            <a:xfrm flipH="1">
              <a:off x="3344427" y="4613126"/>
              <a:ext cx="650962" cy="1741"/>
            </a:xfrm>
            <a:prstGeom prst="line">
              <a:avLst/>
            </a:prstGeom>
            <a:noFill/>
            <a:ln w="38100">
              <a:solidFill>
                <a:srgbClr val="FF66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6"/>
            <p:cNvSpPr>
              <a:spLocks noChangeShapeType="1"/>
            </p:cNvSpPr>
            <p:nvPr/>
          </p:nvSpPr>
          <p:spPr bwMode="auto">
            <a:xfrm>
              <a:off x="4013989" y="4613126"/>
              <a:ext cx="1024632" cy="1741"/>
            </a:xfrm>
            <a:prstGeom prst="line">
              <a:avLst/>
            </a:prstGeom>
            <a:noFill/>
            <a:ln w="38100">
              <a:solidFill>
                <a:srgbClr val="99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7"/>
            <p:cNvSpPr>
              <a:spLocks noChangeShapeType="1"/>
            </p:cNvSpPr>
            <p:nvPr/>
          </p:nvSpPr>
          <p:spPr bwMode="auto">
            <a:xfrm flipV="1">
              <a:off x="4003844" y="2688813"/>
              <a:ext cx="1690" cy="34498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8"/>
            <p:cNvSpPr txBox="1">
              <a:spLocks noChangeArrowheads="1"/>
            </p:cNvSpPr>
            <p:nvPr/>
          </p:nvSpPr>
          <p:spPr bwMode="auto">
            <a:xfrm>
              <a:off x="2647812" y="4693232"/>
              <a:ext cx="2223419" cy="3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a:solidFill>
                    <a:srgbClr val="000000"/>
                  </a:solidFill>
                </a:rPr>
                <a:t>Width 1</a:t>
              </a:r>
            </a:p>
          </p:txBody>
        </p:sp>
        <p:sp>
          <p:nvSpPr>
            <p:cNvPr id="14" name="Text Box 9"/>
            <p:cNvSpPr txBox="1">
              <a:spLocks noChangeArrowheads="1"/>
            </p:cNvSpPr>
            <p:nvPr/>
          </p:nvSpPr>
          <p:spPr bwMode="auto">
            <a:xfrm>
              <a:off x="4352151" y="4609642"/>
              <a:ext cx="2223419" cy="3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a:solidFill>
                    <a:srgbClr val="000000"/>
                  </a:solidFill>
                </a:rPr>
                <a:t>Width 2</a:t>
              </a:r>
            </a:p>
          </p:txBody>
        </p:sp>
        <p:sp>
          <p:nvSpPr>
            <p:cNvPr id="15" name="Text Box 10"/>
            <p:cNvSpPr txBox="1">
              <a:spLocks noChangeArrowheads="1"/>
            </p:cNvSpPr>
            <p:nvPr/>
          </p:nvSpPr>
          <p:spPr bwMode="auto">
            <a:xfrm>
              <a:off x="4024134" y="3456797"/>
              <a:ext cx="1597817" cy="3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a:solidFill>
                    <a:srgbClr val="000000"/>
                  </a:solidFill>
                </a:rPr>
                <a:t>Amplitude</a:t>
              </a:r>
            </a:p>
          </p:txBody>
        </p:sp>
        <p:sp>
          <p:nvSpPr>
            <p:cNvPr id="16" name="Text Box 11"/>
            <p:cNvSpPr txBox="1">
              <a:spLocks noChangeArrowheads="1"/>
            </p:cNvSpPr>
            <p:nvPr/>
          </p:nvSpPr>
          <p:spPr bwMode="auto">
            <a:xfrm>
              <a:off x="3442495" y="2178566"/>
              <a:ext cx="2223418" cy="37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dirty="0">
                  <a:solidFill>
                    <a:srgbClr val="000000"/>
                  </a:solidFill>
                </a:rPr>
                <a:t>Peak (ns)</a:t>
              </a:r>
            </a:p>
          </p:txBody>
        </p:sp>
        <p:sp>
          <p:nvSpPr>
            <p:cNvPr id="17" name="Text Box 12"/>
            <p:cNvSpPr txBox="1">
              <a:spLocks noChangeArrowheads="1"/>
            </p:cNvSpPr>
            <p:nvPr/>
          </p:nvSpPr>
          <p:spPr bwMode="auto">
            <a:xfrm>
              <a:off x="1175114" y="5191290"/>
              <a:ext cx="1716175" cy="113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a:solidFill>
                    <a:srgbClr val="000000"/>
                  </a:solidFill>
                </a:rPr>
                <a:t>Constant</a:t>
              </a:r>
            </a:p>
            <a:p>
              <a:pPr eaLnBrk="1" hangingPunct="1">
                <a:lnSpc>
                  <a:spcPct val="93000"/>
                </a:lnSpc>
                <a:spcBef>
                  <a:spcPct val="0"/>
                </a:spcBef>
                <a:buClr>
                  <a:srgbClr val="000000"/>
                </a:buClr>
                <a:buSzPct val="45000"/>
                <a:buFont typeface="StarSymbol"/>
                <a:buNone/>
              </a:pPr>
              <a:r>
                <a:rPr lang="en-GB" altLang="en-US" sz="1800">
                  <a:solidFill>
                    <a:srgbClr val="000000"/>
                  </a:solidFill>
                </a:rPr>
                <a:t>(offset)</a:t>
              </a:r>
            </a:p>
            <a:p>
              <a:pPr eaLnBrk="1" hangingPunct="1">
                <a:lnSpc>
                  <a:spcPct val="93000"/>
                </a:lnSpc>
                <a:spcBef>
                  <a:spcPct val="0"/>
                </a:spcBef>
                <a:buClr>
                  <a:srgbClr val="000000"/>
                </a:buClr>
                <a:buSzPct val="45000"/>
                <a:buFont typeface="StarSymbol"/>
                <a:buNone/>
              </a:pPr>
              <a:endParaRPr lang="en-GB" altLang="en-US" sz="1800">
                <a:solidFill>
                  <a:srgbClr val="000000"/>
                </a:solidFill>
              </a:endParaRPr>
            </a:p>
          </p:txBody>
        </p:sp>
        <p:pic>
          <p:nvPicPr>
            <p:cNvPr id="1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4332" y="5196514"/>
              <a:ext cx="1247820" cy="49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7176" y="5196514"/>
              <a:ext cx="1247820" cy="49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a:off x="4294664" y="5346280"/>
              <a:ext cx="1690" cy="633891"/>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Text Box 16"/>
            <p:cNvSpPr txBox="1">
              <a:spLocks noChangeArrowheads="1"/>
            </p:cNvSpPr>
            <p:nvPr/>
          </p:nvSpPr>
          <p:spPr bwMode="auto">
            <a:xfrm>
              <a:off x="4035969" y="5947084"/>
              <a:ext cx="2223419" cy="37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723900" algn="l"/>
                  <a:tab pos="1447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723900" algn="l"/>
                  <a:tab pos="1447800"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SzPct val="45000"/>
                <a:buFont typeface="StarSymbol"/>
                <a:buNone/>
              </a:pPr>
              <a:r>
                <a:rPr lang="en-GB" altLang="en-US" sz="1800">
                  <a:solidFill>
                    <a:srgbClr val="000000"/>
                  </a:solidFill>
                </a:rPr>
                <a:t>Spillover (ns)</a:t>
              </a:r>
            </a:p>
          </p:txBody>
        </p:sp>
      </p:grpSp>
      <p:sp>
        <p:nvSpPr>
          <p:cNvPr id="22" name="TextBox 21"/>
          <p:cNvSpPr txBox="1"/>
          <p:nvPr/>
        </p:nvSpPr>
        <p:spPr>
          <a:xfrm>
            <a:off x="5642442" y="4196124"/>
            <a:ext cx="2048766" cy="646331"/>
          </a:xfrm>
          <a:prstGeom prst="rect">
            <a:avLst/>
          </a:prstGeom>
          <a:noFill/>
        </p:spPr>
        <p:txBody>
          <a:bodyPr wrap="none" rtlCol="0">
            <a:spAutoFit/>
          </a:bodyPr>
          <a:lstStyle/>
          <a:p>
            <a:r>
              <a:rPr lang="en-US" dirty="0" smtClean="0"/>
              <a:t>Fix values based on </a:t>
            </a:r>
            <a:br>
              <a:rPr lang="en-US" dirty="0" smtClean="0"/>
            </a:br>
            <a:r>
              <a:rPr lang="en-US" dirty="0" smtClean="0"/>
              <a:t>known pulse shape</a:t>
            </a:r>
            <a:endParaRPr lang="en-US" dirty="0"/>
          </a:p>
        </p:txBody>
      </p:sp>
    </p:spTree>
    <p:extLst>
      <p:ext uri="{BB962C8B-B14F-4D97-AF65-F5344CB8AC3E}">
        <p14:creationId xmlns:p14="http://schemas.microsoft.com/office/powerpoint/2010/main" val="186652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Velo</a:t>
            </a:r>
            <a:r>
              <a:rPr lang="en-US" dirty="0" smtClean="0"/>
              <a:t> Timing resolution – 2009 </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3087" y="1648730"/>
            <a:ext cx="4689426" cy="4299611"/>
          </a:xfrm>
        </p:spPr>
      </p:pic>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42</a:t>
            </a:fld>
            <a:endParaRPr lang="en-US" dirty="0"/>
          </a:p>
        </p:txBody>
      </p:sp>
      <p:pic>
        <p:nvPicPr>
          <p:cNvPr id="7" name="Picture 6"/>
          <p:cNvPicPr>
            <a:picLocks noChangeAspect="1"/>
          </p:cNvPicPr>
          <p:nvPr/>
        </p:nvPicPr>
        <p:blipFill>
          <a:blip r:embed="rId3"/>
          <a:stretch>
            <a:fillRect/>
          </a:stretch>
        </p:blipFill>
        <p:spPr>
          <a:xfrm>
            <a:off x="0" y="1768784"/>
            <a:ext cx="4380764" cy="3518686"/>
          </a:xfrm>
          <a:prstGeom prst="rect">
            <a:avLst/>
          </a:prstGeom>
        </p:spPr>
      </p:pic>
      <p:sp>
        <p:nvSpPr>
          <p:cNvPr id="9" name="Oval 8"/>
          <p:cNvSpPr/>
          <p:nvPr/>
        </p:nvSpPr>
        <p:spPr>
          <a:xfrm>
            <a:off x="6133763" y="3147802"/>
            <a:ext cx="604037" cy="380325"/>
          </a:xfrm>
          <a:prstGeom prst="ellipse">
            <a:avLst/>
          </a:prstGeom>
          <a:noFill/>
          <a:ln>
            <a:solidFill>
              <a:srgbClr val="F38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607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Velopix</a:t>
            </a:r>
            <a:r>
              <a:rPr lang="en-US" dirty="0" smtClean="0"/>
              <a:t> </a:t>
            </a:r>
            <a:r>
              <a:rPr lang="en-US" dirty="0" err="1" smtClean="0"/>
              <a:t>Timewalk</a:t>
            </a:r>
            <a:r>
              <a:rPr lang="en-US" dirty="0" smtClean="0"/>
              <a:t> measurements</a:t>
            </a:r>
            <a:endParaRPr lang="en-US" dirty="0"/>
          </a:p>
        </p:txBody>
      </p:sp>
      <p:sp>
        <p:nvSpPr>
          <p:cNvPr id="3" name="Content Placeholder 2"/>
          <p:cNvSpPr>
            <a:spLocks noGrp="1"/>
          </p:cNvSpPr>
          <p:nvPr>
            <p:ph idx="1"/>
          </p:nvPr>
        </p:nvSpPr>
        <p:spPr>
          <a:xfrm>
            <a:off x="13129" y="1203533"/>
            <a:ext cx="4466754" cy="4851400"/>
          </a:xfrm>
        </p:spPr>
        <p:txBody>
          <a:bodyPr/>
          <a:lstStyle/>
          <a:p>
            <a:r>
              <a:rPr lang="en-US" dirty="0" smtClean="0"/>
              <a:t>Performing </a:t>
            </a:r>
            <a:r>
              <a:rPr lang="en-US" dirty="0" err="1" smtClean="0"/>
              <a:t>Velopix</a:t>
            </a:r>
            <a:r>
              <a:rPr lang="en-US" dirty="0" smtClean="0"/>
              <a:t> </a:t>
            </a:r>
            <a:r>
              <a:rPr lang="en-US" b="1" i="1" dirty="0" err="1" smtClean="0">
                <a:solidFill>
                  <a:srgbClr val="15A0A7"/>
                </a:solidFill>
              </a:rPr>
              <a:t>Timewalk</a:t>
            </a:r>
            <a:r>
              <a:rPr lang="en-US" dirty="0" smtClean="0">
                <a:solidFill>
                  <a:srgbClr val="15A0A7"/>
                </a:solidFill>
              </a:rPr>
              <a:t> </a:t>
            </a:r>
            <a:r>
              <a:rPr lang="en-US" dirty="0" smtClean="0"/>
              <a:t>tests with SPIDR and Test pulses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43</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244" y="1028615"/>
            <a:ext cx="2445205" cy="178279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412" y="2880381"/>
            <a:ext cx="4762588" cy="34745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9449" y="1028618"/>
            <a:ext cx="2543134" cy="18553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00" y="2428349"/>
            <a:ext cx="4269812" cy="2401769"/>
          </a:xfrm>
          <a:prstGeom prst="rect">
            <a:avLst/>
          </a:prstGeom>
        </p:spPr>
      </p:pic>
    </p:spTree>
    <p:extLst>
      <p:ext uri="{BB962C8B-B14F-4D97-AF65-F5344CB8AC3E}">
        <p14:creationId xmlns:p14="http://schemas.microsoft.com/office/powerpoint/2010/main" val="3166193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ptura de Tela 2015-08-27 às 14.08.41.png"/>
          <p:cNvPicPr>
            <a:picLocks noChangeAspect="1"/>
          </p:cNvPicPr>
          <p:nvPr/>
        </p:nvPicPr>
        <p:blipFill rotWithShape="1">
          <a:blip r:embed="rId2">
            <a:extLst>
              <a:ext uri="{28A0092B-C50C-407E-A947-70E740481C1C}">
                <a14:useLocalDpi xmlns:a14="http://schemas.microsoft.com/office/drawing/2010/main" val="0"/>
              </a:ext>
            </a:extLst>
          </a:blip>
          <a:srcRect r="57758" b="1086"/>
          <a:stretch/>
        </p:blipFill>
        <p:spPr>
          <a:xfrm>
            <a:off x="4571999" y="3738685"/>
            <a:ext cx="1982144" cy="2182866"/>
          </a:xfrm>
          <a:prstGeom prst="rect">
            <a:avLst/>
          </a:prstGeom>
        </p:spPr>
      </p:pic>
      <p:sp>
        <p:nvSpPr>
          <p:cNvPr id="2" name="Title 1"/>
          <p:cNvSpPr>
            <a:spLocks noGrp="1"/>
          </p:cNvSpPr>
          <p:nvPr>
            <p:ph type="title"/>
          </p:nvPr>
        </p:nvSpPr>
        <p:spPr/>
        <p:txBody>
          <a:bodyPr/>
          <a:lstStyle/>
          <a:p>
            <a:r>
              <a:rPr lang="en-US" dirty="0" err="1" smtClean="0"/>
              <a:t>Velopix</a:t>
            </a:r>
            <a:r>
              <a:rPr lang="en-US" dirty="0" smtClean="0"/>
              <a:t> </a:t>
            </a:r>
            <a:r>
              <a:rPr lang="en-US" dirty="0" err="1" smtClean="0"/>
              <a:t>Timewalk</a:t>
            </a:r>
            <a:r>
              <a:rPr lang="en-US" dirty="0" smtClean="0"/>
              <a:t> measurements</a:t>
            </a:r>
            <a:endParaRPr lang="en-US" dirty="0"/>
          </a:p>
        </p:txBody>
      </p:sp>
      <p:sp>
        <p:nvSpPr>
          <p:cNvPr id="3" name="Content Placeholder 2"/>
          <p:cNvSpPr>
            <a:spLocks noGrp="1"/>
          </p:cNvSpPr>
          <p:nvPr>
            <p:ph idx="1"/>
          </p:nvPr>
        </p:nvSpPr>
        <p:spPr>
          <a:xfrm>
            <a:off x="97153" y="1196091"/>
            <a:ext cx="5300235" cy="5296778"/>
          </a:xfrm>
        </p:spPr>
        <p:txBody>
          <a:bodyPr>
            <a:normAutofit fontScale="92500" lnSpcReduction="10000"/>
          </a:bodyPr>
          <a:lstStyle/>
          <a:p>
            <a:r>
              <a:rPr lang="en-US" dirty="0" smtClean="0"/>
              <a:t>Check measurements as </a:t>
            </a:r>
            <a:br>
              <a:rPr lang="en-US" dirty="0" smtClean="0"/>
            </a:br>
            <a:r>
              <a:rPr lang="en-US" dirty="0" smtClean="0"/>
              <a:t>function of </a:t>
            </a:r>
            <a:r>
              <a:rPr lang="en-US" b="1" i="1" dirty="0" smtClean="0">
                <a:solidFill>
                  <a:srgbClr val="15A0A7"/>
                </a:solidFill>
              </a:rPr>
              <a:t>temperature</a:t>
            </a:r>
            <a:r>
              <a:rPr lang="en-US" dirty="0" smtClean="0"/>
              <a:t>:</a:t>
            </a:r>
            <a:br>
              <a:rPr lang="en-US" dirty="0" smtClean="0"/>
            </a:br>
            <a:r>
              <a:rPr lang="en-US" dirty="0" smtClean="0"/>
              <a:t>VELO operates @ -20</a:t>
            </a:r>
            <a:r>
              <a:rPr lang="en-US" baseline="30000" dirty="0" smtClean="0"/>
              <a:t>o</a:t>
            </a:r>
            <a:r>
              <a:rPr lang="en-US" dirty="0" smtClean="0"/>
              <a:t>C</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Tests to be made in dry air  or vacuum.</a:t>
            </a:r>
          </a:p>
          <a:p>
            <a:r>
              <a:rPr lang="en-US" dirty="0" smtClean="0"/>
              <a:t>Laser setup: </a:t>
            </a:r>
            <a:r>
              <a:rPr lang="en-US" dirty="0" smtClean="0"/>
              <a:t>10 ns </a:t>
            </a:r>
            <a:r>
              <a:rPr lang="en-US" dirty="0" smtClean="0"/>
              <a:t>pulse, 12 um spot 660nm, 1060nm </a:t>
            </a:r>
            <a:r>
              <a:rPr lang="en-US" dirty="0" smtClean="0"/>
              <a:t>wavelengths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44</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00" y="2428349"/>
            <a:ext cx="4269812" cy="2401769"/>
          </a:xfrm>
          <a:prstGeom prst="rect">
            <a:avLst/>
          </a:prstGeom>
        </p:spPr>
      </p:pic>
      <p:pic>
        <p:nvPicPr>
          <p:cNvPr id="11" name="Picture 10" descr="Captura de Tela 2015-08-27 às 14.15.3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637" y="971044"/>
            <a:ext cx="2471696" cy="2401312"/>
          </a:xfrm>
          <a:prstGeom prst="rect">
            <a:avLst/>
          </a:prstGeom>
        </p:spPr>
      </p:pic>
      <p:pic>
        <p:nvPicPr>
          <p:cNvPr id="12" name="Picture 11" descr="Captura de Tela 2015-08-27 às 14.15.4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705" y="971044"/>
            <a:ext cx="1811863" cy="2401312"/>
          </a:xfrm>
          <a:prstGeom prst="rect">
            <a:avLst/>
          </a:prstGeom>
        </p:spPr>
      </p:pic>
      <p:pic>
        <p:nvPicPr>
          <p:cNvPr id="14" name="Picture 13" descr="Captura de Tela 2015-08-27 às 14.20.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911" y="3402701"/>
            <a:ext cx="2398871" cy="3174210"/>
          </a:xfrm>
          <a:prstGeom prst="rect">
            <a:avLst/>
          </a:prstGeom>
        </p:spPr>
      </p:pic>
    </p:spTree>
    <p:extLst>
      <p:ext uri="{BB962C8B-B14F-4D97-AF65-F5344CB8AC3E}">
        <p14:creationId xmlns:p14="http://schemas.microsoft.com/office/powerpoint/2010/main" val="555571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89389" y="1107398"/>
            <a:ext cx="7665377" cy="4851400"/>
          </a:xfrm>
        </p:spPr>
        <p:txBody>
          <a:bodyPr>
            <a:normAutofit/>
          </a:bodyPr>
          <a:lstStyle/>
          <a:p>
            <a:r>
              <a:rPr lang="en-US" sz="2400" dirty="0" smtClean="0"/>
              <a:t>R&amp;D for the VELO upgrade sensors is concluded: Moving onto production.</a:t>
            </a:r>
          </a:p>
          <a:p>
            <a:r>
              <a:rPr lang="en-US" sz="2400" dirty="0" smtClean="0"/>
              <a:t>Constructed a rival tracking system in Brazil.</a:t>
            </a:r>
          </a:p>
          <a:p>
            <a:r>
              <a:rPr lang="en-US" sz="2400" dirty="0" err="1" smtClean="0"/>
              <a:t>VeloPix</a:t>
            </a:r>
            <a:r>
              <a:rPr lang="en-US" sz="2400" dirty="0" smtClean="0"/>
              <a:t> + controls &amp; DAQ testing will be the focus in the next test beams.</a:t>
            </a:r>
          </a:p>
          <a:p>
            <a:r>
              <a:rPr lang="en-US" sz="2400" dirty="0" smtClean="0"/>
              <a:t>Testing of thinned chip assemblies to validate the production.</a:t>
            </a:r>
          </a:p>
          <a:p>
            <a:r>
              <a:rPr lang="en-US" sz="2400" dirty="0" err="1"/>
              <a:t>VeloPix</a:t>
            </a:r>
            <a:r>
              <a:rPr lang="en-US" sz="2400" dirty="0"/>
              <a:t> </a:t>
            </a:r>
            <a:r>
              <a:rPr lang="en-US" sz="2400" dirty="0" smtClean="0"/>
              <a:t>cooled time walk to be measured in the lab.</a:t>
            </a:r>
          </a:p>
          <a:p>
            <a:r>
              <a:rPr lang="en-US" sz="2400" dirty="0" smtClean="0"/>
              <a:t>Timing measurements are the coolest thing since </a:t>
            </a:r>
            <a:endParaRPr lang="en-US" sz="2400" dirty="0"/>
          </a:p>
          <a:p>
            <a:endParaRPr lang="en-US" sz="2400"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45</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173" y="4709081"/>
            <a:ext cx="2831147" cy="1783788"/>
          </a:xfrm>
          <a:prstGeom prst="rect">
            <a:avLst/>
          </a:prstGeom>
        </p:spPr>
      </p:pic>
    </p:spTree>
    <p:extLst>
      <p:ext uri="{BB962C8B-B14F-4D97-AF65-F5344CB8AC3E}">
        <p14:creationId xmlns:p14="http://schemas.microsoft.com/office/powerpoint/2010/main" val="32954228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i="1" dirty="0" err="1" smtClean="0"/>
              <a:t>Bedankt</a:t>
            </a:r>
            <a:endParaRPr lang="en-GB" i="1" dirty="0"/>
          </a:p>
        </p:txBody>
      </p:sp>
      <p:sp>
        <p:nvSpPr>
          <p:cNvPr id="8" name="Text Placeholder 7"/>
          <p:cNvSpPr>
            <a:spLocks noGrp="1"/>
          </p:cNvSpPr>
          <p:nvPr>
            <p:ph type="body" idx="1"/>
          </p:nvPr>
        </p:nvSpPr>
        <p:spPr/>
        <p:txBody>
          <a:bodyPr/>
          <a:lstStyle/>
          <a:p>
            <a:endParaRPr lang="en-GB"/>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46</a:t>
            </a:fld>
            <a:endParaRPr lang="en-US" dirty="0"/>
          </a:p>
        </p:txBody>
      </p:sp>
    </p:spTree>
    <p:extLst>
      <p:ext uri="{BB962C8B-B14F-4D97-AF65-F5344CB8AC3E}">
        <p14:creationId xmlns:p14="http://schemas.microsoft.com/office/powerpoint/2010/main" val="33467685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Backup</a:t>
            </a:r>
            <a:endParaRPr lang="en-GB" dirty="0"/>
          </a:p>
        </p:txBody>
      </p:sp>
      <p:sp>
        <p:nvSpPr>
          <p:cNvPr id="8" name="Text Placeholder 7"/>
          <p:cNvSpPr>
            <a:spLocks noGrp="1"/>
          </p:cNvSpPr>
          <p:nvPr>
            <p:ph type="body" idx="1"/>
          </p:nvPr>
        </p:nvSpPr>
        <p:spPr/>
        <p:txBody>
          <a:bodyPr/>
          <a:lstStyle/>
          <a:p>
            <a:endParaRPr lang="en-GB"/>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47</a:t>
            </a:fld>
            <a:endParaRPr lang="en-US" dirty="0"/>
          </a:p>
        </p:txBody>
      </p:sp>
    </p:spTree>
    <p:extLst>
      <p:ext uri="{BB962C8B-B14F-4D97-AF65-F5344CB8AC3E}">
        <p14:creationId xmlns:p14="http://schemas.microsoft.com/office/powerpoint/2010/main" val="3931649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pt-BR" smtClean="0"/>
              <a:t>Nikhef R&amp;D Candidate Colloquium  - Kazu Akiba</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8" name="Slide Number Placeholder 7"/>
          <p:cNvSpPr>
            <a:spLocks noGrp="1"/>
          </p:cNvSpPr>
          <p:nvPr>
            <p:ph type="sldNum" sz="quarter" idx="12"/>
          </p:nvPr>
        </p:nvSpPr>
        <p:spPr/>
        <p:txBody>
          <a:bodyPr/>
          <a:lstStyle/>
          <a:p>
            <a:fld id="{36752507-1B22-4A51-A0ED-44BB02DAE7A7}" type="slidenum">
              <a:rPr lang="en-US" smtClean="0"/>
              <a:t>48</a:t>
            </a:fld>
            <a:endParaRPr lang="en-US"/>
          </a:p>
        </p:txBody>
      </p:sp>
      <p:pic>
        <p:nvPicPr>
          <p:cNvPr id="9" name="Picture 6"/>
          <p:cNvPicPr>
            <a:picLocks noChangeAspect="1"/>
          </p:cNvPicPr>
          <p:nvPr/>
        </p:nvPicPr>
        <p:blipFill>
          <a:blip r:embed="rId2"/>
          <a:stretch>
            <a:fillRect/>
          </a:stretch>
        </p:blipFill>
        <p:spPr>
          <a:xfrm>
            <a:off x="212714" y="1216510"/>
            <a:ext cx="5253118" cy="3696267"/>
          </a:xfrm>
          <a:prstGeom prst="rect">
            <a:avLst/>
          </a:prstGeom>
        </p:spPr>
      </p:pic>
      <p:sp>
        <p:nvSpPr>
          <p:cNvPr id="2" name="CaixaDeTexto 1"/>
          <p:cNvSpPr txBox="1"/>
          <p:nvPr/>
        </p:nvSpPr>
        <p:spPr>
          <a:xfrm>
            <a:off x="151553" y="1107814"/>
            <a:ext cx="2453091" cy="1200329"/>
          </a:xfrm>
          <a:prstGeom prst="rect">
            <a:avLst/>
          </a:prstGeom>
          <a:noFill/>
        </p:spPr>
        <p:txBody>
          <a:bodyPr wrap="none" rtlCol="0">
            <a:spAutoFit/>
          </a:bodyPr>
          <a:lstStyle/>
          <a:p>
            <a:r>
              <a:rPr lang="en-US" dirty="0" smtClean="0"/>
              <a:t>2 sensor tiles + ASICS on </a:t>
            </a:r>
          </a:p>
          <a:p>
            <a:r>
              <a:rPr lang="en-US" dirty="0" smtClean="0"/>
              <a:t>each side of the module</a:t>
            </a:r>
          </a:p>
          <a:p>
            <a:r>
              <a:rPr lang="en-US" dirty="0" smtClean="0"/>
              <a:t/>
            </a:r>
            <a:br>
              <a:rPr lang="en-US" dirty="0" smtClean="0"/>
            </a:br>
            <a:endParaRPr lang="en-US" dirty="0"/>
          </a:p>
        </p:txBody>
      </p:sp>
      <p:sp>
        <p:nvSpPr>
          <p:cNvPr id="5" name="TextBox 4"/>
          <p:cNvSpPr txBox="1"/>
          <p:nvPr/>
        </p:nvSpPr>
        <p:spPr>
          <a:xfrm>
            <a:off x="5952252" y="1396087"/>
            <a:ext cx="3026339" cy="1200329"/>
          </a:xfrm>
          <a:prstGeom prst="rect">
            <a:avLst/>
          </a:prstGeom>
          <a:noFill/>
        </p:spPr>
        <p:txBody>
          <a:bodyPr wrap="none" rtlCol="0">
            <a:spAutoFit/>
          </a:bodyPr>
          <a:lstStyle/>
          <a:p>
            <a:r>
              <a:rPr lang="en-GB" dirty="0" smtClean="0"/>
              <a:t>Micro channels etched </a:t>
            </a:r>
          </a:p>
          <a:p>
            <a:r>
              <a:rPr lang="en-GB" dirty="0" smtClean="0"/>
              <a:t>in silicon to bring  </a:t>
            </a:r>
          </a:p>
          <a:p>
            <a:r>
              <a:rPr lang="en-GB" dirty="0" smtClean="0"/>
              <a:t>liquid CO2 under the chips.</a:t>
            </a:r>
          </a:p>
          <a:p>
            <a:r>
              <a:rPr lang="en-GB" dirty="0" smtClean="0">
                <a:sym typeface="Wingdings"/>
              </a:rPr>
              <a:t>Low material active cooling.</a:t>
            </a:r>
            <a:endParaRPr lang="en-GB" dirty="0"/>
          </a:p>
        </p:txBody>
      </p:sp>
      <p:cxnSp>
        <p:nvCxnSpPr>
          <p:cNvPr id="27" name="Straight Arrow Connector 26"/>
          <p:cNvCxnSpPr>
            <a:stCxn id="5" idx="1"/>
            <a:endCxn id="9" idx="3"/>
          </p:cNvCxnSpPr>
          <p:nvPr/>
        </p:nvCxnSpPr>
        <p:spPr>
          <a:xfrm flipH="1">
            <a:off x="5465832" y="1996252"/>
            <a:ext cx="486420" cy="106839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itle 1"/>
          <p:cNvSpPr>
            <a:spLocks noGrp="1"/>
          </p:cNvSpPr>
          <p:nvPr>
            <p:ph type="title"/>
          </p:nvPr>
        </p:nvSpPr>
        <p:spPr>
          <a:xfrm>
            <a:off x="87630" y="0"/>
            <a:ext cx="8949690" cy="1325563"/>
          </a:xfrm>
        </p:spPr>
        <p:txBody>
          <a:bodyPr/>
          <a:lstStyle/>
          <a:p>
            <a:r>
              <a:rPr lang="en-US" dirty="0" smtClean="0"/>
              <a:t>Upgrade Modules</a:t>
            </a:r>
            <a:endParaRPr lang="en-US" dirty="0"/>
          </a:p>
        </p:txBody>
      </p:sp>
      <p:pic>
        <p:nvPicPr>
          <p:cNvPr id="18" name="pasted-image.pdf"/>
          <p:cNvPicPr>
            <a:picLocks noChangeAspect="1"/>
          </p:cNvPicPr>
          <p:nvPr/>
        </p:nvPicPr>
        <p:blipFill>
          <a:blip r:embed="rId3">
            <a:extLst/>
          </a:blip>
          <a:srcRect l="42889"/>
          <a:stretch>
            <a:fillRect/>
          </a:stretch>
        </p:blipFill>
        <p:spPr>
          <a:xfrm>
            <a:off x="6646661" y="4835416"/>
            <a:ext cx="2051455" cy="2022584"/>
          </a:xfrm>
          <a:prstGeom prst="rect">
            <a:avLst/>
          </a:prstGeom>
          <a:ln w="12700">
            <a:miter lim="400000"/>
          </a:ln>
        </p:spPr>
      </p:pic>
      <p:sp>
        <p:nvSpPr>
          <p:cNvPr id="17" name="Rectangle 16"/>
          <p:cNvSpPr/>
          <p:nvPr/>
        </p:nvSpPr>
        <p:spPr>
          <a:xfrm>
            <a:off x="637580" y="4943191"/>
            <a:ext cx="3834772" cy="646331"/>
          </a:xfrm>
          <a:prstGeom prst="rect">
            <a:avLst/>
          </a:prstGeom>
        </p:spPr>
        <p:txBody>
          <a:bodyPr wrap="square">
            <a:spAutoFit/>
          </a:bodyPr>
          <a:lstStyle/>
          <a:p>
            <a:r>
              <a:rPr lang="en-US" dirty="0"/>
              <a:t>Electronic </a:t>
            </a:r>
            <a:r>
              <a:rPr lang="en-US" dirty="0" smtClean="0"/>
              <a:t>hybrids </a:t>
            </a:r>
            <a:r>
              <a:rPr lang="en-US" dirty="0"/>
              <a:t>to be attached</a:t>
            </a:r>
            <a:br>
              <a:rPr lang="en-US" dirty="0"/>
            </a:br>
            <a:r>
              <a:rPr lang="en-US" dirty="0"/>
              <a:t>to cooling substrate.</a:t>
            </a:r>
          </a:p>
        </p:txBody>
      </p:sp>
      <p:sp>
        <p:nvSpPr>
          <p:cNvPr id="21" name="Rectangle 20"/>
          <p:cNvSpPr/>
          <p:nvPr/>
        </p:nvSpPr>
        <p:spPr>
          <a:xfrm>
            <a:off x="6154101" y="3690554"/>
            <a:ext cx="2398766" cy="369332"/>
          </a:xfrm>
          <a:prstGeom prst="rect">
            <a:avLst/>
          </a:prstGeom>
        </p:spPr>
        <p:txBody>
          <a:bodyPr wrap="square">
            <a:spAutoFit/>
          </a:bodyPr>
          <a:lstStyle/>
          <a:p>
            <a:r>
              <a:rPr lang="en-US" dirty="0" smtClean="0"/>
              <a:t>Controls and read out </a:t>
            </a:r>
            <a:endParaRPr lang="en-US" dirty="0"/>
          </a:p>
        </p:txBody>
      </p:sp>
      <p:cxnSp>
        <p:nvCxnSpPr>
          <p:cNvPr id="22" name="Straight Arrow Connector 21"/>
          <p:cNvCxnSpPr>
            <a:endCxn id="21" idx="1"/>
          </p:cNvCxnSpPr>
          <p:nvPr/>
        </p:nvCxnSpPr>
        <p:spPr>
          <a:xfrm>
            <a:off x="5201980" y="3823322"/>
            <a:ext cx="952121" cy="5189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9" idx="2"/>
          </p:cNvCxnSpPr>
          <p:nvPr/>
        </p:nvCxnSpPr>
        <p:spPr>
          <a:xfrm flipV="1">
            <a:off x="2839273" y="3728754"/>
            <a:ext cx="1173683" cy="1184023"/>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1303" y="2094046"/>
            <a:ext cx="2215908" cy="783578"/>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Arrow Connector 29"/>
          <p:cNvCxnSpPr>
            <a:endCxn id="28" idx="0"/>
          </p:cNvCxnSpPr>
          <p:nvPr/>
        </p:nvCxnSpPr>
        <p:spPr>
          <a:xfrm>
            <a:off x="1324140" y="1702257"/>
            <a:ext cx="135117" cy="391789"/>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472768" y="3124594"/>
            <a:ext cx="1797048" cy="783578"/>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402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Fluorescence MPX3 Measurements</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49</a:t>
            </a:fld>
            <a:endParaRPr lang="en-US" dirty="0"/>
          </a:p>
        </p:txBody>
      </p:sp>
      <p:pic>
        <p:nvPicPr>
          <p:cNvPr id="7" name="Picture 6"/>
          <p:cNvPicPr>
            <a:picLocks noChangeAspect="1"/>
          </p:cNvPicPr>
          <p:nvPr/>
        </p:nvPicPr>
        <p:blipFill>
          <a:blip r:embed="rId3"/>
          <a:stretch>
            <a:fillRect/>
          </a:stretch>
        </p:blipFill>
        <p:spPr>
          <a:xfrm>
            <a:off x="233399" y="3982378"/>
            <a:ext cx="3300376" cy="2577731"/>
          </a:xfrm>
          <a:prstGeom prst="rect">
            <a:avLst/>
          </a:prstGeom>
        </p:spPr>
      </p:pic>
      <p:graphicFrame>
        <p:nvGraphicFramePr>
          <p:cNvPr id="8" name="Object 7"/>
          <p:cNvGraphicFramePr>
            <a:graphicFrameLocks noChangeAspect="1"/>
          </p:cNvGraphicFramePr>
          <p:nvPr/>
        </p:nvGraphicFramePr>
        <p:xfrm>
          <a:off x="4562475" y="3680348"/>
          <a:ext cx="4230112" cy="2864838"/>
        </p:xfrm>
        <a:graphic>
          <a:graphicData uri="http://schemas.openxmlformats.org/presentationml/2006/ole">
            <mc:AlternateContent xmlns:mc="http://schemas.openxmlformats.org/markup-compatibility/2006">
              <mc:Choice xmlns:v="urn:schemas-microsoft-com:vml" Requires="v">
                <p:oleObj spid="_x0000_s2096" name="Acrobat Document" r:id="rId4" imgW="5400498" imgH="3657404" progId="AcroExch.Document.11">
                  <p:embed/>
                </p:oleObj>
              </mc:Choice>
              <mc:Fallback>
                <p:oleObj name="Acrobat Document" r:id="rId4" imgW="5400498" imgH="3657404" progId="AcroExch.Document.11">
                  <p:embed/>
                  <p:pic>
                    <p:nvPicPr>
                      <p:cNvPr id="0" name=""/>
                      <p:cNvPicPr/>
                      <p:nvPr/>
                    </p:nvPicPr>
                    <p:blipFill>
                      <a:blip r:embed="rId5"/>
                      <a:stretch>
                        <a:fillRect/>
                      </a:stretch>
                    </p:blipFill>
                    <p:spPr>
                      <a:xfrm>
                        <a:off x="4562475" y="3680348"/>
                        <a:ext cx="4230112" cy="286483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562475" y="1059930"/>
          <a:ext cx="3615850" cy="2448830"/>
        </p:xfrm>
        <a:graphic>
          <a:graphicData uri="http://schemas.openxmlformats.org/presentationml/2006/ole">
            <mc:AlternateContent xmlns:mc="http://schemas.openxmlformats.org/markup-compatibility/2006">
              <mc:Choice xmlns:v="urn:schemas-microsoft-com:vml" Requires="v">
                <p:oleObj spid="_x0000_s2097" name="Acrobat Document" r:id="rId6" imgW="5400498" imgH="3657404" progId="AcroExch.Document.11">
                  <p:embed/>
                </p:oleObj>
              </mc:Choice>
              <mc:Fallback>
                <p:oleObj name="Acrobat Document" r:id="rId6" imgW="5400498" imgH="3657404" progId="AcroExch.Document.11">
                  <p:embed/>
                  <p:pic>
                    <p:nvPicPr>
                      <p:cNvPr id="0" name=""/>
                      <p:cNvPicPr/>
                      <p:nvPr/>
                    </p:nvPicPr>
                    <p:blipFill>
                      <a:blip r:embed="rId7"/>
                      <a:stretch>
                        <a:fillRect/>
                      </a:stretch>
                    </p:blipFill>
                    <p:spPr>
                      <a:xfrm>
                        <a:off x="4562475" y="1059930"/>
                        <a:ext cx="3615850" cy="244883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05660" y="1124767"/>
          <a:ext cx="3703480" cy="2622818"/>
        </p:xfrm>
        <a:graphic>
          <a:graphicData uri="http://schemas.openxmlformats.org/presentationml/2006/ole">
            <mc:AlternateContent xmlns:mc="http://schemas.openxmlformats.org/markup-compatibility/2006">
              <mc:Choice xmlns:v="urn:schemas-microsoft-com:vml" Requires="v">
                <p:oleObj spid="_x0000_s2098" name="Acrobat Document" r:id="rId8" imgW="5400498" imgH="3876675" progId="AcroExch.Document.11">
                  <p:embed/>
                </p:oleObj>
              </mc:Choice>
              <mc:Fallback>
                <p:oleObj name="Acrobat Document" r:id="rId8" imgW="5400498" imgH="3876675" progId="AcroExch.Document.11">
                  <p:embed/>
                  <p:pic>
                    <p:nvPicPr>
                      <p:cNvPr id="0" name=""/>
                      <p:cNvPicPr/>
                      <p:nvPr/>
                    </p:nvPicPr>
                    <p:blipFill>
                      <a:blip r:embed="rId9"/>
                      <a:stretch>
                        <a:fillRect/>
                      </a:stretch>
                    </p:blipFill>
                    <p:spPr>
                      <a:xfrm>
                        <a:off x="205660" y="1124767"/>
                        <a:ext cx="3703480" cy="2622818"/>
                      </a:xfrm>
                      <a:prstGeom prst="rect">
                        <a:avLst/>
                      </a:prstGeom>
                    </p:spPr>
                  </p:pic>
                </p:oleObj>
              </mc:Fallback>
            </mc:AlternateContent>
          </a:graphicData>
        </a:graphic>
      </p:graphicFrame>
    </p:spTree>
    <p:extLst>
      <p:ext uri="{BB962C8B-B14F-4D97-AF65-F5344CB8AC3E}">
        <p14:creationId xmlns:p14="http://schemas.microsoft.com/office/powerpoint/2010/main" val="2210571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15915" y="1793532"/>
            <a:ext cx="4235012" cy="2828972"/>
          </a:xfrm>
          <a:prstGeom prst="rect">
            <a:avLst/>
          </a:prstGeom>
        </p:spPr>
      </p:pic>
      <p:pic>
        <p:nvPicPr>
          <p:cNvPr id="11" name="Picture 10"/>
          <p:cNvPicPr>
            <a:picLocks noChangeAspect="1"/>
          </p:cNvPicPr>
          <p:nvPr/>
        </p:nvPicPr>
        <p:blipFill>
          <a:blip r:embed="rId4"/>
          <a:stretch>
            <a:fillRect/>
          </a:stretch>
        </p:blipFill>
        <p:spPr>
          <a:xfrm>
            <a:off x="-99578" y="1524678"/>
            <a:ext cx="4546490" cy="3238500"/>
          </a:xfrm>
          <a:prstGeom prst="rect">
            <a:avLst/>
          </a:prstGeom>
        </p:spPr>
      </p:pic>
      <p:sp>
        <p:nvSpPr>
          <p:cNvPr id="2" name="Title 1"/>
          <p:cNvSpPr>
            <a:spLocks noGrp="1"/>
          </p:cNvSpPr>
          <p:nvPr>
            <p:ph type="title"/>
          </p:nvPr>
        </p:nvSpPr>
        <p:spPr/>
        <p:txBody>
          <a:bodyPr/>
          <a:lstStyle/>
          <a:p>
            <a:r>
              <a:rPr lang="en-US" dirty="0" smtClean="0"/>
              <a:t>VELO Upgrade</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BE423ABC-71E4-4E06-944E-AE6BB5DE8107}" type="slidenum">
              <a:rPr lang="en-US" smtClean="0"/>
              <a:pPr/>
              <a:t>5</a:t>
            </a:fld>
            <a:endParaRPr lang="en-US" dirty="0"/>
          </a:p>
        </p:txBody>
      </p:sp>
      <p:sp>
        <p:nvSpPr>
          <p:cNvPr id="8" name="TextBox 7"/>
          <p:cNvSpPr txBox="1"/>
          <p:nvPr/>
        </p:nvSpPr>
        <p:spPr>
          <a:xfrm>
            <a:off x="4982553" y="1258661"/>
            <a:ext cx="4203720" cy="369332"/>
          </a:xfrm>
          <a:prstGeom prst="rect">
            <a:avLst/>
          </a:prstGeom>
          <a:solidFill>
            <a:schemeClr val="bg1">
              <a:alpha val="70000"/>
            </a:schemeClr>
          </a:solidFill>
        </p:spPr>
        <p:txBody>
          <a:bodyPr wrap="none" rtlCol="0">
            <a:spAutoFit/>
          </a:bodyPr>
          <a:lstStyle/>
          <a:p>
            <a:r>
              <a:rPr lang="en-US" dirty="0" smtClean="0"/>
              <a:t>Upgrade detector:  </a:t>
            </a:r>
            <a:r>
              <a:rPr lang="en-US" b="1" i="1" dirty="0" smtClean="0">
                <a:solidFill>
                  <a:srgbClr val="15A0A7"/>
                </a:solidFill>
              </a:rPr>
              <a:t>hybrid pixel </a:t>
            </a:r>
            <a:r>
              <a:rPr lang="en-US" dirty="0" smtClean="0"/>
              <a:t>technology</a:t>
            </a:r>
            <a:endParaRPr lang="en-US" dirty="0"/>
          </a:p>
        </p:txBody>
      </p:sp>
      <p:sp>
        <p:nvSpPr>
          <p:cNvPr id="10" name="TextBox 9"/>
          <p:cNvSpPr txBox="1"/>
          <p:nvPr/>
        </p:nvSpPr>
        <p:spPr>
          <a:xfrm>
            <a:off x="98213" y="1258661"/>
            <a:ext cx="3391411" cy="369332"/>
          </a:xfrm>
          <a:prstGeom prst="rect">
            <a:avLst/>
          </a:prstGeom>
          <a:solidFill>
            <a:schemeClr val="bg1">
              <a:alpha val="70000"/>
            </a:schemeClr>
          </a:solidFill>
        </p:spPr>
        <p:txBody>
          <a:bodyPr wrap="none" rtlCol="0">
            <a:spAutoFit/>
          </a:bodyPr>
          <a:lstStyle/>
          <a:p>
            <a:r>
              <a:rPr lang="en-US" dirty="0" smtClean="0"/>
              <a:t>Current detector: </a:t>
            </a:r>
            <a:r>
              <a:rPr lang="en-US" b="1" i="1" dirty="0" smtClean="0">
                <a:solidFill>
                  <a:srgbClr val="15A0A7"/>
                </a:solidFill>
              </a:rPr>
              <a:t>strip</a:t>
            </a:r>
            <a:r>
              <a:rPr lang="en-US" dirty="0" smtClean="0">
                <a:solidFill>
                  <a:srgbClr val="15A0A7"/>
                </a:solidFill>
              </a:rPr>
              <a:t> </a:t>
            </a:r>
            <a:r>
              <a:rPr lang="en-US" dirty="0" smtClean="0"/>
              <a:t>technology</a:t>
            </a:r>
            <a:endParaRPr lang="en-US" dirty="0"/>
          </a:p>
        </p:txBody>
      </p:sp>
      <p:sp>
        <p:nvSpPr>
          <p:cNvPr id="12" name="Right Arrow 11"/>
          <p:cNvSpPr/>
          <p:nvPr/>
        </p:nvSpPr>
        <p:spPr>
          <a:xfrm>
            <a:off x="3762798" y="3413459"/>
            <a:ext cx="1219755" cy="511393"/>
          </a:xfrm>
          <a:prstGeom prst="rightArrow">
            <a:avLst/>
          </a:prstGeom>
          <a:solidFill>
            <a:srgbClr val="15A0A7">
              <a:alpha val="34000"/>
            </a:srgbClr>
          </a:solidFill>
          <a:ln>
            <a:solidFill>
              <a:srgbClr val="15A0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1087" y="4701419"/>
            <a:ext cx="3865161" cy="646331"/>
          </a:xfrm>
          <a:prstGeom prst="rect">
            <a:avLst/>
          </a:prstGeom>
          <a:noFill/>
        </p:spPr>
        <p:txBody>
          <a:bodyPr wrap="none" rtlCol="0">
            <a:spAutoFit/>
          </a:bodyPr>
          <a:lstStyle/>
          <a:p>
            <a:r>
              <a:rPr lang="en-US" dirty="0" smtClean="0"/>
              <a:t>42  shaped double sided modules (R/</a:t>
            </a:r>
            <a:r>
              <a:rPr lang="en-US" dirty="0" smtClean="0">
                <a:latin typeface="Symbol" charset="2"/>
                <a:cs typeface="Symbol" charset="2"/>
              </a:rPr>
              <a:t>f)</a:t>
            </a:r>
          </a:p>
          <a:p>
            <a:r>
              <a:rPr lang="en-US" dirty="0" smtClean="0">
                <a:sym typeface="Wingdings"/>
              </a:rPr>
              <a:t></a:t>
            </a:r>
            <a:r>
              <a:rPr lang="en-US" dirty="0" smtClean="0"/>
              <a:t>84 sensors.</a:t>
            </a:r>
            <a:endParaRPr lang="en-US" dirty="0"/>
          </a:p>
        </p:txBody>
      </p:sp>
      <p:sp>
        <p:nvSpPr>
          <p:cNvPr id="15" name="TextBox 14"/>
          <p:cNvSpPr txBox="1"/>
          <p:nvPr/>
        </p:nvSpPr>
        <p:spPr>
          <a:xfrm>
            <a:off x="5375837" y="4622505"/>
            <a:ext cx="2210862" cy="923330"/>
          </a:xfrm>
          <a:prstGeom prst="rect">
            <a:avLst/>
          </a:prstGeom>
          <a:noFill/>
        </p:spPr>
        <p:txBody>
          <a:bodyPr wrap="none" rtlCol="0">
            <a:spAutoFit/>
          </a:bodyPr>
          <a:lstStyle/>
          <a:p>
            <a:r>
              <a:rPr lang="en-US" dirty="0" smtClean="0"/>
              <a:t>52 L shaped  modules</a:t>
            </a:r>
          </a:p>
          <a:p>
            <a:r>
              <a:rPr lang="en-US" dirty="0" smtClean="0">
                <a:sym typeface="Wingdings"/>
              </a:rPr>
              <a:t></a:t>
            </a:r>
            <a:r>
              <a:rPr lang="en-US" dirty="0" smtClean="0"/>
              <a:t>208 sensors.</a:t>
            </a:r>
          </a:p>
          <a:p>
            <a:endParaRPr lang="en-US" dirty="0"/>
          </a:p>
        </p:txBody>
      </p:sp>
      <p:sp>
        <p:nvSpPr>
          <p:cNvPr id="17" name="TextBox 16"/>
          <p:cNvSpPr txBox="1"/>
          <p:nvPr/>
        </p:nvSpPr>
        <p:spPr>
          <a:xfrm>
            <a:off x="193072" y="5265067"/>
            <a:ext cx="8757855" cy="1200329"/>
          </a:xfrm>
          <a:prstGeom prst="rect">
            <a:avLst/>
          </a:prstGeom>
          <a:noFill/>
        </p:spPr>
        <p:txBody>
          <a:bodyPr wrap="square" rtlCol="0">
            <a:spAutoFit/>
          </a:bodyPr>
          <a:lstStyle/>
          <a:p>
            <a:pPr algn="ctr"/>
            <a:r>
              <a:rPr lang="en-US" sz="2400" b="1" i="1" u="sng" dirty="0" smtClean="0">
                <a:solidFill>
                  <a:srgbClr val="15A0A7"/>
                </a:solidFill>
              </a:rPr>
              <a:t>Challenge: Read out every hit at </a:t>
            </a:r>
            <a:r>
              <a:rPr lang="en-US" sz="2400" b="1" i="1" u="sng" dirty="0" smtClean="0">
                <a:solidFill>
                  <a:srgbClr val="15A0A7"/>
                </a:solidFill>
              </a:rPr>
              <a:t>40 (30) </a:t>
            </a:r>
            <a:r>
              <a:rPr lang="en-US" sz="2400" b="1" i="1" u="sng" dirty="0" smtClean="0">
                <a:solidFill>
                  <a:srgbClr val="15A0A7"/>
                </a:solidFill>
              </a:rPr>
              <a:t>MHz crossing rate</a:t>
            </a:r>
          </a:p>
          <a:p>
            <a:r>
              <a:rPr lang="en-US" sz="2400" b="1" i="1" dirty="0" smtClean="0">
                <a:solidFill>
                  <a:srgbClr val="15A0A7"/>
                </a:solidFill>
              </a:rPr>
              <a:t>All events to computing farm: Fast pattern recognition in the trigger</a:t>
            </a:r>
          </a:p>
          <a:p>
            <a:r>
              <a:rPr lang="en-US" sz="2400" b="1" i="1" dirty="0" smtClean="0">
                <a:solidFill>
                  <a:srgbClr val="15A0A7"/>
                </a:solidFill>
              </a:rPr>
              <a:t>Higher occupancy</a:t>
            </a:r>
            <a:r>
              <a:rPr lang="en-US" sz="2400" b="1" i="1" dirty="0" smtClean="0">
                <a:solidFill>
                  <a:srgbClr val="15A0A7"/>
                </a:solidFill>
                <a:sym typeface="Wingdings" panose="05000000000000000000" pitchFamily="2" charset="2"/>
              </a:rPr>
              <a:t></a:t>
            </a:r>
            <a:r>
              <a:rPr lang="en-US" sz="2400" b="1" i="1" dirty="0" smtClean="0">
                <a:solidFill>
                  <a:srgbClr val="15A0A7"/>
                </a:solidFill>
              </a:rPr>
              <a:t> bigger granularity.</a:t>
            </a:r>
          </a:p>
        </p:txBody>
      </p:sp>
    </p:spTree>
    <p:extLst>
      <p:ext uri="{BB962C8B-B14F-4D97-AF65-F5344CB8AC3E}">
        <p14:creationId xmlns:p14="http://schemas.microsoft.com/office/powerpoint/2010/main" val="2077774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093644"/>
            <a:ext cx="5711196" cy="2649836"/>
          </a:xfrm>
          <a:prstGeom prst="rect">
            <a:avLst/>
          </a:prstGeom>
        </p:spPr>
      </p:pic>
      <p:sp>
        <p:nvSpPr>
          <p:cNvPr id="2" name="Title 1"/>
          <p:cNvSpPr>
            <a:spLocks noGrp="1"/>
          </p:cNvSpPr>
          <p:nvPr>
            <p:ph type="title"/>
          </p:nvPr>
        </p:nvSpPr>
        <p:spPr/>
        <p:txBody>
          <a:bodyPr/>
          <a:lstStyle/>
          <a:p>
            <a:r>
              <a:rPr lang="en-US" dirty="0" smtClean="0"/>
              <a:t>Intra pixel efficiency</a:t>
            </a:r>
            <a:endParaRPr lang="en-US" dirty="0"/>
          </a:p>
        </p:txBody>
      </p:sp>
      <p:pic>
        <p:nvPicPr>
          <p:cNvPr id="4" name="Content Placeholder 3"/>
          <p:cNvPicPr>
            <a:picLocks noGrp="1" noChangeAspect="1"/>
          </p:cNvPicPr>
          <p:nvPr>
            <p:ph idx="1"/>
          </p:nvPr>
        </p:nvPicPr>
        <p:blipFill>
          <a:blip r:embed="rId4"/>
          <a:stretch>
            <a:fillRect/>
          </a:stretch>
        </p:blipFill>
        <p:spPr>
          <a:xfrm>
            <a:off x="5384092" y="3357857"/>
            <a:ext cx="3757885" cy="3481754"/>
          </a:xfrm>
          <a:prstGeom prst="rect">
            <a:avLst/>
          </a:prstGeom>
        </p:spPr>
      </p:pic>
      <p:pic>
        <p:nvPicPr>
          <p:cNvPr id="5" name="Picture 4"/>
          <p:cNvPicPr>
            <a:picLocks noChangeAspect="1"/>
          </p:cNvPicPr>
          <p:nvPr/>
        </p:nvPicPr>
        <p:blipFill>
          <a:blip r:embed="rId5"/>
          <a:stretch>
            <a:fillRect/>
          </a:stretch>
        </p:blipFill>
        <p:spPr>
          <a:xfrm>
            <a:off x="5450339" y="0"/>
            <a:ext cx="3693661" cy="3422249"/>
          </a:xfrm>
          <a:prstGeom prst="rect">
            <a:avLst/>
          </a:prstGeom>
        </p:spPr>
      </p:pic>
      <p:sp>
        <p:nvSpPr>
          <p:cNvPr id="6" name="TextBox 5"/>
          <p:cNvSpPr txBox="1"/>
          <p:nvPr/>
        </p:nvSpPr>
        <p:spPr>
          <a:xfrm>
            <a:off x="7311756" y="12657"/>
            <a:ext cx="1242904" cy="369332"/>
          </a:xfrm>
          <a:prstGeom prst="rect">
            <a:avLst/>
          </a:prstGeom>
          <a:noFill/>
        </p:spPr>
        <p:txBody>
          <a:bodyPr wrap="none" rtlCol="0">
            <a:spAutoFit/>
          </a:bodyPr>
          <a:lstStyle/>
          <a:p>
            <a:r>
              <a:rPr lang="en-US" dirty="0" err="1" smtClean="0"/>
              <a:t>D.Saunders</a:t>
            </a:r>
            <a:endParaRPr lang="en-US" dirty="0"/>
          </a:p>
        </p:txBody>
      </p:sp>
      <p:sp>
        <p:nvSpPr>
          <p:cNvPr id="9" name="Content Placeholder 2"/>
          <p:cNvSpPr txBox="1">
            <a:spLocks/>
          </p:cNvSpPr>
          <p:nvPr/>
        </p:nvSpPr>
        <p:spPr>
          <a:xfrm>
            <a:off x="3698088" y="4271604"/>
            <a:ext cx="1856287" cy="1154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At  1000 V the corners are recovered.</a:t>
            </a:r>
          </a:p>
        </p:txBody>
      </p:sp>
      <p:sp>
        <p:nvSpPr>
          <p:cNvPr id="3" name="Date Placeholder 2"/>
          <p:cNvSpPr>
            <a:spLocks noGrp="1"/>
          </p:cNvSpPr>
          <p:nvPr>
            <p:ph type="dt" sz="half" idx="10"/>
          </p:nvPr>
        </p:nvSpPr>
        <p:spPr/>
        <p:txBody>
          <a:bodyPr/>
          <a:lstStyle/>
          <a:p>
            <a:r>
              <a:rPr lang="en-US" smtClean="0"/>
              <a:t>4/7/2017</a:t>
            </a:r>
            <a:endParaRPr lang="en-US"/>
          </a:p>
        </p:txBody>
      </p:sp>
      <p:sp>
        <p:nvSpPr>
          <p:cNvPr id="7" name="Footer Placeholder 6"/>
          <p:cNvSpPr>
            <a:spLocks noGrp="1"/>
          </p:cNvSpPr>
          <p:nvPr>
            <p:ph type="ftr" sz="quarter" idx="11"/>
          </p:nvPr>
        </p:nvSpPr>
        <p:spPr/>
        <p:txBody>
          <a:bodyPr/>
          <a:lstStyle/>
          <a:p>
            <a:r>
              <a:rPr lang="pt-BR" smtClean="0"/>
              <a:t>Nikhef R&amp;D Candidate Colloquium  - Kazu Akiba</a:t>
            </a:r>
            <a:endParaRPr lang="en-US" dirty="0"/>
          </a:p>
        </p:txBody>
      </p:sp>
      <p:sp>
        <p:nvSpPr>
          <p:cNvPr id="10" name="Slide Number Placeholder 9"/>
          <p:cNvSpPr>
            <a:spLocks noGrp="1"/>
          </p:cNvSpPr>
          <p:nvPr>
            <p:ph type="sldNum" sz="quarter" idx="12"/>
          </p:nvPr>
        </p:nvSpPr>
        <p:spPr/>
        <p:txBody>
          <a:bodyPr/>
          <a:lstStyle/>
          <a:p>
            <a:fld id="{F1DF61DF-99A6-4EE2-B1D2-A4F537E42A50}" type="slidenum">
              <a:rPr lang="en-US" smtClean="0"/>
              <a:t>50</a:t>
            </a:fld>
            <a:endParaRPr lang="en-US" dirty="0"/>
          </a:p>
        </p:txBody>
      </p:sp>
      <p:grpSp>
        <p:nvGrpSpPr>
          <p:cNvPr id="22" name="Group 21"/>
          <p:cNvGrpSpPr/>
          <p:nvPr/>
        </p:nvGrpSpPr>
        <p:grpSpPr>
          <a:xfrm>
            <a:off x="886103" y="3751256"/>
            <a:ext cx="2668989" cy="2196962"/>
            <a:chOff x="1521103" y="3751256"/>
            <a:chExt cx="2668989" cy="2196962"/>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03" y="3751256"/>
              <a:ext cx="2668989" cy="2196962"/>
            </a:xfrm>
            <a:prstGeom prst="rect">
              <a:avLst/>
            </a:prstGeom>
          </p:spPr>
        </p:pic>
        <p:sp>
          <p:nvSpPr>
            <p:cNvPr id="12" name="Rectangle 11"/>
            <p:cNvSpPr/>
            <p:nvPr/>
          </p:nvSpPr>
          <p:spPr>
            <a:xfrm>
              <a:off x="2145756" y="4187681"/>
              <a:ext cx="1401060" cy="1296536"/>
            </a:xfrm>
            <a:prstGeom prst="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61221" y="4484106"/>
              <a:ext cx="931665" cy="707886"/>
            </a:xfrm>
            <a:prstGeom prst="rect">
              <a:avLst/>
            </a:prstGeom>
            <a:noFill/>
          </p:spPr>
          <p:txBody>
            <a:bodyPr wrap="non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36 </a:t>
              </a:r>
              <a:r>
                <a:rPr lang="en-US" sz="2000" b="1" dirty="0" smtClean="0">
                  <a:solidFill>
                    <a:schemeClr val="bg1"/>
                  </a:solidFill>
                  <a:latin typeface="Symbol" panose="05050102010706020507" pitchFamily="18" charset="2"/>
                  <a:cs typeface="Times New Roman" panose="02020603050405020304" pitchFamily="18" charset="0"/>
                </a:rPr>
                <a:t>m</a:t>
              </a:r>
              <a:r>
                <a:rPr lang="en-US" sz="2000" b="1" dirty="0" smtClean="0">
                  <a:solidFill>
                    <a:schemeClr val="bg1"/>
                  </a:solidFill>
                  <a:latin typeface="Times New Roman" panose="02020603050405020304" pitchFamily="18" charset="0"/>
                  <a:cs typeface="Times New Roman" panose="02020603050405020304" pitchFamily="18" charset="0"/>
                </a:rPr>
                <a:t>m</a:t>
              </a:r>
              <a:br>
                <a:rPr lang="en-US" sz="2000" b="1" dirty="0" smtClean="0">
                  <a:solidFill>
                    <a:schemeClr val="bg1"/>
                  </a:solidFill>
                  <a:latin typeface="Times New Roman" panose="02020603050405020304" pitchFamily="18" charset="0"/>
                  <a:cs typeface="Times New Roman" panose="02020603050405020304" pitchFamily="18" charset="0"/>
                </a:rPr>
              </a:br>
              <a:r>
                <a:rPr lang="en-US" sz="2000" b="1" dirty="0" smtClean="0">
                  <a:solidFill>
                    <a:schemeClr val="bg1"/>
                  </a:solidFill>
                  <a:latin typeface="Times New Roman" panose="02020603050405020304" pitchFamily="18" charset="0"/>
                  <a:cs typeface="Times New Roman" panose="02020603050405020304" pitchFamily="18" charset="0"/>
                </a:rPr>
                <a:t>n-on-n</a:t>
              </a:r>
              <a:endParaRPr lang="en-US" sz="2000" b="1" dirty="0">
                <a:solidFill>
                  <a:schemeClr val="bg1"/>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2448274" y="5875311"/>
            <a:ext cx="814647" cy="369332"/>
          </a:xfrm>
          <a:prstGeom prst="rect">
            <a:avLst/>
          </a:prstGeom>
          <a:noFill/>
        </p:spPr>
        <p:txBody>
          <a:bodyPr wrap="none" rtlCol="0">
            <a:spAutoFit/>
          </a:bodyPr>
          <a:lstStyle/>
          <a:p>
            <a:r>
              <a:rPr lang="en-US" dirty="0" smtClean="0"/>
              <a:t>X[mm]</a:t>
            </a:r>
            <a:endParaRPr lang="en-US" dirty="0"/>
          </a:p>
        </p:txBody>
      </p:sp>
      <p:sp>
        <p:nvSpPr>
          <p:cNvPr id="15" name="TextBox 14"/>
          <p:cNvSpPr txBox="1"/>
          <p:nvPr/>
        </p:nvSpPr>
        <p:spPr>
          <a:xfrm rot="16200000">
            <a:off x="322445" y="4002312"/>
            <a:ext cx="814647" cy="369332"/>
          </a:xfrm>
          <a:prstGeom prst="rect">
            <a:avLst/>
          </a:prstGeom>
          <a:noFill/>
        </p:spPr>
        <p:txBody>
          <a:bodyPr wrap="none" rtlCol="0">
            <a:spAutoFit/>
          </a:bodyPr>
          <a:lstStyle/>
          <a:p>
            <a:r>
              <a:rPr lang="en-US" dirty="0" smtClean="0"/>
              <a:t>Y[mm]</a:t>
            </a:r>
            <a:endParaRPr lang="en-US" dirty="0"/>
          </a:p>
        </p:txBody>
      </p:sp>
      <p:sp>
        <p:nvSpPr>
          <p:cNvPr id="16" name="TextBox 15"/>
          <p:cNvSpPr txBox="1"/>
          <p:nvPr/>
        </p:nvSpPr>
        <p:spPr>
          <a:xfrm>
            <a:off x="33497" y="4484106"/>
            <a:ext cx="852606" cy="923330"/>
          </a:xfrm>
          <a:prstGeom prst="rect">
            <a:avLst/>
          </a:prstGeom>
          <a:noFill/>
        </p:spPr>
        <p:txBody>
          <a:bodyPr wrap="none" rtlCol="0">
            <a:spAutoFit/>
          </a:bodyPr>
          <a:lstStyle/>
          <a:p>
            <a:r>
              <a:rPr lang="en-US" dirty="0" smtClean="0"/>
              <a:t>S27</a:t>
            </a:r>
          </a:p>
          <a:p>
            <a:r>
              <a:rPr lang="en-US" dirty="0" smtClean="0"/>
              <a:t>Micron</a:t>
            </a:r>
          </a:p>
          <a:p>
            <a:r>
              <a:rPr lang="en-US" dirty="0" smtClean="0"/>
              <a:t>300V</a:t>
            </a:r>
            <a:endParaRPr lang="en-US" dirty="0"/>
          </a:p>
        </p:txBody>
      </p:sp>
      <p:sp>
        <p:nvSpPr>
          <p:cNvPr id="17" name="TextBox 16"/>
          <p:cNvSpPr txBox="1"/>
          <p:nvPr/>
        </p:nvSpPr>
        <p:spPr>
          <a:xfrm>
            <a:off x="205686" y="901202"/>
            <a:ext cx="567784" cy="369332"/>
          </a:xfrm>
          <a:prstGeom prst="rect">
            <a:avLst/>
          </a:prstGeom>
          <a:noFill/>
        </p:spPr>
        <p:txBody>
          <a:bodyPr wrap="none" rtlCol="0">
            <a:spAutoFit/>
          </a:bodyPr>
          <a:lstStyle/>
          <a:p>
            <a:r>
              <a:rPr lang="en-US" dirty="0" smtClean="0"/>
              <a:t>HPK</a:t>
            </a:r>
            <a:endParaRPr lang="en-US" dirty="0"/>
          </a:p>
        </p:txBody>
      </p:sp>
      <p:cxnSp>
        <p:nvCxnSpPr>
          <p:cNvPr id="19" name="Straight Arrow Connector 18"/>
          <p:cNvCxnSpPr/>
          <p:nvPr/>
        </p:nvCxnSpPr>
        <p:spPr>
          <a:xfrm flipH="1">
            <a:off x="3908474" y="935980"/>
            <a:ext cx="2315335" cy="1085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156481" y="5600700"/>
            <a:ext cx="2770180" cy="996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69496" y="1317320"/>
            <a:ext cx="1351652" cy="369332"/>
          </a:xfrm>
          <a:prstGeom prst="rect">
            <a:avLst/>
          </a:prstGeom>
          <a:noFill/>
        </p:spPr>
        <p:txBody>
          <a:bodyPr wrap="none" rtlCol="0">
            <a:spAutoFit/>
          </a:bodyPr>
          <a:lstStyle/>
          <a:p>
            <a:r>
              <a:rPr lang="en-US" dirty="0" smtClean="0"/>
              <a:t>Pixel </a:t>
            </a:r>
            <a:r>
              <a:rPr lang="en-US" dirty="0" err="1" smtClean="0"/>
              <a:t>centre</a:t>
            </a:r>
            <a:r>
              <a:rPr lang="en-US" dirty="0" smtClean="0"/>
              <a:t> </a:t>
            </a:r>
            <a:endParaRPr lang="en-US" dirty="0"/>
          </a:p>
        </p:txBody>
      </p:sp>
      <p:sp>
        <p:nvSpPr>
          <p:cNvPr id="31" name="TextBox 30"/>
          <p:cNvSpPr txBox="1"/>
          <p:nvPr/>
        </p:nvSpPr>
        <p:spPr>
          <a:xfrm>
            <a:off x="7007442" y="4922727"/>
            <a:ext cx="1285929" cy="369332"/>
          </a:xfrm>
          <a:prstGeom prst="rect">
            <a:avLst/>
          </a:prstGeom>
          <a:noFill/>
        </p:spPr>
        <p:txBody>
          <a:bodyPr wrap="none" rtlCol="0">
            <a:spAutoFit/>
          </a:bodyPr>
          <a:lstStyle/>
          <a:p>
            <a:r>
              <a:rPr lang="en-US" dirty="0" smtClean="0"/>
              <a:t>Pixel corner</a:t>
            </a:r>
            <a:endParaRPr lang="en-US" dirty="0"/>
          </a:p>
        </p:txBody>
      </p:sp>
    </p:spTree>
    <p:extLst>
      <p:ext uri="{BB962C8B-B14F-4D97-AF65-F5344CB8AC3E}">
        <p14:creationId xmlns:p14="http://schemas.microsoft.com/office/powerpoint/2010/main" val="2151816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8700" y="1108362"/>
            <a:ext cx="7118946" cy="4878049"/>
          </a:xfrm>
          <a:prstGeom prst="rect">
            <a:avLst/>
          </a:prstGeom>
        </p:spPr>
      </p:pic>
      <p:sp>
        <p:nvSpPr>
          <p:cNvPr id="2" name="Title 1"/>
          <p:cNvSpPr>
            <a:spLocks noGrp="1"/>
          </p:cNvSpPr>
          <p:nvPr>
            <p:ph type="title"/>
          </p:nvPr>
        </p:nvSpPr>
        <p:spPr/>
        <p:txBody>
          <a:bodyPr/>
          <a:lstStyle/>
          <a:p>
            <a:r>
              <a:rPr lang="en-US" dirty="0" smtClean="0"/>
              <a:t>Collected Charge – JSI </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51</a:t>
            </a:fld>
            <a:endParaRPr lang="en-US" dirty="0"/>
          </a:p>
        </p:txBody>
      </p:sp>
      <p:sp>
        <p:nvSpPr>
          <p:cNvPr id="8" name="TextBox 7"/>
          <p:cNvSpPr txBox="1"/>
          <p:nvPr/>
        </p:nvSpPr>
        <p:spPr>
          <a:xfrm>
            <a:off x="1785432" y="5617079"/>
            <a:ext cx="2146229" cy="369332"/>
          </a:xfrm>
          <a:prstGeom prst="rect">
            <a:avLst/>
          </a:prstGeom>
          <a:noFill/>
        </p:spPr>
        <p:txBody>
          <a:bodyPr wrap="none" rtlCol="0">
            <a:spAutoFit/>
          </a:bodyPr>
          <a:lstStyle/>
          <a:p>
            <a:r>
              <a:rPr lang="en-US" dirty="0" smtClean="0"/>
              <a:t>JSI irradiated sensors</a:t>
            </a:r>
            <a:endParaRPr lang="en-GB" dirty="0"/>
          </a:p>
        </p:txBody>
      </p:sp>
      <p:sp>
        <p:nvSpPr>
          <p:cNvPr id="9" name="Rectangle 8"/>
          <p:cNvSpPr/>
          <p:nvPr/>
        </p:nvSpPr>
        <p:spPr>
          <a:xfrm>
            <a:off x="6036659" y="115852"/>
            <a:ext cx="3107341" cy="923330"/>
          </a:xfrm>
          <a:prstGeom prst="rect">
            <a:avLst/>
          </a:prstGeom>
        </p:spPr>
        <p:txBody>
          <a:bodyPr wrap="square">
            <a:spAutoFit/>
          </a:bodyPr>
          <a:lstStyle/>
          <a:p>
            <a:pPr lvl="1"/>
            <a:r>
              <a:rPr lang="en-US" b="1" dirty="0">
                <a:solidFill>
                  <a:srgbClr val="00B050"/>
                </a:solidFill>
              </a:rPr>
              <a:t>HPK 200 µm n-on-p</a:t>
            </a:r>
          </a:p>
          <a:p>
            <a:pPr lvl="1"/>
            <a:r>
              <a:rPr lang="en-US" b="1" dirty="0">
                <a:solidFill>
                  <a:srgbClr val="0070C0"/>
                </a:solidFill>
              </a:rPr>
              <a:t>Micron 200 µm n-on-p</a:t>
            </a:r>
          </a:p>
          <a:p>
            <a:pPr lvl="1"/>
            <a:r>
              <a:rPr lang="en-US" b="1" dirty="0">
                <a:solidFill>
                  <a:srgbClr val="7030A0"/>
                </a:solidFill>
              </a:rPr>
              <a:t>Micron 150 µm n-on-n</a:t>
            </a:r>
          </a:p>
        </p:txBody>
      </p:sp>
    </p:spTree>
    <p:extLst>
      <p:ext uri="{BB962C8B-B14F-4D97-AF65-F5344CB8AC3E}">
        <p14:creationId xmlns:p14="http://schemas.microsoft.com/office/powerpoint/2010/main" val="212862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Hamamatsu IV tests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a:xfrm>
            <a:off x="2057401" y="6492873"/>
            <a:ext cx="5029199" cy="365125"/>
          </a:xfrm>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52</a:t>
            </a:fld>
            <a:endParaRPr lang="en-US"/>
          </a:p>
        </p:txBody>
      </p:sp>
      <p:sp>
        <p:nvSpPr>
          <p:cNvPr id="9" name="Shape 232"/>
          <p:cNvSpPr/>
          <p:nvPr/>
        </p:nvSpPr>
        <p:spPr>
          <a:xfrm>
            <a:off x="1884555" y="1065700"/>
            <a:ext cx="5860329"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rPr dirty="0"/>
              <a:t>Check performed for each triple/single on guard ring only</a:t>
            </a:r>
          </a:p>
        </p:txBody>
      </p:sp>
      <p:pic>
        <p:nvPicPr>
          <p:cNvPr id="10" name="pasted-image.png"/>
          <p:cNvPicPr>
            <a:picLocks noChangeAspect="1"/>
          </p:cNvPicPr>
          <p:nvPr/>
        </p:nvPicPr>
        <p:blipFill>
          <a:blip r:embed="rId2">
            <a:extLst/>
          </a:blip>
          <a:stretch>
            <a:fillRect/>
          </a:stretch>
        </p:blipFill>
        <p:spPr>
          <a:xfrm>
            <a:off x="61991" y="1357095"/>
            <a:ext cx="4500484" cy="3084601"/>
          </a:xfrm>
          <a:prstGeom prst="rect">
            <a:avLst/>
          </a:prstGeom>
          <a:ln w="12700">
            <a:miter lim="400000"/>
          </a:ln>
        </p:spPr>
      </p:pic>
      <p:pic>
        <p:nvPicPr>
          <p:cNvPr id="11" name="pasted-image.png"/>
          <p:cNvPicPr>
            <a:picLocks noChangeAspect="1"/>
          </p:cNvPicPr>
          <p:nvPr/>
        </p:nvPicPr>
        <p:blipFill>
          <a:blip r:embed="rId3">
            <a:extLst/>
          </a:blip>
          <a:stretch>
            <a:fillRect/>
          </a:stretch>
        </p:blipFill>
        <p:spPr>
          <a:xfrm>
            <a:off x="4949592" y="1530295"/>
            <a:ext cx="4087728" cy="2303847"/>
          </a:xfrm>
          <a:prstGeom prst="rect">
            <a:avLst/>
          </a:prstGeom>
          <a:ln w="12700">
            <a:miter lim="400000"/>
          </a:ln>
        </p:spPr>
      </p:pic>
      <p:pic>
        <p:nvPicPr>
          <p:cNvPr id="13" name="Picture 12"/>
          <p:cNvPicPr>
            <a:picLocks noChangeAspect="1"/>
          </p:cNvPicPr>
          <p:nvPr/>
        </p:nvPicPr>
        <p:blipFill>
          <a:blip r:embed="rId4"/>
          <a:stretch>
            <a:fillRect/>
          </a:stretch>
        </p:blipFill>
        <p:spPr>
          <a:xfrm>
            <a:off x="591937" y="4075094"/>
            <a:ext cx="3626614" cy="2507440"/>
          </a:xfrm>
          <a:prstGeom prst="rect">
            <a:avLst/>
          </a:prstGeom>
        </p:spPr>
      </p:pic>
      <p:pic>
        <p:nvPicPr>
          <p:cNvPr id="14" name="Picture 13"/>
          <p:cNvPicPr>
            <a:picLocks noChangeAspect="1"/>
          </p:cNvPicPr>
          <p:nvPr/>
        </p:nvPicPr>
        <p:blipFill>
          <a:blip r:embed="rId5"/>
          <a:stretch>
            <a:fillRect/>
          </a:stretch>
        </p:blipFill>
        <p:spPr>
          <a:xfrm>
            <a:off x="4562475" y="3834142"/>
            <a:ext cx="4237601" cy="2782902"/>
          </a:xfrm>
          <a:prstGeom prst="rect">
            <a:avLst/>
          </a:prstGeom>
        </p:spPr>
      </p:pic>
    </p:spTree>
    <p:extLst>
      <p:ext uri="{BB962C8B-B14F-4D97-AF65-F5344CB8AC3E}">
        <p14:creationId xmlns:p14="http://schemas.microsoft.com/office/powerpoint/2010/main" val="25525753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F1DF61DF-99A6-4EE2-B1D2-A4F537E42A50}" type="slidenum">
              <a:rPr lang="en-US" smtClean="0"/>
              <a:t>53</a:t>
            </a:fld>
            <a:endParaRPr lang="en-US"/>
          </a:p>
        </p:txBody>
      </p:sp>
      <p:pic>
        <p:nvPicPr>
          <p:cNvPr id="7" name="logo_combat.png"/>
          <p:cNvPicPr>
            <a:picLocks noChangeAspect="1"/>
          </p:cNvPicPr>
          <p:nvPr/>
        </p:nvPicPr>
        <p:blipFill>
          <a:blip r:embed="rId2">
            <a:extLst/>
          </a:blip>
          <a:stretch>
            <a:fillRect/>
          </a:stretch>
        </p:blipFill>
        <p:spPr>
          <a:xfrm>
            <a:off x="998828" y="570944"/>
            <a:ext cx="7146343" cy="1291315"/>
          </a:xfrm>
          <a:prstGeom prst="rect">
            <a:avLst/>
          </a:prstGeom>
          <a:ln w="12700">
            <a:miter lim="400000"/>
          </a:ln>
          <a:effectLst>
            <a:outerShdw blurRad="50800" dist="63500" dir="2700000" rotWithShape="0">
              <a:srgbClr val="000000">
                <a:alpha val="50000"/>
              </a:srgbClr>
            </a:outerShdw>
          </a:effectLst>
        </p:spPr>
      </p:pic>
      <p:sp>
        <p:nvSpPr>
          <p:cNvPr id="9" name="Title 6"/>
          <p:cNvSpPr>
            <a:spLocks noGrp="1"/>
          </p:cNvSpPr>
          <p:nvPr>
            <p:ph type="title"/>
          </p:nvPr>
        </p:nvSpPr>
        <p:spPr>
          <a:xfrm>
            <a:off x="870293" y="2213155"/>
            <a:ext cx="7403411" cy="1479411"/>
          </a:xfrm>
        </p:spPr>
        <p:txBody>
          <a:bodyPr>
            <a:normAutofit/>
          </a:bodyPr>
          <a:lstStyle/>
          <a:p>
            <a:r>
              <a:rPr lang="en-US" sz="4800" b="1" u="sng" dirty="0" err="1" smtClean="0"/>
              <a:t>COM</a:t>
            </a:r>
            <a:r>
              <a:rPr lang="en-US" sz="4800" dirty="0" err="1" smtClean="0"/>
              <a:t>pact</a:t>
            </a:r>
            <a:r>
              <a:rPr lang="en-US" sz="4800" dirty="0" smtClean="0"/>
              <a:t> </a:t>
            </a:r>
            <a:r>
              <a:rPr lang="en-US" sz="4800" b="1" u="sng" dirty="0" err="1" smtClean="0"/>
              <a:t>B</a:t>
            </a:r>
            <a:r>
              <a:rPr lang="en-US" sz="4800" dirty="0" err="1" smtClean="0"/>
              <a:t>r</a:t>
            </a:r>
            <a:r>
              <a:rPr lang="en-US" sz="4800" b="1" u="sng" dirty="0" err="1" smtClean="0"/>
              <a:t>A</a:t>
            </a:r>
            <a:r>
              <a:rPr lang="en-US" sz="4800" dirty="0" err="1" smtClean="0"/>
              <a:t>zilian</a:t>
            </a:r>
            <a:r>
              <a:rPr lang="en-US" sz="4800" dirty="0" smtClean="0"/>
              <a:t> </a:t>
            </a:r>
            <a:r>
              <a:rPr lang="en-US" sz="4800" b="1" u="sng" dirty="0" smtClean="0"/>
              <a:t>T</a:t>
            </a:r>
            <a:r>
              <a:rPr lang="en-US" sz="4800" dirty="0" smtClean="0"/>
              <a:t>elescope</a:t>
            </a:r>
            <a:endParaRPr lang="en-US" sz="4800" dirty="0"/>
          </a:p>
        </p:txBody>
      </p:sp>
      <p:pic>
        <p:nvPicPr>
          <p:cNvPr id="10" name="Picture 9"/>
          <p:cNvPicPr>
            <a:picLocks noChangeAspect="1"/>
          </p:cNvPicPr>
          <p:nvPr/>
        </p:nvPicPr>
        <p:blipFill>
          <a:blip r:embed="rId3"/>
          <a:stretch>
            <a:fillRect/>
          </a:stretch>
        </p:blipFill>
        <p:spPr>
          <a:xfrm>
            <a:off x="2407001" y="4194877"/>
            <a:ext cx="4114168" cy="2526599"/>
          </a:xfrm>
          <a:prstGeom prst="rect">
            <a:avLst/>
          </a:prstGeom>
        </p:spPr>
      </p:pic>
    </p:spTree>
    <p:extLst>
      <p:ext uri="{BB962C8B-B14F-4D97-AF65-F5344CB8AC3E}">
        <p14:creationId xmlns:p14="http://schemas.microsoft.com/office/powerpoint/2010/main" val="29826324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6600"/>
                </a:solidFill>
              </a:rPr>
              <a:t>Time</a:t>
            </a:r>
            <a:r>
              <a:rPr lang="en-US" dirty="0" smtClean="0"/>
              <a:t> is the new </a:t>
            </a:r>
            <a:r>
              <a:rPr lang="en-US" b="1" i="1" dirty="0" smtClean="0"/>
              <a:t>Space</a:t>
            </a:r>
            <a:endParaRPr lang="en-US" b="1" i="1" dirty="0"/>
          </a:p>
        </p:txBody>
      </p:sp>
      <p:sp>
        <p:nvSpPr>
          <p:cNvPr id="3" name="Content Placeholder 2"/>
          <p:cNvSpPr>
            <a:spLocks noGrp="1"/>
          </p:cNvSpPr>
          <p:nvPr>
            <p:ph idx="1"/>
          </p:nvPr>
        </p:nvSpPr>
        <p:spPr>
          <a:xfrm>
            <a:off x="87630" y="1325562"/>
            <a:ext cx="8949690" cy="5291805"/>
          </a:xfrm>
        </p:spPr>
        <p:txBody>
          <a:bodyPr>
            <a:normAutofit fontScale="92500" lnSpcReduction="20000"/>
          </a:bodyPr>
          <a:lstStyle/>
          <a:p>
            <a:r>
              <a:rPr lang="en-US" b="1" i="1" dirty="0" smtClean="0">
                <a:solidFill>
                  <a:srgbClr val="FF6600"/>
                </a:solidFill>
              </a:rPr>
              <a:t>Time</a:t>
            </a:r>
            <a:r>
              <a:rPr lang="en-US" dirty="0" smtClean="0">
                <a:solidFill>
                  <a:srgbClr val="FF6600"/>
                </a:solidFill>
              </a:rPr>
              <a:t> </a:t>
            </a:r>
            <a:r>
              <a:rPr lang="en-US" dirty="0" smtClean="0"/>
              <a:t>tags can isolate hits from the same track.</a:t>
            </a:r>
          </a:p>
          <a:p>
            <a:r>
              <a:rPr lang="en-US" dirty="0" smtClean="0"/>
              <a:t>Tracks from the same PV have the same </a:t>
            </a:r>
            <a:r>
              <a:rPr lang="en-US" b="1" i="1" dirty="0" smtClean="0">
                <a:solidFill>
                  <a:srgbClr val="FF6600"/>
                </a:solidFill>
              </a:rPr>
              <a:t>time</a:t>
            </a:r>
            <a:r>
              <a:rPr lang="en-US" dirty="0" smtClean="0"/>
              <a:t>.</a:t>
            </a:r>
          </a:p>
          <a:p>
            <a:r>
              <a:rPr lang="en-US" dirty="0" smtClean="0"/>
              <a:t>An SV can be tagged to its PV by the same </a:t>
            </a:r>
            <a:r>
              <a:rPr lang="en-US" b="1" i="1" dirty="0" smtClean="0">
                <a:solidFill>
                  <a:srgbClr val="FF6600"/>
                </a:solidFill>
              </a:rPr>
              <a:t>time</a:t>
            </a:r>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marL="0" indent="0" algn="ctr">
              <a:buNone/>
            </a:pPr>
            <a:r>
              <a:rPr lang="en-US" dirty="0"/>
              <a:t> </a:t>
            </a:r>
            <a:r>
              <a:rPr lang="en-US" dirty="0" smtClean="0"/>
              <a:t> Z </a:t>
            </a:r>
            <a:r>
              <a:rPr lang="en-US" dirty="0" smtClean="0">
                <a:sym typeface="Wingdings"/>
              </a:rPr>
              <a:t></a:t>
            </a:r>
            <a:r>
              <a:rPr lang="en-US" dirty="0" smtClean="0"/>
              <a:t> </a:t>
            </a:r>
            <a:r>
              <a:rPr lang="en-US" dirty="0" smtClean="0">
                <a:latin typeface="Symbol" charset="2"/>
                <a:cs typeface="Symbol" charset="2"/>
              </a:rPr>
              <a:t>mm</a:t>
            </a:r>
            <a:r>
              <a:rPr lang="en-US" dirty="0" smtClean="0"/>
              <a:t> in 25 Collision event. HL-LHC can go to 10x that</a:t>
            </a:r>
            <a:endParaRPr lang="en-US" dirty="0"/>
          </a:p>
          <a:p>
            <a:r>
              <a:rPr lang="en-US" dirty="0" smtClean="0"/>
              <a:t>But the hit precision must go below </a:t>
            </a:r>
            <a:r>
              <a:rPr lang="en-US" b="1" i="1" dirty="0" smtClean="0">
                <a:solidFill>
                  <a:srgbClr val="FF6600"/>
                </a:solidFill>
              </a:rPr>
              <a:t>100 </a:t>
            </a:r>
            <a:r>
              <a:rPr lang="en-US" b="1" i="1" dirty="0" err="1" smtClean="0">
                <a:solidFill>
                  <a:srgbClr val="FF6600"/>
                </a:solidFill>
              </a:rPr>
              <a:t>ps</a:t>
            </a:r>
            <a:endParaRPr lang="en-US" b="1" i="1" dirty="0">
              <a:solidFill>
                <a:srgbClr val="FF6600"/>
              </a:solidFill>
            </a:endParaRP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54</a:t>
            </a:fld>
            <a:endParaRPr lang="en-US" dirty="0"/>
          </a:p>
        </p:txBody>
      </p:sp>
      <p:pic>
        <p:nvPicPr>
          <p:cNvPr id="7" name="Picture 6"/>
          <p:cNvPicPr>
            <a:picLocks noChangeAspect="1"/>
          </p:cNvPicPr>
          <p:nvPr/>
        </p:nvPicPr>
        <p:blipFill>
          <a:blip r:embed="rId2"/>
          <a:stretch>
            <a:fillRect/>
          </a:stretch>
        </p:blipFill>
        <p:spPr>
          <a:xfrm>
            <a:off x="160421" y="2600054"/>
            <a:ext cx="8823158" cy="2938180"/>
          </a:xfrm>
          <a:prstGeom prst="rect">
            <a:avLst/>
          </a:prstGeom>
        </p:spPr>
      </p:pic>
      <p:pic>
        <p:nvPicPr>
          <p:cNvPr id="9" name="Picture 8"/>
          <p:cNvPicPr>
            <a:picLocks noChangeAspect="1"/>
          </p:cNvPicPr>
          <p:nvPr/>
        </p:nvPicPr>
        <p:blipFill>
          <a:blip r:embed="rId3"/>
          <a:stretch>
            <a:fillRect/>
          </a:stretch>
        </p:blipFill>
        <p:spPr>
          <a:xfrm>
            <a:off x="8251547" y="663463"/>
            <a:ext cx="812120" cy="1551076"/>
          </a:xfrm>
          <a:prstGeom prst="rect">
            <a:avLst/>
          </a:prstGeom>
        </p:spPr>
      </p:pic>
      <p:grpSp>
        <p:nvGrpSpPr>
          <p:cNvPr id="11" name="Group 10"/>
          <p:cNvGrpSpPr/>
          <p:nvPr/>
        </p:nvGrpSpPr>
        <p:grpSpPr>
          <a:xfrm>
            <a:off x="6879586" y="606937"/>
            <a:ext cx="761029" cy="1550300"/>
            <a:chOff x="6731669" y="307474"/>
            <a:chExt cx="1356226" cy="2818822"/>
          </a:xfrm>
        </p:grpSpPr>
        <p:pic>
          <p:nvPicPr>
            <p:cNvPr id="8" name="Picture 7"/>
            <p:cNvPicPr>
              <a:picLocks noChangeAspect="1"/>
            </p:cNvPicPr>
            <p:nvPr/>
          </p:nvPicPr>
          <p:blipFill>
            <a:blip r:embed="rId4"/>
            <a:stretch>
              <a:fillRect/>
            </a:stretch>
          </p:blipFill>
          <p:spPr>
            <a:xfrm>
              <a:off x="6731669" y="307474"/>
              <a:ext cx="1356226" cy="2818822"/>
            </a:xfrm>
            <a:prstGeom prst="rect">
              <a:avLst/>
            </a:prstGeom>
          </p:spPr>
        </p:pic>
        <p:sp>
          <p:nvSpPr>
            <p:cNvPr id="10" name="Oval 9"/>
            <p:cNvSpPr/>
            <p:nvPr/>
          </p:nvSpPr>
          <p:spPr>
            <a:xfrm>
              <a:off x="6799812" y="1688202"/>
              <a:ext cx="162430" cy="14790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2" name="Right Arrow 11"/>
          <p:cNvSpPr/>
          <p:nvPr/>
        </p:nvSpPr>
        <p:spPr>
          <a:xfrm>
            <a:off x="7803832" y="1208772"/>
            <a:ext cx="265228" cy="3315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4769608" y="5186947"/>
            <a:ext cx="4147129" cy="369332"/>
          </a:xfrm>
          <a:prstGeom prst="rect">
            <a:avLst/>
          </a:prstGeom>
          <a:noFill/>
        </p:spPr>
        <p:txBody>
          <a:bodyPr wrap="square" rtlCol="0">
            <a:spAutoFit/>
          </a:bodyPr>
          <a:lstStyle/>
          <a:p>
            <a:r>
              <a:rPr lang="en-GB" dirty="0" smtClean="0">
                <a:solidFill>
                  <a:srgbClr val="FFFFFF"/>
                </a:solidFill>
              </a:rPr>
              <a:t>2mm spacing between vertices</a:t>
            </a:r>
            <a:r>
              <a:rPr lang="en-GB" dirty="0" smtClean="0">
                <a:solidFill>
                  <a:srgbClr val="FFFFFF"/>
                </a:solidFill>
                <a:sym typeface="Wingdings"/>
              </a:rPr>
              <a:t> 200 </a:t>
            </a:r>
            <a:r>
              <a:rPr lang="en-GB" dirty="0" smtClean="0">
                <a:solidFill>
                  <a:srgbClr val="FFFFFF"/>
                </a:solidFill>
                <a:latin typeface="Symbol" charset="2"/>
                <a:cs typeface="Symbol" charset="2"/>
                <a:sym typeface="Wingdings"/>
              </a:rPr>
              <a:t>m</a:t>
            </a:r>
            <a:r>
              <a:rPr lang="en-GB" dirty="0" smtClean="0">
                <a:solidFill>
                  <a:srgbClr val="FFFFFF"/>
                </a:solidFill>
                <a:sym typeface="Wingdings"/>
              </a:rPr>
              <a:t>m</a:t>
            </a:r>
            <a:endParaRPr lang="en-GB" dirty="0">
              <a:solidFill>
                <a:srgbClr val="FFFFFF"/>
              </a:solidFill>
            </a:endParaRPr>
          </a:p>
        </p:txBody>
      </p:sp>
      <p:cxnSp>
        <p:nvCxnSpPr>
          <p:cNvPr id="15" name="Straight Arrow Connector 14"/>
          <p:cNvCxnSpPr/>
          <p:nvPr/>
        </p:nvCxnSpPr>
        <p:spPr>
          <a:xfrm flipV="1">
            <a:off x="240632" y="5053263"/>
            <a:ext cx="8649368" cy="80211"/>
          </a:xfrm>
          <a:prstGeom prst="straightConnector1">
            <a:avLst/>
          </a:prstGeom>
          <a:ln w="38100" cmpd="sng">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149558" y="5125453"/>
            <a:ext cx="635849" cy="369332"/>
          </a:xfrm>
          <a:prstGeom prst="rect">
            <a:avLst/>
          </a:prstGeom>
          <a:noFill/>
        </p:spPr>
        <p:txBody>
          <a:bodyPr wrap="none" rtlCol="0">
            <a:spAutoFit/>
          </a:bodyPr>
          <a:lstStyle/>
          <a:p>
            <a:r>
              <a:rPr lang="en-GB" b="1" dirty="0" smtClean="0">
                <a:solidFill>
                  <a:schemeClr val="bg1"/>
                </a:solidFill>
              </a:rPr>
              <a:t>5 cm</a:t>
            </a:r>
            <a:endParaRPr lang="en-GB" b="1" dirty="0">
              <a:solidFill>
                <a:schemeClr val="bg1"/>
              </a:solidFill>
            </a:endParaRPr>
          </a:p>
        </p:txBody>
      </p:sp>
      <p:sp>
        <p:nvSpPr>
          <p:cNvPr id="14" name="TextBox 13"/>
          <p:cNvSpPr txBox="1"/>
          <p:nvPr/>
        </p:nvSpPr>
        <p:spPr>
          <a:xfrm>
            <a:off x="6836888" y="0"/>
            <a:ext cx="1067419" cy="646331"/>
          </a:xfrm>
          <a:prstGeom prst="rect">
            <a:avLst/>
          </a:prstGeom>
          <a:noFill/>
        </p:spPr>
        <p:txBody>
          <a:bodyPr wrap="square" rtlCol="0">
            <a:spAutoFit/>
          </a:bodyPr>
          <a:lstStyle/>
          <a:p>
            <a:r>
              <a:rPr lang="en-GB" dirty="0" smtClean="0"/>
              <a:t>Simple </a:t>
            </a:r>
          </a:p>
          <a:p>
            <a:r>
              <a:rPr lang="en-GB" dirty="0" smtClean="0"/>
              <a:t>hits</a:t>
            </a:r>
            <a:endParaRPr lang="en-GB" dirty="0"/>
          </a:p>
        </p:txBody>
      </p:sp>
      <p:sp>
        <p:nvSpPr>
          <p:cNvPr id="18" name="TextBox 17"/>
          <p:cNvSpPr txBox="1"/>
          <p:nvPr/>
        </p:nvSpPr>
        <p:spPr>
          <a:xfrm>
            <a:off x="8110754" y="0"/>
            <a:ext cx="1033246" cy="646331"/>
          </a:xfrm>
          <a:prstGeom prst="rect">
            <a:avLst/>
          </a:prstGeom>
          <a:noFill/>
        </p:spPr>
        <p:txBody>
          <a:bodyPr wrap="square" rtlCol="0">
            <a:spAutoFit/>
          </a:bodyPr>
          <a:lstStyle/>
          <a:p>
            <a:r>
              <a:rPr lang="en-GB" dirty="0" smtClean="0"/>
              <a:t>Timed</a:t>
            </a:r>
          </a:p>
          <a:p>
            <a:r>
              <a:rPr lang="en-GB" dirty="0" smtClean="0"/>
              <a:t> hits</a:t>
            </a:r>
            <a:endParaRPr lang="en-GB" dirty="0"/>
          </a:p>
        </p:txBody>
      </p:sp>
    </p:spTree>
    <p:extLst>
      <p:ext uri="{BB962C8B-B14F-4D97-AF65-F5344CB8AC3E}">
        <p14:creationId xmlns:p14="http://schemas.microsoft.com/office/powerpoint/2010/main" val="25673224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GB" dirty="0" smtClean="0"/>
              <a:t>4D Tracking – is it really necessary?</a:t>
            </a:r>
            <a:endParaRPr lang="en-GB" dirty="0"/>
          </a:p>
        </p:txBody>
      </p:sp>
      <p:sp>
        <p:nvSpPr>
          <p:cNvPr id="21" name="Content Placeholder 20"/>
          <p:cNvSpPr>
            <a:spLocks noGrp="1"/>
          </p:cNvSpPr>
          <p:nvPr>
            <p:ph idx="1"/>
          </p:nvPr>
        </p:nvSpPr>
        <p:spPr>
          <a:xfrm>
            <a:off x="87630" y="1325563"/>
            <a:ext cx="5317025" cy="4851400"/>
          </a:xfrm>
        </p:spPr>
        <p:txBody>
          <a:bodyPr>
            <a:normAutofit fontScale="92500"/>
          </a:bodyPr>
          <a:lstStyle/>
          <a:p>
            <a:r>
              <a:rPr lang="en-GB" dirty="0"/>
              <a:t>Tracking performance (no tuning</a:t>
            </a:r>
            <a:r>
              <a:rPr lang="en-GB" dirty="0" smtClean="0"/>
              <a:t>)</a:t>
            </a:r>
            <a:endParaRPr lang="en-GB" dirty="0"/>
          </a:p>
          <a:p>
            <a:pPr lvl="1"/>
            <a:r>
              <a:rPr lang="en-GB" sz="1900" dirty="0"/>
              <a:t>VELO upgrade: 99% efficiency, 2% ghosts</a:t>
            </a:r>
          </a:p>
          <a:p>
            <a:pPr lvl="1"/>
            <a:r>
              <a:rPr lang="en-GB" sz="1900" dirty="0"/>
              <a:t>At 10x luminosity: 94% efficiency, 42% ghosts</a:t>
            </a:r>
          </a:p>
          <a:p>
            <a:r>
              <a:rPr lang="en-GB" dirty="0"/>
              <a:t>Track association to primary vertex</a:t>
            </a:r>
          </a:p>
          <a:p>
            <a:pPr lvl="1"/>
            <a:r>
              <a:rPr lang="en-GB" sz="2200" dirty="0"/>
              <a:t>VELO upgrade: 1% </a:t>
            </a:r>
            <a:r>
              <a:rPr lang="en-GB" sz="2200" dirty="0" err="1"/>
              <a:t>mis</a:t>
            </a:r>
            <a:r>
              <a:rPr lang="en-GB" sz="2200" dirty="0"/>
              <a:t>-association</a:t>
            </a:r>
          </a:p>
          <a:p>
            <a:pPr lvl="1"/>
            <a:r>
              <a:rPr lang="en-GB" sz="2200" dirty="0"/>
              <a:t>At 10x luminosity: 13% </a:t>
            </a:r>
            <a:r>
              <a:rPr lang="en-GB" sz="2200" dirty="0" err="1"/>
              <a:t>mis</a:t>
            </a:r>
            <a:r>
              <a:rPr lang="en-GB" sz="2200" dirty="0"/>
              <a:t>-association</a:t>
            </a:r>
          </a:p>
          <a:p>
            <a:pPr lvl="2"/>
            <a:r>
              <a:rPr lang="en-GB" sz="1900" dirty="0"/>
              <a:t>Degrades </a:t>
            </a:r>
            <a:r>
              <a:rPr lang="en-GB" sz="1900" b="1" i="1" dirty="0">
                <a:solidFill>
                  <a:srgbClr val="15A0A7"/>
                </a:solidFill>
              </a:rPr>
              <a:t>decay time </a:t>
            </a:r>
            <a:r>
              <a:rPr lang="en-GB" sz="1900" dirty="0"/>
              <a:t>resolution</a:t>
            </a:r>
          </a:p>
          <a:p>
            <a:r>
              <a:rPr lang="en-GB" dirty="0"/>
              <a:t>4D tracking: add timing information</a:t>
            </a:r>
          </a:p>
          <a:p>
            <a:pPr lvl="1"/>
            <a:r>
              <a:rPr lang="en-GB" dirty="0"/>
              <a:t>Improves tracking performance</a:t>
            </a:r>
          </a:p>
          <a:p>
            <a:pPr lvl="1"/>
            <a:r>
              <a:rPr lang="en-GB" dirty="0"/>
              <a:t>PV </a:t>
            </a:r>
            <a:r>
              <a:rPr lang="en-GB" dirty="0" err="1"/>
              <a:t>mis</a:t>
            </a:r>
            <a:r>
              <a:rPr lang="en-GB" dirty="0"/>
              <a:t>-association vs. time resolution</a:t>
            </a:r>
          </a:p>
          <a:p>
            <a:pPr lvl="2"/>
            <a:r>
              <a:rPr lang="en-GB" dirty="0"/>
              <a:t>200 </a:t>
            </a:r>
            <a:r>
              <a:rPr lang="en-GB" dirty="0" err="1"/>
              <a:t>ps</a:t>
            </a:r>
            <a:r>
              <a:rPr lang="en-GB" dirty="0"/>
              <a:t> </a:t>
            </a:r>
            <a:r>
              <a:rPr lang="en-GB" dirty="0" smtClean="0"/>
              <a:t>hit resolution could recover current </a:t>
            </a:r>
            <a:r>
              <a:rPr lang="en-GB" dirty="0" err="1" smtClean="0"/>
              <a:t>Velo</a:t>
            </a:r>
            <a:r>
              <a:rPr lang="en-GB" dirty="0" smtClean="0"/>
              <a:t> Upgrade performance</a:t>
            </a:r>
            <a:endParaRPr lang="en-GB" dirty="0"/>
          </a:p>
          <a:p>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55</a:t>
            </a:fld>
            <a:endParaRPr lang="en-US" dirty="0"/>
          </a:p>
        </p:txBody>
      </p:sp>
      <p:sp>
        <p:nvSpPr>
          <p:cNvPr id="10" name="object 11"/>
          <p:cNvSpPr/>
          <p:nvPr/>
        </p:nvSpPr>
        <p:spPr>
          <a:xfrm>
            <a:off x="5261027" y="1284021"/>
            <a:ext cx="3679773" cy="2567779"/>
          </a:xfrm>
          <a:prstGeom prst="rect">
            <a:avLst/>
          </a:prstGeom>
          <a:blipFill>
            <a:blip r:embed="rId2" cstate="print"/>
            <a:stretch>
              <a:fillRect/>
            </a:stretch>
          </a:blipFill>
        </p:spPr>
        <p:txBody>
          <a:bodyPr wrap="square" lIns="0" tIns="0" rIns="0" bIns="0" rtlCol="0"/>
          <a:lstStyle/>
          <a:p>
            <a:endParaRPr/>
          </a:p>
        </p:txBody>
      </p:sp>
      <p:sp>
        <p:nvSpPr>
          <p:cNvPr id="11" name="object 12"/>
          <p:cNvSpPr txBox="1"/>
          <p:nvPr/>
        </p:nvSpPr>
        <p:spPr>
          <a:xfrm>
            <a:off x="5689600" y="4178300"/>
            <a:ext cx="3416300" cy="215444"/>
          </a:xfrm>
          <a:prstGeom prst="rect">
            <a:avLst/>
          </a:prstGeom>
        </p:spPr>
        <p:txBody>
          <a:bodyPr vert="horz" wrap="square" lIns="0" tIns="0" rIns="0" bIns="0" rtlCol="0">
            <a:spAutoFit/>
          </a:bodyPr>
          <a:lstStyle/>
          <a:p>
            <a:pPr marL="633095">
              <a:lnSpc>
                <a:spcPct val="100000"/>
              </a:lnSpc>
            </a:pPr>
            <a:r>
              <a:rPr sz="1400" dirty="0">
                <a:cs typeface="Century Gothic"/>
              </a:rPr>
              <a:t>L</a:t>
            </a:r>
            <a:r>
              <a:rPr sz="1400" spc="5" dirty="0">
                <a:cs typeface="Century Gothic"/>
              </a:rPr>
              <a:t>H</a:t>
            </a:r>
            <a:r>
              <a:rPr sz="1400" spc="-20" dirty="0">
                <a:cs typeface="Century Gothic"/>
              </a:rPr>
              <a:t>C</a:t>
            </a:r>
            <a:r>
              <a:rPr sz="1400" dirty="0">
                <a:cs typeface="Century Gothic"/>
              </a:rPr>
              <a:t>b</a:t>
            </a:r>
            <a:r>
              <a:rPr sz="1400" spc="-5" dirty="0">
                <a:cs typeface="Century Gothic"/>
              </a:rPr>
              <a:t> </a:t>
            </a:r>
            <a:r>
              <a:rPr sz="1400" spc="-15" dirty="0">
                <a:cs typeface="Century Gothic"/>
              </a:rPr>
              <a:t>Unof</a:t>
            </a:r>
            <a:r>
              <a:rPr sz="1400" spc="-10" dirty="0">
                <a:cs typeface="Century Gothic"/>
              </a:rPr>
              <a:t>f</a:t>
            </a:r>
            <a:r>
              <a:rPr sz="1400" spc="-5" dirty="0">
                <a:cs typeface="Century Gothic"/>
              </a:rPr>
              <a:t>i</a:t>
            </a:r>
            <a:r>
              <a:rPr sz="1400" spc="-10" dirty="0">
                <a:cs typeface="Century Gothic"/>
              </a:rPr>
              <a:t>c</a:t>
            </a:r>
            <a:r>
              <a:rPr sz="1400" spc="-5" dirty="0">
                <a:cs typeface="Century Gothic"/>
              </a:rPr>
              <a:t>i</a:t>
            </a:r>
            <a:r>
              <a:rPr sz="1400" spc="5" dirty="0">
                <a:cs typeface="Century Gothic"/>
              </a:rPr>
              <a:t>a</a:t>
            </a:r>
            <a:r>
              <a:rPr sz="1400" dirty="0">
                <a:cs typeface="Century Gothic"/>
              </a:rPr>
              <a:t>l</a:t>
            </a:r>
            <a:endParaRPr sz="1400">
              <a:cs typeface="Century Gothic"/>
            </a:endParaRPr>
          </a:p>
        </p:txBody>
      </p:sp>
      <p:sp>
        <p:nvSpPr>
          <p:cNvPr id="12" name="object 13"/>
          <p:cNvSpPr txBox="1"/>
          <p:nvPr/>
        </p:nvSpPr>
        <p:spPr>
          <a:xfrm>
            <a:off x="6369470" y="1783687"/>
            <a:ext cx="818515" cy="433452"/>
          </a:xfrm>
          <a:prstGeom prst="rect">
            <a:avLst/>
          </a:prstGeom>
        </p:spPr>
        <p:txBody>
          <a:bodyPr vert="horz" wrap="square" lIns="0" tIns="0" rIns="0" bIns="0" rtlCol="0">
            <a:spAutoFit/>
          </a:bodyPr>
          <a:lstStyle/>
          <a:p>
            <a:pPr marL="12700">
              <a:lnSpc>
                <a:spcPct val="100000"/>
              </a:lnSpc>
            </a:pPr>
            <a:r>
              <a:rPr sz="1400" dirty="0">
                <a:cs typeface="Century Gothic"/>
              </a:rPr>
              <a:t>L</a:t>
            </a:r>
            <a:r>
              <a:rPr sz="1400" spc="5" dirty="0">
                <a:cs typeface="Century Gothic"/>
              </a:rPr>
              <a:t>H</a:t>
            </a:r>
            <a:r>
              <a:rPr sz="1400" spc="-20" dirty="0">
                <a:cs typeface="Century Gothic"/>
              </a:rPr>
              <a:t>C</a:t>
            </a:r>
            <a:r>
              <a:rPr sz="1400" dirty="0">
                <a:cs typeface="Century Gothic"/>
              </a:rPr>
              <a:t>b</a:t>
            </a:r>
            <a:endParaRPr sz="1400">
              <a:cs typeface="Century Gothic"/>
            </a:endParaRPr>
          </a:p>
          <a:p>
            <a:pPr marL="12700">
              <a:lnSpc>
                <a:spcPct val="100000"/>
              </a:lnSpc>
              <a:spcBef>
                <a:spcPts val="20"/>
              </a:spcBef>
            </a:pPr>
            <a:r>
              <a:rPr sz="1400" spc="-15" dirty="0">
                <a:cs typeface="Century Gothic"/>
              </a:rPr>
              <a:t>Unoff</a:t>
            </a:r>
            <a:r>
              <a:rPr sz="1400" spc="-5" dirty="0">
                <a:cs typeface="Century Gothic"/>
              </a:rPr>
              <a:t>i</a:t>
            </a:r>
            <a:r>
              <a:rPr sz="1400" spc="-10" dirty="0">
                <a:cs typeface="Century Gothic"/>
              </a:rPr>
              <a:t>c</a:t>
            </a:r>
            <a:r>
              <a:rPr sz="1400" spc="-5" dirty="0">
                <a:cs typeface="Century Gothic"/>
              </a:rPr>
              <a:t>i</a:t>
            </a:r>
            <a:r>
              <a:rPr sz="1400" spc="5" dirty="0">
                <a:cs typeface="Century Gothic"/>
              </a:rPr>
              <a:t>a</a:t>
            </a:r>
            <a:r>
              <a:rPr sz="1400" dirty="0">
                <a:cs typeface="Century Gothic"/>
              </a:rPr>
              <a:t>l</a:t>
            </a:r>
            <a:endParaRPr sz="1400">
              <a:cs typeface="Century Gothic"/>
            </a:endParaRPr>
          </a:p>
        </p:txBody>
      </p:sp>
      <p:sp>
        <p:nvSpPr>
          <p:cNvPr id="13" name="object 14"/>
          <p:cNvSpPr/>
          <p:nvPr/>
        </p:nvSpPr>
        <p:spPr>
          <a:xfrm>
            <a:off x="5215492" y="3837995"/>
            <a:ext cx="3890408" cy="2579241"/>
          </a:xfrm>
          <a:prstGeom prst="rect">
            <a:avLst/>
          </a:prstGeom>
          <a:blipFill>
            <a:blip r:embed="rId3" cstate="print"/>
            <a:stretch>
              <a:fillRect/>
            </a:stretch>
          </a:blipFill>
        </p:spPr>
        <p:txBody>
          <a:bodyPr wrap="square" lIns="0" tIns="0" rIns="0" bIns="0" rtlCol="0"/>
          <a:lstStyle/>
          <a:p>
            <a:endParaRPr/>
          </a:p>
        </p:txBody>
      </p:sp>
      <p:sp>
        <p:nvSpPr>
          <p:cNvPr id="14" name="object 15"/>
          <p:cNvSpPr/>
          <p:nvPr/>
        </p:nvSpPr>
        <p:spPr>
          <a:xfrm>
            <a:off x="5595018" y="6302715"/>
            <a:ext cx="3454400" cy="331804"/>
          </a:xfrm>
          <a:custGeom>
            <a:avLst/>
            <a:gdLst/>
            <a:ahLst/>
            <a:cxnLst/>
            <a:rect l="l" t="t" r="r" b="b"/>
            <a:pathLst>
              <a:path w="3416300" h="279400">
                <a:moveTo>
                  <a:pt x="0" y="0"/>
                </a:moveTo>
                <a:lnTo>
                  <a:pt x="3416300" y="0"/>
                </a:lnTo>
                <a:lnTo>
                  <a:pt x="3416300" y="279400"/>
                </a:lnTo>
                <a:lnTo>
                  <a:pt x="0" y="279400"/>
                </a:lnTo>
                <a:lnTo>
                  <a:pt x="0" y="0"/>
                </a:lnTo>
                <a:close/>
              </a:path>
            </a:pathLst>
          </a:custGeom>
          <a:solidFill>
            <a:srgbClr val="FFFFFF"/>
          </a:solidFill>
        </p:spPr>
        <p:txBody>
          <a:bodyPr wrap="square" lIns="0" tIns="0" rIns="0" bIns="0" rtlCol="0"/>
          <a:lstStyle/>
          <a:p>
            <a:endParaRPr/>
          </a:p>
        </p:txBody>
      </p:sp>
      <p:sp>
        <p:nvSpPr>
          <p:cNvPr id="15" name="object 16"/>
          <p:cNvSpPr txBox="1"/>
          <p:nvPr/>
        </p:nvSpPr>
        <p:spPr>
          <a:xfrm>
            <a:off x="7100814" y="6225180"/>
            <a:ext cx="1928495" cy="184666"/>
          </a:xfrm>
          <a:prstGeom prst="rect">
            <a:avLst/>
          </a:prstGeom>
          <a:solidFill>
            <a:schemeClr val="bg1"/>
          </a:solidFill>
        </p:spPr>
        <p:txBody>
          <a:bodyPr vert="horz" wrap="square" lIns="0" tIns="0" rIns="0" bIns="0" rtlCol="0">
            <a:spAutoFit/>
          </a:bodyPr>
          <a:lstStyle/>
          <a:p>
            <a:pPr marL="12700">
              <a:lnSpc>
                <a:spcPct val="100000"/>
              </a:lnSpc>
            </a:pPr>
            <a:r>
              <a:rPr sz="1200" spc="-10" dirty="0">
                <a:cs typeface="Century Gothic"/>
              </a:rPr>
              <a:t>T</a:t>
            </a:r>
            <a:r>
              <a:rPr sz="1200" spc="-15" dirty="0">
                <a:cs typeface="Century Gothic"/>
              </a:rPr>
              <a:t>im</a:t>
            </a:r>
            <a:r>
              <a:rPr sz="1200" spc="-10" dirty="0">
                <a:cs typeface="Century Gothic"/>
              </a:rPr>
              <a:t>e</a:t>
            </a:r>
            <a:r>
              <a:rPr sz="1200" dirty="0">
                <a:cs typeface="Century Gothic"/>
              </a:rPr>
              <a:t> </a:t>
            </a:r>
            <a:r>
              <a:rPr sz="1200" spc="-5" dirty="0">
                <a:cs typeface="Century Gothic"/>
              </a:rPr>
              <a:t>r</a:t>
            </a:r>
            <a:r>
              <a:rPr sz="1200" spc="-15" dirty="0">
                <a:cs typeface="Century Gothic"/>
              </a:rPr>
              <a:t>e</a:t>
            </a:r>
            <a:r>
              <a:rPr sz="1200" spc="-5" dirty="0">
                <a:cs typeface="Century Gothic"/>
              </a:rPr>
              <a:t>s</a:t>
            </a:r>
            <a:r>
              <a:rPr sz="1200" spc="-10" dirty="0">
                <a:cs typeface="Century Gothic"/>
              </a:rPr>
              <a:t>olu</a:t>
            </a:r>
            <a:r>
              <a:rPr sz="1200" dirty="0">
                <a:cs typeface="Century Gothic"/>
              </a:rPr>
              <a:t>t</a:t>
            </a:r>
            <a:r>
              <a:rPr sz="1200" spc="-5" dirty="0">
                <a:cs typeface="Century Gothic"/>
              </a:rPr>
              <a:t>i</a:t>
            </a:r>
            <a:r>
              <a:rPr sz="1200" spc="-10" dirty="0">
                <a:cs typeface="Century Gothic"/>
              </a:rPr>
              <a:t>on</a:t>
            </a:r>
            <a:r>
              <a:rPr sz="1200" spc="10" dirty="0">
                <a:cs typeface="Century Gothic"/>
              </a:rPr>
              <a:t> </a:t>
            </a:r>
            <a:r>
              <a:rPr sz="1200" spc="-10" dirty="0">
                <a:cs typeface="Century Gothic"/>
              </a:rPr>
              <a:t>p</a:t>
            </a:r>
            <a:r>
              <a:rPr sz="1200" spc="-15" dirty="0">
                <a:cs typeface="Century Gothic"/>
              </a:rPr>
              <a:t>e</a:t>
            </a:r>
            <a:r>
              <a:rPr sz="1200" spc="-5" dirty="0">
                <a:cs typeface="Century Gothic"/>
              </a:rPr>
              <a:t>r</a:t>
            </a:r>
            <a:r>
              <a:rPr sz="1200" spc="5" dirty="0">
                <a:cs typeface="Century Gothic"/>
              </a:rPr>
              <a:t> </a:t>
            </a:r>
            <a:r>
              <a:rPr sz="1200" spc="-5" dirty="0">
                <a:cs typeface="Century Gothic"/>
              </a:rPr>
              <a:t>hit</a:t>
            </a:r>
            <a:r>
              <a:rPr sz="1200" spc="10" dirty="0">
                <a:cs typeface="Century Gothic"/>
              </a:rPr>
              <a:t> </a:t>
            </a:r>
            <a:r>
              <a:rPr sz="1200" dirty="0">
                <a:cs typeface="Century Gothic"/>
              </a:rPr>
              <a:t>[</a:t>
            </a:r>
            <a:r>
              <a:rPr sz="1200" spc="-10" dirty="0">
                <a:cs typeface="Century Gothic"/>
              </a:rPr>
              <a:t>p</a:t>
            </a:r>
            <a:r>
              <a:rPr sz="1200" spc="-5" dirty="0">
                <a:cs typeface="Century Gothic"/>
              </a:rPr>
              <a:t>s</a:t>
            </a:r>
            <a:r>
              <a:rPr sz="1200" dirty="0">
                <a:cs typeface="Century Gothic"/>
              </a:rPr>
              <a:t>]</a:t>
            </a:r>
          </a:p>
        </p:txBody>
      </p:sp>
      <p:sp>
        <p:nvSpPr>
          <p:cNvPr id="16" name="object 17"/>
          <p:cNvSpPr txBox="1"/>
          <p:nvPr/>
        </p:nvSpPr>
        <p:spPr>
          <a:xfrm>
            <a:off x="6369470" y="4945459"/>
            <a:ext cx="818515" cy="433452"/>
          </a:xfrm>
          <a:prstGeom prst="rect">
            <a:avLst/>
          </a:prstGeom>
        </p:spPr>
        <p:txBody>
          <a:bodyPr vert="horz" wrap="square" lIns="0" tIns="0" rIns="0" bIns="0" rtlCol="0">
            <a:spAutoFit/>
          </a:bodyPr>
          <a:lstStyle/>
          <a:p>
            <a:pPr marL="12700">
              <a:lnSpc>
                <a:spcPct val="100000"/>
              </a:lnSpc>
            </a:pPr>
            <a:r>
              <a:rPr sz="1400" dirty="0">
                <a:cs typeface="Century Gothic"/>
              </a:rPr>
              <a:t>L</a:t>
            </a:r>
            <a:r>
              <a:rPr sz="1400" spc="5" dirty="0">
                <a:cs typeface="Century Gothic"/>
              </a:rPr>
              <a:t>H</a:t>
            </a:r>
            <a:r>
              <a:rPr sz="1400" spc="-20" dirty="0">
                <a:cs typeface="Century Gothic"/>
              </a:rPr>
              <a:t>C</a:t>
            </a:r>
            <a:r>
              <a:rPr sz="1400" dirty="0">
                <a:cs typeface="Century Gothic"/>
              </a:rPr>
              <a:t>b</a:t>
            </a:r>
            <a:endParaRPr sz="1400">
              <a:cs typeface="Century Gothic"/>
            </a:endParaRPr>
          </a:p>
          <a:p>
            <a:pPr marL="12700">
              <a:lnSpc>
                <a:spcPct val="100000"/>
              </a:lnSpc>
              <a:spcBef>
                <a:spcPts val="20"/>
              </a:spcBef>
            </a:pPr>
            <a:r>
              <a:rPr sz="1400" spc="-15" dirty="0">
                <a:cs typeface="Century Gothic"/>
              </a:rPr>
              <a:t>Unoff</a:t>
            </a:r>
            <a:r>
              <a:rPr sz="1400" spc="-5" dirty="0">
                <a:cs typeface="Century Gothic"/>
              </a:rPr>
              <a:t>i</a:t>
            </a:r>
            <a:r>
              <a:rPr sz="1400" spc="-10" dirty="0">
                <a:cs typeface="Century Gothic"/>
              </a:rPr>
              <a:t>c</a:t>
            </a:r>
            <a:r>
              <a:rPr sz="1400" spc="-5" dirty="0">
                <a:cs typeface="Century Gothic"/>
              </a:rPr>
              <a:t>i</a:t>
            </a:r>
            <a:r>
              <a:rPr sz="1400" spc="5" dirty="0">
                <a:cs typeface="Century Gothic"/>
              </a:rPr>
              <a:t>a</a:t>
            </a:r>
            <a:r>
              <a:rPr sz="1400" dirty="0">
                <a:cs typeface="Century Gothic"/>
              </a:rPr>
              <a:t>l</a:t>
            </a:r>
            <a:endParaRPr sz="1400">
              <a:cs typeface="Century Gothic"/>
            </a:endParaRPr>
          </a:p>
        </p:txBody>
      </p:sp>
      <p:cxnSp>
        <p:nvCxnSpPr>
          <p:cNvPr id="8" name="Elbow Connector 7"/>
          <p:cNvCxnSpPr/>
          <p:nvPr/>
        </p:nvCxnSpPr>
        <p:spPr>
          <a:xfrm flipV="1">
            <a:off x="4323724" y="2693654"/>
            <a:ext cx="1244313" cy="1048609"/>
          </a:xfrm>
          <a:prstGeom prst="bentConnector3">
            <a:avLst>
              <a:gd name="adj1" fmla="val 72430"/>
            </a:avLst>
          </a:prstGeom>
          <a:ln w="38100" cmpd="sng">
            <a:solidFill>
              <a:srgbClr val="15A0A7"/>
            </a:solidFill>
            <a:tailEnd type="arrow"/>
          </a:ln>
        </p:spPr>
        <p:style>
          <a:lnRef idx="2">
            <a:schemeClr val="accent1"/>
          </a:lnRef>
          <a:fillRef idx="0">
            <a:schemeClr val="accent1"/>
          </a:fillRef>
          <a:effectRef idx="1">
            <a:schemeClr val="accent1"/>
          </a:effectRef>
          <a:fontRef idx="minor">
            <a:schemeClr val="tx1"/>
          </a:fontRef>
        </p:style>
      </p:cxnSp>
      <p:sp>
        <p:nvSpPr>
          <p:cNvPr id="23" name="object 16"/>
          <p:cNvSpPr txBox="1"/>
          <p:nvPr/>
        </p:nvSpPr>
        <p:spPr>
          <a:xfrm rot="16200000">
            <a:off x="4762946" y="4374575"/>
            <a:ext cx="1163722" cy="184666"/>
          </a:xfrm>
          <a:prstGeom prst="rect">
            <a:avLst/>
          </a:prstGeom>
          <a:solidFill>
            <a:schemeClr val="bg1"/>
          </a:solidFill>
        </p:spPr>
        <p:txBody>
          <a:bodyPr vert="horz" wrap="square" lIns="0" tIns="0" rIns="0" bIns="0" rtlCol="0">
            <a:spAutoFit/>
          </a:bodyPr>
          <a:lstStyle/>
          <a:p>
            <a:pPr marL="12700">
              <a:lnSpc>
                <a:spcPct val="100000"/>
              </a:lnSpc>
            </a:pPr>
            <a:r>
              <a:rPr lang="x-none" sz="1200" spc="-10" dirty="0" smtClean="0">
                <a:cs typeface="Century Gothic"/>
              </a:rPr>
              <a:t>PV mismatch   [%]</a:t>
            </a:r>
            <a:endParaRPr sz="1200" dirty="0">
              <a:cs typeface="Century Gothic"/>
            </a:endParaRPr>
          </a:p>
        </p:txBody>
      </p:sp>
    </p:spTree>
    <p:extLst>
      <p:ext uri="{BB962C8B-B14F-4D97-AF65-F5344CB8AC3E}">
        <p14:creationId xmlns:p14="http://schemas.microsoft.com/office/powerpoint/2010/main" val="27021959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R&amp;D on fast timing</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56</a:t>
            </a:fld>
            <a:endParaRPr lang="en-US" dirty="0"/>
          </a:p>
        </p:txBody>
      </p:sp>
      <p:pic>
        <p:nvPicPr>
          <p:cNvPr id="7" name="Picture 6"/>
          <p:cNvPicPr>
            <a:picLocks noChangeAspect="1"/>
          </p:cNvPicPr>
          <p:nvPr/>
        </p:nvPicPr>
        <p:blipFill>
          <a:blip r:embed="rId2"/>
          <a:stretch>
            <a:fillRect/>
          </a:stretch>
        </p:blipFill>
        <p:spPr>
          <a:xfrm>
            <a:off x="5788526" y="2522488"/>
            <a:ext cx="3355474" cy="838868"/>
          </a:xfrm>
          <a:prstGeom prst="rect">
            <a:avLst/>
          </a:prstGeom>
        </p:spPr>
      </p:pic>
      <p:pic>
        <p:nvPicPr>
          <p:cNvPr id="8" name="Picture 7"/>
          <p:cNvPicPr>
            <a:picLocks noChangeAspect="1"/>
          </p:cNvPicPr>
          <p:nvPr/>
        </p:nvPicPr>
        <p:blipFill>
          <a:blip r:embed="rId3"/>
          <a:stretch>
            <a:fillRect/>
          </a:stretch>
        </p:blipFill>
        <p:spPr>
          <a:xfrm>
            <a:off x="5053740" y="1675731"/>
            <a:ext cx="3931498" cy="2764269"/>
          </a:xfrm>
          <a:prstGeom prst="rect">
            <a:avLst/>
          </a:prstGeom>
        </p:spPr>
      </p:pic>
      <p:sp>
        <p:nvSpPr>
          <p:cNvPr id="9" name="TextBox 8"/>
          <p:cNvSpPr txBox="1"/>
          <p:nvPr/>
        </p:nvSpPr>
        <p:spPr>
          <a:xfrm>
            <a:off x="6079195" y="0"/>
            <a:ext cx="2740526" cy="646331"/>
          </a:xfrm>
          <a:prstGeom prst="rect">
            <a:avLst/>
          </a:prstGeom>
          <a:noFill/>
        </p:spPr>
        <p:txBody>
          <a:bodyPr wrap="square" rtlCol="0">
            <a:spAutoFit/>
          </a:bodyPr>
          <a:lstStyle/>
          <a:p>
            <a:r>
              <a:rPr lang="en-GB" dirty="0" smtClean="0"/>
              <a:t>200 mm </a:t>
            </a:r>
            <a:r>
              <a:rPr lang="en-GB" dirty="0" err="1" smtClean="0"/>
              <a:t>sensor+ASIC</a:t>
            </a:r>
            <a:r>
              <a:rPr lang="en-GB" dirty="0" smtClean="0"/>
              <a:t>+ </a:t>
            </a:r>
            <a:r>
              <a:rPr lang="en-GB" dirty="0" err="1" smtClean="0">
                <a:latin typeface="Symbol" charset="2"/>
                <a:cs typeface="Symbol" charset="2"/>
              </a:rPr>
              <a:t>m</a:t>
            </a:r>
            <a:r>
              <a:rPr lang="en-GB" dirty="0" err="1" smtClean="0"/>
              <a:t>chan</a:t>
            </a:r>
            <a:r>
              <a:rPr lang="en-GB" dirty="0" smtClean="0"/>
              <a:t> cooling</a:t>
            </a:r>
            <a:endParaRPr lang="en-GB" dirty="0"/>
          </a:p>
        </p:txBody>
      </p:sp>
      <p:grpSp>
        <p:nvGrpSpPr>
          <p:cNvPr id="17" name="Group 16"/>
          <p:cNvGrpSpPr/>
          <p:nvPr/>
        </p:nvGrpSpPr>
        <p:grpSpPr>
          <a:xfrm>
            <a:off x="360394" y="4269920"/>
            <a:ext cx="3136900" cy="2458769"/>
            <a:chOff x="360394" y="4269920"/>
            <a:chExt cx="3136900" cy="2458769"/>
          </a:xfrm>
        </p:grpSpPr>
        <p:pic>
          <p:nvPicPr>
            <p:cNvPr id="10" name="Picture 9"/>
            <p:cNvPicPr>
              <a:picLocks noChangeAspect="1"/>
            </p:cNvPicPr>
            <p:nvPr/>
          </p:nvPicPr>
          <p:blipFill>
            <a:blip r:embed="rId4"/>
            <a:stretch>
              <a:fillRect/>
            </a:stretch>
          </p:blipFill>
          <p:spPr>
            <a:xfrm>
              <a:off x="360394" y="4269920"/>
              <a:ext cx="3136900" cy="2209800"/>
            </a:xfrm>
            <a:prstGeom prst="rect">
              <a:avLst/>
            </a:prstGeom>
          </p:spPr>
        </p:pic>
        <p:sp>
          <p:nvSpPr>
            <p:cNvPr id="11" name="Rectangle 10"/>
            <p:cNvSpPr/>
            <p:nvPr/>
          </p:nvSpPr>
          <p:spPr>
            <a:xfrm>
              <a:off x="1189924" y="6205469"/>
              <a:ext cx="1009236" cy="523220"/>
            </a:xfrm>
            <a:prstGeom prst="rect">
              <a:avLst/>
            </a:prstGeom>
          </p:spPr>
          <p:txBody>
            <a:bodyPr wrap="none">
              <a:spAutoFit/>
            </a:bodyPr>
            <a:lstStyle/>
            <a:p>
              <a:r>
                <a:rPr lang="en-GB" sz="2800" b="1" dirty="0"/>
                <a:t>LGAD</a:t>
              </a:r>
            </a:p>
          </p:txBody>
        </p:sp>
      </p:grpSp>
      <p:pic>
        <p:nvPicPr>
          <p:cNvPr id="12" name="Picture 11"/>
          <p:cNvPicPr>
            <a:picLocks noChangeAspect="1"/>
          </p:cNvPicPr>
          <p:nvPr/>
        </p:nvPicPr>
        <p:blipFill>
          <a:blip r:embed="rId5"/>
          <a:stretch>
            <a:fillRect/>
          </a:stretch>
        </p:blipFill>
        <p:spPr>
          <a:xfrm>
            <a:off x="3948192" y="4473059"/>
            <a:ext cx="5044408" cy="2288301"/>
          </a:xfrm>
          <a:prstGeom prst="rect">
            <a:avLst/>
          </a:prstGeom>
        </p:spPr>
      </p:pic>
      <p:sp>
        <p:nvSpPr>
          <p:cNvPr id="13" name="Rectangle 12"/>
          <p:cNvSpPr/>
          <p:nvPr/>
        </p:nvSpPr>
        <p:spPr>
          <a:xfrm>
            <a:off x="4131552" y="6488668"/>
            <a:ext cx="2154180" cy="369332"/>
          </a:xfrm>
          <a:prstGeom prst="rect">
            <a:avLst/>
          </a:prstGeom>
        </p:spPr>
        <p:txBody>
          <a:bodyPr wrap="none">
            <a:spAutoFit/>
          </a:bodyPr>
          <a:lstStyle/>
          <a:p>
            <a:r>
              <a:rPr lang="en-GB" dirty="0"/>
              <a:t>N. </a:t>
            </a:r>
            <a:r>
              <a:rPr lang="en-GB" dirty="0" err="1" smtClean="0"/>
              <a:t>Cartiglia</a:t>
            </a:r>
            <a:r>
              <a:rPr lang="en-GB" dirty="0" smtClean="0"/>
              <a:t>, VCI 2016</a:t>
            </a:r>
            <a:endParaRPr lang="en-GB" dirty="0"/>
          </a:p>
        </p:txBody>
      </p:sp>
      <p:sp>
        <p:nvSpPr>
          <p:cNvPr id="14" name="Rectangle 13"/>
          <p:cNvSpPr/>
          <p:nvPr/>
        </p:nvSpPr>
        <p:spPr>
          <a:xfrm>
            <a:off x="4690455" y="5067228"/>
            <a:ext cx="1830825" cy="523220"/>
          </a:xfrm>
          <a:prstGeom prst="rect">
            <a:avLst/>
          </a:prstGeom>
        </p:spPr>
        <p:txBody>
          <a:bodyPr wrap="none">
            <a:spAutoFit/>
          </a:bodyPr>
          <a:lstStyle/>
          <a:p>
            <a:r>
              <a:rPr lang="en-GB" sz="2800" b="1" dirty="0" smtClean="0"/>
              <a:t>LGAD CNM</a:t>
            </a:r>
            <a:endParaRPr lang="en-GB" sz="2800" b="1" dirty="0"/>
          </a:p>
        </p:txBody>
      </p:sp>
      <p:cxnSp>
        <p:nvCxnSpPr>
          <p:cNvPr id="16" name="Straight Arrow Connector 15"/>
          <p:cNvCxnSpPr/>
          <p:nvPr/>
        </p:nvCxnSpPr>
        <p:spPr>
          <a:xfrm flipV="1">
            <a:off x="6529703" y="4928648"/>
            <a:ext cx="1891267" cy="317532"/>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87630" y="1325563"/>
            <a:ext cx="4818581" cy="4851400"/>
          </a:xfrm>
        </p:spPr>
        <p:txBody>
          <a:bodyPr/>
          <a:lstStyle/>
          <a:p>
            <a:r>
              <a:rPr lang="en-GB" dirty="0" smtClean="0"/>
              <a:t>NA62 </a:t>
            </a:r>
            <a:r>
              <a:rPr lang="en-GB" dirty="0" err="1" smtClean="0"/>
              <a:t>Gigatracker</a:t>
            </a:r>
            <a:r>
              <a:rPr lang="en-GB" dirty="0" smtClean="0"/>
              <a:t>: </a:t>
            </a:r>
            <a:r>
              <a:rPr lang="en-GB" b="1" i="1" dirty="0" smtClean="0">
                <a:solidFill>
                  <a:srgbClr val="15A0A7"/>
                </a:solidFill>
              </a:rPr>
              <a:t>~150 </a:t>
            </a:r>
            <a:r>
              <a:rPr lang="en-GB" b="1" i="1" dirty="0" err="1" smtClean="0">
                <a:solidFill>
                  <a:srgbClr val="15A0A7"/>
                </a:solidFill>
              </a:rPr>
              <a:t>ps</a:t>
            </a:r>
            <a:r>
              <a:rPr lang="en-GB" b="1" i="1" dirty="0" smtClean="0">
                <a:solidFill>
                  <a:srgbClr val="15A0A7"/>
                </a:solidFill>
              </a:rPr>
              <a:t> </a:t>
            </a:r>
            <a:r>
              <a:rPr lang="en-GB" dirty="0" smtClean="0"/>
              <a:t>resolution, </a:t>
            </a:r>
            <a:r>
              <a:rPr lang="en-GB" dirty="0" err="1" smtClean="0"/>
              <a:t>TDCPix</a:t>
            </a:r>
            <a:r>
              <a:rPr lang="en-GB" dirty="0" smtClean="0"/>
              <a:t>.</a:t>
            </a:r>
          </a:p>
          <a:p>
            <a:r>
              <a:rPr lang="en-GB" dirty="0" smtClean="0"/>
              <a:t>Timepix4 plans </a:t>
            </a:r>
            <a:r>
              <a:rPr lang="en-GB" b="1" i="1" dirty="0" smtClean="0">
                <a:solidFill>
                  <a:srgbClr val="15A0A7"/>
                </a:solidFill>
              </a:rPr>
              <a:t>200 </a:t>
            </a:r>
            <a:r>
              <a:rPr lang="en-GB" b="1" i="1" dirty="0" err="1" smtClean="0">
                <a:solidFill>
                  <a:srgbClr val="15A0A7"/>
                </a:solidFill>
              </a:rPr>
              <a:t>ps</a:t>
            </a:r>
            <a:r>
              <a:rPr lang="en-GB" b="1" i="1" dirty="0" smtClean="0">
                <a:solidFill>
                  <a:srgbClr val="15A0A7"/>
                </a:solidFill>
              </a:rPr>
              <a:t> </a:t>
            </a:r>
            <a:r>
              <a:rPr lang="en-GB" dirty="0" smtClean="0"/>
              <a:t>TDC.</a:t>
            </a:r>
          </a:p>
          <a:p>
            <a:r>
              <a:rPr lang="en-GB" dirty="0" smtClean="0"/>
              <a:t>Low </a:t>
            </a:r>
            <a:r>
              <a:rPr lang="en-GB" dirty="0"/>
              <a:t>G</a:t>
            </a:r>
            <a:r>
              <a:rPr lang="en-GB" dirty="0" smtClean="0"/>
              <a:t>ain Avalanche (LGAD) technologies theoretically to achieve </a:t>
            </a:r>
            <a:r>
              <a:rPr lang="en-GB" b="1" i="1" dirty="0" smtClean="0">
                <a:solidFill>
                  <a:srgbClr val="15A0A7"/>
                </a:solidFill>
              </a:rPr>
              <a:t>20 </a:t>
            </a:r>
            <a:r>
              <a:rPr lang="en-GB" b="1" i="1" dirty="0" err="1" smtClean="0">
                <a:solidFill>
                  <a:srgbClr val="15A0A7"/>
                </a:solidFill>
              </a:rPr>
              <a:t>ps</a:t>
            </a:r>
            <a:endParaRPr lang="en-GB" b="1" i="1" dirty="0" smtClean="0">
              <a:solidFill>
                <a:srgbClr val="15A0A7"/>
              </a:solidFill>
            </a:endParaRPr>
          </a:p>
          <a:p>
            <a:endParaRPr lang="en-GB" dirty="0"/>
          </a:p>
        </p:txBody>
      </p:sp>
      <p:sp>
        <p:nvSpPr>
          <p:cNvPr id="15" name="TextBox 14"/>
          <p:cNvSpPr txBox="1"/>
          <p:nvPr/>
        </p:nvSpPr>
        <p:spPr>
          <a:xfrm>
            <a:off x="6431538" y="2283185"/>
            <a:ext cx="2082621" cy="369332"/>
          </a:xfrm>
          <a:prstGeom prst="rect">
            <a:avLst/>
          </a:prstGeom>
          <a:noFill/>
        </p:spPr>
        <p:txBody>
          <a:bodyPr wrap="none" rtlCol="0">
            <a:spAutoFit/>
          </a:bodyPr>
          <a:lstStyle/>
          <a:p>
            <a:r>
              <a:rPr lang="en-GB" dirty="0" smtClean="0"/>
              <a:t>Giga tracker TDC </a:t>
            </a:r>
            <a:r>
              <a:rPr lang="en-GB" dirty="0" err="1" smtClean="0"/>
              <a:t>Pix</a:t>
            </a:r>
            <a:endParaRPr lang="en-GB" dirty="0"/>
          </a:p>
        </p:txBody>
      </p:sp>
      <p:sp>
        <p:nvSpPr>
          <p:cNvPr id="18" name="Rectangle 17"/>
          <p:cNvSpPr/>
          <p:nvPr/>
        </p:nvSpPr>
        <p:spPr>
          <a:xfrm>
            <a:off x="7238485" y="6334780"/>
            <a:ext cx="1905515" cy="523220"/>
          </a:xfrm>
          <a:prstGeom prst="rect">
            <a:avLst/>
          </a:prstGeom>
        </p:spPr>
        <p:txBody>
          <a:bodyPr wrap="none">
            <a:spAutoFit/>
          </a:bodyPr>
          <a:lstStyle/>
          <a:p>
            <a:r>
              <a:rPr lang="en-GB" sz="2800" b="1" dirty="0" smtClean="0"/>
              <a:t>simulations</a:t>
            </a:r>
            <a:endParaRPr lang="en-GB" sz="2800" b="1" dirty="0"/>
          </a:p>
        </p:txBody>
      </p:sp>
      <p:cxnSp>
        <p:nvCxnSpPr>
          <p:cNvPr id="19" name="Straight Arrow Connector 18"/>
          <p:cNvCxnSpPr>
            <a:stCxn id="18" idx="0"/>
          </p:cNvCxnSpPr>
          <p:nvPr/>
        </p:nvCxnSpPr>
        <p:spPr>
          <a:xfrm flipV="1">
            <a:off x="8191243" y="5363459"/>
            <a:ext cx="280553" cy="971321"/>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0"/>
          </p:cNvCxnSpPr>
          <p:nvPr/>
        </p:nvCxnSpPr>
        <p:spPr>
          <a:xfrm flipH="1" flipV="1">
            <a:off x="7269261" y="5579619"/>
            <a:ext cx="921982" cy="755161"/>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958633" y="5795779"/>
            <a:ext cx="2242930" cy="540398"/>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229003" y="5984919"/>
            <a:ext cx="2959049" cy="297218"/>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6"/>
          <a:stretch>
            <a:fillRect/>
          </a:stretch>
        </p:blipFill>
        <p:spPr>
          <a:xfrm>
            <a:off x="6055361" y="574459"/>
            <a:ext cx="2646133" cy="1150238"/>
          </a:xfrm>
          <a:prstGeom prst="rect">
            <a:avLst/>
          </a:prstGeom>
        </p:spPr>
      </p:pic>
      <p:sp>
        <p:nvSpPr>
          <p:cNvPr id="32" name="Oval 31"/>
          <p:cNvSpPr/>
          <p:nvPr/>
        </p:nvSpPr>
        <p:spPr>
          <a:xfrm>
            <a:off x="5283050" y="3363984"/>
            <a:ext cx="499931" cy="499869"/>
          </a:xfrm>
          <a:prstGeom prst="ellipse">
            <a:avLst/>
          </a:prstGeom>
          <a:noFill/>
          <a:ln w="28575" cmpd="sng">
            <a:solidFill>
              <a:srgbClr val="15A0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7579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52889758"/>
              </p:ext>
            </p:extLst>
          </p:nvPr>
        </p:nvGraphicFramePr>
        <p:xfrm>
          <a:off x="127010" y="3714590"/>
          <a:ext cx="8889990" cy="1883992"/>
        </p:xfrm>
        <a:graphic>
          <a:graphicData uri="http://schemas.openxmlformats.org/drawingml/2006/table">
            <a:tbl>
              <a:tblPr/>
              <a:tblGrid>
                <a:gridCol w="881418"/>
                <a:gridCol w="616044"/>
                <a:gridCol w="616044"/>
                <a:gridCol w="616044"/>
                <a:gridCol w="616044"/>
                <a:gridCol w="616044"/>
                <a:gridCol w="616044"/>
                <a:gridCol w="616044"/>
                <a:gridCol w="616044"/>
                <a:gridCol w="616044"/>
                <a:gridCol w="616044"/>
                <a:gridCol w="616044"/>
                <a:gridCol w="616044"/>
                <a:gridCol w="616044"/>
              </a:tblGrid>
              <a:tr h="235499">
                <a:tc>
                  <a:txBody>
                    <a:bodyPr/>
                    <a:lstStyle/>
                    <a:p>
                      <a:pPr algn="l" fontAlgn="ctr"/>
                      <a:r>
                        <a:rPr lang="en-US" sz="1200" b="1" i="0" u="none" strike="noStrike">
                          <a:solidFill>
                            <a:srgbClr val="000000"/>
                          </a:solidFill>
                          <a:effectLst/>
                          <a:latin typeface="Calibri"/>
                        </a:rPr>
                        <a:t>year</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2010</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2011</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2012</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2013</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2014</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2015</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2016</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2017</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2018</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2019</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2020</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1200" b="1" i="0" u="none" strike="noStrike">
                          <a:solidFill>
                            <a:srgbClr val="000000"/>
                          </a:solidFill>
                          <a:effectLst/>
                          <a:latin typeface="Calibri"/>
                        </a:rPr>
                        <a:t>2021</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is-IS" sz="1200" b="1" i="0" u="none" strike="noStrike">
                          <a:solidFill>
                            <a:srgbClr val="000000"/>
                          </a:solidFill>
                          <a:effectLst/>
                          <a:latin typeface="Calibri"/>
                        </a:rPr>
                        <a:t>2022+</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470998">
                <a:tc>
                  <a:txBody>
                    <a:bodyPr/>
                    <a:lstStyle/>
                    <a:p>
                      <a:pPr algn="l" fontAlgn="ctr"/>
                      <a:r>
                        <a:rPr lang="en-US" sz="1200" b="1" i="0" u="none" strike="noStrike">
                          <a:solidFill>
                            <a:srgbClr val="000000"/>
                          </a:solidFill>
                          <a:effectLst/>
                          <a:latin typeface="Calibri"/>
                        </a:rPr>
                        <a:t>beam </a:t>
                      </a:r>
                      <a:br>
                        <a:rPr lang="en-US" sz="1200" b="1" i="0" u="none" strike="noStrike">
                          <a:solidFill>
                            <a:srgbClr val="000000"/>
                          </a:solidFill>
                          <a:effectLst/>
                          <a:latin typeface="Calibri"/>
                        </a:rPr>
                      </a:br>
                      <a:r>
                        <a:rPr lang="en-US" sz="1200" b="1" i="0" u="none" strike="noStrike">
                          <a:solidFill>
                            <a:srgbClr val="000000"/>
                          </a:solidFill>
                          <a:effectLst/>
                          <a:latin typeface="Calibri"/>
                        </a:rPr>
                        <a:t>crossing</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gridSpan="3">
                  <a:txBody>
                    <a:bodyPr/>
                    <a:lstStyle/>
                    <a:p>
                      <a:pPr algn="ctr" fontAlgn="ctr"/>
                      <a:r>
                        <a:rPr lang="en-US" sz="1200" b="1" i="0" u="none" strike="noStrike">
                          <a:solidFill>
                            <a:srgbClr val="000000"/>
                          </a:solidFill>
                          <a:effectLst/>
                          <a:latin typeface="Calibri"/>
                        </a:rPr>
                        <a:t>50 ns</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tc hMerge="1">
                  <a:txBody>
                    <a:bodyPr/>
                    <a:lstStyle/>
                    <a:p>
                      <a:endParaRPr lang="en-US"/>
                    </a:p>
                  </a:txBody>
                  <a:tcPr/>
                </a:tc>
                <a:tc rowSpan="4" gridSpan="2">
                  <a:txBody>
                    <a:bodyPr/>
                    <a:lstStyle/>
                    <a:p>
                      <a:pPr algn="ctr" fontAlgn="ctr"/>
                      <a:r>
                        <a:rPr lang="en-US" sz="2400" b="1" i="0" u="none" strike="noStrike">
                          <a:solidFill>
                            <a:srgbClr val="000000"/>
                          </a:solidFill>
                          <a:effectLst/>
                          <a:latin typeface="Calibri"/>
                        </a:rPr>
                        <a:t>LS1</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rowSpan="4" hMerge="1">
                  <a:txBody>
                    <a:bodyPr/>
                    <a:lstStyle/>
                    <a:p>
                      <a:endParaRPr lang="en-US"/>
                    </a:p>
                  </a:txBody>
                  <a:tcPr/>
                </a:tc>
                <a:tc gridSpan="4">
                  <a:txBody>
                    <a:bodyPr/>
                    <a:lstStyle/>
                    <a:p>
                      <a:pPr algn="ctr" fontAlgn="ctr"/>
                      <a:r>
                        <a:rPr lang="is-IS" sz="1200" b="1" i="0" u="none" strike="noStrike">
                          <a:solidFill>
                            <a:srgbClr val="000000"/>
                          </a:solidFill>
                          <a:effectLst/>
                          <a:latin typeface="Calibri"/>
                        </a:rPr>
                        <a:t>25 ns</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4" gridSpan="2">
                  <a:txBody>
                    <a:bodyPr/>
                    <a:lstStyle/>
                    <a:p>
                      <a:pPr algn="ctr" fontAlgn="ctr"/>
                      <a:r>
                        <a:rPr lang="is-IS" sz="2400" b="1" i="0" u="none" strike="noStrike">
                          <a:solidFill>
                            <a:srgbClr val="000000"/>
                          </a:solidFill>
                          <a:effectLst/>
                          <a:latin typeface="Calibri"/>
                        </a:rPr>
                        <a:t>LS2</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rowSpan="4" hMerge="1">
                  <a:txBody>
                    <a:bodyPr/>
                    <a:lstStyle/>
                    <a:p>
                      <a:endParaRPr lang="en-US"/>
                    </a:p>
                  </a:txBody>
                  <a:tcPr/>
                </a:tc>
                <a:tc gridSpan="2">
                  <a:txBody>
                    <a:bodyPr/>
                    <a:lstStyle/>
                    <a:p>
                      <a:pPr algn="ctr" fontAlgn="ctr"/>
                      <a:r>
                        <a:rPr lang="is-IS" sz="1200" b="1" i="0" u="none" strike="noStrike">
                          <a:solidFill>
                            <a:srgbClr val="000000"/>
                          </a:solidFill>
                          <a:effectLst/>
                          <a:latin typeface="Calibri"/>
                        </a:rPr>
                        <a:t>25 ns</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tr>
              <a:tr h="235499">
                <a:tc>
                  <a:txBody>
                    <a:bodyPr/>
                    <a:lstStyle/>
                    <a:p>
                      <a:pPr algn="l" fontAlgn="ctr"/>
                      <a:r>
                        <a:rPr lang="en-US" sz="1200" b="1" i="0" u="none" strike="noStrike">
                          <a:solidFill>
                            <a:srgbClr val="000000"/>
                          </a:solidFill>
                          <a:effectLst/>
                          <a:latin typeface="Calibri"/>
                        </a:rPr>
                        <a:t>TeV</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nb-NO" sz="1200" b="1" i="0" u="none" strike="noStrike">
                          <a:solidFill>
                            <a:srgbClr val="000000"/>
                          </a:solidFill>
                          <a:effectLst/>
                          <a:latin typeface="Calibri"/>
                        </a:rPr>
                        <a:t>0.9</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200" b="1" i="0" u="none" strike="noStrike">
                          <a:solidFill>
                            <a:srgbClr val="000000"/>
                          </a:solidFill>
                          <a:effectLst/>
                          <a:latin typeface="Calibri"/>
                        </a:rPr>
                        <a:t>7</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200" b="1" i="0" u="none" strike="noStrike">
                          <a:solidFill>
                            <a:srgbClr val="000000"/>
                          </a:solidFill>
                          <a:effectLst/>
                          <a:latin typeface="Calibri"/>
                        </a:rPr>
                        <a:t>8</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gridSpan="2" vMerge="1">
                  <a:txBody>
                    <a:bodyPr/>
                    <a:lstStyle/>
                    <a:p>
                      <a:endParaRPr lang="en-US"/>
                    </a:p>
                  </a:txBody>
                  <a:tcPr/>
                </a:tc>
                <a:tc hMerge="1" vMerge="1">
                  <a:txBody>
                    <a:bodyPr/>
                    <a:lstStyle/>
                    <a:p>
                      <a:endParaRPr lang="en-US"/>
                    </a:p>
                  </a:txBody>
                  <a:tcPr/>
                </a:tc>
                <a:tc gridSpan="4">
                  <a:txBody>
                    <a:bodyPr/>
                    <a:lstStyle/>
                    <a:p>
                      <a:pPr algn="ctr" fontAlgn="ctr"/>
                      <a:r>
                        <a:rPr lang="cs-CZ" sz="1200" b="1" i="0" u="none" strike="noStrike">
                          <a:solidFill>
                            <a:srgbClr val="000000"/>
                          </a:solidFill>
                          <a:effectLst/>
                          <a:latin typeface="Calibri"/>
                        </a:rPr>
                        <a:t>13-14</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fontAlgn="ctr"/>
                      <a:r>
                        <a:rPr lang="sk-SK" sz="1200" b="1" i="0" u="none" strike="noStrike">
                          <a:solidFill>
                            <a:srgbClr val="000000"/>
                          </a:solidFill>
                          <a:effectLst/>
                          <a:latin typeface="Calibri"/>
                        </a:rPr>
                        <a:t> </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n-US"/>
                    </a:p>
                  </a:txBody>
                  <a:tcPr/>
                </a:tc>
              </a:tr>
              <a:tr h="470998">
                <a:tc>
                  <a:txBody>
                    <a:bodyPr/>
                    <a:lstStyle/>
                    <a:p>
                      <a:pPr algn="l" fontAlgn="ctr"/>
                      <a:r>
                        <a:rPr lang="en-US" sz="1200" b="1" i="0" u="none" strike="noStrike">
                          <a:solidFill>
                            <a:srgbClr val="000000"/>
                          </a:solidFill>
                          <a:effectLst/>
                          <a:latin typeface="Calibri"/>
                        </a:rPr>
                        <a:t>Instant </a:t>
                      </a:r>
                      <a:br>
                        <a:rPr lang="en-US" sz="1200" b="1" i="0" u="none" strike="noStrike">
                          <a:solidFill>
                            <a:srgbClr val="000000"/>
                          </a:solidFill>
                          <a:effectLst/>
                          <a:latin typeface="Calibri"/>
                        </a:rPr>
                      </a:br>
                      <a:r>
                        <a:rPr lang="en-US" sz="1200" b="1" i="0" u="none" strike="noStrike">
                          <a:solidFill>
                            <a:srgbClr val="000000"/>
                          </a:solidFill>
                          <a:effectLst/>
                          <a:latin typeface="Calibri"/>
                        </a:rPr>
                        <a:t>Luminosity</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is-IS" sz="1050" b="1" i="0" u="none" strike="noStrike" dirty="0" smtClean="0">
                          <a:solidFill>
                            <a:srgbClr val="000000"/>
                          </a:solidFill>
                          <a:effectLst/>
                          <a:latin typeface="Calibri"/>
                        </a:rPr>
                        <a:t>10</a:t>
                      </a:r>
                      <a:r>
                        <a:rPr lang="is-IS" sz="1050" b="1" i="0" u="none" strike="noStrike" baseline="30000" dirty="0" smtClean="0">
                          <a:solidFill>
                            <a:srgbClr val="000000"/>
                          </a:solidFill>
                          <a:effectLst/>
                          <a:latin typeface="Calibri"/>
                        </a:rPr>
                        <a:t>32</a:t>
                      </a:r>
                      <a:r>
                        <a:rPr lang="is-IS" sz="1050" b="1" i="0" u="none" strike="noStrike" baseline="0" dirty="0" smtClean="0">
                          <a:solidFill>
                            <a:srgbClr val="000000"/>
                          </a:solidFill>
                          <a:effectLst/>
                          <a:latin typeface="Calibri"/>
                        </a:rPr>
                        <a:t>cm</a:t>
                      </a:r>
                      <a:r>
                        <a:rPr lang="is-IS" sz="1050" b="1" i="0" u="none" strike="noStrike" baseline="30000" dirty="0" smtClean="0">
                          <a:solidFill>
                            <a:srgbClr val="000000"/>
                          </a:solidFill>
                          <a:effectLst/>
                          <a:latin typeface="Calibri"/>
                        </a:rPr>
                        <a:t>-2</a:t>
                      </a:r>
                      <a:r>
                        <a:rPr lang="is-IS" sz="1050" b="1" i="0" u="none" strike="noStrike" baseline="0" dirty="0" smtClean="0">
                          <a:solidFill>
                            <a:srgbClr val="000000"/>
                          </a:solidFill>
                          <a:effectLst/>
                          <a:latin typeface="Calibri"/>
                        </a:rPr>
                        <a:t>s</a:t>
                      </a:r>
                      <a:r>
                        <a:rPr lang="is-IS" sz="1050" b="1" i="0" u="none" strike="noStrike" baseline="30000" dirty="0" smtClean="0">
                          <a:solidFill>
                            <a:srgbClr val="000000"/>
                          </a:solidFill>
                          <a:effectLst/>
                          <a:latin typeface="Calibri"/>
                        </a:rPr>
                        <a:t>-1</a:t>
                      </a:r>
                      <a:endParaRPr lang="is-IS" sz="1050" b="1" i="0" u="none" strike="noStrike" baseline="30000"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gridSpan="2">
                  <a:txBody>
                    <a:bodyPr/>
                    <a:lstStyle/>
                    <a:p>
                      <a:pPr algn="ctr" fontAlgn="ctr"/>
                      <a:r>
                        <a:rPr lang="is-IS" sz="1200" b="1" i="0" u="none" strike="noStrike" dirty="0">
                          <a:solidFill>
                            <a:srgbClr val="000000"/>
                          </a:solidFill>
                          <a:effectLst/>
                          <a:latin typeface="Calibri"/>
                        </a:rPr>
                        <a:t>3-</a:t>
                      </a:r>
                      <a:r>
                        <a:rPr lang="is-IS" sz="1200" b="1" i="0" u="none" strike="noStrike" dirty="0" smtClean="0">
                          <a:solidFill>
                            <a:srgbClr val="000000"/>
                          </a:solidFill>
                          <a:effectLst/>
                          <a:latin typeface="Calibri"/>
                        </a:rPr>
                        <a:t>4x10</a:t>
                      </a:r>
                      <a:r>
                        <a:rPr lang="is-IS" sz="1200" b="1" i="0" u="none" strike="noStrike" baseline="30000" dirty="0" smtClean="0">
                          <a:solidFill>
                            <a:srgbClr val="000000"/>
                          </a:solidFill>
                          <a:effectLst/>
                          <a:latin typeface="Calibri"/>
                        </a:rPr>
                        <a:t>32</a:t>
                      </a:r>
                      <a:r>
                        <a:rPr lang="is-IS" sz="1200" b="1" i="0" u="none" strike="noStrike" baseline="0" dirty="0" smtClean="0">
                          <a:solidFill>
                            <a:srgbClr val="000000"/>
                          </a:solidFill>
                          <a:effectLst/>
                          <a:latin typeface="Calibri"/>
                        </a:rPr>
                        <a:t>cm</a:t>
                      </a:r>
                      <a:r>
                        <a:rPr lang="is-IS" sz="1200" b="1" i="0" u="none" strike="noStrike" baseline="30000" dirty="0" smtClean="0">
                          <a:solidFill>
                            <a:srgbClr val="000000"/>
                          </a:solidFill>
                          <a:effectLst/>
                          <a:latin typeface="Calibri"/>
                        </a:rPr>
                        <a:t>-2</a:t>
                      </a:r>
                      <a:r>
                        <a:rPr lang="is-IS" sz="1200" b="1" i="0" u="none" strike="noStrike" baseline="0" dirty="0" smtClean="0">
                          <a:solidFill>
                            <a:srgbClr val="000000"/>
                          </a:solidFill>
                          <a:effectLst/>
                          <a:latin typeface="Calibri"/>
                        </a:rPr>
                        <a:t>s</a:t>
                      </a:r>
                      <a:r>
                        <a:rPr lang="is-IS" sz="1200" b="1" i="0" u="none" strike="noStrike" baseline="30000" dirty="0" smtClean="0">
                          <a:solidFill>
                            <a:srgbClr val="000000"/>
                          </a:solidFill>
                          <a:effectLst/>
                          <a:latin typeface="Calibri"/>
                        </a:rPr>
                        <a:t>-1</a:t>
                      </a:r>
                      <a:endParaRPr lang="is-IS" sz="1200" b="1" i="0" u="none" strike="noStrike"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4">
                  <a:txBody>
                    <a:bodyPr/>
                    <a:lstStyle/>
                    <a:p>
                      <a:pPr algn="ctr" fontAlgn="ctr"/>
                      <a:r>
                        <a:rPr lang="is-IS" sz="1200" b="1" i="0" u="none" strike="noStrike" dirty="0" smtClean="0">
                          <a:solidFill>
                            <a:srgbClr val="000000"/>
                          </a:solidFill>
                          <a:effectLst/>
                          <a:latin typeface="Calibri"/>
                        </a:rPr>
                        <a:t>4x10</a:t>
                      </a:r>
                      <a:r>
                        <a:rPr lang="is-IS" sz="1200" b="1" i="0" u="none" strike="noStrike" baseline="30000" dirty="0" smtClean="0">
                          <a:solidFill>
                            <a:srgbClr val="000000"/>
                          </a:solidFill>
                          <a:effectLst/>
                          <a:latin typeface="Calibri"/>
                        </a:rPr>
                        <a:t>32</a:t>
                      </a:r>
                      <a:r>
                        <a:rPr lang="is-IS" sz="1200" b="1" i="0" u="none" strike="noStrike" baseline="0" dirty="0" smtClean="0">
                          <a:solidFill>
                            <a:srgbClr val="000000"/>
                          </a:solidFill>
                          <a:effectLst/>
                          <a:latin typeface="Calibri"/>
                        </a:rPr>
                        <a:t>cm</a:t>
                      </a:r>
                      <a:r>
                        <a:rPr lang="is-IS" sz="1200" b="1" i="0" u="none" strike="noStrike" baseline="30000" dirty="0" smtClean="0">
                          <a:solidFill>
                            <a:srgbClr val="000000"/>
                          </a:solidFill>
                          <a:effectLst/>
                          <a:latin typeface="Calibri"/>
                        </a:rPr>
                        <a:t>-2</a:t>
                      </a:r>
                      <a:r>
                        <a:rPr lang="is-IS" sz="1200" b="1" i="0" u="none" strike="noStrike" baseline="0" dirty="0" smtClean="0">
                          <a:solidFill>
                            <a:srgbClr val="000000"/>
                          </a:solidFill>
                          <a:effectLst/>
                          <a:latin typeface="Calibri"/>
                        </a:rPr>
                        <a:t>s</a:t>
                      </a:r>
                      <a:r>
                        <a:rPr lang="is-IS" sz="1200" b="1" i="0" u="none" strike="noStrike" baseline="30000" dirty="0" smtClean="0">
                          <a:solidFill>
                            <a:srgbClr val="000000"/>
                          </a:solidFill>
                          <a:effectLst/>
                          <a:latin typeface="Calibri"/>
                        </a:rPr>
                        <a:t>-1</a:t>
                      </a:r>
                      <a:endParaRPr lang="is-IS" sz="1200" b="1" i="0" u="none" strike="noStrike"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fontAlgn="ctr"/>
                      <a:r>
                        <a:rPr lang="is-IS" sz="1200" b="1" i="0" u="none" strike="noStrike" dirty="0" smtClean="0">
                          <a:solidFill>
                            <a:srgbClr val="000000"/>
                          </a:solidFill>
                          <a:effectLst/>
                          <a:latin typeface="Calibri"/>
                        </a:rPr>
                        <a:t>2x10</a:t>
                      </a:r>
                      <a:r>
                        <a:rPr lang="is-IS" sz="1200" b="1" i="0" u="none" strike="noStrike" baseline="30000" dirty="0" smtClean="0">
                          <a:solidFill>
                            <a:srgbClr val="000000"/>
                          </a:solidFill>
                          <a:effectLst/>
                          <a:latin typeface="Calibri"/>
                        </a:rPr>
                        <a:t>33</a:t>
                      </a:r>
                      <a:r>
                        <a:rPr lang="is-IS" sz="1200" b="1" i="0" u="none" strike="noStrike" baseline="0" dirty="0" smtClean="0">
                          <a:solidFill>
                            <a:srgbClr val="000000"/>
                          </a:solidFill>
                          <a:effectLst/>
                          <a:latin typeface="Calibri"/>
                        </a:rPr>
                        <a:t>cm</a:t>
                      </a:r>
                      <a:r>
                        <a:rPr lang="is-IS" sz="1200" b="1" i="0" u="none" strike="noStrike" baseline="30000" dirty="0" smtClean="0">
                          <a:solidFill>
                            <a:srgbClr val="000000"/>
                          </a:solidFill>
                          <a:effectLst/>
                          <a:latin typeface="Calibri"/>
                        </a:rPr>
                        <a:t>-2</a:t>
                      </a:r>
                      <a:r>
                        <a:rPr lang="is-IS" sz="1200" b="1" i="0" u="none" strike="noStrike" baseline="0" dirty="0" smtClean="0">
                          <a:solidFill>
                            <a:srgbClr val="000000"/>
                          </a:solidFill>
                          <a:effectLst/>
                          <a:latin typeface="Calibri"/>
                        </a:rPr>
                        <a:t>s</a:t>
                      </a:r>
                      <a:r>
                        <a:rPr lang="is-IS" sz="1200" b="1" i="0" u="none" strike="noStrike" baseline="30000" dirty="0" smtClean="0">
                          <a:solidFill>
                            <a:srgbClr val="000000"/>
                          </a:solidFill>
                          <a:effectLst/>
                          <a:latin typeface="Calibri"/>
                        </a:rPr>
                        <a:t>-1</a:t>
                      </a:r>
                      <a:endParaRPr lang="is-IS" sz="1200" b="1" i="0" u="none" strike="noStrike"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hMerge="1">
                  <a:txBody>
                    <a:bodyPr/>
                    <a:lstStyle/>
                    <a:p>
                      <a:endParaRPr lang="en-US"/>
                    </a:p>
                  </a:txBody>
                  <a:tcPr/>
                </a:tc>
              </a:tr>
              <a:tr h="470998">
                <a:tc>
                  <a:txBody>
                    <a:bodyPr/>
                    <a:lstStyle/>
                    <a:p>
                      <a:pPr algn="l" fontAlgn="ctr"/>
                      <a:r>
                        <a:rPr lang="en-US" sz="1200" b="1" i="0" u="none" strike="noStrike">
                          <a:solidFill>
                            <a:srgbClr val="000000"/>
                          </a:solidFill>
                          <a:effectLst/>
                          <a:latin typeface="Calibri"/>
                        </a:rPr>
                        <a:t>Integrated </a:t>
                      </a:r>
                      <a:br>
                        <a:rPr lang="en-US" sz="1200" b="1" i="0" u="none" strike="noStrike">
                          <a:solidFill>
                            <a:srgbClr val="000000"/>
                          </a:solidFill>
                          <a:effectLst/>
                          <a:latin typeface="Calibri"/>
                        </a:rPr>
                      </a:br>
                      <a:r>
                        <a:rPr lang="en-US" sz="1200" b="1" i="0" u="none" strike="noStrike">
                          <a:solidFill>
                            <a:srgbClr val="000000"/>
                          </a:solidFill>
                          <a:effectLst/>
                          <a:latin typeface="Calibri"/>
                        </a:rPr>
                        <a:t>Luminosity</a:t>
                      </a: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EBDC"/>
                    </a:solidFill>
                  </a:tcPr>
                </a:tc>
                <a:tc gridSpan="3">
                  <a:txBody>
                    <a:bodyPr/>
                    <a:lstStyle/>
                    <a:p>
                      <a:pPr algn="ctr" fontAlgn="ctr"/>
                      <a:r>
                        <a:rPr lang="de-DE" sz="1200" b="1" i="0" u="none" strike="noStrike">
                          <a:solidFill>
                            <a:srgbClr val="000000"/>
                          </a:solidFill>
                          <a:effectLst/>
                          <a:latin typeface="Calibri"/>
                        </a:rPr>
                        <a:t>3 fb</a:t>
                      </a:r>
                      <a:r>
                        <a:rPr lang="de-DE" sz="1200" b="1" i="0" u="none" strike="noStrike" baseline="30000">
                          <a:solidFill>
                            <a:srgbClr val="000000"/>
                          </a:solidFill>
                          <a:effectLst/>
                          <a:latin typeface="Calibri"/>
                        </a:rPr>
                        <a:t>-1</a:t>
                      </a:r>
                      <a:endParaRPr lang="de-DE" sz="1200" b="1" i="0" u="none" strike="noStrike">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EBDC"/>
                    </a:solidFill>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4">
                  <a:txBody>
                    <a:bodyPr/>
                    <a:lstStyle/>
                    <a:p>
                      <a:pPr algn="ctr" fontAlgn="ctr"/>
                      <a:r>
                        <a:rPr lang="de-DE" sz="1200" b="1" i="0" u="none" strike="noStrike" dirty="0">
                          <a:solidFill>
                            <a:srgbClr val="000000"/>
                          </a:solidFill>
                          <a:effectLst/>
                          <a:latin typeface="Calibri"/>
                        </a:rPr>
                        <a:t>5 fb</a:t>
                      </a:r>
                      <a:r>
                        <a:rPr lang="de-DE" sz="1200" b="1" i="0" u="none" strike="noStrike" baseline="30000" dirty="0">
                          <a:solidFill>
                            <a:srgbClr val="000000"/>
                          </a:solidFill>
                          <a:effectLst/>
                          <a:latin typeface="Calibri"/>
                        </a:rPr>
                        <a:t>-1</a:t>
                      </a:r>
                      <a:endParaRPr lang="de-DE" sz="1200" b="1" i="0" u="none" strike="noStrike"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EBD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fontAlgn="ctr"/>
                      <a:r>
                        <a:rPr lang="de-DE" sz="1200" b="1" i="0" u="none" strike="noStrike" dirty="0">
                          <a:solidFill>
                            <a:srgbClr val="000000"/>
                          </a:solidFill>
                          <a:effectLst/>
                          <a:latin typeface="Calibri"/>
                        </a:rPr>
                        <a:t>50 fb</a:t>
                      </a:r>
                      <a:r>
                        <a:rPr lang="de-DE" sz="1200" b="1" i="0" u="none" strike="noStrike" baseline="30000" dirty="0">
                          <a:solidFill>
                            <a:srgbClr val="000000"/>
                          </a:solidFill>
                          <a:effectLst/>
                          <a:latin typeface="Calibri"/>
                        </a:rPr>
                        <a:t>-1</a:t>
                      </a:r>
                      <a:endParaRPr lang="de-DE" sz="1200" b="1" i="0" u="none" strike="noStrike" dirty="0">
                        <a:solidFill>
                          <a:srgbClr val="000000"/>
                        </a:solidFill>
                        <a:effectLst/>
                        <a:latin typeface="Calibri"/>
                      </a:endParaRPr>
                    </a:p>
                  </a:txBody>
                  <a:tcPr marL="8408" marR="8408" marT="84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EBDC"/>
                    </a:solidFill>
                  </a:tcPr>
                </a:tc>
                <a:tc hMerge="1">
                  <a:txBody>
                    <a:bodyPr/>
                    <a:lstStyle/>
                    <a:p>
                      <a:endParaRPr lang="en-US"/>
                    </a:p>
                  </a:txBody>
                  <a:tcPr/>
                </a:tc>
              </a:tr>
            </a:tbl>
          </a:graphicData>
        </a:graphic>
      </p:graphicFrame>
      <p:pic>
        <p:nvPicPr>
          <p:cNvPr id="45" name="Picture 44" descr="VELO_Upgrade_TDR.jpg"/>
          <p:cNvPicPr>
            <a:picLocks noChangeAspect="1"/>
          </p:cNvPicPr>
          <p:nvPr/>
        </p:nvPicPr>
        <p:blipFill>
          <a:blip r:embed="rId2" cstate="print"/>
          <a:stretch>
            <a:fillRect/>
          </a:stretch>
        </p:blipFill>
        <p:spPr>
          <a:xfrm>
            <a:off x="3177478" y="2622043"/>
            <a:ext cx="731520" cy="1041080"/>
          </a:xfrm>
          <a:prstGeom prst="rect">
            <a:avLst/>
          </a:prstGeom>
        </p:spPr>
      </p:pic>
      <p:sp>
        <p:nvSpPr>
          <p:cNvPr id="2" name="Title 1"/>
          <p:cNvSpPr>
            <a:spLocks noGrp="1"/>
          </p:cNvSpPr>
          <p:nvPr>
            <p:ph type="title"/>
          </p:nvPr>
        </p:nvSpPr>
        <p:spPr/>
        <p:txBody>
          <a:bodyPr/>
          <a:lstStyle/>
          <a:p>
            <a:r>
              <a:rPr lang="en-US" dirty="0" smtClean="0"/>
              <a:t>Timeline</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BE423ABC-71E4-4E06-944E-AE6BB5DE8107}" type="slidenum">
              <a:rPr lang="en-US" smtClean="0"/>
              <a:pPr/>
              <a:t>57</a:t>
            </a:fld>
            <a:endParaRPr lang="en-US" dirty="0"/>
          </a:p>
        </p:txBody>
      </p: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782" y="2624173"/>
            <a:ext cx="731520" cy="10298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9653" y="2627686"/>
            <a:ext cx="731520" cy="1052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4572000" y="2133600"/>
            <a:ext cx="1265678" cy="646331"/>
          </a:xfrm>
          <a:prstGeom prst="rect">
            <a:avLst/>
          </a:prstGeom>
          <a:noFill/>
        </p:spPr>
        <p:txBody>
          <a:bodyPr wrap="none" rtlCol="0">
            <a:spAutoFit/>
          </a:bodyPr>
          <a:lstStyle/>
          <a:p>
            <a:r>
              <a:rPr lang="en-US" dirty="0" smtClean="0"/>
              <a:t>Sensor </a:t>
            </a:r>
            <a:br>
              <a:rPr lang="en-US" dirty="0" smtClean="0"/>
            </a:br>
            <a:r>
              <a:rPr lang="en-US" dirty="0" smtClean="0"/>
              <a:t>production</a:t>
            </a:r>
            <a:endParaRPr lang="en-US" dirty="0"/>
          </a:p>
        </p:txBody>
      </p:sp>
      <p:cxnSp>
        <p:nvCxnSpPr>
          <p:cNvPr id="48" name="Straight Arrow Connector 47"/>
          <p:cNvCxnSpPr/>
          <p:nvPr/>
        </p:nvCxnSpPr>
        <p:spPr>
          <a:xfrm>
            <a:off x="5226379" y="2667000"/>
            <a:ext cx="518857" cy="1084761"/>
          </a:xfrm>
          <a:prstGeom prst="straightConnector1">
            <a:avLst/>
          </a:prstGeom>
          <a:ln w="28575">
            <a:solidFill>
              <a:schemeClr val="tx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410200" y="1524000"/>
            <a:ext cx="1265678" cy="646331"/>
          </a:xfrm>
          <a:prstGeom prst="rect">
            <a:avLst/>
          </a:prstGeom>
          <a:noFill/>
        </p:spPr>
        <p:txBody>
          <a:bodyPr wrap="none" rtlCol="0">
            <a:spAutoFit/>
          </a:bodyPr>
          <a:lstStyle/>
          <a:p>
            <a:r>
              <a:rPr lang="en-US" dirty="0" smtClean="0"/>
              <a:t>module</a:t>
            </a:r>
            <a:br>
              <a:rPr lang="en-US" dirty="0" smtClean="0"/>
            </a:br>
            <a:r>
              <a:rPr lang="en-US" dirty="0" smtClean="0"/>
              <a:t>production</a:t>
            </a:r>
            <a:endParaRPr lang="en-US" dirty="0"/>
          </a:p>
        </p:txBody>
      </p:sp>
      <p:cxnSp>
        <p:nvCxnSpPr>
          <p:cNvPr id="52" name="Straight Arrow Connector 51"/>
          <p:cNvCxnSpPr/>
          <p:nvPr/>
        </p:nvCxnSpPr>
        <p:spPr>
          <a:xfrm>
            <a:off x="5974831" y="2102368"/>
            <a:ext cx="268295" cy="1649393"/>
          </a:xfrm>
          <a:prstGeom prst="straightConnector1">
            <a:avLst/>
          </a:prstGeom>
          <a:ln w="28575">
            <a:solidFill>
              <a:schemeClr val="tx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169294" y="2147336"/>
            <a:ext cx="1120957" cy="646331"/>
          </a:xfrm>
          <a:prstGeom prst="rect">
            <a:avLst/>
          </a:prstGeom>
          <a:noFill/>
        </p:spPr>
        <p:txBody>
          <a:bodyPr wrap="none" rtlCol="0">
            <a:spAutoFit/>
          </a:bodyPr>
          <a:lstStyle/>
          <a:p>
            <a:r>
              <a:rPr lang="en-US" dirty="0" smtClean="0"/>
              <a:t>Assembly </a:t>
            </a:r>
            <a:br>
              <a:rPr lang="en-US" dirty="0" smtClean="0"/>
            </a:br>
            <a:endParaRPr lang="en-US" dirty="0"/>
          </a:p>
        </p:txBody>
      </p:sp>
      <p:cxnSp>
        <p:nvCxnSpPr>
          <p:cNvPr id="56" name="Straight Arrow Connector 55"/>
          <p:cNvCxnSpPr/>
          <p:nvPr/>
        </p:nvCxnSpPr>
        <p:spPr>
          <a:xfrm flipH="1">
            <a:off x="6498899" y="2571425"/>
            <a:ext cx="101125" cy="1194072"/>
          </a:xfrm>
          <a:prstGeom prst="straightConnector1">
            <a:avLst/>
          </a:prstGeom>
          <a:ln w="28575">
            <a:solidFill>
              <a:schemeClr val="tx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705600" y="2514600"/>
            <a:ext cx="1258803" cy="646331"/>
          </a:xfrm>
          <a:prstGeom prst="rect">
            <a:avLst/>
          </a:prstGeom>
          <a:noFill/>
        </p:spPr>
        <p:txBody>
          <a:bodyPr wrap="none" rtlCol="0">
            <a:spAutoFit/>
          </a:bodyPr>
          <a:lstStyle/>
          <a:p>
            <a:r>
              <a:rPr lang="en-US" dirty="0" smtClean="0"/>
              <a:t>installation</a:t>
            </a:r>
            <a:br>
              <a:rPr lang="en-US" dirty="0" smtClean="0"/>
            </a:br>
            <a:endParaRPr lang="en-US" dirty="0"/>
          </a:p>
        </p:txBody>
      </p:sp>
      <p:cxnSp>
        <p:nvCxnSpPr>
          <p:cNvPr id="61" name="Straight Arrow Connector 60"/>
          <p:cNvCxnSpPr/>
          <p:nvPr/>
        </p:nvCxnSpPr>
        <p:spPr>
          <a:xfrm flipH="1">
            <a:off x="6855797" y="2842101"/>
            <a:ext cx="431297" cy="923396"/>
          </a:xfrm>
          <a:prstGeom prst="straightConnector1">
            <a:avLst/>
          </a:prstGeom>
          <a:ln w="28575">
            <a:solidFill>
              <a:schemeClr val="tx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274829" y="5867400"/>
            <a:ext cx="5869172" cy="369332"/>
          </a:xfrm>
          <a:prstGeom prst="rect">
            <a:avLst/>
          </a:prstGeom>
          <a:noFill/>
        </p:spPr>
        <p:txBody>
          <a:bodyPr wrap="square" rtlCol="0">
            <a:spAutoFit/>
          </a:bodyPr>
          <a:lstStyle/>
          <a:p>
            <a:r>
              <a:rPr lang="en-US" dirty="0" smtClean="0"/>
              <a:t>Current upgrade plan still compatible with post LS3 …</a:t>
            </a:r>
            <a:endParaRPr lang="en-US" dirty="0"/>
          </a:p>
        </p:txBody>
      </p:sp>
      <p:pic>
        <p:nvPicPr>
          <p:cNvPr id="2071" name="Picture 23" descr="https://cds.cern.ch/record/1647400/files/LHCB-TDR-015.jpg?subformat=icon-1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0779" y="2625030"/>
            <a:ext cx="731520" cy="1036320"/>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46"/>
          <p:cNvSpPr txBox="1"/>
          <p:nvPr/>
        </p:nvSpPr>
        <p:spPr>
          <a:xfrm>
            <a:off x="3058318" y="2037470"/>
            <a:ext cx="864339" cy="646331"/>
          </a:xfrm>
          <a:prstGeom prst="rect">
            <a:avLst/>
          </a:prstGeom>
          <a:noFill/>
        </p:spPr>
        <p:txBody>
          <a:bodyPr wrap="none" rtlCol="0">
            <a:spAutoFit/>
          </a:bodyPr>
          <a:lstStyle/>
          <a:p>
            <a:r>
              <a:rPr lang="en-US" dirty="0" smtClean="0"/>
              <a:t>VELO </a:t>
            </a:r>
          </a:p>
          <a:p>
            <a:r>
              <a:rPr lang="en-US" dirty="0" smtClean="0"/>
              <a:t>TDR</a:t>
            </a:r>
            <a:endParaRPr lang="en-US" dirty="0"/>
          </a:p>
        </p:txBody>
      </p:sp>
      <p:sp>
        <p:nvSpPr>
          <p:cNvPr id="54" name="TextBox 46"/>
          <p:cNvSpPr txBox="1"/>
          <p:nvPr/>
        </p:nvSpPr>
        <p:spPr>
          <a:xfrm>
            <a:off x="3809220" y="2026476"/>
            <a:ext cx="659155" cy="646331"/>
          </a:xfrm>
          <a:prstGeom prst="rect">
            <a:avLst/>
          </a:prstGeom>
          <a:noFill/>
        </p:spPr>
        <p:txBody>
          <a:bodyPr wrap="none" rtlCol="0">
            <a:spAutoFit/>
          </a:bodyPr>
          <a:lstStyle/>
          <a:p>
            <a:r>
              <a:rPr lang="en-US" dirty="0" smtClean="0"/>
              <a:t>UT</a:t>
            </a:r>
          </a:p>
          <a:p>
            <a:r>
              <a:rPr lang="en-US" dirty="0" smtClean="0"/>
              <a:t>TDR</a:t>
            </a:r>
            <a:endParaRPr lang="en-US" dirty="0"/>
          </a:p>
        </p:txBody>
      </p:sp>
      <p:sp>
        <p:nvSpPr>
          <p:cNvPr id="57" name="TextBox 46"/>
          <p:cNvSpPr txBox="1"/>
          <p:nvPr/>
        </p:nvSpPr>
        <p:spPr>
          <a:xfrm>
            <a:off x="1454630" y="2225813"/>
            <a:ext cx="556563" cy="369332"/>
          </a:xfrm>
          <a:prstGeom prst="rect">
            <a:avLst/>
          </a:prstGeom>
          <a:noFill/>
        </p:spPr>
        <p:txBody>
          <a:bodyPr wrap="none" rtlCol="0">
            <a:spAutoFit/>
          </a:bodyPr>
          <a:lstStyle/>
          <a:p>
            <a:r>
              <a:rPr lang="en-US" dirty="0" smtClean="0"/>
              <a:t>LOI</a:t>
            </a:r>
            <a:endParaRPr lang="en-US" dirty="0"/>
          </a:p>
        </p:txBody>
      </p:sp>
      <p:sp>
        <p:nvSpPr>
          <p:cNvPr id="58" name="TextBox 46"/>
          <p:cNvSpPr txBox="1"/>
          <p:nvPr/>
        </p:nvSpPr>
        <p:spPr>
          <a:xfrm>
            <a:off x="2134372" y="1987823"/>
            <a:ext cx="659155" cy="646331"/>
          </a:xfrm>
          <a:prstGeom prst="rect">
            <a:avLst/>
          </a:prstGeom>
          <a:noFill/>
        </p:spPr>
        <p:txBody>
          <a:bodyPr wrap="none" rtlCol="0">
            <a:spAutoFit/>
          </a:bodyPr>
          <a:lstStyle/>
          <a:p>
            <a:r>
              <a:rPr lang="en-US" dirty="0" smtClean="0"/>
              <a:t>FW</a:t>
            </a:r>
          </a:p>
          <a:p>
            <a:r>
              <a:rPr lang="en-US" dirty="0" smtClean="0"/>
              <a:t>TDR</a:t>
            </a:r>
            <a:endParaRPr lang="en-US" dirty="0"/>
          </a:p>
        </p:txBody>
      </p:sp>
    </p:spTree>
    <p:extLst>
      <p:ext uri="{BB962C8B-B14F-4D97-AF65-F5344CB8AC3E}">
        <p14:creationId xmlns:p14="http://schemas.microsoft.com/office/powerpoint/2010/main" val="37909174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762"/>
            <a:ext cx="9144000" cy="1325563"/>
          </a:xfrm>
        </p:spPr>
        <p:txBody>
          <a:bodyPr>
            <a:normAutofit/>
          </a:bodyPr>
          <a:lstStyle/>
          <a:p>
            <a:r>
              <a:rPr lang="en-US" dirty="0" smtClean="0"/>
              <a:t>Cooling: micro channel substrate</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BE423ABC-71E4-4E06-944E-AE6BB5DE8107}" type="slidenum">
              <a:rPr lang="en-US" smtClean="0"/>
              <a:pPr/>
              <a:t>58</a:t>
            </a:fld>
            <a:endParaRPr lang="en-US" dirty="0"/>
          </a:p>
        </p:txBody>
      </p:sp>
      <p:sp>
        <p:nvSpPr>
          <p:cNvPr id="10" name="Content Placeholder 2"/>
          <p:cNvSpPr txBox="1">
            <a:spLocks/>
          </p:cNvSpPr>
          <p:nvPr/>
        </p:nvSpPr>
        <p:spPr>
          <a:xfrm>
            <a:off x="133047" y="912194"/>
            <a:ext cx="4221238" cy="1724567"/>
          </a:xfrm>
          <a:prstGeom prst="rect">
            <a:avLst/>
          </a:prstGeom>
          <a:noFill/>
          <a:ln w="19050" cmpd="sng">
            <a:solidFill>
              <a:schemeClr val="accent6">
                <a:lumMod val="75000"/>
              </a:schemeClr>
            </a:solidFill>
          </a:ln>
        </p:spPr>
        <p:txBody>
          <a:bodyPr lIns="45720" rIns="45720">
            <a:normAutofit fontScale="70000" lnSpcReduction="20000"/>
          </a:bodyPr>
          <a:lstStyle>
            <a:defPPr>
              <a:defRPr>
                <a:solidFill>
                  <a:schemeClr val="tx1"/>
                </a:solidFill>
                <a:latin typeface="+mn-lt"/>
                <a:ea typeface="+mn-ea"/>
                <a:cs typeface="+mn-cs"/>
              </a:defRPr>
            </a:defPPr>
            <a:lvl1pPr marL="225425" indent="-225425"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spcBef>
                <a:spcPts val="600"/>
              </a:spcBef>
              <a:spcAft>
                <a:spcPts val="600"/>
              </a:spcAft>
              <a:buClr>
                <a:schemeClr val="accent6">
                  <a:lumMod val="50000"/>
                </a:schemeClr>
              </a:buClr>
              <a:buNone/>
            </a:pPr>
            <a:r>
              <a:rPr lang="en-US" sz="2200" b="1" dirty="0" smtClean="0">
                <a:solidFill>
                  <a:schemeClr val="accent6">
                    <a:lumMod val="50000"/>
                  </a:schemeClr>
                </a:solidFill>
              </a:rPr>
              <a:t>Challenge:</a:t>
            </a:r>
          </a:p>
          <a:p>
            <a:pPr>
              <a:spcBef>
                <a:spcPts val="600"/>
              </a:spcBef>
              <a:spcAft>
                <a:spcPts val="600"/>
              </a:spcAft>
              <a:buClr>
                <a:schemeClr val="accent6">
                  <a:lumMod val="50000"/>
                </a:schemeClr>
              </a:buClr>
            </a:pPr>
            <a:r>
              <a:rPr lang="en-US" sz="2000" dirty="0" smtClean="0">
                <a:solidFill>
                  <a:schemeClr val="accent6">
                    <a:lumMod val="50000"/>
                  </a:schemeClr>
                </a:solidFill>
              </a:rPr>
              <a:t>Modules produce up to 30W, dominated by ASICs</a:t>
            </a:r>
          </a:p>
          <a:p>
            <a:pPr>
              <a:spcBef>
                <a:spcPts val="600"/>
              </a:spcBef>
              <a:spcAft>
                <a:spcPts val="600"/>
              </a:spcAft>
              <a:buClr>
                <a:schemeClr val="accent6">
                  <a:lumMod val="50000"/>
                </a:schemeClr>
              </a:buClr>
            </a:pPr>
            <a:r>
              <a:rPr lang="en-US" sz="2000" dirty="0" smtClean="0">
                <a:solidFill>
                  <a:schemeClr val="accent6">
                    <a:lumMod val="50000"/>
                  </a:schemeClr>
                </a:solidFill>
              </a:rPr>
              <a:t>Sensors must be kept &lt; </a:t>
            </a:r>
            <a:r>
              <a:rPr lang="en-US" sz="2000" dirty="0">
                <a:solidFill>
                  <a:schemeClr val="accent6">
                    <a:lumMod val="50000"/>
                  </a:schemeClr>
                </a:solidFill>
              </a:rPr>
              <a:t>-20 </a:t>
            </a:r>
            <a:r>
              <a:rPr lang="en-US" sz="2000" baseline="30000" dirty="0" err="1" smtClean="0">
                <a:solidFill>
                  <a:schemeClr val="accent6">
                    <a:lumMod val="50000"/>
                  </a:schemeClr>
                </a:solidFill>
              </a:rPr>
              <a:t>o</a:t>
            </a:r>
            <a:r>
              <a:rPr lang="en-US" sz="2000" dirty="0" err="1" smtClean="0">
                <a:solidFill>
                  <a:schemeClr val="accent6">
                    <a:lumMod val="50000"/>
                  </a:schemeClr>
                </a:solidFill>
              </a:rPr>
              <a:t>C</a:t>
            </a:r>
            <a:r>
              <a:rPr lang="en-US" sz="2000" dirty="0" smtClean="0">
                <a:solidFill>
                  <a:schemeClr val="accent6">
                    <a:lumMod val="50000"/>
                  </a:schemeClr>
                </a:solidFill>
              </a:rPr>
              <a:t> </a:t>
            </a:r>
            <a:r>
              <a:rPr lang="en-US" sz="2000" dirty="0">
                <a:solidFill>
                  <a:schemeClr val="accent6">
                    <a:lumMod val="50000"/>
                  </a:schemeClr>
                </a:solidFill>
              </a:rPr>
              <a:t>to minimize the effects of radiation damage, and to avoid thermal </a:t>
            </a:r>
            <a:r>
              <a:rPr lang="en-US" sz="2000" dirty="0" smtClean="0">
                <a:solidFill>
                  <a:schemeClr val="accent6">
                    <a:lumMod val="50000"/>
                  </a:schemeClr>
                </a:solidFill>
              </a:rPr>
              <a:t>runaway</a:t>
            </a:r>
          </a:p>
          <a:p>
            <a:pPr>
              <a:spcBef>
                <a:spcPts val="600"/>
              </a:spcBef>
              <a:spcAft>
                <a:spcPts val="600"/>
              </a:spcAft>
              <a:buClr>
                <a:schemeClr val="accent6">
                  <a:lumMod val="50000"/>
                </a:schemeClr>
              </a:buClr>
            </a:pPr>
            <a:r>
              <a:rPr lang="en-US" sz="2000" dirty="0" smtClean="0">
                <a:solidFill>
                  <a:schemeClr val="accent6">
                    <a:lumMod val="50000"/>
                  </a:schemeClr>
                </a:solidFill>
              </a:rPr>
              <a:t>Must avoid material especially at tip of module</a:t>
            </a:r>
            <a:endParaRPr lang="en-US" sz="2000" dirty="0">
              <a:solidFill>
                <a:schemeClr val="accent6">
                  <a:lumMod val="50000"/>
                </a:schemeClr>
              </a:solidFill>
            </a:endParaRPr>
          </a:p>
        </p:txBody>
      </p:sp>
      <p:pic>
        <p:nvPicPr>
          <p:cNvPr id="7" name="Picture 6"/>
          <p:cNvPicPr>
            <a:picLocks noChangeAspect="1"/>
          </p:cNvPicPr>
          <p:nvPr/>
        </p:nvPicPr>
        <p:blipFill>
          <a:blip r:embed="rId2"/>
          <a:stretch>
            <a:fillRect/>
          </a:stretch>
        </p:blipFill>
        <p:spPr>
          <a:xfrm>
            <a:off x="0" y="2662351"/>
            <a:ext cx="4079116" cy="2870200"/>
          </a:xfrm>
          <a:prstGeom prst="rect">
            <a:avLst/>
          </a:prstGeom>
        </p:spPr>
      </p:pic>
      <p:pic>
        <p:nvPicPr>
          <p:cNvPr id="11" name="pasted-image.png"/>
          <p:cNvPicPr>
            <a:picLocks noChangeAspect="1"/>
          </p:cNvPicPr>
          <p:nvPr/>
        </p:nvPicPr>
        <p:blipFill>
          <a:blip r:embed="rId3">
            <a:extLst/>
          </a:blip>
          <a:stretch>
            <a:fillRect/>
          </a:stretch>
        </p:blipFill>
        <p:spPr>
          <a:xfrm>
            <a:off x="4012819" y="2912594"/>
            <a:ext cx="2730604" cy="2414877"/>
          </a:xfrm>
          <a:prstGeom prst="rect">
            <a:avLst/>
          </a:prstGeom>
          <a:ln w="12700">
            <a:miter lim="400000"/>
          </a:ln>
        </p:spPr>
      </p:pic>
      <p:pic>
        <p:nvPicPr>
          <p:cNvPr id="13" name="pasted-image.pdf"/>
          <p:cNvPicPr>
            <a:picLocks noChangeAspect="1"/>
          </p:cNvPicPr>
          <p:nvPr/>
        </p:nvPicPr>
        <p:blipFill rotWithShape="1">
          <a:blip r:embed="rId4">
            <a:extLst/>
          </a:blip>
          <a:srcRect l="43697" t="16706" r="7794" b="16794"/>
          <a:stretch/>
        </p:blipFill>
        <p:spPr>
          <a:xfrm rot="16200000">
            <a:off x="6739200" y="3567600"/>
            <a:ext cx="2224800" cy="1717200"/>
          </a:xfrm>
          <a:prstGeom prst="rect">
            <a:avLst/>
          </a:prstGeom>
          <a:ln w="12700">
            <a:miter lim="400000"/>
          </a:ln>
        </p:spPr>
      </p:pic>
      <p:cxnSp>
        <p:nvCxnSpPr>
          <p:cNvPr id="8" name="Straight Arrow Connector 7"/>
          <p:cNvCxnSpPr/>
          <p:nvPr/>
        </p:nvCxnSpPr>
        <p:spPr>
          <a:xfrm flipV="1">
            <a:off x="2113257" y="4112197"/>
            <a:ext cx="312304" cy="1353382"/>
          </a:xfrm>
          <a:prstGeom prst="straightConnector1">
            <a:avLst/>
          </a:prstGeom>
          <a:ln w="34925">
            <a:solidFill>
              <a:srgbClr val="FF99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4801" y="5528043"/>
            <a:ext cx="659293" cy="369332"/>
          </a:xfrm>
          <a:prstGeom prst="rect">
            <a:avLst/>
          </a:prstGeom>
          <a:noFill/>
        </p:spPr>
        <p:txBody>
          <a:bodyPr wrap="none" rtlCol="0">
            <a:spAutoFit/>
          </a:bodyPr>
          <a:lstStyle/>
          <a:p>
            <a:r>
              <a:rPr lang="en-US" dirty="0" smtClean="0"/>
              <a:t>CO2</a:t>
            </a:r>
            <a:endParaRPr lang="en-US" dirty="0"/>
          </a:p>
        </p:txBody>
      </p:sp>
      <p:pic>
        <p:nvPicPr>
          <p:cNvPr id="20" name="thermal_map.png"/>
          <p:cNvPicPr/>
          <p:nvPr/>
        </p:nvPicPr>
        <p:blipFill>
          <a:blip r:embed="rId5">
            <a:extLst/>
          </a:blip>
          <a:stretch>
            <a:fillRect/>
          </a:stretch>
        </p:blipFill>
        <p:spPr>
          <a:xfrm>
            <a:off x="165830" y="5299009"/>
            <a:ext cx="4081504" cy="972731"/>
          </a:xfrm>
          <a:prstGeom prst="rect">
            <a:avLst/>
          </a:prstGeom>
          <a:ln w="12700">
            <a:miter lim="400000"/>
          </a:ln>
        </p:spPr>
      </p:pic>
      <p:pic>
        <p:nvPicPr>
          <p:cNvPr id="21" name="temp_scale_cooling.png"/>
          <p:cNvPicPr/>
          <p:nvPr/>
        </p:nvPicPr>
        <p:blipFill>
          <a:blip r:embed="rId6">
            <a:extLst/>
          </a:blip>
          <a:stretch>
            <a:fillRect/>
          </a:stretch>
        </p:blipFill>
        <p:spPr>
          <a:xfrm>
            <a:off x="61939" y="6288018"/>
            <a:ext cx="4174985" cy="240299"/>
          </a:xfrm>
          <a:prstGeom prst="rect">
            <a:avLst/>
          </a:prstGeom>
          <a:ln w="12700">
            <a:miter lim="400000"/>
          </a:ln>
        </p:spPr>
      </p:pic>
      <p:sp>
        <p:nvSpPr>
          <p:cNvPr id="23" name="TextBox 22"/>
          <p:cNvSpPr txBox="1"/>
          <p:nvPr/>
        </p:nvSpPr>
        <p:spPr>
          <a:xfrm>
            <a:off x="4413896" y="5288599"/>
            <a:ext cx="1875907" cy="338554"/>
          </a:xfrm>
          <a:prstGeom prst="rect">
            <a:avLst/>
          </a:prstGeom>
          <a:noFill/>
        </p:spPr>
        <p:txBody>
          <a:bodyPr wrap="none" rtlCol="0">
            <a:spAutoFit/>
          </a:bodyPr>
          <a:lstStyle/>
          <a:p>
            <a:r>
              <a:rPr lang="en-US" sz="1600" i="1" dirty="0" smtClean="0"/>
              <a:t>Race track design</a:t>
            </a:r>
            <a:endParaRPr lang="en-US" sz="1600" i="1" dirty="0"/>
          </a:p>
        </p:txBody>
      </p:sp>
      <p:sp>
        <p:nvSpPr>
          <p:cNvPr id="24" name="TextBox 23"/>
          <p:cNvSpPr txBox="1"/>
          <p:nvPr/>
        </p:nvSpPr>
        <p:spPr>
          <a:xfrm>
            <a:off x="2307298" y="5864031"/>
            <a:ext cx="1339279" cy="369332"/>
          </a:xfrm>
          <a:prstGeom prst="rect">
            <a:avLst/>
          </a:prstGeom>
          <a:noFill/>
        </p:spPr>
        <p:txBody>
          <a:bodyPr wrap="none" rtlCol="0">
            <a:spAutoFit/>
          </a:bodyPr>
          <a:lstStyle/>
          <a:p>
            <a:r>
              <a:rPr lang="en-US" dirty="0" smtClean="0">
                <a:solidFill>
                  <a:srgbClr val="FFFFFF"/>
                </a:solidFill>
              </a:rPr>
              <a:t>simulations</a:t>
            </a:r>
            <a:endParaRPr lang="en-US" dirty="0">
              <a:solidFill>
                <a:srgbClr val="FFFFFF"/>
              </a:solidFill>
            </a:endParaRPr>
          </a:p>
        </p:txBody>
      </p:sp>
      <p:sp>
        <p:nvSpPr>
          <p:cNvPr id="29" name="TextBox 28"/>
          <p:cNvSpPr txBox="1"/>
          <p:nvPr/>
        </p:nvSpPr>
        <p:spPr>
          <a:xfrm>
            <a:off x="0" y="2911217"/>
            <a:ext cx="1814824" cy="523220"/>
          </a:xfrm>
          <a:prstGeom prst="rect">
            <a:avLst/>
          </a:prstGeom>
          <a:noFill/>
        </p:spPr>
        <p:txBody>
          <a:bodyPr wrap="none" rtlCol="0">
            <a:spAutoFit/>
          </a:bodyPr>
          <a:lstStyle/>
          <a:p>
            <a:r>
              <a:rPr lang="en-US" sz="1400" i="1" dirty="0" smtClean="0"/>
              <a:t>Cross section of the </a:t>
            </a:r>
            <a:br>
              <a:rPr lang="en-US" sz="1400" i="1" dirty="0" smtClean="0"/>
            </a:br>
            <a:r>
              <a:rPr lang="en-US" sz="1400" i="1" dirty="0" smtClean="0"/>
              <a:t>module concept</a:t>
            </a:r>
            <a:endParaRPr lang="en-US" sz="1400" i="1" dirty="0"/>
          </a:p>
        </p:txBody>
      </p:sp>
      <p:cxnSp>
        <p:nvCxnSpPr>
          <p:cNvPr id="30" name="Straight Arrow Connector 29"/>
          <p:cNvCxnSpPr/>
          <p:nvPr/>
        </p:nvCxnSpPr>
        <p:spPr>
          <a:xfrm flipV="1">
            <a:off x="7397852" y="4674371"/>
            <a:ext cx="451388" cy="1464139"/>
          </a:xfrm>
          <a:prstGeom prst="straightConnector1">
            <a:avLst/>
          </a:prstGeom>
          <a:ln w="34925">
            <a:solidFill>
              <a:srgbClr val="FF99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292184" y="6269797"/>
            <a:ext cx="2020105" cy="338554"/>
          </a:xfrm>
          <a:prstGeom prst="rect">
            <a:avLst/>
          </a:prstGeom>
          <a:noFill/>
        </p:spPr>
        <p:txBody>
          <a:bodyPr wrap="none" rtlCol="0">
            <a:spAutoFit/>
          </a:bodyPr>
          <a:lstStyle/>
          <a:p>
            <a:r>
              <a:rPr lang="en-US" sz="1600" i="1" dirty="0" smtClean="0"/>
              <a:t>Soldered connector </a:t>
            </a:r>
            <a:endParaRPr lang="en-US" sz="1600" i="1" dirty="0"/>
          </a:p>
        </p:txBody>
      </p:sp>
      <p:sp>
        <p:nvSpPr>
          <p:cNvPr id="22" name="Content Placeholder 2"/>
          <p:cNvSpPr txBox="1">
            <a:spLocks/>
          </p:cNvSpPr>
          <p:nvPr/>
        </p:nvSpPr>
        <p:spPr>
          <a:xfrm>
            <a:off x="4555067" y="931548"/>
            <a:ext cx="4334933" cy="1705214"/>
          </a:xfrm>
          <a:prstGeom prst="rect">
            <a:avLst/>
          </a:prstGeom>
          <a:noFill/>
          <a:ln w="19050" cmpd="sng">
            <a:solidFill>
              <a:schemeClr val="accent5">
                <a:lumMod val="75000"/>
              </a:schemeClr>
            </a:solidFill>
          </a:ln>
        </p:spPr>
        <p:txBody>
          <a:bodyPr lIns="45720" rIns="45720">
            <a:normAutofit fontScale="62500" lnSpcReduction="20000"/>
          </a:bodyPr>
          <a:lstStyle>
            <a:defPPr>
              <a:defRPr>
                <a:solidFill>
                  <a:schemeClr val="tx1"/>
                </a:solidFill>
                <a:latin typeface="+mn-lt"/>
                <a:ea typeface="+mn-ea"/>
                <a:cs typeface="+mn-cs"/>
              </a:defRPr>
            </a:defPPr>
            <a:lvl1pPr marL="225425" indent="-225425"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nSpc>
                <a:spcPct val="120000"/>
              </a:lnSpc>
              <a:spcAft>
                <a:spcPts val="600"/>
              </a:spcAft>
              <a:buNone/>
            </a:pPr>
            <a:r>
              <a:rPr lang="en-US" sz="2200" b="1" dirty="0" smtClean="0">
                <a:solidFill>
                  <a:schemeClr val="accent5">
                    <a:lumMod val="75000"/>
                  </a:schemeClr>
                </a:solidFill>
              </a:rPr>
              <a:t>Chosen Solution:</a:t>
            </a:r>
          </a:p>
          <a:p>
            <a:pPr>
              <a:lnSpc>
                <a:spcPct val="120000"/>
              </a:lnSpc>
              <a:spcAft>
                <a:spcPts val="600"/>
              </a:spcAft>
            </a:pPr>
            <a:r>
              <a:rPr lang="en-US" sz="2000" dirty="0" smtClean="0">
                <a:solidFill>
                  <a:schemeClr val="accent5">
                    <a:lumMod val="75000"/>
                  </a:schemeClr>
                </a:solidFill>
              </a:rPr>
              <a:t>Evaporate CO2 in micro-channels etched within silicon substrate</a:t>
            </a:r>
          </a:p>
          <a:p>
            <a:pPr lvl="1">
              <a:spcAft>
                <a:spcPts val="600"/>
              </a:spcAft>
            </a:pPr>
            <a:r>
              <a:rPr lang="en-US" sz="1900" dirty="0" smtClean="0">
                <a:solidFill>
                  <a:schemeClr val="accent5">
                    <a:lumMod val="75000"/>
                  </a:schemeClr>
                </a:solidFill>
              </a:rPr>
              <a:t>High heat transfer coefficients</a:t>
            </a:r>
          </a:p>
          <a:p>
            <a:pPr lvl="1">
              <a:spcAft>
                <a:spcPts val="600"/>
              </a:spcAft>
            </a:pPr>
            <a:r>
              <a:rPr lang="en-US" sz="1900" dirty="0" smtClean="0">
                <a:solidFill>
                  <a:schemeClr val="accent5">
                    <a:lumMod val="75000"/>
                  </a:schemeClr>
                </a:solidFill>
              </a:rPr>
              <a:t>No CTE difference (Si on Si)</a:t>
            </a:r>
          </a:p>
          <a:p>
            <a:pPr lvl="1">
              <a:spcAft>
                <a:spcPts val="600"/>
              </a:spcAft>
            </a:pPr>
            <a:r>
              <a:rPr lang="en-US" sz="1900" dirty="0" smtClean="0">
                <a:solidFill>
                  <a:schemeClr val="accent5">
                    <a:lumMod val="75000"/>
                  </a:schemeClr>
                </a:solidFill>
              </a:rPr>
              <a:t>Excellent uniformity of material in sensitive region</a:t>
            </a:r>
          </a:p>
          <a:p>
            <a:pPr lvl="1">
              <a:spcAft>
                <a:spcPts val="600"/>
              </a:spcAft>
            </a:pPr>
            <a:r>
              <a:rPr lang="en-US" sz="1900" dirty="0" smtClean="0">
                <a:solidFill>
                  <a:schemeClr val="accent5">
                    <a:lumMod val="75000"/>
                  </a:schemeClr>
                </a:solidFill>
              </a:rPr>
              <a:t>Pressure tolerance of module is important</a:t>
            </a:r>
            <a:endParaRPr lang="en-US" sz="1900" dirty="0">
              <a:solidFill>
                <a:schemeClr val="accent5">
                  <a:lumMod val="75000"/>
                </a:schemeClr>
              </a:solidFill>
            </a:endParaRPr>
          </a:p>
        </p:txBody>
      </p:sp>
    </p:spTree>
    <p:extLst>
      <p:ext uri="{BB962C8B-B14F-4D97-AF65-F5344CB8AC3E}">
        <p14:creationId xmlns:p14="http://schemas.microsoft.com/office/powerpoint/2010/main" val="2025572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Microchannels</a:t>
            </a:r>
            <a:r>
              <a:rPr lang="en-US" dirty="0" smtClean="0"/>
              <a:t>  under test</a:t>
            </a:r>
            <a:endParaRPr lang="en-US"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36752507-1B22-4A51-A0ED-44BB02DAE7A7}" type="slidenum">
              <a:rPr lang="en-US" smtClean="0"/>
              <a:t>59</a:t>
            </a:fld>
            <a:endParaRPr lang="en-US"/>
          </a:p>
        </p:txBody>
      </p:sp>
      <p:pic>
        <p:nvPicPr>
          <p:cNvPr id="7" name="Espaço Reservado para Conteú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93265" y="3632766"/>
            <a:ext cx="4550735" cy="3086131"/>
          </a:xfrm>
        </p:spPr>
      </p:pic>
      <p:cxnSp>
        <p:nvCxnSpPr>
          <p:cNvPr id="9" name="Conector reto 8"/>
          <p:cNvCxnSpPr/>
          <p:nvPr/>
        </p:nvCxnSpPr>
        <p:spPr>
          <a:xfrm flipH="1">
            <a:off x="7885105" y="3788833"/>
            <a:ext cx="4253" cy="2456122"/>
          </a:xfrm>
          <a:prstGeom prst="line">
            <a:avLst/>
          </a:prstGeom>
          <a:ln w="47625">
            <a:solidFill>
              <a:srgbClr val="1A9DE6"/>
            </a:solidFill>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7885105" y="5506291"/>
            <a:ext cx="1061509" cy="738664"/>
          </a:xfrm>
          <a:prstGeom prst="rect">
            <a:avLst/>
          </a:prstGeom>
          <a:noFill/>
        </p:spPr>
        <p:txBody>
          <a:bodyPr wrap="none" rtlCol="0">
            <a:spAutoFit/>
          </a:bodyPr>
          <a:lstStyle/>
          <a:p>
            <a:r>
              <a:rPr lang="en-US" sz="1400" b="1" i="1" dirty="0" smtClean="0">
                <a:solidFill>
                  <a:srgbClr val="1A9DE6"/>
                </a:solidFill>
              </a:rPr>
              <a:t>Nominal </a:t>
            </a:r>
          </a:p>
          <a:p>
            <a:r>
              <a:rPr lang="en-US" sz="1400" b="1" i="1" dirty="0" smtClean="0">
                <a:solidFill>
                  <a:srgbClr val="1A9DE6"/>
                </a:solidFill>
              </a:rPr>
              <a:t>Maximum </a:t>
            </a:r>
          </a:p>
          <a:p>
            <a:r>
              <a:rPr lang="en-US" sz="1400" b="1" i="1" dirty="0" smtClean="0">
                <a:solidFill>
                  <a:srgbClr val="1A9DE6"/>
                </a:solidFill>
              </a:rPr>
              <a:t>Power</a:t>
            </a:r>
          </a:p>
        </p:txBody>
      </p:sp>
      <p:pic>
        <p:nvPicPr>
          <p:cNvPr id="15" name="Image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5" y="1719064"/>
            <a:ext cx="3740616" cy="4999833"/>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5237" y="818729"/>
            <a:ext cx="2949929" cy="2307933"/>
          </a:xfrm>
          <a:prstGeom prst="rect">
            <a:avLst/>
          </a:prstGeom>
        </p:spPr>
      </p:pic>
      <p:cxnSp>
        <p:nvCxnSpPr>
          <p:cNvPr id="19" name="Conector de seta reta 18"/>
          <p:cNvCxnSpPr/>
          <p:nvPr/>
        </p:nvCxnSpPr>
        <p:spPr>
          <a:xfrm flipH="1">
            <a:off x="2615609" y="2516395"/>
            <a:ext cx="3274828" cy="2215093"/>
          </a:xfrm>
          <a:prstGeom prst="straightConnector1">
            <a:avLst/>
          </a:prstGeom>
          <a:ln w="41275">
            <a:solidFill>
              <a:srgbClr val="1A9DE6"/>
            </a:solidFill>
            <a:tailEnd type="triangle"/>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3826038" y="1970568"/>
            <a:ext cx="1176348" cy="646331"/>
          </a:xfrm>
          <a:prstGeom prst="rect">
            <a:avLst/>
          </a:prstGeom>
          <a:noFill/>
        </p:spPr>
        <p:txBody>
          <a:bodyPr wrap="none" rtlCol="0">
            <a:spAutoFit/>
          </a:bodyPr>
          <a:lstStyle/>
          <a:p>
            <a:r>
              <a:rPr lang="en-US" b="1" i="1" dirty="0" smtClean="0">
                <a:solidFill>
                  <a:srgbClr val="1A9DE6"/>
                </a:solidFill>
              </a:rPr>
              <a:t>Tested 2 </a:t>
            </a:r>
          </a:p>
          <a:p>
            <a:r>
              <a:rPr lang="en-US" b="1" i="1" dirty="0" smtClean="0">
                <a:solidFill>
                  <a:srgbClr val="1A9DE6"/>
                </a:solidFill>
              </a:rPr>
              <a:t>samples</a:t>
            </a:r>
            <a:endParaRPr lang="en-US" b="1" i="1" dirty="0">
              <a:solidFill>
                <a:srgbClr val="1A9DE6"/>
              </a:solidFill>
            </a:endParaRPr>
          </a:p>
        </p:txBody>
      </p:sp>
      <p:sp>
        <p:nvSpPr>
          <p:cNvPr id="18" name="Rectangle 22"/>
          <p:cNvSpPr/>
          <p:nvPr/>
        </p:nvSpPr>
        <p:spPr>
          <a:xfrm>
            <a:off x="0" y="1231516"/>
            <a:ext cx="4572000" cy="369332"/>
          </a:xfrm>
          <a:prstGeom prst="rect">
            <a:avLst/>
          </a:prstGeom>
        </p:spPr>
        <p:txBody>
          <a:bodyPr>
            <a:spAutoFit/>
          </a:bodyPr>
          <a:lstStyle/>
          <a:p>
            <a:pPr lvl="1"/>
            <a:r>
              <a:rPr lang="en-US" b="1" i="1" dirty="0" smtClean="0">
                <a:solidFill>
                  <a:srgbClr val="1A9DE6"/>
                </a:solidFill>
              </a:rPr>
              <a:t>Double Micro channel test setup</a:t>
            </a:r>
            <a:endParaRPr lang="en-US" b="1" i="1" dirty="0">
              <a:solidFill>
                <a:srgbClr val="1A9DE6"/>
              </a:solidFill>
            </a:endParaRPr>
          </a:p>
        </p:txBody>
      </p:sp>
      <p:sp>
        <p:nvSpPr>
          <p:cNvPr id="22" name="CaixaDeTexto 20"/>
          <p:cNvSpPr txBox="1"/>
          <p:nvPr/>
        </p:nvSpPr>
        <p:spPr>
          <a:xfrm>
            <a:off x="5122659" y="3204920"/>
            <a:ext cx="4021341" cy="584776"/>
          </a:xfrm>
          <a:prstGeom prst="rect">
            <a:avLst/>
          </a:prstGeom>
          <a:noFill/>
        </p:spPr>
        <p:txBody>
          <a:bodyPr wrap="none" rtlCol="0">
            <a:spAutoFit/>
          </a:bodyPr>
          <a:lstStyle/>
          <a:p>
            <a:r>
              <a:rPr lang="en-US" sz="1600" b="1" i="1" dirty="0" smtClean="0">
                <a:solidFill>
                  <a:srgbClr val="1A9DE6"/>
                </a:solidFill>
              </a:rPr>
              <a:t>Cooling performs with very low </a:t>
            </a:r>
            <a:r>
              <a:rPr lang="en-US" sz="1600" b="1" i="1" dirty="0" smtClean="0">
                <a:solidFill>
                  <a:srgbClr val="1A9DE6"/>
                </a:solidFill>
                <a:latin typeface="Symbol" panose="05050102010706020507" pitchFamily="18" charset="2"/>
              </a:rPr>
              <a:t>D</a:t>
            </a:r>
            <a:r>
              <a:rPr lang="en-US" sz="1600" b="1" i="1" dirty="0" smtClean="0">
                <a:solidFill>
                  <a:srgbClr val="1A9DE6"/>
                </a:solidFill>
              </a:rPr>
              <a:t>T</a:t>
            </a:r>
            <a:r>
              <a:rPr lang="en-US" sz="1600" b="1" i="1" dirty="0">
                <a:solidFill>
                  <a:srgbClr val="1A9DE6"/>
                </a:solidFill>
              </a:rPr>
              <a:t> </a:t>
            </a:r>
            <a:r>
              <a:rPr lang="en-US" sz="1600" b="1" i="1" dirty="0" smtClean="0">
                <a:solidFill>
                  <a:srgbClr val="1A9DE6"/>
                </a:solidFill>
              </a:rPr>
              <a:t>and</a:t>
            </a:r>
          </a:p>
          <a:p>
            <a:r>
              <a:rPr lang="en-US" sz="1600" b="1" i="1" dirty="0">
                <a:solidFill>
                  <a:srgbClr val="1A9DE6"/>
                </a:solidFill>
              </a:rPr>
              <a:t>w</a:t>
            </a:r>
            <a:r>
              <a:rPr lang="en-US" sz="1600" b="1" i="1" dirty="0" smtClean="0">
                <a:solidFill>
                  <a:srgbClr val="1A9DE6"/>
                </a:solidFill>
              </a:rPr>
              <a:t>ell beyond necessary power</a:t>
            </a:r>
            <a:endParaRPr lang="en-US" sz="1600" b="1" i="1" dirty="0">
              <a:solidFill>
                <a:srgbClr val="1A9DE6"/>
              </a:solidFill>
            </a:endParaRPr>
          </a:p>
        </p:txBody>
      </p:sp>
    </p:spTree>
    <p:extLst>
      <p:ext uri="{BB962C8B-B14F-4D97-AF65-F5344CB8AC3E}">
        <p14:creationId xmlns:p14="http://schemas.microsoft.com/office/powerpoint/2010/main" val="75174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strips to hybrid </a:t>
            </a:r>
            <a:r>
              <a:rPr lang="en-US" b="1" i="1" dirty="0">
                <a:solidFill>
                  <a:srgbClr val="15A0A7"/>
                </a:solidFill>
              </a:rPr>
              <a:t>pixels</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6</a:t>
            </a:fld>
            <a:endParaRPr lang="en-US" dirty="0"/>
          </a:p>
        </p:txBody>
      </p:sp>
      <p:pic>
        <p:nvPicPr>
          <p:cNvPr id="10" name="Picture 9"/>
          <p:cNvPicPr>
            <a:picLocks noChangeAspect="1"/>
          </p:cNvPicPr>
          <p:nvPr/>
        </p:nvPicPr>
        <p:blipFill>
          <a:blip r:embed="rId3"/>
          <a:stretch>
            <a:fillRect/>
          </a:stretch>
        </p:blipFill>
        <p:spPr>
          <a:xfrm rot="16200000">
            <a:off x="4354892" y="2272618"/>
            <a:ext cx="4949410" cy="3266543"/>
          </a:xfrm>
          <a:prstGeom prst="rect">
            <a:avLst/>
          </a:prstGeom>
        </p:spPr>
      </p:pic>
      <p:pic>
        <p:nvPicPr>
          <p:cNvPr id="11" name="Picture 10"/>
          <p:cNvPicPr>
            <a:picLocks noChangeAspect="1"/>
          </p:cNvPicPr>
          <p:nvPr/>
        </p:nvPicPr>
        <p:blipFill rotWithShape="1">
          <a:blip r:embed="rId4"/>
          <a:srcRect l="21087" t="5701" r="31622" b="10754"/>
          <a:stretch/>
        </p:blipFill>
        <p:spPr>
          <a:xfrm>
            <a:off x="365760" y="1459932"/>
            <a:ext cx="3657600" cy="4846320"/>
          </a:xfrm>
          <a:prstGeom prst="rect">
            <a:avLst/>
          </a:prstGeom>
        </p:spPr>
      </p:pic>
      <p:sp>
        <p:nvSpPr>
          <p:cNvPr id="12" name="Rectangle 11"/>
          <p:cNvSpPr/>
          <p:nvPr/>
        </p:nvSpPr>
        <p:spPr>
          <a:xfrm rot="18894477">
            <a:off x="6335843" y="2063817"/>
            <a:ext cx="723467" cy="241227"/>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725811">
            <a:off x="5867683" y="1870341"/>
            <a:ext cx="723467" cy="241227"/>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8969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Irradiated resolution</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60</a:t>
            </a:fld>
            <a:endParaRPr lang="en-US" dirty="0"/>
          </a:p>
        </p:txBody>
      </p:sp>
      <p:pic>
        <p:nvPicPr>
          <p:cNvPr id="7" name="Picture 6"/>
          <p:cNvPicPr>
            <a:picLocks noChangeAspect="1"/>
          </p:cNvPicPr>
          <p:nvPr/>
        </p:nvPicPr>
        <p:blipFill>
          <a:blip r:embed="rId2"/>
          <a:stretch>
            <a:fillRect/>
          </a:stretch>
        </p:blipFill>
        <p:spPr>
          <a:xfrm>
            <a:off x="92463" y="1471341"/>
            <a:ext cx="4022255" cy="3996835"/>
          </a:xfrm>
          <a:prstGeom prst="rect">
            <a:avLst/>
          </a:prstGeom>
        </p:spPr>
      </p:pic>
      <p:pic>
        <p:nvPicPr>
          <p:cNvPr id="8" name="Picture 7"/>
          <p:cNvPicPr>
            <a:picLocks noChangeAspect="1"/>
          </p:cNvPicPr>
          <p:nvPr/>
        </p:nvPicPr>
        <p:blipFill>
          <a:blip r:embed="rId3"/>
          <a:stretch>
            <a:fillRect/>
          </a:stretch>
        </p:blipFill>
        <p:spPr>
          <a:xfrm>
            <a:off x="4879496" y="1264918"/>
            <a:ext cx="4264504" cy="4203258"/>
          </a:xfrm>
          <a:prstGeom prst="rect">
            <a:avLst/>
          </a:prstGeom>
        </p:spPr>
      </p:pic>
      <p:sp>
        <p:nvSpPr>
          <p:cNvPr id="9" name="TextBox 8"/>
          <p:cNvSpPr txBox="1"/>
          <p:nvPr/>
        </p:nvSpPr>
        <p:spPr>
          <a:xfrm>
            <a:off x="503056" y="5611192"/>
            <a:ext cx="3631635" cy="369332"/>
          </a:xfrm>
          <a:prstGeom prst="rect">
            <a:avLst/>
          </a:prstGeom>
          <a:noFill/>
        </p:spPr>
        <p:txBody>
          <a:bodyPr wrap="none" rtlCol="0">
            <a:spAutoFit/>
          </a:bodyPr>
          <a:lstStyle/>
          <a:p>
            <a:r>
              <a:rPr lang="en-US" dirty="0" smtClean="0"/>
              <a:t>Charge weighted -- Non Binary data. </a:t>
            </a:r>
            <a:endParaRPr lang="en-GB" dirty="0"/>
          </a:p>
        </p:txBody>
      </p:sp>
      <p:sp>
        <p:nvSpPr>
          <p:cNvPr id="10" name="Rectangle 9"/>
          <p:cNvSpPr/>
          <p:nvPr/>
        </p:nvSpPr>
        <p:spPr>
          <a:xfrm>
            <a:off x="6119601" y="5777884"/>
            <a:ext cx="2322414" cy="646331"/>
          </a:xfrm>
          <a:prstGeom prst="rect">
            <a:avLst/>
          </a:prstGeom>
        </p:spPr>
        <p:txBody>
          <a:bodyPr wrap="square">
            <a:spAutoFit/>
          </a:bodyPr>
          <a:lstStyle/>
          <a:p>
            <a:r>
              <a:rPr lang="en-US" dirty="0" smtClean="0"/>
              <a:t>Binary like  resolutions</a:t>
            </a:r>
          </a:p>
          <a:p>
            <a:endParaRPr lang="en-GB" dirty="0"/>
          </a:p>
        </p:txBody>
      </p:sp>
      <p:sp>
        <p:nvSpPr>
          <p:cNvPr id="13" name="Rectangle 12"/>
          <p:cNvSpPr/>
          <p:nvPr/>
        </p:nvSpPr>
        <p:spPr>
          <a:xfrm>
            <a:off x="6036659" y="115852"/>
            <a:ext cx="3107341" cy="923330"/>
          </a:xfrm>
          <a:prstGeom prst="rect">
            <a:avLst/>
          </a:prstGeom>
        </p:spPr>
        <p:txBody>
          <a:bodyPr wrap="square">
            <a:spAutoFit/>
          </a:bodyPr>
          <a:lstStyle/>
          <a:p>
            <a:pPr lvl="1"/>
            <a:r>
              <a:rPr lang="en-US" b="1" dirty="0">
                <a:solidFill>
                  <a:srgbClr val="00B050"/>
                </a:solidFill>
              </a:rPr>
              <a:t>HPK 200 µm n-on-p</a:t>
            </a:r>
          </a:p>
          <a:p>
            <a:pPr lvl="1"/>
            <a:r>
              <a:rPr lang="en-US" b="1" dirty="0">
                <a:solidFill>
                  <a:srgbClr val="0070C0"/>
                </a:solidFill>
              </a:rPr>
              <a:t>Micron 200 µm n-on-p</a:t>
            </a:r>
          </a:p>
          <a:p>
            <a:pPr lvl="1"/>
            <a:r>
              <a:rPr lang="en-US" b="1" dirty="0">
                <a:solidFill>
                  <a:srgbClr val="7030A0"/>
                </a:solidFill>
              </a:rPr>
              <a:t>Micron 150 µm n-on-n</a:t>
            </a:r>
          </a:p>
        </p:txBody>
      </p:sp>
    </p:spTree>
    <p:extLst>
      <p:ext uri="{BB962C8B-B14F-4D97-AF65-F5344CB8AC3E}">
        <p14:creationId xmlns:p14="http://schemas.microsoft.com/office/powerpoint/2010/main" val="11235785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pt-BR" smtClean="0"/>
              <a:t>Nikhef R&amp;D Candidate Colloquium  - Kazu Akiba</a:t>
            </a:r>
            <a:endParaRPr lang="en-US" dirty="0"/>
          </a:p>
        </p:txBody>
      </p:sp>
      <p:pic>
        <p:nvPicPr>
          <p:cNvPr id="11" name="Picture 10"/>
          <p:cNvPicPr>
            <a:picLocks noChangeAspect="1"/>
          </p:cNvPicPr>
          <p:nvPr/>
        </p:nvPicPr>
        <p:blipFill>
          <a:blip r:embed="rId3"/>
          <a:stretch>
            <a:fillRect/>
          </a:stretch>
        </p:blipFill>
        <p:spPr>
          <a:xfrm>
            <a:off x="2112492" y="2767211"/>
            <a:ext cx="2505395" cy="1701046"/>
          </a:xfrm>
          <a:prstGeom prst="rect">
            <a:avLst/>
          </a:prstGeom>
        </p:spPr>
      </p:pic>
      <p:sp>
        <p:nvSpPr>
          <p:cNvPr id="2" name="Title 1"/>
          <p:cNvSpPr>
            <a:spLocks noGrp="1"/>
          </p:cNvSpPr>
          <p:nvPr>
            <p:ph type="title"/>
          </p:nvPr>
        </p:nvSpPr>
        <p:spPr/>
        <p:txBody>
          <a:bodyPr/>
          <a:lstStyle/>
          <a:p>
            <a:r>
              <a:rPr lang="en-US" dirty="0" smtClean="0"/>
              <a:t>Timepix3</a:t>
            </a:r>
            <a:r>
              <a:rPr lang="en-US" dirty="0"/>
              <a:t> – </a:t>
            </a:r>
            <a:r>
              <a:rPr lang="en-US" dirty="0" smtClean="0"/>
              <a:t>charge </a:t>
            </a:r>
            <a:r>
              <a:rPr lang="en-US" dirty="0"/>
              <a:t>measurement</a:t>
            </a:r>
          </a:p>
        </p:txBody>
      </p:sp>
      <p:sp>
        <p:nvSpPr>
          <p:cNvPr id="3" name="Content Placeholder 2"/>
          <p:cNvSpPr>
            <a:spLocks noGrp="1"/>
          </p:cNvSpPr>
          <p:nvPr>
            <p:ph idx="1"/>
          </p:nvPr>
        </p:nvSpPr>
        <p:spPr>
          <a:xfrm>
            <a:off x="87630" y="1104583"/>
            <a:ext cx="4644390" cy="2347277"/>
          </a:xfrm>
        </p:spPr>
        <p:txBody>
          <a:bodyPr>
            <a:normAutofit/>
          </a:bodyPr>
          <a:lstStyle/>
          <a:p>
            <a:r>
              <a:rPr lang="en-US" sz="2400" dirty="0" smtClean="0"/>
              <a:t>The </a:t>
            </a:r>
            <a:r>
              <a:rPr lang="en-US" sz="2400" b="1" i="1" dirty="0" smtClean="0">
                <a:solidFill>
                  <a:srgbClr val="FF0000"/>
                </a:solidFill>
              </a:rPr>
              <a:t>calibration of the charge measurement </a:t>
            </a:r>
            <a:r>
              <a:rPr lang="en-US" sz="2400" dirty="0" smtClean="0"/>
              <a:t>has to be well understood, in order to compare different prototypes, and also at various irradiation levels.</a:t>
            </a:r>
          </a:p>
          <a:p>
            <a:endParaRPr lang="en-US" sz="2400" dirty="0">
              <a:solidFill>
                <a:srgbClr val="C00000"/>
              </a:solidFill>
            </a:endParaRPr>
          </a:p>
          <a:p>
            <a:endParaRPr lang="en-US" sz="2400" dirty="0" smtClean="0"/>
          </a:p>
          <a:p>
            <a:endParaRPr lang="en-US" sz="2400" dirty="0" smtClean="0"/>
          </a:p>
          <a:p>
            <a:endParaRPr lang="en-US" sz="2400" dirty="0"/>
          </a:p>
        </p:txBody>
      </p:sp>
      <p:pic>
        <p:nvPicPr>
          <p:cNvPr id="4" name="Picture 3"/>
          <p:cNvPicPr>
            <a:picLocks noChangeAspect="1"/>
          </p:cNvPicPr>
          <p:nvPr/>
        </p:nvPicPr>
        <p:blipFill>
          <a:blip r:embed="rId4"/>
          <a:stretch>
            <a:fillRect/>
          </a:stretch>
        </p:blipFill>
        <p:spPr>
          <a:xfrm>
            <a:off x="4985249" y="1104583"/>
            <a:ext cx="3673111" cy="1662628"/>
          </a:xfrm>
          <a:prstGeom prst="rect">
            <a:avLst/>
          </a:prstGeom>
        </p:spPr>
      </p:pic>
      <p:pic>
        <p:nvPicPr>
          <p:cNvPr id="10" name="Picture 9"/>
          <p:cNvPicPr>
            <a:picLocks noChangeAspect="1"/>
          </p:cNvPicPr>
          <p:nvPr/>
        </p:nvPicPr>
        <p:blipFill>
          <a:blip r:embed="rId5"/>
          <a:stretch>
            <a:fillRect/>
          </a:stretch>
        </p:blipFill>
        <p:spPr>
          <a:xfrm>
            <a:off x="87630" y="3165872"/>
            <a:ext cx="2950918" cy="1986422"/>
          </a:xfrm>
          <a:prstGeom prst="rect">
            <a:avLst/>
          </a:prstGeom>
        </p:spPr>
      </p:pic>
      <p:pic>
        <p:nvPicPr>
          <p:cNvPr id="12" name="Picture 11"/>
          <p:cNvPicPr>
            <a:picLocks noChangeAspect="1"/>
          </p:cNvPicPr>
          <p:nvPr/>
        </p:nvPicPr>
        <p:blipFill>
          <a:blip r:embed="rId6"/>
          <a:stretch>
            <a:fillRect/>
          </a:stretch>
        </p:blipFill>
        <p:spPr>
          <a:xfrm>
            <a:off x="321155" y="4893508"/>
            <a:ext cx="4159141" cy="1978546"/>
          </a:xfrm>
          <a:prstGeom prst="rect">
            <a:avLst/>
          </a:prstGeom>
        </p:spPr>
      </p:pic>
      <p:pic>
        <p:nvPicPr>
          <p:cNvPr id="13" name="Picture 12"/>
          <p:cNvPicPr>
            <a:picLocks noChangeAspect="1"/>
          </p:cNvPicPr>
          <p:nvPr/>
        </p:nvPicPr>
        <p:blipFill>
          <a:blip r:embed="rId7"/>
          <a:stretch>
            <a:fillRect/>
          </a:stretch>
        </p:blipFill>
        <p:spPr>
          <a:xfrm>
            <a:off x="-931" y="3070861"/>
            <a:ext cx="3005385" cy="2040516"/>
          </a:xfrm>
          <a:prstGeom prst="rect">
            <a:avLst/>
          </a:prstGeom>
        </p:spPr>
      </p:pic>
      <p:sp>
        <p:nvSpPr>
          <p:cNvPr id="14" name="TextBox 13"/>
          <p:cNvSpPr txBox="1"/>
          <p:nvPr/>
        </p:nvSpPr>
        <p:spPr>
          <a:xfrm>
            <a:off x="2874768" y="4371777"/>
            <a:ext cx="1224822" cy="369332"/>
          </a:xfrm>
          <a:prstGeom prst="rect">
            <a:avLst/>
          </a:prstGeom>
          <a:noFill/>
        </p:spPr>
        <p:txBody>
          <a:bodyPr wrap="none" rtlCol="0">
            <a:spAutoFit/>
          </a:bodyPr>
          <a:lstStyle/>
          <a:p>
            <a:r>
              <a:rPr lang="en-US" dirty="0" err="1" smtClean="0"/>
              <a:t>M.Williams</a:t>
            </a:r>
            <a:endParaRPr lang="en-US" dirty="0"/>
          </a:p>
        </p:txBody>
      </p:sp>
      <p:sp>
        <p:nvSpPr>
          <p:cNvPr id="15" name="TextBox 14"/>
          <p:cNvSpPr txBox="1"/>
          <p:nvPr/>
        </p:nvSpPr>
        <p:spPr>
          <a:xfrm>
            <a:off x="2534207" y="5857396"/>
            <a:ext cx="1129668" cy="369332"/>
          </a:xfrm>
          <a:prstGeom prst="rect">
            <a:avLst/>
          </a:prstGeom>
          <a:noFill/>
        </p:spPr>
        <p:txBody>
          <a:bodyPr wrap="none" rtlCol="0">
            <a:spAutoFit/>
          </a:bodyPr>
          <a:lstStyle/>
          <a:p>
            <a:r>
              <a:rPr lang="en-US" dirty="0" err="1" smtClean="0"/>
              <a:t>M.Vicente</a:t>
            </a:r>
            <a:endParaRPr lang="en-US" dirty="0"/>
          </a:p>
        </p:txBody>
      </p:sp>
      <p:sp>
        <p:nvSpPr>
          <p:cNvPr id="5" name="Date Placeholder 4"/>
          <p:cNvSpPr>
            <a:spLocks noGrp="1"/>
          </p:cNvSpPr>
          <p:nvPr>
            <p:ph type="dt" sz="half" idx="10"/>
          </p:nvPr>
        </p:nvSpPr>
        <p:spPr/>
        <p:txBody>
          <a:bodyPr/>
          <a:lstStyle/>
          <a:p>
            <a:r>
              <a:rPr lang="en-US" smtClean="0"/>
              <a:t>4/7/2017</a:t>
            </a:r>
            <a:endParaRPr lang="en-US"/>
          </a:p>
        </p:txBody>
      </p:sp>
      <p:sp>
        <p:nvSpPr>
          <p:cNvPr id="7" name="Slide Number Placeholder 6"/>
          <p:cNvSpPr>
            <a:spLocks noGrp="1"/>
          </p:cNvSpPr>
          <p:nvPr>
            <p:ph type="sldNum" sz="quarter" idx="12"/>
          </p:nvPr>
        </p:nvSpPr>
        <p:spPr/>
        <p:txBody>
          <a:bodyPr/>
          <a:lstStyle/>
          <a:p>
            <a:fld id="{F1DF61DF-99A6-4EE2-B1D2-A4F537E42A50}" type="slidenum">
              <a:rPr lang="en-US" smtClean="0"/>
              <a:t>61</a:t>
            </a:fld>
            <a:endParaRPr lang="en-US" dirty="0"/>
          </a:p>
        </p:txBody>
      </p:sp>
      <p:sp>
        <p:nvSpPr>
          <p:cNvPr id="9" name="TextBox 8"/>
          <p:cNvSpPr txBox="1"/>
          <p:nvPr/>
        </p:nvSpPr>
        <p:spPr>
          <a:xfrm>
            <a:off x="2112492" y="5510038"/>
            <a:ext cx="1661032" cy="369332"/>
          </a:xfrm>
          <a:prstGeom prst="rect">
            <a:avLst/>
          </a:prstGeom>
          <a:noFill/>
        </p:spPr>
        <p:txBody>
          <a:bodyPr wrap="none" rtlCol="0">
            <a:spAutoFit/>
          </a:bodyPr>
          <a:lstStyle/>
          <a:p>
            <a:r>
              <a:rPr lang="en-US" dirty="0" smtClean="0"/>
              <a:t>Am</a:t>
            </a:r>
            <a:r>
              <a:rPr lang="en-US" baseline="30000" dirty="0" smtClean="0"/>
              <a:t>241 </a:t>
            </a:r>
            <a:r>
              <a:rPr lang="en-US" dirty="0" smtClean="0"/>
              <a:t>spectrum</a:t>
            </a:r>
            <a:endParaRPr lang="en-US" dirty="0"/>
          </a:p>
        </p:txBody>
      </p:sp>
      <p:sp>
        <p:nvSpPr>
          <p:cNvPr id="17" name="Content Placeholder 2"/>
          <p:cNvSpPr txBox="1">
            <a:spLocks/>
          </p:cNvSpPr>
          <p:nvPr/>
        </p:nvSpPr>
        <p:spPr>
          <a:xfrm>
            <a:off x="4499610" y="3234452"/>
            <a:ext cx="4644390" cy="29794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smtClean="0">
                <a:solidFill>
                  <a:schemeClr val="accent1">
                    <a:lumMod val="75000"/>
                  </a:schemeClr>
                </a:solidFill>
              </a:rPr>
              <a:t>Timepix3 is the ideal tool: </a:t>
            </a:r>
            <a:r>
              <a:rPr lang="en-US" dirty="0" smtClean="0"/>
              <a:t>very precise and easy charge collection measurement</a:t>
            </a:r>
          </a:p>
          <a:p>
            <a:pPr lvl="1"/>
            <a:r>
              <a:rPr lang="en-US" sz="2200" b="1" i="1" dirty="0" err="1" smtClean="0">
                <a:solidFill>
                  <a:srgbClr val="7030A0"/>
                </a:solidFill>
              </a:rPr>
              <a:t>Timepix</a:t>
            </a:r>
            <a:r>
              <a:rPr lang="en-US" sz="2200" b="1" i="1" dirty="0" smtClean="0">
                <a:solidFill>
                  <a:srgbClr val="7030A0"/>
                </a:solidFill>
              </a:rPr>
              <a:t>(1) is not radiation hard.</a:t>
            </a:r>
          </a:p>
          <a:p>
            <a:pPr lvl="1"/>
            <a:r>
              <a:rPr lang="en-US" sz="2200" b="1" i="1" dirty="0" smtClean="0">
                <a:solidFill>
                  <a:srgbClr val="7030A0"/>
                </a:solidFill>
              </a:rPr>
              <a:t>Medipix3 requires slow (tedious) threshold scans</a:t>
            </a:r>
          </a:p>
          <a:p>
            <a:pPr lvl="1"/>
            <a:r>
              <a:rPr lang="en-US" sz="2200" b="1" i="1" dirty="0" err="1" smtClean="0">
                <a:solidFill>
                  <a:srgbClr val="7030A0"/>
                </a:solidFill>
              </a:rPr>
              <a:t>Velopix</a:t>
            </a:r>
            <a:r>
              <a:rPr lang="en-US" sz="2200" b="1" i="1" dirty="0" smtClean="0">
                <a:solidFill>
                  <a:srgbClr val="7030A0"/>
                </a:solidFill>
              </a:rPr>
              <a:t> is not out. And  it’s binary.</a:t>
            </a:r>
          </a:p>
          <a:p>
            <a:r>
              <a:rPr lang="en-US" b="1" i="1" dirty="0">
                <a:solidFill>
                  <a:srgbClr val="FFC000"/>
                </a:solidFill>
                <a:sym typeface="Wingdings" panose="05000000000000000000" pitchFamily="2" charset="2"/>
              </a:rPr>
              <a:t></a:t>
            </a:r>
            <a:r>
              <a:rPr lang="en-US" b="1" i="1" dirty="0">
                <a:solidFill>
                  <a:srgbClr val="FFC000"/>
                </a:solidFill>
              </a:rPr>
              <a:t>But requires tuning and calibration</a:t>
            </a:r>
            <a:r>
              <a:rPr lang="en-US" b="1" i="1" dirty="0" smtClean="0">
                <a:solidFill>
                  <a:srgbClr val="FFC000"/>
                </a:solidFill>
              </a:rPr>
              <a:t>.</a:t>
            </a:r>
            <a:endParaRPr lang="en-US" dirty="0"/>
          </a:p>
        </p:txBody>
      </p:sp>
      <p:sp>
        <p:nvSpPr>
          <p:cNvPr id="18" name="Rectangle 17"/>
          <p:cNvSpPr/>
          <p:nvPr/>
        </p:nvSpPr>
        <p:spPr>
          <a:xfrm>
            <a:off x="4732020" y="2621280"/>
            <a:ext cx="807720" cy="33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562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843230" y="601197"/>
            <a:ext cx="5300770" cy="3813336"/>
          </a:xfrm>
          <a:prstGeom prst="rect">
            <a:avLst/>
          </a:prstGeom>
        </p:spPr>
      </p:pic>
      <p:pic>
        <p:nvPicPr>
          <p:cNvPr id="8" name="Picture 7"/>
          <p:cNvPicPr>
            <a:picLocks noChangeAspect="1"/>
          </p:cNvPicPr>
          <p:nvPr/>
        </p:nvPicPr>
        <p:blipFill>
          <a:blip r:embed="rId4"/>
          <a:stretch>
            <a:fillRect/>
          </a:stretch>
        </p:blipFill>
        <p:spPr>
          <a:xfrm>
            <a:off x="3249906" y="3890888"/>
            <a:ext cx="3226766" cy="2058556"/>
          </a:xfrm>
          <a:prstGeom prst="rect">
            <a:avLst/>
          </a:prstGeom>
        </p:spPr>
      </p:pic>
      <p:sp>
        <p:nvSpPr>
          <p:cNvPr id="2" name="Title 1"/>
          <p:cNvSpPr>
            <a:spLocks noGrp="1"/>
          </p:cNvSpPr>
          <p:nvPr>
            <p:ph type="title"/>
          </p:nvPr>
        </p:nvSpPr>
        <p:spPr/>
        <p:txBody>
          <a:bodyPr/>
          <a:lstStyle/>
          <a:p>
            <a:r>
              <a:rPr lang="en-US" dirty="0" smtClean="0"/>
              <a:t>The Telescope – our infrastructure.</a:t>
            </a:r>
            <a:endParaRPr lang="en-US" dirty="0"/>
          </a:p>
        </p:txBody>
      </p:sp>
      <p:sp>
        <p:nvSpPr>
          <p:cNvPr id="6" name="AutoShape 2" descr="Displaying 20150925_220355.jpg"/>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6221377" y="3537903"/>
            <a:ext cx="2922623" cy="2122244"/>
          </a:xfrm>
          <a:prstGeom prst="rect">
            <a:avLst/>
          </a:prstGeom>
        </p:spPr>
      </p:pic>
      <p:sp>
        <p:nvSpPr>
          <p:cNvPr id="4" name="TextBox 3"/>
          <p:cNvSpPr txBox="1"/>
          <p:nvPr/>
        </p:nvSpPr>
        <p:spPr>
          <a:xfrm>
            <a:off x="4066903" y="3422469"/>
            <a:ext cx="1027845" cy="369332"/>
          </a:xfrm>
          <a:prstGeom prst="rect">
            <a:avLst/>
          </a:prstGeom>
          <a:noFill/>
        </p:spPr>
        <p:txBody>
          <a:bodyPr wrap="none" rtlCol="0">
            <a:spAutoFit/>
          </a:bodyPr>
          <a:lstStyle/>
          <a:p>
            <a:r>
              <a:rPr lang="en-US" dirty="0" err="1" smtClean="0"/>
              <a:t>R.Dumps</a:t>
            </a:r>
            <a:endParaRPr lang="en-US" dirty="0"/>
          </a:p>
        </p:txBody>
      </p:sp>
      <p:sp>
        <p:nvSpPr>
          <p:cNvPr id="14" name="TextBox 13"/>
          <p:cNvSpPr txBox="1"/>
          <p:nvPr/>
        </p:nvSpPr>
        <p:spPr>
          <a:xfrm>
            <a:off x="6954691" y="4047827"/>
            <a:ext cx="1962397" cy="646331"/>
          </a:xfrm>
          <a:prstGeom prst="rect">
            <a:avLst/>
          </a:prstGeom>
          <a:noFill/>
        </p:spPr>
        <p:txBody>
          <a:bodyPr wrap="none" rtlCol="0">
            <a:spAutoFit/>
          </a:bodyPr>
          <a:lstStyle/>
          <a:p>
            <a:r>
              <a:rPr lang="en-US" dirty="0" smtClean="0"/>
              <a:t>No significant loss</a:t>
            </a:r>
          </a:p>
          <a:p>
            <a:r>
              <a:rPr lang="en-US" dirty="0" smtClean="0"/>
              <a:t>Correlated to rate.</a:t>
            </a:r>
            <a:endParaRPr lang="en-US" dirty="0"/>
          </a:p>
        </p:txBody>
      </p:sp>
      <p:sp>
        <p:nvSpPr>
          <p:cNvPr id="15" name="TextBox 14"/>
          <p:cNvSpPr txBox="1"/>
          <p:nvPr/>
        </p:nvSpPr>
        <p:spPr>
          <a:xfrm>
            <a:off x="5537775" y="6037476"/>
            <a:ext cx="1456745" cy="369332"/>
          </a:xfrm>
          <a:prstGeom prst="rect">
            <a:avLst/>
          </a:prstGeom>
          <a:noFill/>
        </p:spPr>
        <p:txBody>
          <a:bodyPr wrap="none" rtlCol="0">
            <a:spAutoFit/>
          </a:bodyPr>
          <a:lstStyle/>
          <a:p>
            <a:r>
              <a:rPr lang="en-US" dirty="0" err="1" smtClean="0"/>
              <a:t>A.DosilSuarez</a:t>
            </a:r>
            <a:endParaRPr lang="en-US" dirty="0"/>
          </a:p>
        </p:txBody>
      </p:sp>
      <p:sp>
        <p:nvSpPr>
          <p:cNvPr id="5" name="Date Placeholder 4"/>
          <p:cNvSpPr>
            <a:spLocks noGrp="1"/>
          </p:cNvSpPr>
          <p:nvPr>
            <p:ph type="dt" sz="half" idx="10"/>
          </p:nvPr>
        </p:nvSpPr>
        <p:spPr/>
        <p:txBody>
          <a:bodyPr/>
          <a:lstStyle/>
          <a:p>
            <a:r>
              <a:rPr lang="en-US" smtClean="0"/>
              <a:t>4/7/2017</a:t>
            </a:r>
            <a:endParaRPr lang="en-US"/>
          </a:p>
        </p:txBody>
      </p:sp>
      <p:sp>
        <p:nvSpPr>
          <p:cNvPr id="7" name="Footer Placeholder 6"/>
          <p:cNvSpPr>
            <a:spLocks noGrp="1"/>
          </p:cNvSpPr>
          <p:nvPr>
            <p:ph type="ftr" sz="quarter" idx="11"/>
          </p:nvPr>
        </p:nvSpPr>
        <p:spPr/>
        <p:txBody>
          <a:bodyPr/>
          <a:lstStyle/>
          <a:p>
            <a:r>
              <a:rPr lang="pt-BR" smtClean="0"/>
              <a:t>Nikhef R&amp;D Candidate Colloquium  - Kazu Akiba</a:t>
            </a:r>
            <a:endParaRPr lang="en-US" dirty="0"/>
          </a:p>
        </p:txBody>
      </p:sp>
      <p:sp>
        <p:nvSpPr>
          <p:cNvPr id="9" name="Slide Number Placeholder 8"/>
          <p:cNvSpPr>
            <a:spLocks noGrp="1"/>
          </p:cNvSpPr>
          <p:nvPr>
            <p:ph type="sldNum" sz="quarter" idx="12"/>
          </p:nvPr>
        </p:nvSpPr>
        <p:spPr/>
        <p:txBody>
          <a:bodyPr/>
          <a:lstStyle/>
          <a:p>
            <a:fld id="{F1DF61DF-99A6-4EE2-B1D2-A4F537E42A50}" type="slidenum">
              <a:rPr lang="en-US" smtClean="0"/>
              <a:t>62</a:t>
            </a:fld>
            <a:endParaRPr lang="en-US" dirty="0"/>
          </a:p>
        </p:txBody>
      </p:sp>
      <p:sp>
        <p:nvSpPr>
          <p:cNvPr id="17" name="Content Placeholder 2"/>
          <p:cNvSpPr>
            <a:spLocks noGrp="1"/>
          </p:cNvSpPr>
          <p:nvPr>
            <p:ph idx="1"/>
          </p:nvPr>
        </p:nvSpPr>
        <p:spPr>
          <a:xfrm>
            <a:off x="114300" y="1112203"/>
            <a:ext cx="3390900" cy="4851400"/>
          </a:xfrm>
        </p:spPr>
        <p:txBody>
          <a:bodyPr>
            <a:normAutofit fontScale="70000" lnSpcReduction="20000"/>
          </a:bodyPr>
          <a:lstStyle/>
          <a:p>
            <a:r>
              <a:rPr lang="en-US" dirty="0" smtClean="0"/>
              <a:t>The </a:t>
            </a:r>
            <a:r>
              <a:rPr lang="en-US" b="1" dirty="0" smtClean="0"/>
              <a:t>Timepix3</a:t>
            </a:r>
            <a:r>
              <a:rPr lang="en-US" dirty="0" smtClean="0"/>
              <a:t> telescope is </a:t>
            </a:r>
            <a:r>
              <a:rPr lang="en-US" b="1" i="1" dirty="0" smtClean="0">
                <a:solidFill>
                  <a:srgbClr val="FF0000"/>
                </a:solidFill>
              </a:rPr>
              <a:t>fast, precise</a:t>
            </a:r>
            <a:r>
              <a:rPr lang="en-US" dirty="0" smtClean="0"/>
              <a:t>, and easy to combine with </a:t>
            </a:r>
            <a:r>
              <a:rPr lang="en-US" b="1" dirty="0" smtClean="0"/>
              <a:t>Timepix3</a:t>
            </a:r>
            <a:r>
              <a:rPr lang="en-US" dirty="0" smtClean="0"/>
              <a:t> DUTs.</a:t>
            </a:r>
          </a:p>
          <a:p>
            <a:r>
              <a:rPr lang="en-US" dirty="0" smtClean="0"/>
              <a:t>The software is written in Gaudi architecture: Kepler. </a:t>
            </a:r>
            <a:r>
              <a:rPr lang="en-US" b="1" i="1" dirty="0" smtClean="0">
                <a:solidFill>
                  <a:srgbClr val="FBAE47"/>
                </a:solidFill>
              </a:rPr>
              <a:t>~15k tracks/s</a:t>
            </a:r>
            <a:r>
              <a:rPr lang="en-US" dirty="0" smtClean="0"/>
              <a:t>.</a:t>
            </a:r>
          </a:p>
          <a:p>
            <a:r>
              <a:rPr lang="en-US" b="1" i="1" dirty="0" smtClean="0">
                <a:solidFill>
                  <a:srgbClr val="00B050"/>
                </a:solidFill>
              </a:rPr>
              <a:t>Charge</a:t>
            </a:r>
            <a:r>
              <a:rPr lang="en-US" dirty="0" smtClean="0">
                <a:solidFill>
                  <a:srgbClr val="00B050"/>
                </a:solidFill>
              </a:rPr>
              <a:t> </a:t>
            </a:r>
            <a:r>
              <a:rPr lang="en-US" dirty="0" smtClean="0"/>
              <a:t>measurement and clustering give a great pointing resolution </a:t>
            </a:r>
            <a:r>
              <a:rPr lang="en-US" dirty="0" smtClean="0">
                <a:sym typeface="Wingdings" panose="05000000000000000000" pitchFamily="2" charset="2"/>
              </a:rPr>
              <a:t></a:t>
            </a:r>
            <a:r>
              <a:rPr lang="en-US" dirty="0" smtClean="0"/>
              <a:t>down to </a:t>
            </a:r>
            <a:r>
              <a:rPr lang="en-US" b="1" i="1" dirty="0" smtClean="0">
                <a:solidFill>
                  <a:srgbClr val="00B050"/>
                </a:solidFill>
              </a:rPr>
              <a:t>2 </a:t>
            </a:r>
            <a:r>
              <a:rPr lang="en-US" b="1" i="1" dirty="0" smtClean="0">
                <a:solidFill>
                  <a:srgbClr val="00B050"/>
                </a:solidFill>
                <a:latin typeface="Symbol" panose="05050102010706020507" pitchFamily="18" charset="2"/>
              </a:rPr>
              <a:t>m</a:t>
            </a:r>
            <a:r>
              <a:rPr lang="en-US" b="1" i="1" dirty="0" smtClean="0">
                <a:solidFill>
                  <a:srgbClr val="00B050"/>
                </a:solidFill>
              </a:rPr>
              <a:t>m</a:t>
            </a:r>
            <a:r>
              <a:rPr lang="en-US" dirty="0" smtClean="0"/>
              <a:t>.</a:t>
            </a:r>
          </a:p>
          <a:p>
            <a:r>
              <a:rPr lang="en-US" dirty="0" smtClean="0"/>
              <a:t>Precise </a:t>
            </a:r>
            <a:r>
              <a:rPr lang="en-US" b="1" i="1" dirty="0" smtClean="0">
                <a:solidFill>
                  <a:srgbClr val="0070C0"/>
                </a:solidFill>
              </a:rPr>
              <a:t>time stamps </a:t>
            </a:r>
            <a:r>
              <a:rPr lang="en-US" dirty="0" smtClean="0"/>
              <a:t>make it simple and clean for the </a:t>
            </a:r>
            <a:r>
              <a:rPr lang="en-US" dirty="0" err="1" smtClean="0"/>
              <a:t>PatRec</a:t>
            </a:r>
            <a:r>
              <a:rPr lang="en-US" dirty="0" smtClean="0"/>
              <a:t>.</a:t>
            </a:r>
          </a:p>
          <a:p>
            <a:r>
              <a:rPr lang="en-US" dirty="0"/>
              <a:t>Tracks can be measured with </a:t>
            </a:r>
            <a:r>
              <a:rPr lang="en-US" sz="3200" b="1" i="1" dirty="0" smtClean="0">
                <a:solidFill>
                  <a:srgbClr val="EC7CE4"/>
                </a:solidFill>
              </a:rPr>
              <a:t>0.4 </a:t>
            </a:r>
            <a:r>
              <a:rPr lang="en-US" sz="3200" b="1" i="1" dirty="0">
                <a:solidFill>
                  <a:srgbClr val="EC7CE4"/>
                </a:solidFill>
              </a:rPr>
              <a:t>ns timing precision</a:t>
            </a:r>
            <a:endParaRPr lang="en-US" b="1" i="1" dirty="0">
              <a:solidFill>
                <a:srgbClr val="EC7CE4"/>
              </a:solidFill>
            </a:endParaRPr>
          </a:p>
          <a:p>
            <a:r>
              <a:rPr lang="en-US" u="sng" dirty="0" smtClean="0"/>
              <a:t>We have </a:t>
            </a:r>
            <a:r>
              <a:rPr lang="en-US" dirty="0" smtClean="0"/>
              <a:t>operated up to </a:t>
            </a:r>
            <a:br>
              <a:rPr lang="en-US" dirty="0" smtClean="0"/>
            </a:br>
            <a:r>
              <a:rPr lang="en-US" b="1" i="1" dirty="0" smtClean="0">
                <a:solidFill>
                  <a:srgbClr val="7030A0"/>
                </a:solidFill>
              </a:rPr>
              <a:t>10 </a:t>
            </a:r>
            <a:r>
              <a:rPr lang="en-US" b="1" i="1" dirty="0" err="1" smtClean="0">
                <a:solidFill>
                  <a:srgbClr val="7030A0"/>
                </a:solidFill>
              </a:rPr>
              <a:t>Mtracks</a:t>
            </a:r>
            <a:r>
              <a:rPr lang="en-US" b="1" i="1" dirty="0" smtClean="0">
                <a:solidFill>
                  <a:srgbClr val="7030A0"/>
                </a:solidFill>
              </a:rPr>
              <a:t>/s/cm</a:t>
            </a:r>
            <a:r>
              <a:rPr lang="en-US" b="1" i="1" baseline="30000" dirty="0" smtClean="0">
                <a:solidFill>
                  <a:srgbClr val="7030A0"/>
                </a:solidFill>
              </a:rPr>
              <a:t>2</a:t>
            </a:r>
            <a:r>
              <a:rPr lang="en-US" b="1" i="1" dirty="0" smtClean="0">
                <a:solidFill>
                  <a:srgbClr val="7030A0"/>
                </a:solidFill>
              </a:rPr>
              <a:t>.</a:t>
            </a:r>
          </a:p>
        </p:txBody>
      </p:sp>
    </p:spTree>
    <p:extLst>
      <p:ext uri="{BB962C8B-B14F-4D97-AF65-F5344CB8AC3E}">
        <p14:creationId xmlns:p14="http://schemas.microsoft.com/office/powerpoint/2010/main" val="6382830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8700" y="1108362"/>
            <a:ext cx="7118946" cy="4878049"/>
          </a:xfrm>
          <a:prstGeom prst="rect">
            <a:avLst/>
          </a:prstGeom>
        </p:spPr>
      </p:pic>
      <p:sp>
        <p:nvSpPr>
          <p:cNvPr id="2" name="Title 1"/>
          <p:cNvSpPr>
            <a:spLocks noGrp="1"/>
          </p:cNvSpPr>
          <p:nvPr>
            <p:ph type="title"/>
          </p:nvPr>
        </p:nvSpPr>
        <p:spPr/>
        <p:txBody>
          <a:bodyPr/>
          <a:lstStyle/>
          <a:p>
            <a:r>
              <a:rPr lang="en-US" dirty="0" smtClean="0"/>
              <a:t>Collected Charge</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63</a:t>
            </a:fld>
            <a:endParaRPr lang="en-US" dirty="0"/>
          </a:p>
        </p:txBody>
      </p:sp>
      <p:sp>
        <p:nvSpPr>
          <p:cNvPr id="8" name="TextBox 7"/>
          <p:cNvSpPr txBox="1"/>
          <p:nvPr/>
        </p:nvSpPr>
        <p:spPr>
          <a:xfrm>
            <a:off x="1785432" y="5617079"/>
            <a:ext cx="2146229" cy="369332"/>
          </a:xfrm>
          <a:prstGeom prst="rect">
            <a:avLst/>
          </a:prstGeom>
          <a:noFill/>
        </p:spPr>
        <p:txBody>
          <a:bodyPr wrap="none" rtlCol="0">
            <a:spAutoFit/>
          </a:bodyPr>
          <a:lstStyle/>
          <a:p>
            <a:r>
              <a:rPr lang="en-US" dirty="0" smtClean="0"/>
              <a:t>JSI irradiated sensors</a:t>
            </a:r>
            <a:endParaRPr lang="en-GB" dirty="0"/>
          </a:p>
        </p:txBody>
      </p:sp>
      <p:sp>
        <p:nvSpPr>
          <p:cNvPr id="9" name="Rectangle 8"/>
          <p:cNvSpPr/>
          <p:nvPr/>
        </p:nvSpPr>
        <p:spPr>
          <a:xfrm>
            <a:off x="6036659" y="115852"/>
            <a:ext cx="3107341" cy="923330"/>
          </a:xfrm>
          <a:prstGeom prst="rect">
            <a:avLst/>
          </a:prstGeom>
        </p:spPr>
        <p:txBody>
          <a:bodyPr wrap="square">
            <a:spAutoFit/>
          </a:bodyPr>
          <a:lstStyle/>
          <a:p>
            <a:pPr lvl="1"/>
            <a:r>
              <a:rPr lang="en-US" b="1" dirty="0">
                <a:solidFill>
                  <a:srgbClr val="00B050"/>
                </a:solidFill>
              </a:rPr>
              <a:t>HPK 200 µm n-on-p</a:t>
            </a:r>
          </a:p>
          <a:p>
            <a:pPr lvl="1"/>
            <a:r>
              <a:rPr lang="en-US" b="1" dirty="0">
                <a:solidFill>
                  <a:srgbClr val="0070C0"/>
                </a:solidFill>
              </a:rPr>
              <a:t>Micron 200 µm n-on-p</a:t>
            </a:r>
          </a:p>
          <a:p>
            <a:pPr lvl="1"/>
            <a:r>
              <a:rPr lang="en-US" b="1" dirty="0">
                <a:solidFill>
                  <a:srgbClr val="7030A0"/>
                </a:solidFill>
              </a:rPr>
              <a:t>Micron 150 µm n-on-n</a:t>
            </a:r>
          </a:p>
        </p:txBody>
      </p:sp>
    </p:spTree>
    <p:extLst>
      <p:ext uri="{BB962C8B-B14F-4D97-AF65-F5344CB8AC3E}">
        <p14:creationId xmlns:p14="http://schemas.microsoft.com/office/powerpoint/2010/main" val="860070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Efficiencies for irradiated sensors</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64</a:t>
            </a:fld>
            <a:endParaRPr lang="en-US" dirty="0"/>
          </a:p>
        </p:txBody>
      </p:sp>
      <p:sp>
        <p:nvSpPr>
          <p:cNvPr id="9" name="Rectangle 8"/>
          <p:cNvSpPr/>
          <p:nvPr/>
        </p:nvSpPr>
        <p:spPr>
          <a:xfrm>
            <a:off x="6712195" y="2589352"/>
            <a:ext cx="2431804" cy="2308324"/>
          </a:xfrm>
          <a:prstGeom prst="rect">
            <a:avLst/>
          </a:prstGeom>
        </p:spPr>
        <p:txBody>
          <a:bodyPr wrap="square">
            <a:spAutoFit/>
          </a:bodyPr>
          <a:lstStyle/>
          <a:p>
            <a:r>
              <a:rPr lang="en-US" dirty="0" smtClean="0">
                <a:latin typeface="Helvetica-Light"/>
              </a:rPr>
              <a:t>Uniformly </a:t>
            </a:r>
          </a:p>
          <a:p>
            <a:r>
              <a:rPr lang="en-US" dirty="0" smtClean="0">
                <a:latin typeface="Helvetica-Light"/>
              </a:rPr>
              <a:t>Irradiated sensors</a:t>
            </a:r>
          </a:p>
          <a:p>
            <a:r>
              <a:rPr lang="en-US" dirty="0" smtClean="0">
                <a:latin typeface="Helvetica-Light"/>
              </a:rPr>
              <a:t>To full </a:t>
            </a:r>
            <a:r>
              <a:rPr lang="en-US" dirty="0" err="1" smtClean="0">
                <a:latin typeface="Helvetica-Light"/>
              </a:rPr>
              <a:t>fluence</a:t>
            </a:r>
            <a:r>
              <a:rPr lang="en-US" dirty="0" smtClean="0">
                <a:latin typeface="Helvetica-Light"/>
              </a:rPr>
              <a:t>.</a:t>
            </a:r>
          </a:p>
          <a:p>
            <a:endParaRPr lang="en-US" dirty="0">
              <a:latin typeface="Helvetica-Light"/>
            </a:endParaRPr>
          </a:p>
          <a:p>
            <a:r>
              <a:rPr lang="en-US" dirty="0" smtClean="0">
                <a:latin typeface="Helvetica-Light"/>
              </a:rPr>
              <a:t> Recovered corners </a:t>
            </a:r>
          </a:p>
          <a:p>
            <a:r>
              <a:rPr lang="en-US" dirty="0" smtClean="0">
                <a:latin typeface="Helvetica-Light"/>
              </a:rPr>
              <a:t>At  1000V  bias.</a:t>
            </a:r>
          </a:p>
          <a:p>
            <a:endParaRPr lang="en-US" dirty="0">
              <a:latin typeface="Helvetica-Light"/>
            </a:endParaRPr>
          </a:p>
          <a:p>
            <a:endParaRPr lang="en-GB" dirty="0"/>
          </a:p>
        </p:txBody>
      </p:sp>
      <p:pic>
        <p:nvPicPr>
          <p:cNvPr id="3" name="Picture 2"/>
          <p:cNvPicPr>
            <a:picLocks noChangeAspect="1"/>
          </p:cNvPicPr>
          <p:nvPr/>
        </p:nvPicPr>
        <p:blipFill>
          <a:blip r:embed="rId2"/>
          <a:stretch>
            <a:fillRect/>
          </a:stretch>
        </p:blipFill>
        <p:spPr>
          <a:xfrm>
            <a:off x="-1" y="1005453"/>
            <a:ext cx="6400800" cy="5852547"/>
          </a:xfrm>
          <a:prstGeom prst="rect">
            <a:avLst/>
          </a:prstGeom>
        </p:spPr>
      </p:pic>
    </p:spTree>
    <p:extLst>
      <p:ext uri="{BB962C8B-B14F-4D97-AF65-F5344CB8AC3E}">
        <p14:creationId xmlns:p14="http://schemas.microsoft.com/office/powerpoint/2010/main" val="13311864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Efficiencies for irradiated sensors</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65</a:t>
            </a:fld>
            <a:endParaRPr lang="en-US" dirty="0"/>
          </a:p>
        </p:txBody>
      </p:sp>
      <p:pic>
        <p:nvPicPr>
          <p:cNvPr id="8" name="Picture 7"/>
          <p:cNvPicPr>
            <a:picLocks noChangeAspect="1"/>
          </p:cNvPicPr>
          <p:nvPr/>
        </p:nvPicPr>
        <p:blipFill>
          <a:blip r:embed="rId2"/>
          <a:stretch>
            <a:fillRect/>
          </a:stretch>
        </p:blipFill>
        <p:spPr>
          <a:xfrm>
            <a:off x="7417" y="986332"/>
            <a:ext cx="6400800" cy="5869448"/>
          </a:xfrm>
          <a:prstGeom prst="rect">
            <a:avLst/>
          </a:prstGeom>
        </p:spPr>
      </p:pic>
      <p:sp>
        <p:nvSpPr>
          <p:cNvPr id="9" name="Rectangle 8"/>
          <p:cNvSpPr/>
          <p:nvPr/>
        </p:nvSpPr>
        <p:spPr>
          <a:xfrm>
            <a:off x="6712195" y="2589352"/>
            <a:ext cx="2431804" cy="2308324"/>
          </a:xfrm>
          <a:prstGeom prst="rect">
            <a:avLst/>
          </a:prstGeom>
        </p:spPr>
        <p:txBody>
          <a:bodyPr wrap="square">
            <a:spAutoFit/>
          </a:bodyPr>
          <a:lstStyle/>
          <a:p>
            <a:r>
              <a:rPr lang="en-US" dirty="0" smtClean="0">
                <a:latin typeface="Helvetica-Light"/>
              </a:rPr>
              <a:t>Uniformly </a:t>
            </a:r>
          </a:p>
          <a:p>
            <a:r>
              <a:rPr lang="en-US" dirty="0" smtClean="0">
                <a:latin typeface="Helvetica-Light"/>
              </a:rPr>
              <a:t>Irradiated sensors</a:t>
            </a:r>
          </a:p>
          <a:p>
            <a:r>
              <a:rPr lang="en-US" dirty="0" smtClean="0">
                <a:latin typeface="Helvetica-Light"/>
              </a:rPr>
              <a:t>To full </a:t>
            </a:r>
            <a:r>
              <a:rPr lang="en-US" dirty="0" err="1" smtClean="0">
                <a:latin typeface="Helvetica-Light"/>
              </a:rPr>
              <a:t>fluence</a:t>
            </a:r>
            <a:r>
              <a:rPr lang="en-US" dirty="0" smtClean="0">
                <a:latin typeface="Helvetica-Light"/>
              </a:rPr>
              <a:t>.</a:t>
            </a:r>
          </a:p>
          <a:p>
            <a:endParaRPr lang="en-US" dirty="0">
              <a:latin typeface="Helvetica-Light"/>
            </a:endParaRPr>
          </a:p>
          <a:p>
            <a:r>
              <a:rPr lang="en-US" dirty="0" smtClean="0">
                <a:latin typeface="Helvetica-Light"/>
              </a:rPr>
              <a:t> Inefficient corners </a:t>
            </a:r>
          </a:p>
          <a:p>
            <a:r>
              <a:rPr lang="en-US" dirty="0" smtClean="0">
                <a:latin typeface="Helvetica-Light"/>
              </a:rPr>
              <a:t>At  500V  bias.</a:t>
            </a:r>
          </a:p>
          <a:p>
            <a:endParaRPr lang="en-US" dirty="0">
              <a:latin typeface="Helvetica-Light"/>
            </a:endParaRPr>
          </a:p>
          <a:p>
            <a:endParaRPr lang="en-GB" dirty="0"/>
          </a:p>
        </p:txBody>
      </p:sp>
    </p:spTree>
    <p:extLst>
      <p:ext uri="{BB962C8B-B14F-4D97-AF65-F5344CB8AC3E}">
        <p14:creationId xmlns:p14="http://schemas.microsoft.com/office/powerpoint/2010/main" val="15165733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a:t>
            </a:r>
            <a:endParaRPr lang="en-US" dirty="0"/>
          </a:p>
        </p:txBody>
      </p:sp>
      <p:pic>
        <p:nvPicPr>
          <p:cNvPr id="4" name="Content Placeholder 3"/>
          <p:cNvPicPr>
            <a:picLocks noGrp="1" noChangeAspect="1"/>
          </p:cNvPicPr>
          <p:nvPr>
            <p:ph idx="1"/>
          </p:nvPr>
        </p:nvPicPr>
        <p:blipFill>
          <a:blip r:embed="rId3"/>
          <a:stretch>
            <a:fillRect/>
          </a:stretch>
        </p:blipFill>
        <p:spPr>
          <a:xfrm>
            <a:off x="3830863" y="2006600"/>
            <a:ext cx="5120825" cy="4851400"/>
          </a:xfrm>
          <a:prstGeom prst="rect">
            <a:avLst/>
          </a:prstGeom>
        </p:spPr>
      </p:pic>
      <p:sp>
        <p:nvSpPr>
          <p:cNvPr id="6" name="Content Placeholder 2"/>
          <p:cNvSpPr txBox="1">
            <a:spLocks/>
          </p:cNvSpPr>
          <p:nvPr/>
        </p:nvSpPr>
        <p:spPr>
          <a:xfrm>
            <a:off x="87630" y="1325563"/>
            <a:ext cx="4080510" cy="485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crucial part of the efficiency measurement is selecting the right tracks…</a:t>
            </a:r>
          </a:p>
          <a:p>
            <a:r>
              <a:rPr lang="en-US" dirty="0" smtClean="0"/>
              <a:t>A careful clean-up removing nuclear interactions, dead pixels, noisy and vertices is performed. </a:t>
            </a:r>
          </a:p>
          <a:p>
            <a:r>
              <a:rPr lang="en-US" dirty="0" smtClean="0"/>
              <a:t>Also </a:t>
            </a:r>
            <a:r>
              <a:rPr lang="en-US" b="1" i="1" dirty="0" smtClean="0">
                <a:solidFill>
                  <a:srgbClr val="00B0F0"/>
                </a:solidFill>
              </a:rPr>
              <a:t>20 ns </a:t>
            </a:r>
            <a:r>
              <a:rPr lang="en-US" b="1" i="1" dirty="0" smtClean="0">
                <a:solidFill>
                  <a:srgbClr val="00B0F0"/>
                </a:solidFill>
                <a:latin typeface="Symbol" panose="05050102010706020507" pitchFamily="18" charset="2"/>
              </a:rPr>
              <a:t>D</a:t>
            </a:r>
            <a:r>
              <a:rPr lang="en-US" b="1" i="1" dirty="0" smtClean="0">
                <a:solidFill>
                  <a:srgbClr val="00B0F0"/>
                </a:solidFill>
              </a:rPr>
              <a:t>t </a:t>
            </a:r>
            <a:r>
              <a:rPr lang="en-US" dirty="0" smtClean="0"/>
              <a:t>cut..</a:t>
            </a:r>
          </a:p>
        </p:txBody>
      </p:sp>
      <p:pic>
        <p:nvPicPr>
          <p:cNvPr id="7" name="Picture 6"/>
          <p:cNvPicPr>
            <a:picLocks noChangeAspect="1"/>
          </p:cNvPicPr>
          <p:nvPr/>
        </p:nvPicPr>
        <p:blipFill>
          <a:blip r:embed="rId4"/>
          <a:stretch>
            <a:fillRect/>
          </a:stretch>
        </p:blipFill>
        <p:spPr>
          <a:xfrm>
            <a:off x="4460418" y="924063"/>
            <a:ext cx="4284623" cy="1484038"/>
          </a:xfrm>
          <a:prstGeom prst="rect">
            <a:avLst/>
          </a:prstGeom>
        </p:spPr>
      </p:pic>
      <p:sp>
        <p:nvSpPr>
          <p:cNvPr id="8" name="TextBox 7"/>
          <p:cNvSpPr txBox="1"/>
          <p:nvPr/>
        </p:nvSpPr>
        <p:spPr>
          <a:xfrm>
            <a:off x="6462346" y="662781"/>
            <a:ext cx="587020" cy="369332"/>
          </a:xfrm>
          <a:prstGeom prst="rect">
            <a:avLst/>
          </a:prstGeom>
          <a:noFill/>
        </p:spPr>
        <p:txBody>
          <a:bodyPr wrap="none" rtlCol="0">
            <a:spAutoFit/>
          </a:bodyPr>
          <a:lstStyle/>
          <a:p>
            <a:r>
              <a:rPr lang="en-US" dirty="0" smtClean="0"/>
              <a:t>DUT</a:t>
            </a:r>
            <a:endParaRPr lang="en-US" dirty="0"/>
          </a:p>
        </p:txBody>
      </p:sp>
      <p:sp>
        <p:nvSpPr>
          <p:cNvPr id="9" name="TextBox 8"/>
          <p:cNvSpPr txBox="1"/>
          <p:nvPr/>
        </p:nvSpPr>
        <p:spPr>
          <a:xfrm>
            <a:off x="2925236" y="5963483"/>
            <a:ext cx="1242904" cy="369332"/>
          </a:xfrm>
          <a:prstGeom prst="rect">
            <a:avLst/>
          </a:prstGeom>
          <a:noFill/>
        </p:spPr>
        <p:txBody>
          <a:bodyPr wrap="none" rtlCol="0">
            <a:spAutoFit/>
          </a:bodyPr>
          <a:lstStyle/>
          <a:p>
            <a:r>
              <a:rPr lang="en-US" dirty="0" err="1" smtClean="0"/>
              <a:t>D.Saunders</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10" name="Slide Number Placeholder 9"/>
          <p:cNvSpPr>
            <a:spLocks noGrp="1"/>
          </p:cNvSpPr>
          <p:nvPr>
            <p:ph type="sldNum" sz="quarter" idx="12"/>
          </p:nvPr>
        </p:nvSpPr>
        <p:spPr/>
        <p:txBody>
          <a:bodyPr/>
          <a:lstStyle/>
          <a:p>
            <a:fld id="{F1DF61DF-99A6-4EE2-B1D2-A4F537E42A50}" type="slidenum">
              <a:rPr lang="en-US" smtClean="0"/>
              <a:t>66</a:t>
            </a:fld>
            <a:endParaRPr lang="en-US" dirty="0"/>
          </a:p>
        </p:txBody>
      </p:sp>
    </p:spTree>
    <p:extLst>
      <p:ext uri="{BB962C8B-B14F-4D97-AF65-F5344CB8AC3E}">
        <p14:creationId xmlns:p14="http://schemas.microsoft.com/office/powerpoint/2010/main" val="31964625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Analysis</a:t>
            </a:r>
            <a:endParaRPr lang="en-US" dirty="0"/>
          </a:p>
        </p:txBody>
      </p:sp>
      <p:pic>
        <p:nvPicPr>
          <p:cNvPr id="7" name="Picture 6" descr="HitmapDu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553" y="956354"/>
            <a:ext cx="5154918" cy="35093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 name="Picture 9" descr="hitmap_zo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7037" y="209008"/>
            <a:ext cx="2996671" cy="28812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cxnSp>
        <p:nvCxnSpPr>
          <p:cNvPr id="12" name="Straight Arrow Connector 11"/>
          <p:cNvCxnSpPr/>
          <p:nvPr/>
        </p:nvCxnSpPr>
        <p:spPr>
          <a:xfrm flipV="1">
            <a:off x="1250015" y="816649"/>
            <a:ext cx="4371282" cy="6395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41840" y="1266094"/>
            <a:ext cx="553915" cy="5715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xresVSlocx.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870938" y="4160894"/>
            <a:ext cx="4273062" cy="28617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7" name="Oval 16"/>
          <p:cNvSpPr/>
          <p:nvPr/>
        </p:nvSpPr>
        <p:spPr>
          <a:xfrm>
            <a:off x="5655255" y="209008"/>
            <a:ext cx="1019907" cy="1498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21" idx="1"/>
          </p:cNvCxnSpPr>
          <p:nvPr/>
        </p:nvCxnSpPr>
        <p:spPr>
          <a:xfrm>
            <a:off x="6290802" y="1837594"/>
            <a:ext cx="1265403" cy="3646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2721538">
            <a:off x="7033289" y="5252649"/>
            <a:ext cx="579752" cy="1498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30471" y="2923788"/>
            <a:ext cx="3801554" cy="1477328"/>
          </a:xfrm>
          <a:prstGeom prst="rect">
            <a:avLst/>
          </a:prstGeom>
          <a:noFill/>
        </p:spPr>
        <p:txBody>
          <a:bodyPr wrap="none" rtlCol="0">
            <a:spAutoFit/>
          </a:bodyPr>
          <a:lstStyle/>
          <a:p>
            <a:r>
              <a:rPr lang="en-US" dirty="0" smtClean="0"/>
              <a:t>Charge and clusters accumulate in the </a:t>
            </a:r>
          </a:p>
          <a:p>
            <a:r>
              <a:rPr lang="en-US" dirty="0" smtClean="0"/>
              <a:t>First (busiest) column </a:t>
            </a:r>
          </a:p>
          <a:p>
            <a:r>
              <a:rPr lang="en-US" dirty="0" smtClean="0">
                <a:sym typeface="Wingdings" panose="05000000000000000000" pitchFamily="2" charset="2"/>
              </a:rPr>
              <a:t> </a:t>
            </a:r>
            <a:r>
              <a:rPr lang="en-US" dirty="0" err="1" smtClean="0">
                <a:sym typeface="Wingdings" panose="05000000000000000000" pitchFamily="2" charset="2"/>
              </a:rPr>
              <a:t>VeloPix</a:t>
            </a:r>
            <a:r>
              <a:rPr lang="en-US" dirty="0" smtClean="0">
                <a:sym typeface="Wingdings" panose="05000000000000000000" pitchFamily="2" charset="2"/>
              </a:rPr>
              <a:t> won’t cope (higher hit rate)</a:t>
            </a:r>
            <a:br>
              <a:rPr lang="en-US" dirty="0" smtClean="0">
                <a:sym typeface="Wingdings" panose="05000000000000000000" pitchFamily="2" charset="2"/>
              </a:rPr>
            </a:br>
            <a:r>
              <a:rPr lang="en-US" dirty="0" smtClean="0">
                <a:sym typeface="Wingdings" panose="05000000000000000000" pitchFamily="2" charset="2"/>
              </a:rPr>
              <a:t>worse resolution</a:t>
            </a:r>
            <a:endParaRPr lang="en-US" dirty="0" smtClean="0"/>
          </a:p>
          <a:p>
            <a:endParaRPr lang="en-US" dirty="0"/>
          </a:p>
        </p:txBody>
      </p:sp>
      <p:sp>
        <p:nvSpPr>
          <p:cNvPr id="27" name="TextBox 26"/>
          <p:cNvSpPr txBox="1"/>
          <p:nvPr/>
        </p:nvSpPr>
        <p:spPr>
          <a:xfrm>
            <a:off x="3999248" y="447317"/>
            <a:ext cx="1230465" cy="369332"/>
          </a:xfrm>
          <a:prstGeom prst="rect">
            <a:avLst/>
          </a:prstGeom>
          <a:noFill/>
        </p:spPr>
        <p:txBody>
          <a:bodyPr wrap="none" rtlCol="0">
            <a:spAutoFit/>
          </a:bodyPr>
          <a:lstStyle/>
          <a:p>
            <a:r>
              <a:rPr lang="en-US" dirty="0" err="1"/>
              <a:t>E</a:t>
            </a:r>
            <a:r>
              <a:rPr lang="en-US" dirty="0" err="1" smtClean="0"/>
              <a:t>.Dall’Occo</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4" name="Footer Placeholder 3"/>
          <p:cNvSpPr>
            <a:spLocks noGrp="1"/>
          </p:cNvSpPr>
          <p:nvPr>
            <p:ph type="ftr" sz="quarter" idx="11"/>
          </p:nvPr>
        </p:nvSpPr>
        <p:spPr/>
        <p:txBody>
          <a:bodyPr/>
          <a:lstStyle/>
          <a:p>
            <a:r>
              <a:rPr lang="pt-BR" smtClean="0"/>
              <a:t>Nikhef R&amp;D Candidate Colloquium  - Kazu Akiba</a:t>
            </a:r>
            <a:endParaRPr lang="en-US" dirty="0"/>
          </a:p>
        </p:txBody>
      </p:sp>
      <p:sp>
        <p:nvSpPr>
          <p:cNvPr id="5" name="Slide Number Placeholder 4"/>
          <p:cNvSpPr>
            <a:spLocks noGrp="1"/>
          </p:cNvSpPr>
          <p:nvPr>
            <p:ph type="sldNum" sz="quarter" idx="12"/>
          </p:nvPr>
        </p:nvSpPr>
        <p:spPr/>
        <p:txBody>
          <a:bodyPr/>
          <a:lstStyle/>
          <a:p>
            <a:fld id="{F1DF61DF-99A6-4EE2-B1D2-A4F537E42A50}" type="slidenum">
              <a:rPr lang="en-US" smtClean="0"/>
              <a:t>67</a:t>
            </a:fld>
            <a:endParaRPr lang="en-US" dirty="0"/>
          </a:p>
        </p:txBody>
      </p:sp>
    </p:spTree>
    <p:extLst>
      <p:ext uri="{BB962C8B-B14F-4D97-AF65-F5344CB8AC3E}">
        <p14:creationId xmlns:p14="http://schemas.microsoft.com/office/powerpoint/2010/main" val="1306567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875" y="3238672"/>
            <a:ext cx="3148874" cy="2142858"/>
          </a:xfrm>
          <a:prstGeom prst="rect">
            <a:avLst/>
          </a:prstGeom>
        </p:spPr>
      </p:pic>
      <p:sp>
        <p:nvSpPr>
          <p:cNvPr id="2" name="Title 1"/>
          <p:cNvSpPr>
            <a:spLocks noGrp="1"/>
          </p:cNvSpPr>
          <p:nvPr>
            <p:ph type="title"/>
          </p:nvPr>
        </p:nvSpPr>
        <p:spPr/>
        <p:txBody>
          <a:bodyPr/>
          <a:lstStyle/>
          <a:p>
            <a:r>
              <a:rPr lang="en-US" dirty="0" smtClean="0"/>
              <a:t>Edge Analysis</a:t>
            </a:r>
            <a:endParaRPr lang="en-US" dirty="0"/>
          </a:p>
        </p:txBody>
      </p:sp>
      <p:pic>
        <p:nvPicPr>
          <p:cNvPr id="4" name="Picture 3" descr="tots.png"/>
          <p:cNvPicPr>
            <a:picLocks noChangeAspect="1"/>
          </p:cNvPicPr>
          <p:nvPr/>
        </p:nvPicPr>
        <p:blipFill>
          <a:blip r:embed="rId4">
            <a:extLst>
              <a:ext uri="{28A0092B-C50C-407E-A947-70E740481C1C}">
                <a14:useLocalDpi xmlns:a14="http://schemas.microsoft.com/office/drawing/2010/main" val="0"/>
              </a:ext>
            </a:extLst>
          </a:blip>
          <a:srcRect t="7236"/>
          <a:stretch>
            <a:fillRect/>
          </a:stretch>
        </p:blipFill>
        <p:spPr bwMode="auto">
          <a:xfrm>
            <a:off x="0" y="1322266"/>
            <a:ext cx="3073613" cy="1940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5" name="Picture 4" descr="tots.png"/>
          <p:cNvPicPr>
            <a:picLocks noChangeAspect="1"/>
          </p:cNvPicPr>
          <p:nvPr/>
        </p:nvPicPr>
        <p:blipFill>
          <a:blip r:embed="rId5">
            <a:extLst>
              <a:ext uri="{28A0092B-C50C-407E-A947-70E740481C1C}">
                <a14:useLocalDpi xmlns:a14="http://schemas.microsoft.com/office/drawing/2010/main" val="0"/>
              </a:ext>
            </a:extLst>
          </a:blip>
          <a:srcRect t="6444" b="720"/>
          <a:stretch>
            <a:fillRect/>
          </a:stretch>
        </p:blipFill>
        <p:spPr bwMode="auto">
          <a:xfrm>
            <a:off x="2992760" y="1317648"/>
            <a:ext cx="3073614" cy="19417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5" descr="tots.png"/>
          <p:cNvPicPr>
            <a:picLocks noChangeAspect="1"/>
          </p:cNvPicPr>
          <p:nvPr/>
        </p:nvPicPr>
        <p:blipFill>
          <a:blip r:embed="rId6">
            <a:extLst>
              <a:ext uri="{28A0092B-C50C-407E-A947-70E740481C1C}">
                <a14:useLocalDpi xmlns:a14="http://schemas.microsoft.com/office/drawing/2010/main" val="0"/>
              </a:ext>
            </a:extLst>
          </a:blip>
          <a:srcRect t="7347"/>
          <a:stretch>
            <a:fillRect/>
          </a:stretch>
        </p:blipFill>
        <p:spPr bwMode="auto">
          <a:xfrm>
            <a:off x="6022155" y="1322094"/>
            <a:ext cx="3072724" cy="19373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395654" y="1565031"/>
            <a:ext cx="667170" cy="1200329"/>
          </a:xfrm>
          <a:prstGeom prst="rect">
            <a:avLst/>
          </a:prstGeom>
          <a:noFill/>
        </p:spPr>
        <p:txBody>
          <a:bodyPr wrap="none" rtlCol="0">
            <a:spAutoFit/>
          </a:bodyPr>
          <a:lstStyle/>
          <a:p>
            <a:r>
              <a:rPr lang="en-US" dirty="0" smtClean="0"/>
              <a:t>S20</a:t>
            </a:r>
          </a:p>
          <a:p>
            <a:r>
              <a:rPr lang="en-US" dirty="0" smtClean="0"/>
              <a:t>HPK</a:t>
            </a:r>
          </a:p>
          <a:p>
            <a:r>
              <a:rPr lang="en-US" dirty="0" smtClean="0"/>
              <a:t>200V</a:t>
            </a:r>
          </a:p>
          <a:p>
            <a:endParaRPr lang="en-US" dirty="0"/>
          </a:p>
        </p:txBody>
      </p:sp>
      <p:sp>
        <p:nvSpPr>
          <p:cNvPr id="9" name="Rectangle 8"/>
          <p:cNvSpPr/>
          <p:nvPr/>
        </p:nvSpPr>
        <p:spPr>
          <a:xfrm>
            <a:off x="3409080" y="1571316"/>
            <a:ext cx="1098378" cy="1200329"/>
          </a:xfrm>
          <a:prstGeom prst="rect">
            <a:avLst/>
          </a:prstGeom>
        </p:spPr>
        <p:txBody>
          <a:bodyPr wrap="none">
            <a:spAutoFit/>
          </a:bodyPr>
          <a:lstStyle/>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S23</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Micron </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200V </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(n-on-p)</a:t>
            </a:r>
            <a:endParaRPr lang="en-US" altLang="en-US" dirty="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p:txBody>
      </p:sp>
      <p:sp>
        <p:nvSpPr>
          <p:cNvPr id="10" name="Rectangle 9"/>
          <p:cNvSpPr/>
          <p:nvPr/>
        </p:nvSpPr>
        <p:spPr>
          <a:xfrm>
            <a:off x="6550269" y="1447328"/>
            <a:ext cx="1123080" cy="1200329"/>
          </a:xfrm>
          <a:prstGeom prst="rect">
            <a:avLst/>
          </a:prstGeom>
        </p:spPr>
        <p:txBody>
          <a:bodyPr wrap="square">
            <a:spAutoFit/>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S30</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Micron</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200V</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a:t>
            </a:r>
            <a:r>
              <a:rPr lang="en-US" altLang="en-US" dirty="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n-on-n)</a:t>
            </a:r>
          </a:p>
        </p:txBody>
      </p:sp>
      <p:sp>
        <p:nvSpPr>
          <p:cNvPr id="15" name="Oval 14"/>
          <p:cNvSpPr/>
          <p:nvPr/>
        </p:nvSpPr>
        <p:spPr>
          <a:xfrm>
            <a:off x="3202240" y="4378569"/>
            <a:ext cx="1000483" cy="1002961"/>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 y="3274301"/>
            <a:ext cx="3096518" cy="210722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125" y="3238672"/>
            <a:ext cx="3148873" cy="2142858"/>
          </a:xfrm>
          <a:prstGeom prst="rect">
            <a:avLst/>
          </a:prstGeom>
        </p:spPr>
      </p:pic>
      <p:sp>
        <p:nvSpPr>
          <p:cNvPr id="19" name="TextBox 18"/>
          <p:cNvSpPr txBox="1"/>
          <p:nvPr/>
        </p:nvSpPr>
        <p:spPr>
          <a:xfrm>
            <a:off x="5477516" y="887229"/>
            <a:ext cx="1230465" cy="369332"/>
          </a:xfrm>
          <a:prstGeom prst="rect">
            <a:avLst/>
          </a:prstGeom>
          <a:noFill/>
        </p:spPr>
        <p:txBody>
          <a:bodyPr wrap="none" rtlCol="0">
            <a:spAutoFit/>
          </a:bodyPr>
          <a:lstStyle/>
          <a:p>
            <a:r>
              <a:rPr lang="en-US" dirty="0" err="1"/>
              <a:t>E</a:t>
            </a:r>
            <a:r>
              <a:rPr lang="en-US" dirty="0" err="1" smtClean="0"/>
              <a:t>.Dall’Occo</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7" name="Footer Placeholder 6"/>
          <p:cNvSpPr>
            <a:spLocks noGrp="1"/>
          </p:cNvSpPr>
          <p:nvPr>
            <p:ph type="ftr" sz="quarter" idx="11"/>
          </p:nvPr>
        </p:nvSpPr>
        <p:spPr/>
        <p:txBody>
          <a:bodyPr/>
          <a:lstStyle/>
          <a:p>
            <a:r>
              <a:rPr lang="pt-BR" smtClean="0"/>
              <a:t>Nikhef R&amp;D Candidate Colloquium  - Kazu Akiba</a:t>
            </a:r>
            <a:endParaRPr lang="en-US" dirty="0"/>
          </a:p>
        </p:txBody>
      </p:sp>
      <p:sp>
        <p:nvSpPr>
          <p:cNvPr id="11" name="Slide Number Placeholder 10"/>
          <p:cNvSpPr>
            <a:spLocks noGrp="1"/>
          </p:cNvSpPr>
          <p:nvPr>
            <p:ph type="sldNum" sz="quarter" idx="12"/>
          </p:nvPr>
        </p:nvSpPr>
        <p:spPr/>
        <p:txBody>
          <a:bodyPr/>
          <a:lstStyle/>
          <a:p>
            <a:fld id="{F1DF61DF-99A6-4EE2-B1D2-A4F537E42A50}" type="slidenum">
              <a:rPr lang="en-US" smtClean="0"/>
              <a:t>68</a:t>
            </a:fld>
            <a:endParaRPr lang="en-US" dirty="0"/>
          </a:p>
        </p:txBody>
      </p:sp>
    </p:spTree>
    <p:extLst>
      <p:ext uri="{BB962C8B-B14F-4D97-AF65-F5344CB8AC3E}">
        <p14:creationId xmlns:p14="http://schemas.microsoft.com/office/powerpoint/2010/main" val="1674319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875" y="3238672"/>
            <a:ext cx="3148874" cy="2142858"/>
          </a:xfrm>
          <a:prstGeom prst="rect">
            <a:avLst/>
          </a:prstGeom>
        </p:spPr>
      </p:pic>
      <p:sp>
        <p:nvSpPr>
          <p:cNvPr id="2" name="Title 1"/>
          <p:cNvSpPr>
            <a:spLocks noGrp="1"/>
          </p:cNvSpPr>
          <p:nvPr>
            <p:ph type="title"/>
          </p:nvPr>
        </p:nvSpPr>
        <p:spPr/>
        <p:txBody>
          <a:bodyPr/>
          <a:lstStyle/>
          <a:p>
            <a:r>
              <a:rPr lang="en-US" dirty="0" smtClean="0"/>
              <a:t>Edge Analysis</a:t>
            </a:r>
            <a:endParaRPr lang="en-US" dirty="0"/>
          </a:p>
        </p:txBody>
      </p:sp>
      <p:pic>
        <p:nvPicPr>
          <p:cNvPr id="4" name="Picture 3" descr="tots.png"/>
          <p:cNvPicPr>
            <a:picLocks noChangeAspect="1"/>
          </p:cNvPicPr>
          <p:nvPr/>
        </p:nvPicPr>
        <p:blipFill>
          <a:blip r:embed="rId4">
            <a:extLst>
              <a:ext uri="{28A0092B-C50C-407E-A947-70E740481C1C}">
                <a14:useLocalDpi xmlns:a14="http://schemas.microsoft.com/office/drawing/2010/main" val="0"/>
              </a:ext>
            </a:extLst>
          </a:blip>
          <a:srcRect t="7236"/>
          <a:stretch>
            <a:fillRect/>
          </a:stretch>
        </p:blipFill>
        <p:spPr bwMode="auto">
          <a:xfrm>
            <a:off x="0" y="1322266"/>
            <a:ext cx="3073613" cy="1940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5" name="Picture 4" descr="tots.png"/>
          <p:cNvPicPr>
            <a:picLocks noChangeAspect="1"/>
          </p:cNvPicPr>
          <p:nvPr/>
        </p:nvPicPr>
        <p:blipFill>
          <a:blip r:embed="rId5">
            <a:extLst>
              <a:ext uri="{28A0092B-C50C-407E-A947-70E740481C1C}">
                <a14:useLocalDpi xmlns:a14="http://schemas.microsoft.com/office/drawing/2010/main" val="0"/>
              </a:ext>
            </a:extLst>
          </a:blip>
          <a:srcRect t="6444" b="720"/>
          <a:stretch>
            <a:fillRect/>
          </a:stretch>
        </p:blipFill>
        <p:spPr bwMode="auto">
          <a:xfrm>
            <a:off x="2992760" y="1317648"/>
            <a:ext cx="3073614" cy="19417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5" descr="tots.png"/>
          <p:cNvPicPr>
            <a:picLocks noChangeAspect="1"/>
          </p:cNvPicPr>
          <p:nvPr/>
        </p:nvPicPr>
        <p:blipFill>
          <a:blip r:embed="rId6">
            <a:extLst>
              <a:ext uri="{28A0092B-C50C-407E-A947-70E740481C1C}">
                <a14:useLocalDpi xmlns:a14="http://schemas.microsoft.com/office/drawing/2010/main" val="0"/>
              </a:ext>
            </a:extLst>
          </a:blip>
          <a:srcRect t="7347"/>
          <a:stretch>
            <a:fillRect/>
          </a:stretch>
        </p:blipFill>
        <p:spPr bwMode="auto">
          <a:xfrm>
            <a:off x="6022155" y="1322094"/>
            <a:ext cx="3072724" cy="19373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395654" y="1565031"/>
            <a:ext cx="667170" cy="1200329"/>
          </a:xfrm>
          <a:prstGeom prst="rect">
            <a:avLst/>
          </a:prstGeom>
          <a:noFill/>
        </p:spPr>
        <p:txBody>
          <a:bodyPr wrap="none" rtlCol="0">
            <a:spAutoFit/>
          </a:bodyPr>
          <a:lstStyle/>
          <a:p>
            <a:r>
              <a:rPr lang="en-US" dirty="0" smtClean="0"/>
              <a:t>S20</a:t>
            </a:r>
          </a:p>
          <a:p>
            <a:r>
              <a:rPr lang="en-US" dirty="0" smtClean="0"/>
              <a:t>HPK</a:t>
            </a:r>
          </a:p>
          <a:p>
            <a:r>
              <a:rPr lang="en-US" dirty="0" smtClean="0"/>
              <a:t>200V</a:t>
            </a:r>
          </a:p>
          <a:p>
            <a:endParaRPr lang="en-US" dirty="0"/>
          </a:p>
        </p:txBody>
      </p:sp>
      <p:sp>
        <p:nvSpPr>
          <p:cNvPr id="9" name="Rectangle 8"/>
          <p:cNvSpPr/>
          <p:nvPr/>
        </p:nvSpPr>
        <p:spPr>
          <a:xfrm>
            <a:off x="3409080" y="1571316"/>
            <a:ext cx="1098378" cy="1200329"/>
          </a:xfrm>
          <a:prstGeom prst="rect">
            <a:avLst/>
          </a:prstGeom>
        </p:spPr>
        <p:txBody>
          <a:bodyPr wrap="none">
            <a:spAutoFit/>
          </a:bodyPr>
          <a:lstStyle/>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S23</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Micron </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200V </a:t>
            </a:r>
          </a:p>
          <a:p>
            <a:r>
              <a:rPr lang="en-US" altLang="en-US"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(n-on-p)</a:t>
            </a:r>
            <a:endParaRPr lang="en-US" altLang="en-US" dirty="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p:txBody>
      </p:sp>
      <p:sp>
        <p:nvSpPr>
          <p:cNvPr id="10" name="Rectangle 9"/>
          <p:cNvSpPr/>
          <p:nvPr/>
        </p:nvSpPr>
        <p:spPr>
          <a:xfrm>
            <a:off x="6550269" y="1447328"/>
            <a:ext cx="1123080" cy="1200329"/>
          </a:xfrm>
          <a:prstGeom prst="rect">
            <a:avLst/>
          </a:prstGeom>
        </p:spPr>
        <p:txBody>
          <a:bodyPr wrap="square">
            <a:spAutoFit/>
          </a:bodyPr>
          <a:lstStyle/>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S30</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Micron</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200V</a:t>
            </a:r>
          </a:p>
          <a:p>
            <a:r>
              <a:rPr lang="en-US" altLang="en-US" dirty="0" smtClean="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a:t>
            </a:r>
            <a:r>
              <a:rPr lang="en-US" altLang="en-US" dirty="0">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n-on-n)</a:t>
            </a:r>
          </a:p>
        </p:txBody>
      </p:sp>
      <p:sp>
        <p:nvSpPr>
          <p:cNvPr id="15" name="Oval 14"/>
          <p:cNvSpPr/>
          <p:nvPr/>
        </p:nvSpPr>
        <p:spPr>
          <a:xfrm>
            <a:off x="3202240" y="4378569"/>
            <a:ext cx="1000483" cy="1002961"/>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 y="3274301"/>
            <a:ext cx="3096518" cy="210722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125" y="3238672"/>
            <a:ext cx="3148873" cy="2142858"/>
          </a:xfrm>
          <a:prstGeom prst="rect">
            <a:avLst/>
          </a:prstGeom>
        </p:spPr>
      </p:pic>
      <p:sp>
        <p:nvSpPr>
          <p:cNvPr id="19" name="TextBox 18"/>
          <p:cNvSpPr txBox="1"/>
          <p:nvPr/>
        </p:nvSpPr>
        <p:spPr>
          <a:xfrm>
            <a:off x="5477516" y="887229"/>
            <a:ext cx="1230465" cy="369332"/>
          </a:xfrm>
          <a:prstGeom prst="rect">
            <a:avLst/>
          </a:prstGeom>
          <a:noFill/>
        </p:spPr>
        <p:txBody>
          <a:bodyPr wrap="none" rtlCol="0">
            <a:spAutoFit/>
          </a:bodyPr>
          <a:lstStyle/>
          <a:p>
            <a:r>
              <a:rPr lang="en-US" dirty="0" err="1"/>
              <a:t>E</a:t>
            </a:r>
            <a:r>
              <a:rPr lang="en-US" dirty="0" err="1" smtClean="0"/>
              <a:t>.Dall’Occo</a:t>
            </a:r>
            <a:endParaRPr lang="en-US" dirty="0"/>
          </a:p>
        </p:txBody>
      </p:sp>
      <p:sp>
        <p:nvSpPr>
          <p:cNvPr id="3" name="Date Placeholder 2"/>
          <p:cNvSpPr>
            <a:spLocks noGrp="1"/>
          </p:cNvSpPr>
          <p:nvPr>
            <p:ph type="dt" sz="half" idx="10"/>
          </p:nvPr>
        </p:nvSpPr>
        <p:spPr/>
        <p:txBody>
          <a:bodyPr/>
          <a:lstStyle/>
          <a:p>
            <a:r>
              <a:rPr lang="en-US" smtClean="0"/>
              <a:t>4/7/2017</a:t>
            </a:r>
            <a:endParaRPr lang="en-US"/>
          </a:p>
        </p:txBody>
      </p:sp>
      <p:sp>
        <p:nvSpPr>
          <p:cNvPr id="7" name="Footer Placeholder 6"/>
          <p:cNvSpPr>
            <a:spLocks noGrp="1"/>
          </p:cNvSpPr>
          <p:nvPr>
            <p:ph type="ftr" sz="quarter" idx="11"/>
          </p:nvPr>
        </p:nvSpPr>
        <p:spPr/>
        <p:txBody>
          <a:bodyPr/>
          <a:lstStyle/>
          <a:p>
            <a:r>
              <a:rPr lang="pt-BR" smtClean="0"/>
              <a:t>Nikhef R&amp;D Candidate Colloquium  - Kazu Akiba</a:t>
            </a:r>
            <a:endParaRPr lang="en-US" dirty="0"/>
          </a:p>
        </p:txBody>
      </p:sp>
      <p:sp>
        <p:nvSpPr>
          <p:cNvPr id="11" name="Slide Number Placeholder 10"/>
          <p:cNvSpPr>
            <a:spLocks noGrp="1"/>
          </p:cNvSpPr>
          <p:nvPr>
            <p:ph type="sldNum" sz="quarter" idx="12"/>
          </p:nvPr>
        </p:nvSpPr>
        <p:spPr/>
        <p:txBody>
          <a:bodyPr/>
          <a:lstStyle/>
          <a:p>
            <a:fld id="{F1DF61DF-99A6-4EE2-B1D2-A4F537E42A50}" type="slidenum">
              <a:rPr lang="en-US" smtClean="0"/>
              <a:t>69</a:t>
            </a:fld>
            <a:endParaRPr lang="en-US" dirty="0"/>
          </a:p>
        </p:txBody>
      </p:sp>
      <p:pic>
        <p:nvPicPr>
          <p:cNvPr id="22" name="Picture 21" descr="S23_postJSI_900V.png"/>
          <p:cNvPicPr>
            <a:picLocks noChangeAspect="1"/>
          </p:cNvPicPr>
          <p:nvPr/>
        </p:nvPicPr>
        <p:blipFill>
          <a:blip r:embed="rId9">
            <a:extLst>
              <a:ext uri="{28A0092B-C50C-407E-A947-70E740481C1C}">
                <a14:useLocalDpi xmlns:a14="http://schemas.microsoft.com/office/drawing/2010/main" val="0"/>
              </a:ext>
            </a:extLst>
          </a:blip>
          <a:srcRect t="6436"/>
          <a:stretch>
            <a:fillRect/>
          </a:stretch>
        </p:blipFill>
        <p:spPr bwMode="auto">
          <a:xfrm>
            <a:off x="2495831" y="3540999"/>
            <a:ext cx="3952338" cy="2516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3" name="Rectangle 22"/>
          <p:cNvSpPr>
            <a:spLocks/>
          </p:cNvSpPr>
          <p:nvPr/>
        </p:nvSpPr>
        <p:spPr bwMode="auto">
          <a:xfrm>
            <a:off x="2937055" y="3559057"/>
            <a:ext cx="1651152" cy="1256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defPPr>
              <a:defRPr lang="en-US"/>
            </a:defPPr>
            <a:lvl1pPr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indent="2286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indent="4572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indent="6858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indent="914400" algn="ctr" defTabSz="58420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3600" kern="1200">
                <a:solidFill>
                  <a:srgbClr val="000000"/>
                </a:solidFill>
                <a:latin typeface="Helvetica Light" charset="0"/>
                <a:ea typeface="Helvetica Light" charset="0"/>
                <a:cs typeface="Helvetica Light" charset="0"/>
                <a:sym typeface="Helvetica Light" charset="0"/>
              </a:defRPr>
            </a:lvl9pPr>
          </a:lstStyle>
          <a:p>
            <a:pPr algn="l"/>
            <a:r>
              <a:rPr lang="en-US" altLang="en-US" sz="2500" dirty="0">
                <a:solidFill>
                  <a:schemeClr val="tx1"/>
                </a:solidFill>
                <a:latin typeface="+mn-lt"/>
                <a:ea typeface="Century Gothic" panose="020B0502020202020204" pitchFamily="34" charset="0"/>
                <a:cs typeface="Century Gothic" panose="020B0502020202020204" pitchFamily="34" charset="0"/>
                <a:sym typeface="Century Gothic" panose="020B0502020202020204" pitchFamily="34" charset="0"/>
              </a:rPr>
              <a:t>S23 </a:t>
            </a:r>
            <a:r>
              <a:rPr lang="en-US" altLang="en-US" sz="2500" dirty="0" smtClean="0">
                <a:solidFill>
                  <a:schemeClr val="tx1"/>
                </a:solidFill>
                <a:latin typeface="+mn-lt"/>
                <a:ea typeface="Century Gothic" panose="020B0502020202020204" pitchFamily="34" charset="0"/>
                <a:cs typeface="Century Gothic" panose="020B0502020202020204" pitchFamily="34" charset="0"/>
                <a:sym typeface="Century Gothic" panose="020B0502020202020204" pitchFamily="34" charset="0"/>
              </a:rPr>
              <a:t> n-on-p irradiated</a:t>
            </a:r>
            <a:endParaRPr lang="en-US" altLang="en-US" sz="2500" dirty="0">
              <a:solidFill>
                <a:schemeClr val="tx1"/>
              </a:solidFill>
              <a:latin typeface="+mn-lt"/>
              <a:ea typeface="Century Gothic" panose="020B0502020202020204" pitchFamily="34" charset="0"/>
              <a:cs typeface="Century Gothic" panose="020B0502020202020204" pitchFamily="34" charset="0"/>
              <a:sym typeface="Century Gothic" panose="020B0502020202020204" pitchFamily="34" charset="0"/>
            </a:endParaRPr>
          </a:p>
          <a:p>
            <a:pPr algn="l"/>
            <a:r>
              <a:rPr lang="en-US" altLang="en-US" sz="2500" dirty="0">
                <a:solidFill>
                  <a:schemeClr val="tx1"/>
                </a:solidFill>
                <a:latin typeface="+mn-lt"/>
                <a:ea typeface="Century Gothic" panose="020B0502020202020204" pitchFamily="34" charset="0"/>
                <a:cs typeface="Century Gothic" panose="020B0502020202020204" pitchFamily="34" charset="0"/>
                <a:sym typeface="Century Gothic" panose="020B0502020202020204" pitchFamily="34" charset="0"/>
              </a:rPr>
              <a:t>900V</a:t>
            </a:r>
          </a:p>
        </p:txBody>
      </p:sp>
    </p:spTree>
    <p:extLst>
      <p:ext uri="{BB962C8B-B14F-4D97-AF65-F5344CB8AC3E}">
        <p14:creationId xmlns:p14="http://schemas.microsoft.com/office/powerpoint/2010/main" val="326981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477598" y="4993192"/>
            <a:ext cx="3680107" cy="1635901"/>
            <a:chOff x="5733901" y="1078893"/>
            <a:chExt cx="3236217" cy="1156232"/>
          </a:xfrm>
        </p:grpSpPr>
        <p:pic>
          <p:nvPicPr>
            <p:cNvPr id="4" name="Picture 3"/>
            <p:cNvPicPr>
              <a:picLocks noChangeAspect="1"/>
            </p:cNvPicPr>
            <p:nvPr/>
          </p:nvPicPr>
          <p:blipFill>
            <a:blip r:embed="rId3"/>
            <a:stretch>
              <a:fillRect/>
            </a:stretch>
          </p:blipFill>
          <p:spPr>
            <a:xfrm>
              <a:off x="5733901" y="1078893"/>
              <a:ext cx="3236217" cy="854118"/>
            </a:xfrm>
            <a:prstGeom prst="rect">
              <a:avLst/>
            </a:prstGeom>
          </p:spPr>
        </p:pic>
        <p:sp>
          <p:nvSpPr>
            <p:cNvPr id="8" name="TextBox 7"/>
            <p:cNvSpPr txBox="1"/>
            <p:nvPr/>
          </p:nvSpPr>
          <p:spPr>
            <a:xfrm>
              <a:off x="6207057" y="1865793"/>
              <a:ext cx="466794" cy="369332"/>
            </a:xfrm>
            <a:prstGeom prst="rect">
              <a:avLst/>
            </a:prstGeom>
            <a:noFill/>
          </p:spPr>
          <p:txBody>
            <a:bodyPr wrap="none" rtlCol="0">
              <a:spAutoFit/>
            </a:bodyPr>
            <a:lstStyle/>
            <a:p>
              <a:r>
                <a:rPr lang="en-US" dirty="0" smtClean="0"/>
                <a:t>1%</a:t>
              </a:r>
              <a:endParaRPr lang="en-US" dirty="0"/>
            </a:p>
          </p:txBody>
        </p:sp>
      </p:grpSp>
      <p:sp>
        <p:nvSpPr>
          <p:cNvPr id="2" name="Title 1"/>
          <p:cNvSpPr>
            <a:spLocks noGrp="1"/>
          </p:cNvSpPr>
          <p:nvPr>
            <p:ph type="title"/>
          </p:nvPr>
        </p:nvSpPr>
        <p:spPr>
          <a:xfrm>
            <a:off x="109957" y="75953"/>
            <a:ext cx="8949690" cy="1325563"/>
          </a:xfrm>
        </p:spPr>
        <p:txBody>
          <a:bodyPr/>
          <a:lstStyle/>
          <a:p>
            <a:r>
              <a:rPr lang="en-US" dirty="0" smtClean="0"/>
              <a:t>Sensors</a:t>
            </a:r>
            <a:endParaRPr lang="en-US" dirty="0"/>
          </a:p>
        </p:txBody>
      </p:sp>
      <p:sp>
        <p:nvSpPr>
          <p:cNvPr id="3" name="Content Placeholder 2"/>
          <p:cNvSpPr>
            <a:spLocks noGrp="1"/>
          </p:cNvSpPr>
          <p:nvPr>
            <p:ph idx="1"/>
          </p:nvPr>
        </p:nvSpPr>
        <p:spPr>
          <a:xfrm>
            <a:off x="-13706" y="1007007"/>
            <a:ext cx="5792649" cy="5501640"/>
          </a:xfrm>
        </p:spPr>
        <p:txBody>
          <a:bodyPr>
            <a:normAutofit lnSpcReduction="10000"/>
          </a:bodyPr>
          <a:lstStyle/>
          <a:p>
            <a:r>
              <a:rPr lang="en-US" sz="2400" dirty="0" smtClean="0"/>
              <a:t>The </a:t>
            </a:r>
            <a:r>
              <a:rPr lang="en-US" sz="2400" dirty="0" err="1" smtClean="0"/>
              <a:t>Velo</a:t>
            </a:r>
            <a:r>
              <a:rPr lang="en-US" sz="2400" dirty="0" smtClean="0"/>
              <a:t> sensors must collect:</a:t>
            </a:r>
            <a:br>
              <a:rPr lang="en-US" sz="2400" dirty="0" smtClean="0"/>
            </a:br>
            <a:r>
              <a:rPr lang="en-US" sz="2400" dirty="0" smtClean="0"/>
              <a:t/>
            </a:r>
            <a:br>
              <a:rPr lang="en-US" sz="2400" dirty="0" smtClean="0"/>
            </a:br>
            <a:r>
              <a:rPr lang="en-US" sz="2400" dirty="0" smtClean="0"/>
              <a:t>                  </a:t>
            </a:r>
            <a:r>
              <a:rPr lang="en-US" sz="2400" b="1" u="sng" dirty="0" smtClean="0">
                <a:solidFill>
                  <a:srgbClr val="15A0A7"/>
                </a:solidFill>
              </a:rPr>
              <a:t>6000e</a:t>
            </a:r>
            <a:r>
              <a:rPr lang="en-US" sz="2400" b="1" u="sng" baseline="30000" dirty="0" smtClean="0">
                <a:solidFill>
                  <a:srgbClr val="15A0A7"/>
                </a:solidFill>
              </a:rPr>
              <a:t>-</a:t>
            </a:r>
            <a:r>
              <a:rPr lang="en-US" sz="2400" b="1" dirty="0" smtClean="0">
                <a:solidFill>
                  <a:srgbClr val="15A0A7"/>
                </a:solidFill>
              </a:rPr>
              <a:t>/MIP – 99% </a:t>
            </a:r>
            <a:r>
              <a:rPr lang="en-US" sz="2400" b="1" dirty="0" smtClean="0">
                <a:solidFill>
                  <a:srgbClr val="15A0A7"/>
                </a:solidFill>
              </a:rPr>
              <a:t>eff. </a:t>
            </a:r>
            <a:r>
              <a:rPr lang="en-US" sz="2400" b="1" dirty="0" smtClean="0">
                <a:solidFill>
                  <a:srgbClr val="15A0A7"/>
                </a:solidFill>
              </a:rPr>
              <a:t/>
            </a:r>
            <a:br>
              <a:rPr lang="en-US" sz="2400" b="1" dirty="0" smtClean="0">
                <a:solidFill>
                  <a:srgbClr val="15A0A7"/>
                </a:solidFill>
              </a:rPr>
            </a:br>
            <a:r>
              <a:rPr lang="en-US" sz="2400" b="1" dirty="0" smtClean="0">
                <a:solidFill>
                  <a:schemeClr val="accent1">
                    <a:lumMod val="75000"/>
                  </a:schemeClr>
                </a:solidFill>
              </a:rPr>
              <a:t/>
            </a:r>
            <a:br>
              <a:rPr lang="en-US" sz="2400" b="1" dirty="0" smtClean="0">
                <a:solidFill>
                  <a:schemeClr val="accent1">
                    <a:lumMod val="75000"/>
                  </a:schemeClr>
                </a:solidFill>
              </a:rPr>
            </a:br>
            <a:r>
              <a:rPr lang="en-US" sz="2400" dirty="0" smtClean="0"/>
              <a:t>at </a:t>
            </a:r>
            <a:r>
              <a:rPr lang="en-US" sz="2400" b="1" dirty="0" smtClean="0">
                <a:solidFill>
                  <a:srgbClr val="15A0A7"/>
                </a:solidFill>
              </a:rPr>
              <a:t>370 MRad</a:t>
            </a:r>
            <a:r>
              <a:rPr lang="en-US" sz="2400" b="1" dirty="0" smtClean="0">
                <a:solidFill>
                  <a:srgbClr val="15A0A7"/>
                </a:solidFill>
                <a:sym typeface="Wingdings" panose="05000000000000000000" pitchFamily="2" charset="2"/>
              </a:rPr>
              <a:t>8 x 10</a:t>
            </a:r>
            <a:r>
              <a:rPr lang="en-US" sz="2400" b="1" baseline="30000" dirty="0" smtClean="0">
                <a:solidFill>
                  <a:srgbClr val="15A0A7"/>
                </a:solidFill>
                <a:sym typeface="Wingdings" panose="05000000000000000000" pitchFamily="2" charset="2"/>
              </a:rPr>
              <a:t>15</a:t>
            </a:r>
            <a:r>
              <a:rPr lang="en-US" sz="2400" b="1" dirty="0" smtClean="0">
                <a:solidFill>
                  <a:srgbClr val="15A0A7"/>
                </a:solidFill>
                <a:sym typeface="Wingdings" panose="05000000000000000000" pitchFamily="2" charset="2"/>
              </a:rPr>
              <a:t> 1 MeV </a:t>
            </a:r>
            <a:r>
              <a:rPr lang="en-US" sz="2400" b="1" dirty="0" err="1" smtClean="0">
                <a:solidFill>
                  <a:srgbClr val="15A0A7"/>
                </a:solidFill>
                <a:sym typeface="Wingdings" panose="05000000000000000000" pitchFamily="2" charset="2"/>
              </a:rPr>
              <a:t>n</a:t>
            </a:r>
            <a:r>
              <a:rPr lang="en-US" sz="2400" b="1" baseline="-25000" dirty="0" err="1" smtClean="0">
                <a:solidFill>
                  <a:srgbClr val="15A0A7"/>
                </a:solidFill>
                <a:sym typeface="Wingdings" panose="05000000000000000000" pitchFamily="2" charset="2"/>
              </a:rPr>
              <a:t>eq</a:t>
            </a:r>
            <a:r>
              <a:rPr lang="en-US" sz="2400" b="1" dirty="0" smtClean="0">
                <a:solidFill>
                  <a:srgbClr val="15A0A7"/>
                </a:solidFill>
                <a:sym typeface="Wingdings" panose="05000000000000000000" pitchFamily="2" charset="2"/>
              </a:rPr>
              <a:t>/cm</a:t>
            </a:r>
            <a:r>
              <a:rPr lang="en-US" sz="2400" b="1" baseline="30000" dirty="0" smtClean="0">
                <a:solidFill>
                  <a:srgbClr val="15A0A7"/>
                </a:solidFill>
                <a:sym typeface="Wingdings" panose="05000000000000000000" pitchFamily="2" charset="2"/>
              </a:rPr>
              <a:t>2</a:t>
            </a:r>
            <a:r>
              <a:rPr lang="en-US" sz="2400" dirty="0" smtClean="0">
                <a:sym typeface="Wingdings" panose="05000000000000000000" pitchFamily="2" charset="2"/>
              </a:rPr>
              <a:t>. </a:t>
            </a:r>
            <a:br>
              <a:rPr lang="en-US" sz="2400" dirty="0" smtClean="0">
                <a:sym typeface="Wingdings" panose="05000000000000000000" pitchFamily="2" charset="2"/>
              </a:rPr>
            </a:br>
            <a:r>
              <a:rPr lang="en-US" sz="2400" dirty="0" smtClean="0">
                <a:sym typeface="Wingdings" panose="05000000000000000000" pitchFamily="2" charset="2"/>
              </a:rPr>
              <a:t/>
            </a:r>
            <a:br>
              <a:rPr lang="en-US" sz="2400" dirty="0" smtClean="0">
                <a:sym typeface="Wingdings" panose="05000000000000000000" pitchFamily="2" charset="2"/>
              </a:rPr>
            </a:br>
            <a:r>
              <a:rPr lang="en-US" sz="2400" u="sng" dirty="0" smtClean="0">
                <a:sym typeface="Wingdings" panose="05000000000000000000" pitchFamily="2" charset="2"/>
              </a:rPr>
              <a:t>this is equivalent to </a:t>
            </a:r>
            <a:r>
              <a:rPr lang="en-US" sz="2400" b="1" i="1" u="sng" dirty="0" smtClean="0">
                <a:solidFill>
                  <a:srgbClr val="15A0A7"/>
                </a:solidFill>
                <a:sym typeface="Wingdings" panose="05000000000000000000" pitchFamily="2" charset="2"/>
              </a:rPr>
              <a:t>50fb</a:t>
            </a:r>
            <a:r>
              <a:rPr lang="en-US" sz="2400" b="1" i="1" u="sng" baseline="30000" dirty="0" smtClean="0">
                <a:solidFill>
                  <a:srgbClr val="15A0A7"/>
                </a:solidFill>
                <a:sym typeface="Wingdings" panose="05000000000000000000" pitchFamily="2" charset="2"/>
              </a:rPr>
              <a:t>-1 </a:t>
            </a:r>
            <a:r>
              <a:rPr lang="en-US" sz="2400" b="1" i="1" u="sng" dirty="0" smtClean="0">
                <a:solidFill>
                  <a:srgbClr val="15A0A7"/>
                </a:solidFill>
                <a:sym typeface="Wingdings" panose="05000000000000000000" pitchFamily="2" charset="2"/>
              </a:rPr>
              <a:t>@</a:t>
            </a:r>
            <a:r>
              <a:rPr lang="en-US" sz="2400" b="1" i="1" u="sng" dirty="0" err="1" smtClean="0">
                <a:solidFill>
                  <a:srgbClr val="15A0A7"/>
                </a:solidFill>
                <a:sym typeface="Wingdings" panose="05000000000000000000" pitchFamily="2" charset="2"/>
              </a:rPr>
              <a:t>LHCb_up</a:t>
            </a:r>
            <a:endParaRPr lang="en-US" sz="2400" b="1" i="1" u="sng" baseline="30000" dirty="0" smtClean="0">
              <a:solidFill>
                <a:srgbClr val="15A0A7"/>
              </a:solidFill>
              <a:sym typeface="Wingdings" panose="05000000000000000000" pitchFamily="2" charset="2"/>
            </a:endParaRPr>
          </a:p>
          <a:p>
            <a:pPr lvl="1"/>
            <a:r>
              <a:rPr lang="en-US" sz="1800" dirty="0" smtClean="0">
                <a:sym typeface="Wingdings" panose="05000000000000000000" pitchFamily="2" charset="2"/>
              </a:rPr>
              <a:t>The ATLAS IBL – at  550 fb</a:t>
            </a:r>
            <a:r>
              <a:rPr lang="en-US" sz="1800" baseline="30000" dirty="0" smtClean="0">
                <a:sym typeface="Wingdings" panose="05000000000000000000" pitchFamily="2" charset="2"/>
              </a:rPr>
              <a:t>-1</a:t>
            </a:r>
            <a:r>
              <a:rPr lang="en-US" sz="1800" dirty="0" smtClean="0">
                <a:sym typeface="Wingdings" panose="05000000000000000000" pitchFamily="2" charset="2"/>
              </a:rPr>
              <a:t> – expects </a:t>
            </a:r>
            <a:r>
              <a:rPr lang="en-US" sz="1800" dirty="0" smtClean="0">
                <a:sym typeface="Wingdings" panose="05000000000000000000" pitchFamily="2" charset="2"/>
              </a:rPr>
              <a:t/>
            </a:r>
            <a:br>
              <a:rPr lang="en-US" sz="1800" dirty="0" smtClean="0">
                <a:sym typeface="Wingdings" panose="05000000000000000000" pitchFamily="2" charset="2"/>
              </a:rPr>
            </a:br>
            <a:r>
              <a:rPr lang="en-US" sz="1800" dirty="0" smtClean="0">
                <a:sym typeface="Wingdings" panose="05000000000000000000" pitchFamily="2" charset="2"/>
              </a:rPr>
              <a:t>3.3 </a:t>
            </a:r>
            <a:r>
              <a:rPr lang="en-US" sz="1800" dirty="0">
                <a:sym typeface="Wingdings" panose="05000000000000000000" pitchFamily="2" charset="2"/>
              </a:rPr>
              <a:t>x </a:t>
            </a:r>
            <a:r>
              <a:rPr lang="en-US" sz="1800" dirty="0" smtClean="0">
                <a:sym typeface="Wingdings" panose="05000000000000000000" pitchFamily="2" charset="2"/>
              </a:rPr>
              <a:t>10</a:t>
            </a:r>
            <a:r>
              <a:rPr lang="en-US" sz="1800" baseline="30000" dirty="0" smtClean="0">
                <a:sym typeface="Wingdings" panose="05000000000000000000" pitchFamily="2" charset="2"/>
              </a:rPr>
              <a:t>15</a:t>
            </a:r>
            <a:r>
              <a:rPr lang="en-US" sz="1800" dirty="0" smtClean="0">
                <a:sym typeface="Wingdings" panose="05000000000000000000" pitchFamily="2" charset="2"/>
              </a:rPr>
              <a:t>1 </a:t>
            </a:r>
            <a:r>
              <a:rPr lang="en-US" sz="1800" dirty="0">
                <a:sym typeface="Wingdings" panose="05000000000000000000" pitchFamily="2" charset="2"/>
              </a:rPr>
              <a:t>MeV </a:t>
            </a:r>
            <a:r>
              <a:rPr lang="en-US" sz="1800" dirty="0" err="1" smtClean="0">
                <a:sym typeface="Wingdings" panose="05000000000000000000" pitchFamily="2" charset="2"/>
              </a:rPr>
              <a:t>n</a:t>
            </a:r>
            <a:r>
              <a:rPr lang="en-US" sz="1800" baseline="-25000" dirty="0" err="1" smtClean="0">
                <a:sym typeface="Wingdings" panose="05000000000000000000" pitchFamily="2" charset="2"/>
              </a:rPr>
              <a:t>eq</a:t>
            </a:r>
            <a:r>
              <a:rPr lang="en-US" sz="1800" dirty="0" smtClean="0">
                <a:sym typeface="Wingdings" panose="05000000000000000000" pitchFamily="2" charset="2"/>
              </a:rPr>
              <a:t>/cm</a:t>
            </a:r>
            <a:r>
              <a:rPr lang="en-US" sz="1800" baseline="30000" dirty="0" smtClean="0">
                <a:sym typeface="Wingdings" panose="05000000000000000000" pitchFamily="2" charset="2"/>
              </a:rPr>
              <a:t>2</a:t>
            </a:r>
            <a:r>
              <a:rPr lang="en-US" sz="1800" dirty="0" smtClean="0">
                <a:sym typeface="Wingdings" panose="05000000000000000000" pitchFamily="2" charset="2"/>
              </a:rPr>
              <a:t> or 160 </a:t>
            </a:r>
            <a:r>
              <a:rPr lang="en-US" sz="1800" dirty="0" err="1" smtClean="0">
                <a:sym typeface="Wingdings" panose="05000000000000000000" pitchFamily="2" charset="2"/>
              </a:rPr>
              <a:t>MRad</a:t>
            </a:r>
            <a:r>
              <a:rPr lang="en-US" sz="1800" dirty="0" smtClean="0">
                <a:sym typeface="Wingdings" panose="05000000000000000000" pitchFamily="2" charset="2"/>
              </a:rPr>
              <a:t>. </a:t>
            </a:r>
            <a:br>
              <a:rPr lang="en-US" sz="1800" dirty="0" smtClean="0">
                <a:sym typeface="Wingdings" panose="05000000000000000000" pitchFamily="2" charset="2"/>
              </a:rPr>
            </a:br>
            <a:endParaRPr lang="en-US" sz="1800" dirty="0" smtClean="0">
              <a:sym typeface="Wingdings" panose="05000000000000000000" pitchFamily="2" charset="2"/>
            </a:endParaRPr>
          </a:p>
          <a:p>
            <a:r>
              <a:rPr lang="en-US" sz="2400" dirty="0" smtClean="0">
                <a:sym typeface="Wingdings" panose="05000000000000000000" pitchFamily="2" charset="2"/>
              </a:rPr>
              <a:t>Radiation hardness was never proved </a:t>
            </a:r>
            <a:r>
              <a:rPr lang="en-US" sz="2400" dirty="0" smtClean="0">
                <a:sym typeface="Wingdings" panose="05000000000000000000" pitchFamily="2" charset="2"/>
              </a:rPr>
              <a:t>for </a:t>
            </a:r>
            <a:br>
              <a:rPr lang="en-US" sz="2400" dirty="0" smtClean="0">
                <a:sym typeface="Wingdings" panose="05000000000000000000" pitchFamily="2" charset="2"/>
              </a:rPr>
            </a:br>
            <a:r>
              <a:rPr lang="en-US" sz="2400" dirty="0" smtClean="0">
                <a:sym typeface="Wingdings" panose="05000000000000000000" pitchFamily="2" charset="2"/>
              </a:rPr>
              <a:t>such small </a:t>
            </a:r>
            <a:r>
              <a:rPr lang="en-US" sz="2400" dirty="0" smtClean="0">
                <a:sym typeface="Wingdings" panose="05000000000000000000" pitchFamily="2" charset="2"/>
              </a:rPr>
              <a:t>pixels: 55x55 </a:t>
            </a:r>
            <a:r>
              <a:rPr lang="en-US" sz="2400" dirty="0" smtClean="0">
                <a:latin typeface="Symbol" panose="05050102010706020507" pitchFamily="18" charset="2"/>
                <a:sym typeface="Wingdings" panose="05000000000000000000" pitchFamily="2" charset="2"/>
              </a:rPr>
              <a:t>m</a:t>
            </a:r>
            <a:r>
              <a:rPr lang="en-US" sz="2400" dirty="0" smtClean="0">
                <a:sym typeface="Wingdings" panose="05000000000000000000" pitchFamily="2" charset="2"/>
              </a:rPr>
              <a:t>m .</a:t>
            </a:r>
          </a:p>
          <a:p>
            <a:pPr lvl="1"/>
            <a:r>
              <a:rPr lang="en-US" sz="2000" dirty="0" smtClean="0">
                <a:sym typeface="Wingdings" panose="05000000000000000000" pitchFamily="2" charset="2"/>
              </a:rPr>
              <a:t>ATLAS  50x250 </a:t>
            </a:r>
            <a:r>
              <a:rPr lang="en-US" sz="2000" dirty="0" smtClean="0">
                <a:latin typeface="Symbol" panose="05050102010706020507" pitchFamily="18" charset="2"/>
                <a:sym typeface="Wingdings" panose="05000000000000000000" pitchFamily="2" charset="2"/>
              </a:rPr>
              <a:t>m</a:t>
            </a:r>
            <a:r>
              <a:rPr lang="en-US" sz="2000" dirty="0" smtClean="0">
                <a:sym typeface="Wingdings" panose="05000000000000000000" pitchFamily="2" charset="2"/>
              </a:rPr>
              <a:t>m (FE-I4)</a:t>
            </a:r>
          </a:p>
          <a:p>
            <a:pPr marL="0" indent="0" algn="ctr">
              <a:buNone/>
            </a:pPr>
            <a:r>
              <a:rPr lang="en-US" sz="2400" b="1" dirty="0" smtClean="0">
                <a:solidFill>
                  <a:srgbClr val="15A0A7"/>
                </a:solidFill>
                <a:sym typeface="Wingdings" panose="05000000000000000000" pitchFamily="2" charset="2"/>
              </a:rPr>
              <a:t>Irradiation tests are </a:t>
            </a:r>
            <a:r>
              <a:rPr lang="en-US" sz="2400" b="1" dirty="0" smtClean="0">
                <a:solidFill>
                  <a:srgbClr val="15A0A7"/>
                </a:solidFill>
                <a:sym typeface="Wingdings" panose="05000000000000000000" pitchFamily="2" charset="2"/>
              </a:rPr>
              <a:t>mandatory</a:t>
            </a:r>
            <a:r>
              <a:rPr lang="en-US" sz="2400" b="1" dirty="0" smtClean="0">
                <a:solidFill>
                  <a:srgbClr val="15A0A7"/>
                </a:solidFill>
                <a:sym typeface="Wingdings" panose="05000000000000000000" pitchFamily="2" charset="2"/>
              </a:rPr>
              <a:t/>
            </a:r>
            <a:br>
              <a:rPr lang="en-US" sz="2400" b="1" dirty="0" smtClean="0">
                <a:solidFill>
                  <a:srgbClr val="15A0A7"/>
                </a:solidFill>
                <a:sym typeface="Wingdings" panose="05000000000000000000" pitchFamily="2" charset="2"/>
              </a:rPr>
            </a:br>
            <a:r>
              <a:rPr lang="en-US" sz="2400" b="1" dirty="0" smtClean="0">
                <a:solidFill>
                  <a:srgbClr val="15A0A7"/>
                </a:solidFill>
                <a:sym typeface="Wingdings" panose="05000000000000000000" pitchFamily="2" charset="2"/>
              </a:rPr>
              <a:t>Particular for the VELO: non uniform </a:t>
            </a:r>
            <a:r>
              <a:rPr lang="en-US" sz="2400" b="1" dirty="0" err="1" smtClean="0">
                <a:solidFill>
                  <a:srgbClr val="15A0A7"/>
                </a:solidFill>
                <a:sym typeface="Wingdings" panose="05000000000000000000" pitchFamily="2" charset="2"/>
              </a:rPr>
              <a:t>irrad</a:t>
            </a:r>
            <a:r>
              <a:rPr lang="en-US" sz="2400" b="1" dirty="0" smtClean="0">
                <a:solidFill>
                  <a:srgbClr val="15A0A7"/>
                </a:solidFill>
                <a:sym typeface="Wingdings" panose="05000000000000000000" pitchFamily="2" charset="2"/>
              </a:rPr>
              <a:t>.</a:t>
            </a:r>
            <a:endParaRPr lang="en-US" sz="2400" b="1" dirty="0" smtClean="0">
              <a:solidFill>
                <a:srgbClr val="15A0A7"/>
              </a:solidFill>
            </a:endParaRPr>
          </a:p>
          <a:p>
            <a:r>
              <a:rPr lang="en-US" sz="2400" dirty="0" smtClean="0"/>
              <a:t>Collection time – Could change after irradiation</a:t>
            </a:r>
          </a:p>
          <a:p>
            <a:endParaRPr lang="en-US" sz="2400" dirty="0" smtClean="0"/>
          </a:p>
          <a:p>
            <a:endParaRPr lang="en-US" sz="2400" dirty="0"/>
          </a:p>
        </p:txBody>
      </p:sp>
      <p:sp>
        <p:nvSpPr>
          <p:cNvPr id="5" name="Date Placeholder 4"/>
          <p:cNvSpPr>
            <a:spLocks noGrp="1"/>
          </p:cNvSpPr>
          <p:nvPr>
            <p:ph type="dt" sz="half" idx="10"/>
          </p:nvPr>
        </p:nvSpPr>
        <p:spPr/>
        <p:txBody>
          <a:bodyPr/>
          <a:lstStyle/>
          <a:p>
            <a:r>
              <a:rPr lang="en-US" smtClean="0"/>
              <a:t>4/7/2017</a:t>
            </a:r>
            <a:endParaRPr lang="en-US"/>
          </a:p>
        </p:txBody>
      </p:sp>
      <p:sp>
        <p:nvSpPr>
          <p:cNvPr id="6" name="Footer Placeholder 5"/>
          <p:cNvSpPr>
            <a:spLocks noGrp="1"/>
          </p:cNvSpPr>
          <p:nvPr>
            <p:ph type="ftr" sz="quarter" idx="11"/>
          </p:nvPr>
        </p:nvSpPr>
        <p:spPr/>
        <p:txBody>
          <a:bodyPr/>
          <a:lstStyle/>
          <a:p>
            <a:r>
              <a:rPr lang="pt-BR" smtClean="0"/>
              <a:t>Nikhef R&amp;D Candidate Colloquium  - Kazu Akiba</a:t>
            </a:r>
            <a:endParaRPr lang="en-US" dirty="0"/>
          </a:p>
        </p:txBody>
      </p:sp>
      <p:sp>
        <p:nvSpPr>
          <p:cNvPr id="7" name="Slide Number Placeholder 6"/>
          <p:cNvSpPr>
            <a:spLocks noGrp="1"/>
          </p:cNvSpPr>
          <p:nvPr>
            <p:ph type="sldNum" sz="quarter" idx="12"/>
          </p:nvPr>
        </p:nvSpPr>
        <p:spPr/>
        <p:txBody>
          <a:bodyPr/>
          <a:lstStyle/>
          <a:p>
            <a:fld id="{F1DF61DF-99A6-4EE2-B1D2-A4F537E42A50}" type="slidenum">
              <a:rPr lang="en-US" smtClean="0"/>
              <a:t>7</a:t>
            </a:fld>
            <a:endParaRPr lang="en-US" dirty="0"/>
          </a:p>
        </p:txBody>
      </p:sp>
      <p:pic>
        <p:nvPicPr>
          <p:cNvPr id="10" name="Picture 9"/>
          <p:cNvPicPr>
            <a:picLocks noChangeAspect="1"/>
          </p:cNvPicPr>
          <p:nvPr/>
        </p:nvPicPr>
        <p:blipFill>
          <a:blip r:embed="rId4"/>
          <a:stretch>
            <a:fillRect/>
          </a:stretch>
        </p:blipFill>
        <p:spPr>
          <a:xfrm>
            <a:off x="5664712" y="2577445"/>
            <a:ext cx="2917513" cy="2197059"/>
          </a:xfrm>
          <a:prstGeom prst="rect">
            <a:avLst/>
          </a:prstGeom>
        </p:spPr>
      </p:pic>
      <p:grpSp>
        <p:nvGrpSpPr>
          <p:cNvPr id="11" name="Group 10"/>
          <p:cNvGrpSpPr/>
          <p:nvPr/>
        </p:nvGrpSpPr>
        <p:grpSpPr>
          <a:xfrm>
            <a:off x="5634784" y="208871"/>
            <a:ext cx="3462421" cy="1861879"/>
            <a:chOff x="5022752" y="2626082"/>
            <a:chExt cx="3127472" cy="1702635"/>
          </a:xfrm>
        </p:grpSpPr>
        <p:sp>
          <p:nvSpPr>
            <p:cNvPr id="12" name="TextBox 11"/>
            <p:cNvSpPr txBox="1"/>
            <p:nvPr/>
          </p:nvSpPr>
          <p:spPr>
            <a:xfrm>
              <a:off x="5899250" y="4051718"/>
              <a:ext cx="1056700" cy="276999"/>
            </a:xfrm>
            <a:prstGeom prst="rect">
              <a:avLst/>
            </a:prstGeom>
            <a:solidFill>
              <a:srgbClr val="FFFFFF"/>
            </a:solidFill>
          </p:spPr>
          <p:txBody>
            <a:bodyPr wrap="none" rtlCol="0">
              <a:spAutoFit/>
            </a:bodyPr>
            <a:lstStyle/>
            <a:p>
              <a:r>
                <a:rPr lang="en-US" sz="1200" dirty="0" smtClean="0"/>
                <a:t>Longer pixels</a:t>
              </a:r>
            </a:p>
          </p:txBody>
        </p:sp>
        <p:sp>
          <p:nvSpPr>
            <p:cNvPr id="13" name="Rectangle 12"/>
            <p:cNvSpPr/>
            <p:nvPr/>
          </p:nvSpPr>
          <p:spPr>
            <a:xfrm>
              <a:off x="6095718" y="2626082"/>
              <a:ext cx="667298" cy="246221"/>
            </a:xfrm>
            <a:prstGeom prst="rect">
              <a:avLst/>
            </a:prstGeom>
          </p:spPr>
          <p:txBody>
            <a:bodyPr wrap="square">
              <a:spAutoFit/>
            </a:bodyPr>
            <a:lstStyle/>
            <a:p>
              <a:r>
                <a:rPr lang="en-GB" sz="1000" dirty="0" smtClean="0">
                  <a:latin typeface="Garamond" pitchFamily="18" charset="0"/>
                </a:rPr>
                <a:t>~43mm</a:t>
              </a:r>
              <a:endParaRPr lang="en-GB" sz="1000" dirty="0">
                <a:latin typeface="Garamond" pitchFamily="18" charset="0"/>
              </a:endParaRPr>
            </a:p>
          </p:txBody>
        </p:sp>
        <p:grpSp>
          <p:nvGrpSpPr>
            <p:cNvPr id="14" name="Group 13"/>
            <p:cNvGrpSpPr/>
            <p:nvPr/>
          </p:nvGrpSpPr>
          <p:grpSpPr>
            <a:xfrm>
              <a:off x="5022752" y="2812385"/>
              <a:ext cx="3127472" cy="1352123"/>
              <a:chOff x="5791200" y="2161401"/>
              <a:chExt cx="3127472" cy="1352123"/>
            </a:xfrm>
          </p:grpSpPr>
          <p:sp>
            <p:nvSpPr>
              <p:cNvPr id="15" name="Rectangle 14"/>
              <p:cNvSpPr/>
              <p:nvPr/>
            </p:nvSpPr>
            <p:spPr>
              <a:xfrm rot="5400000">
                <a:off x="6705600" y="1475605"/>
                <a:ext cx="914401" cy="25907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Rectangle 15"/>
              <p:cNvSpPr/>
              <p:nvPr/>
            </p:nvSpPr>
            <p:spPr>
              <a:xfrm>
                <a:off x="5921414" y="2370081"/>
                <a:ext cx="788051" cy="77579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ASIC</a:t>
                </a:r>
                <a:endParaRPr lang="en-US" sz="1600" b="1" dirty="0"/>
              </a:p>
            </p:txBody>
          </p:sp>
          <p:cxnSp>
            <p:nvCxnSpPr>
              <p:cNvPr id="17" name="Straight Arrow Connector 16"/>
              <p:cNvCxnSpPr/>
              <p:nvPr/>
            </p:nvCxnSpPr>
            <p:spPr>
              <a:xfrm>
                <a:off x="5875012" y="2164667"/>
                <a:ext cx="2491688" cy="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8205959" y="2759828"/>
                <a:ext cx="752478" cy="224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149749" y="3197769"/>
                <a:ext cx="768923" cy="246221"/>
              </a:xfrm>
              <a:prstGeom prst="rect">
                <a:avLst/>
              </a:prstGeom>
              <a:noFill/>
            </p:spPr>
            <p:txBody>
              <a:bodyPr wrap="none" rtlCol="0">
                <a:spAutoFit/>
              </a:bodyPr>
              <a:lstStyle/>
              <a:p>
                <a:r>
                  <a:rPr lang="en-US" sz="1000" dirty="0" smtClean="0"/>
                  <a:t>Sensor tile </a:t>
                </a:r>
                <a:endParaRPr lang="en-US" sz="1000" dirty="0"/>
              </a:p>
            </p:txBody>
          </p:sp>
          <p:sp>
            <p:nvSpPr>
              <p:cNvPr id="20" name="TextBox 19"/>
              <p:cNvSpPr txBox="1"/>
              <p:nvPr/>
            </p:nvSpPr>
            <p:spPr>
              <a:xfrm>
                <a:off x="5791200" y="3152002"/>
                <a:ext cx="762000" cy="338554"/>
              </a:xfrm>
              <a:prstGeom prst="rect">
                <a:avLst/>
              </a:prstGeom>
              <a:noFill/>
            </p:spPr>
            <p:txBody>
              <a:bodyPr wrap="square" rtlCol="0">
                <a:spAutoFit/>
              </a:bodyPr>
              <a:lstStyle/>
              <a:p>
                <a:r>
                  <a:rPr lang="en-GB" sz="1600" b="1" dirty="0" smtClean="0">
                    <a:solidFill>
                      <a:srgbClr val="00B050"/>
                    </a:solidFill>
                    <a:latin typeface="Garamond" pitchFamily="18" charset="0"/>
                  </a:rPr>
                  <a:t>sensor</a:t>
                </a:r>
                <a:endParaRPr lang="en-GB" sz="1600" b="1" dirty="0">
                  <a:solidFill>
                    <a:srgbClr val="00B050"/>
                  </a:solidFill>
                  <a:latin typeface="Garamond" pitchFamily="18" charset="0"/>
                </a:endParaRPr>
              </a:p>
            </p:txBody>
          </p:sp>
          <p:sp>
            <p:nvSpPr>
              <p:cNvPr id="21" name="Rectangle 20"/>
              <p:cNvSpPr/>
              <p:nvPr/>
            </p:nvSpPr>
            <p:spPr>
              <a:xfrm>
                <a:off x="6781797" y="2376211"/>
                <a:ext cx="788051" cy="77579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ASIC</a:t>
                </a:r>
                <a:endParaRPr lang="en-US" sz="1600" b="1" dirty="0"/>
              </a:p>
            </p:txBody>
          </p:sp>
          <p:sp>
            <p:nvSpPr>
              <p:cNvPr id="22" name="Rectangle 21"/>
              <p:cNvSpPr/>
              <p:nvPr/>
            </p:nvSpPr>
            <p:spPr>
              <a:xfrm>
                <a:off x="7619997" y="2376211"/>
                <a:ext cx="788051" cy="77579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ASIC</a:t>
                </a:r>
                <a:endParaRPr lang="en-US" sz="1600" b="1" dirty="0"/>
              </a:p>
            </p:txBody>
          </p:sp>
          <p:sp>
            <p:nvSpPr>
              <p:cNvPr id="23" name="Rounded Rectangle 22"/>
              <p:cNvSpPr/>
              <p:nvPr/>
            </p:nvSpPr>
            <p:spPr>
              <a:xfrm>
                <a:off x="7467597" y="2161401"/>
                <a:ext cx="228600" cy="1219200"/>
              </a:xfrm>
              <a:prstGeom prst="roundRect">
                <a:avLst/>
              </a:prstGeom>
              <a:noFill/>
              <a:ln w="14478">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6629397" y="2161401"/>
                <a:ext cx="228600" cy="1219200"/>
              </a:xfrm>
              <a:prstGeom prst="roundRect">
                <a:avLst/>
              </a:prstGeom>
              <a:noFill/>
              <a:ln w="14478">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23" idx="2"/>
              </p:cNvCxnSpPr>
              <p:nvPr/>
            </p:nvCxnSpPr>
            <p:spPr>
              <a:xfrm flipH="1">
                <a:off x="7495732" y="3380601"/>
                <a:ext cx="86165" cy="1329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26" name="TextBox 25"/>
          <p:cNvSpPr txBox="1"/>
          <p:nvPr/>
        </p:nvSpPr>
        <p:spPr>
          <a:xfrm>
            <a:off x="5477598" y="2011629"/>
            <a:ext cx="3071546" cy="369332"/>
          </a:xfrm>
          <a:prstGeom prst="rect">
            <a:avLst/>
          </a:prstGeom>
          <a:noFill/>
        </p:spPr>
        <p:txBody>
          <a:bodyPr wrap="none" rtlCol="0">
            <a:spAutoFit/>
          </a:bodyPr>
          <a:lstStyle/>
          <a:p>
            <a:r>
              <a:rPr lang="en-US" dirty="0" smtClean="0"/>
              <a:t>Put together by bump bonding</a:t>
            </a:r>
            <a:endParaRPr lang="en-US" dirty="0"/>
          </a:p>
        </p:txBody>
      </p:sp>
      <p:sp>
        <p:nvSpPr>
          <p:cNvPr id="27" name="TextBox 26"/>
          <p:cNvSpPr txBox="1"/>
          <p:nvPr/>
        </p:nvSpPr>
        <p:spPr>
          <a:xfrm>
            <a:off x="8430869" y="5382794"/>
            <a:ext cx="700833" cy="369332"/>
          </a:xfrm>
          <a:prstGeom prst="rect">
            <a:avLst/>
          </a:prstGeom>
          <a:noFill/>
        </p:spPr>
        <p:txBody>
          <a:bodyPr wrap="none" rtlCol="0">
            <a:spAutoFit/>
          </a:bodyPr>
          <a:lstStyle/>
          <a:p>
            <a:r>
              <a:rPr lang="en-US" dirty="0" smtClean="0"/>
              <a:t>100%</a:t>
            </a:r>
            <a:endParaRPr lang="en-US" dirty="0"/>
          </a:p>
        </p:txBody>
      </p:sp>
    </p:spTree>
    <p:extLst>
      <p:ext uri="{BB962C8B-B14F-4D97-AF65-F5344CB8AC3E}">
        <p14:creationId xmlns:p14="http://schemas.microsoft.com/office/powerpoint/2010/main" val="14369208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Noise – after irradiation.</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820" y="4085601"/>
            <a:ext cx="3440075" cy="27723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947" y="4011617"/>
            <a:ext cx="3440075" cy="277239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947" y="1179991"/>
            <a:ext cx="3440075" cy="277239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118" y="1239218"/>
            <a:ext cx="3440075" cy="2772399"/>
          </a:xfrm>
          <a:prstGeom prst="rect">
            <a:avLst/>
          </a:prstGeom>
        </p:spPr>
      </p:pic>
      <p:sp>
        <p:nvSpPr>
          <p:cNvPr id="12" name="TextBox 11"/>
          <p:cNvSpPr txBox="1"/>
          <p:nvPr/>
        </p:nvSpPr>
        <p:spPr>
          <a:xfrm>
            <a:off x="87630" y="1325563"/>
            <a:ext cx="2541270" cy="2031325"/>
          </a:xfrm>
          <a:prstGeom prst="rect">
            <a:avLst/>
          </a:prstGeom>
          <a:noFill/>
        </p:spPr>
        <p:txBody>
          <a:bodyPr wrap="square" rtlCol="0">
            <a:spAutoFit/>
          </a:bodyPr>
          <a:lstStyle/>
          <a:p>
            <a:r>
              <a:rPr lang="en-US" dirty="0" smtClean="0"/>
              <a:t>We have observed  </a:t>
            </a:r>
          </a:p>
          <a:p>
            <a:r>
              <a:rPr lang="en-US" b="1" i="1" dirty="0" smtClean="0">
                <a:solidFill>
                  <a:srgbClr val="7030A0"/>
                </a:solidFill>
              </a:rPr>
              <a:t>noise clusters at the</a:t>
            </a:r>
            <a:br>
              <a:rPr lang="en-US" b="1" i="1" dirty="0" smtClean="0">
                <a:solidFill>
                  <a:srgbClr val="7030A0"/>
                </a:solidFill>
              </a:rPr>
            </a:br>
            <a:r>
              <a:rPr lang="en-US" b="1" i="1" dirty="0" smtClean="0">
                <a:solidFill>
                  <a:srgbClr val="7030A0"/>
                </a:solidFill>
              </a:rPr>
              <a:t>edge</a:t>
            </a:r>
            <a:r>
              <a:rPr lang="en-US" dirty="0" smtClean="0">
                <a:solidFill>
                  <a:srgbClr val="7030A0"/>
                </a:solidFill>
              </a:rPr>
              <a:t> </a:t>
            </a:r>
            <a:r>
              <a:rPr lang="en-US" dirty="0" smtClean="0"/>
              <a:t/>
            </a:r>
            <a:br>
              <a:rPr lang="en-US" dirty="0" smtClean="0"/>
            </a:br>
            <a:r>
              <a:rPr lang="en-US" dirty="0" smtClean="0"/>
              <a:t>In a irradiated n-on-n</a:t>
            </a:r>
          </a:p>
          <a:p>
            <a:r>
              <a:rPr lang="en-US" dirty="0" smtClean="0"/>
              <a:t>Micron Irradiated with neutrons (JSI)</a:t>
            </a:r>
          </a:p>
          <a:p>
            <a:endParaRPr lang="en-US" dirty="0"/>
          </a:p>
        </p:txBody>
      </p:sp>
      <p:sp>
        <p:nvSpPr>
          <p:cNvPr id="13" name="TextBox 12"/>
          <p:cNvSpPr txBox="1"/>
          <p:nvPr/>
        </p:nvSpPr>
        <p:spPr>
          <a:xfrm>
            <a:off x="0" y="3430872"/>
            <a:ext cx="2471895" cy="1477328"/>
          </a:xfrm>
          <a:prstGeom prst="rect">
            <a:avLst/>
          </a:prstGeom>
          <a:noFill/>
        </p:spPr>
        <p:txBody>
          <a:bodyPr wrap="square" rtlCol="0">
            <a:spAutoFit/>
          </a:bodyPr>
          <a:lstStyle/>
          <a:p>
            <a:r>
              <a:rPr lang="en-US" dirty="0" smtClean="0"/>
              <a:t>Seems to get better</a:t>
            </a:r>
          </a:p>
          <a:p>
            <a:r>
              <a:rPr lang="en-US" dirty="0" smtClean="0"/>
              <a:t> increasing the pre-amp</a:t>
            </a:r>
          </a:p>
          <a:p>
            <a:r>
              <a:rPr lang="en-US" dirty="0" smtClean="0"/>
              <a:t>Discharge current (</a:t>
            </a:r>
            <a:r>
              <a:rPr lang="en-US" b="1" i="1" dirty="0" err="1" smtClean="0">
                <a:solidFill>
                  <a:srgbClr val="00B0F0"/>
                </a:solidFill>
              </a:rPr>
              <a:t>Ikrum</a:t>
            </a:r>
            <a:r>
              <a:rPr lang="en-US" dirty="0" smtClean="0"/>
              <a:t>)</a:t>
            </a:r>
          </a:p>
          <a:p>
            <a:endParaRPr lang="en-US" dirty="0"/>
          </a:p>
        </p:txBody>
      </p:sp>
      <p:sp>
        <p:nvSpPr>
          <p:cNvPr id="14" name="TextBox 13"/>
          <p:cNvSpPr txBox="1"/>
          <p:nvPr/>
        </p:nvSpPr>
        <p:spPr>
          <a:xfrm>
            <a:off x="87629" y="5200211"/>
            <a:ext cx="2471895" cy="1477328"/>
          </a:xfrm>
          <a:prstGeom prst="rect">
            <a:avLst/>
          </a:prstGeom>
          <a:noFill/>
        </p:spPr>
        <p:txBody>
          <a:bodyPr wrap="square" rtlCol="0">
            <a:spAutoFit/>
          </a:bodyPr>
          <a:lstStyle/>
          <a:p>
            <a:r>
              <a:rPr lang="en-US" b="1" i="1" dirty="0" smtClean="0">
                <a:solidFill>
                  <a:srgbClr val="FF0000"/>
                </a:solidFill>
              </a:rPr>
              <a:t>Under investigation!</a:t>
            </a:r>
          </a:p>
          <a:p>
            <a:r>
              <a:rPr lang="en-US" dirty="0" smtClean="0"/>
              <a:t>And cross checking </a:t>
            </a:r>
          </a:p>
          <a:p>
            <a:r>
              <a:rPr lang="en-US" dirty="0" smtClean="0"/>
              <a:t>If we see it in any of</a:t>
            </a:r>
          </a:p>
          <a:p>
            <a:r>
              <a:rPr lang="en-US" dirty="0" smtClean="0"/>
              <a:t>HPK sensors.</a:t>
            </a:r>
          </a:p>
          <a:p>
            <a:endParaRPr lang="en-US" dirty="0"/>
          </a:p>
        </p:txBody>
      </p:sp>
      <p:sp>
        <p:nvSpPr>
          <p:cNvPr id="15" name="TextBox 14"/>
          <p:cNvSpPr txBox="1"/>
          <p:nvPr/>
        </p:nvSpPr>
        <p:spPr>
          <a:xfrm>
            <a:off x="7156938" y="816063"/>
            <a:ext cx="1427699" cy="369332"/>
          </a:xfrm>
          <a:prstGeom prst="rect">
            <a:avLst/>
          </a:prstGeom>
          <a:noFill/>
        </p:spPr>
        <p:txBody>
          <a:bodyPr wrap="none" rtlCol="0">
            <a:spAutoFit/>
          </a:bodyPr>
          <a:lstStyle/>
          <a:p>
            <a:r>
              <a:rPr lang="en-US" dirty="0" err="1" smtClean="0"/>
              <a:t>V.FrancoLima</a:t>
            </a:r>
            <a:endParaRPr lang="en-US" dirty="0"/>
          </a:p>
        </p:txBody>
      </p:sp>
      <p:sp>
        <p:nvSpPr>
          <p:cNvPr id="16" name="Oval 15"/>
          <p:cNvSpPr/>
          <p:nvPr/>
        </p:nvSpPr>
        <p:spPr>
          <a:xfrm>
            <a:off x="2384820" y="1325563"/>
            <a:ext cx="1545342" cy="81976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8145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Grazing Angle</a:t>
            </a:r>
            <a:endParaRPr lang="en-US" dirty="0"/>
          </a:p>
        </p:txBody>
      </p:sp>
      <p:sp>
        <p:nvSpPr>
          <p:cNvPr id="3" name="Content Placeholder 2"/>
          <p:cNvSpPr>
            <a:spLocks noGrp="1"/>
          </p:cNvSpPr>
          <p:nvPr>
            <p:ph idx="1"/>
          </p:nvPr>
        </p:nvSpPr>
        <p:spPr>
          <a:xfrm>
            <a:off x="87630" y="1081453"/>
            <a:ext cx="9223424" cy="861647"/>
          </a:xfrm>
        </p:spPr>
        <p:txBody>
          <a:bodyPr/>
          <a:lstStyle/>
          <a:p>
            <a:r>
              <a:rPr lang="en-US" dirty="0" smtClean="0"/>
              <a:t>An alternative method that provides interesting results!</a:t>
            </a:r>
            <a:endParaRPr lang="en-US" dirty="0"/>
          </a:p>
        </p:txBody>
      </p:sp>
      <p:sp>
        <p:nvSpPr>
          <p:cNvPr id="5" name="TextBox 4"/>
          <p:cNvSpPr txBox="1"/>
          <p:nvPr/>
        </p:nvSpPr>
        <p:spPr>
          <a:xfrm>
            <a:off x="5055577" y="478115"/>
            <a:ext cx="1993046" cy="369332"/>
          </a:xfrm>
          <a:prstGeom prst="rect">
            <a:avLst/>
          </a:prstGeom>
          <a:noFill/>
        </p:spPr>
        <p:txBody>
          <a:bodyPr wrap="none" rtlCol="0">
            <a:spAutoFit/>
          </a:bodyPr>
          <a:lstStyle/>
          <a:p>
            <a:r>
              <a:rPr lang="en-US" dirty="0" err="1" smtClean="0"/>
              <a:t>H.Snoek</a:t>
            </a:r>
            <a:r>
              <a:rPr lang="en-US" dirty="0" smtClean="0"/>
              <a:t>, </a:t>
            </a:r>
            <a:r>
              <a:rPr lang="en-US" dirty="0" err="1" smtClean="0"/>
              <a:t>P.Tsopelas</a:t>
            </a:r>
            <a:endParaRPr lang="en-US" dirty="0"/>
          </a:p>
        </p:txBody>
      </p:sp>
      <p:pic>
        <p:nvPicPr>
          <p:cNvPr id="6" name="Picture 5"/>
          <p:cNvPicPr>
            <a:picLocks noChangeAspect="1"/>
          </p:cNvPicPr>
          <p:nvPr/>
        </p:nvPicPr>
        <p:blipFill>
          <a:blip r:embed="rId3"/>
          <a:stretch>
            <a:fillRect/>
          </a:stretch>
        </p:blipFill>
        <p:spPr>
          <a:xfrm>
            <a:off x="3130569" y="1512276"/>
            <a:ext cx="5843061" cy="1919494"/>
          </a:xfrm>
          <a:prstGeom prst="rect">
            <a:avLst/>
          </a:prstGeom>
        </p:spPr>
      </p:pic>
      <p:pic>
        <p:nvPicPr>
          <p:cNvPr id="7" name="Picture 6"/>
          <p:cNvPicPr>
            <a:picLocks noChangeAspect="1"/>
          </p:cNvPicPr>
          <p:nvPr/>
        </p:nvPicPr>
        <p:blipFill>
          <a:blip r:embed="rId4"/>
          <a:stretch>
            <a:fillRect/>
          </a:stretch>
        </p:blipFill>
        <p:spPr>
          <a:xfrm>
            <a:off x="129737" y="3431770"/>
            <a:ext cx="3228925" cy="2961339"/>
          </a:xfrm>
          <a:prstGeom prst="rect">
            <a:avLst/>
          </a:prstGeom>
        </p:spPr>
      </p:pic>
      <p:pic>
        <p:nvPicPr>
          <p:cNvPr id="8" name="Picture 7"/>
          <p:cNvPicPr>
            <a:picLocks noChangeAspect="1"/>
          </p:cNvPicPr>
          <p:nvPr/>
        </p:nvPicPr>
        <p:blipFill>
          <a:blip r:embed="rId5"/>
          <a:stretch>
            <a:fillRect/>
          </a:stretch>
        </p:blipFill>
        <p:spPr>
          <a:xfrm>
            <a:off x="3950978" y="3482598"/>
            <a:ext cx="3249922" cy="3096455"/>
          </a:xfrm>
          <a:prstGeom prst="rect">
            <a:avLst/>
          </a:prstGeom>
        </p:spPr>
      </p:pic>
      <p:sp>
        <p:nvSpPr>
          <p:cNvPr id="9" name="TextBox 8"/>
          <p:cNvSpPr txBox="1"/>
          <p:nvPr/>
        </p:nvSpPr>
        <p:spPr>
          <a:xfrm>
            <a:off x="1792803" y="5261481"/>
            <a:ext cx="1997919" cy="369332"/>
          </a:xfrm>
          <a:prstGeom prst="rect">
            <a:avLst/>
          </a:prstGeom>
          <a:noFill/>
        </p:spPr>
        <p:txBody>
          <a:bodyPr wrap="none" rtlCol="0">
            <a:spAutoFit/>
          </a:bodyPr>
          <a:lstStyle/>
          <a:p>
            <a:r>
              <a:rPr lang="en-US" dirty="0" smtClean="0"/>
              <a:t>Non-irradiated HPK</a:t>
            </a:r>
            <a:endParaRPr lang="en-US" dirty="0"/>
          </a:p>
        </p:txBody>
      </p:sp>
      <p:sp>
        <p:nvSpPr>
          <p:cNvPr id="10" name="TextBox 9"/>
          <p:cNvSpPr txBox="1"/>
          <p:nvPr/>
        </p:nvSpPr>
        <p:spPr>
          <a:xfrm>
            <a:off x="7200900" y="4314534"/>
            <a:ext cx="1178784" cy="646331"/>
          </a:xfrm>
          <a:prstGeom prst="rect">
            <a:avLst/>
          </a:prstGeom>
          <a:noFill/>
        </p:spPr>
        <p:txBody>
          <a:bodyPr wrap="none" rtlCol="0">
            <a:spAutoFit/>
          </a:bodyPr>
          <a:lstStyle/>
          <a:p>
            <a:r>
              <a:rPr lang="en-US" dirty="0" err="1" smtClean="0"/>
              <a:t>Irrradiated</a:t>
            </a:r>
            <a:endParaRPr lang="en-US" dirty="0" smtClean="0"/>
          </a:p>
          <a:p>
            <a:r>
              <a:rPr lang="en-US" dirty="0" smtClean="0"/>
              <a:t>HPK</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11" name="Footer Placeholder 10"/>
          <p:cNvSpPr>
            <a:spLocks noGrp="1"/>
          </p:cNvSpPr>
          <p:nvPr>
            <p:ph type="ftr" sz="quarter" idx="11"/>
          </p:nvPr>
        </p:nvSpPr>
        <p:spPr/>
        <p:txBody>
          <a:bodyPr/>
          <a:lstStyle/>
          <a:p>
            <a:r>
              <a:rPr lang="pt-BR" smtClean="0"/>
              <a:t>Nikhef R&amp;D Candidate Colloquium  - Kazu Akiba</a:t>
            </a:r>
            <a:endParaRPr lang="en-US" dirty="0"/>
          </a:p>
        </p:txBody>
      </p:sp>
      <p:sp>
        <p:nvSpPr>
          <p:cNvPr id="12" name="Slide Number Placeholder 11"/>
          <p:cNvSpPr>
            <a:spLocks noGrp="1"/>
          </p:cNvSpPr>
          <p:nvPr>
            <p:ph type="sldNum" sz="quarter" idx="12"/>
          </p:nvPr>
        </p:nvSpPr>
        <p:spPr/>
        <p:txBody>
          <a:bodyPr/>
          <a:lstStyle/>
          <a:p>
            <a:fld id="{F1DF61DF-99A6-4EE2-B1D2-A4F537E42A50}" type="slidenum">
              <a:rPr lang="en-US" smtClean="0"/>
              <a:t>71</a:t>
            </a:fld>
            <a:endParaRPr lang="en-US" dirty="0"/>
          </a:p>
        </p:txBody>
      </p:sp>
      <p:sp>
        <p:nvSpPr>
          <p:cNvPr id="13" name="TextBox 12"/>
          <p:cNvSpPr txBox="1"/>
          <p:nvPr/>
        </p:nvSpPr>
        <p:spPr>
          <a:xfrm>
            <a:off x="306906" y="2734097"/>
            <a:ext cx="2646494" cy="646331"/>
          </a:xfrm>
          <a:prstGeom prst="rect">
            <a:avLst/>
          </a:prstGeom>
          <a:noFill/>
        </p:spPr>
        <p:txBody>
          <a:bodyPr wrap="none" rtlCol="0">
            <a:spAutoFit/>
          </a:bodyPr>
          <a:lstStyle/>
          <a:p>
            <a:r>
              <a:rPr lang="en-US" dirty="0" err="1" smtClean="0"/>
              <a:t>dE</a:t>
            </a:r>
            <a:r>
              <a:rPr lang="en-US" dirty="0" smtClean="0"/>
              <a:t>/dx for 55 </a:t>
            </a:r>
            <a:r>
              <a:rPr lang="en-US" dirty="0" smtClean="0">
                <a:latin typeface="Symbol" panose="05050102010706020507" pitchFamily="18" charset="2"/>
              </a:rPr>
              <a:t>m</a:t>
            </a:r>
            <a:r>
              <a:rPr lang="en-US" dirty="0" smtClean="0"/>
              <a:t>m of silicon </a:t>
            </a:r>
            <a:br>
              <a:rPr lang="en-US" dirty="0" smtClean="0"/>
            </a:br>
            <a:r>
              <a:rPr lang="en-US" dirty="0" smtClean="0"/>
              <a:t>Q = 3.8 </a:t>
            </a:r>
            <a:r>
              <a:rPr lang="en-US" dirty="0" err="1" smtClean="0"/>
              <a:t>ke</a:t>
            </a:r>
            <a:r>
              <a:rPr lang="en-US" dirty="0" smtClean="0"/>
              <a:t> </a:t>
            </a:r>
            <a:endParaRPr lang="en-US" dirty="0"/>
          </a:p>
        </p:txBody>
      </p:sp>
    </p:spTree>
    <p:extLst>
      <p:ext uri="{BB962C8B-B14F-4D97-AF65-F5344CB8AC3E}">
        <p14:creationId xmlns:p14="http://schemas.microsoft.com/office/powerpoint/2010/main" val="15614936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85221" y="3531824"/>
            <a:ext cx="4255971" cy="3326176"/>
          </a:xfrm>
          <a:prstGeom prst="rect">
            <a:avLst/>
          </a:prstGeom>
        </p:spPr>
      </p:pic>
      <p:sp>
        <p:nvSpPr>
          <p:cNvPr id="2" name="Title 1"/>
          <p:cNvSpPr>
            <a:spLocks noGrp="1"/>
          </p:cNvSpPr>
          <p:nvPr>
            <p:ph type="title"/>
          </p:nvPr>
        </p:nvSpPr>
        <p:spPr/>
        <p:txBody>
          <a:bodyPr/>
          <a:lstStyle/>
          <a:p>
            <a:r>
              <a:rPr lang="en-GB" dirty="0" smtClean="0"/>
              <a:t>VELO Gain, timing, signal calibration</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72</a:t>
            </a:fld>
            <a:endParaRPr lang="en-US" dirty="0"/>
          </a:p>
        </p:txBody>
      </p:sp>
      <p:pic>
        <p:nvPicPr>
          <p:cNvPr id="9" name="Picture 8"/>
          <p:cNvPicPr>
            <a:picLocks noChangeAspect="1"/>
          </p:cNvPicPr>
          <p:nvPr/>
        </p:nvPicPr>
        <p:blipFill>
          <a:blip r:embed="rId3"/>
          <a:stretch>
            <a:fillRect/>
          </a:stretch>
        </p:blipFill>
        <p:spPr>
          <a:xfrm>
            <a:off x="1" y="1050090"/>
            <a:ext cx="3933020" cy="2732682"/>
          </a:xfrm>
          <a:prstGeom prst="rect">
            <a:avLst/>
          </a:prstGeom>
        </p:spPr>
      </p:pic>
      <p:pic>
        <p:nvPicPr>
          <p:cNvPr id="10" name="Picture 9"/>
          <p:cNvPicPr>
            <a:picLocks noChangeAspect="1"/>
          </p:cNvPicPr>
          <p:nvPr/>
        </p:nvPicPr>
        <p:blipFill>
          <a:blip r:embed="rId4"/>
          <a:stretch>
            <a:fillRect/>
          </a:stretch>
        </p:blipFill>
        <p:spPr>
          <a:xfrm>
            <a:off x="4419600" y="1109421"/>
            <a:ext cx="4376821" cy="2658467"/>
          </a:xfrm>
          <a:prstGeom prst="rect">
            <a:avLst/>
          </a:prstGeom>
        </p:spPr>
      </p:pic>
      <p:sp>
        <p:nvSpPr>
          <p:cNvPr id="12" name="TextBox 11"/>
          <p:cNvSpPr txBox="1"/>
          <p:nvPr/>
        </p:nvSpPr>
        <p:spPr>
          <a:xfrm>
            <a:off x="510780" y="4321196"/>
            <a:ext cx="2893565" cy="1477328"/>
          </a:xfrm>
          <a:prstGeom prst="rect">
            <a:avLst/>
          </a:prstGeom>
          <a:noFill/>
        </p:spPr>
        <p:txBody>
          <a:bodyPr wrap="none" rtlCol="0">
            <a:spAutoFit/>
          </a:bodyPr>
          <a:lstStyle/>
          <a:p>
            <a:r>
              <a:rPr lang="en-GB" dirty="0" smtClean="0">
                <a:solidFill>
                  <a:srgbClr val="FF0000"/>
                </a:solidFill>
              </a:rPr>
              <a:t>Proton</a:t>
            </a:r>
          </a:p>
          <a:p>
            <a:r>
              <a:rPr lang="en-GB" dirty="0" err="1" smtClean="0">
                <a:solidFill>
                  <a:srgbClr val="0000FF"/>
                </a:solidFill>
              </a:rPr>
              <a:t>Kaon</a:t>
            </a:r>
            <a:endParaRPr lang="en-GB" dirty="0" smtClean="0">
              <a:solidFill>
                <a:srgbClr val="0000FF"/>
              </a:solidFill>
            </a:endParaRPr>
          </a:p>
          <a:p>
            <a:r>
              <a:rPr lang="en-GB" dirty="0" smtClean="0">
                <a:solidFill>
                  <a:schemeClr val="tx1">
                    <a:lumMod val="50000"/>
                    <a:lumOff val="50000"/>
                  </a:schemeClr>
                </a:solidFill>
              </a:rPr>
              <a:t>Electron</a:t>
            </a:r>
          </a:p>
          <a:p>
            <a:r>
              <a:rPr lang="en-GB" dirty="0" smtClean="0"/>
              <a:t>Pion</a:t>
            </a:r>
          </a:p>
          <a:p>
            <a:r>
              <a:rPr lang="en-GB" dirty="0" smtClean="0"/>
              <a:t>Separation only below 2 </a:t>
            </a:r>
            <a:r>
              <a:rPr lang="en-GB" dirty="0" err="1" smtClean="0"/>
              <a:t>GeV</a:t>
            </a:r>
            <a:endParaRPr lang="en-GB" dirty="0"/>
          </a:p>
        </p:txBody>
      </p:sp>
    </p:spTree>
    <p:extLst>
      <p:ext uri="{BB962C8B-B14F-4D97-AF65-F5344CB8AC3E}">
        <p14:creationId xmlns:p14="http://schemas.microsoft.com/office/powerpoint/2010/main" val="24847097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One Picture every 25 ns</a:t>
            </a:r>
            <a:endParaRPr lang="en-GB"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73</a:t>
            </a:fld>
            <a:endParaRPr lang="en-US" dirty="0"/>
          </a:p>
        </p:txBody>
      </p:sp>
      <p:pic>
        <p:nvPicPr>
          <p:cNvPr id="9" name="Imagem 8"/>
          <p:cNvPicPr>
            <a:picLocks noChangeAspect="1"/>
          </p:cNvPicPr>
          <p:nvPr/>
        </p:nvPicPr>
        <p:blipFill>
          <a:blip r:embed="rId3"/>
          <a:stretch>
            <a:fillRect/>
          </a:stretch>
        </p:blipFill>
        <p:spPr>
          <a:xfrm>
            <a:off x="444546" y="1059346"/>
            <a:ext cx="8386938" cy="4694108"/>
          </a:xfrm>
          <a:prstGeom prst="rect">
            <a:avLst/>
          </a:prstGeom>
        </p:spPr>
      </p:pic>
      <p:sp>
        <p:nvSpPr>
          <p:cNvPr id="10" name="CaixaDeTexto 9"/>
          <p:cNvSpPr txBox="1"/>
          <p:nvPr/>
        </p:nvSpPr>
        <p:spPr>
          <a:xfrm>
            <a:off x="2534854" y="1163215"/>
            <a:ext cx="4011098" cy="369332"/>
          </a:xfrm>
          <a:prstGeom prst="rect">
            <a:avLst/>
          </a:prstGeom>
          <a:noFill/>
        </p:spPr>
        <p:txBody>
          <a:bodyPr wrap="none" rtlCol="0">
            <a:spAutoFit/>
          </a:bodyPr>
          <a:lstStyle/>
          <a:p>
            <a:r>
              <a:rPr lang="en-GB" dirty="0" smtClean="0">
                <a:solidFill>
                  <a:schemeClr val="bg1"/>
                </a:solidFill>
              </a:rPr>
              <a:t>40 million events* per second at the LHC</a:t>
            </a:r>
            <a:endParaRPr lang="en-GB" dirty="0">
              <a:solidFill>
                <a:schemeClr val="bg1"/>
              </a:solidFill>
            </a:endParaRPr>
          </a:p>
        </p:txBody>
      </p:sp>
      <p:sp>
        <p:nvSpPr>
          <p:cNvPr id="11" name="CaixaDeTexto 10"/>
          <p:cNvSpPr txBox="1"/>
          <p:nvPr/>
        </p:nvSpPr>
        <p:spPr>
          <a:xfrm>
            <a:off x="859032" y="4944814"/>
            <a:ext cx="2535631" cy="369332"/>
          </a:xfrm>
          <a:prstGeom prst="rect">
            <a:avLst/>
          </a:prstGeom>
          <a:noFill/>
        </p:spPr>
        <p:txBody>
          <a:bodyPr wrap="none" rtlCol="0">
            <a:spAutoFit/>
          </a:bodyPr>
          <a:lstStyle/>
          <a:p>
            <a:r>
              <a:rPr lang="en-GB" dirty="0" smtClean="0">
                <a:solidFill>
                  <a:schemeClr val="bg1"/>
                </a:solidFill>
              </a:rPr>
              <a:t>20-50 Tracks per collision</a:t>
            </a:r>
            <a:endParaRPr lang="en-GB" dirty="0">
              <a:solidFill>
                <a:schemeClr val="bg1"/>
              </a:solidFill>
            </a:endParaRPr>
          </a:p>
        </p:txBody>
      </p:sp>
      <p:sp>
        <p:nvSpPr>
          <p:cNvPr id="12" name="CaixaDeTexto 11"/>
          <p:cNvSpPr txBox="1"/>
          <p:nvPr/>
        </p:nvSpPr>
        <p:spPr>
          <a:xfrm>
            <a:off x="4993590" y="5857323"/>
            <a:ext cx="4186018" cy="461665"/>
          </a:xfrm>
          <a:prstGeom prst="rect">
            <a:avLst/>
          </a:prstGeom>
          <a:noFill/>
        </p:spPr>
        <p:txBody>
          <a:bodyPr wrap="none" rtlCol="0">
            <a:spAutoFit/>
          </a:bodyPr>
          <a:lstStyle/>
          <a:p>
            <a:r>
              <a:rPr lang="en-GB" sz="1200" dirty="0" smtClean="0"/>
              <a:t>*LHC bunch crossing frequency of ~30 MHz (2808/3654 filling),  </a:t>
            </a:r>
            <a:br>
              <a:rPr lang="en-GB" sz="1200" dirty="0" smtClean="0"/>
            </a:br>
            <a:r>
              <a:rPr lang="en-GB" sz="1200" dirty="0" smtClean="0"/>
              <a:t>but more than more than 1 collision is possible/likely</a:t>
            </a:r>
            <a:endParaRPr lang="en-GB" sz="1200" dirty="0"/>
          </a:p>
        </p:txBody>
      </p:sp>
    </p:spTree>
    <p:extLst>
      <p:ext uri="{BB962C8B-B14F-4D97-AF65-F5344CB8AC3E}">
        <p14:creationId xmlns:p14="http://schemas.microsoft.com/office/powerpoint/2010/main" val="34459692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53383" y="1018030"/>
            <a:ext cx="5190617" cy="4921293"/>
          </a:xfrm>
          <a:prstGeom prst="rect">
            <a:avLst/>
          </a:prstGeom>
        </p:spPr>
      </p:pic>
      <p:sp>
        <p:nvSpPr>
          <p:cNvPr id="2" name="Title 1"/>
          <p:cNvSpPr>
            <a:spLocks noGrp="1"/>
          </p:cNvSpPr>
          <p:nvPr>
            <p:ph type="title"/>
          </p:nvPr>
        </p:nvSpPr>
        <p:spPr/>
        <p:txBody>
          <a:bodyPr/>
          <a:lstStyle/>
          <a:p>
            <a:r>
              <a:rPr lang="en-GB" dirty="0" smtClean="0"/>
              <a:t>Decay time resolution</a:t>
            </a:r>
            <a:endParaRPr lang="en-GB" dirty="0"/>
          </a:p>
        </p:txBody>
      </p:sp>
      <p:sp>
        <p:nvSpPr>
          <p:cNvPr id="3" name="Content Placeholder 2"/>
          <p:cNvSpPr>
            <a:spLocks noGrp="1"/>
          </p:cNvSpPr>
          <p:nvPr>
            <p:ph idx="1"/>
          </p:nvPr>
        </p:nvSpPr>
        <p:spPr>
          <a:xfrm>
            <a:off x="87630" y="1325563"/>
            <a:ext cx="4073954" cy="4851400"/>
          </a:xfrm>
        </p:spPr>
        <p:txBody>
          <a:bodyPr>
            <a:normAutofit/>
          </a:bodyPr>
          <a:lstStyle/>
          <a:p>
            <a:r>
              <a:rPr lang="en-GB" sz="2400" dirty="0" smtClean="0"/>
              <a:t>A </a:t>
            </a:r>
            <a:r>
              <a:rPr lang="en-GB" sz="2400" dirty="0"/>
              <a:t>d</a:t>
            </a:r>
            <a:r>
              <a:rPr lang="en-GB" sz="2400" dirty="0" smtClean="0"/>
              <a:t>ata driven approach compares the decay vertex with reconstructed candidates with the same topology. </a:t>
            </a:r>
            <a:br>
              <a:rPr lang="en-GB" sz="2400" dirty="0" smtClean="0"/>
            </a:br>
            <a:r>
              <a:rPr lang="en-GB" sz="2400" dirty="0" smtClean="0"/>
              <a:t>In this case </a:t>
            </a:r>
            <a:r>
              <a:rPr lang="en-GB" sz="2400" dirty="0" err="1" smtClean="0"/>
              <a:t>B</a:t>
            </a:r>
            <a:r>
              <a:rPr lang="en-GB" sz="2400" baseline="-25000" dirty="0" err="1" smtClean="0"/>
              <a:t>s</a:t>
            </a:r>
            <a:r>
              <a:rPr lang="en-GB" sz="2400" dirty="0" smtClean="0"/>
              <a:t>-&gt;J/</a:t>
            </a:r>
            <a:r>
              <a:rPr lang="en-GB" sz="2400" dirty="0" err="1" smtClean="0">
                <a:latin typeface="Symbol" charset="2"/>
                <a:cs typeface="Symbol" charset="2"/>
              </a:rPr>
              <a:t>yf</a:t>
            </a:r>
            <a:r>
              <a:rPr lang="en-GB" sz="2400" dirty="0" smtClean="0">
                <a:latin typeface="Symbol" charset="2"/>
                <a:cs typeface="Symbol" charset="2"/>
              </a:rPr>
              <a:t>.</a:t>
            </a:r>
          </a:p>
          <a:p>
            <a:endParaRPr lang="en-GB" sz="2400" dirty="0" smtClean="0">
              <a:cs typeface="Symbol" charset="2"/>
            </a:endParaRPr>
          </a:p>
          <a:p>
            <a:r>
              <a:rPr lang="en-GB" sz="2400" dirty="0" smtClean="0">
                <a:cs typeface="Symbol" charset="2"/>
              </a:rPr>
              <a:t>The MC simulation compares the reconstructed position with the generated one.</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74</a:t>
            </a:fld>
            <a:endParaRPr lang="en-US" dirty="0"/>
          </a:p>
        </p:txBody>
      </p:sp>
    </p:spTree>
    <p:extLst>
      <p:ext uri="{BB962C8B-B14F-4D97-AF65-F5344CB8AC3E}">
        <p14:creationId xmlns:p14="http://schemas.microsoft.com/office/powerpoint/2010/main" val="24853246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69540" y="2514796"/>
            <a:ext cx="3476959" cy="646331"/>
          </a:xfrm>
          <a:prstGeom prst="rect">
            <a:avLst/>
          </a:prstGeom>
        </p:spPr>
        <p:txBody>
          <a:bodyPr wrap="none">
            <a:spAutoFit/>
          </a:bodyPr>
          <a:lstStyle/>
          <a:p>
            <a:r>
              <a:rPr lang="en-GB" dirty="0" smtClean="0"/>
              <a:t>Also D</a:t>
            </a:r>
            <a:r>
              <a:rPr lang="en-GB" baseline="30000" dirty="0" smtClean="0"/>
              <a:t>0 </a:t>
            </a:r>
            <a:r>
              <a:rPr lang="en-GB" dirty="0" smtClean="0"/>
              <a:t>oscillations:</a:t>
            </a:r>
            <a:endParaRPr lang="en-GB" baseline="30000" dirty="0" smtClean="0"/>
          </a:p>
          <a:p>
            <a:r>
              <a:rPr lang="en-GB" dirty="0" smtClean="0"/>
              <a:t>Phys. Rev. </a:t>
            </a:r>
            <a:r>
              <a:rPr lang="en-GB" dirty="0" err="1" smtClean="0"/>
              <a:t>Lett</a:t>
            </a:r>
            <a:r>
              <a:rPr lang="en-GB" dirty="0" smtClean="0"/>
              <a:t>. 110, 101802 (2013)</a:t>
            </a:r>
            <a:endParaRPr lang="en-GB" dirty="0"/>
          </a:p>
        </p:txBody>
      </p:sp>
      <p:pic>
        <p:nvPicPr>
          <p:cNvPr id="9" name="Picture 8"/>
          <p:cNvPicPr>
            <a:picLocks noChangeAspect="1"/>
          </p:cNvPicPr>
          <p:nvPr/>
        </p:nvPicPr>
        <p:blipFill>
          <a:blip r:embed="rId2"/>
          <a:stretch>
            <a:fillRect/>
          </a:stretch>
        </p:blipFill>
        <p:spPr>
          <a:xfrm>
            <a:off x="3237504" y="5538365"/>
            <a:ext cx="2650693" cy="323580"/>
          </a:xfrm>
          <a:prstGeom prst="rect">
            <a:avLst/>
          </a:prstGeom>
        </p:spPr>
      </p:pic>
      <p:sp>
        <p:nvSpPr>
          <p:cNvPr id="2" name="Title 1"/>
          <p:cNvSpPr>
            <a:spLocks noGrp="1"/>
          </p:cNvSpPr>
          <p:nvPr>
            <p:ph type="title"/>
          </p:nvPr>
        </p:nvSpPr>
        <p:spPr/>
        <p:txBody>
          <a:bodyPr/>
          <a:lstStyle/>
          <a:p>
            <a:r>
              <a:rPr lang="en-US" dirty="0" smtClean="0"/>
              <a:t>B</a:t>
            </a:r>
            <a:r>
              <a:rPr lang="en-US" baseline="30000" dirty="0" smtClean="0"/>
              <a:t>0</a:t>
            </a:r>
            <a:r>
              <a:rPr lang="en-US" baseline="-25000" dirty="0" smtClean="0"/>
              <a:t>s</a:t>
            </a:r>
            <a:r>
              <a:rPr lang="en-US" dirty="0" smtClean="0"/>
              <a:t> oscillations and </a:t>
            </a:r>
            <a:r>
              <a:rPr lang="en-US" dirty="0" err="1" smtClean="0">
                <a:latin typeface="Symbol" charset="2"/>
                <a:cs typeface="Symbol" charset="2"/>
              </a:rPr>
              <a:t>D</a:t>
            </a:r>
            <a:r>
              <a:rPr lang="en-US" dirty="0" err="1" smtClean="0"/>
              <a:t>m</a:t>
            </a:r>
            <a:r>
              <a:rPr lang="en-US" baseline="-25000" dirty="0" err="1" smtClean="0"/>
              <a:t>s</a:t>
            </a:r>
            <a:r>
              <a:rPr lang="en-US" dirty="0" smtClean="0"/>
              <a:t> in </a:t>
            </a:r>
            <a:r>
              <a:rPr lang="en-US" dirty="0" err="1" smtClean="0"/>
              <a:t>LHCb</a:t>
            </a:r>
            <a:endParaRPr lang="en-US" dirty="0"/>
          </a:p>
        </p:txBody>
      </p:sp>
      <p:sp>
        <p:nvSpPr>
          <p:cNvPr id="3" name="Content Placeholder 2"/>
          <p:cNvSpPr>
            <a:spLocks noGrp="1"/>
          </p:cNvSpPr>
          <p:nvPr>
            <p:ph idx="1"/>
          </p:nvPr>
        </p:nvSpPr>
        <p:spPr>
          <a:xfrm>
            <a:off x="87630" y="1325563"/>
            <a:ext cx="3965861" cy="2930078"/>
          </a:xfrm>
        </p:spPr>
        <p:txBody>
          <a:bodyPr>
            <a:normAutofit/>
          </a:bodyPr>
          <a:lstStyle/>
          <a:p>
            <a:r>
              <a:rPr lang="en-US" sz="2400" dirty="0" smtClean="0"/>
              <a:t>Decay time resolution depends on the channel, for the one used </a:t>
            </a:r>
            <a:br>
              <a:rPr lang="en-US" sz="2400" dirty="0" smtClean="0"/>
            </a:br>
            <a:r>
              <a:rPr lang="en-US" sz="2400" dirty="0" smtClean="0"/>
              <a:t>(</a:t>
            </a:r>
            <a:r>
              <a:rPr lang="en-US" sz="2400" dirty="0" err="1" smtClean="0"/>
              <a:t>B</a:t>
            </a:r>
            <a:r>
              <a:rPr lang="en-US" sz="2400" baseline="-25000" dirty="0" err="1" smtClean="0"/>
              <a:t>s</a:t>
            </a:r>
            <a:r>
              <a:rPr lang="en-US" sz="2400" dirty="0" err="1" smtClean="0">
                <a:sym typeface="Wingdings"/>
              </a:rPr>
              <a:t>D</a:t>
            </a:r>
            <a:r>
              <a:rPr lang="en-US" sz="2400" baseline="-25000" dirty="0" err="1" smtClean="0">
                <a:sym typeface="Wingdings"/>
              </a:rPr>
              <a:t>s</a:t>
            </a:r>
            <a:r>
              <a:rPr lang="en-US" sz="2400" dirty="0" err="1" smtClean="0">
                <a:latin typeface="Symbol" charset="2"/>
                <a:cs typeface="Symbol" charset="2"/>
                <a:sym typeface="Wingdings"/>
              </a:rPr>
              <a:t>p</a:t>
            </a:r>
            <a:r>
              <a:rPr lang="en-US" sz="2400" dirty="0" smtClean="0">
                <a:sym typeface="Wingdings"/>
              </a:rPr>
              <a:t>): </a:t>
            </a:r>
            <a:r>
              <a:rPr lang="en-US" sz="2400" b="1" i="1" dirty="0" smtClean="0">
                <a:solidFill>
                  <a:srgbClr val="15A0A7"/>
                </a:solidFill>
                <a:sym typeface="Wingdings"/>
              </a:rPr>
              <a:t>44 </a:t>
            </a:r>
            <a:r>
              <a:rPr lang="en-US" sz="2400" b="1" i="1" dirty="0" err="1" smtClean="0">
                <a:solidFill>
                  <a:srgbClr val="15A0A7"/>
                </a:solidFill>
                <a:sym typeface="Wingdings"/>
              </a:rPr>
              <a:t>fs</a:t>
            </a:r>
            <a:r>
              <a:rPr lang="en-US" sz="2400" b="1" i="1" dirty="0" smtClean="0">
                <a:solidFill>
                  <a:srgbClr val="15A0A7"/>
                </a:solidFill>
                <a:sym typeface="Wingdings"/>
              </a:rPr>
              <a:t>.</a:t>
            </a:r>
          </a:p>
          <a:p>
            <a:r>
              <a:rPr lang="en-US" sz="2400" dirty="0" smtClean="0">
                <a:sym typeface="Wingdings"/>
              </a:rPr>
              <a:t>The main systematic error is on the length scale of the VELO: </a:t>
            </a:r>
            <a:r>
              <a:rPr lang="en-US" sz="2400" b="1" i="1" dirty="0" smtClean="0">
                <a:solidFill>
                  <a:srgbClr val="15A0A7"/>
                </a:solidFill>
                <a:sym typeface="Wingdings"/>
              </a:rPr>
              <a:t>4 fs</a:t>
            </a:r>
            <a:r>
              <a:rPr lang="en-US" sz="2400" b="1" i="1" baseline="30000" dirty="0" smtClean="0">
                <a:solidFill>
                  <a:srgbClr val="15A0A7"/>
                </a:solidFill>
                <a:sym typeface="Wingdings"/>
              </a:rPr>
              <a:t>-1</a:t>
            </a:r>
            <a:r>
              <a:rPr lang="en-US" sz="2400" dirty="0" smtClean="0">
                <a:sym typeface="Wingdings"/>
              </a:rPr>
              <a:t>.</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75</a:t>
            </a:fld>
            <a:endParaRPr lang="en-US" dirty="0"/>
          </a:p>
        </p:txBody>
      </p:sp>
      <p:pic>
        <p:nvPicPr>
          <p:cNvPr id="10" name="Picture 9"/>
          <p:cNvPicPr>
            <a:picLocks noChangeAspect="1"/>
          </p:cNvPicPr>
          <p:nvPr/>
        </p:nvPicPr>
        <p:blipFill>
          <a:blip r:embed="rId3"/>
          <a:stretch>
            <a:fillRect/>
          </a:stretch>
        </p:blipFill>
        <p:spPr>
          <a:xfrm>
            <a:off x="4269677" y="1113223"/>
            <a:ext cx="4774897" cy="2883618"/>
          </a:xfrm>
          <a:prstGeom prst="rect">
            <a:avLst/>
          </a:prstGeom>
        </p:spPr>
      </p:pic>
      <p:pic>
        <p:nvPicPr>
          <p:cNvPr id="11" name="Picture 10"/>
          <p:cNvPicPr>
            <a:picLocks noChangeAspect="1"/>
          </p:cNvPicPr>
          <p:nvPr/>
        </p:nvPicPr>
        <p:blipFill>
          <a:blip r:embed="rId4"/>
          <a:stretch>
            <a:fillRect/>
          </a:stretch>
        </p:blipFill>
        <p:spPr>
          <a:xfrm>
            <a:off x="6056898" y="4560897"/>
            <a:ext cx="2769580" cy="2196081"/>
          </a:xfrm>
          <a:prstGeom prst="rect">
            <a:avLst/>
          </a:prstGeom>
        </p:spPr>
      </p:pic>
      <p:pic>
        <p:nvPicPr>
          <p:cNvPr id="12" name="Picture 11"/>
          <p:cNvPicPr>
            <a:picLocks noChangeAspect="1"/>
          </p:cNvPicPr>
          <p:nvPr/>
        </p:nvPicPr>
        <p:blipFill>
          <a:blip r:embed="rId5"/>
          <a:stretch>
            <a:fillRect/>
          </a:stretch>
        </p:blipFill>
        <p:spPr>
          <a:xfrm>
            <a:off x="3256305" y="4653786"/>
            <a:ext cx="2727927" cy="2064560"/>
          </a:xfrm>
          <a:prstGeom prst="rect">
            <a:avLst/>
          </a:prstGeom>
        </p:spPr>
      </p:pic>
      <p:sp>
        <p:nvSpPr>
          <p:cNvPr id="13" name="Rectangle 12"/>
          <p:cNvSpPr/>
          <p:nvPr/>
        </p:nvSpPr>
        <p:spPr>
          <a:xfrm>
            <a:off x="94582" y="3904334"/>
            <a:ext cx="4572000" cy="923330"/>
          </a:xfrm>
          <a:prstGeom prst="rect">
            <a:avLst/>
          </a:prstGeom>
        </p:spPr>
        <p:txBody>
          <a:bodyPr>
            <a:spAutoFit/>
          </a:bodyPr>
          <a:lstStyle/>
          <a:p>
            <a:r>
              <a:rPr lang="en-US" dirty="0">
                <a:sym typeface="Wingdings"/>
              </a:rPr>
              <a:t>First </a:t>
            </a:r>
            <a:r>
              <a:rPr lang="en-US" dirty="0" smtClean="0">
                <a:sym typeface="Wingdings"/>
              </a:rPr>
              <a:t>measurement </a:t>
            </a:r>
            <a:r>
              <a:rPr lang="en-US" dirty="0">
                <a:sym typeface="Wingdings"/>
              </a:rPr>
              <a:t>with </a:t>
            </a:r>
            <a:r>
              <a:rPr lang="en-US" dirty="0" smtClean="0">
                <a:sym typeface="Wingdings"/>
              </a:rPr>
              <a:t/>
            </a:r>
            <a:br>
              <a:rPr lang="en-US" dirty="0" smtClean="0">
                <a:sym typeface="Wingdings"/>
              </a:rPr>
            </a:br>
            <a:r>
              <a:rPr lang="en-US" b="1" i="1" dirty="0" smtClean="0">
                <a:solidFill>
                  <a:srgbClr val="15A0A7"/>
                </a:solidFill>
                <a:sym typeface="Wingdings"/>
              </a:rPr>
              <a:t>36 </a:t>
            </a:r>
            <a:r>
              <a:rPr lang="en-US" b="1" i="1" dirty="0">
                <a:solidFill>
                  <a:srgbClr val="15A0A7"/>
                </a:solidFill>
                <a:sym typeface="Wingdings"/>
              </a:rPr>
              <a:t>pb</a:t>
            </a:r>
            <a:r>
              <a:rPr lang="en-US" b="1" i="1" baseline="30000" dirty="0">
                <a:solidFill>
                  <a:srgbClr val="15A0A7"/>
                </a:solidFill>
                <a:sym typeface="Wingdings"/>
              </a:rPr>
              <a:t>-</a:t>
            </a:r>
            <a:r>
              <a:rPr lang="en-US" b="1" i="1" baseline="30000" dirty="0" smtClean="0">
                <a:solidFill>
                  <a:srgbClr val="15A0A7"/>
                </a:solidFill>
                <a:sym typeface="Wingdings"/>
              </a:rPr>
              <a:t>1</a:t>
            </a:r>
            <a:r>
              <a:rPr lang="is-IS" b="1" i="1" dirty="0">
                <a:solidFill>
                  <a:srgbClr val="15A0A7"/>
                </a:solidFill>
                <a:sym typeface="Wingdings"/>
              </a:rPr>
              <a:t> </a:t>
            </a:r>
            <a:r>
              <a:rPr lang="is-IS" dirty="0" smtClean="0">
                <a:sym typeface="Wingdings"/>
              </a:rPr>
              <a:t>(</a:t>
            </a:r>
            <a:r>
              <a:rPr lang="is-IS" dirty="0" smtClean="0"/>
              <a:t>2010 data): </a:t>
            </a:r>
            <a:br>
              <a:rPr lang="is-IS" dirty="0" smtClean="0"/>
            </a:br>
            <a:r>
              <a:rPr lang="is-IS" dirty="0" smtClean="0"/>
              <a:t>Phys.Lett</a:t>
            </a:r>
            <a:r>
              <a:rPr lang="is-IS" dirty="0"/>
              <a:t>. B 709 (2012) 177-184</a:t>
            </a:r>
            <a:endParaRPr lang="en-US" dirty="0"/>
          </a:p>
        </p:txBody>
      </p:sp>
      <p:sp>
        <p:nvSpPr>
          <p:cNvPr id="14" name="Rectangle 13"/>
          <p:cNvSpPr/>
          <p:nvPr/>
        </p:nvSpPr>
        <p:spPr>
          <a:xfrm>
            <a:off x="6497483" y="854683"/>
            <a:ext cx="2419683" cy="369332"/>
          </a:xfrm>
          <a:prstGeom prst="rect">
            <a:avLst/>
          </a:prstGeom>
        </p:spPr>
        <p:txBody>
          <a:bodyPr wrap="square">
            <a:spAutoFit/>
          </a:bodyPr>
          <a:lstStyle/>
          <a:p>
            <a:r>
              <a:rPr lang="en-US" dirty="0" smtClean="0">
                <a:sym typeface="Wingdings"/>
              </a:rPr>
              <a:t>Result </a:t>
            </a:r>
            <a:r>
              <a:rPr lang="en-US" dirty="0">
                <a:sym typeface="Wingdings"/>
              </a:rPr>
              <a:t>with 1</a:t>
            </a:r>
            <a:r>
              <a:rPr lang="en-US" dirty="0" smtClean="0">
                <a:sym typeface="Wingdings"/>
              </a:rPr>
              <a:t> fb</a:t>
            </a:r>
            <a:r>
              <a:rPr lang="en-US" baseline="30000" dirty="0">
                <a:sym typeface="Wingdings"/>
              </a:rPr>
              <a:t>-</a:t>
            </a:r>
            <a:r>
              <a:rPr lang="en-US" baseline="30000" dirty="0" smtClean="0">
                <a:sym typeface="Wingdings"/>
              </a:rPr>
              <a:t>1 </a:t>
            </a:r>
            <a:r>
              <a:rPr lang="en-US" dirty="0" smtClean="0">
                <a:sym typeface="Wingdings"/>
              </a:rPr>
              <a:t>(2013)</a:t>
            </a:r>
            <a:endParaRPr lang="en-US" dirty="0"/>
          </a:p>
        </p:txBody>
      </p:sp>
      <p:pic>
        <p:nvPicPr>
          <p:cNvPr id="16" name="Picture 15"/>
          <p:cNvPicPr>
            <a:picLocks noChangeAspect="1"/>
          </p:cNvPicPr>
          <p:nvPr/>
        </p:nvPicPr>
        <p:blipFill>
          <a:blip r:embed="rId6"/>
          <a:stretch>
            <a:fillRect/>
          </a:stretch>
        </p:blipFill>
        <p:spPr>
          <a:xfrm>
            <a:off x="2897460" y="4120543"/>
            <a:ext cx="6150739" cy="464748"/>
          </a:xfrm>
          <a:prstGeom prst="rect">
            <a:avLst/>
          </a:prstGeom>
        </p:spPr>
      </p:pic>
      <p:pic>
        <p:nvPicPr>
          <p:cNvPr id="15" name="Picture 14" descr="figs_bs_mixi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610"/>
            <a:ext cx="2948344" cy="1629640"/>
          </a:xfrm>
          <a:prstGeom prst="rect">
            <a:avLst/>
          </a:prstGeom>
        </p:spPr>
      </p:pic>
    </p:spTree>
    <p:extLst>
      <p:ext uri="{BB962C8B-B14F-4D97-AF65-F5344CB8AC3E}">
        <p14:creationId xmlns:p14="http://schemas.microsoft.com/office/powerpoint/2010/main" val="1270708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 resolution</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36752507-1B22-4A51-A0ED-44BB02DAE7A7}" type="slidenum">
              <a:rPr lang="en-US" smtClean="0"/>
              <a:t>76</a:t>
            </a:fld>
            <a:endParaRPr lang="en-US"/>
          </a:p>
        </p:txBody>
      </p:sp>
      <p:sp>
        <p:nvSpPr>
          <p:cNvPr id="10" name="Rectangle 9"/>
          <p:cNvSpPr/>
          <p:nvPr/>
        </p:nvSpPr>
        <p:spPr>
          <a:xfrm>
            <a:off x="280737" y="4949191"/>
            <a:ext cx="435429" cy="25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1267" y="5546410"/>
            <a:ext cx="3924422" cy="923330"/>
          </a:xfrm>
          <a:prstGeom prst="rect">
            <a:avLst/>
          </a:prstGeom>
          <a:noFill/>
        </p:spPr>
        <p:txBody>
          <a:bodyPr wrap="none" rtlCol="0">
            <a:spAutoFit/>
          </a:bodyPr>
          <a:lstStyle/>
          <a:p>
            <a:r>
              <a:rPr lang="en-US" dirty="0" smtClean="0"/>
              <a:t>Hit Resolution as function of track angle</a:t>
            </a:r>
            <a:endParaRPr lang="en-US" dirty="0"/>
          </a:p>
          <a:p>
            <a:r>
              <a:rPr lang="en-US" dirty="0" smtClean="0">
                <a:sym typeface="Wingdings"/>
              </a:rPr>
              <a:t> Varies from 10 to 30% of the pitch</a:t>
            </a:r>
            <a:endParaRPr lang="en-US" dirty="0" smtClean="0"/>
          </a:p>
          <a:p>
            <a:endParaRPr lang="en-US" dirty="0"/>
          </a:p>
        </p:txBody>
      </p:sp>
      <p:sp>
        <p:nvSpPr>
          <p:cNvPr id="18" name="TextBox 17"/>
          <p:cNvSpPr txBox="1"/>
          <p:nvPr/>
        </p:nvSpPr>
        <p:spPr>
          <a:xfrm>
            <a:off x="5066352" y="5538160"/>
            <a:ext cx="3662143" cy="369332"/>
          </a:xfrm>
          <a:prstGeom prst="rect">
            <a:avLst/>
          </a:prstGeom>
          <a:noFill/>
        </p:spPr>
        <p:txBody>
          <a:bodyPr wrap="none" rtlCol="0">
            <a:spAutoFit/>
          </a:bodyPr>
          <a:lstStyle/>
          <a:p>
            <a:r>
              <a:rPr lang="en-US" dirty="0" smtClean="0"/>
              <a:t>Hit Resolution can go as  low as 4 </a:t>
            </a:r>
            <a:r>
              <a:rPr lang="en-US" dirty="0" smtClean="0">
                <a:latin typeface="Symbol" charset="2"/>
                <a:cs typeface="Symbol" charset="2"/>
              </a:rPr>
              <a:t>m</a:t>
            </a:r>
            <a:r>
              <a:rPr lang="en-US" dirty="0" smtClean="0"/>
              <a:t>m</a:t>
            </a:r>
            <a:endParaRPr lang="en-US" dirty="0"/>
          </a:p>
        </p:txBody>
      </p:sp>
      <p:pic>
        <p:nvPicPr>
          <p:cNvPr id="9" name="Picture 8"/>
          <p:cNvPicPr>
            <a:picLocks noChangeAspect="1"/>
          </p:cNvPicPr>
          <p:nvPr/>
        </p:nvPicPr>
        <p:blipFill>
          <a:blip r:embed="rId3"/>
          <a:stretch>
            <a:fillRect/>
          </a:stretch>
        </p:blipFill>
        <p:spPr>
          <a:xfrm>
            <a:off x="5185846" y="1819377"/>
            <a:ext cx="3769670" cy="3570790"/>
          </a:xfrm>
          <a:prstGeom prst="rect">
            <a:avLst/>
          </a:prstGeom>
        </p:spPr>
      </p:pic>
      <p:pic>
        <p:nvPicPr>
          <p:cNvPr id="19" name="Picture 18"/>
          <p:cNvPicPr>
            <a:picLocks noChangeAspect="1"/>
          </p:cNvPicPr>
          <p:nvPr/>
        </p:nvPicPr>
        <p:blipFill>
          <a:blip r:embed="rId4"/>
          <a:stretch>
            <a:fillRect/>
          </a:stretch>
        </p:blipFill>
        <p:spPr>
          <a:xfrm>
            <a:off x="213974" y="1820855"/>
            <a:ext cx="4279510" cy="3641246"/>
          </a:xfrm>
          <a:prstGeom prst="rect">
            <a:avLst/>
          </a:prstGeom>
        </p:spPr>
      </p:pic>
      <p:grpSp>
        <p:nvGrpSpPr>
          <p:cNvPr id="11" name="Group 10"/>
          <p:cNvGrpSpPr/>
          <p:nvPr/>
        </p:nvGrpSpPr>
        <p:grpSpPr>
          <a:xfrm>
            <a:off x="814672" y="4215110"/>
            <a:ext cx="1212073" cy="1366933"/>
            <a:chOff x="3912922" y="512064"/>
            <a:chExt cx="2029968" cy="2029968"/>
          </a:xfrm>
        </p:grpSpPr>
        <p:sp>
          <p:nvSpPr>
            <p:cNvPr id="12" name="Block Arc 11"/>
            <p:cNvSpPr>
              <a:spLocks noChangeAspect="1"/>
            </p:cNvSpPr>
            <p:nvPr/>
          </p:nvSpPr>
          <p:spPr>
            <a:xfrm>
              <a:off x="3912922" y="512064"/>
              <a:ext cx="2029968" cy="2029968"/>
            </a:xfrm>
            <a:prstGeom prst="blockArc">
              <a:avLst>
                <a:gd name="adj1" fmla="val 10800000"/>
                <a:gd name="adj2" fmla="val 34102"/>
                <a:gd name="adj3" fmla="val 2846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a:spLocks noChangeAspect="1"/>
            </p:cNvSpPr>
            <p:nvPr/>
          </p:nvSpPr>
          <p:spPr>
            <a:xfrm>
              <a:off x="4168954" y="768096"/>
              <a:ext cx="1517904" cy="1517904"/>
            </a:xfrm>
            <a:prstGeom prst="blockArc">
              <a:avLst>
                <a:gd name="adj1" fmla="val 10800000"/>
                <a:gd name="adj2" fmla="val 34102"/>
                <a:gd name="adj3" fmla="val 28464"/>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a:spLocks noChangeAspect="1"/>
            </p:cNvSpPr>
            <p:nvPr/>
          </p:nvSpPr>
          <p:spPr>
            <a:xfrm>
              <a:off x="4319830" y="918972"/>
              <a:ext cx="1216152" cy="1216152"/>
            </a:xfrm>
            <a:prstGeom prst="blockArc">
              <a:avLst>
                <a:gd name="adj1" fmla="val 10800000"/>
                <a:gd name="adj2" fmla="val 34102"/>
                <a:gd name="adj3" fmla="val 2846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a:spLocks noChangeAspect="1"/>
            </p:cNvSpPr>
            <p:nvPr/>
          </p:nvSpPr>
          <p:spPr>
            <a:xfrm>
              <a:off x="4470706" y="1069848"/>
              <a:ext cx="914400" cy="914400"/>
            </a:xfrm>
            <a:prstGeom prst="blockArc">
              <a:avLst>
                <a:gd name="adj1" fmla="val 10800000"/>
                <a:gd name="adj2" fmla="val 34102"/>
                <a:gd name="adj3" fmla="val 28464"/>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4444878" y="783208"/>
            <a:ext cx="165911" cy="810599"/>
            <a:chOff x="5344641" y="554490"/>
            <a:chExt cx="165911" cy="810599"/>
          </a:xfrm>
        </p:grpSpPr>
        <p:cxnSp>
          <p:nvCxnSpPr>
            <p:cNvPr id="27" name="Straight Connector 26"/>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4962092" y="783208"/>
            <a:ext cx="165911" cy="810599"/>
            <a:chOff x="5344641" y="554490"/>
            <a:chExt cx="165911" cy="810599"/>
          </a:xfrm>
        </p:grpSpPr>
        <p:cxnSp>
          <p:nvCxnSpPr>
            <p:cNvPr id="38" name="Straight Connector 37"/>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462023" y="783208"/>
            <a:ext cx="165911" cy="810599"/>
            <a:chOff x="5344641" y="554490"/>
            <a:chExt cx="165911" cy="810599"/>
          </a:xfrm>
        </p:grpSpPr>
        <p:cxnSp>
          <p:nvCxnSpPr>
            <p:cNvPr id="44" name="Straight Connector 43"/>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5979237" y="783208"/>
            <a:ext cx="165911" cy="810599"/>
            <a:chOff x="5344641" y="554490"/>
            <a:chExt cx="165911" cy="810599"/>
          </a:xfrm>
        </p:grpSpPr>
        <p:cxnSp>
          <p:nvCxnSpPr>
            <p:cNvPr id="47" name="Straight Connector 46"/>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7071011" y="783208"/>
            <a:ext cx="165911" cy="810599"/>
            <a:chOff x="5344641" y="554490"/>
            <a:chExt cx="165911" cy="810599"/>
          </a:xfrm>
        </p:grpSpPr>
        <p:cxnSp>
          <p:nvCxnSpPr>
            <p:cNvPr id="50" name="Straight Connector 49"/>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7588225" y="783208"/>
            <a:ext cx="165911" cy="810599"/>
            <a:chOff x="5344641" y="554490"/>
            <a:chExt cx="165911" cy="810599"/>
          </a:xfrm>
        </p:grpSpPr>
        <p:cxnSp>
          <p:nvCxnSpPr>
            <p:cNvPr id="53" name="Straight Connector 52"/>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8088156" y="783208"/>
            <a:ext cx="165911" cy="810599"/>
            <a:chOff x="5344641" y="554490"/>
            <a:chExt cx="165911" cy="810599"/>
          </a:xfrm>
        </p:grpSpPr>
        <p:cxnSp>
          <p:nvCxnSpPr>
            <p:cNvPr id="56" name="Straight Connector 55"/>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8605370" y="783208"/>
            <a:ext cx="165911" cy="810599"/>
            <a:chOff x="5344641" y="554490"/>
            <a:chExt cx="165911" cy="810599"/>
          </a:xfrm>
        </p:grpSpPr>
        <p:cxnSp>
          <p:nvCxnSpPr>
            <p:cNvPr id="59" name="Straight Connector 58"/>
            <p:cNvCxnSpPr/>
            <p:nvPr/>
          </p:nvCxnSpPr>
          <p:spPr>
            <a:xfrm flipH="1">
              <a:off x="53446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5497041" y="554490"/>
              <a:ext cx="13511" cy="810599"/>
            </a:xfrm>
            <a:prstGeom prst="line">
              <a:avLst/>
            </a:prstGeom>
            <a:ln w="57150" cmpd="sng"/>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6509963" y="783208"/>
            <a:ext cx="165911" cy="810599"/>
            <a:chOff x="5344641" y="554490"/>
            <a:chExt cx="165911" cy="810599"/>
          </a:xfrm>
        </p:grpSpPr>
        <p:cxnSp>
          <p:nvCxnSpPr>
            <p:cNvPr id="62" name="Straight Connector 61"/>
            <p:cNvCxnSpPr/>
            <p:nvPr/>
          </p:nvCxnSpPr>
          <p:spPr>
            <a:xfrm flipH="1">
              <a:off x="5344641" y="554490"/>
              <a:ext cx="13511" cy="810599"/>
            </a:xfrm>
            <a:prstGeom prst="line">
              <a:avLst/>
            </a:prstGeom>
            <a:ln w="57150" cmpd="sng">
              <a:solidFill>
                <a:srgbClr val="8000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5497041" y="554490"/>
              <a:ext cx="13511" cy="810599"/>
            </a:xfrm>
            <a:prstGeom prst="line">
              <a:avLst/>
            </a:prstGeom>
            <a:ln w="57150" cmpd="sng">
              <a:solidFill>
                <a:srgbClr val="8000FF"/>
              </a:solidFill>
            </a:ln>
          </p:spPr>
          <p:style>
            <a:lnRef idx="2">
              <a:schemeClr val="accent1"/>
            </a:lnRef>
            <a:fillRef idx="0">
              <a:schemeClr val="accent1"/>
            </a:fillRef>
            <a:effectRef idx="1">
              <a:schemeClr val="accent1"/>
            </a:effectRef>
            <a:fontRef idx="minor">
              <a:schemeClr val="tx1"/>
            </a:fontRef>
          </p:style>
        </p:cxnSp>
      </p:grpSp>
      <p:cxnSp>
        <p:nvCxnSpPr>
          <p:cNvPr id="65" name="Straight Arrow Connector 64"/>
          <p:cNvCxnSpPr/>
          <p:nvPr/>
        </p:nvCxnSpPr>
        <p:spPr>
          <a:xfrm flipV="1">
            <a:off x="4031984" y="824228"/>
            <a:ext cx="4982416" cy="56741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a:off x="4400947" y="809283"/>
            <a:ext cx="4417117" cy="575966"/>
            <a:chOff x="4530547" y="552475"/>
            <a:chExt cx="4417117" cy="575966"/>
          </a:xfrm>
        </p:grpSpPr>
        <p:sp>
          <p:nvSpPr>
            <p:cNvPr id="67" name="Oval 66"/>
            <p:cNvSpPr/>
            <p:nvPr/>
          </p:nvSpPr>
          <p:spPr>
            <a:xfrm>
              <a:off x="4530547" y="1047094"/>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Oval 67"/>
            <p:cNvSpPr/>
            <p:nvPr/>
          </p:nvSpPr>
          <p:spPr>
            <a:xfrm>
              <a:off x="4683661" y="1029373"/>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5046518" y="987904"/>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Oval 69"/>
            <p:cNvSpPr/>
            <p:nvPr/>
          </p:nvSpPr>
          <p:spPr>
            <a:xfrm>
              <a:off x="5207212" y="972353"/>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Oval 70"/>
            <p:cNvSpPr/>
            <p:nvPr/>
          </p:nvSpPr>
          <p:spPr>
            <a:xfrm>
              <a:off x="5554518" y="930883"/>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Oval 71"/>
            <p:cNvSpPr/>
            <p:nvPr/>
          </p:nvSpPr>
          <p:spPr>
            <a:xfrm>
              <a:off x="6062518" y="868679"/>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Oval 72"/>
            <p:cNvSpPr/>
            <p:nvPr/>
          </p:nvSpPr>
          <p:spPr>
            <a:xfrm>
              <a:off x="5704845" y="910149"/>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Oval 73"/>
            <p:cNvSpPr/>
            <p:nvPr/>
          </p:nvSpPr>
          <p:spPr>
            <a:xfrm>
              <a:off x="6228396" y="853128"/>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Oval 74"/>
            <p:cNvSpPr/>
            <p:nvPr/>
          </p:nvSpPr>
          <p:spPr>
            <a:xfrm>
              <a:off x="7171822" y="744271"/>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Oval 75"/>
            <p:cNvSpPr/>
            <p:nvPr/>
          </p:nvSpPr>
          <p:spPr>
            <a:xfrm>
              <a:off x="7322149" y="718353"/>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Oval 76"/>
            <p:cNvSpPr/>
            <p:nvPr/>
          </p:nvSpPr>
          <p:spPr>
            <a:xfrm>
              <a:off x="7679824" y="687250"/>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Oval 77"/>
            <p:cNvSpPr/>
            <p:nvPr/>
          </p:nvSpPr>
          <p:spPr>
            <a:xfrm>
              <a:off x="7830151" y="671700"/>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Oval 78"/>
            <p:cNvSpPr/>
            <p:nvPr/>
          </p:nvSpPr>
          <p:spPr>
            <a:xfrm>
              <a:off x="8177456" y="625047"/>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Oval 79"/>
            <p:cNvSpPr/>
            <p:nvPr/>
          </p:nvSpPr>
          <p:spPr>
            <a:xfrm>
              <a:off x="8338150" y="614679"/>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Oval 80"/>
            <p:cNvSpPr/>
            <p:nvPr/>
          </p:nvSpPr>
          <p:spPr>
            <a:xfrm>
              <a:off x="8701007" y="573210"/>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Oval 81"/>
            <p:cNvSpPr/>
            <p:nvPr/>
          </p:nvSpPr>
          <p:spPr>
            <a:xfrm>
              <a:off x="8856518" y="552475"/>
              <a:ext cx="91146" cy="81347"/>
            </a:xfrm>
            <a:prstGeom prst="ellipse">
              <a:avLst/>
            </a:prstGeom>
            <a:solidFill>
              <a:schemeClr val="tx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TextBox 83"/>
          <p:cNvSpPr txBox="1"/>
          <p:nvPr/>
        </p:nvSpPr>
        <p:spPr>
          <a:xfrm>
            <a:off x="4995880" y="111654"/>
            <a:ext cx="3159839" cy="646331"/>
          </a:xfrm>
          <a:prstGeom prst="rect">
            <a:avLst/>
          </a:prstGeom>
          <a:noFill/>
        </p:spPr>
        <p:txBody>
          <a:bodyPr wrap="none" rtlCol="0">
            <a:spAutoFit/>
          </a:bodyPr>
          <a:lstStyle/>
          <a:p>
            <a:r>
              <a:rPr lang="en-GB" dirty="0" smtClean="0"/>
              <a:t>Use the detector as a telescope </a:t>
            </a:r>
            <a:br>
              <a:rPr lang="en-GB" dirty="0" smtClean="0"/>
            </a:br>
            <a:r>
              <a:rPr lang="en-GB" dirty="0" smtClean="0"/>
              <a:t>to study  unbiased resolutions</a:t>
            </a:r>
            <a:endParaRPr lang="en-GB" dirty="0"/>
          </a:p>
        </p:txBody>
      </p:sp>
    </p:spTree>
    <p:extLst>
      <p:ext uri="{BB962C8B-B14F-4D97-AF65-F5344CB8AC3E}">
        <p14:creationId xmlns:p14="http://schemas.microsoft.com/office/powerpoint/2010/main" val="12629609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Monolithic Active Pixel </a:t>
            </a:r>
            <a:r>
              <a:rPr lang="en-US" dirty="0" err="1" smtClean="0"/>
              <a:t>Senors</a:t>
            </a:r>
            <a:endParaRPr lang="en-US" dirty="0"/>
          </a:p>
        </p:txBody>
      </p:sp>
      <p:sp>
        <p:nvSpPr>
          <p:cNvPr id="3" name="Content Placeholder 2"/>
          <p:cNvSpPr>
            <a:spLocks noGrp="1"/>
          </p:cNvSpPr>
          <p:nvPr>
            <p:ph idx="1"/>
          </p:nvPr>
        </p:nvSpPr>
        <p:spPr/>
        <p:txBody>
          <a:bodyPr>
            <a:normAutofit/>
          </a:bodyPr>
          <a:lstStyle/>
          <a:p>
            <a:r>
              <a:rPr lang="en-US" dirty="0"/>
              <a:t>T</a:t>
            </a:r>
            <a:r>
              <a:rPr lang="en-US" dirty="0" smtClean="0"/>
              <a:t>hinner, more segmented and smart detectors.</a:t>
            </a:r>
          </a:p>
          <a:p>
            <a:r>
              <a:rPr lang="en-US" dirty="0" smtClean="0"/>
              <a:t>Advantages:</a:t>
            </a:r>
          </a:p>
          <a:p>
            <a:pPr lvl="1"/>
            <a:r>
              <a:rPr lang="en-US" dirty="0" smtClean="0"/>
              <a:t>Industry friendly</a:t>
            </a:r>
          </a:p>
          <a:p>
            <a:pPr lvl="1"/>
            <a:r>
              <a:rPr lang="en-US" dirty="0" smtClean="0"/>
              <a:t>No bump bonding/flip chip</a:t>
            </a:r>
          </a:p>
          <a:p>
            <a:pPr lvl="1"/>
            <a:r>
              <a:rPr lang="en-US" dirty="0" smtClean="0"/>
              <a:t>Can be very thin O(50 </a:t>
            </a:r>
            <a:r>
              <a:rPr lang="en-US" dirty="0" smtClean="0">
                <a:latin typeface="Symbol" charset="2"/>
                <a:cs typeface="Symbol" charset="2"/>
              </a:rPr>
              <a:t>m</a:t>
            </a:r>
            <a:r>
              <a:rPr lang="en-US" dirty="0" smtClean="0"/>
              <a:t>m)</a:t>
            </a:r>
          </a:p>
          <a:p>
            <a:pPr lvl="1"/>
            <a:r>
              <a:rPr lang="en-US" dirty="0" smtClean="0"/>
              <a:t>Can have on pixel amplification</a:t>
            </a:r>
          </a:p>
          <a:p>
            <a:pPr lvl="1"/>
            <a:r>
              <a:rPr lang="en-US" dirty="0" smtClean="0"/>
              <a:t>Possibility to use new inter-</a:t>
            </a:r>
            <a:br>
              <a:rPr lang="en-US" dirty="0" smtClean="0"/>
            </a:br>
            <a:r>
              <a:rPr lang="en-US" dirty="0" smtClean="0"/>
              <a:t>connections (e.g. CCPDs)</a:t>
            </a:r>
          </a:p>
          <a:p>
            <a:r>
              <a:rPr lang="en-US" dirty="0" smtClean="0"/>
              <a:t>Disadvantages:</a:t>
            </a:r>
          </a:p>
          <a:p>
            <a:pPr lvl="1"/>
            <a:r>
              <a:rPr lang="en-US" sz="2000" dirty="0" smtClean="0"/>
              <a:t>Collection mostly by diffusion (slow).</a:t>
            </a:r>
          </a:p>
          <a:p>
            <a:pPr lvl="1"/>
            <a:r>
              <a:rPr lang="en-US" sz="2000" dirty="0" smtClean="0"/>
              <a:t>Traditional (imaging-like) technology</a:t>
            </a:r>
            <a:br>
              <a:rPr lang="en-US" sz="2000" dirty="0" smtClean="0"/>
            </a:br>
            <a:r>
              <a:rPr lang="en-US" sz="2000" dirty="0" smtClean="0"/>
              <a:t>is not radiation hard (~10</a:t>
            </a:r>
            <a:r>
              <a:rPr lang="en-US" sz="2000" baseline="30000" dirty="0" smtClean="0"/>
              <a:t>13 </a:t>
            </a:r>
            <a:r>
              <a:rPr lang="en-US" sz="2000" dirty="0" err="1" smtClean="0"/>
              <a:t>neq</a:t>
            </a:r>
            <a:r>
              <a:rPr lang="en-US" sz="2000" dirty="0" smtClean="0"/>
              <a:t>)</a:t>
            </a:r>
          </a:p>
          <a:p>
            <a:pPr lvl="1"/>
            <a:endParaRPr lang="en-US" dirty="0" smtClean="0"/>
          </a:p>
          <a:p>
            <a:pPr lvl="1"/>
            <a:endParaRPr lang="en-US" dirty="0" smtClean="0"/>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77</a:t>
            </a:fld>
            <a:endParaRPr lang="en-US" dirty="0"/>
          </a:p>
        </p:txBody>
      </p:sp>
      <p:pic>
        <p:nvPicPr>
          <p:cNvPr id="15" name="Picture 14"/>
          <p:cNvPicPr>
            <a:picLocks noChangeAspect="1"/>
          </p:cNvPicPr>
          <p:nvPr/>
        </p:nvPicPr>
        <p:blipFill>
          <a:blip r:embed="rId2"/>
          <a:stretch>
            <a:fillRect/>
          </a:stretch>
        </p:blipFill>
        <p:spPr>
          <a:xfrm>
            <a:off x="5391144" y="1884678"/>
            <a:ext cx="2407906" cy="1826430"/>
          </a:xfrm>
          <a:prstGeom prst="rect">
            <a:avLst/>
          </a:prstGeom>
        </p:spPr>
      </p:pic>
      <p:pic>
        <p:nvPicPr>
          <p:cNvPr id="8" name="Picture 7"/>
          <p:cNvPicPr>
            <a:picLocks noChangeAspect="1"/>
          </p:cNvPicPr>
          <p:nvPr/>
        </p:nvPicPr>
        <p:blipFill>
          <a:blip r:embed="rId3"/>
          <a:stretch>
            <a:fillRect/>
          </a:stretch>
        </p:blipFill>
        <p:spPr>
          <a:xfrm>
            <a:off x="4698672" y="3915081"/>
            <a:ext cx="4445328" cy="2442664"/>
          </a:xfrm>
          <a:prstGeom prst="rect">
            <a:avLst/>
          </a:prstGeom>
        </p:spPr>
      </p:pic>
    </p:spTree>
    <p:extLst>
      <p:ext uri="{BB962C8B-B14F-4D97-AF65-F5344CB8AC3E}">
        <p14:creationId xmlns:p14="http://schemas.microsoft.com/office/powerpoint/2010/main" val="9670734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HV (HR)-CMOS</a:t>
            </a:r>
            <a:endParaRPr lang="en-GB" dirty="0"/>
          </a:p>
        </p:txBody>
      </p:sp>
      <p:sp>
        <p:nvSpPr>
          <p:cNvPr id="3" name="Content Placeholder 2"/>
          <p:cNvSpPr>
            <a:spLocks noGrp="1"/>
          </p:cNvSpPr>
          <p:nvPr>
            <p:ph idx="1"/>
          </p:nvPr>
        </p:nvSpPr>
        <p:spPr>
          <a:xfrm>
            <a:off x="87630" y="1325563"/>
            <a:ext cx="4606025" cy="4031063"/>
          </a:xfrm>
        </p:spPr>
        <p:txBody>
          <a:bodyPr>
            <a:normAutofit/>
          </a:bodyPr>
          <a:lstStyle/>
          <a:p>
            <a:r>
              <a:rPr lang="en-GB" dirty="0"/>
              <a:t>Ideally one would like to achieve:</a:t>
            </a:r>
          </a:p>
          <a:p>
            <a:pPr lvl="1"/>
            <a:r>
              <a:rPr lang="en-GB" dirty="0" smtClean="0"/>
              <a:t>Low capacitance – low </a:t>
            </a:r>
            <a:r>
              <a:rPr lang="en-GB" dirty="0"/>
              <a:t>power</a:t>
            </a:r>
          </a:p>
          <a:p>
            <a:pPr lvl="1"/>
            <a:r>
              <a:rPr lang="en-GB" dirty="0" smtClean="0"/>
              <a:t>Good </a:t>
            </a:r>
            <a:r>
              <a:rPr lang="en-GB" dirty="0"/>
              <a:t>S/N</a:t>
            </a:r>
          </a:p>
          <a:p>
            <a:pPr lvl="1"/>
            <a:r>
              <a:rPr lang="en-GB" dirty="0" smtClean="0"/>
              <a:t>Good time </a:t>
            </a:r>
            <a:r>
              <a:rPr lang="en-GB" dirty="0"/>
              <a:t>resolution</a:t>
            </a:r>
          </a:p>
          <a:p>
            <a:pPr lvl="1"/>
            <a:r>
              <a:rPr lang="en-GB" dirty="0" smtClean="0"/>
              <a:t>High </a:t>
            </a:r>
            <a:r>
              <a:rPr lang="en-GB" dirty="0"/>
              <a:t>rate </a:t>
            </a:r>
            <a:r>
              <a:rPr lang="en-GB" dirty="0" smtClean="0"/>
              <a:t>capability</a:t>
            </a:r>
            <a:endParaRPr lang="en-GB" dirty="0"/>
          </a:p>
          <a:p>
            <a:pPr lvl="1"/>
            <a:r>
              <a:rPr lang="en-GB" b="1" i="1" dirty="0">
                <a:solidFill>
                  <a:srgbClr val="15A0A7"/>
                </a:solidFill>
              </a:rPr>
              <a:t>R</a:t>
            </a:r>
            <a:r>
              <a:rPr lang="en-GB" b="1" i="1" dirty="0" smtClean="0">
                <a:solidFill>
                  <a:srgbClr val="15A0A7"/>
                </a:solidFill>
              </a:rPr>
              <a:t>adiation </a:t>
            </a:r>
            <a:r>
              <a:rPr lang="en-GB" b="1" i="1" dirty="0">
                <a:solidFill>
                  <a:srgbClr val="15A0A7"/>
                </a:solidFill>
              </a:rPr>
              <a:t>tolerance</a:t>
            </a:r>
          </a:p>
          <a:p>
            <a:pPr lvl="1"/>
            <a:r>
              <a:rPr lang="en-GB" dirty="0" smtClean="0"/>
              <a:t>Single </a:t>
            </a:r>
            <a:r>
              <a:rPr lang="en-GB" dirty="0"/>
              <a:t>sided </a:t>
            </a:r>
            <a:r>
              <a:rPr lang="en-GB" dirty="0" smtClean="0"/>
              <a:t>processing: low cost </a:t>
            </a:r>
            <a:r>
              <a:rPr lang="en-GB" dirty="0"/>
              <a:t>mass production</a:t>
            </a: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78</a:t>
            </a:fld>
            <a:endParaRPr lang="en-US" dirty="0"/>
          </a:p>
        </p:txBody>
      </p:sp>
      <p:grpSp>
        <p:nvGrpSpPr>
          <p:cNvPr id="9" name="Gruppieren 53"/>
          <p:cNvGrpSpPr/>
          <p:nvPr/>
        </p:nvGrpSpPr>
        <p:grpSpPr>
          <a:xfrm>
            <a:off x="5223057" y="1102230"/>
            <a:ext cx="3672408" cy="2380889"/>
            <a:chOff x="-467676" y="3204265"/>
            <a:chExt cx="3672408" cy="2380889"/>
          </a:xfrm>
        </p:grpSpPr>
        <p:sp>
          <p:nvSpPr>
            <p:cNvPr id="10" name="Rechteck 12"/>
            <p:cNvSpPr/>
            <p:nvPr/>
          </p:nvSpPr>
          <p:spPr>
            <a:xfrm>
              <a:off x="-467676" y="3856962"/>
              <a:ext cx="3672408" cy="1728192"/>
            </a:xfrm>
            <a:prstGeom prst="rect">
              <a:avLst/>
            </a:prstGeom>
            <a:gradFill>
              <a:gsLst>
                <a:gs pos="0">
                  <a:schemeClr val="accent3">
                    <a:lumMod val="60000"/>
                    <a:lumOff val="4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rtlCol="0" anchor="b" anchorCtr="0"/>
            <a:lstStyle/>
            <a:p>
              <a:pPr algn="ctr"/>
              <a:r>
                <a:rPr lang="en-US" b="1" dirty="0" smtClean="0">
                  <a:solidFill>
                    <a:schemeClr val="tx1"/>
                  </a:solidFill>
                  <a:latin typeface="+mj-lt"/>
                </a:rPr>
                <a:t>P substrate</a:t>
              </a:r>
              <a:endParaRPr lang="en-US" b="1" dirty="0">
                <a:solidFill>
                  <a:schemeClr val="tx1"/>
                </a:solidFill>
                <a:latin typeface="+mj-lt"/>
              </a:endParaRPr>
            </a:p>
          </p:txBody>
        </p:sp>
        <p:sp>
          <p:nvSpPr>
            <p:cNvPr id="11" name="Rechteck 1"/>
            <p:cNvSpPr/>
            <p:nvPr/>
          </p:nvSpPr>
          <p:spPr>
            <a:xfrm>
              <a:off x="-252536" y="3856962"/>
              <a:ext cx="3240360" cy="1228222"/>
            </a:xfrm>
            <a:prstGeom prst="rect">
              <a:avLst/>
            </a:prstGeom>
            <a:gradFill>
              <a:gsLst>
                <a:gs pos="0">
                  <a:schemeClr val="accent5">
                    <a:lumMod val="60000"/>
                    <a:lumOff val="40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b" anchorCtr="0"/>
            <a:lstStyle/>
            <a:p>
              <a:r>
                <a:rPr lang="en-US" b="1" dirty="0">
                  <a:solidFill>
                    <a:schemeClr val="tx1"/>
                  </a:solidFill>
                  <a:latin typeface="+mj-lt"/>
                </a:rPr>
                <a:t>d</a:t>
              </a:r>
              <a:r>
                <a:rPr lang="en-US" b="1" dirty="0" smtClean="0">
                  <a:solidFill>
                    <a:schemeClr val="tx1"/>
                  </a:solidFill>
                  <a:latin typeface="+mj-lt"/>
                </a:rPr>
                <a:t>epletion layer</a:t>
              </a:r>
              <a:endParaRPr lang="en-US" b="1" dirty="0">
                <a:solidFill>
                  <a:schemeClr val="tx1"/>
                </a:solidFill>
                <a:latin typeface="+mj-lt"/>
              </a:endParaRPr>
            </a:p>
          </p:txBody>
        </p:sp>
        <p:sp>
          <p:nvSpPr>
            <p:cNvPr id="12" name="Rechteck 13"/>
            <p:cNvSpPr/>
            <p:nvPr/>
          </p:nvSpPr>
          <p:spPr>
            <a:xfrm>
              <a:off x="71500" y="3856962"/>
              <a:ext cx="2592288" cy="864096"/>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b" anchorCtr="0"/>
            <a:lstStyle/>
            <a:p>
              <a:r>
                <a:rPr lang="en-US" b="1" dirty="0" smtClean="0">
                  <a:latin typeface="+mj-lt"/>
                </a:rPr>
                <a:t>N well</a:t>
              </a:r>
              <a:endParaRPr lang="en-US" b="1" dirty="0">
                <a:latin typeface="+mj-lt"/>
              </a:endParaRPr>
            </a:p>
          </p:txBody>
        </p:sp>
        <p:sp>
          <p:nvSpPr>
            <p:cNvPr id="13" name="Rechteck 14"/>
            <p:cNvSpPr/>
            <p:nvPr/>
          </p:nvSpPr>
          <p:spPr>
            <a:xfrm>
              <a:off x="1043608" y="3856962"/>
              <a:ext cx="648072" cy="167115"/>
            </a:xfrm>
            <a:prstGeom prst="rect">
              <a:avLst/>
            </a:prstGeom>
            <a:gradFill>
              <a:gsLst>
                <a:gs pos="0">
                  <a:schemeClr val="accent3">
                    <a:lumMod val="60000"/>
                    <a:lumOff val="4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bIns="0" rtlCol="0" anchor="t" anchorCtr="1"/>
            <a:lstStyle/>
            <a:p>
              <a:pPr algn="ctr"/>
              <a:endParaRPr lang="en-US" sz="800" b="1" dirty="0"/>
            </a:p>
          </p:txBody>
        </p:sp>
        <p:grpSp>
          <p:nvGrpSpPr>
            <p:cNvPr id="14" name="Gruppieren 15"/>
            <p:cNvGrpSpPr/>
            <p:nvPr/>
          </p:nvGrpSpPr>
          <p:grpSpPr>
            <a:xfrm>
              <a:off x="1178628" y="3789040"/>
              <a:ext cx="378032" cy="126876"/>
              <a:chOff x="6516216" y="2564904"/>
              <a:chExt cx="378032" cy="126876"/>
            </a:xfrm>
          </p:grpSpPr>
          <p:sp>
            <p:nvSpPr>
              <p:cNvPr id="26" name="Rechteck 23"/>
              <p:cNvSpPr/>
              <p:nvPr/>
            </p:nvSpPr>
            <p:spPr>
              <a:xfrm>
                <a:off x="6516216" y="2636912"/>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hteck 24"/>
              <p:cNvSpPr/>
              <p:nvPr/>
            </p:nvSpPr>
            <p:spPr>
              <a:xfrm>
                <a:off x="6804248" y="2637780"/>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hteck 25"/>
              <p:cNvSpPr/>
              <p:nvPr/>
            </p:nvSpPr>
            <p:spPr>
              <a:xfrm>
                <a:off x="6660232" y="2564904"/>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5" name="Gruppieren 16"/>
            <p:cNvGrpSpPr/>
            <p:nvPr/>
          </p:nvGrpSpPr>
          <p:grpSpPr>
            <a:xfrm>
              <a:off x="1988728" y="3793524"/>
              <a:ext cx="378032" cy="126876"/>
              <a:chOff x="6516216" y="2564904"/>
              <a:chExt cx="378032" cy="126876"/>
            </a:xfrm>
          </p:grpSpPr>
          <p:sp>
            <p:nvSpPr>
              <p:cNvPr id="23" name="Rechteck 20"/>
              <p:cNvSpPr/>
              <p:nvPr/>
            </p:nvSpPr>
            <p:spPr>
              <a:xfrm>
                <a:off x="6516216" y="2636912"/>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Rechteck 21"/>
              <p:cNvSpPr/>
              <p:nvPr/>
            </p:nvSpPr>
            <p:spPr>
              <a:xfrm>
                <a:off x="6804248" y="2637780"/>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hteck 22"/>
              <p:cNvSpPr/>
              <p:nvPr/>
            </p:nvSpPr>
            <p:spPr>
              <a:xfrm>
                <a:off x="6660232" y="2564904"/>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Rechteck 2"/>
            <p:cNvSpPr/>
            <p:nvPr/>
          </p:nvSpPr>
          <p:spPr>
            <a:xfrm>
              <a:off x="-431351" y="3856962"/>
              <a:ext cx="144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26"/>
            <p:cNvSpPr/>
            <p:nvPr/>
          </p:nvSpPr>
          <p:spPr>
            <a:xfrm>
              <a:off x="395536" y="3856962"/>
              <a:ext cx="144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feld 7"/>
            <p:cNvSpPr txBox="1"/>
            <p:nvPr/>
          </p:nvSpPr>
          <p:spPr>
            <a:xfrm>
              <a:off x="-252536" y="3204265"/>
              <a:ext cx="646331" cy="584775"/>
            </a:xfrm>
            <a:prstGeom prst="rect">
              <a:avLst/>
            </a:prstGeom>
            <a:noFill/>
          </p:spPr>
          <p:txBody>
            <a:bodyPr wrap="none" rtlCol="0">
              <a:spAutoFit/>
            </a:bodyPr>
            <a:lstStyle/>
            <a:p>
              <a:r>
                <a:rPr lang="en-US" sz="1600" b="1" dirty="0" smtClean="0">
                  <a:latin typeface="+mj-lt"/>
                </a:rPr>
                <a:t>-85V</a:t>
              </a:r>
            </a:p>
            <a:p>
              <a:endParaRPr lang="en-US" sz="1600" b="1" dirty="0">
                <a:latin typeface="+mj-lt"/>
              </a:endParaRPr>
            </a:p>
          </p:txBody>
        </p:sp>
        <p:cxnSp>
          <p:nvCxnSpPr>
            <p:cNvPr id="19" name="Gewinkelte Verbindung 32"/>
            <p:cNvCxnSpPr>
              <a:stCxn id="16" idx="0"/>
              <a:endCxn id="18" idx="1"/>
            </p:cNvCxnSpPr>
            <p:nvPr/>
          </p:nvCxnSpPr>
          <p:spPr>
            <a:xfrm rot="5400000" flipH="1" flipV="1">
              <a:off x="-486098" y="3623401"/>
              <a:ext cx="360309" cy="106815"/>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Gewinkelte Verbindung 37"/>
            <p:cNvCxnSpPr>
              <a:stCxn id="17" idx="0"/>
              <a:endCxn id="18" idx="3"/>
            </p:cNvCxnSpPr>
            <p:nvPr/>
          </p:nvCxnSpPr>
          <p:spPr>
            <a:xfrm rot="16200000" flipV="1">
              <a:off x="250512" y="3639937"/>
              <a:ext cx="360309" cy="73741"/>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Gerade Verbindung mit Pfeil 51"/>
            <p:cNvCxnSpPr/>
            <p:nvPr/>
          </p:nvCxnSpPr>
          <p:spPr>
            <a:xfrm>
              <a:off x="1763688" y="4721058"/>
              <a:ext cx="0" cy="364126"/>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
          <p:nvSpPr>
            <p:cNvPr id="22" name="Textfeld 52"/>
            <p:cNvSpPr txBox="1"/>
            <p:nvPr/>
          </p:nvSpPr>
          <p:spPr>
            <a:xfrm>
              <a:off x="1853951" y="4721058"/>
              <a:ext cx="809837" cy="369332"/>
            </a:xfrm>
            <a:prstGeom prst="rect">
              <a:avLst/>
            </a:prstGeom>
            <a:noFill/>
          </p:spPr>
          <p:txBody>
            <a:bodyPr wrap="none" rtlCol="0">
              <a:spAutoFit/>
            </a:bodyPr>
            <a:lstStyle/>
            <a:p>
              <a:r>
                <a:rPr lang="en-US" b="1" dirty="0" smtClean="0">
                  <a:latin typeface="+mj-lt"/>
                </a:rPr>
                <a:t>~9</a:t>
              </a:r>
              <a:r>
                <a:rPr lang="el-GR" b="1" smtClean="0">
                  <a:latin typeface="+mj-lt"/>
                </a:rPr>
                <a:t>μ</a:t>
              </a:r>
              <a:r>
                <a:rPr lang="de-DE" b="1" dirty="0" smtClean="0">
                  <a:latin typeface="+mj-lt"/>
                </a:rPr>
                <a:t>m</a:t>
              </a:r>
              <a:endParaRPr lang="en-US" b="1" dirty="0">
                <a:latin typeface="+mj-lt"/>
              </a:endParaRPr>
            </a:p>
          </p:txBody>
        </p:sp>
      </p:grpSp>
      <p:sp>
        <p:nvSpPr>
          <p:cNvPr id="29" name="Content Placeholder 2"/>
          <p:cNvSpPr txBox="1">
            <a:spLocks/>
          </p:cNvSpPr>
          <p:nvPr/>
        </p:nvSpPr>
        <p:spPr>
          <a:xfrm>
            <a:off x="4537975" y="3662539"/>
            <a:ext cx="4606025" cy="2877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One deep n-type well in a p-type substrate acts as  a collecting electrode.</a:t>
            </a:r>
          </a:p>
          <a:p>
            <a:r>
              <a:rPr lang="en-GB" sz="2000" dirty="0" smtClean="0"/>
              <a:t>Reverse bias between n and p-types increases the depletion volume.</a:t>
            </a:r>
            <a:endParaRPr lang="en-GB" sz="2000" dirty="0"/>
          </a:p>
          <a:p>
            <a:r>
              <a:rPr lang="en-GB" sz="2000" dirty="0" smtClean="0"/>
              <a:t>Low resistivity (HV) </a:t>
            </a:r>
            <a:r>
              <a:rPr lang="en-GB" sz="2000" dirty="0" smtClean="0">
                <a:sym typeface="Wingdings"/>
              </a:rPr>
              <a:t> radiation hard</a:t>
            </a:r>
            <a:endParaRPr lang="en-GB" sz="2000" dirty="0" smtClean="0"/>
          </a:p>
        </p:txBody>
      </p:sp>
    </p:spTree>
    <p:extLst>
      <p:ext uri="{BB962C8B-B14F-4D97-AF65-F5344CB8AC3E}">
        <p14:creationId xmlns:p14="http://schemas.microsoft.com/office/powerpoint/2010/main" val="12886909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HV (HR)-CMOS</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79</a:t>
            </a:fld>
            <a:endParaRPr lang="en-US" dirty="0"/>
          </a:p>
        </p:txBody>
      </p:sp>
      <p:grpSp>
        <p:nvGrpSpPr>
          <p:cNvPr id="9" name="Gruppieren 53"/>
          <p:cNvGrpSpPr/>
          <p:nvPr/>
        </p:nvGrpSpPr>
        <p:grpSpPr>
          <a:xfrm>
            <a:off x="5223057" y="1102230"/>
            <a:ext cx="3672408" cy="2380889"/>
            <a:chOff x="-467676" y="3204265"/>
            <a:chExt cx="3672408" cy="2380889"/>
          </a:xfrm>
        </p:grpSpPr>
        <p:sp>
          <p:nvSpPr>
            <p:cNvPr id="10" name="Rechteck 12"/>
            <p:cNvSpPr/>
            <p:nvPr/>
          </p:nvSpPr>
          <p:spPr>
            <a:xfrm>
              <a:off x="-467676" y="3856962"/>
              <a:ext cx="3672408" cy="1728192"/>
            </a:xfrm>
            <a:prstGeom prst="rect">
              <a:avLst/>
            </a:prstGeom>
            <a:gradFill>
              <a:gsLst>
                <a:gs pos="0">
                  <a:schemeClr val="accent3">
                    <a:lumMod val="60000"/>
                    <a:lumOff val="4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rtlCol="0" anchor="b" anchorCtr="0"/>
            <a:lstStyle/>
            <a:p>
              <a:pPr algn="ctr"/>
              <a:r>
                <a:rPr lang="en-US" b="1" dirty="0" smtClean="0">
                  <a:solidFill>
                    <a:schemeClr val="tx1"/>
                  </a:solidFill>
                  <a:latin typeface="+mj-lt"/>
                </a:rPr>
                <a:t>P substrate</a:t>
              </a:r>
              <a:endParaRPr lang="en-US" b="1" dirty="0">
                <a:solidFill>
                  <a:schemeClr val="tx1"/>
                </a:solidFill>
                <a:latin typeface="+mj-lt"/>
              </a:endParaRPr>
            </a:p>
          </p:txBody>
        </p:sp>
        <p:sp>
          <p:nvSpPr>
            <p:cNvPr id="11" name="Rechteck 1"/>
            <p:cNvSpPr/>
            <p:nvPr/>
          </p:nvSpPr>
          <p:spPr>
            <a:xfrm>
              <a:off x="-252536" y="3856962"/>
              <a:ext cx="3240360" cy="1228222"/>
            </a:xfrm>
            <a:prstGeom prst="rect">
              <a:avLst/>
            </a:prstGeom>
            <a:gradFill>
              <a:gsLst>
                <a:gs pos="0">
                  <a:schemeClr val="accent5">
                    <a:lumMod val="60000"/>
                    <a:lumOff val="40000"/>
                  </a:schemeClr>
                </a:gs>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b" anchorCtr="0"/>
            <a:lstStyle/>
            <a:p>
              <a:r>
                <a:rPr lang="en-US" b="1" dirty="0">
                  <a:solidFill>
                    <a:schemeClr val="tx1"/>
                  </a:solidFill>
                  <a:latin typeface="+mj-lt"/>
                </a:rPr>
                <a:t>d</a:t>
              </a:r>
              <a:r>
                <a:rPr lang="en-US" b="1" dirty="0" smtClean="0">
                  <a:solidFill>
                    <a:schemeClr val="tx1"/>
                  </a:solidFill>
                  <a:latin typeface="+mj-lt"/>
                </a:rPr>
                <a:t>epletion layer</a:t>
              </a:r>
              <a:endParaRPr lang="en-US" b="1" dirty="0">
                <a:solidFill>
                  <a:schemeClr val="tx1"/>
                </a:solidFill>
                <a:latin typeface="+mj-lt"/>
              </a:endParaRPr>
            </a:p>
          </p:txBody>
        </p:sp>
        <p:sp>
          <p:nvSpPr>
            <p:cNvPr id="12" name="Rechteck 13"/>
            <p:cNvSpPr/>
            <p:nvPr/>
          </p:nvSpPr>
          <p:spPr>
            <a:xfrm>
              <a:off x="71500" y="3856962"/>
              <a:ext cx="2592288" cy="864096"/>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b" anchorCtr="0"/>
            <a:lstStyle/>
            <a:p>
              <a:r>
                <a:rPr lang="en-US" b="1" dirty="0" smtClean="0">
                  <a:latin typeface="+mj-lt"/>
                </a:rPr>
                <a:t>N well</a:t>
              </a:r>
              <a:endParaRPr lang="en-US" b="1" dirty="0">
                <a:latin typeface="+mj-lt"/>
              </a:endParaRPr>
            </a:p>
          </p:txBody>
        </p:sp>
        <p:sp>
          <p:nvSpPr>
            <p:cNvPr id="13" name="Rechteck 14"/>
            <p:cNvSpPr/>
            <p:nvPr/>
          </p:nvSpPr>
          <p:spPr>
            <a:xfrm>
              <a:off x="1043608" y="3856962"/>
              <a:ext cx="648072" cy="167115"/>
            </a:xfrm>
            <a:prstGeom prst="rect">
              <a:avLst/>
            </a:prstGeom>
            <a:gradFill>
              <a:gsLst>
                <a:gs pos="0">
                  <a:schemeClr val="accent3">
                    <a:lumMod val="60000"/>
                    <a:lumOff val="4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bIns="0" rtlCol="0" anchor="t" anchorCtr="1"/>
            <a:lstStyle/>
            <a:p>
              <a:pPr algn="ctr"/>
              <a:endParaRPr lang="en-US" sz="800" b="1" dirty="0"/>
            </a:p>
          </p:txBody>
        </p:sp>
        <p:grpSp>
          <p:nvGrpSpPr>
            <p:cNvPr id="14" name="Gruppieren 15"/>
            <p:cNvGrpSpPr/>
            <p:nvPr/>
          </p:nvGrpSpPr>
          <p:grpSpPr>
            <a:xfrm>
              <a:off x="1178628" y="3789040"/>
              <a:ext cx="378032" cy="126876"/>
              <a:chOff x="6516216" y="2564904"/>
              <a:chExt cx="378032" cy="126876"/>
            </a:xfrm>
          </p:grpSpPr>
          <p:sp>
            <p:nvSpPr>
              <p:cNvPr id="26" name="Rechteck 23"/>
              <p:cNvSpPr/>
              <p:nvPr/>
            </p:nvSpPr>
            <p:spPr>
              <a:xfrm>
                <a:off x="6516216" y="2636912"/>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hteck 24"/>
              <p:cNvSpPr/>
              <p:nvPr/>
            </p:nvSpPr>
            <p:spPr>
              <a:xfrm>
                <a:off x="6804248" y="2637780"/>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hteck 25"/>
              <p:cNvSpPr/>
              <p:nvPr/>
            </p:nvSpPr>
            <p:spPr>
              <a:xfrm>
                <a:off x="6660232" y="2564904"/>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5" name="Gruppieren 16"/>
            <p:cNvGrpSpPr/>
            <p:nvPr/>
          </p:nvGrpSpPr>
          <p:grpSpPr>
            <a:xfrm>
              <a:off x="1988728" y="3793524"/>
              <a:ext cx="378032" cy="126876"/>
              <a:chOff x="6516216" y="2564904"/>
              <a:chExt cx="378032" cy="126876"/>
            </a:xfrm>
          </p:grpSpPr>
          <p:sp>
            <p:nvSpPr>
              <p:cNvPr id="23" name="Rechteck 20"/>
              <p:cNvSpPr/>
              <p:nvPr/>
            </p:nvSpPr>
            <p:spPr>
              <a:xfrm>
                <a:off x="6516216" y="2636912"/>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Rechteck 21"/>
              <p:cNvSpPr/>
              <p:nvPr/>
            </p:nvSpPr>
            <p:spPr>
              <a:xfrm>
                <a:off x="6804248" y="2637780"/>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hteck 22"/>
              <p:cNvSpPr/>
              <p:nvPr/>
            </p:nvSpPr>
            <p:spPr>
              <a:xfrm>
                <a:off x="6660232" y="2564904"/>
                <a:ext cx="90000" cy="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Rechteck 2"/>
            <p:cNvSpPr/>
            <p:nvPr/>
          </p:nvSpPr>
          <p:spPr>
            <a:xfrm>
              <a:off x="-431351" y="3856962"/>
              <a:ext cx="144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26"/>
            <p:cNvSpPr/>
            <p:nvPr/>
          </p:nvSpPr>
          <p:spPr>
            <a:xfrm>
              <a:off x="395536" y="3856962"/>
              <a:ext cx="144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feld 7"/>
            <p:cNvSpPr txBox="1"/>
            <p:nvPr/>
          </p:nvSpPr>
          <p:spPr>
            <a:xfrm>
              <a:off x="-252536" y="3204265"/>
              <a:ext cx="646331" cy="584775"/>
            </a:xfrm>
            <a:prstGeom prst="rect">
              <a:avLst/>
            </a:prstGeom>
            <a:noFill/>
          </p:spPr>
          <p:txBody>
            <a:bodyPr wrap="none" rtlCol="0">
              <a:spAutoFit/>
            </a:bodyPr>
            <a:lstStyle/>
            <a:p>
              <a:r>
                <a:rPr lang="en-US" sz="1600" b="1" dirty="0" smtClean="0">
                  <a:latin typeface="+mj-lt"/>
                </a:rPr>
                <a:t>-85V</a:t>
              </a:r>
            </a:p>
            <a:p>
              <a:endParaRPr lang="en-US" sz="1600" b="1" dirty="0">
                <a:latin typeface="+mj-lt"/>
              </a:endParaRPr>
            </a:p>
          </p:txBody>
        </p:sp>
        <p:cxnSp>
          <p:nvCxnSpPr>
            <p:cNvPr id="19" name="Gewinkelte Verbindung 32"/>
            <p:cNvCxnSpPr>
              <a:stCxn id="16" idx="0"/>
              <a:endCxn id="18" idx="1"/>
            </p:cNvCxnSpPr>
            <p:nvPr/>
          </p:nvCxnSpPr>
          <p:spPr>
            <a:xfrm rot="5400000" flipH="1" flipV="1">
              <a:off x="-486098" y="3623401"/>
              <a:ext cx="360309" cy="106815"/>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Gewinkelte Verbindung 37"/>
            <p:cNvCxnSpPr>
              <a:stCxn id="17" idx="0"/>
              <a:endCxn id="18" idx="3"/>
            </p:cNvCxnSpPr>
            <p:nvPr/>
          </p:nvCxnSpPr>
          <p:spPr>
            <a:xfrm rot="16200000" flipV="1">
              <a:off x="250512" y="3639937"/>
              <a:ext cx="360309" cy="73741"/>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Gerade Verbindung mit Pfeil 51"/>
            <p:cNvCxnSpPr/>
            <p:nvPr/>
          </p:nvCxnSpPr>
          <p:spPr>
            <a:xfrm>
              <a:off x="1763688" y="4721058"/>
              <a:ext cx="0" cy="364126"/>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
          <p:nvSpPr>
            <p:cNvPr id="22" name="Textfeld 52"/>
            <p:cNvSpPr txBox="1"/>
            <p:nvPr/>
          </p:nvSpPr>
          <p:spPr>
            <a:xfrm>
              <a:off x="1853951" y="4721058"/>
              <a:ext cx="809837" cy="369332"/>
            </a:xfrm>
            <a:prstGeom prst="rect">
              <a:avLst/>
            </a:prstGeom>
            <a:noFill/>
          </p:spPr>
          <p:txBody>
            <a:bodyPr wrap="none" rtlCol="0">
              <a:spAutoFit/>
            </a:bodyPr>
            <a:lstStyle/>
            <a:p>
              <a:r>
                <a:rPr lang="en-US" b="1" dirty="0" smtClean="0">
                  <a:latin typeface="+mj-lt"/>
                </a:rPr>
                <a:t>~9</a:t>
              </a:r>
              <a:r>
                <a:rPr lang="el-GR" b="1" smtClean="0">
                  <a:latin typeface="+mj-lt"/>
                </a:rPr>
                <a:t>μ</a:t>
              </a:r>
              <a:r>
                <a:rPr lang="de-DE" b="1" dirty="0" smtClean="0">
                  <a:latin typeface="+mj-lt"/>
                </a:rPr>
                <a:t>m</a:t>
              </a:r>
              <a:endParaRPr lang="en-US" b="1" dirty="0">
                <a:latin typeface="+mj-lt"/>
              </a:endParaRPr>
            </a:p>
          </p:txBody>
        </p:sp>
      </p:grpSp>
      <p:sp>
        <p:nvSpPr>
          <p:cNvPr id="7" name="Content Placeholder 6"/>
          <p:cNvSpPr>
            <a:spLocks noGrp="1"/>
          </p:cNvSpPr>
          <p:nvPr>
            <p:ph idx="1"/>
          </p:nvPr>
        </p:nvSpPr>
        <p:spPr>
          <a:xfrm>
            <a:off x="87630" y="3228883"/>
            <a:ext cx="4330675" cy="2948079"/>
          </a:xfrm>
        </p:spPr>
        <p:txBody>
          <a:bodyPr>
            <a:normAutofit lnSpcReduction="10000"/>
          </a:bodyPr>
          <a:lstStyle/>
          <a:p>
            <a:pPr marL="0" indent="0">
              <a:buNone/>
            </a:pPr>
            <a:r>
              <a:rPr lang="en-GB" sz="2400" dirty="0" smtClean="0"/>
              <a:t>Complex CMOS electronics can be built inside the n-well.</a:t>
            </a:r>
          </a:p>
          <a:p>
            <a:pPr marL="0" indent="0">
              <a:buNone/>
            </a:pPr>
            <a:r>
              <a:rPr lang="en-GB" sz="2400" b="1" i="1" dirty="0" smtClean="0">
                <a:solidFill>
                  <a:srgbClr val="15A0A7"/>
                </a:solidFill>
              </a:rPr>
              <a:t>Small pixels </a:t>
            </a:r>
            <a:r>
              <a:rPr lang="en-GB" sz="2400" dirty="0" smtClean="0"/>
              <a:t>~20 </a:t>
            </a:r>
            <a:r>
              <a:rPr lang="en-GB" sz="2400" dirty="0" smtClean="0">
                <a:latin typeface="Symbol" charset="2"/>
                <a:cs typeface="Symbol" charset="2"/>
              </a:rPr>
              <a:t>m</a:t>
            </a:r>
            <a:r>
              <a:rPr lang="en-GB" sz="2400" dirty="0" smtClean="0"/>
              <a:t>m can be achieved.</a:t>
            </a:r>
          </a:p>
          <a:p>
            <a:pPr marL="0" indent="0">
              <a:buNone/>
            </a:pPr>
            <a:r>
              <a:rPr lang="en-GB" sz="2400" dirty="0" smtClean="0"/>
              <a:t>Thin volumes will help keeping a low cluster size. </a:t>
            </a:r>
          </a:p>
          <a:p>
            <a:pPr marL="0" indent="0">
              <a:buNone/>
            </a:pPr>
            <a:r>
              <a:rPr lang="en-GB" sz="2400" dirty="0" smtClean="0"/>
              <a:t>This  is being developed for </a:t>
            </a:r>
            <a:r>
              <a:rPr lang="en-GB" sz="2400" dirty="0">
                <a:latin typeface="Symbol" charset="2"/>
                <a:cs typeface="Symbol" charset="2"/>
              </a:rPr>
              <a:t>m</a:t>
            </a:r>
            <a:r>
              <a:rPr lang="en-GB" sz="2400" dirty="0">
                <a:sym typeface="Wingdings"/>
              </a:rPr>
              <a:t>3e </a:t>
            </a:r>
            <a:r>
              <a:rPr lang="en-GB" sz="2400" dirty="0" smtClean="0">
                <a:sym typeface="Wingdings"/>
              </a:rPr>
              <a:t> and ATLAS ITK.</a:t>
            </a:r>
            <a:endParaRPr lang="en-GB" sz="2400" dirty="0" smtClean="0"/>
          </a:p>
          <a:p>
            <a:pPr marL="0" indent="0">
              <a:buNone/>
            </a:pPr>
            <a:endParaRPr lang="en-GB" sz="2400" dirty="0" smtClean="0"/>
          </a:p>
          <a:p>
            <a:pPr marL="0" indent="0">
              <a:buNone/>
            </a:pPr>
            <a:endParaRPr lang="en-GB" dirty="0"/>
          </a:p>
        </p:txBody>
      </p:sp>
      <p:pic>
        <p:nvPicPr>
          <p:cNvPr id="64" name="Picture 63"/>
          <p:cNvPicPr>
            <a:picLocks noChangeAspect="1"/>
          </p:cNvPicPr>
          <p:nvPr/>
        </p:nvPicPr>
        <p:blipFill>
          <a:blip r:embed="rId2"/>
          <a:stretch>
            <a:fillRect/>
          </a:stretch>
        </p:blipFill>
        <p:spPr>
          <a:xfrm>
            <a:off x="162141" y="1322539"/>
            <a:ext cx="4431817" cy="1855454"/>
          </a:xfrm>
          <a:prstGeom prst="rect">
            <a:avLst/>
          </a:prstGeom>
        </p:spPr>
      </p:pic>
      <p:sp>
        <p:nvSpPr>
          <p:cNvPr id="36" name="Content Placeholder 2"/>
          <p:cNvSpPr txBox="1">
            <a:spLocks/>
          </p:cNvSpPr>
          <p:nvPr/>
        </p:nvSpPr>
        <p:spPr>
          <a:xfrm>
            <a:off x="4537975" y="3662539"/>
            <a:ext cx="4606025" cy="2877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One deep n-type well in a p-type substrate acts as  a collecting electrode.</a:t>
            </a:r>
          </a:p>
          <a:p>
            <a:r>
              <a:rPr lang="en-GB" sz="2000" dirty="0" smtClean="0"/>
              <a:t>Reverse bias between n and p-types increases the depletion volume.</a:t>
            </a:r>
            <a:endParaRPr lang="en-GB" sz="2000" dirty="0"/>
          </a:p>
          <a:p>
            <a:r>
              <a:rPr lang="en-GB" sz="2000" dirty="0" smtClean="0"/>
              <a:t>Low resistivity (HV) </a:t>
            </a:r>
            <a:r>
              <a:rPr lang="en-GB" sz="2000" dirty="0" smtClean="0">
                <a:sym typeface="Wingdings"/>
              </a:rPr>
              <a:t> radiation hard</a:t>
            </a:r>
            <a:endParaRPr lang="en-GB" sz="2000" dirty="0" smtClean="0"/>
          </a:p>
        </p:txBody>
      </p:sp>
    </p:spTree>
    <p:extLst>
      <p:ext uri="{BB962C8B-B14F-4D97-AF65-F5344CB8AC3E}">
        <p14:creationId xmlns:p14="http://schemas.microsoft.com/office/powerpoint/2010/main" val="909073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VeloPix</a:t>
            </a:r>
            <a:endParaRPr lang="en-US" dirty="0"/>
          </a:p>
        </p:txBody>
      </p:sp>
      <p:sp>
        <p:nvSpPr>
          <p:cNvPr id="3" name="Content Placeholder 2"/>
          <p:cNvSpPr>
            <a:spLocks noGrp="1"/>
          </p:cNvSpPr>
          <p:nvPr>
            <p:ph idx="1"/>
          </p:nvPr>
        </p:nvSpPr>
        <p:spPr>
          <a:xfrm>
            <a:off x="87630" y="1325563"/>
            <a:ext cx="4142743" cy="4851400"/>
          </a:xfrm>
        </p:spPr>
        <p:txBody>
          <a:bodyPr>
            <a:normAutofit/>
          </a:bodyPr>
          <a:lstStyle/>
          <a:p>
            <a:r>
              <a:rPr lang="en-US" dirty="0"/>
              <a:t>Binary readout</a:t>
            </a:r>
          </a:p>
          <a:p>
            <a:r>
              <a:rPr lang="en-US" dirty="0" smtClean="0"/>
              <a:t>25 </a:t>
            </a:r>
            <a:r>
              <a:rPr lang="en-US" dirty="0"/>
              <a:t>ns Time </a:t>
            </a:r>
            <a:r>
              <a:rPr lang="en-US" dirty="0" smtClean="0"/>
              <a:t>stamping</a:t>
            </a:r>
            <a:endParaRPr lang="en-US" dirty="0"/>
          </a:p>
          <a:p>
            <a:r>
              <a:rPr lang="en-US" dirty="0"/>
              <a:t>Extreme data rate</a:t>
            </a:r>
          </a:p>
          <a:p>
            <a:pPr lvl="1"/>
            <a:r>
              <a:rPr lang="en-US" dirty="0"/>
              <a:t>800 </a:t>
            </a:r>
            <a:r>
              <a:rPr lang="en-US" dirty="0" err="1"/>
              <a:t>Mhits</a:t>
            </a:r>
            <a:r>
              <a:rPr lang="en-US" dirty="0"/>
              <a:t>/s</a:t>
            </a:r>
          </a:p>
          <a:p>
            <a:pPr lvl="1"/>
            <a:r>
              <a:rPr lang="en-US" dirty="0"/>
              <a:t>20 </a:t>
            </a:r>
            <a:r>
              <a:rPr lang="en-US" dirty="0" err="1"/>
              <a:t>Gbit</a:t>
            </a:r>
            <a:r>
              <a:rPr lang="en-US" dirty="0"/>
              <a:t>/s output </a:t>
            </a:r>
            <a:r>
              <a:rPr lang="en-US" dirty="0" smtClean="0"/>
              <a:t/>
            </a:r>
            <a:br>
              <a:rPr lang="en-US" dirty="0" smtClean="0"/>
            </a:br>
            <a:r>
              <a:rPr lang="en-US" dirty="0" smtClean="0"/>
              <a:t>bandwidth</a:t>
            </a:r>
            <a:endParaRPr lang="en-US" dirty="0"/>
          </a:p>
          <a:p>
            <a:r>
              <a:rPr lang="en-US" dirty="0" smtClean="0"/>
              <a:t>SEU </a:t>
            </a:r>
            <a:r>
              <a:rPr lang="en-US" dirty="0"/>
              <a:t>robust</a:t>
            </a:r>
          </a:p>
          <a:p>
            <a:r>
              <a:rPr lang="en-US" dirty="0" smtClean="0"/>
              <a:t>TSMC</a:t>
            </a:r>
            <a:r>
              <a:rPr lang="en-US" dirty="0"/>
              <a:t> </a:t>
            </a:r>
            <a:r>
              <a:rPr lang="en-US" dirty="0" smtClean="0"/>
              <a:t>– 130 nm</a:t>
            </a:r>
            <a:endParaRPr lang="en-US" dirty="0" smtClean="0"/>
          </a:p>
          <a:p>
            <a:r>
              <a:rPr lang="en-US" b="1" i="1" u="sng" dirty="0" smtClean="0">
                <a:solidFill>
                  <a:srgbClr val="15A0A7"/>
                </a:solidFill>
              </a:rPr>
              <a:t>The final chips </a:t>
            </a:r>
            <a:br>
              <a:rPr lang="en-US" b="1" i="1" u="sng" dirty="0" smtClean="0">
                <a:solidFill>
                  <a:srgbClr val="15A0A7"/>
                </a:solidFill>
              </a:rPr>
            </a:br>
            <a:r>
              <a:rPr lang="en-US" b="1" i="1" u="sng" dirty="0" smtClean="0">
                <a:solidFill>
                  <a:srgbClr val="15A0A7"/>
                </a:solidFill>
              </a:rPr>
              <a:t>will be thinned</a:t>
            </a:r>
            <a:endParaRPr lang="en-US" b="1" i="1" u="sng" dirty="0">
              <a:solidFill>
                <a:srgbClr val="15A0A7"/>
              </a:solidFill>
            </a:endParaRPr>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8</a:t>
            </a:fld>
            <a:endParaRPr lang="en-US" dirty="0"/>
          </a:p>
        </p:txBody>
      </p:sp>
      <p:pic>
        <p:nvPicPr>
          <p:cNvPr id="7" name="Picture 6"/>
          <p:cNvPicPr/>
          <p:nvPr/>
        </p:nvPicPr>
        <p:blipFill rotWithShape="1">
          <a:blip r:embed="rId2"/>
          <a:srcRect l="4223" t="1102" r="4353" b="3275"/>
          <a:stretch/>
        </p:blipFill>
        <p:spPr>
          <a:xfrm>
            <a:off x="4282005" y="371598"/>
            <a:ext cx="4861994" cy="5888037"/>
          </a:xfrm>
          <a:prstGeom prst="rect">
            <a:avLst/>
          </a:prstGeom>
          <a:ln>
            <a:noFill/>
          </a:ln>
        </p:spPr>
      </p:pic>
      <p:grpSp>
        <p:nvGrpSpPr>
          <p:cNvPr id="8" name="Group 7"/>
          <p:cNvGrpSpPr/>
          <p:nvPr/>
        </p:nvGrpSpPr>
        <p:grpSpPr>
          <a:xfrm>
            <a:off x="6517607" y="1067298"/>
            <a:ext cx="2322342" cy="3816424"/>
            <a:chOff x="6148615" y="1016732"/>
            <a:chExt cx="2322342" cy="381642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0749" t="24676" r="42926" b="44974"/>
            <a:stretch/>
          </p:blipFill>
          <p:spPr>
            <a:xfrm>
              <a:off x="6514517" y="1029700"/>
              <a:ext cx="1956440" cy="3776361"/>
            </a:xfrm>
            <a:prstGeom prst="rect">
              <a:avLst/>
            </a:prstGeom>
            <a:ln w="28575">
              <a:solidFill>
                <a:srgbClr val="4F81BD">
                  <a:lumMod val="40000"/>
                  <a:lumOff val="60000"/>
                </a:srgbClr>
              </a:solidFill>
            </a:ln>
          </p:spPr>
        </p:pic>
        <p:cxnSp>
          <p:nvCxnSpPr>
            <p:cNvPr id="10" name="Straight Connector 9"/>
            <p:cNvCxnSpPr/>
            <p:nvPr/>
          </p:nvCxnSpPr>
          <p:spPr>
            <a:xfrm flipH="1">
              <a:off x="6156176" y="1016732"/>
              <a:ext cx="324038" cy="3528392"/>
            </a:xfrm>
            <a:prstGeom prst="line">
              <a:avLst/>
            </a:prstGeom>
            <a:noFill/>
            <a:ln w="25400" cap="flat" cmpd="sng" algn="ctr">
              <a:solidFill>
                <a:srgbClr val="B9CDE5"/>
              </a:solidFill>
              <a:prstDash val="solid"/>
            </a:ln>
            <a:effectLst>
              <a:outerShdw blurRad="40000" dist="20000" dir="5400000" rotWithShape="0">
                <a:srgbClr val="000000">
                  <a:alpha val="38000"/>
                </a:srgbClr>
              </a:outerShdw>
            </a:effectLst>
          </p:spPr>
        </p:cxnSp>
        <p:sp>
          <p:nvSpPr>
            <p:cNvPr id="11" name="Frame 10"/>
            <p:cNvSpPr/>
            <p:nvPr/>
          </p:nvSpPr>
          <p:spPr>
            <a:xfrm flipH="1">
              <a:off x="6148615" y="4545124"/>
              <a:ext cx="87130" cy="252028"/>
            </a:xfrm>
            <a:prstGeom prst="fram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B9CDE5"/>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 name="Straight Connector 11"/>
            <p:cNvCxnSpPr>
              <a:stCxn id="11" idx="2"/>
            </p:cNvCxnSpPr>
            <p:nvPr/>
          </p:nvCxnSpPr>
          <p:spPr>
            <a:xfrm>
              <a:off x="6192180" y="4797152"/>
              <a:ext cx="288032" cy="36004"/>
            </a:xfrm>
            <a:prstGeom prst="line">
              <a:avLst/>
            </a:prstGeom>
            <a:noFill/>
            <a:ln w="25400" cap="flat" cmpd="sng" algn="ctr">
              <a:solidFill>
                <a:srgbClr val="B9CDE5"/>
              </a:solidFill>
              <a:prstDash val="solid"/>
            </a:ln>
            <a:effectLst>
              <a:outerShdw blurRad="40000" dist="20000" dir="5400000" rotWithShape="0">
                <a:srgbClr val="000000">
                  <a:alpha val="38000"/>
                </a:srgbClr>
              </a:outerShdw>
            </a:effectLst>
          </p:spPr>
        </p:cxnSp>
      </p:grpSp>
      <p:cxnSp>
        <p:nvCxnSpPr>
          <p:cNvPr id="13" name="Straight Arrow Connector 12"/>
          <p:cNvCxnSpPr/>
          <p:nvPr/>
        </p:nvCxnSpPr>
        <p:spPr>
          <a:xfrm flipH="1">
            <a:off x="4421800" y="6329397"/>
            <a:ext cx="4500501" cy="0"/>
          </a:xfrm>
          <a:prstGeom prst="straightConnector1">
            <a:avLst/>
          </a:prstGeom>
          <a:noFill/>
          <a:ln w="25400" cap="flat" cmpd="sng" algn="ctr">
            <a:solidFill>
              <a:sysClr val="windowText" lastClr="000000"/>
            </a:solidFill>
            <a:prstDash val="solid"/>
            <a:headEnd type="triangle" w="med" len="med"/>
            <a:tailEnd type="triangle" w="med" len="med"/>
          </a:ln>
          <a:effectLst/>
        </p:spPr>
      </p:cxnSp>
      <p:sp>
        <p:nvSpPr>
          <p:cNvPr id="14" name="TextBox 13"/>
          <p:cNvSpPr txBox="1"/>
          <p:nvPr/>
        </p:nvSpPr>
        <p:spPr>
          <a:xfrm>
            <a:off x="6175633" y="6215870"/>
            <a:ext cx="853591"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ysClr val="windowText" lastClr="000000"/>
                </a:solidFill>
                <a:effectLst/>
                <a:uLnTx/>
                <a:uFillTx/>
              </a:rPr>
              <a:t>14.14 mm</a:t>
            </a:r>
            <a:endParaRPr kumimoji="0" lang="en-GB" sz="1200" b="1" i="0" u="none" strike="noStrike" kern="0" cap="none" spc="0" normalizeH="0" baseline="0" noProof="0" dirty="0">
              <a:ln>
                <a:noFill/>
              </a:ln>
              <a:solidFill>
                <a:sysClr val="windowText" lastClr="000000"/>
              </a:solidFill>
              <a:effectLst/>
              <a:uLnTx/>
              <a:uFillTx/>
            </a:endParaRPr>
          </a:p>
        </p:txBody>
      </p:sp>
      <p:sp>
        <p:nvSpPr>
          <p:cNvPr id="15" name="TextBox 14"/>
          <p:cNvSpPr txBox="1"/>
          <p:nvPr/>
        </p:nvSpPr>
        <p:spPr>
          <a:xfrm>
            <a:off x="4788593" y="1229444"/>
            <a:ext cx="1600200" cy="523220"/>
          </a:xfrm>
          <a:prstGeom prst="rect">
            <a:avLst/>
          </a:prstGeom>
          <a:solidFill>
            <a:srgbClr val="FFFF00"/>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Analog front-end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16 x 55 um²</a:t>
            </a:r>
            <a:endParaRPr kumimoji="0" lang="en-GB" sz="1400" b="0" i="0" u="none" strike="noStrike" kern="0" cap="none" spc="0" normalizeH="0" baseline="0" noProof="0" dirty="0">
              <a:ln>
                <a:noFill/>
              </a:ln>
              <a:solidFill>
                <a:sysClr val="windowText" lastClr="000000"/>
              </a:solidFill>
              <a:effectLst/>
              <a:uLnTx/>
              <a:uFillTx/>
            </a:endParaRPr>
          </a:p>
        </p:txBody>
      </p:sp>
      <p:cxnSp>
        <p:nvCxnSpPr>
          <p:cNvPr id="16" name="Straight Arrow Connector 15"/>
          <p:cNvCxnSpPr>
            <a:stCxn id="15" idx="3"/>
          </p:cNvCxnSpPr>
          <p:nvPr/>
        </p:nvCxnSpPr>
        <p:spPr>
          <a:xfrm>
            <a:off x="6388793" y="1491054"/>
            <a:ext cx="494716" cy="50878"/>
          </a:xfrm>
          <a:prstGeom prst="straightConnector1">
            <a:avLst/>
          </a:prstGeom>
          <a:noFill/>
          <a:ln w="28575" cap="flat" cmpd="sng" algn="ctr">
            <a:solidFill>
              <a:sysClr val="windowText" lastClr="000000"/>
            </a:solidFill>
            <a:prstDash val="solid"/>
            <a:tailEnd type="arrow"/>
          </a:ln>
          <a:effectLst/>
        </p:spPr>
      </p:cxnSp>
      <p:sp>
        <p:nvSpPr>
          <p:cNvPr id="17" name="TextBox 16"/>
          <p:cNvSpPr txBox="1"/>
          <p:nvPr/>
        </p:nvSpPr>
        <p:spPr>
          <a:xfrm>
            <a:off x="4899222" y="2578952"/>
            <a:ext cx="1489569" cy="523220"/>
          </a:xfrm>
          <a:prstGeom prst="rect">
            <a:avLst/>
          </a:prstGeom>
          <a:solidFill>
            <a:srgbClr val="FFFF00"/>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Pixel &amp; </a:t>
            </a:r>
            <a:r>
              <a:rPr kumimoji="0" lang="en-US" sz="1400" b="0" i="0" u="none" strike="noStrike" kern="0" cap="none" spc="0" normalizeH="0" baseline="0" noProof="0" dirty="0" err="1" smtClean="0">
                <a:ln>
                  <a:noFill/>
                </a:ln>
                <a:solidFill>
                  <a:sysClr val="windowText" lastClr="000000"/>
                </a:solidFill>
                <a:effectLst/>
                <a:uLnTx/>
                <a:uFillTx/>
              </a:rPr>
              <a:t>Superpixel</a:t>
            </a:r>
            <a:endParaRPr kumimoji="0" lang="en-GB" sz="1400" b="0" i="0" u="none" strike="noStrike" kern="0" cap="none" spc="0" normalizeH="0" baseline="0" noProof="0" dirty="0">
              <a:ln>
                <a:noFill/>
              </a:ln>
              <a:solidFill>
                <a:sysClr val="windowText" lastClr="000000"/>
              </a:solidFill>
              <a:effectLst/>
              <a:uLnTx/>
              <a:uFillTx/>
            </a:endParaRPr>
          </a:p>
        </p:txBody>
      </p:sp>
      <p:cxnSp>
        <p:nvCxnSpPr>
          <p:cNvPr id="18" name="Straight Arrow Connector 17"/>
          <p:cNvCxnSpPr>
            <a:stCxn id="17" idx="3"/>
          </p:cNvCxnSpPr>
          <p:nvPr/>
        </p:nvCxnSpPr>
        <p:spPr>
          <a:xfrm>
            <a:off x="6388791" y="2840562"/>
            <a:ext cx="1162060" cy="140527"/>
          </a:xfrm>
          <a:prstGeom prst="straightConnector1">
            <a:avLst/>
          </a:prstGeom>
          <a:noFill/>
          <a:ln w="285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37418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HV (HR)-CMOS, </a:t>
            </a:r>
            <a:r>
              <a:rPr lang="en-GB" dirty="0" smtClean="0">
                <a:latin typeface="Symbol" charset="2"/>
                <a:cs typeface="Symbol" charset="2"/>
              </a:rPr>
              <a:t>m</a:t>
            </a:r>
            <a:r>
              <a:rPr lang="en-GB" dirty="0" smtClean="0">
                <a:sym typeface="Wingdings"/>
              </a:rPr>
              <a:t>3e example</a:t>
            </a:r>
            <a:endParaRPr lang="en-GB"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80</a:t>
            </a:fld>
            <a:endParaRPr lang="en-US" dirty="0"/>
          </a:p>
        </p:txBody>
      </p:sp>
      <p:sp>
        <p:nvSpPr>
          <p:cNvPr id="3" name="Content Placeholder 2"/>
          <p:cNvSpPr>
            <a:spLocks noGrp="1"/>
          </p:cNvSpPr>
          <p:nvPr>
            <p:ph idx="1"/>
          </p:nvPr>
        </p:nvSpPr>
        <p:spPr>
          <a:xfrm>
            <a:off x="87630" y="1325563"/>
            <a:ext cx="4263117" cy="2335640"/>
          </a:xfrm>
        </p:spPr>
        <p:txBody>
          <a:bodyPr/>
          <a:lstStyle/>
          <a:p>
            <a:pPr marL="228600" lvl="1">
              <a:spcBef>
                <a:spcPts val="1000"/>
              </a:spcBef>
            </a:pPr>
            <a:r>
              <a:rPr lang="en-GB" dirty="0" smtClean="0"/>
              <a:t>Spatial resolutions of  ~20 </a:t>
            </a:r>
            <a:r>
              <a:rPr lang="el-GR" dirty="0" smtClean="0">
                <a:cs typeface="Calibri"/>
              </a:rPr>
              <a:t>μ</a:t>
            </a:r>
            <a:r>
              <a:rPr lang="en-US" dirty="0" smtClean="0">
                <a:cs typeface="Calibri"/>
              </a:rPr>
              <a:t>m were reached with pixels of </a:t>
            </a:r>
            <a:r>
              <a:rPr lang="en-US" dirty="0" smtClean="0"/>
              <a:t>103 </a:t>
            </a:r>
            <a:r>
              <a:rPr lang="en-US" dirty="0"/>
              <a:t>x 80 </a:t>
            </a:r>
            <a:r>
              <a:rPr lang="el-GR" dirty="0" smtClean="0">
                <a:cs typeface="Calibri"/>
              </a:rPr>
              <a:t>μ</a:t>
            </a:r>
            <a:r>
              <a:rPr lang="en-US" dirty="0" smtClean="0">
                <a:cs typeface="Calibri"/>
              </a:rPr>
              <a:t>m</a:t>
            </a:r>
            <a:r>
              <a:rPr lang="en-US" baseline="30000" dirty="0" smtClean="0">
                <a:cs typeface="Calibri"/>
              </a:rPr>
              <a:t>2</a:t>
            </a:r>
            <a:r>
              <a:rPr lang="en-US" dirty="0" smtClean="0">
                <a:cs typeface="Calibri"/>
              </a:rPr>
              <a:t>.</a:t>
            </a:r>
          </a:p>
          <a:p>
            <a:pPr marL="228600" lvl="1">
              <a:spcBef>
                <a:spcPts val="1000"/>
              </a:spcBef>
            </a:pPr>
            <a:r>
              <a:rPr lang="en-US" dirty="0" smtClean="0">
                <a:cs typeface="Calibri"/>
              </a:rPr>
              <a:t>Further improvement can be reached with smaller pixel sizes.</a:t>
            </a:r>
          </a:p>
          <a:p>
            <a:pPr marL="228600" lvl="1">
              <a:spcBef>
                <a:spcPts val="1000"/>
              </a:spcBef>
            </a:pPr>
            <a:endParaRPr lang="en-US" dirty="0"/>
          </a:p>
          <a:p>
            <a:endParaRPr lang="en-GB" dirty="0"/>
          </a:p>
        </p:txBody>
      </p:sp>
      <p:pic>
        <p:nvPicPr>
          <p:cNvPr id="32" name="Inhaltsplatzhalter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322"/>
          <a:stretch/>
        </p:blipFill>
        <p:spPr>
          <a:xfrm>
            <a:off x="4648003" y="978933"/>
            <a:ext cx="4374392" cy="3246561"/>
          </a:xfrm>
          <a:prstGeom prst="rect">
            <a:avLst/>
          </a:prstGeom>
        </p:spPr>
      </p:pic>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8676" y="4363721"/>
            <a:ext cx="2623720" cy="1668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Textfeld 10"/>
          <p:cNvSpPr txBox="1"/>
          <p:nvPr/>
        </p:nvSpPr>
        <p:spPr>
          <a:xfrm>
            <a:off x="6432234" y="5886495"/>
            <a:ext cx="2388844" cy="646331"/>
          </a:xfrm>
          <a:prstGeom prst="rect">
            <a:avLst/>
          </a:prstGeom>
          <a:noFill/>
        </p:spPr>
        <p:txBody>
          <a:bodyPr wrap="none" rtlCol="0">
            <a:spAutoFit/>
          </a:bodyPr>
          <a:lstStyle/>
          <a:p>
            <a:r>
              <a:rPr lang="de-DE" sz="3600" cap="small" dirty="0" smtClean="0"/>
              <a:t>MuPix7 </a:t>
            </a:r>
            <a:r>
              <a:rPr lang="de-DE" sz="3600" cap="small" dirty="0" err="1" smtClean="0"/>
              <a:t>chip</a:t>
            </a:r>
            <a:endParaRPr lang="en-US" sz="3600" cap="small" dirty="0"/>
          </a:p>
        </p:txBody>
      </p:sp>
      <p:pic>
        <p:nvPicPr>
          <p:cNvPr id="35" name="Inhaltsplatzhalter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8053"/>
          <a:stretch/>
        </p:blipFill>
        <p:spPr>
          <a:xfrm>
            <a:off x="0" y="3593653"/>
            <a:ext cx="4102655" cy="2337225"/>
          </a:xfrm>
          <a:prstGeom prst="rect">
            <a:avLst/>
          </a:prstGeom>
        </p:spPr>
      </p:pic>
      <p:sp>
        <p:nvSpPr>
          <p:cNvPr id="8" name="Rectangle 7"/>
          <p:cNvSpPr/>
          <p:nvPr/>
        </p:nvSpPr>
        <p:spPr>
          <a:xfrm>
            <a:off x="313301" y="5821339"/>
            <a:ext cx="5239982" cy="646331"/>
          </a:xfrm>
          <a:prstGeom prst="rect">
            <a:avLst/>
          </a:prstGeom>
        </p:spPr>
        <p:txBody>
          <a:bodyPr wrap="square">
            <a:spAutoFit/>
          </a:bodyPr>
          <a:lstStyle/>
          <a:p>
            <a:pPr marL="228600" lvl="1">
              <a:spcBef>
                <a:spcPts val="1000"/>
              </a:spcBef>
            </a:pPr>
            <a:r>
              <a:rPr lang="en-US" dirty="0" smtClean="0">
                <a:cs typeface="Calibri"/>
              </a:rPr>
              <a:t>Good time resolution could be achieved </a:t>
            </a:r>
            <a:br>
              <a:rPr lang="en-US" dirty="0" smtClean="0">
                <a:cs typeface="Calibri"/>
              </a:rPr>
            </a:br>
            <a:r>
              <a:rPr lang="en-US" dirty="0" smtClean="0">
                <a:cs typeface="Calibri"/>
              </a:rPr>
              <a:t>thanks to Biasing voltage</a:t>
            </a:r>
            <a:endParaRPr lang="en-US" dirty="0">
              <a:cs typeface="Calibri"/>
            </a:endParaRPr>
          </a:p>
        </p:txBody>
      </p:sp>
    </p:spTree>
    <p:extLst>
      <p:ext uri="{BB962C8B-B14F-4D97-AF65-F5344CB8AC3E}">
        <p14:creationId xmlns:p14="http://schemas.microsoft.com/office/powerpoint/2010/main" val="3976025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hardness of MAPS?</a:t>
            </a:r>
            <a:endParaRPr lang="en-US" dirty="0"/>
          </a:p>
        </p:txBody>
      </p:sp>
      <p:sp>
        <p:nvSpPr>
          <p:cNvPr id="3" name="Content Placeholder 2"/>
          <p:cNvSpPr>
            <a:spLocks noGrp="1"/>
          </p:cNvSpPr>
          <p:nvPr>
            <p:ph idx="1"/>
          </p:nvPr>
        </p:nvSpPr>
        <p:spPr/>
        <p:txBody>
          <a:bodyPr/>
          <a:lstStyle/>
          <a:p>
            <a:r>
              <a:rPr lang="en-US" dirty="0" smtClean="0">
                <a:sym typeface="Wingdings"/>
              </a:rPr>
              <a:t>Still to be achieved</a:t>
            </a:r>
            <a:r>
              <a:rPr lang="is-IS" dirty="0" smtClean="0">
                <a:sym typeface="Wingdings"/>
              </a:rPr>
              <a:t>… but:</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81</a:t>
            </a:fld>
            <a:endParaRPr lang="en-US" dirty="0"/>
          </a:p>
        </p:txBody>
      </p:sp>
      <p:grpSp>
        <p:nvGrpSpPr>
          <p:cNvPr id="10" name="Group 9"/>
          <p:cNvGrpSpPr/>
          <p:nvPr/>
        </p:nvGrpSpPr>
        <p:grpSpPr>
          <a:xfrm>
            <a:off x="0" y="2420704"/>
            <a:ext cx="9144000" cy="1550926"/>
            <a:chOff x="0" y="2641600"/>
            <a:chExt cx="9144000" cy="1550926"/>
          </a:xfrm>
        </p:grpSpPr>
        <p:pic>
          <p:nvPicPr>
            <p:cNvPr id="7" name="Picture 6"/>
            <p:cNvPicPr>
              <a:picLocks noChangeAspect="1"/>
            </p:cNvPicPr>
            <p:nvPr/>
          </p:nvPicPr>
          <p:blipFill>
            <a:blip r:embed="rId2"/>
            <a:stretch>
              <a:fillRect/>
            </a:stretch>
          </p:blipFill>
          <p:spPr>
            <a:xfrm>
              <a:off x="0" y="2641600"/>
              <a:ext cx="9144000" cy="1550926"/>
            </a:xfrm>
            <a:prstGeom prst="rect">
              <a:avLst/>
            </a:prstGeom>
          </p:spPr>
        </p:pic>
        <p:sp>
          <p:nvSpPr>
            <p:cNvPr id="8" name="Rectangle 7"/>
            <p:cNvSpPr/>
            <p:nvPr/>
          </p:nvSpPr>
          <p:spPr>
            <a:xfrm>
              <a:off x="0" y="2646947"/>
              <a:ext cx="5053263" cy="34757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2839453" y="3842083"/>
              <a:ext cx="6304547" cy="34757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0" y="3869841"/>
            <a:ext cx="9144000" cy="1641937"/>
            <a:chOff x="0" y="4224421"/>
            <a:chExt cx="9144000" cy="1641937"/>
          </a:xfrm>
        </p:grpSpPr>
        <p:pic>
          <p:nvPicPr>
            <p:cNvPr id="11" name="Picture 10"/>
            <p:cNvPicPr>
              <a:picLocks noChangeAspect="1"/>
            </p:cNvPicPr>
            <p:nvPr/>
          </p:nvPicPr>
          <p:blipFill>
            <a:blip r:embed="rId3"/>
            <a:stretch>
              <a:fillRect/>
            </a:stretch>
          </p:blipFill>
          <p:spPr>
            <a:xfrm>
              <a:off x="0" y="4338721"/>
              <a:ext cx="9144000" cy="1527637"/>
            </a:xfrm>
            <a:prstGeom prst="rect">
              <a:avLst/>
            </a:prstGeom>
          </p:spPr>
        </p:pic>
        <p:sp>
          <p:nvSpPr>
            <p:cNvPr id="12" name="Rectangle 11"/>
            <p:cNvSpPr/>
            <p:nvPr/>
          </p:nvSpPr>
          <p:spPr>
            <a:xfrm>
              <a:off x="0" y="4224421"/>
              <a:ext cx="7472947" cy="438482"/>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4100046" y="5553387"/>
            <a:ext cx="4431363" cy="923330"/>
          </a:xfrm>
          <a:prstGeom prst="rect">
            <a:avLst/>
          </a:prstGeom>
          <a:noFill/>
        </p:spPr>
        <p:txBody>
          <a:bodyPr wrap="square" rtlCol="0">
            <a:spAutoFit/>
          </a:bodyPr>
          <a:lstStyle/>
          <a:p>
            <a:r>
              <a:rPr lang="en-GB" dirty="0" smtClean="0"/>
              <a:t>C.J.S. </a:t>
            </a:r>
            <a:r>
              <a:rPr lang="en-GB" dirty="0" err="1" smtClean="0"/>
              <a:t>Damerell</a:t>
            </a:r>
            <a:r>
              <a:rPr lang="en-GB" dirty="0" smtClean="0"/>
              <a:t>, 1995</a:t>
            </a:r>
          </a:p>
          <a:p>
            <a:r>
              <a:rPr lang="en-GB" dirty="0"/>
              <a:t>VERTEX DETECTORS: THE STATE OF THE ART </a:t>
            </a:r>
            <a:r>
              <a:rPr lang="en-GB" dirty="0" smtClean="0"/>
              <a:t/>
            </a:r>
            <a:br>
              <a:rPr lang="en-GB" dirty="0" smtClean="0"/>
            </a:br>
            <a:r>
              <a:rPr lang="en-GB" dirty="0" smtClean="0"/>
              <a:t>AND FUTURE PROSPECTS</a:t>
            </a:r>
            <a:endParaRPr lang="en-GB" dirty="0"/>
          </a:p>
        </p:txBody>
      </p:sp>
    </p:spTree>
    <p:extLst>
      <p:ext uri="{BB962C8B-B14F-4D97-AF65-F5344CB8AC3E}">
        <p14:creationId xmlns:p14="http://schemas.microsoft.com/office/powerpoint/2010/main" val="30042296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949690" cy="1325563"/>
          </a:xfrm>
        </p:spPr>
        <p:txBody>
          <a:bodyPr/>
          <a:lstStyle/>
          <a:p>
            <a:r>
              <a:rPr lang="en-GB" dirty="0" smtClean="0"/>
              <a:t>Motivated by physics</a:t>
            </a:r>
            <a:endParaRPr lang="en-GB" dirty="0"/>
          </a:p>
        </p:txBody>
      </p:sp>
      <p:sp>
        <p:nvSpPr>
          <p:cNvPr id="3" name="Espaço Reservado para Conteúdo 2"/>
          <p:cNvSpPr>
            <a:spLocks noGrp="1"/>
          </p:cNvSpPr>
          <p:nvPr>
            <p:ph idx="1"/>
          </p:nvPr>
        </p:nvSpPr>
        <p:spPr>
          <a:xfrm>
            <a:off x="87630" y="1325563"/>
            <a:ext cx="4519094" cy="5167306"/>
          </a:xfrm>
        </p:spPr>
        <p:txBody>
          <a:bodyPr>
            <a:normAutofit fontScale="92500"/>
          </a:bodyPr>
          <a:lstStyle/>
          <a:p>
            <a:r>
              <a:rPr lang="en-GB" dirty="0" smtClean="0"/>
              <a:t>Some particles “live” longer than others</a:t>
            </a:r>
            <a:r>
              <a:rPr lang="en-GB" dirty="0"/>
              <a:t> </a:t>
            </a:r>
            <a:r>
              <a:rPr lang="en-GB" dirty="0" smtClean="0"/>
              <a:t>(b and c hadrons)</a:t>
            </a:r>
          </a:p>
          <a:p>
            <a:r>
              <a:rPr lang="en-GB" dirty="0" smtClean="0"/>
              <a:t>The shorter they live the harder it is to separate them from the collision point.</a:t>
            </a:r>
          </a:p>
          <a:p>
            <a:r>
              <a:rPr lang="en-GB" dirty="0" smtClean="0"/>
              <a:t>Precise measurements of the collision and </a:t>
            </a:r>
            <a:r>
              <a:rPr lang="en-GB" b="1" i="1" dirty="0" smtClean="0">
                <a:solidFill>
                  <a:srgbClr val="15A0A7"/>
                </a:solidFill>
              </a:rPr>
              <a:t>displaced</a:t>
            </a:r>
            <a:r>
              <a:rPr lang="en-GB" dirty="0" smtClean="0"/>
              <a:t> </a:t>
            </a:r>
            <a:r>
              <a:rPr lang="en-GB" b="1" i="1" dirty="0" smtClean="0">
                <a:solidFill>
                  <a:srgbClr val="15A0A7"/>
                </a:solidFill>
              </a:rPr>
              <a:t>vertices</a:t>
            </a:r>
            <a:r>
              <a:rPr lang="en-GB" dirty="0" smtClean="0"/>
              <a:t>, allow a wide range of physics observations</a:t>
            </a:r>
          </a:p>
          <a:p>
            <a:pPr lvl="1"/>
            <a:r>
              <a:rPr lang="en-GB" b="1" i="1" dirty="0" smtClean="0"/>
              <a:t>CP violation, rare decays</a:t>
            </a:r>
          </a:p>
          <a:p>
            <a:pPr lvl="1"/>
            <a:r>
              <a:rPr lang="en-GB" b="1" i="1" dirty="0" err="1" smtClean="0">
                <a:sym typeface="Wingdings"/>
              </a:rPr>
              <a:t>Higgsbb</a:t>
            </a:r>
            <a:r>
              <a:rPr lang="en-GB" b="1" i="1" dirty="0" smtClean="0">
                <a:sym typeface="Wingdings"/>
              </a:rPr>
              <a:t>, bb resonances</a:t>
            </a:r>
            <a:endParaRPr lang="en-GB" b="1" i="1" dirty="0" smtClean="0"/>
          </a:p>
          <a:p>
            <a:pPr lvl="1"/>
            <a:r>
              <a:rPr lang="en-GB" b="1" i="1" dirty="0" smtClean="0"/>
              <a:t>particle oscillations</a:t>
            </a:r>
          </a:p>
          <a:p>
            <a:pPr lvl="1"/>
            <a:r>
              <a:rPr lang="en-GB" b="1" i="1" u="sng" dirty="0" smtClean="0"/>
              <a:t>New particles</a:t>
            </a:r>
          </a:p>
          <a:p>
            <a:pPr lvl="1"/>
            <a:endParaRPr lang="en-GB" b="1" i="1"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82</a:t>
            </a:fld>
            <a:endParaRPr lang="en-US" dirty="0"/>
          </a:p>
        </p:txBody>
      </p:sp>
      <p:sp>
        <p:nvSpPr>
          <p:cNvPr id="8" name="TextBox 7"/>
          <p:cNvSpPr txBox="1"/>
          <p:nvPr/>
        </p:nvSpPr>
        <p:spPr>
          <a:xfrm>
            <a:off x="7361591" y="6178713"/>
            <a:ext cx="1633781" cy="307777"/>
          </a:xfrm>
          <a:prstGeom prst="rect">
            <a:avLst/>
          </a:prstGeom>
          <a:noFill/>
        </p:spPr>
        <p:txBody>
          <a:bodyPr wrap="none" rtlCol="0">
            <a:spAutoFit/>
          </a:bodyPr>
          <a:lstStyle/>
          <a:p>
            <a:r>
              <a:rPr lang="en-GB" sz="1400" dirty="0" smtClean="0"/>
              <a:t>*S </a:t>
            </a:r>
            <a:r>
              <a:rPr lang="en-GB" sz="1400" dirty="0" err="1" smtClean="0"/>
              <a:t>Tsuno</a:t>
            </a:r>
            <a:r>
              <a:rPr lang="en-GB" sz="1400" dirty="0" smtClean="0"/>
              <a:t>, Pixel2016</a:t>
            </a:r>
            <a:endParaRPr lang="en-GB" sz="1400" dirty="0"/>
          </a:p>
        </p:txBody>
      </p:sp>
      <p:sp>
        <p:nvSpPr>
          <p:cNvPr id="9" name="TextBox 8"/>
          <p:cNvSpPr txBox="1"/>
          <p:nvPr/>
        </p:nvSpPr>
        <p:spPr>
          <a:xfrm>
            <a:off x="5276356" y="5222776"/>
            <a:ext cx="3421730" cy="923330"/>
          </a:xfrm>
          <a:prstGeom prst="rect">
            <a:avLst/>
          </a:prstGeom>
          <a:noFill/>
        </p:spPr>
        <p:txBody>
          <a:bodyPr wrap="none" rtlCol="0">
            <a:spAutoFit/>
          </a:bodyPr>
          <a:lstStyle/>
          <a:p>
            <a:r>
              <a:rPr lang="en-GB" dirty="0" smtClean="0"/>
              <a:t>2 out of 3 ATLAS analyses use b jet</a:t>
            </a:r>
            <a:br>
              <a:rPr lang="en-GB" dirty="0" smtClean="0"/>
            </a:br>
            <a:r>
              <a:rPr lang="en-GB" dirty="0" smtClean="0"/>
              <a:t> information, </a:t>
            </a:r>
            <a:r>
              <a:rPr lang="en-GB" dirty="0"/>
              <a:t> </a:t>
            </a:r>
            <a:r>
              <a:rPr lang="en-GB" dirty="0" smtClean="0"/>
              <a:t>as presented in </a:t>
            </a:r>
            <a:br>
              <a:rPr lang="en-GB" dirty="0" smtClean="0"/>
            </a:br>
            <a:r>
              <a:rPr lang="en-GB" dirty="0" smtClean="0"/>
              <a:t>ICHEP 2016</a:t>
            </a:r>
            <a:endParaRPr lang="en-GB" dirty="0"/>
          </a:p>
        </p:txBody>
      </p:sp>
      <p:grpSp>
        <p:nvGrpSpPr>
          <p:cNvPr id="61" name="Group 60"/>
          <p:cNvGrpSpPr/>
          <p:nvPr/>
        </p:nvGrpSpPr>
        <p:grpSpPr>
          <a:xfrm>
            <a:off x="4905178" y="694028"/>
            <a:ext cx="4238822" cy="4046117"/>
            <a:chOff x="4905178" y="275218"/>
            <a:chExt cx="4238822" cy="4046117"/>
          </a:xfrm>
        </p:grpSpPr>
        <p:sp>
          <p:nvSpPr>
            <p:cNvPr id="41" name="object 2"/>
            <p:cNvSpPr/>
            <p:nvPr/>
          </p:nvSpPr>
          <p:spPr>
            <a:xfrm>
              <a:off x="7024370" y="1186286"/>
              <a:ext cx="2119630" cy="1112520"/>
            </a:xfrm>
            <a:custGeom>
              <a:avLst/>
              <a:gdLst/>
              <a:ahLst/>
              <a:cxnLst/>
              <a:rect l="l" t="t" r="r" b="b"/>
              <a:pathLst>
                <a:path w="2119629" h="1112520">
                  <a:moveTo>
                    <a:pt x="1771154" y="0"/>
                  </a:moveTo>
                  <a:lnTo>
                    <a:pt x="0" y="1111935"/>
                  </a:lnTo>
                  <a:lnTo>
                    <a:pt x="2119185" y="1111935"/>
                  </a:lnTo>
                  <a:lnTo>
                    <a:pt x="2119185" y="1061719"/>
                  </a:lnTo>
                  <a:lnTo>
                    <a:pt x="2116797" y="1009116"/>
                  </a:lnTo>
                  <a:lnTo>
                    <a:pt x="2107260" y="908684"/>
                  </a:lnTo>
                  <a:lnTo>
                    <a:pt x="2102497" y="856068"/>
                  </a:lnTo>
                  <a:lnTo>
                    <a:pt x="2095347" y="805853"/>
                  </a:lnTo>
                  <a:lnTo>
                    <a:pt x="2076272" y="705421"/>
                  </a:lnTo>
                  <a:lnTo>
                    <a:pt x="2052434" y="604989"/>
                  </a:lnTo>
                  <a:lnTo>
                    <a:pt x="2038134" y="557161"/>
                  </a:lnTo>
                  <a:lnTo>
                    <a:pt x="2021446" y="506945"/>
                  </a:lnTo>
                  <a:lnTo>
                    <a:pt x="1988070" y="411302"/>
                  </a:lnTo>
                  <a:lnTo>
                    <a:pt x="1969008" y="363473"/>
                  </a:lnTo>
                  <a:lnTo>
                    <a:pt x="1926094" y="267830"/>
                  </a:lnTo>
                  <a:lnTo>
                    <a:pt x="1878418" y="176961"/>
                  </a:lnTo>
                  <a:lnTo>
                    <a:pt x="1825980" y="86093"/>
                  </a:lnTo>
                  <a:lnTo>
                    <a:pt x="1799755" y="43040"/>
                  </a:lnTo>
                  <a:lnTo>
                    <a:pt x="1771154" y="0"/>
                  </a:lnTo>
                  <a:close/>
                </a:path>
              </a:pathLst>
            </a:custGeom>
            <a:solidFill>
              <a:srgbClr val="CCCC33"/>
            </a:solidFill>
          </p:spPr>
          <p:txBody>
            <a:bodyPr wrap="square" lIns="0" tIns="0" rIns="0" bIns="0" rtlCol="0"/>
            <a:lstStyle/>
            <a:p>
              <a:endParaRPr/>
            </a:p>
          </p:txBody>
        </p:sp>
        <p:sp>
          <p:nvSpPr>
            <p:cNvPr id="42" name="object 3"/>
            <p:cNvSpPr/>
            <p:nvPr/>
          </p:nvSpPr>
          <p:spPr>
            <a:xfrm>
              <a:off x="7024368" y="1186290"/>
              <a:ext cx="2119630" cy="1112520"/>
            </a:xfrm>
            <a:custGeom>
              <a:avLst/>
              <a:gdLst/>
              <a:ahLst/>
              <a:cxnLst/>
              <a:rect l="l" t="t" r="r" b="b"/>
              <a:pathLst>
                <a:path w="2119629" h="1112520">
                  <a:moveTo>
                    <a:pt x="2119187" y="1111931"/>
                  </a:moveTo>
                  <a:lnTo>
                    <a:pt x="2119187" y="1061715"/>
                  </a:lnTo>
                  <a:lnTo>
                    <a:pt x="2116803" y="1009108"/>
                  </a:lnTo>
                  <a:lnTo>
                    <a:pt x="2107268" y="908675"/>
                  </a:lnTo>
                  <a:lnTo>
                    <a:pt x="2102501" y="856067"/>
                  </a:lnTo>
                  <a:lnTo>
                    <a:pt x="2095349" y="805851"/>
                  </a:lnTo>
                  <a:lnTo>
                    <a:pt x="2076279" y="705419"/>
                  </a:lnTo>
                  <a:lnTo>
                    <a:pt x="2052441" y="604986"/>
                  </a:lnTo>
                  <a:lnTo>
                    <a:pt x="2038138" y="557161"/>
                  </a:lnTo>
                  <a:lnTo>
                    <a:pt x="2021452" y="506945"/>
                  </a:lnTo>
                  <a:lnTo>
                    <a:pt x="1988079" y="411295"/>
                  </a:lnTo>
                  <a:lnTo>
                    <a:pt x="1969009" y="363470"/>
                  </a:lnTo>
                  <a:lnTo>
                    <a:pt x="1926100" y="267820"/>
                  </a:lnTo>
                  <a:lnTo>
                    <a:pt x="1878425" y="176952"/>
                  </a:lnTo>
                  <a:lnTo>
                    <a:pt x="1825981" y="86085"/>
                  </a:lnTo>
                  <a:lnTo>
                    <a:pt x="1799760" y="43042"/>
                  </a:lnTo>
                  <a:lnTo>
                    <a:pt x="1771154" y="0"/>
                  </a:lnTo>
                  <a:lnTo>
                    <a:pt x="0" y="1111931"/>
                  </a:lnTo>
                  <a:lnTo>
                    <a:pt x="2119187" y="1111931"/>
                  </a:lnTo>
                  <a:close/>
                </a:path>
              </a:pathLst>
            </a:custGeom>
            <a:ln w="7168">
              <a:solidFill>
                <a:srgbClr val="CCCC33"/>
              </a:solidFill>
            </a:ln>
          </p:spPr>
          <p:txBody>
            <a:bodyPr wrap="square" lIns="0" tIns="0" rIns="0" bIns="0" rtlCol="0"/>
            <a:lstStyle/>
            <a:p>
              <a:endParaRPr/>
            </a:p>
          </p:txBody>
        </p:sp>
        <p:sp>
          <p:nvSpPr>
            <p:cNvPr id="43" name="object 4"/>
            <p:cNvSpPr/>
            <p:nvPr/>
          </p:nvSpPr>
          <p:spPr>
            <a:xfrm>
              <a:off x="6900415" y="275218"/>
              <a:ext cx="1895475" cy="2023110"/>
            </a:xfrm>
            <a:custGeom>
              <a:avLst/>
              <a:gdLst/>
              <a:ahLst/>
              <a:cxnLst/>
              <a:rect l="l" t="t" r="r" b="b"/>
              <a:pathLst>
                <a:path w="1895475" h="2023110">
                  <a:moveTo>
                    <a:pt x="162090" y="0"/>
                  </a:moveTo>
                  <a:lnTo>
                    <a:pt x="109651" y="0"/>
                  </a:lnTo>
                  <a:lnTo>
                    <a:pt x="0" y="4787"/>
                  </a:lnTo>
                  <a:lnTo>
                    <a:pt x="123951" y="2023008"/>
                  </a:lnTo>
                  <a:lnTo>
                    <a:pt x="1895106" y="911072"/>
                  </a:lnTo>
                  <a:lnTo>
                    <a:pt x="1864118" y="868032"/>
                  </a:lnTo>
                  <a:lnTo>
                    <a:pt x="1833130" y="827379"/>
                  </a:lnTo>
                  <a:lnTo>
                    <a:pt x="1799755" y="784339"/>
                  </a:lnTo>
                  <a:lnTo>
                    <a:pt x="1730629" y="705421"/>
                  </a:lnTo>
                  <a:lnTo>
                    <a:pt x="1659115" y="628904"/>
                  </a:lnTo>
                  <a:lnTo>
                    <a:pt x="1620964" y="590651"/>
                  </a:lnTo>
                  <a:lnTo>
                    <a:pt x="1582826" y="554774"/>
                  </a:lnTo>
                  <a:lnTo>
                    <a:pt x="1542300" y="521296"/>
                  </a:lnTo>
                  <a:lnTo>
                    <a:pt x="1501787" y="485432"/>
                  </a:lnTo>
                  <a:lnTo>
                    <a:pt x="1461262" y="454342"/>
                  </a:lnTo>
                  <a:lnTo>
                    <a:pt x="1418348" y="420865"/>
                  </a:lnTo>
                  <a:lnTo>
                    <a:pt x="1375435" y="389775"/>
                  </a:lnTo>
                  <a:lnTo>
                    <a:pt x="1239570" y="303695"/>
                  </a:lnTo>
                  <a:lnTo>
                    <a:pt x="1194269" y="277393"/>
                  </a:lnTo>
                  <a:lnTo>
                    <a:pt x="1146594" y="251091"/>
                  </a:lnTo>
                  <a:lnTo>
                    <a:pt x="1051242" y="203263"/>
                  </a:lnTo>
                  <a:lnTo>
                    <a:pt x="951128" y="160223"/>
                  </a:lnTo>
                  <a:lnTo>
                    <a:pt x="901065" y="141084"/>
                  </a:lnTo>
                  <a:lnTo>
                    <a:pt x="851014" y="124345"/>
                  </a:lnTo>
                  <a:lnTo>
                    <a:pt x="800950" y="105219"/>
                  </a:lnTo>
                  <a:lnTo>
                    <a:pt x="643623" y="62179"/>
                  </a:lnTo>
                  <a:lnTo>
                    <a:pt x="538734" y="38265"/>
                  </a:lnTo>
                  <a:lnTo>
                    <a:pt x="486283" y="31089"/>
                  </a:lnTo>
                  <a:lnTo>
                    <a:pt x="431457" y="21526"/>
                  </a:lnTo>
                  <a:lnTo>
                    <a:pt x="379018" y="14350"/>
                  </a:lnTo>
                  <a:lnTo>
                    <a:pt x="271741" y="4787"/>
                  </a:lnTo>
                  <a:lnTo>
                    <a:pt x="162090" y="0"/>
                  </a:lnTo>
                  <a:close/>
                </a:path>
              </a:pathLst>
            </a:custGeom>
            <a:solidFill>
              <a:srgbClr val="FF6666"/>
            </a:solidFill>
          </p:spPr>
          <p:txBody>
            <a:bodyPr wrap="square" lIns="0" tIns="0" rIns="0" bIns="0" rtlCol="0"/>
            <a:lstStyle/>
            <a:p>
              <a:endParaRPr/>
            </a:p>
          </p:txBody>
        </p:sp>
        <p:sp>
          <p:nvSpPr>
            <p:cNvPr id="44" name="object 5"/>
            <p:cNvSpPr/>
            <p:nvPr/>
          </p:nvSpPr>
          <p:spPr>
            <a:xfrm>
              <a:off x="6900410" y="275223"/>
              <a:ext cx="1895475" cy="2023110"/>
            </a:xfrm>
            <a:custGeom>
              <a:avLst/>
              <a:gdLst/>
              <a:ahLst/>
              <a:cxnLst/>
              <a:rect l="l" t="t" r="r" b="b"/>
              <a:pathLst>
                <a:path w="1895475" h="2023110">
                  <a:moveTo>
                    <a:pt x="1895111" y="911066"/>
                  </a:moveTo>
                  <a:lnTo>
                    <a:pt x="1864122" y="868024"/>
                  </a:lnTo>
                  <a:lnTo>
                    <a:pt x="1833133" y="827372"/>
                  </a:lnTo>
                  <a:lnTo>
                    <a:pt x="1799760" y="784330"/>
                  </a:lnTo>
                  <a:lnTo>
                    <a:pt x="1766387" y="746070"/>
                  </a:lnTo>
                  <a:lnTo>
                    <a:pt x="1730630" y="705419"/>
                  </a:lnTo>
                  <a:lnTo>
                    <a:pt x="1659116" y="628899"/>
                  </a:lnTo>
                  <a:lnTo>
                    <a:pt x="1620975" y="590639"/>
                  </a:lnTo>
                  <a:lnTo>
                    <a:pt x="1582835" y="554770"/>
                  </a:lnTo>
                  <a:lnTo>
                    <a:pt x="1542310" y="521292"/>
                  </a:lnTo>
                  <a:lnTo>
                    <a:pt x="1501786" y="485423"/>
                  </a:lnTo>
                  <a:lnTo>
                    <a:pt x="1461262" y="454337"/>
                  </a:lnTo>
                  <a:lnTo>
                    <a:pt x="1418353" y="420860"/>
                  </a:lnTo>
                  <a:lnTo>
                    <a:pt x="1375445" y="389773"/>
                  </a:lnTo>
                  <a:lnTo>
                    <a:pt x="1239569" y="303688"/>
                  </a:lnTo>
                  <a:lnTo>
                    <a:pt x="1194277" y="277385"/>
                  </a:lnTo>
                  <a:lnTo>
                    <a:pt x="1146602" y="251081"/>
                  </a:lnTo>
                  <a:lnTo>
                    <a:pt x="1051250" y="203256"/>
                  </a:lnTo>
                  <a:lnTo>
                    <a:pt x="951131" y="160213"/>
                  </a:lnTo>
                  <a:lnTo>
                    <a:pt x="901071" y="141083"/>
                  </a:lnTo>
                  <a:lnTo>
                    <a:pt x="851012" y="124345"/>
                  </a:lnTo>
                  <a:lnTo>
                    <a:pt x="800952" y="105215"/>
                  </a:lnTo>
                  <a:lnTo>
                    <a:pt x="643622" y="62172"/>
                  </a:lnTo>
                  <a:lnTo>
                    <a:pt x="538736" y="38260"/>
                  </a:lnTo>
                  <a:lnTo>
                    <a:pt x="486292" y="31086"/>
                  </a:lnTo>
                  <a:lnTo>
                    <a:pt x="431465" y="21521"/>
                  </a:lnTo>
                  <a:lnTo>
                    <a:pt x="379022" y="14347"/>
                  </a:lnTo>
                  <a:lnTo>
                    <a:pt x="324195" y="9565"/>
                  </a:lnTo>
                  <a:lnTo>
                    <a:pt x="271751" y="4782"/>
                  </a:lnTo>
                  <a:lnTo>
                    <a:pt x="162097" y="0"/>
                  </a:lnTo>
                  <a:lnTo>
                    <a:pt x="109654" y="0"/>
                  </a:lnTo>
                  <a:lnTo>
                    <a:pt x="0" y="4782"/>
                  </a:lnTo>
                  <a:lnTo>
                    <a:pt x="123956" y="2022998"/>
                  </a:lnTo>
                  <a:lnTo>
                    <a:pt x="1895111" y="911066"/>
                  </a:lnTo>
                  <a:close/>
                </a:path>
              </a:pathLst>
            </a:custGeom>
            <a:ln w="7161">
              <a:solidFill>
                <a:srgbClr val="FF6666"/>
              </a:solidFill>
            </a:ln>
          </p:spPr>
          <p:txBody>
            <a:bodyPr wrap="square" lIns="0" tIns="0" rIns="0" bIns="0" rtlCol="0"/>
            <a:lstStyle/>
            <a:p>
              <a:endParaRPr/>
            </a:p>
          </p:txBody>
        </p:sp>
        <p:sp>
          <p:nvSpPr>
            <p:cNvPr id="45" name="object 6"/>
            <p:cNvSpPr/>
            <p:nvPr/>
          </p:nvSpPr>
          <p:spPr>
            <a:xfrm>
              <a:off x="4962390" y="280006"/>
              <a:ext cx="2062480" cy="2018664"/>
            </a:xfrm>
            <a:custGeom>
              <a:avLst/>
              <a:gdLst/>
              <a:ahLst/>
              <a:cxnLst/>
              <a:rect l="l" t="t" r="r" b="b"/>
              <a:pathLst>
                <a:path w="2062479" h="2018664">
                  <a:moveTo>
                    <a:pt x="1938020" y="0"/>
                  </a:moveTo>
                  <a:lnTo>
                    <a:pt x="1885581" y="2387"/>
                  </a:lnTo>
                  <a:lnTo>
                    <a:pt x="1833130" y="7175"/>
                  </a:lnTo>
                  <a:lnTo>
                    <a:pt x="1725866" y="21526"/>
                  </a:lnTo>
                  <a:lnTo>
                    <a:pt x="1675803" y="28689"/>
                  </a:lnTo>
                  <a:lnTo>
                    <a:pt x="1623364" y="38265"/>
                  </a:lnTo>
                  <a:lnTo>
                    <a:pt x="1518475" y="62179"/>
                  </a:lnTo>
                  <a:lnTo>
                    <a:pt x="1468412" y="76517"/>
                  </a:lnTo>
                  <a:lnTo>
                    <a:pt x="1415973" y="90868"/>
                  </a:lnTo>
                  <a:lnTo>
                    <a:pt x="1315846" y="124345"/>
                  </a:lnTo>
                  <a:lnTo>
                    <a:pt x="1265796" y="143471"/>
                  </a:lnTo>
                  <a:lnTo>
                    <a:pt x="1218120" y="162610"/>
                  </a:lnTo>
                  <a:lnTo>
                    <a:pt x="1170444" y="184124"/>
                  </a:lnTo>
                  <a:lnTo>
                    <a:pt x="1120381" y="205651"/>
                  </a:lnTo>
                  <a:lnTo>
                    <a:pt x="1075093" y="229565"/>
                  </a:lnTo>
                  <a:lnTo>
                    <a:pt x="1027417" y="253466"/>
                  </a:lnTo>
                  <a:lnTo>
                    <a:pt x="982116" y="277380"/>
                  </a:lnTo>
                  <a:lnTo>
                    <a:pt x="936828" y="303695"/>
                  </a:lnTo>
                  <a:lnTo>
                    <a:pt x="846251" y="361073"/>
                  </a:lnTo>
                  <a:lnTo>
                    <a:pt x="803338" y="389775"/>
                  </a:lnTo>
                  <a:lnTo>
                    <a:pt x="760425" y="420865"/>
                  </a:lnTo>
                  <a:lnTo>
                    <a:pt x="719899" y="451942"/>
                  </a:lnTo>
                  <a:lnTo>
                    <a:pt x="638860" y="518896"/>
                  </a:lnTo>
                  <a:lnTo>
                    <a:pt x="600710" y="552386"/>
                  </a:lnTo>
                  <a:lnTo>
                    <a:pt x="524433" y="624116"/>
                  </a:lnTo>
                  <a:lnTo>
                    <a:pt x="452920" y="700633"/>
                  </a:lnTo>
                  <a:lnTo>
                    <a:pt x="419544" y="738898"/>
                  </a:lnTo>
                  <a:lnTo>
                    <a:pt x="386168" y="779551"/>
                  </a:lnTo>
                  <a:lnTo>
                    <a:pt x="324192" y="860856"/>
                  </a:lnTo>
                  <a:lnTo>
                    <a:pt x="293204" y="903897"/>
                  </a:lnTo>
                  <a:lnTo>
                    <a:pt x="264604" y="944549"/>
                  </a:lnTo>
                  <a:lnTo>
                    <a:pt x="238378" y="989977"/>
                  </a:lnTo>
                  <a:lnTo>
                    <a:pt x="212153" y="1033018"/>
                  </a:lnTo>
                  <a:lnTo>
                    <a:pt x="185940" y="1078458"/>
                  </a:lnTo>
                  <a:lnTo>
                    <a:pt x="138264" y="1169327"/>
                  </a:lnTo>
                  <a:lnTo>
                    <a:pt x="116801" y="1214755"/>
                  </a:lnTo>
                  <a:lnTo>
                    <a:pt x="95351" y="1262583"/>
                  </a:lnTo>
                  <a:lnTo>
                    <a:pt x="76288" y="1308011"/>
                  </a:lnTo>
                  <a:lnTo>
                    <a:pt x="59601" y="1355839"/>
                  </a:lnTo>
                  <a:lnTo>
                    <a:pt x="42913" y="1406055"/>
                  </a:lnTo>
                  <a:lnTo>
                    <a:pt x="26225" y="1453883"/>
                  </a:lnTo>
                  <a:lnTo>
                    <a:pt x="11925" y="1501711"/>
                  </a:lnTo>
                  <a:lnTo>
                    <a:pt x="0" y="1551927"/>
                  </a:lnTo>
                  <a:lnTo>
                    <a:pt x="2061971" y="2018220"/>
                  </a:lnTo>
                  <a:lnTo>
                    <a:pt x="1938020" y="0"/>
                  </a:lnTo>
                  <a:close/>
                </a:path>
              </a:pathLst>
            </a:custGeom>
            <a:solidFill>
              <a:srgbClr val="FF99FF"/>
            </a:solidFill>
          </p:spPr>
          <p:txBody>
            <a:bodyPr wrap="square" lIns="0" tIns="0" rIns="0" bIns="0" rtlCol="0"/>
            <a:lstStyle/>
            <a:p>
              <a:endParaRPr/>
            </a:p>
          </p:txBody>
        </p:sp>
        <p:sp>
          <p:nvSpPr>
            <p:cNvPr id="46" name="object 7"/>
            <p:cNvSpPr/>
            <p:nvPr/>
          </p:nvSpPr>
          <p:spPr>
            <a:xfrm>
              <a:off x="4962391" y="280006"/>
              <a:ext cx="2062480" cy="2018664"/>
            </a:xfrm>
            <a:custGeom>
              <a:avLst/>
              <a:gdLst/>
              <a:ahLst/>
              <a:cxnLst/>
              <a:rect l="l" t="t" r="r" b="b"/>
              <a:pathLst>
                <a:path w="2062479" h="2018664">
                  <a:moveTo>
                    <a:pt x="1938019" y="0"/>
                  </a:moveTo>
                  <a:lnTo>
                    <a:pt x="1885576" y="2391"/>
                  </a:lnTo>
                  <a:lnTo>
                    <a:pt x="1833133" y="7173"/>
                  </a:lnTo>
                  <a:lnTo>
                    <a:pt x="1780689" y="14347"/>
                  </a:lnTo>
                  <a:lnTo>
                    <a:pt x="1725862" y="21521"/>
                  </a:lnTo>
                  <a:lnTo>
                    <a:pt x="1675803" y="28695"/>
                  </a:lnTo>
                  <a:lnTo>
                    <a:pt x="1623359" y="38260"/>
                  </a:lnTo>
                  <a:lnTo>
                    <a:pt x="1518473" y="62172"/>
                  </a:lnTo>
                  <a:lnTo>
                    <a:pt x="1468413" y="76520"/>
                  </a:lnTo>
                  <a:lnTo>
                    <a:pt x="1415970" y="90867"/>
                  </a:lnTo>
                  <a:lnTo>
                    <a:pt x="1315851" y="124345"/>
                  </a:lnTo>
                  <a:lnTo>
                    <a:pt x="1265791" y="143475"/>
                  </a:lnTo>
                  <a:lnTo>
                    <a:pt x="1218115" y="162605"/>
                  </a:lnTo>
                  <a:lnTo>
                    <a:pt x="1170439" y="184126"/>
                  </a:lnTo>
                  <a:lnTo>
                    <a:pt x="1120380" y="205647"/>
                  </a:lnTo>
                  <a:lnTo>
                    <a:pt x="1075088" y="229560"/>
                  </a:lnTo>
                  <a:lnTo>
                    <a:pt x="1027412" y="253472"/>
                  </a:lnTo>
                  <a:lnTo>
                    <a:pt x="982120" y="277385"/>
                  </a:lnTo>
                  <a:lnTo>
                    <a:pt x="936828" y="303688"/>
                  </a:lnTo>
                  <a:lnTo>
                    <a:pt x="846244" y="361078"/>
                  </a:lnTo>
                  <a:lnTo>
                    <a:pt x="803336" y="389773"/>
                  </a:lnTo>
                  <a:lnTo>
                    <a:pt x="760428" y="420860"/>
                  </a:lnTo>
                  <a:lnTo>
                    <a:pt x="719904" y="451946"/>
                  </a:lnTo>
                  <a:lnTo>
                    <a:pt x="638855" y="518901"/>
                  </a:lnTo>
                  <a:lnTo>
                    <a:pt x="600714" y="552379"/>
                  </a:lnTo>
                  <a:lnTo>
                    <a:pt x="524433" y="624116"/>
                  </a:lnTo>
                  <a:lnTo>
                    <a:pt x="452919" y="700636"/>
                  </a:lnTo>
                  <a:lnTo>
                    <a:pt x="419546" y="738896"/>
                  </a:lnTo>
                  <a:lnTo>
                    <a:pt x="386173" y="779547"/>
                  </a:lnTo>
                  <a:lnTo>
                    <a:pt x="324195" y="860850"/>
                  </a:lnTo>
                  <a:lnTo>
                    <a:pt x="293205" y="903892"/>
                  </a:lnTo>
                  <a:lnTo>
                    <a:pt x="264600" y="944544"/>
                  </a:lnTo>
                  <a:lnTo>
                    <a:pt x="238378" y="989977"/>
                  </a:lnTo>
                  <a:lnTo>
                    <a:pt x="212157" y="1033020"/>
                  </a:lnTo>
                  <a:lnTo>
                    <a:pt x="185935" y="1078454"/>
                  </a:lnTo>
                  <a:lnTo>
                    <a:pt x="138259" y="1169321"/>
                  </a:lnTo>
                  <a:lnTo>
                    <a:pt x="116805" y="1214755"/>
                  </a:lnTo>
                  <a:lnTo>
                    <a:pt x="95351" y="1262580"/>
                  </a:lnTo>
                  <a:lnTo>
                    <a:pt x="76281" y="1308014"/>
                  </a:lnTo>
                  <a:lnTo>
                    <a:pt x="59594" y="1355839"/>
                  </a:lnTo>
                  <a:lnTo>
                    <a:pt x="42908" y="1406055"/>
                  </a:lnTo>
                  <a:lnTo>
                    <a:pt x="26221" y="1453880"/>
                  </a:lnTo>
                  <a:lnTo>
                    <a:pt x="11918" y="1501705"/>
                  </a:lnTo>
                  <a:lnTo>
                    <a:pt x="0" y="1551922"/>
                  </a:lnTo>
                  <a:lnTo>
                    <a:pt x="2061976" y="2018216"/>
                  </a:lnTo>
                  <a:lnTo>
                    <a:pt x="1938019" y="0"/>
                  </a:lnTo>
                  <a:close/>
                </a:path>
              </a:pathLst>
            </a:custGeom>
            <a:ln w="7162">
              <a:solidFill>
                <a:srgbClr val="FF99FF"/>
              </a:solidFill>
            </a:ln>
          </p:spPr>
          <p:txBody>
            <a:bodyPr wrap="square" lIns="0" tIns="0" rIns="0" bIns="0" rtlCol="0"/>
            <a:lstStyle/>
            <a:p>
              <a:endParaRPr/>
            </a:p>
          </p:txBody>
        </p:sp>
        <p:sp>
          <p:nvSpPr>
            <p:cNvPr id="47" name="object 8"/>
            <p:cNvSpPr/>
            <p:nvPr/>
          </p:nvSpPr>
          <p:spPr>
            <a:xfrm>
              <a:off x="4905178" y="1831928"/>
              <a:ext cx="2119630" cy="1157605"/>
            </a:xfrm>
            <a:custGeom>
              <a:avLst/>
              <a:gdLst/>
              <a:ahLst/>
              <a:cxnLst/>
              <a:rect l="l" t="t" r="r" b="b"/>
              <a:pathLst>
                <a:path w="2119629" h="1157604">
                  <a:moveTo>
                    <a:pt x="57213" y="0"/>
                  </a:moveTo>
                  <a:lnTo>
                    <a:pt x="45300" y="50215"/>
                  </a:lnTo>
                  <a:lnTo>
                    <a:pt x="26225" y="150647"/>
                  </a:lnTo>
                  <a:lnTo>
                    <a:pt x="11925" y="251079"/>
                  </a:lnTo>
                  <a:lnTo>
                    <a:pt x="7150" y="303682"/>
                  </a:lnTo>
                  <a:lnTo>
                    <a:pt x="2387" y="353910"/>
                  </a:lnTo>
                  <a:lnTo>
                    <a:pt x="0" y="404126"/>
                  </a:lnTo>
                  <a:lnTo>
                    <a:pt x="0" y="506945"/>
                  </a:lnTo>
                  <a:lnTo>
                    <a:pt x="2387" y="559549"/>
                  </a:lnTo>
                  <a:lnTo>
                    <a:pt x="4775" y="609765"/>
                  </a:lnTo>
                  <a:lnTo>
                    <a:pt x="14300" y="710196"/>
                  </a:lnTo>
                  <a:lnTo>
                    <a:pt x="21462" y="762812"/>
                  </a:lnTo>
                  <a:lnTo>
                    <a:pt x="40525" y="863244"/>
                  </a:lnTo>
                  <a:lnTo>
                    <a:pt x="64363" y="963676"/>
                  </a:lnTo>
                  <a:lnTo>
                    <a:pt x="78663" y="1011504"/>
                  </a:lnTo>
                  <a:lnTo>
                    <a:pt x="92976" y="1061720"/>
                  </a:lnTo>
                  <a:lnTo>
                    <a:pt x="109651" y="1109535"/>
                  </a:lnTo>
                  <a:lnTo>
                    <a:pt x="128727" y="1157363"/>
                  </a:lnTo>
                  <a:lnTo>
                    <a:pt x="2119185" y="466293"/>
                  </a:lnTo>
                  <a:lnTo>
                    <a:pt x="57213" y="0"/>
                  </a:lnTo>
                  <a:close/>
                </a:path>
              </a:pathLst>
            </a:custGeom>
            <a:solidFill>
              <a:srgbClr val="6666FF"/>
            </a:solidFill>
          </p:spPr>
          <p:txBody>
            <a:bodyPr wrap="square" lIns="0" tIns="0" rIns="0" bIns="0" rtlCol="0"/>
            <a:lstStyle/>
            <a:p>
              <a:endParaRPr/>
            </a:p>
          </p:txBody>
        </p:sp>
        <p:sp>
          <p:nvSpPr>
            <p:cNvPr id="48" name="object 9"/>
            <p:cNvSpPr/>
            <p:nvPr/>
          </p:nvSpPr>
          <p:spPr>
            <a:xfrm>
              <a:off x="4905180" y="1831928"/>
              <a:ext cx="2119630" cy="1157605"/>
            </a:xfrm>
            <a:custGeom>
              <a:avLst/>
              <a:gdLst/>
              <a:ahLst/>
              <a:cxnLst/>
              <a:rect l="l" t="t" r="r" b="b"/>
              <a:pathLst>
                <a:path w="2119629" h="1157604">
                  <a:moveTo>
                    <a:pt x="57210" y="0"/>
                  </a:moveTo>
                  <a:lnTo>
                    <a:pt x="45291" y="50216"/>
                  </a:lnTo>
                  <a:lnTo>
                    <a:pt x="26221" y="150648"/>
                  </a:lnTo>
                  <a:lnTo>
                    <a:pt x="11918" y="251081"/>
                  </a:lnTo>
                  <a:lnTo>
                    <a:pt x="7151" y="303688"/>
                  </a:lnTo>
                  <a:lnTo>
                    <a:pt x="2383" y="353905"/>
                  </a:lnTo>
                  <a:lnTo>
                    <a:pt x="0" y="404121"/>
                  </a:lnTo>
                  <a:lnTo>
                    <a:pt x="0" y="506945"/>
                  </a:lnTo>
                  <a:lnTo>
                    <a:pt x="2383" y="559552"/>
                  </a:lnTo>
                  <a:lnTo>
                    <a:pt x="4767" y="609769"/>
                  </a:lnTo>
                  <a:lnTo>
                    <a:pt x="14302" y="710201"/>
                  </a:lnTo>
                  <a:lnTo>
                    <a:pt x="21454" y="762809"/>
                  </a:lnTo>
                  <a:lnTo>
                    <a:pt x="40524" y="863241"/>
                  </a:lnTo>
                  <a:lnTo>
                    <a:pt x="64362" y="963674"/>
                  </a:lnTo>
                  <a:lnTo>
                    <a:pt x="78665" y="1011499"/>
                  </a:lnTo>
                  <a:lnTo>
                    <a:pt x="92967" y="1061715"/>
                  </a:lnTo>
                  <a:lnTo>
                    <a:pt x="109654" y="1109540"/>
                  </a:lnTo>
                  <a:lnTo>
                    <a:pt x="128724" y="1157365"/>
                  </a:lnTo>
                  <a:lnTo>
                    <a:pt x="2119187" y="466293"/>
                  </a:lnTo>
                  <a:lnTo>
                    <a:pt x="57210" y="0"/>
                  </a:lnTo>
                  <a:close/>
                </a:path>
              </a:pathLst>
            </a:custGeom>
            <a:ln w="7168">
              <a:solidFill>
                <a:srgbClr val="6666FF"/>
              </a:solidFill>
            </a:ln>
          </p:spPr>
          <p:txBody>
            <a:bodyPr wrap="square" lIns="0" tIns="0" rIns="0" bIns="0" rtlCol="0"/>
            <a:lstStyle/>
            <a:p>
              <a:endParaRPr/>
            </a:p>
          </p:txBody>
        </p:sp>
        <p:sp>
          <p:nvSpPr>
            <p:cNvPr id="49" name="object 10"/>
            <p:cNvSpPr/>
            <p:nvPr/>
          </p:nvSpPr>
          <p:spPr>
            <a:xfrm>
              <a:off x="5033905" y="2298224"/>
              <a:ext cx="1990725" cy="1623695"/>
            </a:xfrm>
            <a:custGeom>
              <a:avLst/>
              <a:gdLst/>
              <a:ahLst/>
              <a:cxnLst/>
              <a:rect l="l" t="t" r="r" b="b"/>
              <a:pathLst>
                <a:path w="1990725" h="1623695">
                  <a:moveTo>
                    <a:pt x="1990458" y="0"/>
                  </a:moveTo>
                  <a:lnTo>
                    <a:pt x="0" y="691070"/>
                  </a:lnTo>
                  <a:lnTo>
                    <a:pt x="16687" y="738898"/>
                  </a:lnTo>
                  <a:lnTo>
                    <a:pt x="59588" y="834542"/>
                  </a:lnTo>
                  <a:lnTo>
                    <a:pt x="131102" y="970851"/>
                  </a:lnTo>
                  <a:lnTo>
                    <a:pt x="157327" y="1016279"/>
                  </a:lnTo>
                  <a:lnTo>
                    <a:pt x="243141" y="1145413"/>
                  </a:lnTo>
                  <a:lnTo>
                    <a:pt x="274129" y="1188453"/>
                  </a:lnTo>
                  <a:lnTo>
                    <a:pt x="307505" y="1229106"/>
                  </a:lnTo>
                  <a:lnTo>
                    <a:pt x="338493" y="1269758"/>
                  </a:lnTo>
                  <a:lnTo>
                    <a:pt x="445770" y="1384528"/>
                  </a:lnTo>
                  <a:lnTo>
                    <a:pt x="481520" y="1420406"/>
                  </a:lnTo>
                  <a:lnTo>
                    <a:pt x="519658" y="1456270"/>
                  </a:lnTo>
                  <a:lnTo>
                    <a:pt x="598335" y="1525612"/>
                  </a:lnTo>
                  <a:lnTo>
                    <a:pt x="641235" y="1559090"/>
                  </a:lnTo>
                  <a:lnTo>
                    <a:pt x="681761" y="1592567"/>
                  </a:lnTo>
                  <a:lnTo>
                    <a:pt x="724674" y="1623656"/>
                  </a:lnTo>
                  <a:lnTo>
                    <a:pt x="1990458" y="0"/>
                  </a:lnTo>
                  <a:close/>
                </a:path>
              </a:pathLst>
            </a:custGeom>
            <a:solidFill>
              <a:srgbClr val="66CCCC"/>
            </a:solidFill>
          </p:spPr>
          <p:txBody>
            <a:bodyPr wrap="square" lIns="0" tIns="0" rIns="0" bIns="0" rtlCol="0"/>
            <a:lstStyle/>
            <a:p>
              <a:endParaRPr/>
            </a:p>
          </p:txBody>
        </p:sp>
        <p:sp>
          <p:nvSpPr>
            <p:cNvPr id="50" name="object 11"/>
            <p:cNvSpPr/>
            <p:nvPr/>
          </p:nvSpPr>
          <p:spPr>
            <a:xfrm>
              <a:off x="5033905" y="2298222"/>
              <a:ext cx="1990725" cy="1623695"/>
            </a:xfrm>
            <a:custGeom>
              <a:avLst/>
              <a:gdLst/>
              <a:ahLst/>
              <a:cxnLst/>
              <a:rect l="l" t="t" r="r" b="b"/>
              <a:pathLst>
                <a:path w="1990725" h="1623695">
                  <a:moveTo>
                    <a:pt x="0" y="691071"/>
                  </a:moveTo>
                  <a:lnTo>
                    <a:pt x="16686" y="738896"/>
                  </a:lnTo>
                  <a:lnTo>
                    <a:pt x="59594" y="834546"/>
                  </a:lnTo>
                  <a:lnTo>
                    <a:pt x="131108" y="970847"/>
                  </a:lnTo>
                  <a:lnTo>
                    <a:pt x="157330" y="1016281"/>
                  </a:lnTo>
                  <a:lnTo>
                    <a:pt x="243146" y="1145409"/>
                  </a:lnTo>
                  <a:lnTo>
                    <a:pt x="274135" y="1188451"/>
                  </a:lnTo>
                  <a:lnTo>
                    <a:pt x="307508" y="1229103"/>
                  </a:lnTo>
                  <a:lnTo>
                    <a:pt x="338497" y="1269754"/>
                  </a:lnTo>
                  <a:lnTo>
                    <a:pt x="445768" y="1384534"/>
                  </a:lnTo>
                  <a:lnTo>
                    <a:pt x="481525" y="1420403"/>
                  </a:lnTo>
                  <a:lnTo>
                    <a:pt x="519665" y="1456271"/>
                  </a:lnTo>
                  <a:lnTo>
                    <a:pt x="560190" y="1492140"/>
                  </a:lnTo>
                  <a:lnTo>
                    <a:pt x="598330" y="1525618"/>
                  </a:lnTo>
                  <a:lnTo>
                    <a:pt x="641239" y="1559095"/>
                  </a:lnTo>
                  <a:lnTo>
                    <a:pt x="681763" y="1592573"/>
                  </a:lnTo>
                  <a:lnTo>
                    <a:pt x="724671" y="1623659"/>
                  </a:lnTo>
                  <a:lnTo>
                    <a:pt x="1990463" y="0"/>
                  </a:lnTo>
                  <a:lnTo>
                    <a:pt x="0" y="691071"/>
                  </a:lnTo>
                  <a:close/>
                </a:path>
              </a:pathLst>
            </a:custGeom>
            <a:ln w="7164">
              <a:solidFill>
                <a:srgbClr val="66CCCC"/>
              </a:solidFill>
            </a:ln>
          </p:spPr>
          <p:txBody>
            <a:bodyPr wrap="square" lIns="0" tIns="0" rIns="0" bIns="0" rtlCol="0"/>
            <a:lstStyle/>
            <a:p>
              <a:endParaRPr/>
            </a:p>
          </p:txBody>
        </p:sp>
        <p:sp>
          <p:nvSpPr>
            <p:cNvPr id="51" name="object 12"/>
            <p:cNvSpPr/>
            <p:nvPr/>
          </p:nvSpPr>
          <p:spPr>
            <a:xfrm>
              <a:off x="5758576" y="2298225"/>
              <a:ext cx="3385185" cy="2023110"/>
            </a:xfrm>
            <a:custGeom>
              <a:avLst/>
              <a:gdLst/>
              <a:ahLst/>
              <a:cxnLst/>
              <a:rect l="l" t="t" r="r" b="b"/>
              <a:pathLst>
                <a:path w="3385185" h="2023110">
                  <a:moveTo>
                    <a:pt x="3384981" y="0"/>
                  </a:moveTo>
                  <a:lnTo>
                    <a:pt x="1265796" y="0"/>
                  </a:lnTo>
                  <a:lnTo>
                    <a:pt x="0" y="1623656"/>
                  </a:lnTo>
                  <a:lnTo>
                    <a:pt x="85813" y="1681048"/>
                  </a:lnTo>
                  <a:lnTo>
                    <a:pt x="131114" y="1709737"/>
                  </a:lnTo>
                  <a:lnTo>
                    <a:pt x="176403" y="1736051"/>
                  </a:lnTo>
                  <a:lnTo>
                    <a:pt x="224078" y="1759953"/>
                  </a:lnTo>
                  <a:lnTo>
                    <a:pt x="269367" y="1786267"/>
                  </a:lnTo>
                  <a:lnTo>
                    <a:pt x="317042" y="1807781"/>
                  </a:lnTo>
                  <a:lnTo>
                    <a:pt x="364718" y="1831695"/>
                  </a:lnTo>
                  <a:lnTo>
                    <a:pt x="412394" y="1853222"/>
                  </a:lnTo>
                  <a:lnTo>
                    <a:pt x="512508" y="1891474"/>
                  </a:lnTo>
                  <a:lnTo>
                    <a:pt x="612635" y="1924951"/>
                  </a:lnTo>
                  <a:lnTo>
                    <a:pt x="662698" y="1939302"/>
                  </a:lnTo>
                  <a:lnTo>
                    <a:pt x="715137" y="1953653"/>
                  </a:lnTo>
                  <a:lnTo>
                    <a:pt x="765200" y="1965604"/>
                  </a:lnTo>
                  <a:lnTo>
                    <a:pt x="817638" y="1977567"/>
                  </a:lnTo>
                  <a:lnTo>
                    <a:pt x="922528" y="1996693"/>
                  </a:lnTo>
                  <a:lnTo>
                    <a:pt x="1027417" y="2011044"/>
                  </a:lnTo>
                  <a:lnTo>
                    <a:pt x="1079855" y="2015820"/>
                  </a:lnTo>
                  <a:lnTo>
                    <a:pt x="1239570" y="2022995"/>
                  </a:lnTo>
                  <a:lnTo>
                    <a:pt x="1294396" y="2022995"/>
                  </a:lnTo>
                  <a:lnTo>
                    <a:pt x="1454111" y="2015820"/>
                  </a:lnTo>
                  <a:lnTo>
                    <a:pt x="1506550" y="2008644"/>
                  </a:lnTo>
                  <a:lnTo>
                    <a:pt x="1559001" y="2003869"/>
                  </a:lnTo>
                  <a:lnTo>
                    <a:pt x="1611439" y="1996693"/>
                  </a:lnTo>
                  <a:lnTo>
                    <a:pt x="1716328" y="1977567"/>
                  </a:lnTo>
                  <a:lnTo>
                    <a:pt x="1768767" y="1965604"/>
                  </a:lnTo>
                  <a:lnTo>
                    <a:pt x="1818830" y="1953653"/>
                  </a:lnTo>
                  <a:lnTo>
                    <a:pt x="1871268" y="1939302"/>
                  </a:lnTo>
                  <a:lnTo>
                    <a:pt x="1921332" y="1922564"/>
                  </a:lnTo>
                  <a:lnTo>
                    <a:pt x="1971395" y="1908213"/>
                  </a:lnTo>
                  <a:lnTo>
                    <a:pt x="2071509" y="1869960"/>
                  </a:lnTo>
                  <a:lnTo>
                    <a:pt x="2119185" y="1850821"/>
                  </a:lnTo>
                  <a:lnTo>
                    <a:pt x="2169248" y="1829308"/>
                  </a:lnTo>
                  <a:lnTo>
                    <a:pt x="2216924" y="1807781"/>
                  </a:lnTo>
                  <a:lnTo>
                    <a:pt x="2264600" y="1783867"/>
                  </a:lnTo>
                  <a:lnTo>
                    <a:pt x="2309888" y="1759953"/>
                  </a:lnTo>
                  <a:lnTo>
                    <a:pt x="2400477" y="1707349"/>
                  </a:lnTo>
                  <a:lnTo>
                    <a:pt x="2491054" y="1649958"/>
                  </a:lnTo>
                  <a:lnTo>
                    <a:pt x="2533967" y="1621269"/>
                  </a:lnTo>
                  <a:lnTo>
                    <a:pt x="2574493" y="1590179"/>
                  </a:lnTo>
                  <a:lnTo>
                    <a:pt x="2617393" y="1559090"/>
                  </a:lnTo>
                  <a:lnTo>
                    <a:pt x="2657919" y="1525612"/>
                  </a:lnTo>
                  <a:lnTo>
                    <a:pt x="2736583" y="1456270"/>
                  </a:lnTo>
                  <a:lnTo>
                    <a:pt x="2774734" y="1420406"/>
                  </a:lnTo>
                  <a:lnTo>
                    <a:pt x="2810484" y="1384528"/>
                  </a:lnTo>
                  <a:lnTo>
                    <a:pt x="2881998" y="1308011"/>
                  </a:lnTo>
                  <a:lnTo>
                    <a:pt x="2915373" y="1269745"/>
                  </a:lnTo>
                  <a:lnTo>
                    <a:pt x="2948749" y="1229105"/>
                  </a:lnTo>
                  <a:lnTo>
                    <a:pt x="3010725" y="1147800"/>
                  </a:lnTo>
                  <a:lnTo>
                    <a:pt x="3096539" y="1018666"/>
                  </a:lnTo>
                  <a:lnTo>
                    <a:pt x="3122764" y="973239"/>
                  </a:lnTo>
                  <a:lnTo>
                    <a:pt x="3146602" y="930198"/>
                  </a:lnTo>
                  <a:lnTo>
                    <a:pt x="3170440" y="884758"/>
                  </a:lnTo>
                  <a:lnTo>
                    <a:pt x="3194278" y="836929"/>
                  </a:lnTo>
                  <a:lnTo>
                    <a:pt x="3215728" y="791502"/>
                  </a:lnTo>
                  <a:lnTo>
                    <a:pt x="3272942" y="648030"/>
                  </a:lnTo>
                  <a:lnTo>
                    <a:pt x="3289630" y="600201"/>
                  </a:lnTo>
                  <a:lnTo>
                    <a:pt x="3303930" y="552373"/>
                  </a:lnTo>
                  <a:lnTo>
                    <a:pt x="3318230" y="502157"/>
                  </a:lnTo>
                  <a:lnTo>
                    <a:pt x="3330155" y="454329"/>
                  </a:lnTo>
                  <a:lnTo>
                    <a:pt x="3342068" y="404113"/>
                  </a:lnTo>
                  <a:lnTo>
                    <a:pt x="3361143" y="303682"/>
                  </a:lnTo>
                  <a:lnTo>
                    <a:pt x="3368294" y="253466"/>
                  </a:lnTo>
                  <a:lnTo>
                    <a:pt x="3377831" y="153034"/>
                  </a:lnTo>
                  <a:lnTo>
                    <a:pt x="3382594" y="100431"/>
                  </a:lnTo>
                  <a:lnTo>
                    <a:pt x="3384981" y="50215"/>
                  </a:lnTo>
                  <a:lnTo>
                    <a:pt x="3384981" y="0"/>
                  </a:lnTo>
                  <a:close/>
                </a:path>
              </a:pathLst>
            </a:custGeom>
            <a:solidFill>
              <a:srgbClr val="B3B3B3"/>
            </a:solidFill>
          </p:spPr>
          <p:txBody>
            <a:bodyPr wrap="square" lIns="0" tIns="0" rIns="0" bIns="0" rtlCol="0"/>
            <a:lstStyle/>
            <a:p>
              <a:endParaRPr/>
            </a:p>
          </p:txBody>
        </p:sp>
        <p:sp>
          <p:nvSpPr>
            <p:cNvPr id="52" name="object 13"/>
            <p:cNvSpPr/>
            <p:nvPr/>
          </p:nvSpPr>
          <p:spPr>
            <a:xfrm>
              <a:off x="5758576" y="2298222"/>
              <a:ext cx="3385185" cy="2023110"/>
            </a:xfrm>
            <a:custGeom>
              <a:avLst/>
              <a:gdLst/>
              <a:ahLst/>
              <a:cxnLst/>
              <a:rect l="l" t="t" r="r" b="b"/>
              <a:pathLst>
                <a:path w="3385185" h="2023110">
                  <a:moveTo>
                    <a:pt x="0" y="1623659"/>
                  </a:moveTo>
                  <a:lnTo>
                    <a:pt x="85816" y="1681049"/>
                  </a:lnTo>
                  <a:lnTo>
                    <a:pt x="131108" y="1709744"/>
                  </a:lnTo>
                  <a:lnTo>
                    <a:pt x="176400" y="1736048"/>
                  </a:lnTo>
                  <a:lnTo>
                    <a:pt x="224076" y="1759960"/>
                  </a:lnTo>
                  <a:lnTo>
                    <a:pt x="269368" y="1786264"/>
                  </a:lnTo>
                  <a:lnTo>
                    <a:pt x="317043" y="1807785"/>
                  </a:lnTo>
                  <a:lnTo>
                    <a:pt x="364719" y="1831698"/>
                  </a:lnTo>
                  <a:lnTo>
                    <a:pt x="412395" y="1853219"/>
                  </a:lnTo>
                  <a:lnTo>
                    <a:pt x="512514" y="1891479"/>
                  </a:lnTo>
                  <a:lnTo>
                    <a:pt x="612633" y="1924957"/>
                  </a:lnTo>
                  <a:lnTo>
                    <a:pt x="662693" y="1939304"/>
                  </a:lnTo>
                  <a:lnTo>
                    <a:pt x="715136" y="1953652"/>
                  </a:lnTo>
                  <a:lnTo>
                    <a:pt x="765195" y="1965608"/>
                  </a:lnTo>
                  <a:lnTo>
                    <a:pt x="817639" y="1977564"/>
                  </a:lnTo>
                  <a:lnTo>
                    <a:pt x="922526" y="1996694"/>
                  </a:lnTo>
                  <a:lnTo>
                    <a:pt x="1027412" y="2011042"/>
                  </a:lnTo>
                  <a:lnTo>
                    <a:pt x="1079856" y="2015824"/>
                  </a:lnTo>
                  <a:lnTo>
                    <a:pt x="1134683" y="2018216"/>
                  </a:lnTo>
                  <a:lnTo>
                    <a:pt x="1187126" y="2020607"/>
                  </a:lnTo>
                  <a:lnTo>
                    <a:pt x="1239569" y="2022998"/>
                  </a:lnTo>
                  <a:lnTo>
                    <a:pt x="1294396" y="2022998"/>
                  </a:lnTo>
                  <a:lnTo>
                    <a:pt x="1346840" y="2020607"/>
                  </a:lnTo>
                  <a:lnTo>
                    <a:pt x="1399283" y="2018216"/>
                  </a:lnTo>
                  <a:lnTo>
                    <a:pt x="1454110" y="2015824"/>
                  </a:lnTo>
                  <a:lnTo>
                    <a:pt x="1506554" y="2008651"/>
                  </a:lnTo>
                  <a:lnTo>
                    <a:pt x="1558997" y="2003868"/>
                  </a:lnTo>
                  <a:lnTo>
                    <a:pt x="1611440" y="1996694"/>
                  </a:lnTo>
                  <a:lnTo>
                    <a:pt x="1716327" y="1977564"/>
                  </a:lnTo>
                  <a:lnTo>
                    <a:pt x="1768770" y="1965608"/>
                  </a:lnTo>
                  <a:lnTo>
                    <a:pt x="1818830" y="1953652"/>
                  </a:lnTo>
                  <a:lnTo>
                    <a:pt x="1871273" y="1939304"/>
                  </a:lnTo>
                  <a:lnTo>
                    <a:pt x="1921333" y="1922565"/>
                  </a:lnTo>
                  <a:lnTo>
                    <a:pt x="1971392" y="1908218"/>
                  </a:lnTo>
                  <a:lnTo>
                    <a:pt x="2071511" y="1869958"/>
                  </a:lnTo>
                  <a:lnTo>
                    <a:pt x="2119187" y="1850828"/>
                  </a:lnTo>
                  <a:lnTo>
                    <a:pt x="2169247" y="1829307"/>
                  </a:lnTo>
                  <a:lnTo>
                    <a:pt x="2216922" y="1807785"/>
                  </a:lnTo>
                  <a:lnTo>
                    <a:pt x="2264598" y="1783873"/>
                  </a:lnTo>
                  <a:lnTo>
                    <a:pt x="2309890" y="1759960"/>
                  </a:lnTo>
                  <a:lnTo>
                    <a:pt x="2400474" y="1707353"/>
                  </a:lnTo>
                  <a:lnTo>
                    <a:pt x="2491058" y="1649963"/>
                  </a:lnTo>
                  <a:lnTo>
                    <a:pt x="2533966" y="1621268"/>
                  </a:lnTo>
                  <a:lnTo>
                    <a:pt x="2574491" y="1590182"/>
                  </a:lnTo>
                  <a:lnTo>
                    <a:pt x="2617399" y="1559095"/>
                  </a:lnTo>
                  <a:lnTo>
                    <a:pt x="2657923" y="1525618"/>
                  </a:lnTo>
                  <a:lnTo>
                    <a:pt x="2696064" y="1492140"/>
                  </a:lnTo>
                  <a:lnTo>
                    <a:pt x="2736588" y="1456271"/>
                  </a:lnTo>
                  <a:lnTo>
                    <a:pt x="2774729" y="1420403"/>
                  </a:lnTo>
                  <a:lnTo>
                    <a:pt x="2810486" y="1384534"/>
                  </a:lnTo>
                  <a:lnTo>
                    <a:pt x="2881999" y="1308014"/>
                  </a:lnTo>
                  <a:lnTo>
                    <a:pt x="2915372" y="1269754"/>
                  </a:lnTo>
                  <a:lnTo>
                    <a:pt x="2948745" y="1229103"/>
                  </a:lnTo>
                  <a:lnTo>
                    <a:pt x="3010724" y="1147800"/>
                  </a:lnTo>
                  <a:lnTo>
                    <a:pt x="3096540" y="1018673"/>
                  </a:lnTo>
                  <a:lnTo>
                    <a:pt x="3122762" y="973239"/>
                  </a:lnTo>
                  <a:lnTo>
                    <a:pt x="3146600" y="930196"/>
                  </a:lnTo>
                  <a:lnTo>
                    <a:pt x="3170438" y="884762"/>
                  </a:lnTo>
                  <a:lnTo>
                    <a:pt x="3194276" y="836937"/>
                  </a:lnTo>
                  <a:lnTo>
                    <a:pt x="3215730" y="791504"/>
                  </a:lnTo>
                  <a:lnTo>
                    <a:pt x="3272941" y="648029"/>
                  </a:lnTo>
                  <a:lnTo>
                    <a:pt x="3289627" y="600204"/>
                  </a:lnTo>
                  <a:lnTo>
                    <a:pt x="3303930" y="552379"/>
                  </a:lnTo>
                  <a:lnTo>
                    <a:pt x="3318233" y="502162"/>
                  </a:lnTo>
                  <a:lnTo>
                    <a:pt x="3330152" y="454337"/>
                  </a:lnTo>
                  <a:lnTo>
                    <a:pt x="3342070" y="404121"/>
                  </a:lnTo>
                  <a:lnTo>
                    <a:pt x="3361141" y="303688"/>
                  </a:lnTo>
                  <a:lnTo>
                    <a:pt x="3368292" y="253472"/>
                  </a:lnTo>
                  <a:lnTo>
                    <a:pt x="3377827" y="153040"/>
                  </a:lnTo>
                  <a:lnTo>
                    <a:pt x="3382595" y="100432"/>
                  </a:lnTo>
                  <a:lnTo>
                    <a:pt x="3384979" y="50216"/>
                  </a:lnTo>
                  <a:lnTo>
                    <a:pt x="3384979" y="0"/>
                  </a:lnTo>
                  <a:lnTo>
                    <a:pt x="1265791" y="0"/>
                  </a:lnTo>
                  <a:lnTo>
                    <a:pt x="0" y="1623659"/>
                  </a:lnTo>
                  <a:close/>
                </a:path>
              </a:pathLst>
            </a:custGeom>
            <a:ln w="7167">
              <a:solidFill>
                <a:srgbClr val="B3B3B3"/>
              </a:solidFill>
            </a:ln>
          </p:spPr>
          <p:txBody>
            <a:bodyPr wrap="square" lIns="0" tIns="0" rIns="0" bIns="0" rtlCol="0"/>
            <a:lstStyle/>
            <a:p>
              <a:endParaRPr/>
            </a:p>
          </p:txBody>
        </p:sp>
        <p:sp>
          <p:nvSpPr>
            <p:cNvPr id="53" name="object 24"/>
            <p:cNvSpPr txBox="1"/>
            <p:nvPr/>
          </p:nvSpPr>
          <p:spPr>
            <a:xfrm>
              <a:off x="6733432" y="3034975"/>
              <a:ext cx="1934845" cy="1047994"/>
            </a:xfrm>
            <a:prstGeom prst="rect">
              <a:avLst/>
            </a:prstGeom>
          </p:spPr>
          <p:txBody>
            <a:bodyPr vert="horz" wrap="square" lIns="0" tIns="0" rIns="0" bIns="0" rtlCol="0">
              <a:spAutoFit/>
            </a:bodyPr>
            <a:lstStyle/>
            <a:p>
              <a:pPr marL="556895">
                <a:lnSpc>
                  <a:spcPct val="100000"/>
                </a:lnSpc>
              </a:pPr>
              <a:r>
                <a:rPr sz="1800" spc="20" dirty="0">
                  <a:latin typeface="Calibri"/>
                  <a:cs typeface="Calibri"/>
                </a:rPr>
                <a:t>N</a:t>
              </a:r>
              <a:r>
                <a:rPr sz="1800" spc="-100" dirty="0">
                  <a:latin typeface="Calibri"/>
                  <a:cs typeface="Calibri"/>
                </a:rPr>
                <a:t>/</a:t>
              </a:r>
              <a:r>
                <a:rPr sz="1800" spc="-15" dirty="0">
                  <a:latin typeface="Calibri"/>
                  <a:cs typeface="Calibri"/>
                </a:rPr>
                <a:t>A</a:t>
              </a:r>
              <a:r>
                <a:rPr sz="1800" spc="50" dirty="0">
                  <a:latin typeface="Calibri"/>
                  <a:cs typeface="Calibri"/>
                </a:rPr>
                <a:t> </a:t>
              </a:r>
              <a:r>
                <a:rPr sz="1800" spc="-50" dirty="0">
                  <a:latin typeface="Calibri"/>
                  <a:cs typeface="Calibri"/>
                </a:rPr>
                <a:t>(</a:t>
              </a:r>
              <a:r>
                <a:rPr sz="1800" spc="-25" dirty="0">
                  <a:latin typeface="Calibri"/>
                  <a:cs typeface="Calibri"/>
                </a:rPr>
                <a:t>35</a:t>
              </a:r>
              <a:r>
                <a:rPr sz="1800" spc="45" dirty="0">
                  <a:latin typeface="Calibri"/>
                  <a:cs typeface="Calibri"/>
                </a:rPr>
                <a:t>.</a:t>
              </a:r>
              <a:r>
                <a:rPr sz="1800" spc="-25" dirty="0">
                  <a:latin typeface="Calibri"/>
                  <a:cs typeface="Calibri"/>
                </a:rPr>
                <a:t>2</a:t>
              </a:r>
              <a:r>
                <a:rPr sz="1800" spc="-5" dirty="0">
                  <a:latin typeface="Calibri"/>
                  <a:cs typeface="Calibri"/>
                </a:rPr>
                <a:t>%</a:t>
              </a:r>
              <a:r>
                <a:rPr sz="1800" spc="-50" dirty="0">
                  <a:latin typeface="Calibri"/>
                  <a:cs typeface="Calibri"/>
                </a:rPr>
                <a:t>)(</a:t>
              </a:r>
              <a:r>
                <a:rPr sz="1800" dirty="0">
                  <a:latin typeface="Calibri"/>
                  <a:cs typeface="Calibri"/>
                </a:rPr>
                <a:t>*)</a:t>
              </a:r>
            </a:p>
            <a:p>
              <a:pPr marL="253365" marR="130175" indent="-241300">
                <a:lnSpc>
                  <a:spcPct val="101200"/>
                </a:lnSpc>
                <a:spcBef>
                  <a:spcPts val="915"/>
                </a:spcBef>
              </a:pPr>
              <a:r>
                <a:rPr sz="1400" spc="-25" dirty="0">
                  <a:latin typeface="Calibri"/>
                  <a:cs typeface="Calibri"/>
                </a:rPr>
                <a:t>(</a:t>
              </a:r>
              <a:r>
                <a:rPr sz="1400" dirty="0">
                  <a:latin typeface="Calibri"/>
                  <a:cs typeface="Calibri"/>
                </a:rPr>
                <a:t>*)</a:t>
              </a:r>
              <a:r>
                <a:rPr sz="1400" spc="55" dirty="0">
                  <a:latin typeface="Calibri"/>
                  <a:cs typeface="Calibri"/>
                </a:rPr>
                <a:t> </a:t>
              </a:r>
              <a:r>
                <a:rPr sz="1400" spc="-30" dirty="0">
                  <a:latin typeface="Calibri"/>
                  <a:cs typeface="Calibri"/>
                </a:rPr>
                <a:t>O</a:t>
              </a:r>
              <a:r>
                <a:rPr sz="1400" dirty="0">
                  <a:latin typeface="Calibri"/>
                  <a:cs typeface="Calibri"/>
                </a:rPr>
                <a:t>f</a:t>
              </a:r>
              <a:r>
                <a:rPr sz="1400" spc="-45" dirty="0">
                  <a:latin typeface="Calibri"/>
                  <a:cs typeface="Calibri"/>
                </a:rPr>
                <a:t> </a:t>
              </a:r>
              <a:r>
                <a:rPr sz="1400" spc="-5" dirty="0" smtClean="0">
                  <a:latin typeface="Calibri"/>
                  <a:cs typeface="Calibri"/>
                </a:rPr>
                <a:t>c</a:t>
              </a:r>
              <a:r>
                <a:rPr sz="1400" spc="-40" dirty="0" smtClean="0">
                  <a:latin typeface="Calibri"/>
                  <a:cs typeface="Calibri"/>
                </a:rPr>
                <a:t>ou</a:t>
              </a:r>
              <a:r>
                <a:rPr sz="1400" spc="0" dirty="0" smtClean="0">
                  <a:latin typeface="Calibri"/>
                  <a:cs typeface="Calibri"/>
                </a:rPr>
                <a:t>r</a:t>
              </a:r>
              <a:r>
                <a:rPr sz="1400" spc="-50" dirty="0" smtClean="0">
                  <a:latin typeface="Calibri"/>
                  <a:cs typeface="Calibri"/>
                </a:rPr>
                <a:t>s</a:t>
              </a:r>
              <a:r>
                <a:rPr sz="1400" spc="-10" dirty="0" smtClean="0">
                  <a:latin typeface="Calibri"/>
                  <a:cs typeface="Calibri"/>
                </a:rPr>
                <a:t>e</a:t>
              </a:r>
              <a:r>
                <a:rPr lang="x-none" sz="1400" spc="-10" dirty="0" smtClean="0">
                  <a:latin typeface="Calibri"/>
                  <a:cs typeface="Calibri"/>
                </a:rPr>
                <a:t> still use some level of  vertex and tracking</a:t>
              </a:r>
              <a:endParaRPr sz="1400" dirty="0">
                <a:latin typeface="Calibri"/>
                <a:cs typeface="Calibri"/>
              </a:endParaRPr>
            </a:p>
          </p:txBody>
        </p:sp>
        <p:sp>
          <p:nvSpPr>
            <p:cNvPr id="55" name="object 26"/>
            <p:cNvSpPr txBox="1"/>
            <p:nvPr/>
          </p:nvSpPr>
          <p:spPr>
            <a:xfrm>
              <a:off x="5311530" y="1146685"/>
              <a:ext cx="1403350" cy="254000"/>
            </a:xfrm>
            <a:prstGeom prst="rect">
              <a:avLst/>
            </a:prstGeom>
          </p:spPr>
          <p:txBody>
            <a:bodyPr vert="horz" wrap="square" lIns="0" tIns="0" rIns="0" bIns="0" rtlCol="0">
              <a:spAutoFit/>
            </a:bodyPr>
            <a:lstStyle/>
            <a:p>
              <a:pPr marL="12700">
                <a:lnSpc>
                  <a:spcPct val="100000"/>
                </a:lnSpc>
                <a:tabLst>
                  <a:tab pos="405765" algn="l"/>
                </a:tabLst>
              </a:pPr>
              <a:r>
                <a:rPr sz="1800" spc="-15" dirty="0">
                  <a:latin typeface="Calibri"/>
                  <a:cs typeface="Calibri"/>
                </a:rPr>
                <a:t>N	</a:t>
              </a:r>
              <a:r>
                <a:rPr sz="1800" spc="-10" dirty="0">
                  <a:latin typeface="Calibri"/>
                  <a:cs typeface="Calibri"/>
                </a:rPr>
                <a:t>=1</a:t>
              </a:r>
              <a:r>
                <a:rPr sz="1800" spc="-20" dirty="0">
                  <a:latin typeface="Calibri"/>
                  <a:cs typeface="Calibri"/>
                </a:rPr>
                <a:t> </a:t>
              </a:r>
              <a:r>
                <a:rPr sz="1800" spc="-50" dirty="0">
                  <a:latin typeface="Calibri"/>
                  <a:cs typeface="Calibri"/>
                </a:rPr>
                <a:t>(</a:t>
              </a:r>
              <a:r>
                <a:rPr sz="1800" spc="-25" dirty="0">
                  <a:latin typeface="Calibri"/>
                  <a:cs typeface="Calibri"/>
                </a:rPr>
                <a:t>20</a:t>
              </a:r>
              <a:r>
                <a:rPr sz="1800" spc="45" dirty="0">
                  <a:latin typeface="Calibri"/>
                  <a:cs typeface="Calibri"/>
                </a:rPr>
                <a:t>.</a:t>
              </a:r>
              <a:r>
                <a:rPr sz="1800" spc="-25" dirty="0">
                  <a:latin typeface="Calibri"/>
                  <a:cs typeface="Calibri"/>
                </a:rPr>
                <a:t>4</a:t>
              </a:r>
              <a:r>
                <a:rPr sz="1800" spc="-5" dirty="0">
                  <a:latin typeface="Calibri"/>
                  <a:cs typeface="Calibri"/>
                </a:rPr>
                <a:t>%</a:t>
              </a:r>
              <a:r>
                <a:rPr sz="1800" dirty="0">
                  <a:latin typeface="Calibri"/>
                  <a:cs typeface="Calibri"/>
                </a:rPr>
                <a:t>)</a:t>
              </a:r>
              <a:endParaRPr sz="1800">
                <a:latin typeface="Calibri"/>
                <a:cs typeface="Calibri"/>
              </a:endParaRPr>
            </a:p>
          </p:txBody>
        </p:sp>
        <p:sp>
          <p:nvSpPr>
            <p:cNvPr id="56" name="object 27"/>
            <p:cNvSpPr txBox="1"/>
            <p:nvPr/>
          </p:nvSpPr>
          <p:spPr>
            <a:xfrm>
              <a:off x="5463930" y="1244221"/>
              <a:ext cx="267335" cy="177800"/>
            </a:xfrm>
            <a:prstGeom prst="rect">
              <a:avLst/>
            </a:prstGeom>
          </p:spPr>
          <p:txBody>
            <a:bodyPr vert="horz" wrap="square" lIns="0" tIns="0" rIns="0" bIns="0" rtlCol="0">
              <a:spAutoFit/>
            </a:bodyPr>
            <a:lstStyle/>
            <a:p>
              <a:pPr marL="12700">
                <a:lnSpc>
                  <a:spcPct val="100000"/>
                </a:lnSpc>
              </a:pPr>
              <a:r>
                <a:rPr sz="1200" spc="-35" dirty="0">
                  <a:latin typeface="Calibri"/>
                  <a:cs typeface="Calibri"/>
                </a:rPr>
                <a:t>b</a:t>
              </a:r>
              <a:r>
                <a:rPr sz="1200" spc="10" dirty="0">
                  <a:latin typeface="Calibri"/>
                  <a:cs typeface="Calibri"/>
                </a:rPr>
                <a:t>j</a:t>
              </a:r>
              <a:r>
                <a:rPr sz="1200" spc="-5" dirty="0">
                  <a:latin typeface="Calibri"/>
                  <a:cs typeface="Calibri"/>
                </a:rPr>
                <a:t>et</a:t>
              </a:r>
              <a:endParaRPr sz="1200">
                <a:latin typeface="Calibri"/>
                <a:cs typeface="Calibri"/>
              </a:endParaRPr>
            </a:p>
          </p:txBody>
        </p:sp>
        <p:sp>
          <p:nvSpPr>
            <p:cNvPr id="57" name="object 28"/>
            <p:cNvSpPr txBox="1"/>
            <p:nvPr/>
          </p:nvSpPr>
          <p:spPr>
            <a:xfrm>
              <a:off x="7008250" y="956947"/>
              <a:ext cx="1403350" cy="275590"/>
            </a:xfrm>
            <a:prstGeom prst="rect">
              <a:avLst/>
            </a:prstGeom>
          </p:spPr>
          <p:txBody>
            <a:bodyPr vert="horz" wrap="square" lIns="0" tIns="0" rIns="0" bIns="0" rtlCol="0">
              <a:spAutoFit/>
            </a:bodyPr>
            <a:lstStyle/>
            <a:p>
              <a:pPr marL="12700">
                <a:lnSpc>
                  <a:spcPct val="100000"/>
                </a:lnSpc>
              </a:pPr>
              <a:r>
                <a:rPr sz="1800" spc="20" dirty="0">
                  <a:latin typeface="Calibri"/>
                  <a:cs typeface="Calibri"/>
                </a:rPr>
                <a:t>N</a:t>
              </a:r>
              <a:r>
                <a:rPr sz="1800" spc="-52" baseline="-13888" dirty="0">
                  <a:latin typeface="Calibri"/>
                  <a:cs typeface="Calibri"/>
                </a:rPr>
                <a:t>b</a:t>
              </a:r>
              <a:r>
                <a:rPr sz="1800" spc="15" baseline="-13888" dirty="0">
                  <a:latin typeface="Calibri"/>
                  <a:cs typeface="Calibri"/>
                </a:rPr>
                <a:t>j</a:t>
              </a:r>
              <a:r>
                <a:rPr sz="1800" spc="-15" baseline="-13888" dirty="0">
                  <a:latin typeface="Calibri"/>
                  <a:cs typeface="Calibri"/>
                </a:rPr>
                <a:t>et</a:t>
              </a:r>
              <a:r>
                <a:rPr sz="1800" spc="-10" dirty="0">
                  <a:latin typeface="Calibri"/>
                  <a:cs typeface="Calibri"/>
                </a:rPr>
                <a:t>=2</a:t>
              </a:r>
              <a:r>
                <a:rPr sz="1800" spc="-20" dirty="0">
                  <a:latin typeface="Calibri"/>
                  <a:cs typeface="Calibri"/>
                </a:rPr>
                <a:t> </a:t>
              </a:r>
              <a:r>
                <a:rPr sz="1800" spc="-50" dirty="0">
                  <a:latin typeface="Calibri"/>
                  <a:cs typeface="Calibri"/>
                </a:rPr>
                <a:t>(</a:t>
              </a:r>
              <a:r>
                <a:rPr sz="1800" spc="-25" dirty="0">
                  <a:latin typeface="Calibri"/>
                  <a:cs typeface="Calibri"/>
                </a:rPr>
                <a:t>16</a:t>
              </a:r>
              <a:r>
                <a:rPr sz="1800" spc="45" dirty="0">
                  <a:latin typeface="Calibri"/>
                  <a:cs typeface="Calibri"/>
                </a:rPr>
                <a:t>.</a:t>
              </a:r>
              <a:r>
                <a:rPr sz="1800" spc="-25" dirty="0">
                  <a:latin typeface="Calibri"/>
                  <a:cs typeface="Calibri"/>
                </a:rPr>
                <a:t>7</a:t>
              </a:r>
              <a:r>
                <a:rPr sz="1800" spc="-5" dirty="0">
                  <a:latin typeface="Calibri"/>
                  <a:cs typeface="Calibri"/>
                </a:rPr>
                <a:t>%</a:t>
              </a:r>
              <a:r>
                <a:rPr sz="1800" dirty="0">
                  <a:latin typeface="Calibri"/>
                  <a:cs typeface="Calibri"/>
                </a:rPr>
                <a:t>)</a:t>
              </a:r>
              <a:endParaRPr sz="1800">
                <a:latin typeface="Calibri"/>
                <a:cs typeface="Calibri"/>
              </a:endParaRPr>
            </a:p>
          </p:txBody>
        </p:sp>
        <p:sp>
          <p:nvSpPr>
            <p:cNvPr id="58" name="object 29"/>
            <p:cNvSpPr txBox="1"/>
            <p:nvPr/>
          </p:nvSpPr>
          <p:spPr>
            <a:xfrm>
              <a:off x="7674936" y="1952282"/>
              <a:ext cx="1288415" cy="330835"/>
            </a:xfrm>
            <a:prstGeom prst="rect">
              <a:avLst/>
            </a:prstGeom>
          </p:spPr>
          <p:txBody>
            <a:bodyPr vert="horz" wrap="square" lIns="0" tIns="0" rIns="0" bIns="0" rtlCol="0">
              <a:spAutoFit/>
            </a:bodyPr>
            <a:lstStyle/>
            <a:p>
              <a:pPr marL="12700">
                <a:lnSpc>
                  <a:spcPct val="100000"/>
                </a:lnSpc>
              </a:pPr>
              <a:r>
                <a:rPr sz="1800" spc="20" dirty="0">
                  <a:latin typeface="Calibri"/>
                  <a:cs typeface="Calibri"/>
                </a:rPr>
                <a:t>N</a:t>
              </a:r>
              <a:r>
                <a:rPr sz="1800" spc="-52" baseline="-13888" dirty="0">
                  <a:latin typeface="Calibri"/>
                  <a:cs typeface="Calibri"/>
                </a:rPr>
                <a:t>b</a:t>
              </a:r>
              <a:r>
                <a:rPr sz="1800" spc="15" baseline="-13888" dirty="0">
                  <a:latin typeface="Calibri"/>
                  <a:cs typeface="Calibri"/>
                </a:rPr>
                <a:t>j</a:t>
              </a:r>
              <a:r>
                <a:rPr sz="1800" spc="-15" baseline="-13888" dirty="0">
                  <a:latin typeface="Calibri"/>
                  <a:cs typeface="Calibri"/>
                </a:rPr>
                <a:t>et</a:t>
              </a:r>
              <a:r>
                <a:rPr sz="1800" spc="-800" dirty="0">
                  <a:latin typeface="Calibri"/>
                  <a:cs typeface="Calibri"/>
                </a:rPr>
                <a:t>&gt;</a:t>
              </a:r>
              <a:r>
                <a:rPr sz="2700" baseline="-18518" dirty="0">
                  <a:latin typeface="Calibri"/>
                  <a:cs typeface="Calibri"/>
                </a:rPr>
                <a:t>-</a:t>
              </a:r>
              <a:r>
                <a:rPr sz="2700" spc="-240" baseline="-18518" dirty="0">
                  <a:latin typeface="Calibri"/>
                  <a:cs typeface="Calibri"/>
                </a:rPr>
                <a:t> </a:t>
              </a:r>
              <a:r>
                <a:rPr sz="1800" spc="-10" dirty="0">
                  <a:latin typeface="Calibri"/>
                  <a:cs typeface="Calibri"/>
                </a:rPr>
                <a:t>3</a:t>
              </a:r>
              <a:r>
                <a:rPr sz="1800" spc="-20" dirty="0">
                  <a:latin typeface="Calibri"/>
                  <a:cs typeface="Calibri"/>
                </a:rPr>
                <a:t> </a:t>
              </a:r>
              <a:r>
                <a:rPr sz="1800" spc="-50" dirty="0">
                  <a:latin typeface="Calibri"/>
                  <a:cs typeface="Calibri"/>
                </a:rPr>
                <a:t>(</a:t>
              </a:r>
              <a:r>
                <a:rPr sz="1800" spc="-15" dirty="0">
                  <a:latin typeface="Calibri"/>
                  <a:cs typeface="Calibri"/>
                </a:rPr>
                <a:t>9</a:t>
              </a:r>
              <a:r>
                <a:rPr sz="1800" spc="45" dirty="0">
                  <a:latin typeface="Calibri"/>
                  <a:cs typeface="Calibri"/>
                </a:rPr>
                <a:t>.</a:t>
              </a:r>
              <a:r>
                <a:rPr sz="1800" spc="-25" dirty="0">
                  <a:latin typeface="Calibri"/>
                  <a:cs typeface="Calibri"/>
                </a:rPr>
                <a:t>3</a:t>
              </a:r>
              <a:r>
                <a:rPr sz="1800" spc="-5" dirty="0">
                  <a:latin typeface="Calibri"/>
                  <a:cs typeface="Calibri"/>
                </a:rPr>
                <a:t>%</a:t>
              </a:r>
              <a:r>
                <a:rPr sz="1800" dirty="0">
                  <a:latin typeface="Calibri"/>
                  <a:cs typeface="Calibri"/>
                </a:rPr>
                <a:t>)</a:t>
              </a:r>
              <a:endParaRPr sz="1800">
                <a:latin typeface="Calibri"/>
                <a:cs typeface="Calibri"/>
              </a:endParaRPr>
            </a:p>
          </p:txBody>
        </p:sp>
        <p:sp>
          <p:nvSpPr>
            <p:cNvPr id="59" name="object 30"/>
            <p:cNvSpPr txBox="1"/>
            <p:nvPr/>
          </p:nvSpPr>
          <p:spPr>
            <a:xfrm>
              <a:off x="4992470" y="2337059"/>
              <a:ext cx="1289050" cy="275590"/>
            </a:xfrm>
            <a:prstGeom prst="rect">
              <a:avLst/>
            </a:prstGeom>
          </p:spPr>
          <p:txBody>
            <a:bodyPr vert="horz" wrap="square" lIns="0" tIns="0" rIns="0" bIns="0" rtlCol="0">
              <a:spAutoFit/>
            </a:bodyPr>
            <a:lstStyle/>
            <a:p>
              <a:pPr marL="12700">
                <a:lnSpc>
                  <a:spcPct val="100000"/>
                </a:lnSpc>
              </a:pPr>
              <a:r>
                <a:rPr sz="1800" spc="20" dirty="0">
                  <a:latin typeface="Calibri"/>
                  <a:cs typeface="Calibri"/>
                </a:rPr>
                <a:t>N</a:t>
              </a:r>
              <a:r>
                <a:rPr sz="1800" spc="-52" baseline="-13888" dirty="0">
                  <a:latin typeface="Calibri"/>
                  <a:cs typeface="Calibri"/>
                </a:rPr>
                <a:t>b</a:t>
              </a:r>
              <a:r>
                <a:rPr sz="1800" spc="15" baseline="-13888" dirty="0">
                  <a:latin typeface="Calibri"/>
                  <a:cs typeface="Calibri"/>
                </a:rPr>
                <a:t>j</a:t>
              </a:r>
              <a:r>
                <a:rPr sz="1800" spc="-15" baseline="-13888" dirty="0">
                  <a:latin typeface="Calibri"/>
                  <a:cs typeface="Calibri"/>
                </a:rPr>
                <a:t>et</a:t>
              </a:r>
              <a:r>
                <a:rPr sz="1800" spc="-10" dirty="0">
                  <a:latin typeface="Calibri"/>
                  <a:cs typeface="Calibri"/>
                </a:rPr>
                <a:t>=0</a:t>
              </a:r>
              <a:r>
                <a:rPr sz="1800" spc="-20" dirty="0">
                  <a:latin typeface="Calibri"/>
                  <a:cs typeface="Calibri"/>
                </a:rPr>
                <a:t> </a:t>
              </a:r>
              <a:r>
                <a:rPr sz="1800" spc="-50" dirty="0">
                  <a:latin typeface="Calibri"/>
                  <a:cs typeface="Calibri"/>
                </a:rPr>
                <a:t>(</a:t>
              </a:r>
              <a:r>
                <a:rPr sz="1800" spc="-25" dirty="0">
                  <a:latin typeface="Calibri"/>
                  <a:cs typeface="Calibri"/>
                </a:rPr>
                <a:t>9</a:t>
              </a:r>
              <a:r>
                <a:rPr sz="1800" spc="45" dirty="0">
                  <a:latin typeface="Calibri"/>
                  <a:cs typeface="Calibri"/>
                </a:rPr>
                <a:t>.</a:t>
              </a:r>
              <a:r>
                <a:rPr sz="1800" spc="-25" dirty="0">
                  <a:latin typeface="Calibri"/>
                  <a:cs typeface="Calibri"/>
                </a:rPr>
                <a:t>3</a:t>
              </a:r>
              <a:r>
                <a:rPr sz="1800" spc="-5" dirty="0">
                  <a:latin typeface="Calibri"/>
                  <a:cs typeface="Calibri"/>
                </a:rPr>
                <a:t>%</a:t>
              </a:r>
              <a:r>
                <a:rPr sz="1800" dirty="0">
                  <a:latin typeface="Calibri"/>
                  <a:cs typeface="Calibri"/>
                </a:rPr>
                <a:t>)</a:t>
              </a:r>
            </a:p>
          </p:txBody>
        </p:sp>
        <p:sp>
          <p:nvSpPr>
            <p:cNvPr id="60" name="object 31"/>
            <p:cNvSpPr txBox="1"/>
            <p:nvPr/>
          </p:nvSpPr>
          <p:spPr>
            <a:xfrm>
              <a:off x="5144950" y="3103967"/>
              <a:ext cx="1276350" cy="254000"/>
            </a:xfrm>
            <a:prstGeom prst="rect">
              <a:avLst/>
            </a:prstGeom>
          </p:spPr>
          <p:txBody>
            <a:bodyPr vert="horz" wrap="square" lIns="0" tIns="0" rIns="0" bIns="0" rtlCol="0">
              <a:spAutoFit/>
            </a:bodyPr>
            <a:lstStyle/>
            <a:p>
              <a:pPr marL="12700">
                <a:lnSpc>
                  <a:spcPct val="100000"/>
                </a:lnSpc>
              </a:pPr>
              <a:r>
                <a:rPr sz="1800" spc="-5" dirty="0">
                  <a:latin typeface="Calibri"/>
                  <a:cs typeface="Calibri"/>
                </a:rPr>
                <a:t>t</a:t>
              </a:r>
              <a:r>
                <a:rPr sz="1800" spc="-50" dirty="0">
                  <a:latin typeface="Calibri"/>
                  <a:cs typeface="Calibri"/>
                </a:rPr>
                <a:t>o</a:t>
              </a:r>
              <a:r>
                <a:rPr sz="1800" dirty="0">
                  <a:latin typeface="Calibri"/>
                  <a:cs typeface="Calibri"/>
                </a:rPr>
                <a:t>p</a:t>
              </a:r>
              <a:r>
                <a:rPr sz="1800" spc="45" dirty="0">
                  <a:latin typeface="Calibri"/>
                  <a:cs typeface="Calibri"/>
                </a:rPr>
                <a:t> </a:t>
              </a:r>
              <a:r>
                <a:rPr sz="1800" spc="35" dirty="0">
                  <a:latin typeface="Calibri"/>
                  <a:cs typeface="Calibri"/>
                </a:rPr>
                <a:t>C</a:t>
              </a:r>
              <a:r>
                <a:rPr sz="1800" spc="-10" dirty="0">
                  <a:latin typeface="Calibri"/>
                  <a:cs typeface="Calibri"/>
                </a:rPr>
                <a:t>R</a:t>
              </a:r>
              <a:r>
                <a:rPr sz="1800" spc="-90" dirty="0">
                  <a:latin typeface="Calibri"/>
                  <a:cs typeface="Calibri"/>
                </a:rPr>
                <a:t> </a:t>
              </a:r>
              <a:r>
                <a:rPr sz="1800" spc="-50" dirty="0">
                  <a:latin typeface="Calibri"/>
                  <a:cs typeface="Calibri"/>
                </a:rPr>
                <a:t>(</a:t>
              </a:r>
              <a:r>
                <a:rPr sz="1800" spc="-25" dirty="0">
                  <a:latin typeface="Calibri"/>
                  <a:cs typeface="Calibri"/>
                </a:rPr>
                <a:t>9</a:t>
              </a:r>
              <a:r>
                <a:rPr sz="1800" spc="45" dirty="0">
                  <a:latin typeface="Calibri"/>
                  <a:cs typeface="Calibri"/>
                </a:rPr>
                <a:t>.</a:t>
              </a:r>
              <a:r>
                <a:rPr sz="1800" spc="-25" dirty="0">
                  <a:latin typeface="Calibri"/>
                  <a:cs typeface="Calibri"/>
                </a:rPr>
                <a:t>3</a:t>
              </a:r>
              <a:r>
                <a:rPr sz="1800" spc="-5" dirty="0">
                  <a:latin typeface="Calibri"/>
                  <a:cs typeface="Calibri"/>
                </a:rPr>
                <a:t>%</a:t>
              </a:r>
              <a:r>
                <a:rPr sz="1800" dirty="0">
                  <a:latin typeface="Calibri"/>
                  <a:cs typeface="Calibri"/>
                </a:rPr>
                <a:t>)</a:t>
              </a:r>
              <a:endParaRPr sz="1800">
                <a:latin typeface="Calibri"/>
                <a:cs typeface="Calibri"/>
              </a:endParaRPr>
            </a:p>
          </p:txBody>
        </p:sp>
      </p:grpSp>
    </p:spTree>
    <p:extLst>
      <p:ext uri="{BB962C8B-B14F-4D97-AF65-F5344CB8AC3E}">
        <p14:creationId xmlns:p14="http://schemas.microsoft.com/office/powerpoint/2010/main" val="38635704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Key physical parameter</a:t>
            </a:r>
            <a:endParaRPr lang="en-GB" dirty="0"/>
          </a:p>
        </p:txBody>
      </p:sp>
      <p:sp>
        <p:nvSpPr>
          <p:cNvPr id="3" name="Espaço Reservado para Conteúdo 2"/>
          <p:cNvSpPr>
            <a:spLocks noGrp="1"/>
          </p:cNvSpPr>
          <p:nvPr>
            <p:ph idx="1"/>
          </p:nvPr>
        </p:nvSpPr>
        <p:spPr>
          <a:xfrm>
            <a:off x="87630" y="1198241"/>
            <a:ext cx="8949690" cy="4851400"/>
          </a:xfrm>
        </p:spPr>
        <p:txBody>
          <a:bodyPr>
            <a:normAutofit/>
          </a:bodyPr>
          <a:lstStyle/>
          <a:p>
            <a:r>
              <a:rPr lang="en-US" dirty="0"/>
              <a:t>Excellent </a:t>
            </a:r>
            <a:r>
              <a:rPr lang="en-US" b="1" i="1" dirty="0">
                <a:solidFill>
                  <a:srgbClr val="15A0A7"/>
                </a:solidFill>
              </a:rPr>
              <a:t>impact parameter </a:t>
            </a:r>
            <a:r>
              <a:rPr lang="en-US" dirty="0"/>
              <a:t>resolution is mandatory </a:t>
            </a:r>
            <a:r>
              <a:rPr lang="en-US" dirty="0" smtClean="0"/>
              <a:t>for reconstruction </a:t>
            </a:r>
            <a:r>
              <a:rPr lang="en-US" dirty="0"/>
              <a:t>of heavy </a:t>
            </a:r>
            <a:r>
              <a:rPr lang="en-US" dirty="0" err="1" smtClean="0"/>
              <a:t>flavour</a:t>
            </a:r>
            <a:r>
              <a:rPr lang="en-US" dirty="0" smtClean="0"/>
              <a:t> vertices.</a:t>
            </a:r>
          </a:p>
          <a:p>
            <a:endParaRPr lang="en-US" dirty="0" smtClean="0"/>
          </a:p>
          <a:p>
            <a:endParaRPr lang="en-US" dirty="0"/>
          </a:p>
          <a:p>
            <a:endParaRPr lang="en-US" dirty="0" smtClean="0"/>
          </a:p>
          <a:p>
            <a:endParaRPr lang="en-US" dirty="0" smtClean="0"/>
          </a:p>
          <a:p>
            <a:r>
              <a:rPr lang="en-US" dirty="0" smtClean="0"/>
              <a:t>Secondary vertex </a:t>
            </a:r>
            <a:r>
              <a:rPr lang="en-US" dirty="0"/>
              <a:t>reconstruction </a:t>
            </a:r>
            <a:r>
              <a:rPr lang="en-US" dirty="0" smtClean="0"/>
              <a:t>depends on </a:t>
            </a:r>
            <a:r>
              <a:rPr lang="en-GB" dirty="0" smtClean="0"/>
              <a:t>impact parameter (IP) resolution</a:t>
            </a:r>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83</a:t>
            </a:fld>
            <a:endParaRPr lang="en-US" dirty="0"/>
          </a:p>
        </p:txBody>
      </p:sp>
      <p:grpSp>
        <p:nvGrpSpPr>
          <p:cNvPr id="57" name="Grupo 56"/>
          <p:cNvGrpSpPr/>
          <p:nvPr/>
        </p:nvGrpSpPr>
        <p:grpSpPr>
          <a:xfrm>
            <a:off x="1553218" y="2176587"/>
            <a:ext cx="5281837" cy="1515160"/>
            <a:chOff x="1553218" y="2303909"/>
            <a:chExt cx="5281837" cy="1515160"/>
          </a:xfrm>
        </p:grpSpPr>
        <p:cxnSp>
          <p:nvCxnSpPr>
            <p:cNvPr id="11" name="Conector de seta reta 10"/>
            <p:cNvCxnSpPr>
              <a:stCxn id="12" idx="6"/>
            </p:cNvCxnSpPr>
            <p:nvPr/>
          </p:nvCxnSpPr>
          <p:spPr>
            <a:xfrm flipV="1">
              <a:off x="2474088" y="2927031"/>
              <a:ext cx="2161573" cy="531911"/>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sp>
          <p:nvSpPr>
            <p:cNvPr id="12" name="Elipse 11"/>
            <p:cNvSpPr/>
            <p:nvPr/>
          </p:nvSpPr>
          <p:spPr>
            <a:xfrm>
              <a:off x="2057400" y="3262172"/>
              <a:ext cx="416688" cy="393539"/>
            </a:xfrm>
            <a:prstGeom prst="ellipse">
              <a:avLst/>
            </a:prstGeom>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Conector reto 14"/>
            <p:cNvCxnSpPr/>
            <p:nvPr/>
          </p:nvCxnSpPr>
          <p:spPr>
            <a:xfrm flipV="1">
              <a:off x="2234242" y="3462617"/>
              <a:ext cx="31502" cy="356452"/>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flipH="1" flipV="1">
              <a:off x="1928825" y="3014791"/>
              <a:ext cx="321369" cy="439714"/>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2277803" y="2936057"/>
              <a:ext cx="220946" cy="463225"/>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2277803" y="3482116"/>
              <a:ext cx="832893" cy="104254"/>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flipH="1">
              <a:off x="1553218" y="3482116"/>
              <a:ext cx="683171" cy="181788"/>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V="1">
              <a:off x="2319218" y="3154174"/>
              <a:ext cx="432663" cy="300331"/>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36" name="Conector de seta reta 35"/>
            <p:cNvCxnSpPr/>
            <p:nvPr/>
          </p:nvCxnSpPr>
          <p:spPr>
            <a:xfrm flipV="1">
              <a:off x="5011167" y="2303909"/>
              <a:ext cx="1532994" cy="570755"/>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grpSp>
          <p:nvGrpSpPr>
            <p:cNvPr id="50" name="Grupo 49"/>
            <p:cNvGrpSpPr/>
            <p:nvPr/>
          </p:nvGrpSpPr>
          <p:grpSpPr>
            <a:xfrm rot="468522">
              <a:off x="2035837" y="2815529"/>
              <a:ext cx="4799218" cy="10128"/>
              <a:chOff x="3950921" y="2960380"/>
              <a:chExt cx="4799218" cy="10128"/>
            </a:xfrm>
          </p:grpSpPr>
          <p:cxnSp>
            <p:nvCxnSpPr>
              <p:cNvPr id="33" name="Conector de seta reta 32"/>
              <p:cNvCxnSpPr/>
              <p:nvPr/>
            </p:nvCxnSpPr>
            <p:spPr>
              <a:xfrm>
                <a:off x="6942494" y="2960380"/>
                <a:ext cx="1807645" cy="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H="1">
                <a:off x="3950921" y="2960380"/>
                <a:ext cx="2991573" cy="10128"/>
              </a:xfrm>
              <a:prstGeom prst="line">
                <a:avLst/>
              </a:prstGeom>
              <a:ln w="38100" cmpd="sng">
                <a:prstDash val="dash"/>
              </a:ln>
            </p:spPr>
            <p:style>
              <a:lnRef idx="1">
                <a:schemeClr val="accent1"/>
              </a:lnRef>
              <a:fillRef idx="0">
                <a:schemeClr val="accent1"/>
              </a:fillRef>
              <a:effectRef idx="0">
                <a:schemeClr val="accent1"/>
              </a:effectRef>
              <a:fontRef idx="minor">
                <a:schemeClr val="tx1"/>
              </a:fontRef>
            </p:style>
          </p:cxnSp>
        </p:grpSp>
        <p:cxnSp>
          <p:nvCxnSpPr>
            <p:cNvPr id="54" name="Conector reto 53"/>
            <p:cNvCxnSpPr/>
            <p:nvPr/>
          </p:nvCxnSpPr>
          <p:spPr>
            <a:xfrm flipV="1">
              <a:off x="2291608" y="2534634"/>
              <a:ext cx="76356" cy="906065"/>
            </a:xfrm>
            <a:prstGeom prst="line">
              <a:avLst/>
            </a:prstGeom>
            <a:ln w="38100" cmpd="sng">
              <a:solidFill>
                <a:srgbClr val="FBAE47"/>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CaixaDeTexto 55"/>
            <p:cNvSpPr txBox="1"/>
            <p:nvPr/>
          </p:nvSpPr>
          <p:spPr>
            <a:xfrm>
              <a:off x="1790264" y="2591023"/>
              <a:ext cx="450364" cy="461665"/>
            </a:xfrm>
            <a:prstGeom prst="rect">
              <a:avLst/>
            </a:prstGeom>
            <a:noFill/>
            <a:ln w="38100" cmpd="sng">
              <a:noFill/>
            </a:ln>
          </p:spPr>
          <p:txBody>
            <a:bodyPr wrap="none" rtlCol="0">
              <a:spAutoFit/>
            </a:bodyPr>
            <a:lstStyle/>
            <a:p>
              <a:r>
                <a:rPr lang="en-GB" sz="2400" dirty="0" smtClean="0"/>
                <a:t>d</a:t>
              </a:r>
              <a:r>
                <a:rPr lang="en-GB" sz="2400" baseline="-25000" dirty="0" smtClean="0"/>
                <a:t>0</a:t>
              </a:r>
              <a:endParaRPr lang="en-GB" sz="2400" baseline="-25000" dirty="0"/>
            </a:p>
          </p:txBody>
        </p:sp>
        <p:sp>
          <p:nvSpPr>
            <p:cNvPr id="13" name="Elipse 12"/>
            <p:cNvSpPr/>
            <p:nvPr/>
          </p:nvSpPr>
          <p:spPr>
            <a:xfrm>
              <a:off x="4635661" y="2611118"/>
              <a:ext cx="813121" cy="471689"/>
            </a:xfrm>
            <a:prstGeom prst="ellipse">
              <a:avLst/>
            </a:prstGeom>
            <a:solidFill>
              <a:srgbClr val="8000FF"/>
            </a:solidFill>
            <a:ln w="38100" cmpd="sng">
              <a:solidFill>
                <a:srgbClr val="4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5" name="Conector reto 20"/>
          <p:cNvCxnSpPr/>
          <p:nvPr/>
        </p:nvCxnSpPr>
        <p:spPr>
          <a:xfrm>
            <a:off x="2291608" y="3410017"/>
            <a:ext cx="289902" cy="386561"/>
          </a:xfrm>
          <a:prstGeom prst="line">
            <a:avLst/>
          </a:prstGeom>
          <a:ln w="38100" cmpd="sng"/>
        </p:spPr>
        <p:style>
          <a:lnRef idx="1">
            <a:schemeClr val="accent1"/>
          </a:lnRef>
          <a:fillRef idx="0">
            <a:schemeClr val="accent1"/>
          </a:fillRef>
          <a:effectRef idx="0">
            <a:schemeClr val="accent1"/>
          </a:effectRef>
          <a:fontRef idx="minor">
            <a:schemeClr val="tx1"/>
          </a:fontRef>
        </p:style>
      </p:cxnSp>
      <p:sp>
        <p:nvSpPr>
          <p:cNvPr id="27" name="CaixaDeTexto 55"/>
          <p:cNvSpPr txBox="1"/>
          <p:nvPr/>
        </p:nvSpPr>
        <p:spPr>
          <a:xfrm>
            <a:off x="2080713" y="3541086"/>
            <a:ext cx="518291" cy="461665"/>
          </a:xfrm>
          <a:prstGeom prst="rect">
            <a:avLst/>
          </a:prstGeom>
          <a:noFill/>
          <a:ln w="38100" cmpd="sng">
            <a:noFill/>
          </a:ln>
        </p:spPr>
        <p:txBody>
          <a:bodyPr wrap="none" rtlCol="0">
            <a:spAutoFit/>
          </a:bodyPr>
          <a:lstStyle/>
          <a:p>
            <a:r>
              <a:rPr lang="en-GB" sz="2400" dirty="0" smtClean="0"/>
              <a:t>PV</a:t>
            </a:r>
            <a:endParaRPr lang="en-GB" sz="2400" baseline="-25000" dirty="0"/>
          </a:p>
        </p:txBody>
      </p:sp>
      <p:sp>
        <p:nvSpPr>
          <p:cNvPr id="28" name="CaixaDeTexto 55"/>
          <p:cNvSpPr txBox="1"/>
          <p:nvPr/>
        </p:nvSpPr>
        <p:spPr>
          <a:xfrm>
            <a:off x="4759404" y="2906559"/>
            <a:ext cx="505267" cy="461665"/>
          </a:xfrm>
          <a:prstGeom prst="rect">
            <a:avLst/>
          </a:prstGeom>
          <a:noFill/>
          <a:ln w="38100" cmpd="sng">
            <a:noFill/>
          </a:ln>
        </p:spPr>
        <p:txBody>
          <a:bodyPr wrap="none" rtlCol="0">
            <a:spAutoFit/>
          </a:bodyPr>
          <a:lstStyle/>
          <a:p>
            <a:r>
              <a:rPr lang="en-GB" sz="2400" dirty="0"/>
              <a:t>S</a:t>
            </a:r>
            <a:r>
              <a:rPr lang="en-GB" sz="2400" dirty="0" smtClean="0"/>
              <a:t>V</a:t>
            </a:r>
            <a:endParaRPr lang="en-GB" sz="2400" baseline="-25000" dirty="0"/>
          </a:p>
        </p:txBody>
      </p:sp>
    </p:spTree>
    <p:extLst>
      <p:ext uri="{BB962C8B-B14F-4D97-AF65-F5344CB8AC3E}">
        <p14:creationId xmlns:p14="http://schemas.microsoft.com/office/powerpoint/2010/main" val="726559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Detector Constraints</a:t>
            </a:r>
            <a:endParaRPr lang="en-GB" dirty="0"/>
          </a:p>
        </p:txBody>
      </p:sp>
      <p:sp>
        <p:nvSpPr>
          <p:cNvPr id="3" name="Espaço Reservado para Conteúdo 2"/>
          <p:cNvSpPr>
            <a:spLocks noGrp="1"/>
          </p:cNvSpPr>
          <p:nvPr>
            <p:ph idx="1"/>
          </p:nvPr>
        </p:nvSpPr>
        <p:spPr>
          <a:xfrm>
            <a:off x="0" y="991142"/>
            <a:ext cx="5245850" cy="4851400"/>
          </a:xfrm>
        </p:spPr>
        <p:txBody>
          <a:bodyPr/>
          <a:lstStyle/>
          <a:p>
            <a:r>
              <a:rPr lang="en-US" dirty="0" smtClean="0"/>
              <a:t>Impact parameter resolution depends on 3 main parameters</a:t>
            </a:r>
          </a:p>
          <a:p>
            <a:pPr lvl="1"/>
            <a:r>
              <a:rPr lang="en-US" dirty="0" smtClean="0"/>
              <a:t>Intrinsic</a:t>
            </a:r>
            <a:r>
              <a:rPr lang="en-US" b="1" dirty="0" smtClean="0"/>
              <a:t> </a:t>
            </a:r>
            <a:r>
              <a:rPr lang="en-US" b="1" i="1" dirty="0" smtClean="0">
                <a:solidFill>
                  <a:srgbClr val="15A0A7"/>
                </a:solidFill>
              </a:rPr>
              <a:t>hit resolution</a:t>
            </a:r>
          </a:p>
          <a:p>
            <a:pPr lvl="1"/>
            <a:r>
              <a:rPr lang="en-US" dirty="0" smtClean="0"/>
              <a:t>Distance to the </a:t>
            </a:r>
            <a:r>
              <a:rPr lang="en-US" b="1" i="1" dirty="0" smtClean="0">
                <a:solidFill>
                  <a:srgbClr val="15A0A7"/>
                </a:solidFill>
              </a:rPr>
              <a:t>first measured</a:t>
            </a:r>
            <a:r>
              <a:rPr lang="en-US" dirty="0" smtClean="0"/>
              <a:t> point and lever arm</a:t>
            </a:r>
          </a:p>
          <a:p>
            <a:pPr lvl="1"/>
            <a:endParaRPr lang="en-US" dirty="0"/>
          </a:p>
          <a:p>
            <a:endParaRPr lang="en-GB"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84</a:t>
            </a:fld>
            <a:endParaRPr lang="en-US" dirty="0"/>
          </a:p>
        </p:txBody>
      </p:sp>
      <p:grpSp>
        <p:nvGrpSpPr>
          <p:cNvPr id="135" name="Grupo 134"/>
          <p:cNvGrpSpPr/>
          <p:nvPr/>
        </p:nvGrpSpPr>
        <p:grpSpPr>
          <a:xfrm>
            <a:off x="4514650" y="392631"/>
            <a:ext cx="4122327" cy="3822309"/>
            <a:chOff x="4013710" y="3308007"/>
            <a:chExt cx="4122327" cy="3822309"/>
          </a:xfrm>
        </p:grpSpPr>
        <p:sp>
          <p:nvSpPr>
            <p:cNvPr id="14" name="Arco 13"/>
            <p:cNvSpPr/>
            <p:nvPr/>
          </p:nvSpPr>
          <p:spPr>
            <a:xfrm rot="18241437">
              <a:off x="4734045" y="4687746"/>
              <a:ext cx="1597306" cy="1643605"/>
            </a:xfrm>
            <a:prstGeom prst="arc">
              <a:avLst>
                <a:gd name="adj1" fmla="val 17642700"/>
                <a:gd name="adj2" fmla="val 5339696"/>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o 14"/>
            <p:cNvSpPr/>
            <p:nvPr/>
          </p:nvSpPr>
          <p:spPr>
            <a:xfrm rot="18241437">
              <a:off x="3926779" y="3975711"/>
              <a:ext cx="3241536" cy="3067674"/>
            </a:xfrm>
            <a:prstGeom prst="arc">
              <a:avLst>
                <a:gd name="adj1" fmla="val 17970647"/>
                <a:gd name="adj2" fmla="val 4319544"/>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33" name="Grupo 132"/>
            <p:cNvGrpSpPr/>
            <p:nvPr/>
          </p:nvGrpSpPr>
          <p:grpSpPr>
            <a:xfrm>
              <a:off x="4904002" y="3308007"/>
              <a:ext cx="3232035" cy="2886510"/>
              <a:chOff x="4904002" y="3308007"/>
              <a:chExt cx="3232035" cy="2886510"/>
            </a:xfrm>
          </p:grpSpPr>
          <p:cxnSp>
            <p:nvCxnSpPr>
              <p:cNvPr id="8" name="Conector reto 7"/>
              <p:cNvCxnSpPr/>
              <p:nvPr/>
            </p:nvCxnSpPr>
            <p:spPr>
              <a:xfrm>
                <a:off x="5530156" y="3308007"/>
                <a:ext cx="2543" cy="26298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5173884" y="5483463"/>
                <a:ext cx="2962153" cy="293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flipV="1">
                <a:off x="5535243" y="3638405"/>
                <a:ext cx="1809338" cy="184799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a:endCxn id="14" idx="2"/>
              </p:cNvCxnSpPr>
              <p:nvPr/>
            </p:nvCxnSpPr>
            <p:spPr>
              <a:xfrm>
                <a:off x="5535243" y="5492187"/>
                <a:ext cx="686523" cy="4651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endCxn id="15" idx="2"/>
              </p:cNvCxnSpPr>
              <p:nvPr/>
            </p:nvCxnSpPr>
            <p:spPr>
              <a:xfrm>
                <a:off x="5532698" y="5486397"/>
                <a:ext cx="1496556" cy="44848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5833295" y="5825185"/>
                <a:ext cx="343364" cy="369332"/>
              </a:xfrm>
              <a:prstGeom prst="rect">
                <a:avLst/>
              </a:prstGeom>
              <a:noFill/>
            </p:spPr>
            <p:txBody>
              <a:bodyPr wrap="none" rtlCol="0">
                <a:spAutoFit/>
              </a:bodyPr>
              <a:lstStyle/>
              <a:p>
                <a:r>
                  <a:rPr lang="en-GB" dirty="0" smtClean="0"/>
                  <a:t>r</a:t>
                </a:r>
                <a:r>
                  <a:rPr lang="en-GB" baseline="-25000" dirty="0" smtClean="0"/>
                  <a:t>1</a:t>
                </a:r>
                <a:endParaRPr lang="en-GB" baseline="-25000" dirty="0"/>
              </a:p>
            </p:txBody>
          </p:sp>
          <p:sp>
            <p:nvSpPr>
              <p:cNvPr id="32" name="CaixaDeTexto 31"/>
              <p:cNvSpPr txBox="1"/>
              <p:nvPr/>
            </p:nvSpPr>
            <p:spPr>
              <a:xfrm>
                <a:off x="6564208" y="5789697"/>
                <a:ext cx="343364" cy="369332"/>
              </a:xfrm>
              <a:prstGeom prst="rect">
                <a:avLst/>
              </a:prstGeom>
              <a:noFill/>
            </p:spPr>
            <p:txBody>
              <a:bodyPr wrap="none" rtlCol="0">
                <a:spAutoFit/>
              </a:bodyPr>
              <a:lstStyle/>
              <a:p>
                <a:r>
                  <a:rPr lang="en-GB" dirty="0" smtClean="0"/>
                  <a:t>r</a:t>
                </a:r>
                <a:r>
                  <a:rPr lang="en-GB" baseline="-25000" dirty="0" smtClean="0"/>
                  <a:t>2</a:t>
                </a:r>
                <a:endParaRPr lang="en-GB" baseline="-25000" dirty="0"/>
              </a:p>
            </p:txBody>
          </p:sp>
          <p:cxnSp>
            <p:nvCxnSpPr>
              <p:cNvPr id="34" name="Conector de seta reta 33"/>
              <p:cNvCxnSpPr/>
              <p:nvPr/>
            </p:nvCxnSpPr>
            <p:spPr>
              <a:xfrm flipV="1">
                <a:off x="4904002" y="3540376"/>
                <a:ext cx="2393295" cy="2012161"/>
              </a:xfrm>
              <a:prstGeom prst="straightConnector1">
                <a:avLst/>
              </a:prstGeom>
              <a:ln w="31750">
                <a:solidFill>
                  <a:srgbClr val="15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5126027" y="3872649"/>
                <a:ext cx="1047589" cy="7530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6160449" y="3947953"/>
                <a:ext cx="784441" cy="54354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5530156" y="4639095"/>
                <a:ext cx="630293" cy="276251"/>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6160449" y="4918985"/>
                <a:ext cx="292550" cy="649859"/>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6923985" y="4491497"/>
                <a:ext cx="283064" cy="1148283"/>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Conector reto 123"/>
              <p:cNvCxnSpPr/>
              <p:nvPr/>
            </p:nvCxnSpPr>
            <p:spPr>
              <a:xfrm flipH="1" flipV="1">
                <a:off x="5303849" y="5211116"/>
                <a:ext cx="226307" cy="272347"/>
              </a:xfrm>
              <a:prstGeom prst="line">
                <a:avLst/>
              </a:prstGeom>
              <a:ln w="25400">
                <a:solidFill>
                  <a:srgbClr val="FBAE4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7" name="CaixaDeTexto 126"/>
              <p:cNvSpPr txBox="1"/>
              <p:nvPr/>
            </p:nvSpPr>
            <p:spPr>
              <a:xfrm>
                <a:off x="5106402" y="5204176"/>
                <a:ext cx="385042" cy="369332"/>
              </a:xfrm>
              <a:prstGeom prst="rect">
                <a:avLst/>
              </a:prstGeom>
              <a:noFill/>
            </p:spPr>
            <p:txBody>
              <a:bodyPr wrap="none" rtlCol="0">
                <a:spAutoFit/>
              </a:bodyPr>
              <a:lstStyle/>
              <a:p>
                <a:r>
                  <a:rPr lang="en-GB" dirty="0" smtClean="0"/>
                  <a:t>d</a:t>
                </a:r>
                <a:r>
                  <a:rPr lang="en-GB" baseline="-25000" dirty="0" smtClean="0"/>
                  <a:t>0</a:t>
                </a:r>
                <a:endParaRPr lang="en-GB" baseline="-25000" dirty="0"/>
              </a:p>
            </p:txBody>
          </p:sp>
          <p:sp>
            <p:nvSpPr>
              <p:cNvPr id="128" name="CaixaDeTexto 127"/>
              <p:cNvSpPr txBox="1"/>
              <p:nvPr/>
            </p:nvSpPr>
            <p:spPr>
              <a:xfrm>
                <a:off x="5649821" y="436858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smtClean="0"/>
                  <a:t>1</a:t>
                </a:r>
                <a:endParaRPr lang="en-GB" baseline="-25000" dirty="0"/>
              </a:p>
            </p:txBody>
          </p:sp>
          <p:sp>
            <p:nvSpPr>
              <p:cNvPr id="129" name="CaixaDeTexto 128"/>
              <p:cNvSpPr txBox="1"/>
              <p:nvPr/>
            </p:nvSpPr>
            <p:spPr>
              <a:xfrm>
                <a:off x="6307550" y="374309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a:t>2</a:t>
                </a:r>
              </a:p>
            </p:txBody>
          </p:sp>
          <p:sp>
            <p:nvSpPr>
              <p:cNvPr id="130" name="Elipse 129"/>
              <p:cNvSpPr/>
              <p:nvPr/>
            </p:nvSpPr>
            <p:spPr>
              <a:xfrm>
                <a:off x="6486027" y="4180174"/>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Elipse 131"/>
              <p:cNvSpPr/>
              <p:nvPr/>
            </p:nvSpPr>
            <p:spPr>
              <a:xfrm>
                <a:off x="5796219" y="4741646"/>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9" name="CaixaDeTexto 158"/>
          <p:cNvSpPr txBox="1"/>
          <p:nvPr/>
        </p:nvSpPr>
        <p:spPr>
          <a:xfrm>
            <a:off x="7448330" y="903657"/>
            <a:ext cx="1556836" cy="646331"/>
          </a:xfrm>
          <a:prstGeom prst="rect">
            <a:avLst/>
          </a:prstGeom>
          <a:noFill/>
        </p:spPr>
        <p:txBody>
          <a:bodyPr wrap="none" rtlCol="0">
            <a:spAutoFit/>
          </a:bodyPr>
          <a:lstStyle/>
          <a:p>
            <a:r>
              <a:rPr lang="en-GB" dirty="0" smtClean="0"/>
              <a:t>2 point</a:t>
            </a:r>
            <a:br>
              <a:rPr lang="en-GB" dirty="0" smtClean="0"/>
            </a:br>
            <a:r>
              <a:rPr lang="en-GB" dirty="0" smtClean="0"/>
              <a:t>measurement </a:t>
            </a:r>
            <a:endParaRPr lang="en-GB" dirty="0"/>
          </a:p>
        </p:txBody>
      </p:sp>
      <p:pic>
        <p:nvPicPr>
          <p:cNvPr id="17" name="Picture 16" descr="errorond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176" y="3106291"/>
            <a:ext cx="4153629" cy="1156805"/>
          </a:xfrm>
          <a:prstGeom prst="rect">
            <a:avLst/>
          </a:prstGeom>
        </p:spPr>
      </p:pic>
      <p:sp>
        <p:nvSpPr>
          <p:cNvPr id="7" name="Oval 6"/>
          <p:cNvSpPr/>
          <p:nvPr/>
        </p:nvSpPr>
        <p:spPr>
          <a:xfrm flipH="1" flipV="1">
            <a:off x="7201699" y="3323453"/>
            <a:ext cx="418863" cy="364770"/>
          </a:xfrm>
          <a:prstGeom prst="ellipse">
            <a:avLst/>
          </a:prstGeom>
          <a:noFill/>
          <a:ln>
            <a:solidFill>
              <a:srgbClr val="15A0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29131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Detector Constraints</a:t>
            </a:r>
            <a:endParaRPr lang="en-GB" dirty="0"/>
          </a:p>
        </p:txBody>
      </p:sp>
      <p:sp>
        <p:nvSpPr>
          <p:cNvPr id="3" name="Espaço Reservado para Conteúdo 2"/>
          <p:cNvSpPr>
            <a:spLocks noGrp="1"/>
          </p:cNvSpPr>
          <p:nvPr>
            <p:ph idx="1"/>
          </p:nvPr>
        </p:nvSpPr>
        <p:spPr>
          <a:xfrm>
            <a:off x="0" y="991142"/>
            <a:ext cx="5245850" cy="4851400"/>
          </a:xfrm>
        </p:spPr>
        <p:txBody>
          <a:bodyPr/>
          <a:lstStyle/>
          <a:p>
            <a:r>
              <a:rPr lang="en-US" dirty="0" smtClean="0"/>
              <a:t>Impact parameter resolution depends on 3 main parameters</a:t>
            </a:r>
          </a:p>
          <a:p>
            <a:pPr lvl="1"/>
            <a:r>
              <a:rPr lang="en-US" dirty="0" smtClean="0"/>
              <a:t>Intrinsic</a:t>
            </a:r>
            <a:r>
              <a:rPr lang="en-US" b="1" dirty="0" smtClean="0"/>
              <a:t> </a:t>
            </a:r>
            <a:r>
              <a:rPr lang="en-US" b="1" i="1" dirty="0" smtClean="0">
                <a:solidFill>
                  <a:srgbClr val="15A0A7"/>
                </a:solidFill>
              </a:rPr>
              <a:t>hit resolution</a:t>
            </a:r>
          </a:p>
          <a:p>
            <a:pPr lvl="1"/>
            <a:r>
              <a:rPr lang="en-US" dirty="0" smtClean="0"/>
              <a:t>Distance to the </a:t>
            </a:r>
            <a:r>
              <a:rPr lang="en-US" b="1" i="1" dirty="0" smtClean="0">
                <a:solidFill>
                  <a:srgbClr val="15A0A7"/>
                </a:solidFill>
              </a:rPr>
              <a:t>first measured</a:t>
            </a:r>
            <a:r>
              <a:rPr lang="en-US" dirty="0" smtClean="0"/>
              <a:t> point and lever arm</a:t>
            </a:r>
          </a:p>
          <a:p>
            <a:pPr lvl="1"/>
            <a:r>
              <a:rPr lang="en-US" dirty="0"/>
              <a:t>Multiple scattering in </a:t>
            </a:r>
            <a:r>
              <a:rPr lang="en-US" b="1" i="1" dirty="0">
                <a:solidFill>
                  <a:srgbClr val="15A0A7"/>
                </a:solidFill>
              </a:rPr>
              <a:t>detector material</a:t>
            </a:r>
            <a:r>
              <a:rPr lang="en-US" b="1" dirty="0"/>
              <a:t>, </a:t>
            </a:r>
            <a:r>
              <a:rPr lang="en-US" dirty="0"/>
              <a:t>(worse at low p</a:t>
            </a:r>
            <a:r>
              <a:rPr lang="en-US" baseline="-25000" dirty="0"/>
              <a:t>T</a:t>
            </a:r>
            <a:r>
              <a:rPr lang="en-US" dirty="0"/>
              <a:t>)</a:t>
            </a:r>
          </a:p>
          <a:p>
            <a:pPr lvl="1"/>
            <a:endParaRPr lang="en-US" dirty="0"/>
          </a:p>
          <a:p>
            <a:endParaRPr lang="en-GB"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85</a:t>
            </a:fld>
            <a:endParaRPr lang="en-US" dirty="0"/>
          </a:p>
        </p:txBody>
      </p:sp>
      <p:grpSp>
        <p:nvGrpSpPr>
          <p:cNvPr id="135" name="Grupo 134"/>
          <p:cNvGrpSpPr/>
          <p:nvPr/>
        </p:nvGrpSpPr>
        <p:grpSpPr>
          <a:xfrm>
            <a:off x="4514650" y="392631"/>
            <a:ext cx="4122327" cy="3822309"/>
            <a:chOff x="4013710" y="3308007"/>
            <a:chExt cx="4122327" cy="3822309"/>
          </a:xfrm>
        </p:grpSpPr>
        <p:sp>
          <p:nvSpPr>
            <p:cNvPr id="14" name="Arco 13"/>
            <p:cNvSpPr/>
            <p:nvPr/>
          </p:nvSpPr>
          <p:spPr>
            <a:xfrm rot="18241437">
              <a:off x="4734045" y="4687746"/>
              <a:ext cx="1597306" cy="1643605"/>
            </a:xfrm>
            <a:prstGeom prst="arc">
              <a:avLst>
                <a:gd name="adj1" fmla="val 17642700"/>
                <a:gd name="adj2" fmla="val 5339696"/>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o 14"/>
            <p:cNvSpPr/>
            <p:nvPr/>
          </p:nvSpPr>
          <p:spPr>
            <a:xfrm rot="18241437">
              <a:off x="3926779" y="3975711"/>
              <a:ext cx="3241536" cy="3067674"/>
            </a:xfrm>
            <a:prstGeom prst="arc">
              <a:avLst>
                <a:gd name="adj1" fmla="val 17970647"/>
                <a:gd name="adj2" fmla="val 4319544"/>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33" name="Grupo 132"/>
            <p:cNvGrpSpPr/>
            <p:nvPr/>
          </p:nvGrpSpPr>
          <p:grpSpPr>
            <a:xfrm>
              <a:off x="4904002" y="3308007"/>
              <a:ext cx="3232035" cy="2886510"/>
              <a:chOff x="4904002" y="3308007"/>
              <a:chExt cx="3232035" cy="2886510"/>
            </a:xfrm>
          </p:grpSpPr>
          <p:cxnSp>
            <p:nvCxnSpPr>
              <p:cNvPr id="8" name="Conector reto 7"/>
              <p:cNvCxnSpPr/>
              <p:nvPr/>
            </p:nvCxnSpPr>
            <p:spPr>
              <a:xfrm>
                <a:off x="5530156" y="3308007"/>
                <a:ext cx="2543" cy="26298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5173884" y="5483463"/>
                <a:ext cx="2962153" cy="293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flipV="1">
                <a:off x="5535243" y="3638405"/>
                <a:ext cx="1809338" cy="184799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a:endCxn id="14" idx="2"/>
              </p:cNvCxnSpPr>
              <p:nvPr/>
            </p:nvCxnSpPr>
            <p:spPr>
              <a:xfrm>
                <a:off x="5535243" y="5492187"/>
                <a:ext cx="686523" cy="4651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endCxn id="15" idx="2"/>
              </p:cNvCxnSpPr>
              <p:nvPr/>
            </p:nvCxnSpPr>
            <p:spPr>
              <a:xfrm>
                <a:off x="5532698" y="5486397"/>
                <a:ext cx="1496556" cy="44848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5833295" y="5825185"/>
                <a:ext cx="343364" cy="369332"/>
              </a:xfrm>
              <a:prstGeom prst="rect">
                <a:avLst/>
              </a:prstGeom>
              <a:noFill/>
            </p:spPr>
            <p:txBody>
              <a:bodyPr wrap="none" rtlCol="0">
                <a:spAutoFit/>
              </a:bodyPr>
              <a:lstStyle/>
              <a:p>
                <a:r>
                  <a:rPr lang="en-GB" dirty="0" smtClean="0"/>
                  <a:t>r</a:t>
                </a:r>
                <a:r>
                  <a:rPr lang="en-GB" baseline="-25000" dirty="0" smtClean="0"/>
                  <a:t>1</a:t>
                </a:r>
                <a:endParaRPr lang="en-GB" baseline="-25000" dirty="0"/>
              </a:p>
            </p:txBody>
          </p:sp>
          <p:sp>
            <p:nvSpPr>
              <p:cNvPr id="32" name="CaixaDeTexto 31"/>
              <p:cNvSpPr txBox="1"/>
              <p:nvPr/>
            </p:nvSpPr>
            <p:spPr>
              <a:xfrm>
                <a:off x="6564208" y="5789697"/>
                <a:ext cx="343364" cy="369332"/>
              </a:xfrm>
              <a:prstGeom prst="rect">
                <a:avLst/>
              </a:prstGeom>
              <a:noFill/>
            </p:spPr>
            <p:txBody>
              <a:bodyPr wrap="none" rtlCol="0">
                <a:spAutoFit/>
              </a:bodyPr>
              <a:lstStyle/>
              <a:p>
                <a:r>
                  <a:rPr lang="en-GB" dirty="0" smtClean="0"/>
                  <a:t>r</a:t>
                </a:r>
                <a:r>
                  <a:rPr lang="en-GB" baseline="-25000" dirty="0" smtClean="0"/>
                  <a:t>2</a:t>
                </a:r>
                <a:endParaRPr lang="en-GB" baseline="-25000" dirty="0"/>
              </a:p>
            </p:txBody>
          </p:sp>
          <p:cxnSp>
            <p:nvCxnSpPr>
              <p:cNvPr id="34" name="Conector de seta reta 33"/>
              <p:cNvCxnSpPr/>
              <p:nvPr/>
            </p:nvCxnSpPr>
            <p:spPr>
              <a:xfrm flipV="1">
                <a:off x="4904002" y="3540376"/>
                <a:ext cx="2393295" cy="2012161"/>
              </a:xfrm>
              <a:prstGeom prst="straightConnector1">
                <a:avLst/>
              </a:prstGeom>
              <a:ln w="31750">
                <a:solidFill>
                  <a:srgbClr val="15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5126027" y="3872649"/>
                <a:ext cx="1047589" cy="7530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6160449" y="3947953"/>
                <a:ext cx="784441" cy="54354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5530156" y="4639095"/>
                <a:ext cx="630293" cy="276251"/>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6160449" y="4918985"/>
                <a:ext cx="292550" cy="649859"/>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6923985" y="4491497"/>
                <a:ext cx="283064" cy="1148283"/>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Conector reto 123"/>
              <p:cNvCxnSpPr/>
              <p:nvPr/>
            </p:nvCxnSpPr>
            <p:spPr>
              <a:xfrm flipH="1" flipV="1">
                <a:off x="5303849" y="5211116"/>
                <a:ext cx="226307" cy="272347"/>
              </a:xfrm>
              <a:prstGeom prst="line">
                <a:avLst/>
              </a:prstGeom>
              <a:ln w="25400">
                <a:solidFill>
                  <a:srgbClr val="FBAE4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7" name="CaixaDeTexto 126"/>
              <p:cNvSpPr txBox="1"/>
              <p:nvPr/>
            </p:nvSpPr>
            <p:spPr>
              <a:xfrm>
                <a:off x="5106402" y="5204176"/>
                <a:ext cx="385042" cy="369332"/>
              </a:xfrm>
              <a:prstGeom prst="rect">
                <a:avLst/>
              </a:prstGeom>
              <a:noFill/>
            </p:spPr>
            <p:txBody>
              <a:bodyPr wrap="none" rtlCol="0">
                <a:spAutoFit/>
              </a:bodyPr>
              <a:lstStyle/>
              <a:p>
                <a:r>
                  <a:rPr lang="en-GB" dirty="0" smtClean="0"/>
                  <a:t>d</a:t>
                </a:r>
                <a:r>
                  <a:rPr lang="en-GB" baseline="-25000" dirty="0" smtClean="0"/>
                  <a:t>0</a:t>
                </a:r>
                <a:endParaRPr lang="en-GB" baseline="-25000" dirty="0"/>
              </a:p>
            </p:txBody>
          </p:sp>
          <p:sp>
            <p:nvSpPr>
              <p:cNvPr id="128" name="CaixaDeTexto 127"/>
              <p:cNvSpPr txBox="1"/>
              <p:nvPr/>
            </p:nvSpPr>
            <p:spPr>
              <a:xfrm>
                <a:off x="5649821" y="436858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smtClean="0"/>
                  <a:t>1</a:t>
                </a:r>
                <a:endParaRPr lang="en-GB" baseline="-25000" dirty="0"/>
              </a:p>
            </p:txBody>
          </p:sp>
          <p:sp>
            <p:nvSpPr>
              <p:cNvPr id="129" name="CaixaDeTexto 128"/>
              <p:cNvSpPr txBox="1"/>
              <p:nvPr/>
            </p:nvSpPr>
            <p:spPr>
              <a:xfrm>
                <a:off x="6307550" y="374309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a:t>2</a:t>
                </a:r>
              </a:p>
            </p:txBody>
          </p:sp>
          <p:sp>
            <p:nvSpPr>
              <p:cNvPr id="130" name="Elipse 129"/>
              <p:cNvSpPr/>
              <p:nvPr/>
            </p:nvSpPr>
            <p:spPr>
              <a:xfrm>
                <a:off x="6486027" y="4180174"/>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Elipse 131"/>
              <p:cNvSpPr/>
              <p:nvPr/>
            </p:nvSpPr>
            <p:spPr>
              <a:xfrm>
                <a:off x="5796219" y="4741646"/>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9" name="CaixaDeTexto 158"/>
          <p:cNvSpPr txBox="1"/>
          <p:nvPr/>
        </p:nvSpPr>
        <p:spPr>
          <a:xfrm>
            <a:off x="7448330" y="903657"/>
            <a:ext cx="1556836" cy="646331"/>
          </a:xfrm>
          <a:prstGeom prst="rect">
            <a:avLst/>
          </a:prstGeom>
          <a:noFill/>
        </p:spPr>
        <p:txBody>
          <a:bodyPr wrap="none" rtlCol="0">
            <a:spAutoFit/>
          </a:bodyPr>
          <a:lstStyle/>
          <a:p>
            <a:r>
              <a:rPr lang="en-GB" dirty="0" smtClean="0"/>
              <a:t>2 point</a:t>
            </a:r>
            <a:br>
              <a:rPr lang="en-GB" dirty="0" smtClean="0"/>
            </a:br>
            <a:r>
              <a:rPr lang="en-GB" dirty="0" smtClean="0"/>
              <a:t>measurement </a:t>
            </a:r>
            <a:endParaRPr lang="en-GB" dirty="0"/>
          </a:p>
        </p:txBody>
      </p:sp>
      <p:grpSp>
        <p:nvGrpSpPr>
          <p:cNvPr id="11" name="Group 10"/>
          <p:cNvGrpSpPr/>
          <p:nvPr/>
        </p:nvGrpSpPr>
        <p:grpSpPr>
          <a:xfrm>
            <a:off x="444488" y="3986719"/>
            <a:ext cx="3625516" cy="1503506"/>
            <a:chOff x="5334000" y="4166193"/>
            <a:chExt cx="3625516" cy="1503506"/>
          </a:xfrm>
        </p:grpSpPr>
        <p:sp>
          <p:nvSpPr>
            <p:cNvPr id="139" name="Retângulo 138"/>
            <p:cNvSpPr/>
            <p:nvPr/>
          </p:nvSpPr>
          <p:spPr>
            <a:xfrm>
              <a:off x="6763791" y="4166193"/>
              <a:ext cx="911604" cy="15035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1" name="Conector de seta reta 140"/>
            <p:cNvCxnSpPr/>
            <p:nvPr/>
          </p:nvCxnSpPr>
          <p:spPr>
            <a:xfrm>
              <a:off x="5334000" y="4822284"/>
              <a:ext cx="362551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3" name="Conector de seta reta 142"/>
            <p:cNvCxnSpPr>
              <a:stCxn id="146" idx="15"/>
            </p:cNvCxnSpPr>
            <p:nvPr/>
          </p:nvCxnSpPr>
          <p:spPr>
            <a:xfrm>
              <a:off x="7682799" y="5132345"/>
              <a:ext cx="1212548" cy="3881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6" name="Forma livre 145"/>
            <p:cNvSpPr/>
            <p:nvPr/>
          </p:nvSpPr>
          <p:spPr>
            <a:xfrm>
              <a:off x="6753726" y="4820652"/>
              <a:ext cx="929073" cy="311693"/>
            </a:xfrm>
            <a:custGeom>
              <a:avLst/>
              <a:gdLst>
                <a:gd name="connsiteX0" fmla="*/ 0 w 914400"/>
                <a:gd name="connsiteY0" fmla="*/ 0 h 280736"/>
                <a:gd name="connsiteX1" fmla="*/ 40106 w 914400"/>
                <a:gd name="connsiteY1" fmla="*/ 32084 h 280736"/>
                <a:gd name="connsiteX2" fmla="*/ 64169 w 914400"/>
                <a:gd name="connsiteY2" fmla="*/ 40105 h 280736"/>
                <a:gd name="connsiteX3" fmla="*/ 136358 w 914400"/>
                <a:gd name="connsiteY3" fmla="*/ 56147 h 280736"/>
                <a:gd name="connsiteX4" fmla="*/ 160421 w 914400"/>
                <a:gd name="connsiteY4" fmla="*/ 80210 h 280736"/>
                <a:gd name="connsiteX5" fmla="*/ 256674 w 914400"/>
                <a:gd name="connsiteY5" fmla="*/ 80210 h 280736"/>
                <a:gd name="connsiteX6" fmla="*/ 425116 w 914400"/>
                <a:gd name="connsiteY6" fmla="*/ 136358 h 280736"/>
                <a:gd name="connsiteX7" fmla="*/ 473242 w 914400"/>
                <a:gd name="connsiteY7" fmla="*/ 152400 h 280736"/>
                <a:gd name="connsiteX8" fmla="*/ 497306 w 914400"/>
                <a:gd name="connsiteY8" fmla="*/ 160421 h 280736"/>
                <a:gd name="connsiteX9" fmla="*/ 617621 w 914400"/>
                <a:gd name="connsiteY9" fmla="*/ 168442 h 280736"/>
                <a:gd name="connsiteX10" fmla="*/ 649706 w 914400"/>
                <a:gd name="connsiteY10" fmla="*/ 176463 h 280736"/>
                <a:gd name="connsiteX11" fmla="*/ 729916 w 914400"/>
                <a:gd name="connsiteY11" fmla="*/ 216568 h 280736"/>
                <a:gd name="connsiteX12" fmla="*/ 818148 w 914400"/>
                <a:gd name="connsiteY12" fmla="*/ 232610 h 280736"/>
                <a:gd name="connsiteX13" fmla="*/ 842211 w 914400"/>
                <a:gd name="connsiteY13" fmla="*/ 240631 h 280736"/>
                <a:gd name="connsiteX14" fmla="*/ 866274 w 914400"/>
                <a:gd name="connsiteY14" fmla="*/ 256673 h 280736"/>
                <a:gd name="connsiteX15" fmla="*/ 914400 w 914400"/>
                <a:gd name="connsiteY15" fmla="*/ 280736 h 28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280736">
                  <a:moveTo>
                    <a:pt x="0" y="0"/>
                  </a:moveTo>
                  <a:cubicBezTo>
                    <a:pt x="13369" y="10695"/>
                    <a:pt x="25588" y="23010"/>
                    <a:pt x="40106" y="32084"/>
                  </a:cubicBezTo>
                  <a:cubicBezTo>
                    <a:pt x="47276" y="36565"/>
                    <a:pt x="56039" y="37782"/>
                    <a:pt x="64169" y="40105"/>
                  </a:cubicBezTo>
                  <a:cubicBezTo>
                    <a:pt x="90600" y="47657"/>
                    <a:pt x="108791" y="50634"/>
                    <a:pt x="136358" y="56147"/>
                  </a:cubicBezTo>
                  <a:cubicBezTo>
                    <a:pt x="144379" y="64168"/>
                    <a:pt x="150983" y="73918"/>
                    <a:pt x="160421" y="80210"/>
                  </a:cubicBezTo>
                  <a:cubicBezTo>
                    <a:pt x="187296" y="98127"/>
                    <a:pt x="233801" y="82751"/>
                    <a:pt x="256674" y="80210"/>
                  </a:cubicBezTo>
                  <a:lnTo>
                    <a:pt x="425116" y="136358"/>
                  </a:lnTo>
                  <a:lnTo>
                    <a:pt x="473242" y="152400"/>
                  </a:lnTo>
                  <a:cubicBezTo>
                    <a:pt x="481263" y="155074"/>
                    <a:pt x="488870" y="159859"/>
                    <a:pt x="497306" y="160421"/>
                  </a:cubicBezTo>
                  <a:lnTo>
                    <a:pt x="617621" y="168442"/>
                  </a:lnTo>
                  <a:cubicBezTo>
                    <a:pt x="628316" y="171116"/>
                    <a:pt x="639573" y="172120"/>
                    <a:pt x="649706" y="176463"/>
                  </a:cubicBezTo>
                  <a:cubicBezTo>
                    <a:pt x="724683" y="208595"/>
                    <a:pt x="593153" y="178578"/>
                    <a:pt x="729916" y="216568"/>
                  </a:cubicBezTo>
                  <a:cubicBezTo>
                    <a:pt x="758718" y="224569"/>
                    <a:pt x="788919" y="226347"/>
                    <a:pt x="818148" y="232610"/>
                  </a:cubicBezTo>
                  <a:cubicBezTo>
                    <a:pt x="826415" y="234382"/>
                    <a:pt x="834649" y="236850"/>
                    <a:pt x="842211" y="240631"/>
                  </a:cubicBezTo>
                  <a:cubicBezTo>
                    <a:pt x="850833" y="244942"/>
                    <a:pt x="857413" y="252876"/>
                    <a:pt x="866274" y="256673"/>
                  </a:cubicBezTo>
                  <a:cubicBezTo>
                    <a:pt x="918013" y="278847"/>
                    <a:pt x="882112" y="248448"/>
                    <a:pt x="914400" y="280736"/>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Arco 146"/>
            <p:cNvSpPr/>
            <p:nvPr/>
          </p:nvSpPr>
          <p:spPr>
            <a:xfrm>
              <a:off x="7764732" y="4687944"/>
              <a:ext cx="201131" cy="505326"/>
            </a:xfrm>
            <a:prstGeom prst="arc">
              <a:avLst>
                <a:gd name="adj1" fmla="val 18247277"/>
                <a:gd name="adj2" fmla="val 539575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CaixaDeTexto 149"/>
            <p:cNvSpPr txBox="1"/>
            <p:nvPr/>
          </p:nvSpPr>
          <p:spPr>
            <a:xfrm>
              <a:off x="7973267" y="4869085"/>
              <a:ext cx="304892" cy="369332"/>
            </a:xfrm>
            <a:prstGeom prst="rect">
              <a:avLst/>
            </a:prstGeom>
            <a:noFill/>
          </p:spPr>
          <p:txBody>
            <a:bodyPr wrap="none" rtlCol="0">
              <a:spAutoFit/>
            </a:bodyPr>
            <a:lstStyle/>
            <a:p>
              <a:r>
                <a:rPr lang="en-GB" dirty="0">
                  <a:latin typeface="Symbol" panose="05050102010706020507" pitchFamily="18" charset="2"/>
                </a:rPr>
                <a:t>q</a:t>
              </a:r>
            </a:p>
          </p:txBody>
        </p:sp>
        <p:cxnSp>
          <p:nvCxnSpPr>
            <p:cNvPr id="152" name="Conector de seta reta 151"/>
            <p:cNvCxnSpPr/>
            <p:nvPr/>
          </p:nvCxnSpPr>
          <p:spPr>
            <a:xfrm>
              <a:off x="6763791" y="5591715"/>
              <a:ext cx="91160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8" name="CaixaDeTexto 157"/>
            <p:cNvSpPr txBox="1"/>
            <p:nvPr/>
          </p:nvSpPr>
          <p:spPr>
            <a:xfrm>
              <a:off x="7055097" y="5255567"/>
              <a:ext cx="287258" cy="369332"/>
            </a:xfrm>
            <a:prstGeom prst="rect">
              <a:avLst/>
            </a:prstGeom>
            <a:noFill/>
          </p:spPr>
          <p:txBody>
            <a:bodyPr wrap="none" rtlCol="0">
              <a:spAutoFit/>
            </a:bodyPr>
            <a:lstStyle/>
            <a:p>
              <a:r>
                <a:rPr lang="en-GB" i="1" dirty="0" smtClean="0">
                  <a:latin typeface="Times" panose="02020603050405020304" pitchFamily="18" charset="0"/>
                  <a:cs typeface="Times" panose="02020603050405020304" pitchFamily="18" charset="0"/>
                </a:rPr>
                <a:t>x</a:t>
              </a:r>
              <a:endParaRPr lang="en-GB" i="1" dirty="0">
                <a:latin typeface="Times" panose="02020603050405020304" pitchFamily="18" charset="0"/>
                <a:cs typeface="Times" panose="02020603050405020304" pitchFamily="18" charset="0"/>
              </a:endParaRPr>
            </a:p>
          </p:txBody>
        </p:sp>
        <p:sp>
          <p:nvSpPr>
            <p:cNvPr id="160" name="CaixaDeTexto 159"/>
            <p:cNvSpPr txBox="1"/>
            <p:nvPr/>
          </p:nvSpPr>
          <p:spPr>
            <a:xfrm>
              <a:off x="5591302" y="4196189"/>
              <a:ext cx="1106200" cy="646331"/>
            </a:xfrm>
            <a:prstGeom prst="rect">
              <a:avLst/>
            </a:prstGeom>
            <a:noFill/>
          </p:spPr>
          <p:txBody>
            <a:bodyPr wrap="none" rtlCol="0">
              <a:spAutoFit/>
            </a:bodyPr>
            <a:lstStyle/>
            <a:p>
              <a:r>
                <a:rPr lang="en-GB" dirty="0" smtClean="0"/>
                <a:t>Multiple </a:t>
              </a:r>
              <a:br>
                <a:rPr lang="en-GB" dirty="0" smtClean="0"/>
              </a:br>
              <a:r>
                <a:rPr lang="en-GB" dirty="0" smtClean="0"/>
                <a:t>scattering</a:t>
              </a:r>
              <a:endParaRPr lang="en-GB" dirty="0"/>
            </a:p>
          </p:txBody>
        </p:sp>
      </p:grpSp>
      <p:pic>
        <p:nvPicPr>
          <p:cNvPr id="18" name="Picture 17" descr="errormultsc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808" y="4445448"/>
            <a:ext cx="5753192" cy="706960"/>
          </a:xfrm>
          <a:prstGeom prst="rect">
            <a:avLst/>
          </a:prstGeom>
        </p:spPr>
      </p:pic>
      <p:pic>
        <p:nvPicPr>
          <p:cNvPr id="45" name="Picture 44" descr="errorond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176" y="3106291"/>
            <a:ext cx="4153629" cy="1156805"/>
          </a:xfrm>
          <a:prstGeom prst="rect">
            <a:avLst/>
          </a:prstGeom>
        </p:spPr>
      </p:pic>
    </p:spTree>
    <p:extLst>
      <p:ext uri="{BB962C8B-B14F-4D97-AF65-F5344CB8AC3E}">
        <p14:creationId xmlns:p14="http://schemas.microsoft.com/office/powerpoint/2010/main" val="245932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Detector Constraints</a:t>
            </a:r>
            <a:endParaRPr lang="en-GB" dirty="0"/>
          </a:p>
        </p:txBody>
      </p:sp>
      <p:sp>
        <p:nvSpPr>
          <p:cNvPr id="3" name="Espaço Reservado para Conteúdo 2"/>
          <p:cNvSpPr>
            <a:spLocks noGrp="1"/>
          </p:cNvSpPr>
          <p:nvPr>
            <p:ph idx="1"/>
          </p:nvPr>
        </p:nvSpPr>
        <p:spPr>
          <a:xfrm>
            <a:off x="0" y="991142"/>
            <a:ext cx="5245850" cy="4851400"/>
          </a:xfrm>
        </p:spPr>
        <p:txBody>
          <a:bodyPr/>
          <a:lstStyle/>
          <a:p>
            <a:r>
              <a:rPr lang="en-US" dirty="0" smtClean="0"/>
              <a:t>Impact parameter resolution depends on 3 main parameters</a:t>
            </a:r>
          </a:p>
          <a:p>
            <a:pPr lvl="1"/>
            <a:r>
              <a:rPr lang="en-US" dirty="0" smtClean="0"/>
              <a:t>Intrinsic</a:t>
            </a:r>
            <a:r>
              <a:rPr lang="en-US" b="1" dirty="0" smtClean="0"/>
              <a:t> </a:t>
            </a:r>
            <a:r>
              <a:rPr lang="en-US" b="1" i="1" dirty="0" smtClean="0">
                <a:solidFill>
                  <a:srgbClr val="15A0A7"/>
                </a:solidFill>
              </a:rPr>
              <a:t>hit resolution</a:t>
            </a:r>
          </a:p>
          <a:p>
            <a:pPr lvl="1"/>
            <a:r>
              <a:rPr lang="en-US" dirty="0" smtClean="0"/>
              <a:t>Distance to the </a:t>
            </a:r>
            <a:r>
              <a:rPr lang="en-US" b="1" i="1" dirty="0" smtClean="0">
                <a:solidFill>
                  <a:srgbClr val="15A0A7"/>
                </a:solidFill>
              </a:rPr>
              <a:t>first measured</a:t>
            </a:r>
            <a:r>
              <a:rPr lang="en-US" dirty="0" smtClean="0"/>
              <a:t> point and lever arm</a:t>
            </a:r>
          </a:p>
          <a:p>
            <a:pPr lvl="1"/>
            <a:r>
              <a:rPr lang="en-US" dirty="0"/>
              <a:t>Multiple scattering in </a:t>
            </a:r>
            <a:r>
              <a:rPr lang="en-US" b="1" i="1" dirty="0">
                <a:solidFill>
                  <a:srgbClr val="15A0A7"/>
                </a:solidFill>
              </a:rPr>
              <a:t>detector material</a:t>
            </a:r>
            <a:r>
              <a:rPr lang="en-US" b="1" dirty="0"/>
              <a:t>, </a:t>
            </a:r>
            <a:r>
              <a:rPr lang="en-US" dirty="0"/>
              <a:t>(worse at low p</a:t>
            </a:r>
            <a:r>
              <a:rPr lang="en-US" baseline="-25000" dirty="0"/>
              <a:t>T</a:t>
            </a:r>
            <a:r>
              <a:rPr lang="en-US" dirty="0"/>
              <a:t>)</a:t>
            </a:r>
          </a:p>
          <a:p>
            <a:pPr lvl="1"/>
            <a:endParaRPr lang="en-US" dirty="0"/>
          </a:p>
          <a:p>
            <a:endParaRPr lang="en-GB"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86</a:t>
            </a:fld>
            <a:endParaRPr lang="en-US" dirty="0"/>
          </a:p>
        </p:txBody>
      </p:sp>
      <p:grpSp>
        <p:nvGrpSpPr>
          <p:cNvPr id="135" name="Grupo 134"/>
          <p:cNvGrpSpPr/>
          <p:nvPr/>
        </p:nvGrpSpPr>
        <p:grpSpPr>
          <a:xfrm>
            <a:off x="4514650" y="392631"/>
            <a:ext cx="4122327" cy="3822309"/>
            <a:chOff x="4013710" y="3308007"/>
            <a:chExt cx="4122327" cy="3822309"/>
          </a:xfrm>
        </p:grpSpPr>
        <p:sp>
          <p:nvSpPr>
            <p:cNvPr id="14" name="Arco 13"/>
            <p:cNvSpPr/>
            <p:nvPr/>
          </p:nvSpPr>
          <p:spPr>
            <a:xfrm rot="18241437">
              <a:off x="4734045" y="4687746"/>
              <a:ext cx="1597306" cy="1643605"/>
            </a:xfrm>
            <a:prstGeom prst="arc">
              <a:avLst>
                <a:gd name="adj1" fmla="val 17642700"/>
                <a:gd name="adj2" fmla="val 5339696"/>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o 14"/>
            <p:cNvSpPr/>
            <p:nvPr/>
          </p:nvSpPr>
          <p:spPr>
            <a:xfrm rot="18241437">
              <a:off x="3926779" y="3975711"/>
              <a:ext cx="3241536" cy="3067674"/>
            </a:xfrm>
            <a:prstGeom prst="arc">
              <a:avLst>
                <a:gd name="adj1" fmla="val 17970647"/>
                <a:gd name="adj2" fmla="val 4319544"/>
              </a:avLst>
            </a:prstGeom>
            <a:ln w="254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33" name="Grupo 132"/>
            <p:cNvGrpSpPr/>
            <p:nvPr/>
          </p:nvGrpSpPr>
          <p:grpSpPr>
            <a:xfrm>
              <a:off x="4904002" y="3308007"/>
              <a:ext cx="3232035" cy="2886510"/>
              <a:chOff x="4904002" y="3308007"/>
              <a:chExt cx="3232035" cy="2886510"/>
            </a:xfrm>
          </p:grpSpPr>
          <p:cxnSp>
            <p:nvCxnSpPr>
              <p:cNvPr id="8" name="Conector reto 7"/>
              <p:cNvCxnSpPr/>
              <p:nvPr/>
            </p:nvCxnSpPr>
            <p:spPr>
              <a:xfrm>
                <a:off x="5530156" y="3308007"/>
                <a:ext cx="2543" cy="26298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5173884" y="5483463"/>
                <a:ext cx="2962153" cy="293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flipV="1">
                <a:off x="5535243" y="3638405"/>
                <a:ext cx="1809338" cy="184799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a:endCxn id="14" idx="2"/>
              </p:cNvCxnSpPr>
              <p:nvPr/>
            </p:nvCxnSpPr>
            <p:spPr>
              <a:xfrm>
                <a:off x="5535243" y="5492187"/>
                <a:ext cx="686523" cy="4651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endCxn id="15" idx="2"/>
              </p:cNvCxnSpPr>
              <p:nvPr/>
            </p:nvCxnSpPr>
            <p:spPr>
              <a:xfrm>
                <a:off x="5532698" y="5486397"/>
                <a:ext cx="1496556" cy="44848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5833295" y="5825185"/>
                <a:ext cx="343364" cy="369332"/>
              </a:xfrm>
              <a:prstGeom prst="rect">
                <a:avLst/>
              </a:prstGeom>
              <a:noFill/>
            </p:spPr>
            <p:txBody>
              <a:bodyPr wrap="none" rtlCol="0">
                <a:spAutoFit/>
              </a:bodyPr>
              <a:lstStyle/>
              <a:p>
                <a:r>
                  <a:rPr lang="en-GB" dirty="0" smtClean="0"/>
                  <a:t>r</a:t>
                </a:r>
                <a:r>
                  <a:rPr lang="en-GB" baseline="-25000" dirty="0" smtClean="0"/>
                  <a:t>1</a:t>
                </a:r>
                <a:endParaRPr lang="en-GB" baseline="-25000" dirty="0"/>
              </a:p>
            </p:txBody>
          </p:sp>
          <p:sp>
            <p:nvSpPr>
              <p:cNvPr id="32" name="CaixaDeTexto 31"/>
              <p:cNvSpPr txBox="1"/>
              <p:nvPr/>
            </p:nvSpPr>
            <p:spPr>
              <a:xfrm>
                <a:off x="6564208" y="5789697"/>
                <a:ext cx="343364" cy="369332"/>
              </a:xfrm>
              <a:prstGeom prst="rect">
                <a:avLst/>
              </a:prstGeom>
              <a:noFill/>
            </p:spPr>
            <p:txBody>
              <a:bodyPr wrap="none" rtlCol="0">
                <a:spAutoFit/>
              </a:bodyPr>
              <a:lstStyle/>
              <a:p>
                <a:r>
                  <a:rPr lang="en-GB" dirty="0" smtClean="0"/>
                  <a:t>r</a:t>
                </a:r>
                <a:r>
                  <a:rPr lang="en-GB" baseline="-25000" dirty="0" smtClean="0"/>
                  <a:t>2</a:t>
                </a:r>
                <a:endParaRPr lang="en-GB" baseline="-25000" dirty="0"/>
              </a:p>
            </p:txBody>
          </p:sp>
          <p:cxnSp>
            <p:nvCxnSpPr>
              <p:cNvPr id="34" name="Conector de seta reta 33"/>
              <p:cNvCxnSpPr/>
              <p:nvPr/>
            </p:nvCxnSpPr>
            <p:spPr>
              <a:xfrm flipV="1">
                <a:off x="4904002" y="3540376"/>
                <a:ext cx="2393295" cy="2012161"/>
              </a:xfrm>
              <a:prstGeom prst="straightConnector1">
                <a:avLst/>
              </a:prstGeom>
              <a:ln w="31750">
                <a:solidFill>
                  <a:srgbClr val="15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5126027" y="3872649"/>
                <a:ext cx="1047589" cy="7530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6160449" y="3947953"/>
                <a:ext cx="784441" cy="543544"/>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5530156" y="4639095"/>
                <a:ext cx="630293" cy="276251"/>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6160449" y="4918985"/>
                <a:ext cx="292550" cy="649859"/>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6923985" y="4491497"/>
                <a:ext cx="283064" cy="1148283"/>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Conector reto 123"/>
              <p:cNvCxnSpPr/>
              <p:nvPr/>
            </p:nvCxnSpPr>
            <p:spPr>
              <a:xfrm flipH="1" flipV="1">
                <a:off x="5303849" y="5211116"/>
                <a:ext cx="226307" cy="272347"/>
              </a:xfrm>
              <a:prstGeom prst="line">
                <a:avLst/>
              </a:prstGeom>
              <a:ln w="25400">
                <a:solidFill>
                  <a:srgbClr val="FBAE4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7" name="CaixaDeTexto 126"/>
              <p:cNvSpPr txBox="1"/>
              <p:nvPr/>
            </p:nvSpPr>
            <p:spPr>
              <a:xfrm>
                <a:off x="5106402" y="5204176"/>
                <a:ext cx="385042" cy="369332"/>
              </a:xfrm>
              <a:prstGeom prst="rect">
                <a:avLst/>
              </a:prstGeom>
              <a:noFill/>
            </p:spPr>
            <p:txBody>
              <a:bodyPr wrap="none" rtlCol="0">
                <a:spAutoFit/>
              </a:bodyPr>
              <a:lstStyle/>
              <a:p>
                <a:r>
                  <a:rPr lang="en-GB" dirty="0" smtClean="0"/>
                  <a:t>d</a:t>
                </a:r>
                <a:r>
                  <a:rPr lang="en-GB" baseline="-25000" dirty="0" smtClean="0"/>
                  <a:t>0</a:t>
                </a:r>
                <a:endParaRPr lang="en-GB" baseline="-25000" dirty="0"/>
              </a:p>
            </p:txBody>
          </p:sp>
          <p:sp>
            <p:nvSpPr>
              <p:cNvPr id="128" name="CaixaDeTexto 127"/>
              <p:cNvSpPr txBox="1"/>
              <p:nvPr/>
            </p:nvSpPr>
            <p:spPr>
              <a:xfrm>
                <a:off x="5649821" y="436858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smtClean="0"/>
                  <a:t>1</a:t>
                </a:r>
                <a:endParaRPr lang="en-GB" baseline="-25000" dirty="0"/>
              </a:p>
            </p:txBody>
          </p:sp>
          <p:sp>
            <p:nvSpPr>
              <p:cNvPr id="129" name="CaixaDeTexto 128"/>
              <p:cNvSpPr txBox="1"/>
              <p:nvPr/>
            </p:nvSpPr>
            <p:spPr>
              <a:xfrm>
                <a:off x="6307550" y="3743097"/>
                <a:ext cx="402674" cy="369332"/>
              </a:xfrm>
              <a:prstGeom prst="rect">
                <a:avLst/>
              </a:prstGeom>
              <a:noFill/>
            </p:spPr>
            <p:txBody>
              <a:bodyPr wrap="none" rtlCol="0">
                <a:spAutoFit/>
              </a:bodyPr>
              <a:lstStyle/>
              <a:p>
                <a:r>
                  <a:rPr lang="en-GB" dirty="0" smtClean="0">
                    <a:latin typeface="Symbol" panose="05050102010706020507" pitchFamily="18" charset="2"/>
                  </a:rPr>
                  <a:t>s</a:t>
                </a:r>
                <a:r>
                  <a:rPr lang="en-GB" baseline="-25000" dirty="0"/>
                  <a:t>2</a:t>
                </a:r>
              </a:p>
            </p:txBody>
          </p:sp>
          <p:sp>
            <p:nvSpPr>
              <p:cNvPr id="130" name="Elipse 129"/>
              <p:cNvSpPr/>
              <p:nvPr/>
            </p:nvSpPr>
            <p:spPr>
              <a:xfrm>
                <a:off x="6486027" y="4180174"/>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Elipse 131"/>
              <p:cNvSpPr/>
              <p:nvPr/>
            </p:nvSpPr>
            <p:spPr>
              <a:xfrm>
                <a:off x="5796219" y="4741646"/>
                <a:ext cx="45719" cy="4571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9" name="CaixaDeTexto 158"/>
          <p:cNvSpPr txBox="1"/>
          <p:nvPr/>
        </p:nvSpPr>
        <p:spPr>
          <a:xfrm>
            <a:off x="7448330" y="903657"/>
            <a:ext cx="1556836" cy="646331"/>
          </a:xfrm>
          <a:prstGeom prst="rect">
            <a:avLst/>
          </a:prstGeom>
          <a:noFill/>
        </p:spPr>
        <p:txBody>
          <a:bodyPr wrap="none" rtlCol="0">
            <a:spAutoFit/>
          </a:bodyPr>
          <a:lstStyle/>
          <a:p>
            <a:r>
              <a:rPr lang="en-GB" dirty="0" smtClean="0"/>
              <a:t>2 point</a:t>
            </a:r>
            <a:br>
              <a:rPr lang="en-GB" dirty="0" smtClean="0"/>
            </a:br>
            <a:r>
              <a:rPr lang="en-GB" dirty="0" smtClean="0"/>
              <a:t>measurement </a:t>
            </a:r>
            <a:endParaRPr lang="en-GB" dirty="0"/>
          </a:p>
        </p:txBody>
      </p:sp>
      <p:grpSp>
        <p:nvGrpSpPr>
          <p:cNvPr id="11" name="Group 10"/>
          <p:cNvGrpSpPr/>
          <p:nvPr/>
        </p:nvGrpSpPr>
        <p:grpSpPr>
          <a:xfrm>
            <a:off x="444488" y="3986719"/>
            <a:ext cx="3625516" cy="1503506"/>
            <a:chOff x="5334000" y="4166193"/>
            <a:chExt cx="3625516" cy="1503506"/>
          </a:xfrm>
        </p:grpSpPr>
        <p:sp>
          <p:nvSpPr>
            <p:cNvPr id="139" name="Retângulo 138"/>
            <p:cNvSpPr/>
            <p:nvPr/>
          </p:nvSpPr>
          <p:spPr>
            <a:xfrm>
              <a:off x="6763791" y="4166193"/>
              <a:ext cx="911604" cy="15035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1" name="Conector de seta reta 140"/>
            <p:cNvCxnSpPr/>
            <p:nvPr/>
          </p:nvCxnSpPr>
          <p:spPr>
            <a:xfrm>
              <a:off x="5334000" y="4822284"/>
              <a:ext cx="362551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3" name="Conector de seta reta 142"/>
            <p:cNvCxnSpPr>
              <a:stCxn id="146" idx="15"/>
            </p:cNvCxnSpPr>
            <p:nvPr/>
          </p:nvCxnSpPr>
          <p:spPr>
            <a:xfrm>
              <a:off x="7682799" y="5132345"/>
              <a:ext cx="1212548" cy="3881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6" name="Forma livre 145"/>
            <p:cNvSpPr/>
            <p:nvPr/>
          </p:nvSpPr>
          <p:spPr>
            <a:xfrm>
              <a:off x="6753726" y="4820652"/>
              <a:ext cx="929073" cy="311693"/>
            </a:xfrm>
            <a:custGeom>
              <a:avLst/>
              <a:gdLst>
                <a:gd name="connsiteX0" fmla="*/ 0 w 914400"/>
                <a:gd name="connsiteY0" fmla="*/ 0 h 280736"/>
                <a:gd name="connsiteX1" fmla="*/ 40106 w 914400"/>
                <a:gd name="connsiteY1" fmla="*/ 32084 h 280736"/>
                <a:gd name="connsiteX2" fmla="*/ 64169 w 914400"/>
                <a:gd name="connsiteY2" fmla="*/ 40105 h 280736"/>
                <a:gd name="connsiteX3" fmla="*/ 136358 w 914400"/>
                <a:gd name="connsiteY3" fmla="*/ 56147 h 280736"/>
                <a:gd name="connsiteX4" fmla="*/ 160421 w 914400"/>
                <a:gd name="connsiteY4" fmla="*/ 80210 h 280736"/>
                <a:gd name="connsiteX5" fmla="*/ 256674 w 914400"/>
                <a:gd name="connsiteY5" fmla="*/ 80210 h 280736"/>
                <a:gd name="connsiteX6" fmla="*/ 425116 w 914400"/>
                <a:gd name="connsiteY6" fmla="*/ 136358 h 280736"/>
                <a:gd name="connsiteX7" fmla="*/ 473242 w 914400"/>
                <a:gd name="connsiteY7" fmla="*/ 152400 h 280736"/>
                <a:gd name="connsiteX8" fmla="*/ 497306 w 914400"/>
                <a:gd name="connsiteY8" fmla="*/ 160421 h 280736"/>
                <a:gd name="connsiteX9" fmla="*/ 617621 w 914400"/>
                <a:gd name="connsiteY9" fmla="*/ 168442 h 280736"/>
                <a:gd name="connsiteX10" fmla="*/ 649706 w 914400"/>
                <a:gd name="connsiteY10" fmla="*/ 176463 h 280736"/>
                <a:gd name="connsiteX11" fmla="*/ 729916 w 914400"/>
                <a:gd name="connsiteY11" fmla="*/ 216568 h 280736"/>
                <a:gd name="connsiteX12" fmla="*/ 818148 w 914400"/>
                <a:gd name="connsiteY12" fmla="*/ 232610 h 280736"/>
                <a:gd name="connsiteX13" fmla="*/ 842211 w 914400"/>
                <a:gd name="connsiteY13" fmla="*/ 240631 h 280736"/>
                <a:gd name="connsiteX14" fmla="*/ 866274 w 914400"/>
                <a:gd name="connsiteY14" fmla="*/ 256673 h 280736"/>
                <a:gd name="connsiteX15" fmla="*/ 914400 w 914400"/>
                <a:gd name="connsiteY15" fmla="*/ 280736 h 28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280736">
                  <a:moveTo>
                    <a:pt x="0" y="0"/>
                  </a:moveTo>
                  <a:cubicBezTo>
                    <a:pt x="13369" y="10695"/>
                    <a:pt x="25588" y="23010"/>
                    <a:pt x="40106" y="32084"/>
                  </a:cubicBezTo>
                  <a:cubicBezTo>
                    <a:pt x="47276" y="36565"/>
                    <a:pt x="56039" y="37782"/>
                    <a:pt x="64169" y="40105"/>
                  </a:cubicBezTo>
                  <a:cubicBezTo>
                    <a:pt x="90600" y="47657"/>
                    <a:pt x="108791" y="50634"/>
                    <a:pt x="136358" y="56147"/>
                  </a:cubicBezTo>
                  <a:cubicBezTo>
                    <a:pt x="144379" y="64168"/>
                    <a:pt x="150983" y="73918"/>
                    <a:pt x="160421" y="80210"/>
                  </a:cubicBezTo>
                  <a:cubicBezTo>
                    <a:pt x="187296" y="98127"/>
                    <a:pt x="233801" y="82751"/>
                    <a:pt x="256674" y="80210"/>
                  </a:cubicBezTo>
                  <a:lnTo>
                    <a:pt x="425116" y="136358"/>
                  </a:lnTo>
                  <a:lnTo>
                    <a:pt x="473242" y="152400"/>
                  </a:lnTo>
                  <a:cubicBezTo>
                    <a:pt x="481263" y="155074"/>
                    <a:pt x="488870" y="159859"/>
                    <a:pt x="497306" y="160421"/>
                  </a:cubicBezTo>
                  <a:lnTo>
                    <a:pt x="617621" y="168442"/>
                  </a:lnTo>
                  <a:cubicBezTo>
                    <a:pt x="628316" y="171116"/>
                    <a:pt x="639573" y="172120"/>
                    <a:pt x="649706" y="176463"/>
                  </a:cubicBezTo>
                  <a:cubicBezTo>
                    <a:pt x="724683" y="208595"/>
                    <a:pt x="593153" y="178578"/>
                    <a:pt x="729916" y="216568"/>
                  </a:cubicBezTo>
                  <a:cubicBezTo>
                    <a:pt x="758718" y="224569"/>
                    <a:pt x="788919" y="226347"/>
                    <a:pt x="818148" y="232610"/>
                  </a:cubicBezTo>
                  <a:cubicBezTo>
                    <a:pt x="826415" y="234382"/>
                    <a:pt x="834649" y="236850"/>
                    <a:pt x="842211" y="240631"/>
                  </a:cubicBezTo>
                  <a:cubicBezTo>
                    <a:pt x="850833" y="244942"/>
                    <a:pt x="857413" y="252876"/>
                    <a:pt x="866274" y="256673"/>
                  </a:cubicBezTo>
                  <a:cubicBezTo>
                    <a:pt x="918013" y="278847"/>
                    <a:pt x="882112" y="248448"/>
                    <a:pt x="914400" y="280736"/>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Arco 146"/>
            <p:cNvSpPr/>
            <p:nvPr/>
          </p:nvSpPr>
          <p:spPr>
            <a:xfrm>
              <a:off x="7764732" y="4687944"/>
              <a:ext cx="201131" cy="505326"/>
            </a:xfrm>
            <a:prstGeom prst="arc">
              <a:avLst>
                <a:gd name="adj1" fmla="val 18247277"/>
                <a:gd name="adj2" fmla="val 539575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CaixaDeTexto 149"/>
            <p:cNvSpPr txBox="1"/>
            <p:nvPr/>
          </p:nvSpPr>
          <p:spPr>
            <a:xfrm>
              <a:off x="7973267" y="4869085"/>
              <a:ext cx="304892" cy="369332"/>
            </a:xfrm>
            <a:prstGeom prst="rect">
              <a:avLst/>
            </a:prstGeom>
            <a:noFill/>
          </p:spPr>
          <p:txBody>
            <a:bodyPr wrap="none" rtlCol="0">
              <a:spAutoFit/>
            </a:bodyPr>
            <a:lstStyle/>
            <a:p>
              <a:r>
                <a:rPr lang="en-GB" dirty="0">
                  <a:latin typeface="Symbol" panose="05050102010706020507" pitchFamily="18" charset="2"/>
                </a:rPr>
                <a:t>q</a:t>
              </a:r>
            </a:p>
          </p:txBody>
        </p:sp>
        <p:cxnSp>
          <p:nvCxnSpPr>
            <p:cNvPr id="152" name="Conector de seta reta 151"/>
            <p:cNvCxnSpPr/>
            <p:nvPr/>
          </p:nvCxnSpPr>
          <p:spPr>
            <a:xfrm>
              <a:off x="6763791" y="5591715"/>
              <a:ext cx="91160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8" name="CaixaDeTexto 157"/>
            <p:cNvSpPr txBox="1"/>
            <p:nvPr/>
          </p:nvSpPr>
          <p:spPr>
            <a:xfrm>
              <a:off x="7055097" y="5255567"/>
              <a:ext cx="287258" cy="369332"/>
            </a:xfrm>
            <a:prstGeom prst="rect">
              <a:avLst/>
            </a:prstGeom>
            <a:noFill/>
          </p:spPr>
          <p:txBody>
            <a:bodyPr wrap="none" rtlCol="0">
              <a:spAutoFit/>
            </a:bodyPr>
            <a:lstStyle/>
            <a:p>
              <a:r>
                <a:rPr lang="en-GB" i="1" dirty="0" smtClean="0">
                  <a:latin typeface="Times" panose="02020603050405020304" pitchFamily="18" charset="0"/>
                  <a:cs typeface="Times" panose="02020603050405020304" pitchFamily="18" charset="0"/>
                </a:rPr>
                <a:t>x</a:t>
              </a:r>
              <a:endParaRPr lang="en-GB" i="1" dirty="0">
                <a:latin typeface="Times" panose="02020603050405020304" pitchFamily="18" charset="0"/>
                <a:cs typeface="Times" panose="02020603050405020304" pitchFamily="18" charset="0"/>
              </a:endParaRPr>
            </a:p>
          </p:txBody>
        </p:sp>
        <p:sp>
          <p:nvSpPr>
            <p:cNvPr id="160" name="CaixaDeTexto 159"/>
            <p:cNvSpPr txBox="1"/>
            <p:nvPr/>
          </p:nvSpPr>
          <p:spPr>
            <a:xfrm>
              <a:off x="5591302" y="4196189"/>
              <a:ext cx="1106200" cy="646331"/>
            </a:xfrm>
            <a:prstGeom prst="rect">
              <a:avLst/>
            </a:prstGeom>
            <a:noFill/>
          </p:spPr>
          <p:txBody>
            <a:bodyPr wrap="none" rtlCol="0">
              <a:spAutoFit/>
            </a:bodyPr>
            <a:lstStyle/>
            <a:p>
              <a:r>
                <a:rPr lang="en-GB" dirty="0" smtClean="0"/>
                <a:t>Multiple </a:t>
              </a:r>
              <a:br>
                <a:rPr lang="en-GB" dirty="0" smtClean="0"/>
              </a:br>
              <a:r>
                <a:rPr lang="en-GB" dirty="0" smtClean="0"/>
                <a:t>scattering</a:t>
              </a:r>
              <a:endParaRPr lang="en-GB" dirty="0"/>
            </a:p>
          </p:txBody>
        </p:sp>
      </p:grpSp>
      <p:pic>
        <p:nvPicPr>
          <p:cNvPr id="16" name="Picture 15" descr="d0errorto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18" y="5660353"/>
            <a:ext cx="7636559" cy="916733"/>
          </a:xfrm>
          <a:prstGeom prst="rect">
            <a:avLst/>
          </a:prstGeom>
        </p:spPr>
      </p:pic>
      <p:pic>
        <p:nvPicPr>
          <p:cNvPr id="18" name="Picture 17" descr="errormultsc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808" y="4445448"/>
            <a:ext cx="5753192" cy="706960"/>
          </a:xfrm>
          <a:prstGeom prst="rect">
            <a:avLst/>
          </a:prstGeom>
        </p:spPr>
      </p:pic>
      <p:pic>
        <p:nvPicPr>
          <p:cNvPr id="45" name="Picture 44" descr="errorond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176" y="3106291"/>
            <a:ext cx="4153629" cy="1156805"/>
          </a:xfrm>
          <a:prstGeom prst="rect">
            <a:avLst/>
          </a:prstGeom>
        </p:spPr>
      </p:pic>
    </p:spTree>
    <p:extLst>
      <p:ext uri="{BB962C8B-B14F-4D97-AF65-F5344CB8AC3E}">
        <p14:creationId xmlns:p14="http://schemas.microsoft.com/office/powerpoint/2010/main" val="16604544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High Energy Physicist </a:t>
            </a:r>
            <a:r>
              <a:rPr lang="en-GB" u="sng" dirty="0" smtClean="0"/>
              <a:t>wish list</a:t>
            </a:r>
            <a:endParaRPr lang="en-GB" u="sng" dirty="0"/>
          </a:p>
        </p:txBody>
      </p:sp>
      <p:sp>
        <p:nvSpPr>
          <p:cNvPr id="3" name="Espaço Reservado para Conteúdo 2"/>
          <p:cNvSpPr>
            <a:spLocks noGrp="1"/>
          </p:cNvSpPr>
          <p:nvPr>
            <p:ph idx="1"/>
          </p:nvPr>
        </p:nvSpPr>
        <p:spPr/>
        <p:txBody>
          <a:bodyPr>
            <a:normAutofit/>
          </a:bodyPr>
          <a:lstStyle/>
          <a:p>
            <a:r>
              <a:rPr lang="en-GB" sz="2400" dirty="0" smtClean="0"/>
              <a:t>Good </a:t>
            </a:r>
            <a:r>
              <a:rPr lang="en-GB" sz="2400" b="1" i="1" dirty="0" smtClean="0">
                <a:solidFill>
                  <a:srgbClr val="15A0A7"/>
                </a:solidFill>
              </a:rPr>
              <a:t>Primary Vertex </a:t>
            </a:r>
            <a:r>
              <a:rPr lang="en-GB" sz="2400" dirty="0" smtClean="0"/>
              <a:t>resolution – separate between collisions.</a:t>
            </a:r>
          </a:p>
          <a:p>
            <a:r>
              <a:rPr lang="en-GB" sz="2400" dirty="0" smtClean="0"/>
              <a:t>Good </a:t>
            </a:r>
            <a:r>
              <a:rPr lang="en-GB" sz="2400" b="1" i="1" dirty="0" smtClean="0">
                <a:solidFill>
                  <a:srgbClr val="15A0A7"/>
                </a:solidFill>
              </a:rPr>
              <a:t>Impact Parameter</a:t>
            </a:r>
            <a:r>
              <a:rPr lang="en-GB" sz="2400" b="1" i="1" dirty="0" smtClean="0"/>
              <a:t> </a:t>
            </a:r>
            <a:r>
              <a:rPr lang="en-GB" sz="2400" dirty="0" smtClean="0"/>
              <a:t>resolution – isolate particles from primary to secondary vertices.</a:t>
            </a:r>
          </a:p>
          <a:p>
            <a:r>
              <a:rPr lang="en-GB" sz="2400" dirty="0" smtClean="0"/>
              <a:t>Good </a:t>
            </a:r>
            <a:r>
              <a:rPr lang="en-GB" sz="2400" b="1" i="1" dirty="0" smtClean="0">
                <a:solidFill>
                  <a:srgbClr val="15A0A7"/>
                </a:solidFill>
              </a:rPr>
              <a:t>Secondary Vertex</a:t>
            </a:r>
            <a:r>
              <a:rPr lang="en-GB" sz="2400" b="1" i="1" dirty="0" smtClean="0"/>
              <a:t> </a:t>
            </a:r>
            <a:r>
              <a:rPr lang="en-GB" sz="2400" dirty="0" smtClean="0"/>
              <a:t>resolution – to precisely measure </a:t>
            </a:r>
            <a:r>
              <a:rPr lang="en-GB" sz="2400" b="1" i="1" dirty="0" smtClean="0">
                <a:solidFill>
                  <a:srgbClr val="15A0A7"/>
                </a:solidFill>
              </a:rPr>
              <a:t>long lived particles.</a:t>
            </a:r>
            <a:endParaRPr lang="en-GB" sz="2400" dirty="0" smtClean="0"/>
          </a:p>
          <a:p>
            <a:endParaRPr lang="en-GB" sz="2400" dirty="0" smtClean="0"/>
          </a:p>
          <a:p>
            <a:r>
              <a:rPr lang="en-GB" sz="2400" dirty="0" smtClean="0"/>
              <a:t>This implies:</a:t>
            </a:r>
          </a:p>
          <a:p>
            <a:pPr lvl="1"/>
            <a:r>
              <a:rPr lang="en-GB" sz="2000" dirty="0" smtClean="0"/>
              <a:t>Good hit </a:t>
            </a:r>
            <a:r>
              <a:rPr lang="en-GB" sz="2000" b="1" i="1" dirty="0" smtClean="0">
                <a:solidFill>
                  <a:srgbClr val="15A0A7"/>
                </a:solidFill>
              </a:rPr>
              <a:t>resolution</a:t>
            </a:r>
            <a:r>
              <a:rPr lang="en-GB" sz="2000" dirty="0" smtClean="0">
                <a:solidFill>
                  <a:srgbClr val="000000"/>
                </a:solidFill>
              </a:rPr>
              <a:t> – small size detection elements</a:t>
            </a:r>
            <a:r>
              <a:rPr lang="en-GB" sz="2000" dirty="0" smtClean="0"/>
              <a:t>.</a:t>
            </a:r>
          </a:p>
          <a:p>
            <a:pPr lvl="1"/>
            <a:r>
              <a:rPr lang="en-GB" sz="2000" dirty="0" smtClean="0"/>
              <a:t>Get </a:t>
            </a:r>
            <a:r>
              <a:rPr lang="en-GB" sz="2000" b="1" i="1" dirty="0" smtClean="0">
                <a:solidFill>
                  <a:srgbClr val="15A0A7"/>
                </a:solidFill>
              </a:rPr>
              <a:t>close</a:t>
            </a:r>
            <a:r>
              <a:rPr lang="en-GB" sz="2000" dirty="0" smtClean="0">
                <a:solidFill>
                  <a:srgbClr val="15A0A7"/>
                </a:solidFill>
              </a:rPr>
              <a:t> </a:t>
            </a:r>
            <a:r>
              <a:rPr lang="en-GB" sz="2000" dirty="0" smtClean="0"/>
              <a:t>to collision point – high radiation environments.</a:t>
            </a:r>
          </a:p>
          <a:p>
            <a:pPr lvl="1"/>
            <a:r>
              <a:rPr lang="en-GB" sz="2000" dirty="0"/>
              <a:t>Low </a:t>
            </a:r>
            <a:r>
              <a:rPr lang="en-GB" sz="2000" b="1" i="1" dirty="0">
                <a:solidFill>
                  <a:srgbClr val="15A0A7"/>
                </a:solidFill>
              </a:rPr>
              <a:t>material </a:t>
            </a:r>
            <a:r>
              <a:rPr lang="en-GB" sz="2000" dirty="0">
                <a:solidFill>
                  <a:srgbClr val="000000"/>
                </a:solidFill>
              </a:rPr>
              <a:t>– thin sensors of low density.</a:t>
            </a:r>
          </a:p>
          <a:p>
            <a:pPr lvl="1"/>
            <a:endParaRPr lang="en-GB" sz="2000" dirty="0" smtClean="0"/>
          </a:p>
          <a:p>
            <a:endParaRPr lang="en-GB" sz="2400" dirty="0"/>
          </a:p>
        </p:txBody>
      </p:sp>
      <p:sp>
        <p:nvSpPr>
          <p:cNvPr id="4" name="Espaço Reservado para Data 3"/>
          <p:cNvSpPr>
            <a:spLocks noGrp="1"/>
          </p:cNvSpPr>
          <p:nvPr>
            <p:ph type="dt" sz="half" idx="10"/>
          </p:nvPr>
        </p:nvSpPr>
        <p:spPr/>
        <p:txBody>
          <a:bodyPr/>
          <a:lstStyle/>
          <a:p>
            <a:r>
              <a:rPr lang="en-US" smtClean="0"/>
              <a:t>4/7/2017</a:t>
            </a:r>
            <a:endParaRPr lang="en-US"/>
          </a:p>
        </p:txBody>
      </p:sp>
      <p:sp>
        <p:nvSpPr>
          <p:cNvPr id="5" name="Espaço Reservado para Rodapé 4"/>
          <p:cNvSpPr>
            <a:spLocks noGrp="1"/>
          </p:cNvSpPr>
          <p:nvPr>
            <p:ph type="ftr" sz="quarter" idx="11"/>
          </p:nvPr>
        </p:nvSpPr>
        <p:spPr/>
        <p:txBody>
          <a:bodyPr/>
          <a:lstStyle/>
          <a:p>
            <a:r>
              <a:rPr lang="pt-BR" smtClean="0"/>
              <a:t>Nikhef R&amp;D Candidate Colloquium  - Kazu Akiba</a:t>
            </a:r>
            <a:endParaRPr lang="en-US" dirty="0"/>
          </a:p>
        </p:txBody>
      </p:sp>
      <p:sp>
        <p:nvSpPr>
          <p:cNvPr id="6" name="Espaço Reservado para Número de Slide 5"/>
          <p:cNvSpPr>
            <a:spLocks noGrp="1"/>
          </p:cNvSpPr>
          <p:nvPr>
            <p:ph type="sldNum" sz="quarter" idx="12"/>
          </p:nvPr>
        </p:nvSpPr>
        <p:spPr/>
        <p:txBody>
          <a:bodyPr/>
          <a:lstStyle/>
          <a:p>
            <a:fld id="{F1DF61DF-99A6-4EE2-B1D2-A4F537E42A50}" type="slidenum">
              <a:rPr lang="en-US" smtClean="0"/>
              <a:t>87</a:t>
            </a:fld>
            <a:endParaRPr lang="en-US" dirty="0"/>
          </a:p>
        </p:txBody>
      </p:sp>
    </p:spTree>
    <p:extLst>
      <p:ext uri="{BB962C8B-B14F-4D97-AF65-F5344CB8AC3E}">
        <p14:creationId xmlns:p14="http://schemas.microsoft.com/office/powerpoint/2010/main" val="10302199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VELO Performance</a:t>
            </a:r>
            <a:endParaRPr lang="en-GB" dirty="0"/>
          </a:p>
        </p:txBody>
      </p:sp>
      <p:sp>
        <p:nvSpPr>
          <p:cNvPr id="8" name="Text Placeholder 7"/>
          <p:cNvSpPr>
            <a:spLocks noGrp="1"/>
          </p:cNvSpPr>
          <p:nvPr>
            <p:ph type="body" idx="1"/>
          </p:nvPr>
        </p:nvSpPr>
        <p:spPr/>
        <p:txBody>
          <a:bodyPr/>
          <a:lstStyle/>
          <a:p>
            <a:endParaRPr lang="en-GB"/>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88</a:t>
            </a:fld>
            <a:endParaRPr lang="en-US" dirty="0"/>
          </a:p>
        </p:txBody>
      </p:sp>
    </p:spTree>
    <p:extLst>
      <p:ext uri="{BB962C8B-B14F-4D97-AF65-F5344CB8AC3E}">
        <p14:creationId xmlns:p14="http://schemas.microsoft.com/office/powerpoint/2010/main" val="14190524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vertex resolutions</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36752507-1B22-4A51-A0ED-44BB02DAE7A7}" type="slidenum">
              <a:rPr lang="en-US" smtClean="0"/>
              <a:t>89</a:t>
            </a:fld>
            <a:endParaRPr lang="en-US"/>
          </a:p>
        </p:txBody>
      </p:sp>
      <p:pic>
        <p:nvPicPr>
          <p:cNvPr id="3" name="Picture 2"/>
          <p:cNvPicPr>
            <a:picLocks noChangeAspect="1"/>
          </p:cNvPicPr>
          <p:nvPr/>
        </p:nvPicPr>
        <p:blipFill>
          <a:blip r:embed="rId3"/>
          <a:stretch>
            <a:fillRect/>
          </a:stretch>
        </p:blipFill>
        <p:spPr>
          <a:xfrm>
            <a:off x="0" y="1818104"/>
            <a:ext cx="4733134" cy="3227137"/>
          </a:xfrm>
          <a:prstGeom prst="rect">
            <a:avLst/>
          </a:prstGeom>
        </p:spPr>
      </p:pic>
      <p:pic>
        <p:nvPicPr>
          <p:cNvPr id="8" name="Picture 7"/>
          <p:cNvPicPr>
            <a:picLocks noChangeAspect="1"/>
          </p:cNvPicPr>
          <p:nvPr/>
        </p:nvPicPr>
        <p:blipFill>
          <a:blip r:embed="rId4"/>
          <a:stretch>
            <a:fillRect/>
          </a:stretch>
        </p:blipFill>
        <p:spPr>
          <a:xfrm>
            <a:off x="4745859" y="1858211"/>
            <a:ext cx="4398141" cy="3051342"/>
          </a:xfrm>
          <a:prstGeom prst="rect">
            <a:avLst/>
          </a:prstGeom>
        </p:spPr>
      </p:pic>
      <p:sp>
        <p:nvSpPr>
          <p:cNvPr id="9" name="TextBox 8"/>
          <p:cNvSpPr txBox="1"/>
          <p:nvPr/>
        </p:nvSpPr>
        <p:spPr>
          <a:xfrm>
            <a:off x="242305" y="1214732"/>
            <a:ext cx="3994102" cy="461665"/>
          </a:xfrm>
          <a:prstGeom prst="rect">
            <a:avLst/>
          </a:prstGeom>
          <a:noFill/>
        </p:spPr>
        <p:txBody>
          <a:bodyPr wrap="none" rtlCol="0">
            <a:spAutoFit/>
          </a:bodyPr>
          <a:lstStyle/>
          <a:p>
            <a:r>
              <a:rPr lang="en-GB" sz="2400" dirty="0" err="1" smtClean="0"/>
              <a:t>Parametrised</a:t>
            </a:r>
            <a:r>
              <a:rPr lang="en-GB" sz="2400" dirty="0" smtClean="0"/>
              <a:t> as A/(</a:t>
            </a:r>
            <a:r>
              <a:rPr lang="en-GB" sz="2400" dirty="0" err="1" smtClean="0"/>
              <a:t>N</a:t>
            </a:r>
            <a:r>
              <a:rPr lang="en-GB" sz="2400" baseline="-25000" dirty="0" err="1" smtClean="0"/>
              <a:t>tracks</a:t>
            </a:r>
            <a:r>
              <a:rPr lang="en-GB" sz="2400" dirty="0" smtClean="0"/>
              <a:t>)</a:t>
            </a:r>
            <a:r>
              <a:rPr lang="en-GB" sz="2400" baseline="30000" dirty="0" smtClean="0"/>
              <a:t>B </a:t>
            </a:r>
            <a:r>
              <a:rPr lang="en-GB" sz="2400" dirty="0" smtClean="0"/>
              <a:t>+ C</a:t>
            </a:r>
            <a:endParaRPr lang="en-GB" sz="2400" dirty="0"/>
          </a:p>
        </p:txBody>
      </p:sp>
    </p:spTree>
    <p:extLst>
      <p:ext uri="{BB962C8B-B14F-4D97-AF65-F5344CB8AC3E}">
        <p14:creationId xmlns:p14="http://schemas.microsoft.com/office/powerpoint/2010/main" val="2776104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Thinning and bumping</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dirty="0"/>
          </a:p>
        </p:txBody>
      </p:sp>
      <p:sp>
        <p:nvSpPr>
          <p:cNvPr id="6" name="Slide Number Placeholder 5"/>
          <p:cNvSpPr>
            <a:spLocks noGrp="1"/>
          </p:cNvSpPr>
          <p:nvPr>
            <p:ph type="sldNum" sz="quarter" idx="12"/>
          </p:nvPr>
        </p:nvSpPr>
        <p:spPr/>
        <p:txBody>
          <a:bodyPr/>
          <a:lstStyle/>
          <a:p>
            <a:fld id="{F1DF61DF-99A6-4EE2-B1D2-A4F537E42A50}" type="slidenum">
              <a:rPr lang="en-US" smtClean="0"/>
              <a:t>9</a:t>
            </a:fld>
            <a:endParaRPr lang="en-US" dirty="0"/>
          </a:p>
        </p:txBody>
      </p:sp>
      <p:pic>
        <p:nvPicPr>
          <p:cNvPr id="7" name="Picture 6"/>
          <p:cNvPicPr>
            <a:picLocks noChangeAspect="1"/>
          </p:cNvPicPr>
          <p:nvPr/>
        </p:nvPicPr>
        <p:blipFill>
          <a:blip r:embed="rId2"/>
          <a:stretch>
            <a:fillRect/>
          </a:stretch>
        </p:blipFill>
        <p:spPr>
          <a:xfrm>
            <a:off x="4065791" y="4250272"/>
            <a:ext cx="4894163" cy="2072035"/>
          </a:xfrm>
          <a:prstGeom prst="rect">
            <a:avLst/>
          </a:prstGeom>
        </p:spPr>
      </p:pic>
      <p:grpSp>
        <p:nvGrpSpPr>
          <p:cNvPr id="11" name="Group 10"/>
          <p:cNvGrpSpPr/>
          <p:nvPr/>
        </p:nvGrpSpPr>
        <p:grpSpPr>
          <a:xfrm>
            <a:off x="5312844" y="2979371"/>
            <a:ext cx="3234514" cy="1280451"/>
            <a:chOff x="4753180" y="3081397"/>
            <a:chExt cx="3234514" cy="1280451"/>
          </a:xfrm>
        </p:grpSpPr>
        <p:pic>
          <p:nvPicPr>
            <p:cNvPr id="8" name="Picture 7"/>
            <p:cNvPicPr>
              <a:picLocks noChangeAspect="1"/>
            </p:cNvPicPr>
            <p:nvPr/>
          </p:nvPicPr>
          <p:blipFill>
            <a:blip r:embed="rId3"/>
            <a:stretch>
              <a:fillRect/>
            </a:stretch>
          </p:blipFill>
          <p:spPr>
            <a:xfrm>
              <a:off x="5741295" y="3081688"/>
              <a:ext cx="1279713" cy="1280160"/>
            </a:xfrm>
            <a:prstGeom prst="rect">
              <a:avLst/>
            </a:prstGeom>
          </p:spPr>
        </p:pic>
        <p:pic>
          <p:nvPicPr>
            <p:cNvPr id="9" name="Picture 8"/>
            <p:cNvPicPr>
              <a:picLocks noChangeAspect="1"/>
            </p:cNvPicPr>
            <p:nvPr/>
          </p:nvPicPr>
          <p:blipFill>
            <a:blip r:embed="rId4"/>
            <a:stretch>
              <a:fillRect/>
            </a:stretch>
          </p:blipFill>
          <p:spPr>
            <a:xfrm>
              <a:off x="6707981" y="3081687"/>
              <a:ext cx="1279713" cy="1280160"/>
            </a:xfrm>
            <a:prstGeom prst="rect">
              <a:avLst/>
            </a:prstGeom>
          </p:spPr>
        </p:pic>
        <p:pic>
          <p:nvPicPr>
            <p:cNvPr id="10" name="Picture 9"/>
            <p:cNvPicPr>
              <a:picLocks noChangeAspect="1"/>
            </p:cNvPicPr>
            <p:nvPr/>
          </p:nvPicPr>
          <p:blipFill>
            <a:blip r:embed="rId5"/>
            <a:stretch>
              <a:fillRect/>
            </a:stretch>
          </p:blipFill>
          <p:spPr>
            <a:xfrm>
              <a:off x="4753180" y="3081397"/>
              <a:ext cx="1279714" cy="1280160"/>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5839" y="719882"/>
            <a:ext cx="2921519" cy="2179833"/>
          </a:xfrm>
          <a:prstGeom prst="rect">
            <a:avLst/>
          </a:prstGeom>
        </p:spPr>
      </p:pic>
      <p:sp>
        <p:nvSpPr>
          <p:cNvPr id="3" name="Content Placeholder 2"/>
          <p:cNvSpPr>
            <a:spLocks noGrp="1"/>
          </p:cNvSpPr>
          <p:nvPr>
            <p:ph idx="1"/>
          </p:nvPr>
        </p:nvSpPr>
        <p:spPr>
          <a:xfrm>
            <a:off x="87630" y="1325563"/>
            <a:ext cx="4524830" cy="5066848"/>
          </a:xfrm>
        </p:spPr>
        <p:txBody>
          <a:bodyPr>
            <a:normAutofit/>
          </a:bodyPr>
          <a:lstStyle/>
          <a:p>
            <a:r>
              <a:rPr lang="en-US" dirty="0"/>
              <a:t>To </a:t>
            </a:r>
            <a:r>
              <a:rPr lang="en-US" dirty="0" err="1"/>
              <a:t>minimise</a:t>
            </a:r>
            <a:r>
              <a:rPr lang="en-US" dirty="0"/>
              <a:t> material, ASICs will be thinned to </a:t>
            </a:r>
            <a:r>
              <a:rPr lang="en-US" b="1" i="1" dirty="0">
                <a:solidFill>
                  <a:srgbClr val="15A0A7"/>
                </a:solidFill>
              </a:rPr>
              <a:t>200 </a:t>
            </a:r>
            <a:r>
              <a:rPr lang="en-US" b="1" i="1" dirty="0" smtClean="0">
                <a:solidFill>
                  <a:srgbClr val="15A0A7"/>
                </a:solidFill>
                <a:latin typeface="Symbol" panose="05050102010706020507" pitchFamily="18" charset="2"/>
              </a:rPr>
              <a:t>m</a:t>
            </a:r>
            <a:r>
              <a:rPr lang="en-US" b="1" i="1" dirty="0" smtClean="0">
                <a:solidFill>
                  <a:srgbClr val="15A0A7"/>
                </a:solidFill>
              </a:rPr>
              <a:t>m</a:t>
            </a:r>
            <a:endParaRPr lang="en-US" b="1" i="1" dirty="0" smtClean="0">
              <a:solidFill>
                <a:srgbClr val="15A0A7"/>
              </a:solidFill>
            </a:endParaRPr>
          </a:p>
          <a:p>
            <a:r>
              <a:rPr lang="en-US" dirty="0" smtClean="0"/>
              <a:t>ASICs </a:t>
            </a:r>
            <a:r>
              <a:rPr lang="en-US" dirty="0" smtClean="0"/>
              <a:t>and sensors must be </a:t>
            </a:r>
            <a:r>
              <a:rPr lang="en-US" dirty="0" err="1" smtClean="0"/>
              <a:t>metallised</a:t>
            </a:r>
            <a:r>
              <a:rPr lang="en-US" dirty="0" smtClean="0"/>
              <a:t> before receiving solder </a:t>
            </a:r>
            <a:r>
              <a:rPr lang="en-US" dirty="0" smtClean="0"/>
              <a:t>bumps</a:t>
            </a:r>
            <a:endParaRPr lang="en-US" dirty="0" smtClean="0"/>
          </a:p>
          <a:p>
            <a:r>
              <a:rPr lang="en-US" dirty="0" smtClean="0"/>
              <a:t>During reflow, this </a:t>
            </a:r>
            <a:r>
              <a:rPr lang="en-US" dirty="0" smtClean="0"/>
              <a:t>could lead to </a:t>
            </a:r>
            <a:r>
              <a:rPr lang="en-US" b="1" i="1" dirty="0" smtClean="0">
                <a:solidFill>
                  <a:srgbClr val="15A0A7"/>
                </a:solidFill>
              </a:rPr>
              <a:t>bowing</a:t>
            </a:r>
            <a:r>
              <a:rPr lang="en-US" dirty="0" smtClean="0"/>
              <a:t> due to metal layers in the chip.</a:t>
            </a:r>
          </a:p>
          <a:p>
            <a:r>
              <a:rPr lang="en-US" dirty="0" smtClean="0"/>
              <a:t>2 companies trying to provide a reliable method</a:t>
            </a:r>
          </a:p>
          <a:p>
            <a:endParaRPr lang="en-US" dirty="0" smtClean="0"/>
          </a:p>
          <a:p>
            <a:endParaRPr lang="en-US" dirty="0" smtClean="0"/>
          </a:p>
        </p:txBody>
      </p:sp>
    </p:spTree>
    <p:extLst>
      <p:ext uri="{BB962C8B-B14F-4D97-AF65-F5344CB8AC3E}">
        <p14:creationId xmlns:p14="http://schemas.microsoft.com/office/powerpoint/2010/main" val="42794821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906548"/>
            <a:ext cx="4377770" cy="2987672"/>
          </a:xfrm>
          <a:prstGeom prst="rect">
            <a:avLst/>
          </a:prstGeom>
        </p:spPr>
      </p:pic>
      <p:sp>
        <p:nvSpPr>
          <p:cNvPr id="2" name="Title 1"/>
          <p:cNvSpPr>
            <a:spLocks noGrp="1"/>
          </p:cNvSpPr>
          <p:nvPr>
            <p:ph type="title"/>
          </p:nvPr>
        </p:nvSpPr>
        <p:spPr/>
        <p:txBody>
          <a:bodyPr/>
          <a:lstStyle/>
          <a:p>
            <a:r>
              <a:rPr lang="en-US" dirty="0" smtClean="0"/>
              <a:t>Impact parameter resolution</a:t>
            </a:r>
            <a:endParaRPr lang="en-US" dirty="0"/>
          </a:p>
        </p:txBody>
      </p:sp>
      <p:sp>
        <p:nvSpPr>
          <p:cNvPr id="4" name="Date Placeholder 3"/>
          <p:cNvSpPr>
            <a:spLocks noGrp="1"/>
          </p:cNvSpPr>
          <p:nvPr>
            <p:ph type="dt" sz="half" idx="10"/>
          </p:nvPr>
        </p:nvSpPr>
        <p:spPr/>
        <p:txBody>
          <a:bodyPr/>
          <a:lstStyle/>
          <a:p>
            <a:r>
              <a:rPr lang="en-US" smtClean="0"/>
              <a:t>4/7/2017</a:t>
            </a:r>
            <a:endParaRPr lang="en-US"/>
          </a:p>
        </p:txBody>
      </p:sp>
      <p:sp>
        <p:nvSpPr>
          <p:cNvPr id="5" name="Footer Placeholder 4"/>
          <p:cNvSpPr>
            <a:spLocks noGrp="1"/>
          </p:cNvSpPr>
          <p:nvPr>
            <p:ph type="ftr" sz="quarter" idx="11"/>
          </p:nvPr>
        </p:nvSpPr>
        <p:spPr/>
        <p:txBody>
          <a:bodyPr/>
          <a:lstStyle/>
          <a:p>
            <a:r>
              <a:rPr lang="pt-BR" smtClean="0"/>
              <a:t>Nikhef R&amp;D Candidate Colloquium  - Kazu Akiba</a:t>
            </a:r>
            <a:endParaRPr lang="en-US"/>
          </a:p>
        </p:txBody>
      </p:sp>
      <p:sp>
        <p:nvSpPr>
          <p:cNvPr id="6" name="Slide Number Placeholder 5"/>
          <p:cNvSpPr>
            <a:spLocks noGrp="1"/>
          </p:cNvSpPr>
          <p:nvPr>
            <p:ph type="sldNum" sz="quarter" idx="12"/>
          </p:nvPr>
        </p:nvSpPr>
        <p:spPr/>
        <p:txBody>
          <a:bodyPr/>
          <a:lstStyle/>
          <a:p>
            <a:fld id="{36752507-1B22-4A51-A0ED-44BB02DAE7A7}" type="slidenum">
              <a:rPr lang="en-US" smtClean="0"/>
              <a:t>90</a:t>
            </a:fld>
            <a:endParaRPr lang="en-US"/>
          </a:p>
        </p:txBody>
      </p:sp>
      <p:pic>
        <p:nvPicPr>
          <p:cNvPr id="3" name="Picture 2"/>
          <p:cNvPicPr>
            <a:picLocks noChangeAspect="1"/>
          </p:cNvPicPr>
          <p:nvPr/>
        </p:nvPicPr>
        <p:blipFill>
          <a:blip r:embed="rId4"/>
          <a:stretch>
            <a:fillRect/>
          </a:stretch>
        </p:blipFill>
        <p:spPr>
          <a:xfrm>
            <a:off x="4458839" y="1758275"/>
            <a:ext cx="4577067" cy="4239588"/>
          </a:xfrm>
          <a:prstGeom prst="rect">
            <a:avLst/>
          </a:prstGeom>
        </p:spPr>
      </p:pic>
      <p:pic>
        <p:nvPicPr>
          <p:cNvPr id="9" name="Picture 8"/>
          <p:cNvPicPr>
            <a:picLocks noChangeAspect="1"/>
          </p:cNvPicPr>
          <p:nvPr/>
        </p:nvPicPr>
        <p:blipFill>
          <a:blip r:embed="rId5"/>
          <a:stretch>
            <a:fillRect/>
          </a:stretch>
        </p:blipFill>
        <p:spPr>
          <a:xfrm>
            <a:off x="0" y="3987087"/>
            <a:ext cx="4241800" cy="2870913"/>
          </a:xfrm>
          <a:prstGeom prst="rect">
            <a:avLst/>
          </a:prstGeom>
        </p:spPr>
      </p:pic>
      <p:sp>
        <p:nvSpPr>
          <p:cNvPr id="8" name="TextBox 7"/>
          <p:cNvSpPr txBox="1"/>
          <p:nvPr/>
        </p:nvSpPr>
        <p:spPr>
          <a:xfrm>
            <a:off x="1715978" y="1985966"/>
            <a:ext cx="2285264" cy="369332"/>
          </a:xfrm>
          <a:prstGeom prst="rect">
            <a:avLst/>
          </a:prstGeom>
          <a:noFill/>
        </p:spPr>
        <p:txBody>
          <a:bodyPr wrap="none" rtlCol="0">
            <a:spAutoFit/>
          </a:bodyPr>
          <a:lstStyle/>
          <a:p>
            <a:r>
              <a:rPr lang="en-GB" dirty="0"/>
              <a:t>d</a:t>
            </a:r>
            <a:r>
              <a:rPr lang="en-GB" baseline="-25000" dirty="0" smtClean="0"/>
              <a:t>0</a:t>
            </a:r>
            <a:r>
              <a:rPr lang="en-GB" dirty="0" smtClean="0"/>
              <a:t> res. as function of p</a:t>
            </a:r>
            <a:endParaRPr lang="en-GB" dirty="0"/>
          </a:p>
        </p:txBody>
      </p:sp>
      <p:sp>
        <p:nvSpPr>
          <p:cNvPr id="10" name="TextBox 9"/>
          <p:cNvSpPr txBox="1"/>
          <p:nvPr/>
        </p:nvSpPr>
        <p:spPr>
          <a:xfrm>
            <a:off x="760424" y="4543141"/>
            <a:ext cx="2608406" cy="369332"/>
          </a:xfrm>
          <a:prstGeom prst="rect">
            <a:avLst/>
          </a:prstGeom>
          <a:noFill/>
        </p:spPr>
        <p:txBody>
          <a:bodyPr wrap="none" rtlCol="0">
            <a:spAutoFit/>
          </a:bodyPr>
          <a:lstStyle/>
          <a:p>
            <a:r>
              <a:rPr lang="en-GB" dirty="0"/>
              <a:t>d</a:t>
            </a:r>
            <a:r>
              <a:rPr lang="en-GB" baseline="-25000" dirty="0" smtClean="0"/>
              <a:t>0</a:t>
            </a:r>
            <a:r>
              <a:rPr lang="en-GB" dirty="0" smtClean="0"/>
              <a:t> res. as function of 1/</a:t>
            </a:r>
            <a:r>
              <a:rPr lang="en-GB" dirty="0" err="1" smtClean="0"/>
              <a:t>p</a:t>
            </a:r>
            <a:r>
              <a:rPr lang="en-GB" baseline="-25000" dirty="0" err="1" smtClean="0"/>
              <a:t>T</a:t>
            </a:r>
            <a:endParaRPr lang="en-GB" baseline="-25000" dirty="0"/>
          </a:p>
        </p:txBody>
      </p:sp>
      <p:sp>
        <p:nvSpPr>
          <p:cNvPr id="11" name="TextBox 10"/>
          <p:cNvSpPr txBox="1"/>
          <p:nvPr/>
        </p:nvSpPr>
        <p:spPr>
          <a:xfrm>
            <a:off x="5150599" y="1391527"/>
            <a:ext cx="3993401" cy="369332"/>
          </a:xfrm>
          <a:prstGeom prst="rect">
            <a:avLst/>
          </a:prstGeom>
          <a:noFill/>
        </p:spPr>
        <p:txBody>
          <a:bodyPr wrap="none" rtlCol="0">
            <a:spAutoFit/>
          </a:bodyPr>
          <a:lstStyle/>
          <a:p>
            <a:r>
              <a:rPr lang="en-GB" dirty="0" smtClean="0"/>
              <a:t>Compared to the other LHC experiments</a:t>
            </a:r>
            <a:endParaRPr lang="en-GB" dirty="0"/>
          </a:p>
        </p:txBody>
      </p:sp>
      <p:sp>
        <p:nvSpPr>
          <p:cNvPr id="12" name="Oval 11"/>
          <p:cNvSpPr/>
          <p:nvPr/>
        </p:nvSpPr>
        <p:spPr>
          <a:xfrm rot="19881397">
            <a:off x="5793581" y="3691589"/>
            <a:ext cx="810083" cy="1578399"/>
          </a:xfrm>
          <a:prstGeom prst="ellipse">
            <a:avLst/>
          </a:prstGeom>
          <a:noFill/>
          <a:ln w="19050" cmpd="sng">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5751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2743200"/>
            <a:ext cx="3622019" cy="1182900"/>
          </a:xfrm>
          <a:prstGeom prst="rect">
            <a:avLst/>
          </a:prstGeom>
        </p:spPr>
      </p:pic>
      <p:pic>
        <p:nvPicPr>
          <p:cNvPr id="10" name="Picture 9"/>
          <p:cNvPicPr>
            <a:picLocks noChangeArrowheads="1"/>
          </p:cNvPicPr>
          <p:nvPr/>
        </p:nvPicPr>
        <p:blipFill rotWithShape="1">
          <a:blip r:embed="rId3" cstate="print"/>
          <a:srcRect t="1" b="7329"/>
          <a:stretch/>
        </p:blipFill>
        <p:spPr bwMode="auto">
          <a:xfrm>
            <a:off x="255451" y="3962400"/>
            <a:ext cx="2716349" cy="1836000"/>
          </a:xfrm>
          <a:prstGeom prst="rect">
            <a:avLst/>
          </a:prstGeom>
          <a:noFill/>
          <a:ln w="12700" cap="flat">
            <a:noFill/>
            <a:miter lim="800000"/>
            <a:headEnd/>
            <a:tailEnd/>
          </a:ln>
          <a:effectLst/>
        </p:spPr>
      </p:pic>
      <p:pic>
        <p:nvPicPr>
          <p:cNvPr id="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2712608" cy="183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396172" y="4159365"/>
            <a:ext cx="184666" cy="369332"/>
          </a:xfrm>
          <a:prstGeom prst="rect">
            <a:avLst/>
          </a:prstGeom>
          <a:noFill/>
        </p:spPr>
        <p:txBody>
          <a:bodyPr wrap="none" rtlCol="0">
            <a:spAutoFit/>
          </a:bodyPr>
          <a:lstStyle/>
          <a:p>
            <a:endParaRPr lang="en-US" dirty="0"/>
          </a:p>
        </p:txBody>
      </p:sp>
      <p:sp>
        <p:nvSpPr>
          <p:cNvPr id="16" name="Rectangle 7"/>
          <p:cNvSpPr>
            <a:spLocks/>
          </p:cNvSpPr>
          <p:nvPr/>
        </p:nvSpPr>
        <p:spPr bwMode="auto">
          <a:xfrm>
            <a:off x="929825" y="4011138"/>
            <a:ext cx="1898876" cy="1724025"/>
          </a:xfrm>
          <a:prstGeom prst="rect">
            <a:avLst/>
          </a:prstGeom>
          <a:noFill/>
          <a:ln w="12700" cap="flat">
            <a:noFill/>
            <a:miter lim="800000"/>
            <a:headEnd type="none" w="med" len="med"/>
            <a:tailEnd type="none" w="med" len="med"/>
          </a:ln>
        </p:spPr>
        <p:txBody>
          <a:bodyPr lIns="0" tIns="0" rIns="0" bIns="0"/>
          <a:lstStyle/>
          <a:p>
            <a:pPr marL="615410" indent="-263747">
              <a:spcBef>
                <a:spcPts val="692"/>
              </a:spcBef>
              <a:buClr>
                <a:srgbClr val="404040"/>
              </a:buClr>
              <a:buSzPct val="100000"/>
            </a:pPr>
            <a:r>
              <a:rPr lang="en-US" sz="1000" dirty="0" smtClean="0">
                <a:solidFill>
                  <a:srgbClr val="000000"/>
                </a:solidFill>
                <a:ea typeface="Palatino" charset="0"/>
                <a:cs typeface="Palatino" charset="0"/>
              </a:rPr>
              <a:t>88 silicon</a:t>
            </a:r>
          </a:p>
          <a:p>
            <a:pPr marL="615410" indent="-263747">
              <a:spcBef>
                <a:spcPts val="692"/>
              </a:spcBef>
              <a:buClr>
                <a:srgbClr val="404040"/>
              </a:buClr>
              <a:buSzPct val="100000"/>
            </a:pPr>
            <a:r>
              <a:rPr lang="en-US" sz="1000" dirty="0" smtClean="0">
                <a:solidFill>
                  <a:srgbClr val="000000"/>
                </a:solidFill>
                <a:ea typeface="Palatino" charset="0"/>
                <a:cs typeface="Palatino" charset="0"/>
              </a:rPr>
              <a:t> sensors</a:t>
            </a:r>
          </a:p>
          <a:p>
            <a:pPr marL="615410" indent="-263747">
              <a:spcBef>
                <a:spcPts val="692"/>
              </a:spcBef>
              <a:buClr>
                <a:srgbClr val="404040"/>
              </a:buClr>
              <a:buSzPct val="100000"/>
            </a:pPr>
            <a:r>
              <a:rPr lang="en-US" sz="1000" dirty="0" smtClean="0">
                <a:solidFill>
                  <a:srgbClr val="000000"/>
                </a:solidFill>
                <a:ea typeface="Palatino" charset="0"/>
                <a:cs typeface="Palatino" charset="0"/>
              </a:rPr>
              <a:t>R</a:t>
            </a:r>
            <a:r>
              <a:rPr lang="en-US" sz="1000" dirty="0">
                <a:solidFill>
                  <a:srgbClr val="000000"/>
                </a:solidFill>
                <a:ea typeface="Palatino" charset="0"/>
                <a:cs typeface="Palatino" charset="0"/>
              </a:rPr>
              <a:t>-</a:t>
            </a:r>
            <a:r>
              <a:rPr lang="en-US" sz="1000" dirty="0">
                <a:solidFill>
                  <a:srgbClr val="000000"/>
                </a:solidFill>
                <a:latin typeface="Times" charset="0"/>
                <a:cs typeface="Times" charset="0"/>
                <a:sym typeface="Times" charset="0"/>
              </a:rPr>
              <a:t>φ</a:t>
            </a:r>
            <a:r>
              <a:rPr lang="en-US" sz="1000" dirty="0">
                <a:solidFill>
                  <a:srgbClr val="000000"/>
                </a:solidFill>
                <a:ea typeface="Palatino" charset="0"/>
                <a:cs typeface="Palatino" charset="0"/>
              </a:rPr>
              <a:t> design</a:t>
            </a:r>
          </a:p>
          <a:p>
            <a:pPr marL="615410" indent="-263747">
              <a:spcBef>
                <a:spcPts val="692"/>
              </a:spcBef>
              <a:buClr>
                <a:srgbClr val="404040"/>
              </a:buClr>
              <a:buSzPct val="100000"/>
            </a:pPr>
            <a:r>
              <a:rPr lang="en-US" sz="1000" dirty="0">
                <a:solidFill>
                  <a:srgbClr val="000000"/>
                </a:solidFill>
                <a:ea typeface="Palatino" charset="0"/>
                <a:cs typeface="Palatino" charset="0"/>
              </a:rPr>
              <a:t>300 </a:t>
            </a:r>
            <a:r>
              <a:rPr lang="en-US" sz="1000" dirty="0" err="1">
                <a:solidFill>
                  <a:srgbClr val="000000"/>
                </a:solidFill>
                <a:latin typeface="Times" charset="0"/>
                <a:cs typeface="Times" charset="0"/>
                <a:sym typeface="Times" charset="0"/>
              </a:rPr>
              <a:t>μ</a:t>
            </a:r>
            <a:r>
              <a:rPr lang="en-US" sz="1000" dirty="0" err="1">
                <a:solidFill>
                  <a:srgbClr val="000000"/>
                </a:solidFill>
                <a:ea typeface="Palatino" charset="0"/>
                <a:cs typeface="Palatino" charset="0"/>
              </a:rPr>
              <a:t>m</a:t>
            </a:r>
            <a:r>
              <a:rPr lang="en-US" sz="1000" dirty="0">
                <a:solidFill>
                  <a:srgbClr val="000000"/>
                </a:solidFill>
                <a:ea typeface="Palatino" charset="0"/>
                <a:cs typeface="Palatino" charset="0"/>
              </a:rPr>
              <a:t>, </a:t>
            </a:r>
            <a:r>
              <a:rPr lang="en-US" sz="1000" dirty="0" err="1">
                <a:solidFill>
                  <a:srgbClr val="000000"/>
                </a:solidFill>
                <a:ea typeface="Palatino" charset="0"/>
                <a:cs typeface="Palatino" charset="0"/>
              </a:rPr>
              <a:t>n</a:t>
            </a:r>
            <a:r>
              <a:rPr lang="en-US" sz="1000" baseline="32000" dirty="0" err="1">
                <a:solidFill>
                  <a:srgbClr val="000000"/>
                </a:solidFill>
                <a:ea typeface="Palatino" charset="0"/>
                <a:cs typeface="Palatino" charset="0"/>
              </a:rPr>
              <a:t>+</a:t>
            </a:r>
            <a:r>
              <a:rPr lang="en-US" sz="1000" dirty="0" err="1">
                <a:solidFill>
                  <a:srgbClr val="000000"/>
                </a:solidFill>
                <a:ea typeface="Palatino" charset="0"/>
                <a:cs typeface="Palatino" charset="0"/>
              </a:rPr>
              <a:t>n</a:t>
            </a:r>
            <a:r>
              <a:rPr lang="en-US" sz="1000" dirty="0">
                <a:solidFill>
                  <a:srgbClr val="000000"/>
                </a:solidFill>
                <a:ea typeface="Palatino" charset="0"/>
                <a:cs typeface="Palatino" charset="0"/>
              </a:rPr>
              <a:t> Si</a:t>
            </a:r>
          </a:p>
          <a:p>
            <a:pPr marL="615410" indent="-263747">
              <a:spcBef>
                <a:spcPts val="692"/>
              </a:spcBef>
              <a:buClr>
                <a:srgbClr val="404040"/>
              </a:buClr>
              <a:buSzPct val="100000"/>
            </a:pPr>
            <a:r>
              <a:rPr lang="en-US" sz="1000" dirty="0">
                <a:solidFill>
                  <a:srgbClr val="000000"/>
                </a:solidFill>
                <a:ea typeface="Palatino" charset="0"/>
                <a:cs typeface="Palatino" charset="0"/>
              </a:rPr>
              <a:t>2048 strips</a:t>
            </a:r>
          </a:p>
          <a:p>
            <a:pPr marL="615410" indent="-263747">
              <a:spcBef>
                <a:spcPts val="692"/>
              </a:spcBef>
              <a:buClr>
                <a:srgbClr val="404040"/>
              </a:buClr>
              <a:buSzPct val="100000"/>
            </a:pPr>
            <a:r>
              <a:rPr lang="en-US" sz="1000" dirty="0" err="1" smtClean="0">
                <a:solidFill>
                  <a:srgbClr val="000000"/>
                </a:solidFill>
                <a:ea typeface="Palatino" charset="0"/>
                <a:cs typeface="Palatino" charset="0"/>
              </a:rPr>
              <a:t>r</a:t>
            </a:r>
            <a:r>
              <a:rPr lang="en-US" sz="1000" baseline="-6000" dirty="0" err="1" smtClean="0">
                <a:solidFill>
                  <a:srgbClr val="000000"/>
                </a:solidFill>
                <a:ea typeface="Palatino" charset="0"/>
                <a:cs typeface="Palatino" charset="0"/>
              </a:rPr>
              <a:t>active</a:t>
            </a:r>
            <a:r>
              <a:rPr lang="en-US" sz="1000" dirty="0" smtClean="0">
                <a:solidFill>
                  <a:srgbClr val="000000"/>
                </a:solidFill>
                <a:ea typeface="Palatino" charset="0"/>
                <a:cs typeface="Palatino" charset="0"/>
              </a:rPr>
              <a:t> </a:t>
            </a:r>
            <a:r>
              <a:rPr lang="en-US" sz="1000" dirty="0">
                <a:solidFill>
                  <a:srgbClr val="000000"/>
                </a:solidFill>
                <a:ea typeface="Palatino" charset="0"/>
                <a:cs typeface="Palatino" charset="0"/>
              </a:rPr>
              <a:t>= 8.2mm</a:t>
            </a:r>
          </a:p>
          <a:p>
            <a:pPr marL="615410" indent="-263747">
              <a:spcBef>
                <a:spcPts val="692"/>
              </a:spcBef>
              <a:buClr>
                <a:srgbClr val="404040"/>
              </a:buClr>
              <a:buSzPct val="100000"/>
            </a:pPr>
            <a:r>
              <a:rPr lang="en-US" sz="1000" dirty="0" err="1">
                <a:solidFill>
                  <a:srgbClr val="000000"/>
                </a:solidFill>
                <a:ea typeface="Palatino" charset="0"/>
                <a:cs typeface="Palatino" charset="0"/>
              </a:rPr>
              <a:t>pitch</a:t>
            </a:r>
            <a:r>
              <a:rPr lang="en-US" sz="1000" baseline="-6000" dirty="0" err="1">
                <a:solidFill>
                  <a:srgbClr val="000000"/>
                </a:solidFill>
                <a:ea typeface="Palatino" charset="0"/>
                <a:cs typeface="Palatino" charset="0"/>
              </a:rPr>
              <a:t>min</a:t>
            </a:r>
            <a:r>
              <a:rPr lang="en-US" sz="1000" dirty="0">
                <a:solidFill>
                  <a:srgbClr val="000000"/>
                </a:solidFill>
                <a:ea typeface="Palatino" charset="0"/>
                <a:cs typeface="Palatino" charset="0"/>
              </a:rPr>
              <a:t> = 40 </a:t>
            </a:r>
            <a:r>
              <a:rPr lang="en-US" sz="1100" dirty="0" err="1" smtClean="0">
                <a:solidFill>
                  <a:srgbClr val="000000"/>
                </a:solidFill>
                <a:latin typeface="Times" charset="0"/>
                <a:cs typeface="Times" charset="0"/>
                <a:sym typeface="Times" charset="0"/>
              </a:rPr>
              <a:t>μ</a:t>
            </a:r>
            <a:r>
              <a:rPr lang="en-US" sz="1100" dirty="0" err="1" smtClean="0">
                <a:solidFill>
                  <a:srgbClr val="000000"/>
                </a:solidFill>
                <a:ea typeface="Palatino" charset="0"/>
                <a:cs typeface="Palatino" charset="0"/>
              </a:rPr>
              <a:t>m</a:t>
            </a:r>
            <a:endParaRPr lang="en-US" sz="1100" dirty="0" smtClean="0">
              <a:solidFill>
                <a:srgbClr val="000000"/>
              </a:solidFill>
              <a:ea typeface="Palatino" charset="0"/>
              <a:cs typeface="Palatino" charset="0"/>
            </a:endParaRPr>
          </a:p>
        </p:txBody>
      </p:sp>
      <p:sp>
        <p:nvSpPr>
          <p:cNvPr id="29" name="Title 1"/>
          <p:cNvSpPr>
            <a:spLocks noGrp="1"/>
          </p:cNvSpPr>
          <p:nvPr>
            <p:ph type="title"/>
          </p:nvPr>
        </p:nvSpPr>
        <p:spPr>
          <a:xfrm>
            <a:off x="0" y="0"/>
            <a:ext cx="9144000" cy="1020241"/>
          </a:xfrm>
        </p:spPr>
        <p:txBody>
          <a:bodyPr/>
          <a:lstStyle/>
          <a:p>
            <a:r>
              <a:rPr lang="en-US" dirty="0" smtClean="0"/>
              <a:t>The </a:t>
            </a:r>
            <a:r>
              <a:rPr lang="en-US" dirty="0" err="1" smtClean="0"/>
              <a:t>LHCb</a:t>
            </a:r>
            <a:r>
              <a:rPr lang="en-US" dirty="0" smtClean="0"/>
              <a:t> Vertex Locator (VELO): </a:t>
            </a:r>
            <a:endParaRPr lang="en-US" dirty="0"/>
          </a:p>
        </p:txBody>
      </p:sp>
      <p:sp>
        <p:nvSpPr>
          <p:cNvPr id="13" name="Date Placeholder 3"/>
          <p:cNvSpPr>
            <a:spLocks noGrp="1"/>
          </p:cNvSpPr>
          <p:nvPr>
            <p:ph type="dt" sz="half" idx="10"/>
          </p:nvPr>
        </p:nvSpPr>
        <p:spPr>
          <a:xfrm>
            <a:off x="0" y="6492873"/>
            <a:ext cx="2057400" cy="365125"/>
          </a:xfrm>
        </p:spPr>
        <p:txBody>
          <a:bodyPr/>
          <a:lstStyle/>
          <a:p>
            <a:r>
              <a:rPr lang="en-US" smtClean="0"/>
              <a:t>4/7/2017</a:t>
            </a:r>
            <a:endParaRPr lang="en-US"/>
          </a:p>
        </p:txBody>
      </p:sp>
      <p:sp>
        <p:nvSpPr>
          <p:cNvPr id="14" name="Footer Placeholder 4"/>
          <p:cNvSpPr>
            <a:spLocks noGrp="1"/>
          </p:cNvSpPr>
          <p:nvPr>
            <p:ph type="ftr" sz="quarter" idx="11"/>
          </p:nvPr>
        </p:nvSpPr>
        <p:spPr>
          <a:xfrm>
            <a:off x="2057400" y="6492872"/>
            <a:ext cx="5029199" cy="365125"/>
          </a:xfrm>
        </p:spPr>
        <p:txBody>
          <a:bodyPr/>
          <a:lstStyle/>
          <a:p>
            <a:r>
              <a:rPr lang="pt-BR" smtClean="0"/>
              <a:t>Nikhef R&amp;D Candidate Colloquium  - Kazu Akiba</a:t>
            </a:r>
            <a:endParaRPr lang="en-US" dirty="0"/>
          </a:p>
        </p:txBody>
      </p:sp>
      <p:sp>
        <p:nvSpPr>
          <p:cNvPr id="17" name="Slide Number Placeholder 5"/>
          <p:cNvSpPr>
            <a:spLocks noGrp="1"/>
          </p:cNvSpPr>
          <p:nvPr>
            <p:ph type="sldNum" sz="quarter" idx="12"/>
          </p:nvPr>
        </p:nvSpPr>
        <p:spPr>
          <a:xfrm>
            <a:off x="7086600" y="6492875"/>
            <a:ext cx="2057400" cy="365125"/>
          </a:xfrm>
        </p:spPr>
        <p:txBody>
          <a:bodyPr/>
          <a:lstStyle/>
          <a:p>
            <a:fld id="{F1DF61DF-99A6-4EE2-B1D2-A4F537E42A50}" type="slidenum">
              <a:rPr lang="en-US" smtClean="0"/>
              <a:t>91</a:t>
            </a:fld>
            <a:endParaRPr lang="en-US" dirty="0"/>
          </a:p>
        </p:txBody>
      </p:sp>
      <p:sp>
        <p:nvSpPr>
          <p:cNvPr id="19" name="Rectangle 18"/>
          <p:cNvSpPr/>
          <p:nvPr/>
        </p:nvSpPr>
        <p:spPr>
          <a:xfrm>
            <a:off x="304799" y="5867400"/>
            <a:ext cx="3317219" cy="738664"/>
          </a:xfrm>
          <a:prstGeom prst="rect">
            <a:avLst/>
          </a:prstGeom>
        </p:spPr>
        <p:txBody>
          <a:bodyPr wrap="square">
            <a:spAutoFit/>
          </a:bodyPr>
          <a:lstStyle/>
          <a:p>
            <a:pPr lvl="0"/>
            <a:r>
              <a:rPr lang="en-US" sz="1400" b="1" i="1" dirty="0">
                <a:solidFill>
                  <a:srgbClr val="15A0A7"/>
                </a:solidFill>
              </a:rPr>
              <a:t>Moves away </a:t>
            </a:r>
            <a:r>
              <a:rPr lang="en-US" sz="1400" dirty="0"/>
              <a:t>every fill and </a:t>
            </a:r>
            <a:endParaRPr lang="en-US" sz="1400" dirty="0" smtClean="0"/>
          </a:p>
          <a:p>
            <a:pPr lvl="0"/>
            <a:r>
              <a:rPr lang="en-US" sz="1400" b="1" i="1" dirty="0" smtClean="0">
                <a:solidFill>
                  <a:srgbClr val="15A0A7"/>
                </a:solidFill>
              </a:rPr>
              <a:t>centers </a:t>
            </a:r>
            <a:r>
              <a:rPr lang="en-US" sz="1400" b="1" i="1" dirty="0">
                <a:solidFill>
                  <a:srgbClr val="15A0A7"/>
                </a:solidFill>
              </a:rPr>
              <a:t>around the beam </a:t>
            </a:r>
            <a:r>
              <a:rPr lang="en-US" sz="1400" b="1" i="1" u="sng" dirty="0" smtClean="0"/>
              <a:t/>
            </a:r>
            <a:br>
              <a:rPr lang="en-US" sz="1400" b="1" i="1" u="sng" dirty="0" smtClean="0"/>
            </a:br>
            <a:r>
              <a:rPr lang="en-US" sz="1400" dirty="0" smtClean="0"/>
              <a:t>with </a:t>
            </a:r>
            <a:r>
              <a:rPr lang="en-US" sz="1400" dirty="0"/>
              <a:t>self </a:t>
            </a:r>
            <a:r>
              <a:rPr lang="en-US" sz="1400" dirty="0" smtClean="0"/>
              <a:t>measured </a:t>
            </a:r>
            <a:r>
              <a:rPr lang="en-US" sz="1400" dirty="0"/>
              <a:t>vertices</a:t>
            </a:r>
          </a:p>
        </p:txBody>
      </p:sp>
    </p:spTree>
    <p:extLst>
      <p:ext uri="{BB962C8B-B14F-4D97-AF65-F5344CB8AC3E}">
        <p14:creationId xmlns:p14="http://schemas.microsoft.com/office/powerpoint/2010/main" val="39364883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2743200"/>
            <a:ext cx="3622019" cy="1182900"/>
          </a:xfrm>
          <a:prstGeom prst="rect">
            <a:avLst/>
          </a:prstGeom>
        </p:spPr>
      </p:pic>
      <p:pic>
        <p:nvPicPr>
          <p:cNvPr id="11" name="Picture 10"/>
          <p:cNvPicPr>
            <a:picLocks noChangeAspect="1"/>
          </p:cNvPicPr>
          <p:nvPr/>
        </p:nvPicPr>
        <p:blipFill rotWithShape="1">
          <a:blip r:embed="rId3"/>
          <a:srcRect l="-1339" r="2775"/>
          <a:stretch/>
        </p:blipFill>
        <p:spPr>
          <a:xfrm>
            <a:off x="3394800" y="1371601"/>
            <a:ext cx="2516400" cy="1981199"/>
          </a:xfrm>
          <a:prstGeom prst="rect">
            <a:avLst/>
          </a:prstGeom>
        </p:spPr>
      </p:pic>
      <p:sp>
        <p:nvSpPr>
          <p:cNvPr id="17" name="TextBox 16"/>
          <p:cNvSpPr txBox="1"/>
          <p:nvPr/>
        </p:nvSpPr>
        <p:spPr>
          <a:xfrm>
            <a:off x="3361738" y="4920985"/>
            <a:ext cx="2115088" cy="1384995"/>
          </a:xfrm>
          <a:prstGeom prst="rect">
            <a:avLst/>
          </a:prstGeom>
          <a:noFill/>
        </p:spPr>
        <p:txBody>
          <a:bodyPr wrap="square" rtlCol="0">
            <a:spAutoFit/>
          </a:bodyPr>
          <a:lstStyle/>
          <a:p>
            <a:endParaRPr lang="en-US" sz="1400" dirty="0" smtClean="0"/>
          </a:p>
          <a:p>
            <a:r>
              <a:rPr lang="en-US" sz="1400" dirty="0" smtClean="0"/>
              <a:t>Separated from primary vacuum by thin </a:t>
            </a:r>
            <a:r>
              <a:rPr lang="en-US" sz="1400" b="1" i="1" dirty="0" smtClean="0">
                <a:solidFill>
                  <a:srgbClr val="15A0A7"/>
                </a:solidFill>
              </a:rPr>
              <a:t>RF foil </a:t>
            </a:r>
            <a:r>
              <a:rPr lang="en-US" sz="1400" dirty="0" smtClean="0"/>
              <a:t>with complex shape </a:t>
            </a:r>
            <a:br>
              <a:rPr lang="en-US" sz="1400" dirty="0" smtClean="0"/>
            </a:br>
            <a:r>
              <a:rPr lang="en-US" sz="1400" dirty="0" smtClean="0"/>
              <a:t>–  Protection from beam pickup</a:t>
            </a:r>
            <a:endParaRPr lang="en-US" sz="1400" dirty="0"/>
          </a:p>
        </p:txBody>
      </p:sp>
      <p:grpSp>
        <p:nvGrpSpPr>
          <p:cNvPr id="18" name="Group 17"/>
          <p:cNvGrpSpPr/>
          <p:nvPr/>
        </p:nvGrpSpPr>
        <p:grpSpPr>
          <a:xfrm>
            <a:off x="3488390" y="3581400"/>
            <a:ext cx="2455210" cy="1433154"/>
            <a:chOff x="4997955" y="3196127"/>
            <a:chExt cx="3728357" cy="3481251"/>
          </a:xfrm>
        </p:grpSpPr>
        <p:pic>
          <p:nvPicPr>
            <p:cNvPr id="19" name="Picture 6"/>
            <p:cNvPicPr>
              <a:picLocks noChangeArrowheads="1"/>
            </p:cNvPicPr>
            <p:nvPr/>
          </p:nvPicPr>
          <p:blipFill>
            <a:blip r:embed="rId4" cstate="print"/>
            <a:srcRect/>
            <a:stretch>
              <a:fillRect/>
            </a:stretch>
          </p:blipFill>
          <p:spPr bwMode="auto">
            <a:xfrm>
              <a:off x="5081588" y="3282860"/>
              <a:ext cx="3554186" cy="3187337"/>
            </a:xfrm>
            <a:prstGeom prst="rect">
              <a:avLst/>
            </a:prstGeom>
            <a:noFill/>
            <a:ln w="12700" cap="flat">
              <a:noFill/>
              <a:miter lim="800000"/>
              <a:headEnd/>
              <a:tailEnd/>
            </a:ln>
          </p:spPr>
        </p:pic>
        <p:pic>
          <p:nvPicPr>
            <p:cNvPr id="20" name="Picture 7"/>
            <p:cNvPicPr>
              <a:picLocks noChangeArrowheads="1"/>
            </p:cNvPicPr>
            <p:nvPr/>
          </p:nvPicPr>
          <p:blipFill>
            <a:blip r:embed="rId5" cstate="print"/>
            <a:srcRect/>
            <a:stretch>
              <a:fillRect/>
            </a:stretch>
          </p:blipFill>
          <p:spPr bwMode="auto">
            <a:xfrm>
              <a:off x="4997955" y="3196127"/>
              <a:ext cx="3728357" cy="3481251"/>
            </a:xfrm>
            <a:prstGeom prst="rect">
              <a:avLst/>
            </a:prstGeom>
            <a:noFill/>
            <a:ln w="12700" cap="flat">
              <a:noFill/>
              <a:miter lim="800000"/>
              <a:headEnd/>
              <a:tailEnd/>
            </a:ln>
          </p:spPr>
        </p:pic>
      </p:grpSp>
      <p:sp>
        <p:nvSpPr>
          <p:cNvPr id="21" name="Rectangle 20"/>
          <p:cNvSpPr/>
          <p:nvPr/>
        </p:nvSpPr>
        <p:spPr>
          <a:xfrm>
            <a:off x="3657600" y="3200400"/>
            <a:ext cx="2065139" cy="369332"/>
          </a:xfrm>
          <a:prstGeom prst="rect">
            <a:avLst/>
          </a:prstGeom>
        </p:spPr>
        <p:txBody>
          <a:bodyPr wrap="none">
            <a:spAutoFit/>
          </a:bodyPr>
          <a:lstStyle/>
          <a:p>
            <a:r>
              <a:rPr lang="en-US" dirty="0" smtClean="0"/>
              <a:t>Operates in vacuum</a:t>
            </a:r>
            <a:endParaRPr lang="en-US" dirty="0"/>
          </a:p>
        </p:txBody>
      </p:sp>
      <p:pic>
        <p:nvPicPr>
          <p:cNvPr id="10" name="Picture 9"/>
          <p:cNvPicPr>
            <a:picLocks noChangeArrowheads="1"/>
          </p:cNvPicPr>
          <p:nvPr/>
        </p:nvPicPr>
        <p:blipFill rotWithShape="1">
          <a:blip r:embed="rId6" cstate="print"/>
          <a:srcRect t="1" b="7329"/>
          <a:stretch/>
        </p:blipFill>
        <p:spPr bwMode="auto">
          <a:xfrm>
            <a:off x="255451" y="3962400"/>
            <a:ext cx="2716349" cy="1836000"/>
          </a:xfrm>
          <a:prstGeom prst="rect">
            <a:avLst/>
          </a:prstGeom>
          <a:noFill/>
          <a:ln w="12700" cap="flat">
            <a:noFill/>
            <a:miter lim="800000"/>
            <a:headEnd/>
            <a:tailEnd/>
          </a:ln>
          <a:effectLst/>
        </p:spPr>
      </p:pic>
      <p:pic>
        <p:nvPicPr>
          <p:cNvPr id="1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90600"/>
            <a:ext cx="2712608" cy="183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396172" y="4159365"/>
            <a:ext cx="184666" cy="369332"/>
          </a:xfrm>
          <a:prstGeom prst="rect">
            <a:avLst/>
          </a:prstGeom>
          <a:noFill/>
        </p:spPr>
        <p:txBody>
          <a:bodyPr wrap="none" rtlCol="0">
            <a:spAutoFit/>
          </a:bodyPr>
          <a:lstStyle/>
          <a:p>
            <a:endParaRPr lang="en-US" dirty="0"/>
          </a:p>
        </p:txBody>
      </p:sp>
      <p:sp>
        <p:nvSpPr>
          <p:cNvPr id="16" name="Rectangle 7"/>
          <p:cNvSpPr>
            <a:spLocks/>
          </p:cNvSpPr>
          <p:nvPr/>
        </p:nvSpPr>
        <p:spPr bwMode="auto">
          <a:xfrm>
            <a:off x="929825" y="4011138"/>
            <a:ext cx="1898876" cy="1724025"/>
          </a:xfrm>
          <a:prstGeom prst="rect">
            <a:avLst/>
          </a:prstGeom>
          <a:noFill/>
          <a:ln w="12700" cap="flat">
            <a:noFill/>
            <a:miter lim="800000"/>
            <a:headEnd type="none" w="med" len="med"/>
            <a:tailEnd type="none" w="med" len="med"/>
          </a:ln>
        </p:spPr>
        <p:txBody>
          <a:bodyPr lIns="0" tIns="0" rIns="0" bIns="0"/>
          <a:lstStyle/>
          <a:p>
            <a:pPr marL="615410" indent="-263747">
              <a:spcBef>
                <a:spcPts val="692"/>
              </a:spcBef>
              <a:buClr>
                <a:srgbClr val="404040"/>
              </a:buClr>
              <a:buSzPct val="100000"/>
            </a:pPr>
            <a:r>
              <a:rPr lang="en-US" sz="1000" dirty="0" smtClean="0">
                <a:solidFill>
                  <a:srgbClr val="000000"/>
                </a:solidFill>
                <a:ea typeface="Palatino" charset="0"/>
                <a:cs typeface="Palatino" charset="0"/>
              </a:rPr>
              <a:t>88 silicon</a:t>
            </a:r>
          </a:p>
          <a:p>
            <a:pPr marL="615410" indent="-263747">
              <a:spcBef>
                <a:spcPts val="692"/>
              </a:spcBef>
              <a:buClr>
                <a:srgbClr val="404040"/>
              </a:buClr>
              <a:buSzPct val="100000"/>
            </a:pPr>
            <a:r>
              <a:rPr lang="en-US" sz="1000" dirty="0" smtClean="0">
                <a:solidFill>
                  <a:srgbClr val="000000"/>
                </a:solidFill>
                <a:ea typeface="Palatino" charset="0"/>
                <a:cs typeface="Palatino" charset="0"/>
              </a:rPr>
              <a:t> sensors</a:t>
            </a:r>
          </a:p>
          <a:p>
            <a:pPr marL="615410" indent="-263747">
              <a:spcBef>
                <a:spcPts val="692"/>
              </a:spcBef>
              <a:buClr>
                <a:srgbClr val="404040"/>
              </a:buClr>
              <a:buSzPct val="100000"/>
            </a:pPr>
            <a:r>
              <a:rPr lang="en-US" sz="1000" dirty="0" smtClean="0">
                <a:solidFill>
                  <a:srgbClr val="000000"/>
                </a:solidFill>
                <a:ea typeface="Palatino" charset="0"/>
                <a:cs typeface="Palatino" charset="0"/>
              </a:rPr>
              <a:t>R</a:t>
            </a:r>
            <a:r>
              <a:rPr lang="en-US" sz="1000" dirty="0">
                <a:solidFill>
                  <a:srgbClr val="000000"/>
                </a:solidFill>
                <a:ea typeface="Palatino" charset="0"/>
                <a:cs typeface="Palatino" charset="0"/>
              </a:rPr>
              <a:t>-</a:t>
            </a:r>
            <a:r>
              <a:rPr lang="en-US" sz="1000" dirty="0">
                <a:solidFill>
                  <a:srgbClr val="000000"/>
                </a:solidFill>
                <a:latin typeface="Times" charset="0"/>
                <a:cs typeface="Times" charset="0"/>
                <a:sym typeface="Times" charset="0"/>
              </a:rPr>
              <a:t>φ</a:t>
            </a:r>
            <a:r>
              <a:rPr lang="en-US" sz="1000" dirty="0">
                <a:solidFill>
                  <a:srgbClr val="000000"/>
                </a:solidFill>
                <a:ea typeface="Palatino" charset="0"/>
                <a:cs typeface="Palatino" charset="0"/>
              </a:rPr>
              <a:t> design</a:t>
            </a:r>
          </a:p>
          <a:p>
            <a:pPr marL="615410" indent="-263747">
              <a:spcBef>
                <a:spcPts val="692"/>
              </a:spcBef>
              <a:buClr>
                <a:srgbClr val="404040"/>
              </a:buClr>
              <a:buSzPct val="100000"/>
            </a:pPr>
            <a:r>
              <a:rPr lang="en-US" sz="1000" dirty="0">
                <a:solidFill>
                  <a:srgbClr val="000000"/>
                </a:solidFill>
                <a:ea typeface="Palatino" charset="0"/>
                <a:cs typeface="Palatino" charset="0"/>
              </a:rPr>
              <a:t>300 </a:t>
            </a:r>
            <a:r>
              <a:rPr lang="en-US" sz="1000" dirty="0" err="1">
                <a:solidFill>
                  <a:srgbClr val="000000"/>
                </a:solidFill>
                <a:latin typeface="Times" charset="0"/>
                <a:cs typeface="Times" charset="0"/>
                <a:sym typeface="Times" charset="0"/>
              </a:rPr>
              <a:t>μ</a:t>
            </a:r>
            <a:r>
              <a:rPr lang="en-US" sz="1000" dirty="0" err="1">
                <a:solidFill>
                  <a:srgbClr val="000000"/>
                </a:solidFill>
                <a:ea typeface="Palatino" charset="0"/>
                <a:cs typeface="Palatino" charset="0"/>
              </a:rPr>
              <a:t>m</a:t>
            </a:r>
            <a:r>
              <a:rPr lang="en-US" sz="1000" dirty="0">
                <a:solidFill>
                  <a:srgbClr val="000000"/>
                </a:solidFill>
                <a:ea typeface="Palatino" charset="0"/>
                <a:cs typeface="Palatino" charset="0"/>
              </a:rPr>
              <a:t>, </a:t>
            </a:r>
            <a:r>
              <a:rPr lang="en-US" sz="1000" dirty="0" err="1">
                <a:solidFill>
                  <a:srgbClr val="000000"/>
                </a:solidFill>
                <a:ea typeface="Palatino" charset="0"/>
                <a:cs typeface="Palatino" charset="0"/>
              </a:rPr>
              <a:t>n</a:t>
            </a:r>
            <a:r>
              <a:rPr lang="en-US" sz="1000" baseline="32000" dirty="0" err="1">
                <a:solidFill>
                  <a:srgbClr val="000000"/>
                </a:solidFill>
                <a:ea typeface="Palatino" charset="0"/>
                <a:cs typeface="Palatino" charset="0"/>
              </a:rPr>
              <a:t>+</a:t>
            </a:r>
            <a:r>
              <a:rPr lang="en-US" sz="1000" dirty="0" err="1">
                <a:solidFill>
                  <a:srgbClr val="000000"/>
                </a:solidFill>
                <a:ea typeface="Palatino" charset="0"/>
                <a:cs typeface="Palatino" charset="0"/>
              </a:rPr>
              <a:t>n</a:t>
            </a:r>
            <a:r>
              <a:rPr lang="en-US" sz="1000" dirty="0">
                <a:solidFill>
                  <a:srgbClr val="000000"/>
                </a:solidFill>
                <a:ea typeface="Palatino" charset="0"/>
                <a:cs typeface="Palatino" charset="0"/>
              </a:rPr>
              <a:t> Si</a:t>
            </a:r>
          </a:p>
          <a:p>
            <a:pPr marL="615410" indent="-263747">
              <a:spcBef>
                <a:spcPts val="692"/>
              </a:spcBef>
              <a:buClr>
                <a:srgbClr val="404040"/>
              </a:buClr>
              <a:buSzPct val="100000"/>
            </a:pPr>
            <a:r>
              <a:rPr lang="en-US" sz="1000" dirty="0">
                <a:solidFill>
                  <a:srgbClr val="000000"/>
                </a:solidFill>
                <a:ea typeface="Palatino" charset="0"/>
                <a:cs typeface="Palatino" charset="0"/>
              </a:rPr>
              <a:t>2048 strips</a:t>
            </a:r>
          </a:p>
          <a:p>
            <a:pPr marL="615410" indent="-263747">
              <a:spcBef>
                <a:spcPts val="692"/>
              </a:spcBef>
              <a:buClr>
                <a:srgbClr val="404040"/>
              </a:buClr>
              <a:buSzPct val="100000"/>
            </a:pPr>
            <a:r>
              <a:rPr lang="en-US" sz="1000" dirty="0" err="1" smtClean="0">
                <a:solidFill>
                  <a:srgbClr val="000000"/>
                </a:solidFill>
                <a:ea typeface="Palatino" charset="0"/>
                <a:cs typeface="Palatino" charset="0"/>
              </a:rPr>
              <a:t>r</a:t>
            </a:r>
            <a:r>
              <a:rPr lang="en-US" sz="1000" baseline="-6000" dirty="0" err="1" smtClean="0">
                <a:solidFill>
                  <a:srgbClr val="000000"/>
                </a:solidFill>
                <a:ea typeface="Palatino" charset="0"/>
                <a:cs typeface="Palatino" charset="0"/>
              </a:rPr>
              <a:t>active</a:t>
            </a:r>
            <a:r>
              <a:rPr lang="en-US" sz="1000" dirty="0" smtClean="0">
                <a:solidFill>
                  <a:srgbClr val="000000"/>
                </a:solidFill>
                <a:ea typeface="Palatino" charset="0"/>
                <a:cs typeface="Palatino" charset="0"/>
              </a:rPr>
              <a:t> </a:t>
            </a:r>
            <a:r>
              <a:rPr lang="en-US" sz="1000" dirty="0">
                <a:solidFill>
                  <a:srgbClr val="000000"/>
                </a:solidFill>
                <a:ea typeface="Palatino" charset="0"/>
                <a:cs typeface="Palatino" charset="0"/>
              </a:rPr>
              <a:t>= 8.2mm</a:t>
            </a:r>
          </a:p>
          <a:p>
            <a:pPr marL="615410" indent="-263747">
              <a:spcBef>
                <a:spcPts val="692"/>
              </a:spcBef>
              <a:buClr>
                <a:srgbClr val="404040"/>
              </a:buClr>
              <a:buSzPct val="100000"/>
            </a:pPr>
            <a:r>
              <a:rPr lang="en-US" sz="1000" dirty="0" err="1">
                <a:solidFill>
                  <a:srgbClr val="000000"/>
                </a:solidFill>
                <a:ea typeface="Palatino" charset="0"/>
                <a:cs typeface="Palatino" charset="0"/>
              </a:rPr>
              <a:t>pitch</a:t>
            </a:r>
            <a:r>
              <a:rPr lang="en-US" sz="1000" baseline="-6000" dirty="0" err="1">
                <a:solidFill>
                  <a:srgbClr val="000000"/>
                </a:solidFill>
                <a:ea typeface="Palatino" charset="0"/>
                <a:cs typeface="Palatino" charset="0"/>
              </a:rPr>
              <a:t>min</a:t>
            </a:r>
            <a:r>
              <a:rPr lang="en-US" sz="1000" dirty="0">
                <a:solidFill>
                  <a:srgbClr val="000000"/>
                </a:solidFill>
                <a:ea typeface="Palatino" charset="0"/>
                <a:cs typeface="Palatino" charset="0"/>
              </a:rPr>
              <a:t> = 40 </a:t>
            </a:r>
            <a:r>
              <a:rPr lang="en-US" sz="1100" dirty="0" err="1" smtClean="0">
                <a:solidFill>
                  <a:srgbClr val="000000"/>
                </a:solidFill>
                <a:latin typeface="Times" charset="0"/>
                <a:cs typeface="Times" charset="0"/>
                <a:sym typeface="Times" charset="0"/>
              </a:rPr>
              <a:t>μ</a:t>
            </a:r>
            <a:r>
              <a:rPr lang="en-US" sz="1100" dirty="0" err="1" smtClean="0">
                <a:solidFill>
                  <a:srgbClr val="000000"/>
                </a:solidFill>
                <a:ea typeface="Palatino" charset="0"/>
                <a:cs typeface="Palatino" charset="0"/>
              </a:rPr>
              <a:t>m</a:t>
            </a:r>
            <a:endParaRPr lang="en-US" sz="1100" dirty="0" smtClean="0">
              <a:solidFill>
                <a:srgbClr val="000000"/>
              </a:solidFill>
              <a:ea typeface="Palatino" charset="0"/>
              <a:cs typeface="Palatino" charset="0"/>
            </a:endParaRPr>
          </a:p>
        </p:txBody>
      </p:sp>
      <p:sp>
        <p:nvSpPr>
          <p:cNvPr id="24" name="Rectangle 23"/>
          <p:cNvSpPr/>
          <p:nvPr/>
        </p:nvSpPr>
        <p:spPr>
          <a:xfrm>
            <a:off x="304799" y="5867400"/>
            <a:ext cx="3317219" cy="738664"/>
          </a:xfrm>
          <a:prstGeom prst="rect">
            <a:avLst/>
          </a:prstGeom>
        </p:spPr>
        <p:txBody>
          <a:bodyPr wrap="square">
            <a:spAutoFit/>
          </a:bodyPr>
          <a:lstStyle/>
          <a:p>
            <a:pPr lvl="0"/>
            <a:r>
              <a:rPr lang="en-US" sz="1400" b="1" i="1" dirty="0">
                <a:solidFill>
                  <a:srgbClr val="15A0A7"/>
                </a:solidFill>
              </a:rPr>
              <a:t>Moves away </a:t>
            </a:r>
            <a:r>
              <a:rPr lang="en-US" sz="1400" dirty="0"/>
              <a:t>every fill and </a:t>
            </a:r>
            <a:endParaRPr lang="en-US" sz="1400" dirty="0" smtClean="0"/>
          </a:p>
          <a:p>
            <a:pPr lvl="0"/>
            <a:r>
              <a:rPr lang="en-US" sz="1400" b="1" i="1" dirty="0" smtClean="0">
                <a:solidFill>
                  <a:srgbClr val="15A0A7"/>
                </a:solidFill>
              </a:rPr>
              <a:t>centers </a:t>
            </a:r>
            <a:r>
              <a:rPr lang="en-US" sz="1400" b="1" i="1" dirty="0">
                <a:solidFill>
                  <a:srgbClr val="15A0A7"/>
                </a:solidFill>
              </a:rPr>
              <a:t>around the beam </a:t>
            </a:r>
            <a:r>
              <a:rPr lang="en-US" sz="1400" b="1" i="1" u="sng" dirty="0" smtClean="0"/>
              <a:t/>
            </a:r>
            <a:br>
              <a:rPr lang="en-US" sz="1400" b="1" i="1" u="sng" dirty="0" smtClean="0"/>
            </a:br>
            <a:r>
              <a:rPr lang="en-US" sz="1400" dirty="0" smtClean="0"/>
              <a:t>with </a:t>
            </a:r>
            <a:r>
              <a:rPr lang="en-US" sz="1400" dirty="0"/>
              <a:t>self </a:t>
            </a:r>
            <a:r>
              <a:rPr lang="en-US" sz="1400" dirty="0" smtClean="0"/>
              <a:t>measured </a:t>
            </a:r>
            <a:r>
              <a:rPr lang="en-US" sz="1400" dirty="0"/>
              <a:t>vertices</a:t>
            </a:r>
          </a:p>
        </p:txBody>
      </p:sp>
      <p:sp>
        <p:nvSpPr>
          <p:cNvPr id="29" name="Title 1"/>
          <p:cNvSpPr>
            <a:spLocks noGrp="1"/>
          </p:cNvSpPr>
          <p:nvPr>
            <p:ph type="title"/>
          </p:nvPr>
        </p:nvSpPr>
        <p:spPr>
          <a:xfrm>
            <a:off x="0" y="0"/>
            <a:ext cx="9144000" cy="1020241"/>
          </a:xfrm>
        </p:spPr>
        <p:txBody>
          <a:bodyPr/>
          <a:lstStyle/>
          <a:p>
            <a:r>
              <a:rPr lang="en-US" dirty="0" smtClean="0"/>
              <a:t>The </a:t>
            </a:r>
            <a:r>
              <a:rPr lang="en-US" dirty="0" err="1" smtClean="0"/>
              <a:t>LHCb</a:t>
            </a:r>
            <a:r>
              <a:rPr lang="en-US" dirty="0" smtClean="0"/>
              <a:t> Vertex Locator (VELO): </a:t>
            </a:r>
            <a:endParaRPr lang="en-US" dirty="0"/>
          </a:p>
        </p:txBody>
      </p:sp>
      <p:sp>
        <p:nvSpPr>
          <p:cNvPr id="23" name="Date Placeholder 3"/>
          <p:cNvSpPr>
            <a:spLocks noGrp="1"/>
          </p:cNvSpPr>
          <p:nvPr>
            <p:ph type="dt" sz="half" idx="10"/>
          </p:nvPr>
        </p:nvSpPr>
        <p:spPr>
          <a:xfrm>
            <a:off x="0" y="6492873"/>
            <a:ext cx="2057400" cy="365125"/>
          </a:xfrm>
        </p:spPr>
        <p:txBody>
          <a:bodyPr/>
          <a:lstStyle/>
          <a:p>
            <a:r>
              <a:rPr lang="en-US" smtClean="0"/>
              <a:t>4/7/2017</a:t>
            </a:r>
            <a:endParaRPr lang="en-US"/>
          </a:p>
        </p:txBody>
      </p:sp>
      <p:sp>
        <p:nvSpPr>
          <p:cNvPr id="25" name="Footer Placeholder 4"/>
          <p:cNvSpPr>
            <a:spLocks noGrp="1"/>
          </p:cNvSpPr>
          <p:nvPr>
            <p:ph type="ftr" sz="quarter" idx="11"/>
          </p:nvPr>
        </p:nvSpPr>
        <p:spPr>
          <a:xfrm>
            <a:off x="2057400" y="6492872"/>
            <a:ext cx="5029199" cy="365125"/>
          </a:xfrm>
        </p:spPr>
        <p:txBody>
          <a:bodyPr/>
          <a:lstStyle/>
          <a:p>
            <a:r>
              <a:rPr lang="pt-BR" smtClean="0"/>
              <a:t>Nikhef R&amp;D Candidate Colloquium  - Kazu Akiba</a:t>
            </a:r>
            <a:endParaRPr lang="en-US" dirty="0"/>
          </a:p>
        </p:txBody>
      </p:sp>
      <p:sp>
        <p:nvSpPr>
          <p:cNvPr id="26" name="Slide Number Placeholder 5"/>
          <p:cNvSpPr>
            <a:spLocks noGrp="1"/>
          </p:cNvSpPr>
          <p:nvPr>
            <p:ph type="sldNum" sz="quarter" idx="12"/>
          </p:nvPr>
        </p:nvSpPr>
        <p:spPr>
          <a:xfrm>
            <a:off x="7086600" y="6492875"/>
            <a:ext cx="2057400" cy="365125"/>
          </a:xfrm>
        </p:spPr>
        <p:txBody>
          <a:bodyPr/>
          <a:lstStyle/>
          <a:p>
            <a:fld id="{F1DF61DF-99A6-4EE2-B1D2-A4F537E42A50}" type="slidenum">
              <a:rPr lang="en-US" smtClean="0"/>
              <a:t>92</a:t>
            </a:fld>
            <a:endParaRPr lang="en-US" dirty="0"/>
          </a:p>
        </p:txBody>
      </p:sp>
    </p:spTree>
    <p:extLst>
      <p:ext uri="{BB962C8B-B14F-4D97-AF65-F5344CB8AC3E}">
        <p14:creationId xmlns:p14="http://schemas.microsoft.com/office/powerpoint/2010/main" val="16788520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2743200"/>
            <a:ext cx="3622019" cy="1182900"/>
          </a:xfrm>
          <a:prstGeom prst="rect">
            <a:avLst/>
          </a:prstGeom>
        </p:spPr>
      </p:pic>
      <p:pic>
        <p:nvPicPr>
          <p:cNvPr id="11" name="Picture 10"/>
          <p:cNvPicPr>
            <a:picLocks noChangeAspect="1"/>
          </p:cNvPicPr>
          <p:nvPr/>
        </p:nvPicPr>
        <p:blipFill rotWithShape="1">
          <a:blip r:embed="rId3"/>
          <a:srcRect l="-1339" r="2775"/>
          <a:stretch/>
        </p:blipFill>
        <p:spPr>
          <a:xfrm>
            <a:off x="3394800" y="1371601"/>
            <a:ext cx="2516400" cy="1981199"/>
          </a:xfrm>
          <a:prstGeom prst="rect">
            <a:avLst/>
          </a:prstGeom>
        </p:spPr>
      </p:pic>
      <p:grpSp>
        <p:nvGrpSpPr>
          <p:cNvPr id="18" name="Group 17"/>
          <p:cNvGrpSpPr/>
          <p:nvPr/>
        </p:nvGrpSpPr>
        <p:grpSpPr>
          <a:xfrm>
            <a:off x="3488390" y="3581400"/>
            <a:ext cx="2455210" cy="1433154"/>
            <a:chOff x="4997955" y="3196127"/>
            <a:chExt cx="3728357" cy="3481251"/>
          </a:xfrm>
        </p:grpSpPr>
        <p:pic>
          <p:nvPicPr>
            <p:cNvPr id="19" name="Picture 6"/>
            <p:cNvPicPr>
              <a:picLocks noChangeArrowheads="1"/>
            </p:cNvPicPr>
            <p:nvPr/>
          </p:nvPicPr>
          <p:blipFill>
            <a:blip r:embed="rId4" cstate="print"/>
            <a:srcRect/>
            <a:stretch>
              <a:fillRect/>
            </a:stretch>
          </p:blipFill>
          <p:spPr bwMode="auto">
            <a:xfrm>
              <a:off x="5081588" y="3282860"/>
              <a:ext cx="3554186" cy="3187337"/>
            </a:xfrm>
            <a:prstGeom prst="rect">
              <a:avLst/>
            </a:prstGeom>
            <a:noFill/>
            <a:ln w="12700" cap="flat">
              <a:noFill/>
              <a:miter lim="800000"/>
              <a:headEnd/>
              <a:tailEnd/>
            </a:ln>
          </p:spPr>
        </p:pic>
        <p:pic>
          <p:nvPicPr>
            <p:cNvPr id="20" name="Picture 7"/>
            <p:cNvPicPr>
              <a:picLocks noChangeArrowheads="1"/>
            </p:cNvPicPr>
            <p:nvPr/>
          </p:nvPicPr>
          <p:blipFill>
            <a:blip r:embed="rId5" cstate="print"/>
            <a:srcRect/>
            <a:stretch>
              <a:fillRect/>
            </a:stretch>
          </p:blipFill>
          <p:spPr bwMode="auto">
            <a:xfrm>
              <a:off x="4997955" y="3196127"/>
              <a:ext cx="3728357" cy="3481251"/>
            </a:xfrm>
            <a:prstGeom prst="rect">
              <a:avLst/>
            </a:prstGeom>
            <a:noFill/>
            <a:ln w="12700" cap="flat">
              <a:noFill/>
              <a:miter lim="800000"/>
              <a:headEnd/>
              <a:tailEnd/>
            </a:ln>
          </p:spPr>
        </p:pic>
      </p:grpSp>
      <p:sp>
        <p:nvSpPr>
          <p:cNvPr id="21" name="Rectangle 20"/>
          <p:cNvSpPr/>
          <p:nvPr/>
        </p:nvSpPr>
        <p:spPr>
          <a:xfrm>
            <a:off x="3657600" y="3200400"/>
            <a:ext cx="2123548" cy="369332"/>
          </a:xfrm>
          <a:prstGeom prst="rect">
            <a:avLst/>
          </a:prstGeom>
        </p:spPr>
        <p:txBody>
          <a:bodyPr wrap="none">
            <a:spAutoFit/>
          </a:bodyPr>
          <a:lstStyle/>
          <a:p>
            <a:r>
              <a:rPr lang="en-US" dirty="0" smtClean="0"/>
              <a:t>Operates in </a:t>
            </a:r>
            <a:r>
              <a:rPr lang="en-US" b="1" i="1" dirty="0" smtClean="0">
                <a:solidFill>
                  <a:srgbClr val="15A0A7"/>
                </a:solidFill>
              </a:rPr>
              <a:t>vacuum</a:t>
            </a:r>
            <a:endParaRPr lang="en-US" b="1" i="1" dirty="0">
              <a:solidFill>
                <a:srgbClr val="15A0A7"/>
              </a:solidFill>
            </a:endParaRPr>
          </a:p>
        </p:txBody>
      </p:sp>
      <p:pic>
        <p:nvPicPr>
          <p:cNvPr id="10" name="Picture 9"/>
          <p:cNvPicPr>
            <a:picLocks noChangeArrowheads="1"/>
          </p:cNvPicPr>
          <p:nvPr/>
        </p:nvPicPr>
        <p:blipFill rotWithShape="1">
          <a:blip r:embed="rId6" cstate="print"/>
          <a:srcRect t="1" b="7329"/>
          <a:stretch/>
        </p:blipFill>
        <p:spPr bwMode="auto">
          <a:xfrm>
            <a:off x="255451" y="3962400"/>
            <a:ext cx="2716349" cy="1836000"/>
          </a:xfrm>
          <a:prstGeom prst="rect">
            <a:avLst/>
          </a:prstGeom>
          <a:noFill/>
          <a:ln w="12700" cap="flat">
            <a:noFill/>
            <a:miter lim="800000"/>
            <a:headEnd/>
            <a:tailEnd/>
          </a:ln>
          <a:effectLst/>
        </p:spPr>
      </p:pic>
      <p:pic>
        <p:nvPicPr>
          <p:cNvPr id="1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90600"/>
            <a:ext cx="2712608" cy="183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396172" y="4159365"/>
            <a:ext cx="184666" cy="369332"/>
          </a:xfrm>
          <a:prstGeom prst="rect">
            <a:avLst/>
          </a:prstGeom>
          <a:noFill/>
        </p:spPr>
        <p:txBody>
          <a:bodyPr wrap="none" rtlCol="0">
            <a:spAutoFit/>
          </a:bodyPr>
          <a:lstStyle/>
          <a:p>
            <a:endParaRPr lang="en-US" dirty="0"/>
          </a:p>
        </p:txBody>
      </p:sp>
      <p:sp>
        <p:nvSpPr>
          <p:cNvPr id="16" name="Rectangle 7"/>
          <p:cNvSpPr>
            <a:spLocks/>
          </p:cNvSpPr>
          <p:nvPr/>
        </p:nvSpPr>
        <p:spPr bwMode="auto">
          <a:xfrm>
            <a:off x="929825" y="4011138"/>
            <a:ext cx="1898876" cy="1724025"/>
          </a:xfrm>
          <a:prstGeom prst="rect">
            <a:avLst/>
          </a:prstGeom>
          <a:noFill/>
          <a:ln w="12700" cap="flat">
            <a:noFill/>
            <a:miter lim="800000"/>
            <a:headEnd type="none" w="med" len="med"/>
            <a:tailEnd type="none" w="med" len="med"/>
          </a:ln>
        </p:spPr>
        <p:txBody>
          <a:bodyPr lIns="0" tIns="0" rIns="0" bIns="0"/>
          <a:lstStyle/>
          <a:p>
            <a:pPr marL="615410" indent="-263747">
              <a:spcBef>
                <a:spcPts val="692"/>
              </a:spcBef>
              <a:buClr>
                <a:srgbClr val="404040"/>
              </a:buClr>
              <a:buSzPct val="100000"/>
            </a:pPr>
            <a:r>
              <a:rPr lang="en-US" sz="1000" dirty="0" smtClean="0">
                <a:solidFill>
                  <a:srgbClr val="000000"/>
                </a:solidFill>
                <a:ea typeface="Palatino" charset="0"/>
                <a:cs typeface="Palatino" charset="0"/>
              </a:rPr>
              <a:t>88 silicon</a:t>
            </a:r>
          </a:p>
          <a:p>
            <a:pPr marL="615410" indent="-263747">
              <a:spcBef>
                <a:spcPts val="692"/>
              </a:spcBef>
              <a:buClr>
                <a:srgbClr val="404040"/>
              </a:buClr>
              <a:buSzPct val="100000"/>
            </a:pPr>
            <a:r>
              <a:rPr lang="en-US" sz="1000" dirty="0" smtClean="0">
                <a:solidFill>
                  <a:srgbClr val="000000"/>
                </a:solidFill>
                <a:ea typeface="Palatino" charset="0"/>
                <a:cs typeface="Palatino" charset="0"/>
              </a:rPr>
              <a:t> sensors</a:t>
            </a:r>
          </a:p>
          <a:p>
            <a:pPr marL="615410" indent="-263747">
              <a:spcBef>
                <a:spcPts val="692"/>
              </a:spcBef>
              <a:buClr>
                <a:srgbClr val="404040"/>
              </a:buClr>
              <a:buSzPct val="100000"/>
            </a:pPr>
            <a:r>
              <a:rPr lang="en-US" sz="1000" dirty="0" smtClean="0">
                <a:solidFill>
                  <a:srgbClr val="000000"/>
                </a:solidFill>
                <a:ea typeface="Palatino" charset="0"/>
                <a:cs typeface="Palatino" charset="0"/>
              </a:rPr>
              <a:t>R</a:t>
            </a:r>
            <a:r>
              <a:rPr lang="en-US" sz="1000" dirty="0">
                <a:solidFill>
                  <a:srgbClr val="000000"/>
                </a:solidFill>
                <a:ea typeface="Palatino" charset="0"/>
                <a:cs typeface="Palatino" charset="0"/>
              </a:rPr>
              <a:t>-</a:t>
            </a:r>
            <a:r>
              <a:rPr lang="en-US" sz="1000" dirty="0">
                <a:solidFill>
                  <a:srgbClr val="000000"/>
                </a:solidFill>
                <a:latin typeface="Times" charset="0"/>
                <a:cs typeface="Times" charset="0"/>
                <a:sym typeface="Times" charset="0"/>
              </a:rPr>
              <a:t>φ</a:t>
            </a:r>
            <a:r>
              <a:rPr lang="en-US" sz="1000" dirty="0">
                <a:solidFill>
                  <a:srgbClr val="000000"/>
                </a:solidFill>
                <a:ea typeface="Palatino" charset="0"/>
                <a:cs typeface="Palatino" charset="0"/>
              </a:rPr>
              <a:t> design</a:t>
            </a:r>
          </a:p>
          <a:p>
            <a:pPr marL="615410" indent="-263747">
              <a:spcBef>
                <a:spcPts val="692"/>
              </a:spcBef>
              <a:buClr>
                <a:srgbClr val="404040"/>
              </a:buClr>
              <a:buSzPct val="100000"/>
            </a:pPr>
            <a:r>
              <a:rPr lang="en-US" sz="1000" dirty="0">
                <a:solidFill>
                  <a:srgbClr val="000000"/>
                </a:solidFill>
                <a:ea typeface="Palatino" charset="0"/>
                <a:cs typeface="Palatino" charset="0"/>
              </a:rPr>
              <a:t>300 </a:t>
            </a:r>
            <a:r>
              <a:rPr lang="en-US" sz="1000" dirty="0" err="1">
                <a:solidFill>
                  <a:srgbClr val="000000"/>
                </a:solidFill>
                <a:latin typeface="Times" charset="0"/>
                <a:cs typeface="Times" charset="0"/>
                <a:sym typeface="Times" charset="0"/>
              </a:rPr>
              <a:t>μ</a:t>
            </a:r>
            <a:r>
              <a:rPr lang="en-US" sz="1000" dirty="0" err="1">
                <a:solidFill>
                  <a:srgbClr val="000000"/>
                </a:solidFill>
                <a:ea typeface="Palatino" charset="0"/>
                <a:cs typeface="Palatino" charset="0"/>
              </a:rPr>
              <a:t>m</a:t>
            </a:r>
            <a:r>
              <a:rPr lang="en-US" sz="1000" dirty="0">
                <a:solidFill>
                  <a:srgbClr val="000000"/>
                </a:solidFill>
                <a:ea typeface="Palatino" charset="0"/>
                <a:cs typeface="Palatino" charset="0"/>
              </a:rPr>
              <a:t>, </a:t>
            </a:r>
            <a:r>
              <a:rPr lang="en-US" sz="1000" dirty="0" err="1">
                <a:solidFill>
                  <a:srgbClr val="000000"/>
                </a:solidFill>
                <a:ea typeface="Palatino" charset="0"/>
                <a:cs typeface="Palatino" charset="0"/>
              </a:rPr>
              <a:t>n</a:t>
            </a:r>
            <a:r>
              <a:rPr lang="en-US" sz="1000" baseline="32000" dirty="0" err="1">
                <a:solidFill>
                  <a:srgbClr val="000000"/>
                </a:solidFill>
                <a:ea typeface="Palatino" charset="0"/>
                <a:cs typeface="Palatino" charset="0"/>
              </a:rPr>
              <a:t>+</a:t>
            </a:r>
            <a:r>
              <a:rPr lang="en-US" sz="1000" dirty="0" err="1">
                <a:solidFill>
                  <a:srgbClr val="000000"/>
                </a:solidFill>
                <a:ea typeface="Palatino" charset="0"/>
                <a:cs typeface="Palatino" charset="0"/>
              </a:rPr>
              <a:t>n</a:t>
            </a:r>
            <a:r>
              <a:rPr lang="en-US" sz="1000" dirty="0">
                <a:solidFill>
                  <a:srgbClr val="000000"/>
                </a:solidFill>
                <a:ea typeface="Palatino" charset="0"/>
                <a:cs typeface="Palatino" charset="0"/>
              </a:rPr>
              <a:t> Si</a:t>
            </a:r>
          </a:p>
          <a:p>
            <a:pPr marL="615410" indent="-263747">
              <a:spcBef>
                <a:spcPts val="692"/>
              </a:spcBef>
              <a:buClr>
                <a:srgbClr val="404040"/>
              </a:buClr>
              <a:buSzPct val="100000"/>
            </a:pPr>
            <a:r>
              <a:rPr lang="en-US" sz="1000" dirty="0">
                <a:solidFill>
                  <a:srgbClr val="000000"/>
                </a:solidFill>
                <a:ea typeface="Palatino" charset="0"/>
                <a:cs typeface="Palatino" charset="0"/>
              </a:rPr>
              <a:t>2048 strips</a:t>
            </a:r>
          </a:p>
          <a:p>
            <a:pPr marL="615410" indent="-263747">
              <a:spcBef>
                <a:spcPts val="692"/>
              </a:spcBef>
              <a:buClr>
                <a:srgbClr val="404040"/>
              </a:buClr>
              <a:buSzPct val="100000"/>
            </a:pPr>
            <a:r>
              <a:rPr lang="en-US" sz="1000" dirty="0" err="1" smtClean="0">
                <a:solidFill>
                  <a:srgbClr val="000000"/>
                </a:solidFill>
                <a:ea typeface="Palatino" charset="0"/>
                <a:cs typeface="Palatino" charset="0"/>
              </a:rPr>
              <a:t>r</a:t>
            </a:r>
            <a:r>
              <a:rPr lang="en-US" sz="1000" baseline="-6000" dirty="0" err="1" smtClean="0">
                <a:solidFill>
                  <a:srgbClr val="000000"/>
                </a:solidFill>
                <a:ea typeface="Palatino" charset="0"/>
                <a:cs typeface="Palatino" charset="0"/>
              </a:rPr>
              <a:t>active</a:t>
            </a:r>
            <a:r>
              <a:rPr lang="en-US" sz="1000" dirty="0" smtClean="0">
                <a:solidFill>
                  <a:srgbClr val="000000"/>
                </a:solidFill>
                <a:ea typeface="Palatino" charset="0"/>
                <a:cs typeface="Palatino" charset="0"/>
              </a:rPr>
              <a:t> </a:t>
            </a:r>
            <a:r>
              <a:rPr lang="en-US" sz="1000" dirty="0">
                <a:solidFill>
                  <a:srgbClr val="000000"/>
                </a:solidFill>
                <a:ea typeface="Palatino" charset="0"/>
                <a:cs typeface="Palatino" charset="0"/>
              </a:rPr>
              <a:t>= 8.2mm</a:t>
            </a:r>
          </a:p>
          <a:p>
            <a:pPr marL="615410" indent="-263747">
              <a:spcBef>
                <a:spcPts val="692"/>
              </a:spcBef>
              <a:buClr>
                <a:srgbClr val="404040"/>
              </a:buClr>
              <a:buSzPct val="100000"/>
            </a:pPr>
            <a:r>
              <a:rPr lang="en-US" sz="1000" dirty="0" err="1">
                <a:solidFill>
                  <a:srgbClr val="000000"/>
                </a:solidFill>
                <a:ea typeface="Palatino" charset="0"/>
                <a:cs typeface="Palatino" charset="0"/>
              </a:rPr>
              <a:t>pitch</a:t>
            </a:r>
            <a:r>
              <a:rPr lang="en-US" sz="1000" baseline="-6000" dirty="0" err="1">
                <a:solidFill>
                  <a:srgbClr val="000000"/>
                </a:solidFill>
                <a:ea typeface="Palatino" charset="0"/>
                <a:cs typeface="Palatino" charset="0"/>
              </a:rPr>
              <a:t>min</a:t>
            </a:r>
            <a:r>
              <a:rPr lang="en-US" sz="1000" dirty="0">
                <a:solidFill>
                  <a:srgbClr val="000000"/>
                </a:solidFill>
                <a:ea typeface="Palatino" charset="0"/>
                <a:cs typeface="Palatino" charset="0"/>
              </a:rPr>
              <a:t> = 40 </a:t>
            </a:r>
            <a:r>
              <a:rPr lang="en-US" sz="1100" dirty="0" err="1" smtClean="0">
                <a:solidFill>
                  <a:srgbClr val="000000"/>
                </a:solidFill>
                <a:latin typeface="Times" charset="0"/>
                <a:cs typeface="Times" charset="0"/>
                <a:sym typeface="Times" charset="0"/>
              </a:rPr>
              <a:t>μ</a:t>
            </a:r>
            <a:r>
              <a:rPr lang="en-US" sz="1100" dirty="0" err="1" smtClean="0">
                <a:solidFill>
                  <a:srgbClr val="000000"/>
                </a:solidFill>
                <a:ea typeface="Palatino" charset="0"/>
                <a:cs typeface="Palatino" charset="0"/>
              </a:rPr>
              <a:t>m</a:t>
            </a:r>
            <a:endParaRPr lang="en-US" sz="1100" dirty="0" smtClean="0">
              <a:solidFill>
                <a:srgbClr val="000000"/>
              </a:solidFill>
              <a:ea typeface="Palatino" charset="0"/>
              <a:cs typeface="Palatino" charset="0"/>
            </a:endParaRPr>
          </a:p>
        </p:txBody>
      </p:sp>
      <p:grpSp>
        <p:nvGrpSpPr>
          <p:cNvPr id="2" name="Group 1"/>
          <p:cNvGrpSpPr/>
          <p:nvPr/>
        </p:nvGrpSpPr>
        <p:grpSpPr>
          <a:xfrm>
            <a:off x="6165769" y="965368"/>
            <a:ext cx="3076577" cy="3626235"/>
            <a:chOff x="6179280" y="1978616"/>
            <a:chExt cx="3076577" cy="3626235"/>
          </a:xfrm>
        </p:grpSpPr>
        <p:sp>
          <p:nvSpPr>
            <p:cNvPr id="3" name="TextBox 2"/>
            <p:cNvSpPr txBox="1"/>
            <p:nvPr/>
          </p:nvSpPr>
          <p:spPr>
            <a:xfrm>
              <a:off x="6179280" y="5143186"/>
              <a:ext cx="3076577" cy="461665"/>
            </a:xfrm>
            <a:prstGeom prst="rect">
              <a:avLst/>
            </a:prstGeom>
            <a:noFill/>
          </p:spPr>
          <p:txBody>
            <a:bodyPr wrap="square" rtlCol="0">
              <a:spAutoFit/>
            </a:bodyPr>
            <a:lstStyle/>
            <a:p>
              <a:r>
                <a:rPr lang="en-US" sz="1200" b="1" i="1" dirty="0" smtClean="0">
                  <a:solidFill>
                    <a:srgbClr val="15A0A7"/>
                  </a:solidFill>
                </a:rPr>
                <a:t>Evaporation</a:t>
              </a:r>
              <a:r>
                <a:rPr lang="en-US" sz="1200" dirty="0" smtClean="0">
                  <a:solidFill>
                    <a:srgbClr val="15A0A7"/>
                  </a:solidFill>
                </a:rPr>
                <a:t> </a:t>
              </a:r>
              <a:r>
                <a:rPr lang="en-US" sz="1200" dirty="0" smtClean="0"/>
                <a:t>of CO</a:t>
              </a:r>
              <a:r>
                <a:rPr lang="en-US" sz="1200" baseline="-25000" dirty="0" smtClean="0"/>
                <a:t>2 </a:t>
              </a:r>
              <a:r>
                <a:rPr lang="en-US" sz="1200" dirty="0" smtClean="0"/>
                <a:t>keeps the temperature stable.</a:t>
              </a:r>
              <a:endParaRPr lang="en-US" sz="1200" baseline="-25000" dirty="0"/>
            </a:p>
          </p:txBody>
        </p:sp>
        <p:pic>
          <p:nvPicPr>
            <p:cNvPr id="25" name="Picture 24"/>
            <p:cNvPicPr>
              <a:picLocks noChangeAspect="1"/>
            </p:cNvPicPr>
            <p:nvPr/>
          </p:nvPicPr>
          <p:blipFill>
            <a:blip r:embed="rId8"/>
            <a:stretch>
              <a:fillRect/>
            </a:stretch>
          </p:blipFill>
          <p:spPr>
            <a:xfrm>
              <a:off x="6400800" y="1978616"/>
              <a:ext cx="2380407" cy="3048000"/>
            </a:xfrm>
            <a:prstGeom prst="rect">
              <a:avLst/>
            </a:prstGeom>
          </p:spPr>
        </p:pic>
        <p:sp>
          <p:nvSpPr>
            <p:cNvPr id="26" name="Right Arrow 25"/>
            <p:cNvSpPr/>
            <p:nvPr/>
          </p:nvSpPr>
          <p:spPr>
            <a:xfrm rot="6220303" flipH="1">
              <a:off x="6580630" y="4325934"/>
              <a:ext cx="918083"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7076393" flipH="1">
              <a:off x="6881405" y="4308417"/>
              <a:ext cx="918083"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452340" y="4095392"/>
              <a:ext cx="658663" cy="553998"/>
            </a:xfrm>
            <a:prstGeom prst="rect">
              <a:avLst/>
            </a:prstGeom>
            <a:noFill/>
          </p:spPr>
          <p:txBody>
            <a:bodyPr wrap="none" rtlCol="0">
              <a:spAutoFit/>
            </a:bodyPr>
            <a:lstStyle/>
            <a:p>
              <a:r>
                <a:rPr lang="en-US" b="1" i="1" dirty="0" smtClean="0">
                  <a:solidFill>
                    <a:schemeClr val="bg1"/>
                  </a:solidFill>
                </a:rPr>
                <a:t>CO</a:t>
              </a:r>
              <a:r>
                <a:rPr lang="en-US" b="1" i="1" baseline="-25000" dirty="0" smtClean="0">
                  <a:solidFill>
                    <a:schemeClr val="bg1"/>
                  </a:solidFill>
                </a:rPr>
                <a:t>2</a:t>
              </a:r>
            </a:p>
            <a:p>
              <a:endParaRPr lang="en-US" baseline="-25000" dirty="0" smtClean="0"/>
            </a:p>
          </p:txBody>
        </p:sp>
      </p:grpSp>
      <p:sp>
        <p:nvSpPr>
          <p:cNvPr id="29" name="Title 1"/>
          <p:cNvSpPr>
            <a:spLocks noGrp="1"/>
          </p:cNvSpPr>
          <p:nvPr>
            <p:ph type="title"/>
          </p:nvPr>
        </p:nvSpPr>
        <p:spPr>
          <a:xfrm>
            <a:off x="0" y="0"/>
            <a:ext cx="9144000" cy="1020241"/>
          </a:xfrm>
        </p:spPr>
        <p:txBody>
          <a:bodyPr/>
          <a:lstStyle/>
          <a:p>
            <a:r>
              <a:rPr lang="en-US" dirty="0" smtClean="0"/>
              <a:t>The </a:t>
            </a:r>
            <a:r>
              <a:rPr lang="en-US" dirty="0" err="1" smtClean="0"/>
              <a:t>LHCb</a:t>
            </a:r>
            <a:r>
              <a:rPr lang="en-US" dirty="0" smtClean="0"/>
              <a:t> Vertex Locator (VELO): </a:t>
            </a:r>
            <a:endParaRPr lang="en-US" dirty="0"/>
          </a:p>
        </p:txBody>
      </p:sp>
      <p:sp>
        <p:nvSpPr>
          <p:cNvPr id="31" name="Date Placeholder 3"/>
          <p:cNvSpPr>
            <a:spLocks noGrp="1"/>
          </p:cNvSpPr>
          <p:nvPr>
            <p:ph type="dt" sz="half" idx="10"/>
          </p:nvPr>
        </p:nvSpPr>
        <p:spPr>
          <a:xfrm>
            <a:off x="0" y="6492873"/>
            <a:ext cx="2057400" cy="365125"/>
          </a:xfrm>
        </p:spPr>
        <p:txBody>
          <a:bodyPr/>
          <a:lstStyle/>
          <a:p>
            <a:r>
              <a:rPr lang="en-US" smtClean="0"/>
              <a:t>4/7/2017</a:t>
            </a:r>
            <a:endParaRPr lang="en-US"/>
          </a:p>
        </p:txBody>
      </p:sp>
      <p:sp>
        <p:nvSpPr>
          <p:cNvPr id="32" name="Footer Placeholder 4"/>
          <p:cNvSpPr>
            <a:spLocks noGrp="1"/>
          </p:cNvSpPr>
          <p:nvPr>
            <p:ph type="ftr" sz="quarter" idx="11"/>
          </p:nvPr>
        </p:nvSpPr>
        <p:spPr>
          <a:xfrm>
            <a:off x="2057400" y="6492872"/>
            <a:ext cx="5029199" cy="365125"/>
          </a:xfrm>
        </p:spPr>
        <p:txBody>
          <a:bodyPr/>
          <a:lstStyle/>
          <a:p>
            <a:r>
              <a:rPr lang="pt-BR" smtClean="0"/>
              <a:t>Nikhef R&amp;D Candidate Colloquium  - Kazu Akiba</a:t>
            </a:r>
            <a:endParaRPr lang="en-US" dirty="0"/>
          </a:p>
        </p:txBody>
      </p:sp>
      <p:sp>
        <p:nvSpPr>
          <p:cNvPr id="33" name="Slide Number Placeholder 5"/>
          <p:cNvSpPr>
            <a:spLocks noGrp="1"/>
          </p:cNvSpPr>
          <p:nvPr>
            <p:ph type="sldNum" sz="quarter" idx="12"/>
          </p:nvPr>
        </p:nvSpPr>
        <p:spPr>
          <a:xfrm>
            <a:off x="7086600" y="6492875"/>
            <a:ext cx="2057400" cy="365125"/>
          </a:xfrm>
        </p:spPr>
        <p:txBody>
          <a:bodyPr/>
          <a:lstStyle/>
          <a:p>
            <a:fld id="{F1DF61DF-99A6-4EE2-B1D2-A4F537E42A50}" type="slidenum">
              <a:rPr lang="en-US" smtClean="0"/>
              <a:t>93</a:t>
            </a:fld>
            <a:endParaRPr lang="en-US" dirty="0"/>
          </a:p>
        </p:txBody>
      </p:sp>
      <p:sp>
        <p:nvSpPr>
          <p:cNvPr id="34" name="TextBox 33"/>
          <p:cNvSpPr txBox="1"/>
          <p:nvPr/>
        </p:nvSpPr>
        <p:spPr>
          <a:xfrm>
            <a:off x="3361738" y="4920985"/>
            <a:ext cx="2115088" cy="1384995"/>
          </a:xfrm>
          <a:prstGeom prst="rect">
            <a:avLst/>
          </a:prstGeom>
          <a:noFill/>
        </p:spPr>
        <p:txBody>
          <a:bodyPr wrap="square" rtlCol="0">
            <a:spAutoFit/>
          </a:bodyPr>
          <a:lstStyle/>
          <a:p>
            <a:endParaRPr lang="en-US" sz="1400" dirty="0" smtClean="0"/>
          </a:p>
          <a:p>
            <a:r>
              <a:rPr lang="en-US" sz="1400" dirty="0" smtClean="0"/>
              <a:t>Separated from primary vacuum by thin </a:t>
            </a:r>
            <a:r>
              <a:rPr lang="en-US" sz="1400" b="1" i="1" dirty="0" smtClean="0">
                <a:solidFill>
                  <a:srgbClr val="15A0A7"/>
                </a:solidFill>
              </a:rPr>
              <a:t>RF foil </a:t>
            </a:r>
            <a:r>
              <a:rPr lang="en-US" sz="1400" dirty="0" smtClean="0"/>
              <a:t>with complex shape </a:t>
            </a:r>
            <a:br>
              <a:rPr lang="en-US" sz="1400" dirty="0" smtClean="0"/>
            </a:br>
            <a:r>
              <a:rPr lang="en-US" sz="1400" dirty="0" smtClean="0"/>
              <a:t>–  Protection from beam pickup</a:t>
            </a:r>
            <a:endParaRPr lang="en-US" sz="1400" dirty="0"/>
          </a:p>
        </p:txBody>
      </p:sp>
      <p:sp>
        <p:nvSpPr>
          <p:cNvPr id="35" name="Rectangle 34"/>
          <p:cNvSpPr/>
          <p:nvPr/>
        </p:nvSpPr>
        <p:spPr>
          <a:xfrm>
            <a:off x="304799" y="5867400"/>
            <a:ext cx="3317219" cy="738664"/>
          </a:xfrm>
          <a:prstGeom prst="rect">
            <a:avLst/>
          </a:prstGeom>
        </p:spPr>
        <p:txBody>
          <a:bodyPr wrap="square">
            <a:spAutoFit/>
          </a:bodyPr>
          <a:lstStyle/>
          <a:p>
            <a:pPr lvl="0"/>
            <a:r>
              <a:rPr lang="en-US" sz="1400" b="1" i="1" dirty="0">
                <a:solidFill>
                  <a:srgbClr val="15A0A7"/>
                </a:solidFill>
              </a:rPr>
              <a:t>Moves away </a:t>
            </a:r>
            <a:r>
              <a:rPr lang="en-US" sz="1400" dirty="0"/>
              <a:t>every fill and </a:t>
            </a:r>
            <a:endParaRPr lang="en-US" sz="1400" dirty="0" smtClean="0"/>
          </a:p>
          <a:p>
            <a:pPr lvl="0"/>
            <a:r>
              <a:rPr lang="en-US" sz="1400" b="1" i="1" dirty="0" smtClean="0">
                <a:solidFill>
                  <a:srgbClr val="15A0A7"/>
                </a:solidFill>
              </a:rPr>
              <a:t>centers </a:t>
            </a:r>
            <a:r>
              <a:rPr lang="en-US" sz="1400" b="1" i="1" dirty="0">
                <a:solidFill>
                  <a:srgbClr val="15A0A7"/>
                </a:solidFill>
              </a:rPr>
              <a:t>around the beam </a:t>
            </a:r>
            <a:r>
              <a:rPr lang="en-US" sz="1400" b="1" i="1" u="sng" dirty="0" smtClean="0"/>
              <a:t/>
            </a:r>
            <a:br>
              <a:rPr lang="en-US" sz="1400" b="1" i="1" u="sng" dirty="0" smtClean="0"/>
            </a:br>
            <a:r>
              <a:rPr lang="en-US" sz="1400" dirty="0" smtClean="0"/>
              <a:t>with </a:t>
            </a:r>
            <a:r>
              <a:rPr lang="en-US" sz="1400" dirty="0"/>
              <a:t>self </a:t>
            </a:r>
            <a:r>
              <a:rPr lang="en-US" sz="1400" dirty="0" smtClean="0"/>
              <a:t>measured </a:t>
            </a:r>
            <a:r>
              <a:rPr lang="en-US" sz="1400" dirty="0"/>
              <a:t>vertices</a:t>
            </a:r>
          </a:p>
        </p:txBody>
      </p:sp>
    </p:spTree>
    <p:extLst>
      <p:ext uri="{BB962C8B-B14F-4D97-AF65-F5344CB8AC3E}">
        <p14:creationId xmlns:p14="http://schemas.microsoft.com/office/powerpoint/2010/main" val="12337977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2743200"/>
            <a:ext cx="3622019" cy="1182900"/>
          </a:xfrm>
          <a:prstGeom prst="rect">
            <a:avLst/>
          </a:prstGeom>
        </p:spPr>
      </p:pic>
      <p:pic>
        <p:nvPicPr>
          <p:cNvPr id="11" name="Picture 10"/>
          <p:cNvPicPr>
            <a:picLocks noChangeAspect="1"/>
          </p:cNvPicPr>
          <p:nvPr/>
        </p:nvPicPr>
        <p:blipFill rotWithShape="1">
          <a:blip r:embed="rId3"/>
          <a:srcRect l="-1339" r="2775"/>
          <a:stretch/>
        </p:blipFill>
        <p:spPr>
          <a:xfrm>
            <a:off x="3394800" y="1371601"/>
            <a:ext cx="2516400" cy="1981199"/>
          </a:xfrm>
          <a:prstGeom prst="rect">
            <a:avLst/>
          </a:prstGeom>
        </p:spPr>
      </p:pic>
      <p:grpSp>
        <p:nvGrpSpPr>
          <p:cNvPr id="18" name="Group 17"/>
          <p:cNvGrpSpPr/>
          <p:nvPr/>
        </p:nvGrpSpPr>
        <p:grpSpPr>
          <a:xfrm>
            <a:off x="3488390" y="3581400"/>
            <a:ext cx="2455210" cy="1433154"/>
            <a:chOff x="4997955" y="3196127"/>
            <a:chExt cx="3728357" cy="3481251"/>
          </a:xfrm>
        </p:grpSpPr>
        <p:pic>
          <p:nvPicPr>
            <p:cNvPr id="19" name="Picture 6"/>
            <p:cNvPicPr>
              <a:picLocks noChangeArrowheads="1"/>
            </p:cNvPicPr>
            <p:nvPr/>
          </p:nvPicPr>
          <p:blipFill>
            <a:blip r:embed="rId4" cstate="print"/>
            <a:srcRect/>
            <a:stretch>
              <a:fillRect/>
            </a:stretch>
          </p:blipFill>
          <p:spPr bwMode="auto">
            <a:xfrm>
              <a:off x="5081588" y="3282860"/>
              <a:ext cx="3554186" cy="3187337"/>
            </a:xfrm>
            <a:prstGeom prst="rect">
              <a:avLst/>
            </a:prstGeom>
            <a:noFill/>
            <a:ln w="12700" cap="flat">
              <a:noFill/>
              <a:miter lim="800000"/>
              <a:headEnd/>
              <a:tailEnd/>
            </a:ln>
          </p:spPr>
        </p:pic>
        <p:pic>
          <p:nvPicPr>
            <p:cNvPr id="20" name="Picture 7"/>
            <p:cNvPicPr>
              <a:picLocks noChangeArrowheads="1"/>
            </p:cNvPicPr>
            <p:nvPr/>
          </p:nvPicPr>
          <p:blipFill>
            <a:blip r:embed="rId5" cstate="print"/>
            <a:srcRect/>
            <a:stretch>
              <a:fillRect/>
            </a:stretch>
          </p:blipFill>
          <p:spPr bwMode="auto">
            <a:xfrm>
              <a:off x="4997955" y="3196127"/>
              <a:ext cx="3728357" cy="3481251"/>
            </a:xfrm>
            <a:prstGeom prst="rect">
              <a:avLst/>
            </a:prstGeom>
            <a:noFill/>
            <a:ln w="12700" cap="flat">
              <a:noFill/>
              <a:miter lim="800000"/>
              <a:headEnd/>
              <a:tailEnd/>
            </a:ln>
          </p:spPr>
        </p:pic>
      </p:grpSp>
      <p:sp>
        <p:nvSpPr>
          <p:cNvPr id="21" name="Rectangle 20"/>
          <p:cNvSpPr/>
          <p:nvPr/>
        </p:nvSpPr>
        <p:spPr>
          <a:xfrm>
            <a:off x="3657600" y="3200400"/>
            <a:ext cx="2123548" cy="369332"/>
          </a:xfrm>
          <a:prstGeom prst="rect">
            <a:avLst/>
          </a:prstGeom>
        </p:spPr>
        <p:txBody>
          <a:bodyPr wrap="none">
            <a:spAutoFit/>
          </a:bodyPr>
          <a:lstStyle/>
          <a:p>
            <a:r>
              <a:rPr lang="en-US" dirty="0" smtClean="0"/>
              <a:t>Operates in </a:t>
            </a:r>
            <a:r>
              <a:rPr lang="en-US" b="1" i="1" dirty="0" smtClean="0">
                <a:solidFill>
                  <a:srgbClr val="15A0A7"/>
                </a:solidFill>
              </a:rPr>
              <a:t>vacuum</a:t>
            </a:r>
            <a:endParaRPr lang="en-US" b="1" i="1" dirty="0">
              <a:solidFill>
                <a:srgbClr val="15A0A7"/>
              </a:solidFill>
            </a:endParaRPr>
          </a:p>
        </p:txBody>
      </p:sp>
      <p:pic>
        <p:nvPicPr>
          <p:cNvPr id="10" name="Picture 9"/>
          <p:cNvPicPr>
            <a:picLocks noChangeArrowheads="1"/>
          </p:cNvPicPr>
          <p:nvPr/>
        </p:nvPicPr>
        <p:blipFill rotWithShape="1">
          <a:blip r:embed="rId6" cstate="print"/>
          <a:srcRect t="1" b="7329"/>
          <a:stretch/>
        </p:blipFill>
        <p:spPr bwMode="auto">
          <a:xfrm>
            <a:off x="255451" y="3962400"/>
            <a:ext cx="2716349" cy="1836000"/>
          </a:xfrm>
          <a:prstGeom prst="rect">
            <a:avLst/>
          </a:prstGeom>
          <a:noFill/>
          <a:ln w="12700" cap="flat">
            <a:noFill/>
            <a:miter lim="800000"/>
            <a:headEnd/>
            <a:tailEnd/>
          </a:ln>
          <a:effectLst/>
        </p:spPr>
      </p:pic>
      <p:pic>
        <p:nvPicPr>
          <p:cNvPr id="1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90600"/>
            <a:ext cx="2712608" cy="183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396172" y="4159365"/>
            <a:ext cx="184666" cy="369332"/>
          </a:xfrm>
          <a:prstGeom prst="rect">
            <a:avLst/>
          </a:prstGeom>
          <a:noFill/>
        </p:spPr>
        <p:txBody>
          <a:bodyPr wrap="none" rtlCol="0">
            <a:spAutoFit/>
          </a:bodyPr>
          <a:lstStyle/>
          <a:p>
            <a:endParaRPr lang="en-US" dirty="0"/>
          </a:p>
        </p:txBody>
      </p:sp>
      <p:sp>
        <p:nvSpPr>
          <p:cNvPr id="16" name="Rectangle 7"/>
          <p:cNvSpPr>
            <a:spLocks/>
          </p:cNvSpPr>
          <p:nvPr/>
        </p:nvSpPr>
        <p:spPr bwMode="auto">
          <a:xfrm>
            <a:off x="929825" y="4011138"/>
            <a:ext cx="1898876" cy="1724025"/>
          </a:xfrm>
          <a:prstGeom prst="rect">
            <a:avLst/>
          </a:prstGeom>
          <a:noFill/>
          <a:ln w="12700" cap="flat">
            <a:noFill/>
            <a:miter lim="800000"/>
            <a:headEnd type="none" w="med" len="med"/>
            <a:tailEnd type="none" w="med" len="med"/>
          </a:ln>
        </p:spPr>
        <p:txBody>
          <a:bodyPr lIns="0" tIns="0" rIns="0" bIns="0"/>
          <a:lstStyle/>
          <a:p>
            <a:pPr marL="615410" indent="-263747">
              <a:spcBef>
                <a:spcPts val="692"/>
              </a:spcBef>
              <a:buClr>
                <a:srgbClr val="404040"/>
              </a:buClr>
              <a:buSzPct val="100000"/>
            </a:pPr>
            <a:r>
              <a:rPr lang="en-US" sz="1000" dirty="0" smtClean="0">
                <a:solidFill>
                  <a:srgbClr val="000000"/>
                </a:solidFill>
                <a:ea typeface="Palatino" charset="0"/>
                <a:cs typeface="Palatino" charset="0"/>
              </a:rPr>
              <a:t>88 silicon</a:t>
            </a:r>
          </a:p>
          <a:p>
            <a:pPr marL="615410" indent="-263747">
              <a:spcBef>
                <a:spcPts val="692"/>
              </a:spcBef>
              <a:buClr>
                <a:srgbClr val="404040"/>
              </a:buClr>
              <a:buSzPct val="100000"/>
            </a:pPr>
            <a:r>
              <a:rPr lang="en-US" sz="1000" dirty="0" smtClean="0">
                <a:solidFill>
                  <a:srgbClr val="000000"/>
                </a:solidFill>
                <a:ea typeface="Palatino" charset="0"/>
                <a:cs typeface="Palatino" charset="0"/>
              </a:rPr>
              <a:t> sensors</a:t>
            </a:r>
          </a:p>
          <a:p>
            <a:pPr marL="615410" indent="-263747">
              <a:spcBef>
                <a:spcPts val="692"/>
              </a:spcBef>
              <a:buClr>
                <a:srgbClr val="404040"/>
              </a:buClr>
              <a:buSzPct val="100000"/>
            </a:pPr>
            <a:r>
              <a:rPr lang="en-US" sz="1000" dirty="0" smtClean="0">
                <a:solidFill>
                  <a:srgbClr val="000000"/>
                </a:solidFill>
                <a:ea typeface="Palatino" charset="0"/>
                <a:cs typeface="Palatino" charset="0"/>
              </a:rPr>
              <a:t>R</a:t>
            </a:r>
            <a:r>
              <a:rPr lang="en-US" sz="1000" dirty="0">
                <a:solidFill>
                  <a:srgbClr val="000000"/>
                </a:solidFill>
                <a:ea typeface="Palatino" charset="0"/>
                <a:cs typeface="Palatino" charset="0"/>
              </a:rPr>
              <a:t>-</a:t>
            </a:r>
            <a:r>
              <a:rPr lang="en-US" sz="1000" dirty="0">
                <a:solidFill>
                  <a:srgbClr val="000000"/>
                </a:solidFill>
                <a:latin typeface="Times" charset="0"/>
                <a:cs typeface="Times" charset="0"/>
                <a:sym typeface="Times" charset="0"/>
              </a:rPr>
              <a:t>φ</a:t>
            </a:r>
            <a:r>
              <a:rPr lang="en-US" sz="1000" dirty="0">
                <a:solidFill>
                  <a:srgbClr val="000000"/>
                </a:solidFill>
                <a:ea typeface="Palatino" charset="0"/>
                <a:cs typeface="Palatino" charset="0"/>
              </a:rPr>
              <a:t> design</a:t>
            </a:r>
          </a:p>
          <a:p>
            <a:pPr marL="615410" indent="-263747">
              <a:spcBef>
                <a:spcPts val="692"/>
              </a:spcBef>
              <a:buClr>
                <a:srgbClr val="404040"/>
              </a:buClr>
              <a:buSzPct val="100000"/>
            </a:pPr>
            <a:r>
              <a:rPr lang="en-US" sz="1000" dirty="0">
                <a:solidFill>
                  <a:srgbClr val="000000"/>
                </a:solidFill>
                <a:ea typeface="Palatino" charset="0"/>
                <a:cs typeface="Palatino" charset="0"/>
              </a:rPr>
              <a:t>300 </a:t>
            </a:r>
            <a:r>
              <a:rPr lang="en-US" sz="1000" dirty="0" err="1">
                <a:solidFill>
                  <a:srgbClr val="000000"/>
                </a:solidFill>
                <a:latin typeface="Times" charset="0"/>
                <a:cs typeface="Times" charset="0"/>
                <a:sym typeface="Times" charset="0"/>
              </a:rPr>
              <a:t>μ</a:t>
            </a:r>
            <a:r>
              <a:rPr lang="en-US" sz="1000" dirty="0" err="1">
                <a:solidFill>
                  <a:srgbClr val="000000"/>
                </a:solidFill>
                <a:ea typeface="Palatino" charset="0"/>
                <a:cs typeface="Palatino" charset="0"/>
              </a:rPr>
              <a:t>m</a:t>
            </a:r>
            <a:r>
              <a:rPr lang="en-US" sz="1000" dirty="0">
                <a:solidFill>
                  <a:srgbClr val="000000"/>
                </a:solidFill>
                <a:ea typeface="Palatino" charset="0"/>
                <a:cs typeface="Palatino" charset="0"/>
              </a:rPr>
              <a:t>, </a:t>
            </a:r>
            <a:r>
              <a:rPr lang="en-US" sz="1000" dirty="0" err="1">
                <a:solidFill>
                  <a:srgbClr val="000000"/>
                </a:solidFill>
                <a:ea typeface="Palatino" charset="0"/>
                <a:cs typeface="Palatino" charset="0"/>
              </a:rPr>
              <a:t>n</a:t>
            </a:r>
            <a:r>
              <a:rPr lang="en-US" sz="1000" baseline="32000" dirty="0" err="1">
                <a:solidFill>
                  <a:srgbClr val="000000"/>
                </a:solidFill>
                <a:ea typeface="Palatino" charset="0"/>
                <a:cs typeface="Palatino" charset="0"/>
              </a:rPr>
              <a:t>+</a:t>
            </a:r>
            <a:r>
              <a:rPr lang="en-US" sz="1000" dirty="0" err="1">
                <a:solidFill>
                  <a:srgbClr val="000000"/>
                </a:solidFill>
                <a:ea typeface="Palatino" charset="0"/>
                <a:cs typeface="Palatino" charset="0"/>
              </a:rPr>
              <a:t>n</a:t>
            </a:r>
            <a:r>
              <a:rPr lang="en-US" sz="1000" dirty="0">
                <a:solidFill>
                  <a:srgbClr val="000000"/>
                </a:solidFill>
                <a:ea typeface="Palatino" charset="0"/>
                <a:cs typeface="Palatino" charset="0"/>
              </a:rPr>
              <a:t> Si</a:t>
            </a:r>
          </a:p>
          <a:p>
            <a:pPr marL="615410" indent="-263747">
              <a:spcBef>
                <a:spcPts val="692"/>
              </a:spcBef>
              <a:buClr>
                <a:srgbClr val="404040"/>
              </a:buClr>
              <a:buSzPct val="100000"/>
            </a:pPr>
            <a:r>
              <a:rPr lang="en-US" sz="1000" dirty="0">
                <a:solidFill>
                  <a:srgbClr val="000000"/>
                </a:solidFill>
                <a:ea typeface="Palatino" charset="0"/>
                <a:cs typeface="Palatino" charset="0"/>
              </a:rPr>
              <a:t>2048 strips</a:t>
            </a:r>
          </a:p>
          <a:p>
            <a:pPr marL="615410" indent="-263747">
              <a:spcBef>
                <a:spcPts val="692"/>
              </a:spcBef>
              <a:buClr>
                <a:srgbClr val="404040"/>
              </a:buClr>
              <a:buSzPct val="100000"/>
            </a:pPr>
            <a:r>
              <a:rPr lang="en-US" sz="1000" dirty="0" err="1" smtClean="0">
                <a:solidFill>
                  <a:srgbClr val="000000"/>
                </a:solidFill>
                <a:ea typeface="Palatino" charset="0"/>
                <a:cs typeface="Palatino" charset="0"/>
              </a:rPr>
              <a:t>r</a:t>
            </a:r>
            <a:r>
              <a:rPr lang="en-US" sz="1000" baseline="-6000" dirty="0" err="1" smtClean="0">
                <a:solidFill>
                  <a:srgbClr val="000000"/>
                </a:solidFill>
                <a:ea typeface="Palatino" charset="0"/>
                <a:cs typeface="Palatino" charset="0"/>
              </a:rPr>
              <a:t>active</a:t>
            </a:r>
            <a:r>
              <a:rPr lang="en-US" sz="1000" dirty="0" smtClean="0">
                <a:solidFill>
                  <a:srgbClr val="000000"/>
                </a:solidFill>
                <a:ea typeface="Palatino" charset="0"/>
                <a:cs typeface="Palatino" charset="0"/>
              </a:rPr>
              <a:t> </a:t>
            </a:r>
            <a:r>
              <a:rPr lang="en-US" sz="1000" dirty="0">
                <a:solidFill>
                  <a:srgbClr val="000000"/>
                </a:solidFill>
                <a:ea typeface="Palatino" charset="0"/>
                <a:cs typeface="Palatino" charset="0"/>
              </a:rPr>
              <a:t>= 8.2mm</a:t>
            </a:r>
          </a:p>
          <a:p>
            <a:pPr marL="615410" indent="-263747">
              <a:spcBef>
                <a:spcPts val="692"/>
              </a:spcBef>
              <a:buClr>
                <a:srgbClr val="404040"/>
              </a:buClr>
              <a:buSzPct val="100000"/>
            </a:pPr>
            <a:r>
              <a:rPr lang="en-US" sz="1000" dirty="0" err="1">
                <a:solidFill>
                  <a:srgbClr val="000000"/>
                </a:solidFill>
                <a:ea typeface="Palatino" charset="0"/>
                <a:cs typeface="Palatino" charset="0"/>
              </a:rPr>
              <a:t>pitch</a:t>
            </a:r>
            <a:r>
              <a:rPr lang="en-US" sz="1000" baseline="-6000" dirty="0" err="1">
                <a:solidFill>
                  <a:srgbClr val="000000"/>
                </a:solidFill>
                <a:ea typeface="Palatino" charset="0"/>
                <a:cs typeface="Palatino" charset="0"/>
              </a:rPr>
              <a:t>min</a:t>
            </a:r>
            <a:r>
              <a:rPr lang="en-US" sz="1000" dirty="0">
                <a:solidFill>
                  <a:srgbClr val="000000"/>
                </a:solidFill>
                <a:ea typeface="Palatino" charset="0"/>
                <a:cs typeface="Palatino" charset="0"/>
              </a:rPr>
              <a:t> = 40 </a:t>
            </a:r>
            <a:r>
              <a:rPr lang="en-US" sz="1100" dirty="0" err="1" smtClean="0">
                <a:solidFill>
                  <a:srgbClr val="000000"/>
                </a:solidFill>
                <a:latin typeface="Times" charset="0"/>
                <a:cs typeface="Times" charset="0"/>
                <a:sym typeface="Times" charset="0"/>
              </a:rPr>
              <a:t>μ</a:t>
            </a:r>
            <a:r>
              <a:rPr lang="en-US" sz="1100" dirty="0" err="1" smtClean="0">
                <a:solidFill>
                  <a:srgbClr val="000000"/>
                </a:solidFill>
                <a:ea typeface="Palatino" charset="0"/>
                <a:cs typeface="Palatino" charset="0"/>
              </a:rPr>
              <a:t>m</a:t>
            </a:r>
            <a:endParaRPr lang="en-US" sz="1100" dirty="0" smtClean="0">
              <a:solidFill>
                <a:srgbClr val="000000"/>
              </a:solidFill>
              <a:ea typeface="Palatino" charset="0"/>
              <a:cs typeface="Palatino" charset="0"/>
            </a:endParaRPr>
          </a:p>
        </p:txBody>
      </p:sp>
      <p:grpSp>
        <p:nvGrpSpPr>
          <p:cNvPr id="2" name="Group 1"/>
          <p:cNvGrpSpPr/>
          <p:nvPr/>
        </p:nvGrpSpPr>
        <p:grpSpPr>
          <a:xfrm>
            <a:off x="6165769" y="965368"/>
            <a:ext cx="3076577" cy="3626235"/>
            <a:chOff x="6179280" y="1978616"/>
            <a:chExt cx="3076577" cy="3626235"/>
          </a:xfrm>
        </p:grpSpPr>
        <p:sp>
          <p:nvSpPr>
            <p:cNvPr id="3" name="TextBox 2"/>
            <p:cNvSpPr txBox="1"/>
            <p:nvPr/>
          </p:nvSpPr>
          <p:spPr>
            <a:xfrm>
              <a:off x="6179280" y="5143186"/>
              <a:ext cx="3076577" cy="461665"/>
            </a:xfrm>
            <a:prstGeom prst="rect">
              <a:avLst/>
            </a:prstGeom>
            <a:noFill/>
          </p:spPr>
          <p:txBody>
            <a:bodyPr wrap="square" rtlCol="0">
              <a:spAutoFit/>
            </a:bodyPr>
            <a:lstStyle/>
            <a:p>
              <a:r>
                <a:rPr lang="en-US" sz="1200" b="1" i="1" dirty="0" smtClean="0">
                  <a:solidFill>
                    <a:srgbClr val="15A0A7"/>
                  </a:solidFill>
                </a:rPr>
                <a:t>Evaporation</a:t>
              </a:r>
              <a:r>
                <a:rPr lang="en-US" sz="1200" dirty="0" smtClean="0">
                  <a:solidFill>
                    <a:srgbClr val="15A0A7"/>
                  </a:solidFill>
                </a:rPr>
                <a:t> </a:t>
              </a:r>
              <a:r>
                <a:rPr lang="en-US" sz="1200" dirty="0" smtClean="0"/>
                <a:t>of CO</a:t>
              </a:r>
              <a:r>
                <a:rPr lang="en-US" sz="1200" baseline="-25000" dirty="0" smtClean="0"/>
                <a:t>2 </a:t>
              </a:r>
              <a:r>
                <a:rPr lang="en-US" sz="1200" dirty="0" smtClean="0"/>
                <a:t>keeps the temperature stable.</a:t>
              </a:r>
              <a:endParaRPr lang="en-US" sz="1200" baseline="-25000" dirty="0"/>
            </a:p>
          </p:txBody>
        </p:sp>
        <p:pic>
          <p:nvPicPr>
            <p:cNvPr id="25" name="Picture 24"/>
            <p:cNvPicPr>
              <a:picLocks noChangeAspect="1"/>
            </p:cNvPicPr>
            <p:nvPr/>
          </p:nvPicPr>
          <p:blipFill>
            <a:blip r:embed="rId8"/>
            <a:stretch>
              <a:fillRect/>
            </a:stretch>
          </p:blipFill>
          <p:spPr>
            <a:xfrm>
              <a:off x="6400800" y="1978616"/>
              <a:ext cx="2380407" cy="3048000"/>
            </a:xfrm>
            <a:prstGeom prst="rect">
              <a:avLst/>
            </a:prstGeom>
          </p:spPr>
        </p:pic>
        <p:sp>
          <p:nvSpPr>
            <p:cNvPr id="26" name="Right Arrow 25"/>
            <p:cNvSpPr/>
            <p:nvPr/>
          </p:nvSpPr>
          <p:spPr>
            <a:xfrm rot="6220303" flipH="1">
              <a:off x="6580630" y="4325934"/>
              <a:ext cx="918083"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7076393" flipH="1">
              <a:off x="6881405" y="4308417"/>
              <a:ext cx="918083"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452340" y="4095392"/>
              <a:ext cx="658663" cy="553998"/>
            </a:xfrm>
            <a:prstGeom prst="rect">
              <a:avLst/>
            </a:prstGeom>
            <a:noFill/>
          </p:spPr>
          <p:txBody>
            <a:bodyPr wrap="none" rtlCol="0">
              <a:spAutoFit/>
            </a:bodyPr>
            <a:lstStyle/>
            <a:p>
              <a:r>
                <a:rPr lang="en-US" b="1" i="1" dirty="0" smtClean="0">
                  <a:solidFill>
                    <a:schemeClr val="bg1"/>
                  </a:solidFill>
                </a:rPr>
                <a:t>CO</a:t>
              </a:r>
              <a:r>
                <a:rPr lang="en-US" b="1" i="1" baseline="-25000" dirty="0" smtClean="0">
                  <a:solidFill>
                    <a:schemeClr val="bg1"/>
                  </a:solidFill>
                </a:rPr>
                <a:t>2</a:t>
              </a:r>
            </a:p>
            <a:p>
              <a:endParaRPr lang="en-US" baseline="-25000" dirty="0" smtClean="0"/>
            </a:p>
          </p:txBody>
        </p:sp>
      </p:grpSp>
      <p:sp>
        <p:nvSpPr>
          <p:cNvPr id="29" name="Title 1"/>
          <p:cNvSpPr>
            <a:spLocks noGrp="1"/>
          </p:cNvSpPr>
          <p:nvPr>
            <p:ph type="title"/>
          </p:nvPr>
        </p:nvSpPr>
        <p:spPr>
          <a:xfrm>
            <a:off x="0" y="0"/>
            <a:ext cx="9144000" cy="1020241"/>
          </a:xfrm>
        </p:spPr>
        <p:txBody>
          <a:bodyPr/>
          <a:lstStyle/>
          <a:p>
            <a:r>
              <a:rPr lang="en-US" dirty="0" smtClean="0"/>
              <a:t>The </a:t>
            </a:r>
            <a:r>
              <a:rPr lang="en-US" dirty="0" err="1" smtClean="0"/>
              <a:t>LHCb</a:t>
            </a:r>
            <a:r>
              <a:rPr lang="en-US" dirty="0" smtClean="0"/>
              <a:t> Vertex Locator (VELO): </a:t>
            </a:r>
            <a:endParaRPr lang="en-US" dirty="0"/>
          </a:p>
        </p:txBody>
      </p:sp>
      <p:sp>
        <p:nvSpPr>
          <p:cNvPr id="31" name="Date Placeholder 3"/>
          <p:cNvSpPr>
            <a:spLocks noGrp="1"/>
          </p:cNvSpPr>
          <p:nvPr>
            <p:ph type="dt" sz="half" idx="10"/>
          </p:nvPr>
        </p:nvSpPr>
        <p:spPr>
          <a:xfrm>
            <a:off x="0" y="6492873"/>
            <a:ext cx="2057400" cy="365125"/>
          </a:xfrm>
        </p:spPr>
        <p:txBody>
          <a:bodyPr/>
          <a:lstStyle/>
          <a:p>
            <a:r>
              <a:rPr lang="en-US" smtClean="0"/>
              <a:t>4/7/2017</a:t>
            </a:r>
            <a:endParaRPr lang="en-US"/>
          </a:p>
        </p:txBody>
      </p:sp>
      <p:sp>
        <p:nvSpPr>
          <p:cNvPr id="32" name="Footer Placeholder 4"/>
          <p:cNvSpPr>
            <a:spLocks noGrp="1"/>
          </p:cNvSpPr>
          <p:nvPr>
            <p:ph type="ftr" sz="quarter" idx="11"/>
          </p:nvPr>
        </p:nvSpPr>
        <p:spPr>
          <a:xfrm>
            <a:off x="2057400" y="6492872"/>
            <a:ext cx="5029199" cy="365125"/>
          </a:xfrm>
        </p:spPr>
        <p:txBody>
          <a:bodyPr/>
          <a:lstStyle/>
          <a:p>
            <a:r>
              <a:rPr lang="pt-BR" smtClean="0"/>
              <a:t>Nikhef R&amp;D Candidate Colloquium  - Kazu Akiba</a:t>
            </a:r>
            <a:endParaRPr lang="en-US" dirty="0"/>
          </a:p>
        </p:txBody>
      </p:sp>
      <p:sp>
        <p:nvSpPr>
          <p:cNvPr id="33" name="Slide Number Placeholder 5"/>
          <p:cNvSpPr>
            <a:spLocks noGrp="1"/>
          </p:cNvSpPr>
          <p:nvPr>
            <p:ph type="sldNum" sz="quarter" idx="12"/>
          </p:nvPr>
        </p:nvSpPr>
        <p:spPr>
          <a:xfrm>
            <a:off x="7086600" y="6492875"/>
            <a:ext cx="2057400" cy="365125"/>
          </a:xfrm>
        </p:spPr>
        <p:txBody>
          <a:bodyPr/>
          <a:lstStyle/>
          <a:p>
            <a:fld id="{F1DF61DF-99A6-4EE2-B1D2-A4F537E42A50}" type="slidenum">
              <a:rPr lang="en-US" smtClean="0"/>
              <a:t>94</a:t>
            </a:fld>
            <a:endParaRPr lang="en-US" dirty="0"/>
          </a:p>
        </p:txBody>
      </p:sp>
      <p:graphicFrame>
        <p:nvGraphicFramePr>
          <p:cNvPr id="30" name="Table 29"/>
          <p:cNvGraphicFramePr>
            <a:graphicFrameLocks noGrp="1"/>
          </p:cNvGraphicFramePr>
          <p:nvPr>
            <p:extLst/>
          </p:nvPr>
        </p:nvGraphicFramePr>
        <p:xfrm>
          <a:off x="5799535" y="4890609"/>
          <a:ext cx="3344465" cy="1709960"/>
        </p:xfrm>
        <a:graphic>
          <a:graphicData uri="http://schemas.openxmlformats.org/drawingml/2006/table">
            <a:tbl>
              <a:tblPr firstRow="1" bandRow="1">
                <a:tableStyleId>{3C2FFA5D-87B4-456A-9821-1D502468CF0F}</a:tableStyleId>
              </a:tblPr>
              <a:tblGrid>
                <a:gridCol w="836260"/>
                <a:gridCol w="995680"/>
                <a:gridCol w="1512525"/>
              </a:tblGrid>
              <a:tr h="585706">
                <a:tc>
                  <a:txBody>
                    <a:bodyPr/>
                    <a:lstStyle/>
                    <a:p>
                      <a:r>
                        <a:rPr lang="en-US" sz="1200" dirty="0" smtClean="0"/>
                        <a:t>LHC RUN</a:t>
                      </a:r>
                      <a:r>
                        <a:rPr lang="en-US" sz="1200" baseline="0" dirty="0" smtClean="0"/>
                        <a:t> I</a:t>
                      </a:r>
                      <a:endParaRPr lang="en-US" sz="1200" dirty="0"/>
                    </a:p>
                  </a:txBody>
                  <a:tcPr/>
                </a:tc>
                <a:tc>
                  <a:txBody>
                    <a:bodyPr/>
                    <a:lstStyle/>
                    <a:p>
                      <a:r>
                        <a:rPr lang="en-US" sz="1200" dirty="0" smtClean="0"/>
                        <a:t>Delivered</a:t>
                      </a:r>
                      <a:r>
                        <a:rPr lang="en-US" sz="1200" baseline="0" dirty="0" smtClean="0"/>
                        <a:t/>
                      </a:r>
                      <a:br>
                        <a:rPr lang="en-US" sz="1200" baseline="0" dirty="0" smtClean="0"/>
                      </a:br>
                      <a:r>
                        <a:rPr lang="en-US" sz="1200" baseline="0" dirty="0" smtClean="0"/>
                        <a:t>Luminosity</a:t>
                      </a:r>
                      <a:endParaRPr lang="en-US" sz="1200" dirty="0"/>
                    </a:p>
                  </a:txBody>
                  <a:tcPr/>
                </a:tc>
                <a:tc>
                  <a:txBody>
                    <a:bodyPr/>
                    <a:lstStyle/>
                    <a:p>
                      <a:r>
                        <a:rPr lang="en-US" sz="1200" dirty="0" smtClean="0"/>
                        <a:t>Highest</a:t>
                      </a:r>
                      <a:r>
                        <a:rPr lang="en-US" sz="1200" baseline="0" dirty="0" smtClean="0"/>
                        <a:t> </a:t>
                      </a:r>
                      <a:br>
                        <a:rPr lang="en-US" sz="1200" baseline="0" dirty="0" smtClean="0"/>
                      </a:br>
                      <a:r>
                        <a:rPr lang="en-US" sz="1200" baseline="0" dirty="0" err="1" smtClean="0"/>
                        <a:t>Fluence</a:t>
                      </a:r>
                      <a:r>
                        <a:rPr lang="en-US" sz="1200" baseline="0" dirty="0" smtClean="0"/>
                        <a:t>* per fb</a:t>
                      </a:r>
                      <a:r>
                        <a:rPr lang="en-US" sz="1200" baseline="30000" dirty="0" smtClean="0"/>
                        <a:t>-1</a:t>
                      </a:r>
                      <a:endParaRPr lang="en-US" sz="1200" baseline="30000" dirty="0"/>
                    </a:p>
                  </a:txBody>
                  <a:tcPr/>
                </a:tc>
              </a:tr>
              <a:tr h="667054">
                <a:tc>
                  <a:txBody>
                    <a:bodyPr/>
                    <a:lstStyle/>
                    <a:p>
                      <a:r>
                        <a:rPr lang="en-US" sz="1200" b="1" i="1" dirty="0" smtClean="0"/>
                        <a:t>CMS pixel</a:t>
                      </a:r>
                    </a:p>
                  </a:txBody>
                  <a:tcPr/>
                </a:tc>
                <a:tc>
                  <a:txBody>
                    <a:bodyPr/>
                    <a:lstStyle/>
                    <a:p>
                      <a:r>
                        <a:rPr lang="en-US" sz="1200" b="1" i="1" dirty="0" smtClean="0"/>
                        <a:t>~29.5 fb</a:t>
                      </a:r>
                      <a:r>
                        <a:rPr lang="en-US" sz="1200" b="1" i="1" baseline="30000" dirty="0" smtClean="0"/>
                        <a:t>-1</a:t>
                      </a:r>
                      <a:endParaRPr lang="en-US" sz="1200" b="1" i="1" baseline="300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1" i="1" dirty="0" smtClean="0"/>
                        <a:t>3x10</a:t>
                      </a:r>
                      <a:r>
                        <a:rPr lang="en-US" sz="1200" b="1" i="1" baseline="30000" dirty="0" smtClean="0"/>
                        <a:t>12 </a:t>
                      </a:r>
                      <a:r>
                        <a:rPr lang="en-US" sz="1200" b="1" i="1" baseline="0" dirty="0" smtClean="0"/>
                        <a:t>1MeV </a:t>
                      </a:r>
                      <a:r>
                        <a:rPr lang="en-US" sz="1200" b="1" i="1" baseline="0" dirty="0" err="1" smtClean="0"/>
                        <a:t>n</a:t>
                      </a:r>
                      <a:r>
                        <a:rPr lang="en-US" sz="1200" b="1" i="1" baseline="-25000" dirty="0" err="1" smtClean="0"/>
                        <a:t>eq</a:t>
                      </a:r>
                      <a:r>
                        <a:rPr lang="en-US" sz="1200" b="1" i="1" baseline="30000" dirty="0" smtClean="0"/>
                        <a:t>/</a:t>
                      </a:r>
                      <a:r>
                        <a:rPr lang="en-US" sz="1200" b="1" i="1" baseline="0" dirty="0" smtClean="0"/>
                        <a:t>cm</a:t>
                      </a:r>
                      <a:r>
                        <a:rPr lang="en-US" sz="1200" b="1" i="1" baseline="30000" dirty="0" smtClean="0"/>
                        <a:t>2</a:t>
                      </a:r>
                      <a:br>
                        <a:rPr lang="en-US" sz="1200" b="1" i="1" baseline="30000" dirty="0" smtClean="0"/>
                      </a:br>
                      <a:r>
                        <a:rPr lang="en-US" sz="1200" b="1" i="1" dirty="0" smtClean="0"/>
                        <a:t>At 39 mm</a:t>
                      </a:r>
                    </a:p>
                    <a:p>
                      <a:endParaRPr lang="en-US" sz="1200" b="1" i="1" baseline="30000" dirty="0"/>
                    </a:p>
                  </a:txBody>
                  <a:tcPr/>
                </a:tc>
              </a:tr>
              <a:tr h="424217">
                <a:tc>
                  <a:txBody>
                    <a:bodyPr/>
                    <a:lstStyle/>
                    <a:p>
                      <a:r>
                        <a:rPr lang="en-US" sz="1200" b="1" i="1" dirty="0" smtClean="0"/>
                        <a:t>VELO</a:t>
                      </a:r>
                    </a:p>
                  </a:txBody>
                  <a:tcPr/>
                </a:tc>
                <a:tc>
                  <a:txBody>
                    <a:bodyPr/>
                    <a:lstStyle/>
                    <a:p>
                      <a:r>
                        <a:rPr lang="en-US" sz="1200" b="1" i="1" dirty="0" smtClean="0"/>
                        <a:t>~3.4 fb</a:t>
                      </a:r>
                      <a:r>
                        <a:rPr lang="en-US" sz="1200" b="1" i="1" baseline="30000" dirty="0" smtClean="0"/>
                        <a:t>-1</a:t>
                      </a:r>
                      <a:endParaRPr lang="en-US" sz="1200" b="1" i="1" baseline="300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1" i="1" dirty="0" smtClean="0"/>
                        <a:t>5x10</a:t>
                      </a:r>
                      <a:r>
                        <a:rPr lang="en-US" sz="1200" b="1" i="1" baseline="30000" dirty="0" smtClean="0"/>
                        <a:t>13 </a:t>
                      </a:r>
                      <a:r>
                        <a:rPr lang="en-US" sz="1200" b="1" i="1" baseline="0" dirty="0" smtClean="0"/>
                        <a:t>MeV </a:t>
                      </a:r>
                      <a:r>
                        <a:rPr lang="en-US" sz="1200" b="1" i="1" baseline="0" dirty="0" err="1" smtClean="0"/>
                        <a:t>n</a:t>
                      </a:r>
                      <a:r>
                        <a:rPr lang="en-US" sz="1200" b="1" i="1" baseline="-25000" dirty="0" err="1" smtClean="0"/>
                        <a:t>eq</a:t>
                      </a:r>
                      <a:r>
                        <a:rPr lang="en-US" sz="1200" b="1" i="1" baseline="30000" dirty="0" smtClean="0"/>
                        <a:t>/</a:t>
                      </a:r>
                      <a:r>
                        <a:rPr lang="en-US" sz="1200" b="1" i="1" baseline="0" dirty="0" smtClean="0"/>
                        <a:t>cm</a:t>
                      </a:r>
                      <a:r>
                        <a:rPr lang="en-US" sz="1200" b="1" i="1" baseline="30000" dirty="0" smtClean="0"/>
                        <a:t>2</a:t>
                      </a:r>
                      <a:br>
                        <a:rPr lang="en-US" sz="1200" b="1" i="1" baseline="30000" dirty="0" smtClean="0"/>
                      </a:br>
                      <a:r>
                        <a:rPr lang="en-US" sz="1200" b="1" i="1" dirty="0" smtClean="0"/>
                        <a:t>At</a:t>
                      </a:r>
                      <a:r>
                        <a:rPr lang="en-US" sz="1200" b="1" i="1" baseline="0" dirty="0" smtClean="0"/>
                        <a:t> 8 mm</a:t>
                      </a:r>
                      <a:endParaRPr lang="en-US" sz="1200" b="1" i="1" dirty="0" smtClean="0"/>
                    </a:p>
                  </a:txBody>
                  <a:tcPr/>
                </a:tc>
              </a:tr>
            </a:tbl>
          </a:graphicData>
        </a:graphic>
      </p:graphicFrame>
      <p:sp>
        <p:nvSpPr>
          <p:cNvPr id="34" name="TextBox 33"/>
          <p:cNvSpPr txBox="1"/>
          <p:nvPr/>
        </p:nvSpPr>
        <p:spPr>
          <a:xfrm>
            <a:off x="3361738" y="4920985"/>
            <a:ext cx="2115088" cy="1384995"/>
          </a:xfrm>
          <a:prstGeom prst="rect">
            <a:avLst/>
          </a:prstGeom>
          <a:noFill/>
        </p:spPr>
        <p:txBody>
          <a:bodyPr wrap="square" rtlCol="0">
            <a:spAutoFit/>
          </a:bodyPr>
          <a:lstStyle/>
          <a:p>
            <a:endParaRPr lang="en-US" sz="1400" dirty="0" smtClean="0"/>
          </a:p>
          <a:p>
            <a:r>
              <a:rPr lang="en-US" sz="1400" dirty="0" smtClean="0"/>
              <a:t>Separated from primary vacuum by thin </a:t>
            </a:r>
            <a:r>
              <a:rPr lang="en-US" sz="1400" b="1" i="1" dirty="0" smtClean="0">
                <a:solidFill>
                  <a:srgbClr val="15A0A7"/>
                </a:solidFill>
              </a:rPr>
              <a:t>RF foil </a:t>
            </a:r>
            <a:r>
              <a:rPr lang="en-US" sz="1400" dirty="0" smtClean="0"/>
              <a:t>with complex shape </a:t>
            </a:r>
            <a:br>
              <a:rPr lang="en-US" sz="1400" dirty="0" smtClean="0"/>
            </a:br>
            <a:r>
              <a:rPr lang="en-US" sz="1400" dirty="0" smtClean="0"/>
              <a:t>–  Protection from beam pickup</a:t>
            </a:r>
            <a:endParaRPr lang="en-US" sz="1400" dirty="0"/>
          </a:p>
        </p:txBody>
      </p:sp>
      <p:sp>
        <p:nvSpPr>
          <p:cNvPr id="35" name="Rectangle 34"/>
          <p:cNvSpPr/>
          <p:nvPr/>
        </p:nvSpPr>
        <p:spPr>
          <a:xfrm>
            <a:off x="304799" y="5867400"/>
            <a:ext cx="3317219" cy="738664"/>
          </a:xfrm>
          <a:prstGeom prst="rect">
            <a:avLst/>
          </a:prstGeom>
        </p:spPr>
        <p:txBody>
          <a:bodyPr wrap="square">
            <a:spAutoFit/>
          </a:bodyPr>
          <a:lstStyle/>
          <a:p>
            <a:pPr lvl="0"/>
            <a:r>
              <a:rPr lang="en-US" sz="1400" b="1" i="1" dirty="0">
                <a:solidFill>
                  <a:srgbClr val="15A0A7"/>
                </a:solidFill>
              </a:rPr>
              <a:t>Moves away </a:t>
            </a:r>
            <a:r>
              <a:rPr lang="en-US" sz="1400" dirty="0"/>
              <a:t>every fill and </a:t>
            </a:r>
            <a:endParaRPr lang="en-US" sz="1400" dirty="0" smtClean="0"/>
          </a:p>
          <a:p>
            <a:pPr lvl="0"/>
            <a:r>
              <a:rPr lang="en-US" sz="1400" b="1" i="1" dirty="0" smtClean="0">
                <a:solidFill>
                  <a:srgbClr val="15A0A7"/>
                </a:solidFill>
              </a:rPr>
              <a:t>centers </a:t>
            </a:r>
            <a:r>
              <a:rPr lang="en-US" sz="1400" b="1" i="1" dirty="0">
                <a:solidFill>
                  <a:srgbClr val="15A0A7"/>
                </a:solidFill>
              </a:rPr>
              <a:t>around the beam </a:t>
            </a:r>
            <a:r>
              <a:rPr lang="en-US" sz="1400" b="1" i="1" u="sng" dirty="0" smtClean="0"/>
              <a:t/>
            </a:r>
            <a:br>
              <a:rPr lang="en-US" sz="1400" b="1" i="1" u="sng" dirty="0" smtClean="0"/>
            </a:br>
            <a:r>
              <a:rPr lang="en-US" sz="1400" dirty="0" smtClean="0"/>
              <a:t>with </a:t>
            </a:r>
            <a:r>
              <a:rPr lang="en-US" sz="1400" dirty="0"/>
              <a:t>self </a:t>
            </a:r>
            <a:r>
              <a:rPr lang="en-US" sz="1400" dirty="0" smtClean="0"/>
              <a:t>measured </a:t>
            </a:r>
            <a:r>
              <a:rPr lang="en-US" sz="1400" dirty="0"/>
              <a:t>vertices</a:t>
            </a:r>
          </a:p>
        </p:txBody>
      </p:sp>
      <p:sp>
        <p:nvSpPr>
          <p:cNvPr id="4" name="TextBox 3"/>
          <p:cNvSpPr txBox="1"/>
          <p:nvPr/>
        </p:nvSpPr>
        <p:spPr>
          <a:xfrm>
            <a:off x="6363980" y="4539351"/>
            <a:ext cx="1993905" cy="369332"/>
          </a:xfrm>
          <a:prstGeom prst="rect">
            <a:avLst/>
          </a:prstGeom>
          <a:noFill/>
        </p:spPr>
        <p:txBody>
          <a:bodyPr wrap="none" rtlCol="0">
            <a:spAutoFit/>
          </a:bodyPr>
          <a:lstStyle/>
          <a:p>
            <a:r>
              <a:rPr lang="en-GB" dirty="0" smtClean="0"/>
              <a:t>Radiation exposure</a:t>
            </a:r>
            <a:endParaRPr lang="en-GB" dirty="0"/>
          </a:p>
        </p:txBody>
      </p:sp>
    </p:spTree>
    <p:extLst>
      <p:ext uri="{BB962C8B-B14F-4D97-AF65-F5344CB8AC3E}">
        <p14:creationId xmlns:p14="http://schemas.microsoft.com/office/powerpoint/2010/main" val="146290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17111</TotalTime>
  <Words>4248</Words>
  <Application>Microsoft Macintosh PowerPoint</Application>
  <PresentationFormat>On-screen Show (4:3)</PresentationFormat>
  <Paragraphs>1161</Paragraphs>
  <Slides>94</Slides>
  <Notes>34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9" baseType="lpstr">
      <vt:lpstr>Calibri</vt:lpstr>
      <vt:lpstr>Calibri Light</vt:lpstr>
      <vt:lpstr>Century Gothic</vt:lpstr>
      <vt:lpstr>Garamond</vt:lpstr>
      <vt:lpstr>Helvetica-Light</vt:lpstr>
      <vt:lpstr>Palatino</vt:lpstr>
      <vt:lpstr>StarSymbol</vt:lpstr>
      <vt:lpstr>Symbol</vt:lpstr>
      <vt:lpstr>Times</vt:lpstr>
      <vt:lpstr>Times New Roman</vt:lpstr>
      <vt:lpstr>Wingdings</vt:lpstr>
      <vt:lpstr>Wingdings 2</vt:lpstr>
      <vt:lpstr>Arial</vt:lpstr>
      <vt:lpstr>Office Theme</vt:lpstr>
      <vt:lpstr>Acrobat Document</vt:lpstr>
      <vt:lpstr>The next best vertex detector  at the LHC</vt:lpstr>
      <vt:lpstr>Self Introduction</vt:lpstr>
      <vt:lpstr>Quick Recap</vt:lpstr>
      <vt:lpstr>How to improve the Vertex Locator?</vt:lpstr>
      <vt:lpstr>VELO Upgrade</vt:lpstr>
      <vt:lpstr>From strips to hybrid pixels</vt:lpstr>
      <vt:lpstr>Sensors</vt:lpstr>
      <vt:lpstr>VeloPix</vt:lpstr>
      <vt:lpstr>Thinning and bumping</vt:lpstr>
      <vt:lpstr>Thinning and bumping</vt:lpstr>
      <vt:lpstr>Sensor Prototypes</vt:lpstr>
      <vt:lpstr>Sensor Prototypes</vt:lpstr>
      <vt:lpstr>How to decide?</vt:lpstr>
      <vt:lpstr>Irradiation Programme</vt:lpstr>
      <vt:lpstr>Irradiation Programme</vt:lpstr>
      <vt:lpstr>HV Tolerance</vt:lpstr>
      <vt:lpstr>Sparking</vt:lpstr>
      <vt:lpstr>Parylene</vt:lpstr>
      <vt:lpstr>Parylene problems</vt:lpstr>
      <vt:lpstr>Charge collection</vt:lpstr>
      <vt:lpstr>Charge calibration</vt:lpstr>
      <vt:lpstr>Charge calibration</vt:lpstr>
      <vt:lpstr>Charge calibration</vt:lpstr>
      <vt:lpstr>Charge calibration: LNLS*/Campinas</vt:lpstr>
      <vt:lpstr>Charge calibration: LNLS*/Campinas</vt:lpstr>
      <vt:lpstr>Testing prototypes with beam</vt:lpstr>
      <vt:lpstr>What if we didn’t have the beam at CERN?</vt:lpstr>
      <vt:lpstr>COMpact BrAzilian Telescope</vt:lpstr>
      <vt:lpstr>COMBAT construction</vt:lpstr>
      <vt:lpstr>COMBAT Readout</vt:lpstr>
      <vt:lpstr>COMBAT Readout</vt:lpstr>
      <vt:lpstr>Back to Sensor R&amp;D results</vt:lpstr>
      <vt:lpstr>Hit resolution </vt:lpstr>
      <vt:lpstr>Charge Collection – Non Irrad</vt:lpstr>
      <vt:lpstr>Collected Charge – IRRAD</vt:lpstr>
      <vt:lpstr>Timing</vt:lpstr>
      <vt:lpstr>Timing</vt:lpstr>
      <vt:lpstr>Timing</vt:lpstr>
      <vt:lpstr>Timing</vt:lpstr>
      <vt:lpstr>Timing</vt:lpstr>
      <vt:lpstr>Timing excursion – VELO – 2009</vt:lpstr>
      <vt:lpstr>Velo Timing resolution – 2009 </vt:lpstr>
      <vt:lpstr>Velopix Timewalk measurements</vt:lpstr>
      <vt:lpstr>Velopix Timewalk measurements</vt:lpstr>
      <vt:lpstr>Summary</vt:lpstr>
      <vt:lpstr>Bedankt</vt:lpstr>
      <vt:lpstr>Backup</vt:lpstr>
      <vt:lpstr>Upgrade Modules</vt:lpstr>
      <vt:lpstr>Fluorescence MPX3 Measurements</vt:lpstr>
      <vt:lpstr>Intra pixel efficiency</vt:lpstr>
      <vt:lpstr>Collected Charge – JSI </vt:lpstr>
      <vt:lpstr>Hamamatsu IV tests</vt:lpstr>
      <vt:lpstr>COMpact BrAzilian Telescope</vt:lpstr>
      <vt:lpstr>Time is the new Space</vt:lpstr>
      <vt:lpstr>4D Tracking – is it really necessary?</vt:lpstr>
      <vt:lpstr>R&amp;D on fast timing</vt:lpstr>
      <vt:lpstr>Timeline</vt:lpstr>
      <vt:lpstr>Cooling: micro channel substrate</vt:lpstr>
      <vt:lpstr>Microchannels  under test</vt:lpstr>
      <vt:lpstr>Irradiated resolution</vt:lpstr>
      <vt:lpstr>Timepix3 – charge measurement</vt:lpstr>
      <vt:lpstr>The Telescope – our infrastructure.</vt:lpstr>
      <vt:lpstr>Collected Charge</vt:lpstr>
      <vt:lpstr>Efficiencies for irradiated sensors</vt:lpstr>
      <vt:lpstr>Efficiencies for irradiated sensors</vt:lpstr>
      <vt:lpstr>Efficiency</vt:lpstr>
      <vt:lpstr>Edge Analysis</vt:lpstr>
      <vt:lpstr>Edge Analysis</vt:lpstr>
      <vt:lpstr>Edge Analysis</vt:lpstr>
      <vt:lpstr>Edge Noise – after irradiation.</vt:lpstr>
      <vt:lpstr>Grazing Angle</vt:lpstr>
      <vt:lpstr>VELO Gain, timing, signal calibration</vt:lpstr>
      <vt:lpstr>One Picture every 25 ns</vt:lpstr>
      <vt:lpstr>Decay time resolution</vt:lpstr>
      <vt:lpstr>B0s oscillations and Dms in LHCb</vt:lpstr>
      <vt:lpstr>Hit resolution</vt:lpstr>
      <vt:lpstr>Monolithic Active Pixel Senors</vt:lpstr>
      <vt:lpstr>HV (HR)-CMOS</vt:lpstr>
      <vt:lpstr>HV (HR)-CMOS</vt:lpstr>
      <vt:lpstr>HV (HR)-CMOS, m3e example</vt:lpstr>
      <vt:lpstr>Radiation hardness of MAPS?</vt:lpstr>
      <vt:lpstr>Motivated by physics</vt:lpstr>
      <vt:lpstr>Key physical parameter</vt:lpstr>
      <vt:lpstr>Detector Constraints</vt:lpstr>
      <vt:lpstr>Detector Constraints</vt:lpstr>
      <vt:lpstr>Detector Constraints</vt:lpstr>
      <vt:lpstr>High Energy Physicist wish list</vt:lpstr>
      <vt:lpstr>VELO Performance</vt:lpstr>
      <vt:lpstr>Primary vertex resolutions</vt:lpstr>
      <vt:lpstr>Impact parameter resolution</vt:lpstr>
      <vt:lpstr>The LHCb Vertex Locator (VELO): </vt:lpstr>
      <vt:lpstr>The LHCb Vertex Locator (VELO): </vt:lpstr>
      <vt:lpstr>The LHCb Vertex Locator (VELO): </vt:lpstr>
      <vt:lpstr>The LHCb Vertex Locator (VELO): </vt:lpstr>
    </vt:vector>
  </TitlesOfParts>
  <Company>CERN</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Velo Upgrade Testbeam</dc:title>
  <dc:creator>Kazu Carvalho Akiba</dc:creator>
  <cp:lastModifiedBy>Microsoft Office User</cp:lastModifiedBy>
  <cp:revision>395</cp:revision>
  <cp:lastPrinted>2017-07-03T14:46:54Z</cp:lastPrinted>
  <dcterms:created xsi:type="dcterms:W3CDTF">2016-01-14T20:27:53Z</dcterms:created>
  <dcterms:modified xsi:type="dcterms:W3CDTF">2017-07-04T08:33:55Z</dcterms:modified>
</cp:coreProperties>
</file>