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sldIdLst>
    <p:sldId id="283" r:id="rId5"/>
    <p:sldId id="311" r:id="rId6"/>
    <p:sldId id="310" r:id="rId7"/>
    <p:sldId id="314" r:id="rId8"/>
    <p:sldId id="312" r:id="rId9"/>
    <p:sldId id="315" r:id="rId10"/>
    <p:sldId id="316" r:id="rId11"/>
    <p:sldId id="317" r:id="rId12"/>
    <p:sldId id="320" r:id="rId13"/>
    <p:sldId id="318" r:id="rId14"/>
    <p:sldId id="313" r:id="rId15"/>
    <p:sldId id="321" r:id="rId16"/>
    <p:sldId id="286" r:id="rId17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5E"/>
    <a:srgbClr val="F57A1E"/>
    <a:srgbClr val="F6791C"/>
    <a:srgbClr val="F57B20"/>
    <a:srgbClr val="013F5E"/>
    <a:srgbClr val="003959"/>
    <a:srgbClr val="ED1556"/>
    <a:srgbClr val="003F5D"/>
    <a:srgbClr val="1C4161"/>
    <a:srgbClr val="004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48" y="5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2017-05-22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6256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240257" y="3625009"/>
            <a:ext cx="6795911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240256" y="5484095"/>
            <a:ext cx="6671027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240257" y="2804346"/>
            <a:ext cx="6683727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240257" y="2398309"/>
            <a:ext cx="6683727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1240256" y="5785332"/>
            <a:ext cx="6671027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240257" y="3947187"/>
            <a:ext cx="6795911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240257" y="4249757"/>
            <a:ext cx="8818145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486792" y="4765917"/>
            <a:ext cx="12192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8" y="-42332"/>
            <a:ext cx="438992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682" y="480622"/>
            <a:ext cx="1482776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818932" y="927797"/>
            <a:ext cx="5918159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1716837"/>
            <a:ext cx="617220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716837"/>
            <a:ext cx="4314825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652382" y="304802"/>
            <a:ext cx="36016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780366" y="2025770"/>
            <a:ext cx="1014965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10890209" y="5560973"/>
            <a:ext cx="727243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9884901" y="5560973"/>
            <a:ext cx="727243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2"/>
            <a:ext cx="12192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5217067" y="4837092"/>
            <a:ext cx="138531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488" y="5966378"/>
            <a:ext cx="433675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111444" y="2395574"/>
            <a:ext cx="3748975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6357" y="-50222"/>
            <a:ext cx="4394909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3763166" y="4113541"/>
            <a:ext cx="4445529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109415" y="6289305"/>
            <a:ext cx="57118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5273469" y="5591160"/>
            <a:ext cx="13837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2603" y="1681163"/>
            <a:ext cx="551497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601" y="2489204"/>
            <a:ext cx="5553075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1" y="1524003"/>
            <a:ext cx="7864123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8319911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8602125" y="1532467"/>
            <a:ext cx="3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12192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70572" y="4083050"/>
            <a:ext cx="11208083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12192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48287" y="1524586"/>
            <a:ext cx="11315924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651518"/>
            <a:ext cx="617220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642188"/>
            <a:ext cx="4314825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5646" y="74649"/>
            <a:ext cx="96120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6935" y="203200"/>
            <a:ext cx="9040688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4502" y="1439333"/>
            <a:ext cx="10909300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61812" y="6406019"/>
            <a:ext cx="741021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4502" y="6406019"/>
            <a:ext cx="11274749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25400" y="6481610"/>
            <a:ext cx="181751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444503" y="1224327"/>
            <a:ext cx="10274297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8149" y="143931"/>
            <a:ext cx="1144684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43" y="6460279"/>
            <a:ext cx="331798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serguide.icu-project.org/transforms/general#TOC-Gree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David </a:t>
            </a:r>
            <a:r>
              <a:rPr lang="en-GB" dirty="0" err="1" smtClean="0"/>
              <a:t>Groep</a:t>
            </a:r>
            <a:r>
              <a:rPr lang="en-GB" dirty="0" smtClean="0"/>
              <a:t>, </a:t>
            </a:r>
            <a:r>
              <a:rPr lang="en-GB" dirty="0" smtClean="0"/>
              <a:t>Mischa </a:t>
            </a:r>
            <a:r>
              <a:rPr lang="en-GB" dirty="0" err="1" smtClean="0"/>
              <a:t>Sallé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40</a:t>
            </a:r>
            <a:r>
              <a:rPr lang="en-GB" baseline="30000" dirty="0" smtClean="0"/>
              <a:t>th</a:t>
            </a:r>
            <a:r>
              <a:rPr lang="en-GB" dirty="0" smtClean="0"/>
              <a:t> EUGridPMA Plenary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Considerations and solutions to universal i18n mapping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i18n challenges in RCauth.eu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dirty="0" smtClean="0"/>
              <a:t>May 2017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RCauth.eu &amp; AARC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Nikhef PDP Advanced Computing Research</a:t>
            </a:r>
            <a:endParaRPr lang="en-GB" dirty="0"/>
          </a:p>
        </p:txBody>
      </p:sp>
      <p:pic>
        <p:nvPicPr>
          <p:cNvPr id="10" name="Picture 2" descr="H:\Home\davidg\Template\Logos\nikhef-2015-compac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328" y="4756065"/>
            <a:ext cx="965613" cy="42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:\Home\davidg\Template\Logos\SURF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2150" y="6066286"/>
            <a:ext cx="1066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7"/>
          <p:cNvSpPr>
            <a:spLocks noGrp="1"/>
          </p:cNvSpPr>
          <p:nvPr>
            <p:ph type="body" sz="quarter" idx="20"/>
          </p:nvPr>
        </p:nvSpPr>
        <p:spPr>
          <a:xfrm>
            <a:off x="2948434" y="6066286"/>
            <a:ext cx="6633717" cy="610739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en-GB" i="1" dirty="0" smtClean="0">
                <a:solidFill>
                  <a:srgbClr val="003F5E"/>
                </a:solidFill>
              </a:rPr>
              <a:t>RCauth.eu is operated by Nikhef as part of the </a:t>
            </a:r>
            <a:br>
              <a:rPr lang="en-GB" i="1" dirty="0" smtClean="0">
                <a:solidFill>
                  <a:srgbClr val="003F5E"/>
                </a:solidFill>
              </a:rPr>
            </a:br>
            <a:r>
              <a:rPr lang="en-GB" i="1" dirty="0" smtClean="0">
                <a:solidFill>
                  <a:srgbClr val="003F5E"/>
                </a:solidFill>
              </a:rPr>
              <a:t>Dutch National e-Infrastructure for Research coordinated by SURF </a:t>
            </a:r>
            <a:br>
              <a:rPr lang="en-GB" i="1" dirty="0" smtClean="0">
                <a:solidFill>
                  <a:srgbClr val="003F5E"/>
                </a:solidFill>
              </a:rPr>
            </a:br>
            <a:r>
              <a:rPr lang="en-GB" i="1" dirty="0" smtClean="0">
                <a:solidFill>
                  <a:srgbClr val="003F5E"/>
                </a:solidFill>
              </a:rPr>
              <a:t>for the benefit of the collective European Research and e-Infrastructures</a:t>
            </a:r>
            <a:endParaRPr lang="en-GB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9956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java </a:t>
            </a: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-cp icu4j-59_1.jar:. transliterate2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[...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hu-HU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Jőzsi Bácsi" "Guðrún Ósvífursdóttir" "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Χρηστος Κανελλοπουλος"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l-GR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簡禎儀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毛泽东</a:t>
            </a:r>
            <a:r>
              <a:rPr lang="en-US" altLang="ja-JP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Jőzsi Bácsi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Jozsi Bacsi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Guðrún Ósvífursdóttir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Gudrun Osvifursdottir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el-GR" b="1" dirty="0">
                <a:latin typeface="Courier New" panose="02070309020205020404" pitchFamily="49" charset="0"/>
                <a:cs typeface="Courier New" panose="02070309020205020404" pitchFamily="49" charset="0"/>
              </a:rPr>
              <a:t>Χρηστος Κανελλοπουλος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Christos Kanellopoulos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簡禎儀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jian zhen yi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Input:   </a:t>
            </a:r>
            <a:r>
              <a:rPr lang="ja-JP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毛泽东</a:t>
            </a:r>
          </a:p>
          <a:p>
            <a:pPr marL="0" indent="0">
              <a:buNone/>
            </a:pPr>
            <a:r>
              <a:rPr lang="hu-HU" b="1" dirty="0">
                <a:latin typeface="Courier New" panose="02070309020205020404" pitchFamily="49" charset="0"/>
                <a:cs typeface="Courier New" panose="02070309020205020404" pitchFamily="49" charset="0"/>
              </a:rPr>
              <a:t>Output:  mao ze dong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get?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48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RCauth</a:t>
            </a:r>
            <a:r>
              <a:rPr lang="en-US" dirty="0" smtClean="0"/>
              <a:t> makes the </a:t>
            </a:r>
            <a:r>
              <a:rPr lang="en-US" i="1" dirty="0" err="1" smtClean="0"/>
              <a:t>SubjectDN</a:t>
            </a:r>
            <a:r>
              <a:rPr lang="en-US" i="1" dirty="0" smtClean="0"/>
              <a:t> </a:t>
            </a:r>
            <a:r>
              <a:rPr lang="en-US" dirty="0" smtClean="0"/>
              <a:t>O component based on</a:t>
            </a:r>
          </a:p>
          <a:p>
            <a:r>
              <a:rPr lang="en-US" dirty="0" err="1" smtClean="0"/>
              <a:t>schacHomeOrganisation</a:t>
            </a:r>
            <a:r>
              <a:rPr lang="en-US" dirty="0" smtClean="0"/>
              <a:t> attribute value</a:t>
            </a:r>
          </a:p>
          <a:p>
            <a:r>
              <a:rPr lang="en-US" dirty="0" err="1" smtClean="0"/>
              <a:t>organisationDisplayName</a:t>
            </a:r>
            <a:r>
              <a:rPr lang="en-US" dirty="0" smtClean="0"/>
              <a:t> from the SAML meta-data</a:t>
            </a:r>
          </a:p>
          <a:p>
            <a:r>
              <a:rPr lang="en-US" dirty="0" smtClean="0"/>
              <a:t>URI Entity ID: domain component (hostname or subdomain) of a URL, or the full URN</a:t>
            </a:r>
          </a:p>
          <a:p>
            <a:pPr marL="0" indent="0">
              <a:buNone/>
            </a:pPr>
            <a:r>
              <a:rPr lang="en-US" dirty="0" smtClean="0"/>
              <a:t>Each truncated after 63 characters (it’s not needed for uniqueness, just human use)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schacHomeOrganisation</a:t>
            </a:r>
            <a:r>
              <a:rPr lang="en-US" dirty="0" smtClean="0"/>
              <a:t> is fine, as per spec it’s RFC1035</a:t>
            </a:r>
            <a:br>
              <a:rPr lang="en-US" dirty="0" smtClean="0"/>
            </a:br>
            <a:r>
              <a:rPr lang="en-US" i="1" dirty="0" smtClean="0"/>
              <a:t>some strange </a:t>
            </a:r>
            <a:r>
              <a:rPr lang="en-US" i="1" dirty="0" err="1" smtClean="0"/>
              <a:t>organisations</a:t>
            </a:r>
            <a:r>
              <a:rPr lang="en-US" i="1" dirty="0" smtClean="0"/>
              <a:t> will not be able to use it, but that’s not an </a:t>
            </a:r>
            <a:r>
              <a:rPr lang="en-US" i="1" dirty="0" err="1" smtClean="0"/>
              <a:t>RCauth</a:t>
            </a:r>
            <a:r>
              <a:rPr lang="en-US" i="1" dirty="0" smtClean="0"/>
              <a:t> issue</a:t>
            </a:r>
          </a:p>
          <a:p>
            <a:r>
              <a:rPr lang="en-US" dirty="0" err="1" smtClean="0"/>
              <a:t>organisationDisplayName</a:t>
            </a:r>
            <a:r>
              <a:rPr lang="en-US" dirty="0" smtClean="0"/>
              <a:t> can be transliterated like the </a:t>
            </a:r>
            <a:r>
              <a:rPr lang="en-US" dirty="0" err="1" smtClean="0"/>
              <a:t>commonName</a:t>
            </a:r>
            <a:endParaRPr lang="en-US" dirty="0" smtClean="0"/>
          </a:p>
          <a:p>
            <a:r>
              <a:rPr lang="en-US" dirty="0" smtClean="0"/>
              <a:t>URNs are printable string or </a:t>
            </a:r>
            <a:r>
              <a:rPr lang="en-US" dirty="0" err="1" smtClean="0"/>
              <a:t>castable</a:t>
            </a:r>
            <a:r>
              <a:rPr lang="en-US" dirty="0" smtClean="0"/>
              <a:t>, but do contain “:” – which we will make into an “X”</a:t>
            </a:r>
          </a:p>
          <a:p>
            <a:r>
              <a:rPr lang="en-US" dirty="0" smtClean="0"/>
              <a:t>URL may be or contain an IDN – here we propose to use </a:t>
            </a:r>
            <a:r>
              <a:rPr lang="en-US" dirty="0" err="1" smtClean="0"/>
              <a:t>punycode</a:t>
            </a:r>
            <a:r>
              <a:rPr lang="en-US" dirty="0" smtClean="0"/>
              <a:t> of this IDN from now 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Organisation</a:t>
            </a:r>
            <a:r>
              <a:rPr lang="en-US" dirty="0" smtClean="0"/>
              <a:t> name – any better?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00200" y="5855642"/>
            <a:ext cx="9030677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3F5E"/>
                </a:solidFill>
              </a:rPr>
              <a:t>xn--</a:t>
            </a:r>
            <a:r>
              <a:rPr lang="en-US" sz="2400" dirty="0" smtClean="0">
                <a:solidFill>
                  <a:srgbClr val="003F5E"/>
                </a:solidFill>
              </a:rPr>
              <a:t>pxabb4d.gr (</a:t>
            </a:r>
            <a:r>
              <a:rPr lang="el-GR" sz="2400" dirty="0">
                <a:solidFill>
                  <a:srgbClr val="003F5E"/>
                </a:solidFill>
              </a:rPr>
              <a:t>εδετ.</a:t>
            </a:r>
            <a:r>
              <a:rPr lang="en-US" sz="2400" dirty="0" smtClean="0">
                <a:solidFill>
                  <a:srgbClr val="003F5E"/>
                </a:solidFill>
              </a:rPr>
              <a:t>gr) instead of (today) XXXX.gr, or the ICU ‘edet.gr’</a:t>
            </a:r>
            <a:endParaRPr lang="en-US" sz="24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94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Deploy to RCauth.eu as soon as possible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 or very minor change to CP/CPS needed (it’s vague enough)</a:t>
            </a:r>
            <a:br>
              <a:rPr lang="en-US" dirty="0" smtClean="0"/>
            </a:br>
            <a:r>
              <a:rPr lang="en-US" i="1" dirty="0" smtClean="0"/>
              <a:t>for the “O” component, the same text as used for the CN will be added</a:t>
            </a:r>
          </a:p>
          <a:p>
            <a:endParaRPr lang="en-US" dirty="0" smtClean="0"/>
          </a:p>
          <a:p>
            <a:r>
              <a:rPr lang="en-US" dirty="0" smtClean="0"/>
              <a:t>No users yet impacted, but we need to do this before the first Greek shows up …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Do you endorse this change to go into effect now?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Try yourself?</a:t>
            </a:r>
            <a:br>
              <a:rPr lang="en-GB" dirty="0"/>
            </a:br>
            <a:r>
              <a:rPr lang="en-GB" dirty="0" smtClean="0"/>
              <a:t>	https</a:t>
            </a:r>
            <a:r>
              <a:rPr lang="en-GB" dirty="0"/>
              <a:t>://</a:t>
            </a:r>
            <a:r>
              <a:rPr lang="en-GB" dirty="0" smtClean="0"/>
              <a:t>github.com/rcauth-eu/aarc-delegation-server/blob/master/delegation-</a:t>
            </a:r>
            <a:br>
              <a:rPr lang="en-GB" dirty="0" smtClean="0"/>
            </a:br>
            <a:r>
              <a:rPr lang="en-GB" dirty="0" smtClean="0"/>
              <a:t>	server/</a:t>
            </a:r>
            <a:r>
              <a:rPr lang="en-GB" dirty="0" err="1" smtClean="0"/>
              <a:t>src</a:t>
            </a:r>
            <a:r>
              <a:rPr lang="en-GB" dirty="0" smtClean="0"/>
              <a:t>/main/java/org/</a:t>
            </a:r>
            <a:r>
              <a:rPr lang="en-GB" dirty="0" err="1" smtClean="0"/>
              <a:t>delegserver</a:t>
            </a:r>
            <a:r>
              <a:rPr lang="en-GB" dirty="0" smtClean="0"/>
              <a:t>/oauth2/generator/DNGenerator.java</a:t>
            </a:r>
          </a:p>
          <a:p>
            <a:pPr marL="0" indent="0">
              <a:buNone/>
            </a:pPr>
            <a:r>
              <a:rPr lang="en-GB" dirty="0" smtClean="0"/>
              <a:t>Help? Ask Mischa </a:t>
            </a:r>
            <a:r>
              <a:rPr lang="en-GB" dirty="0" err="1" smtClean="0"/>
              <a:t>Sallé</a:t>
            </a:r>
            <a:r>
              <a:rPr lang="en-GB" dirty="0" smtClean="0"/>
              <a:t> at &lt;                               &gt;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025" y="5591175"/>
            <a:ext cx="19431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1"/>
          </p:nvPr>
        </p:nvSpPr>
        <p:spPr>
          <a:xfrm>
            <a:off x="3763166" y="4113541"/>
            <a:ext cx="4445529" cy="649652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davidg@nikhef.nl</a:t>
            </a:r>
          </a:p>
          <a:p>
            <a:r>
              <a:rPr lang="en-GB" dirty="0" smtClean="0"/>
              <a:t>ca@rcauth.eu</a:t>
            </a:r>
            <a:endParaRPr lang="en-GB" dirty="0"/>
          </a:p>
          <a:p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82633" y="199505"/>
            <a:ext cx="35319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6791C"/>
                </a:solidFill>
              </a:rPr>
              <a:t>www.rcauth.eu/policy</a:t>
            </a:r>
            <a:endParaRPr lang="en-US" sz="2800" b="1" dirty="0">
              <a:solidFill>
                <a:srgbClr val="F6791C"/>
              </a:solidFill>
            </a:endParaRPr>
          </a:p>
        </p:txBody>
      </p:sp>
      <p:pic>
        <p:nvPicPr>
          <p:cNvPr id="4" name="Picture 2" descr="H:\Home\davidg\Template\Logos\SURF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3" y="756026"/>
            <a:ext cx="10668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 Placeholder 7"/>
          <p:cNvSpPr txBox="1">
            <a:spLocks/>
          </p:cNvSpPr>
          <p:nvPr/>
        </p:nvSpPr>
        <p:spPr>
          <a:xfrm>
            <a:off x="282633" y="1333464"/>
            <a:ext cx="6633717" cy="610739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2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3F5E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436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i="1" dirty="0" smtClean="0">
                <a:solidFill>
                  <a:srgbClr val="F57A1E"/>
                </a:solidFill>
              </a:rPr>
              <a:t>RCauth.eu is operated by Nikhef as part of the </a:t>
            </a:r>
            <a:br>
              <a:rPr lang="en-GB" i="1" dirty="0" smtClean="0">
                <a:solidFill>
                  <a:srgbClr val="F57A1E"/>
                </a:solidFill>
              </a:rPr>
            </a:br>
            <a:r>
              <a:rPr lang="en-GB" i="1" dirty="0" smtClean="0">
                <a:solidFill>
                  <a:srgbClr val="F57A1E"/>
                </a:solidFill>
              </a:rPr>
              <a:t>Dutch National e-Infrastructure for Research coordinated by SURF </a:t>
            </a:r>
            <a:br>
              <a:rPr lang="en-GB" i="1" dirty="0" smtClean="0">
                <a:solidFill>
                  <a:srgbClr val="F57A1E"/>
                </a:solidFill>
              </a:rPr>
            </a:br>
            <a:r>
              <a:rPr lang="en-GB" i="1" dirty="0" smtClean="0">
                <a:solidFill>
                  <a:srgbClr val="F57A1E"/>
                </a:solidFill>
              </a:rPr>
              <a:t>for the benefit of the collective European Research and e-Infrastructures</a:t>
            </a:r>
            <a:endParaRPr lang="en-GB" i="1" dirty="0">
              <a:solidFill>
                <a:srgbClr val="F57A1E"/>
              </a:solidFill>
            </a:endParaRPr>
          </a:p>
        </p:txBody>
      </p:sp>
      <p:pic>
        <p:nvPicPr>
          <p:cNvPr id="6" name="Picture 2" descr="H:\Home\davidg\Template\Logos\nikhef-2015-compact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22" y="756026"/>
            <a:ext cx="965613" cy="42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9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Requirements</a:t>
            </a:r>
          </a:p>
          <a:p>
            <a:r>
              <a:rPr lang="en-US" dirty="0" smtClean="0"/>
              <a:t>Contain a representation of the real name of the applicant as asserted by the IdP</a:t>
            </a:r>
            <a:br>
              <a:rPr lang="en-US" dirty="0" smtClean="0"/>
            </a:br>
            <a:r>
              <a:rPr lang="en-US" i="1" dirty="0" smtClean="0"/>
              <a:t>the opaque option is not very friendly to downstream services</a:t>
            </a:r>
            <a:endParaRPr lang="en-US" dirty="0" smtClean="0"/>
          </a:p>
          <a:p>
            <a:r>
              <a:rPr lang="en-US" dirty="0" smtClean="0"/>
              <a:t>Must be unique</a:t>
            </a:r>
            <a:r>
              <a:rPr lang="en-US" dirty="0"/>
              <a:t> </a:t>
            </a:r>
            <a:r>
              <a:rPr lang="en-US" dirty="0" smtClean="0"/>
              <a:t>and non-reassigned</a:t>
            </a:r>
          </a:p>
          <a:p>
            <a:r>
              <a:rPr lang="en-US" dirty="0" smtClean="0"/>
              <a:t>Allow – via the issuer – unique </a:t>
            </a:r>
            <a:r>
              <a:rPr lang="en-US" dirty="0"/>
              <a:t>identification of </a:t>
            </a:r>
            <a:r>
              <a:rPr lang="en-US" dirty="0" smtClean="0"/>
              <a:t>the entity </a:t>
            </a:r>
            <a:r>
              <a:rPr lang="en-US" dirty="0"/>
              <a:t>in the </a:t>
            </a:r>
            <a:r>
              <a:rPr lang="en-US" dirty="0" smtClean="0"/>
              <a:t>stated IdP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we construct it out of 2 or 3 elements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Readable name of the applicant (max. 40 characters)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Unique </a:t>
            </a:r>
            <a:r>
              <a:rPr lang="en-US" dirty="0"/>
              <a:t>Shortened </a:t>
            </a:r>
            <a:r>
              <a:rPr lang="en-US" dirty="0" smtClean="0"/>
              <a:t>Representation of the identifier provided by the IdP (16 characters)</a:t>
            </a:r>
          </a:p>
          <a:p>
            <a:pPr marL="457200" indent="-457200">
              <a:buFont typeface="+mj-lt"/>
              <a:buAutoNum type="arabicPeriod"/>
            </a:pPr>
            <a:r>
              <a:rPr lang="en-US" i="1" dirty="0" smtClean="0"/>
              <a:t>Optional: </a:t>
            </a:r>
            <a:r>
              <a:rPr lang="en-US" dirty="0" smtClean="0"/>
              <a:t>ensured-uniqueness sequence number (max. 3 digits)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the big challenge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45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5927" y="1439333"/>
            <a:ext cx="11587478" cy="47376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Provides for issuer-assisted traceability of people. </a:t>
            </a:r>
            <a:r>
              <a:rPr lang="en-US" dirty="0"/>
              <a:t> </a:t>
            </a:r>
            <a:r>
              <a:rPr lang="en-US" dirty="0" smtClean="0"/>
              <a:t>We pick and record the attribute used, preferring: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eduPersonUniqueID</a:t>
            </a:r>
            <a:r>
              <a:rPr lang="en-US" sz="2000" dirty="0" smtClean="0"/>
              <a:t> </a:t>
            </a:r>
            <a:r>
              <a:rPr lang="en-US" sz="2000" dirty="0"/>
              <a:t>attribute (scoped) from the </a:t>
            </a:r>
            <a:r>
              <a:rPr lang="en-US" sz="2000" dirty="0" smtClean="0"/>
              <a:t>IdP (the ‘perfect’ attribute, but only from AAI Gateways)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 smtClean="0"/>
              <a:t>eduPersonPrincipalName</a:t>
            </a:r>
            <a:r>
              <a:rPr lang="en-US" sz="2000" dirty="0" smtClean="0"/>
              <a:t> </a:t>
            </a:r>
            <a:r>
              <a:rPr lang="en-US" sz="2000" dirty="0"/>
              <a:t>(scoped) attribute from the </a:t>
            </a:r>
            <a:r>
              <a:rPr lang="en-US" sz="2000" dirty="0" smtClean="0"/>
              <a:t>IdP (a good attribute, OK 97% of the time)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err="1"/>
              <a:t>eduPersonTargetedID</a:t>
            </a:r>
            <a:r>
              <a:rPr lang="en-US" sz="2000" dirty="0"/>
              <a:t> </a:t>
            </a:r>
            <a:r>
              <a:rPr lang="en-US" sz="2000" dirty="0" smtClean="0"/>
              <a:t>constructed from IdP </a:t>
            </a:r>
            <a:r>
              <a:rPr lang="en-US" sz="2000" dirty="0" err="1"/>
              <a:t>entityID</a:t>
            </a:r>
            <a:r>
              <a:rPr lang="en-US" sz="2000" dirty="0"/>
              <a:t> and </a:t>
            </a:r>
            <a:r>
              <a:rPr lang="en-US" sz="2000" dirty="0" smtClean="0"/>
              <a:t>IdP-local (but targeted) opaque value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This is then pushed through the “Unique Shortened Representation”:</a:t>
            </a:r>
          </a:p>
          <a:p>
            <a:r>
              <a:rPr lang="en-US" sz="2000" dirty="0" smtClean="0"/>
              <a:t>first </a:t>
            </a:r>
            <a:r>
              <a:rPr lang="en-US" sz="2000" dirty="0"/>
              <a:t>16 characters of the base-64 encoded binary representation of the SHA-256 hash of </a:t>
            </a:r>
            <a:r>
              <a:rPr lang="en-US" sz="2000" dirty="0" smtClean="0"/>
              <a:t>the value</a:t>
            </a:r>
            <a:r>
              <a:rPr lang="en-US" sz="2000" dirty="0"/>
              <a:t>, with any SOLIDUS (“/”) characters replaced by HYPHEN-MINUS (“-“) </a:t>
            </a:r>
            <a:r>
              <a:rPr lang="en-US" sz="2000" dirty="0" smtClean="0"/>
              <a:t>characters</a:t>
            </a:r>
          </a:p>
          <a:p>
            <a:r>
              <a:rPr lang="en-US" sz="2000" dirty="0" smtClean="0"/>
              <a:t>This </a:t>
            </a:r>
            <a:r>
              <a:rPr lang="en-US" sz="2000" dirty="0"/>
              <a:t>mapping leaves 96 bits of entropy of the hash and a collision probability of 1 in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28</a:t>
            </a: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USR of the IdP identifier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3996794"/>
              </p:ext>
            </p:extLst>
          </p:nvPr>
        </p:nvGraphicFramePr>
        <p:xfrm>
          <a:off x="472440" y="4689686"/>
          <a:ext cx="112471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56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the IdP gives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USR in CN </a:t>
                      </a:r>
                      <a:r>
                        <a:rPr lang="en-US" sz="1800" baseline="0" dirty="0" smtClean="0"/>
                        <a:t>RDN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40ea621a0a7355cf4fb1ca8d4f22a53d@nikhef.nl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Courier New" panose="02070309020205020404" pitchFamily="49" charset="0"/>
                          <a:ea typeface="+mn-ea"/>
                          <a:cs typeface="Courier New" panose="02070309020205020404" pitchFamily="49" charset="0"/>
                        </a:rPr>
                        <a:t>uXmc85peL+35ONPO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davidg@nikhef.nl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Kydx8KT6xc1CHjD1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spc="-100" baseline="0" dirty="0" smtClean="0"/>
                        <a:t>https://sso.nikhef.nl/sso/saml2/idp/metadata.php!02f7dfbb9605cf549e874bce55bfe0de030e9140</a:t>
                      </a:r>
                      <a:endParaRPr lang="en-US" sz="1800" spc="-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Wgt0ltSuF7BAA7FM</a:t>
                      </a:r>
                      <a:endParaRPr lang="en-US" sz="180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1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990725"/>
            <a:ext cx="10909300" cy="39100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i="1" dirty="0" smtClean="0"/>
              <a:t>…</a:t>
            </a:r>
          </a:p>
          <a:p>
            <a:pPr marL="0" indent="0" algn="ctr">
              <a:buNone/>
            </a:pPr>
            <a:r>
              <a:rPr lang="en-US" sz="3200" i="1" dirty="0" smtClean="0"/>
              <a:t>When </a:t>
            </a:r>
            <a:r>
              <a:rPr lang="en-US" sz="3200" i="1" dirty="0"/>
              <a:t>the applicant name so constructed contains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characters </a:t>
            </a:r>
            <a:r>
              <a:rPr lang="en-US" sz="3200" i="1" dirty="0"/>
              <a:t>outside the set of </a:t>
            </a:r>
            <a:r>
              <a:rPr lang="en-US" sz="3200" i="1" dirty="0" err="1"/>
              <a:t>PrintableString</a:t>
            </a:r>
            <a:r>
              <a:rPr lang="en-US" sz="3200" i="1" dirty="0"/>
              <a:t>,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these </a:t>
            </a:r>
            <a:r>
              <a:rPr lang="en-US" sz="3200" i="1" dirty="0"/>
              <a:t>characters shall be minimally-casted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to </a:t>
            </a:r>
            <a:r>
              <a:rPr lang="en-US" sz="3200" i="1" dirty="0"/>
              <a:t>their closest </a:t>
            </a:r>
            <a:r>
              <a:rPr lang="en-US" sz="3200" i="1" dirty="0" err="1"/>
              <a:t>PrintableString</a:t>
            </a:r>
            <a:r>
              <a:rPr lang="en-US" sz="3200" i="1" dirty="0"/>
              <a:t> equivalent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or </a:t>
            </a:r>
            <a:br>
              <a:rPr lang="en-US" sz="3200" i="1" dirty="0" smtClean="0"/>
            </a:br>
            <a:r>
              <a:rPr lang="en-US" sz="3200" i="1" dirty="0" smtClean="0"/>
              <a:t>– </a:t>
            </a:r>
            <a:r>
              <a:rPr lang="en-US" sz="3200" i="1" dirty="0"/>
              <a:t>when </a:t>
            </a:r>
            <a:r>
              <a:rPr lang="en-US" sz="3200" i="1" dirty="0" smtClean="0"/>
              <a:t>impractical </a:t>
            </a:r>
            <a:r>
              <a:rPr lang="en-US" sz="3200" i="1" dirty="0"/>
              <a:t>because no single-character mapping exists – </a:t>
            </a:r>
            <a:r>
              <a:rPr lang="en-US" sz="3200" i="1" dirty="0" smtClean="0"/>
              <a:t/>
            </a:r>
            <a:br>
              <a:rPr lang="en-US" sz="3200" i="1" dirty="0" smtClean="0"/>
            </a:br>
            <a:r>
              <a:rPr lang="en-US" sz="3200" i="1" dirty="0" smtClean="0"/>
              <a:t>shall </a:t>
            </a:r>
            <a:r>
              <a:rPr lang="en-US" sz="3200" i="1" dirty="0"/>
              <a:t>be replaced by the upper-case character “X”.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CP/CPS say?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724150" y="6420535"/>
            <a:ext cx="76390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solidFill>
                  <a:srgbClr val="F6791C"/>
                </a:solidFill>
              </a:rPr>
              <a:t>https://</a:t>
            </a:r>
            <a:r>
              <a:rPr lang="en-US" i="1" dirty="0" smtClean="0">
                <a:solidFill>
                  <a:srgbClr val="F6791C"/>
                </a:solidFill>
              </a:rPr>
              <a:t>aarc-project.eu/wp-content/uploads/2017/04/AARC-JRA1.4I.pdf</a:t>
            </a:r>
            <a:endParaRPr lang="en-US" i="1" dirty="0">
              <a:solidFill>
                <a:srgbClr val="F679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1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REFEDS R&amp;S gives a subset of attributes that should be released: </a:t>
            </a:r>
            <a:r>
              <a:rPr lang="en-US" dirty="0" err="1" smtClean="0"/>
              <a:t>displayName</a:t>
            </a:r>
            <a:r>
              <a:rPr lang="en-US" dirty="0" smtClean="0"/>
              <a:t>, </a:t>
            </a:r>
            <a:r>
              <a:rPr lang="en-US" dirty="0" err="1" smtClean="0"/>
              <a:t>givenName</a:t>
            </a:r>
            <a:r>
              <a:rPr lang="en-US" dirty="0" smtClean="0"/>
              <a:t> + surname, </a:t>
            </a:r>
            <a:r>
              <a:rPr lang="en-US" dirty="0" err="1" smtClean="0"/>
              <a:t>commonName</a:t>
            </a:r>
            <a:r>
              <a:rPr lang="en-US" dirty="0" smtClean="0"/>
              <a:t>. We construct the readable name from (in order of preference)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displayName</a:t>
            </a:r>
            <a:r>
              <a:rPr lang="en-US" dirty="0"/>
              <a:t> attribute from the </a:t>
            </a:r>
            <a:r>
              <a:rPr lang="en-US" dirty="0" smtClean="0"/>
              <a:t>IdP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givenName</a:t>
            </a:r>
            <a:r>
              <a:rPr lang="en-US" dirty="0"/>
              <a:t> attribute, followed by a space, followed by the </a:t>
            </a:r>
            <a:r>
              <a:rPr lang="en-US" i="1" dirty="0" err="1" smtClean="0"/>
              <a:t>sn</a:t>
            </a:r>
            <a:r>
              <a:rPr lang="en-US" dirty="0" smtClean="0"/>
              <a:t> </a:t>
            </a:r>
            <a:r>
              <a:rPr lang="en-US" dirty="0"/>
              <a:t>attribute from the </a:t>
            </a:r>
            <a:r>
              <a:rPr lang="en-US" dirty="0" smtClean="0"/>
              <a:t>IdP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i="1" dirty="0" err="1"/>
              <a:t>commonName</a:t>
            </a:r>
            <a:r>
              <a:rPr lang="en-US" i="1" dirty="0"/>
              <a:t> </a:t>
            </a:r>
            <a:r>
              <a:rPr lang="en-US" dirty="0"/>
              <a:t>(</a:t>
            </a:r>
            <a:r>
              <a:rPr lang="en-US" dirty="0" err="1"/>
              <a:t>cn</a:t>
            </a:r>
            <a:r>
              <a:rPr lang="en-US" dirty="0"/>
              <a:t>) attribute from the </a:t>
            </a:r>
            <a:r>
              <a:rPr lang="en-US" dirty="0" smtClean="0"/>
              <a:t>IdP</a:t>
            </a:r>
          </a:p>
          <a:p>
            <a:pPr marL="0" indent="0">
              <a:buNone/>
            </a:pPr>
            <a:r>
              <a:rPr lang="en-US" dirty="0" smtClean="0"/>
              <a:t>and then make it printable </a:t>
            </a:r>
            <a:r>
              <a:rPr lang="en-US" dirty="0"/>
              <a:t>using </a:t>
            </a:r>
            <a:r>
              <a:rPr lang="en-US" i="1" dirty="0" err="1" smtClean="0"/>
              <a:t>java.text.Normalizer.Form.NFD</a:t>
            </a:r>
            <a:r>
              <a:rPr lang="en-US" dirty="0" smtClean="0"/>
              <a:t> and map the remainder to “X”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commonName</a:t>
            </a:r>
            <a:r>
              <a:rPr lang="en-US" dirty="0" smtClean="0"/>
              <a:t> – readable name element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504293"/>
              </p:ext>
            </p:extLst>
          </p:nvPr>
        </p:nvGraphicFramePr>
        <p:xfrm>
          <a:off x="3101340" y="4118186"/>
          <a:ext cx="538780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39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If IdP</a:t>
                      </a:r>
                      <a:r>
                        <a:rPr lang="en-US" sz="1800" baseline="0" dirty="0" smtClean="0"/>
                        <a:t> sends us this </a:t>
                      </a:r>
                      <a:r>
                        <a:rPr lang="en-US" sz="1800" dirty="0" smtClean="0"/>
                        <a:t>UTF-8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Representation in CN </a:t>
                      </a:r>
                      <a:r>
                        <a:rPr lang="en-US" sz="1800" baseline="0" dirty="0" smtClean="0"/>
                        <a:t>RDN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Jőzsi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Bácsi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Jozsi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Bacsi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Guðrún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Ósvífursdóttir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GuXrun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Osvifursdottir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l-GR" sz="1800" dirty="0" smtClean="0"/>
                        <a:t>Χρηστος</a:t>
                      </a:r>
                      <a:r>
                        <a:rPr lang="el-GR" sz="1800" baseline="0" dirty="0" smtClean="0"/>
                        <a:t> Κανελλοπουλος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XXXXXXX XXXXXXXXXXXXX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ja-JP" altLang="en-US" sz="135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簡禎儀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XXX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527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i="1" dirty="0" err="1" smtClean="0"/>
              <a:t>java.text.Normalizer.Form.NFD</a:t>
            </a:r>
            <a:r>
              <a:rPr lang="en-US" i="1" dirty="0" smtClean="0"/>
              <a:t> </a:t>
            </a:r>
            <a:r>
              <a:rPr lang="en-US" dirty="0" smtClean="0"/>
              <a:t>and ‘X-</a:t>
            </a:r>
            <a:r>
              <a:rPr lang="en-US" dirty="0" err="1" smtClean="0"/>
              <a:t>ing</a:t>
            </a:r>
            <a:r>
              <a:rPr lang="en-US" dirty="0" smtClean="0"/>
              <a:t>’ the rest particularly bad for</a:t>
            </a:r>
            <a:br>
              <a:rPr lang="en-US" dirty="0" smtClean="0"/>
            </a:br>
            <a:r>
              <a:rPr lang="en-US" dirty="0" smtClean="0"/>
              <a:t>Greeks, Bulgarians, Chinese, Russians, Georgians, Serbians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fr-FR" i="1" dirty="0"/>
              <a:t>ICU - International Components for </a:t>
            </a:r>
            <a:r>
              <a:rPr lang="fr-FR" i="1" dirty="0" smtClean="0"/>
              <a:t>Unicode </a:t>
            </a:r>
            <a:r>
              <a:rPr lang="fr-FR" dirty="0" smtClean="0"/>
              <a:t>(icu-project.org) </a:t>
            </a:r>
            <a:r>
              <a:rPr lang="fr-FR" dirty="0" err="1" smtClean="0"/>
              <a:t>appears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better</a:t>
            </a:r>
            <a:r>
              <a:rPr lang="fr-FR" dirty="0" smtClean="0"/>
              <a:t>, but:</a:t>
            </a:r>
          </a:p>
          <a:p>
            <a:r>
              <a:rPr lang="fr-FR" dirty="0" err="1" smtClean="0"/>
              <a:t>there</a:t>
            </a:r>
            <a:r>
              <a:rPr lang="fr-FR" dirty="0" smtClean="0"/>
              <a:t> are </a:t>
            </a:r>
            <a:r>
              <a:rPr lang="fr-FR" dirty="0" err="1" smtClean="0"/>
              <a:t>many</a:t>
            </a:r>
            <a:r>
              <a:rPr lang="fr-FR" dirty="0" smtClean="0"/>
              <a:t> options for </a:t>
            </a:r>
            <a:r>
              <a:rPr lang="fr-FR" dirty="0" err="1" smtClean="0"/>
              <a:t>transliteration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code points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languages</a:t>
            </a:r>
            <a:r>
              <a:rPr lang="fr-FR" dirty="0" smtClean="0"/>
              <a:t>,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prefer</a:t>
            </a:r>
            <a:r>
              <a:rPr lang="fr-FR" dirty="0" smtClean="0"/>
              <a:t> </a:t>
            </a:r>
            <a:r>
              <a:rPr lang="fr-FR" dirty="0" err="1" smtClean="0"/>
              <a:t>different</a:t>
            </a:r>
            <a:r>
              <a:rPr lang="fr-FR" dirty="0" smtClean="0"/>
              <a:t> </a:t>
            </a:r>
            <a:r>
              <a:rPr lang="fr-FR" dirty="0" err="1" smtClean="0"/>
              <a:t>transliterations</a:t>
            </a:r>
            <a:endParaRPr lang="fr-FR" dirty="0" smtClean="0"/>
          </a:p>
          <a:p>
            <a:r>
              <a:rPr lang="fr-FR" dirty="0" err="1" smtClean="0"/>
              <a:t>some</a:t>
            </a:r>
            <a:r>
              <a:rPr lang="fr-FR" dirty="0" smtClean="0"/>
              <a:t> code points are absent </a:t>
            </a:r>
            <a:r>
              <a:rPr lang="fr-FR" dirty="0" err="1" smtClean="0"/>
              <a:t>even</a:t>
            </a:r>
            <a:r>
              <a:rPr lang="fr-FR" dirty="0" smtClean="0"/>
              <a:t> in UTF-8 </a:t>
            </a:r>
            <a:r>
              <a:rPr lang="fr-FR" dirty="0" err="1" smtClean="0"/>
              <a:t>causing</a:t>
            </a:r>
            <a:r>
              <a:rPr lang="fr-FR" dirty="0" smtClean="0"/>
              <a:t> </a:t>
            </a:r>
            <a:r>
              <a:rPr lang="fr-FR" dirty="0" err="1" smtClean="0"/>
              <a:t>ambiguity</a:t>
            </a: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Baseline proposal for </a:t>
            </a:r>
            <a:r>
              <a:rPr lang="en-US" dirty="0" err="1" smtClean="0"/>
              <a:t>RCauth</a:t>
            </a:r>
            <a:r>
              <a:rPr lang="en-US" dirty="0" smtClean="0"/>
              <a:t> from now 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UTF-8 → Latin-1 → ASCII → IA5String (we need </a:t>
            </a:r>
            <a:r>
              <a:rPr lang="en-US" dirty="0" err="1" smtClean="0"/>
              <a:t>PrintableString</a:t>
            </a:r>
            <a:r>
              <a:rPr lang="en-US" dirty="0" smtClean="0"/>
              <a:t> + “@” and minus [:/=])</a:t>
            </a:r>
            <a:endParaRPr lang="en-US" dirty="0"/>
          </a:p>
          <a:p>
            <a:endParaRPr lang="fr-F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l-GR" dirty="0"/>
              <a:t>Νικόλας </a:t>
            </a:r>
            <a:r>
              <a:rPr lang="el-GR" dirty="0" smtClean="0"/>
              <a:t>Λιαμπότης</a:t>
            </a:r>
            <a:r>
              <a:rPr lang="en-US" dirty="0" smtClean="0"/>
              <a:t> did not like that … and I understand …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16200000">
            <a:off x="1769862" y="514133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ICU 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2846188" y="5141332"/>
            <a:ext cx="6078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ICU 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3774083" y="5069101"/>
            <a:ext cx="752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regex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962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alibri (Body)"/>
            </a:endParaRPr>
          </a:p>
          <a:p>
            <a:pPr marL="0" indent="0">
              <a:buNone/>
            </a:pPr>
            <a:r>
              <a:rPr lang="en-US" dirty="0" smtClean="0">
                <a:latin typeface="Calibri (Body)"/>
              </a:rPr>
              <a:t>ICU can do many things to </a:t>
            </a:r>
            <a:r>
              <a:rPr lang="el-GR" dirty="0" smtClean="0">
                <a:latin typeface="Calibri (Body)"/>
              </a:rPr>
              <a:t>Λιαμπότης</a:t>
            </a:r>
            <a:r>
              <a:rPr lang="en-US" dirty="0" smtClean="0">
                <a:latin typeface="Calibri (Body)"/>
              </a:rPr>
              <a:t/>
            </a:r>
            <a:br>
              <a:rPr lang="en-US" dirty="0" smtClean="0">
                <a:latin typeface="Calibri (Body)"/>
              </a:rPr>
            </a:br>
            <a:r>
              <a:rPr lang="en-US" dirty="0" smtClean="0">
                <a:latin typeface="Calibri (Body)"/>
              </a:rPr>
              <a:t/>
            </a:r>
            <a:br>
              <a:rPr lang="en-US" dirty="0" smtClean="0">
                <a:latin typeface="Calibri (Body)"/>
              </a:rPr>
            </a:br>
            <a:r>
              <a:rPr lang="en-US" dirty="0" smtClean="0">
                <a:latin typeface="Calibri (Body)"/>
              </a:rPr>
              <a:t>  </a:t>
            </a:r>
            <a:r>
              <a:rPr lang="en-US" dirty="0" smtClean="0">
                <a:latin typeface="Calibri (Body)"/>
                <a:hlinkClick r:id="rId2"/>
              </a:rPr>
              <a:t>http</a:t>
            </a:r>
            <a:r>
              <a:rPr lang="en-US" dirty="0">
                <a:latin typeface="Calibri (Body)"/>
                <a:hlinkClick r:id="rId2"/>
              </a:rPr>
              <a:t>://userguide.icu-project.org/transforms/general#TOC-Greek</a:t>
            </a:r>
            <a:endParaRPr lang="en-US" dirty="0" smtClean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	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→</a:t>
            </a:r>
            <a:r>
              <a:rPr lang="vi-VN" dirty="0" smtClean="0">
                <a:latin typeface="Calibri (Body)"/>
              </a:rPr>
              <a:t> Liampótēs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Liampotes</a:t>
            </a:r>
            <a:endParaRPr lang="vi-VN" dirty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Greek-Latin/BGN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	→</a:t>
            </a:r>
            <a:r>
              <a:rPr lang="vi-VN" dirty="0" smtClean="0">
                <a:latin typeface="Calibri (Body)"/>
              </a:rPr>
              <a:t> Liambótis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Liambotis</a:t>
            </a:r>
            <a:endParaRPr lang="vi-VN" dirty="0">
              <a:latin typeface="Calibri (Body)"/>
            </a:endParaRPr>
          </a:p>
          <a:p>
            <a:r>
              <a:rPr lang="vi-VN" dirty="0" smtClean="0">
                <a:latin typeface="Calibri (Body)"/>
              </a:rPr>
              <a:t>Greek-Latin/UNGEGN</a:t>
            </a:r>
            <a:r>
              <a:rPr lang="vi-VN" dirty="0">
                <a:latin typeface="Calibri (Body)"/>
              </a:rPr>
              <a:t>	</a:t>
            </a:r>
            <a:r>
              <a:rPr lang="en-US" dirty="0" smtClean="0">
                <a:latin typeface="Calibri (Body)"/>
              </a:rPr>
              <a:t>→</a:t>
            </a:r>
            <a:r>
              <a:rPr lang="vi-VN" dirty="0" smtClean="0">
                <a:latin typeface="Calibri (Body)"/>
              </a:rPr>
              <a:t> </a:t>
            </a:r>
            <a:r>
              <a:rPr lang="vi-VN" dirty="0">
                <a:latin typeface="Calibri (Body)"/>
              </a:rPr>
              <a:t>Liampóti̱</a:t>
            </a:r>
            <a:r>
              <a:rPr lang="vi-VN" dirty="0" smtClean="0">
                <a:latin typeface="Calibri (Body)"/>
              </a:rPr>
              <a:t>s</a:t>
            </a:r>
            <a:r>
              <a:rPr lang="en-US" dirty="0" smtClean="0">
                <a:latin typeface="Calibri (Body)"/>
              </a:rPr>
              <a:t>	</a:t>
            </a:r>
            <a:r>
              <a:rPr lang="en-US" dirty="0">
                <a:latin typeface="Calibri (Body)"/>
              </a:rPr>
              <a:t> </a:t>
            </a:r>
            <a:r>
              <a:rPr lang="en-US" dirty="0" smtClean="0">
                <a:latin typeface="Calibri (Body)"/>
              </a:rPr>
              <a:t>→ </a:t>
            </a:r>
            <a:r>
              <a:rPr lang="en-US" dirty="0" err="1" smtClean="0">
                <a:latin typeface="Calibri (Body)"/>
              </a:rPr>
              <a:t>Liampotis</a:t>
            </a:r>
            <a:endParaRPr lang="en-US" dirty="0" smtClean="0">
              <a:latin typeface="Calibri (Body)"/>
            </a:endParaRPr>
          </a:p>
          <a:p>
            <a:pPr marL="0" indent="0">
              <a:buNone/>
            </a:pPr>
            <a:endParaRPr lang="en-US" dirty="0">
              <a:latin typeface="Calibri (Body)"/>
            </a:endParaRPr>
          </a:p>
          <a:p>
            <a:pPr marL="0" indent="0">
              <a:buNone/>
            </a:pPr>
            <a:r>
              <a:rPr lang="en-US" dirty="0" smtClean="0">
                <a:latin typeface="Calibri (Body)"/>
              </a:rPr>
              <a:t>and the official (passport) Greek ELOT-743 transliteration is “</a:t>
            </a:r>
            <a:r>
              <a:rPr lang="en-US" dirty="0" err="1" smtClean="0">
                <a:latin typeface="Calibri (Body)"/>
              </a:rPr>
              <a:t>Liampotis</a:t>
            </a:r>
            <a:r>
              <a:rPr lang="en-US" dirty="0" smtClean="0">
                <a:latin typeface="Calibri (Body)"/>
              </a:rPr>
              <a:t>”</a:t>
            </a:r>
            <a:endParaRPr lang="en-US" dirty="0">
              <a:latin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It’s all Greek to me!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033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4502" y="1439333"/>
            <a:ext cx="10909300" cy="4961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Just Any-Latin fails for Slavonic unique “</a:t>
            </a:r>
            <a:r>
              <a:rPr lang="en-US" b="1" dirty="0" err="1" smtClean="0"/>
              <a:t>sh</a:t>
            </a:r>
            <a:r>
              <a:rPr lang="en-US" b="1" dirty="0" smtClean="0"/>
              <a:t>” sounds. E.g. for ‘</a:t>
            </a:r>
            <a:r>
              <a:rPr lang="en-US" b="1" dirty="0" err="1" smtClean="0"/>
              <a:t>Миша</a:t>
            </a:r>
            <a:r>
              <a:rPr lang="en-US" b="1" dirty="0" smtClean="0"/>
              <a:t>’</a:t>
            </a:r>
            <a:endParaRPr lang="en-US" b="1" dirty="0"/>
          </a:p>
          <a:p>
            <a:r>
              <a:rPr lang="en-US" dirty="0" smtClean="0"/>
              <a:t>with </a:t>
            </a:r>
            <a:r>
              <a:rPr lang="en-US" i="1" dirty="0" smtClean="0"/>
              <a:t>Any-Latin </a:t>
            </a:r>
            <a:r>
              <a:rPr lang="en-US" dirty="0" smtClean="0"/>
              <a:t>becomes ‘</a:t>
            </a:r>
            <a:r>
              <a:rPr lang="en-US" dirty="0" err="1" smtClean="0"/>
              <a:t>Miša</a:t>
            </a:r>
            <a:r>
              <a:rPr lang="en-US" dirty="0" smtClean="0"/>
              <a:t>’ </a:t>
            </a:r>
            <a:r>
              <a:rPr lang="en-US" dirty="0"/>
              <a:t>which then translates into </a:t>
            </a:r>
            <a:r>
              <a:rPr lang="en-US" dirty="0" smtClean="0"/>
              <a:t>‘Misa’ </a:t>
            </a:r>
            <a:r>
              <a:rPr lang="en-US" dirty="0"/>
              <a:t>after the </a:t>
            </a:r>
            <a:r>
              <a:rPr lang="en-US" dirty="0" smtClean="0"/>
              <a:t>Latin-</a:t>
            </a:r>
            <a:r>
              <a:rPr lang="en-US" dirty="0" err="1" smtClean="0"/>
              <a:t>Ascii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you want to see ‘Mischa’, so you need</a:t>
            </a:r>
          </a:p>
          <a:p>
            <a:r>
              <a:rPr lang="en-US" dirty="0" smtClean="0"/>
              <a:t>first </a:t>
            </a:r>
            <a:r>
              <a:rPr lang="en-US" i="1" dirty="0" smtClean="0"/>
              <a:t>Russian-Latin/BGN</a:t>
            </a:r>
            <a:r>
              <a:rPr lang="en-US" dirty="0" smtClean="0"/>
              <a:t>, making it ‘Misha’, which is slightly better, then do </a:t>
            </a:r>
            <a:r>
              <a:rPr lang="en-US" i="1" dirty="0" smtClean="0"/>
              <a:t>Any-Latin </a:t>
            </a:r>
            <a:r>
              <a:rPr lang="en-US" dirty="0" smtClean="0"/>
              <a:t>(1-to-1)</a:t>
            </a:r>
          </a:p>
          <a:p>
            <a:r>
              <a:rPr lang="en-US" dirty="0" smtClean="0"/>
              <a:t>but “</a:t>
            </a:r>
            <a:r>
              <a:rPr lang="en-US" i="1" dirty="0" smtClean="0"/>
              <a:t>Russian-Latin/</a:t>
            </a:r>
            <a:r>
              <a:rPr lang="en-US" i="1" dirty="0" err="1" smtClean="0"/>
              <a:t>BGN+Serbian-Latin</a:t>
            </a:r>
            <a:r>
              <a:rPr lang="en-US" i="1" dirty="0" smtClean="0"/>
              <a:t>/BGN” </a:t>
            </a:r>
            <a:r>
              <a:rPr lang="en-US" dirty="0" smtClean="0"/>
              <a:t>is different from the reverse …</a:t>
            </a:r>
          </a:p>
          <a:p>
            <a:pPr marL="0" indent="0">
              <a:buNone/>
            </a:pPr>
            <a:r>
              <a:rPr lang="en-US" b="1" dirty="0" smtClean="0"/>
              <a:t>First Any-Latin/BGN, then Any-Latin, to fix mapping to </a:t>
            </a:r>
            <a:r>
              <a:rPr lang="en-US" b="1" i="1" dirty="0">
                <a:solidFill>
                  <a:srgbClr val="003F5E"/>
                </a:solidFill>
              </a:rPr>
              <a:t>→ </a:t>
            </a:r>
            <a:r>
              <a:rPr lang="en-US" b="1" dirty="0" smtClean="0"/>
              <a:t>š and the </a:t>
            </a:r>
            <a:r>
              <a:rPr lang="en-US" b="1" i="1" dirty="0" smtClean="0">
                <a:solidFill>
                  <a:srgbClr val="003F5E"/>
                </a:solidFill>
              </a:rPr>
              <a:t>→</a:t>
            </a:r>
            <a:r>
              <a:rPr lang="en-US" b="1" dirty="0" smtClean="0"/>
              <a:t> </a:t>
            </a:r>
            <a:r>
              <a:rPr lang="en-US" b="1" dirty="0"/>
              <a:t>s</a:t>
            </a:r>
            <a:endParaRPr lang="en-US" b="1" dirty="0" smtClean="0"/>
          </a:p>
          <a:p>
            <a:r>
              <a:rPr lang="hy-AM" dirty="0"/>
              <a:t>Բարեւ աշխարհ → </a:t>
            </a:r>
            <a:r>
              <a:rPr lang="en-US" dirty="0" err="1"/>
              <a:t>Barev</a:t>
            </a:r>
            <a:r>
              <a:rPr lang="en-US" dirty="0"/>
              <a:t> </a:t>
            </a:r>
            <a:r>
              <a:rPr lang="en-US" dirty="0" err="1"/>
              <a:t>a</a:t>
            </a:r>
            <a:r>
              <a:rPr lang="en-US" b="1" dirty="0" err="1"/>
              <a:t>sh</a:t>
            </a:r>
            <a:r>
              <a:rPr lang="en-US" dirty="0" err="1"/>
              <a:t>kharh</a:t>
            </a:r>
            <a:r>
              <a:rPr lang="en-US" dirty="0"/>
              <a:t> </a:t>
            </a:r>
            <a:r>
              <a:rPr lang="en-US" dirty="0" smtClean="0"/>
              <a:t>(with the /BGN</a:t>
            </a:r>
            <a:r>
              <a:rPr lang="en-US" dirty="0"/>
              <a:t>, </a:t>
            </a:r>
            <a:r>
              <a:rPr lang="en-US" dirty="0" smtClean="0"/>
              <a:t>to ensure the “</a:t>
            </a:r>
            <a:r>
              <a:rPr lang="en-US" dirty="0" err="1" smtClean="0"/>
              <a:t>sh</a:t>
            </a:r>
            <a:r>
              <a:rPr lang="en-US" dirty="0" smtClean="0"/>
              <a:t>”) </a:t>
            </a:r>
          </a:p>
          <a:p>
            <a:r>
              <a:rPr lang="he-IL" dirty="0" smtClean="0"/>
              <a:t>ישראל</a:t>
            </a:r>
            <a:r>
              <a:rPr lang="en-US" dirty="0" smtClean="0"/>
              <a:t> </a:t>
            </a:r>
            <a:r>
              <a:rPr lang="hy-AM" dirty="0"/>
              <a:t>→ </a:t>
            </a:r>
            <a:r>
              <a:rPr lang="en-US" dirty="0" err="1" smtClean="0"/>
              <a:t>ysr'l</a:t>
            </a:r>
            <a:r>
              <a:rPr lang="en-US" dirty="0" smtClean="0"/>
              <a:t> (taken care of without the /BGN</a:t>
            </a:r>
            <a:r>
              <a:rPr lang="en-US" dirty="0"/>
              <a:t>, </a:t>
            </a:r>
            <a:r>
              <a:rPr lang="en-US" dirty="0" smtClean="0"/>
              <a:t>otherwise the</a:t>
            </a:r>
            <a:r>
              <a:rPr lang="he-IL" dirty="0" smtClean="0"/>
              <a:t>ש </a:t>
            </a:r>
            <a:r>
              <a:rPr lang="en-US" dirty="0" smtClean="0"/>
              <a:t> never makes it)</a:t>
            </a:r>
          </a:p>
          <a:p>
            <a:pPr marL="0" indent="0">
              <a:buNone/>
            </a:pPr>
            <a:r>
              <a:rPr lang="en-US" b="1" dirty="0" smtClean="0"/>
              <a:t>And Unicode does not distinguish the </a:t>
            </a:r>
            <a:r>
              <a:rPr lang="en-US" b="1" i="1" dirty="0" err="1" smtClean="0"/>
              <a:t>diaeresis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dirty="0"/>
              <a:t>the </a:t>
            </a:r>
            <a:r>
              <a:rPr lang="en-US" b="1" i="1" dirty="0" smtClean="0"/>
              <a:t>umlaut</a:t>
            </a:r>
            <a:endParaRPr lang="en-US" b="1" dirty="0"/>
          </a:p>
          <a:p>
            <a:r>
              <a:rPr lang="en-US" dirty="0" err="1"/>
              <a:t>Mühlstraße</a:t>
            </a:r>
            <a:r>
              <a:rPr lang="en-US" dirty="0"/>
              <a:t> </a:t>
            </a:r>
            <a:r>
              <a:rPr lang="en-US" dirty="0">
                <a:latin typeface="Calibri (Body)"/>
              </a:rPr>
              <a:t>→</a:t>
            </a:r>
            <a:r>
              <a:rPr lang="en-US" dirty="0"/>
              <a:t> </a:t>
            </a:r>
            <a:r>
              <a:rPr lang="en-US" dirty="0" err="1"/>
              <a:t>Muhlstrasse</a:t>
            </a:r>
            <a:r>
              <a:rPr lang="en-US" dirty="0"/>
              <a:t> 	</a:t>
            </a:r>
            <a:r>
              <a:rPr lang="en-US" dirty="0" smtClean="0"/>
              <a:t>is wrong</a:t>
            </a:r>
            <a:r>
              <a:rPr lang="en-US" dirty="0"/>
              <a:t>, should have been ‘</a:t>
            </a:r>
            <a:r>
              <a:rPr lang="en-US" dirty="0" err="1"/>
              <a:t>Muehlstrasse</a:t>
            </a:r>
            <a:r>
              <a:rPr lang="en-US" dirty="0"/>
              <a:t>’</a:t>
            </a:r>
          </a:p>
          <a:p>
            <a:r>
              <a:rPr lang="en-US" dirty="0" err="1"/>
              <a:t>reünie</a:t>
            </a:r>
            <a:r>
              <a:rPr lang="en-US" dirty="0"/>
              <a:t> </a:t>
            </a:r>
            <a:r>
              <a:rPr lang="en-US" dirty="0">
                <a:latin typeface="Calibri (Body)"/>
              </a:rPr>
              <a:t>→</a:t>
            </a:r>
            <a:r>
              <a:rPr lang="en-US" dirty="0"/>
              <a:t> </a:t>
            </a:r>
            <a:r>
              <a:rPr lang="en-US" dirty="0" err="1"/>
              <a:t>reunie</a:t>
            </a:r>
            <a:r>
              <a:rPr lang="en-US" dirty="0"/>
              <a:t>			</a:t>
            </a:r>
            <a:r>
              <a:rPr lang="en-US" dirty="0" smtClean="0"/>
              <a:t>is good</a:t>
            </a:r>
            <a:r>
              <a:rPr lang="en-US" dirty="0"/>
              <a:t>, you definitely don’t want ‘</a:t>
            </a:r>
            <a:r>
              <a:rPr lang="en-US" dirty="0" err="1"/>
              <a:t>reuenie</a:t>
            </a:r>
            <a:r>
              <a:rPr lang="en-US" dirty="0" smtClean="0"/>
              <a:t>’</a:t>
            </a:r>
          </a:p>
          <a:p>
            <a:pPr marL="0" indent="0">
              <a:buNone/>
            </a:pPr>
            <a:r>
              <a:rPr lang="en-US" i="1" dirty="0" smtClean="0"/>
              <a:t>As the so for stability, we keep Any-Latin here and treat all as a </a:t>
            </a:r>
            <a:r>
              <a:rPr lang="en-US" i="1" dirty="0" err="1" smtClean="0"/>
              <a:t>diaeresis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straightforward translation is not always 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90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So the (for now) best combination seems to be the ordered transformation: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	</a:t>
            </a:r>
            <a:r>
              <a:rPr lang="en-US" dirty="0" err="1" smtClean="0"/>
              <a:t>Transliterator.getInstance</a:t>
            </a:r>
            <a:r>
              <a:rPr lang="en-US" dirty="0"/>
              <a:t>( "Russian-Latin/BGN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</a:t>
            </a:r>
            <a:r>
              <a:rPr lang="en-US" dirty="0"/>
              <a:t>Serbian-Latin/BGN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</a:t>
            </a:r>
            <a:r>
              <a:rPr lang="en-US" dirty="0"/>
              <a:t>Greek-Latin/UNGEGN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"[:</a:t>
            </a:r>
            <a:r>
              <a:rPr lang="en-US" dirty="0" err="1"/>
              <a:t>Nonspacing</a:t>
            </a:r>
            <a:r>
              <a:rPr lang="en-US" dirty="0"/>
              <a:t> Mark:] remove</a:t>
            </a:r>
            <a:r>
              <a:rPr lang="en-US" dirty="0" smtClean="0"/>
              <a:t>;"+</a:t>
            </a:r>
          </a:p>
          <a:p>
            <a:pPr marL="0" indent="0">
              <a:buNone/>
            </a:pPr>
            <a:r>
              <a:rPr lang="en-US" dirty="0" smtClean="0"/>
              <a:t>		"Any-Latin/BGN;“ +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"Any-Latin;“ </a:t>
            </a:r>
            <a:r>
              <a:rPr lang="en-US" dirty="0"/>
              <a:t>+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"Latin-</a:t>
            </a:r>
            <a:r>
              <a:rPr lang="en-US" dirty="0" err="1" smtClean="0"/>
              <a:t>Ascii</a:t>
            </a:r>
            <a:r>
              <a:rPr lang="en-US" dirty="0" smtClean="0"/>
              <a:t>“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result.replaceAll</a:t>
            </a:r>
            <a:r>
              <a:rPr lang="en-US" dirty="0"/>
              <a:t>("[^\\p{Lower}\\p{Upper}\\p{Digit} </a:t>
            </a:r>
            <a:r>
              <a:rPr lang="en-US" dirty="0" smtClean="0"/>
              <a:t>'()+,-.?@]",  "</a:t>
            </a:r>
            <a:r>
              <a:rPr lang="en-US" dirty="0"/>
              <a:t>X");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straightforward translation is not always good</a:t>
            </a:r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7581900" y="2695575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201025" y="2577584"/>
            <a:ext cx="29865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ordering to retain “ш” </a:t>
            </a:r>
            <a:r>
              <a:rPr lang="en-US" i="1" dirty="0">
                <a:solidFill>
                  <a:srgbClr val="003F5E"/>
                </a:solidFill>
              </a:rPr>
              <a:t>→</a:t>
            </a:r>
            <a:r>
              <a:rPr lang="en-US" i="1" dirty="0" smtClean="0">
                <a:solidFill>
                  <a:srgbClr val="003F5E"/>
                </a:solidFill>
              </a:rPr>
              <a:t> “</a:t>
            </a:r>
            <a:r>
              <a:rPr lang="en-US" i="1" dirty="0" err="1" smtClean="0">
                <a:solidFill>
                  <a:srgbClr val="003F5E"/>
                </a:solidFill>
              </a:rPr>
              <a:t>sh</a:t>
            </a:r>
            <a:r>
              <a:rPr lang="en-US" i="1" dirty="0" smtClean="0">
                <a:solidFill>
                  <a:srgbClr val="003F5E"/>
                </a:solidFill>
              </a:rPr>
              <a:t>”</a:t>
            </a:r>
            <a:endParaRPr lang="en-US" i="1" dirty="0">
              <a:solidFill>
                <a:srgbClr val="003F5E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7581900" y="3886200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01025" y="3768209"/>
            <a:ext cx="3591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Fixes </a:t>
            </a:r>
            <a:r>
              <a:rPr lang="en-US" i="1" dirty="0" err="1" smtClean="0">
                <a:solidFill>
                  <a:srgbClr val="003F5E"/>
                </a:solidFill>
              </a:rPr>
              <a:t>greek</a:t>
            </a:r>
            <a:r>
              <a:rPr lang="en-US" i="1" dirty="0" smtClean="0">
                <a:solidFill>
                  <a:srgbClr val="003F5E"/>
                </a:solidFill>
              </a:rPr>
              <a:t> </a:t>
            </a:r>
            <a:r>
              <a:rPr lang="el-GR" dirty="0">
                <a:latin typeface="Calibri (Body)"/>
              </a:rPr>
              <a:t>Λ</a:t>
            </a:r>
            <a:r>
              <a:rPr lang="en-US" i="1" dirty="0" smtClean="0">
                <a:solidFill>
                  <a:srgbClr val="003F5E"/>
                </a:solidFill>
              </a:rPr>
              <a:t> adding a useless space</a:t>
            </a:r>
            <a:endParaRPr lang="en-US" i="1" dirty="0">
              <a:solidFill>
                <a:srgbClr val="003F5E"/>
              </a:solidFill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7581900" y="4407932"/>
            <a:ext cx="390525" cy="133350"/>
          </a:xfrm>
          <a:prstGeom prst="leftArrow">
            <a:avLst/>
          </a:prstGeom>
          <a:solidFill>
            <a:schemeClr val="accent2"/>
          </a:solidFill>
          <a:ln>
            <a:solidFill>
              <a:srgbClr val="00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01025" y="4289941"/>
            <a:ext cx="37131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003F5E"/>
                </a:solidFill>
              </a:rPr>
              <a:t>Retain proper “</a:t>
            </a:r>
            <a:r>
              <a:rPr lang="en-US" i="1" dirty="0" err="1" smtClean="0">
                <a:solidFill>
                  <a:srgbClr val="003F5E"/>
                </a:solidFill>
              </a:rPr>
              <a:t>sh</a:t>
            </a:r>
            <a:r>
              <a:rPr lang="en-US" i="1" dirty="0" smtClean="0">
                <a:solidFill>
                  <a:srgbClr val="003F5E"/>
                </a:solidFill>
              </a:rPr>
              <a:t>” when coming from</a:t>
            </a:r>
            <a:br>
              <a:rPr lang="en-US" i="1" dirty="0" smtClean="0">
                <a:solidFill>
                  <a:srgbClr val="003F5E"/>
                </a:solidFill>
              </a:rPr>
            </a:br>
            <a:r>
              <a:rPr lang="en-US" i="1" dirty="0" smtClean="0">
                <a:solidFill>
                  <a:srgbClr val="003F5E"/>
                </a:solidFill>
              </a:rPr>
              <a:t>Armenian or Hebrew by /BGN first</a:t>
            </a:r>
            <a:endParaRPr lang="en-US" i="1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76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10371</TotalTime>
  <Words>711</Words>
  <Application>Microsoft Office PowerPoint</Application>
  <PresentationFormat>Widescreen</PresentationFormat>
  <Paragraphs>153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(Body)</vt:lpstr>
      <vt:lpstr>Courier New</vt:lpstr>
      <vt:lpstr>Verdana</vt:lpstr>
      <vt:lpstr>GEANT Association</vt:lpstr>
      <vt:lpstr>PowerPoint Presentation</vt:lpstr>
      <vt:lpstr>CommonName – the big challenge</vt:lpstr>
      <vt:lpstr>commonName – USR of the IdP identifier</vt:lpstr>
      <vt:lpstr>What does the CP/CPS say?</vt:lpstr>
      <vt:lpstr>commonName – readable name element</vt:lpstr>
      <vt:lpstr>but Νικόλας Λιαμπότης did not like that … and I understand …</vt:lpstr>
      <vt:lpstr>It’s all Greek to me!</vt:lpstr>
      <vt:lpstr>But straightforward translation is not always good</vt:lpstr>
      <vt:lpstr>But straightforward translation is not always good</vt:lpstr>
      <vt:lpstr>What will we get?</vt:lpstr>
      <vt:lpstr>Organisation name – any better?</vt:lpstr>
      <vt:lpstr>Planning</vt:lpstr>
      <vt:lpstr>PowerPoint Presentation</vt:lpstr>
    </vt:vector>
  </TitlesOfParts>
  <Company>DANTE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davidg</cp:lastModifiedBy>
  <cp:revision>194</cp:revision>
  <cp:lastPrinted>2015-05-01T10:30:08Z</cp:lastPrinted>
  <dcterms:created xsi:type="dcterms:W3CDTF">2015-04-29T14:13:57Z</dcterms:created>
  <dcterms:modified xsi:type="dcterms:W3CDTF">2017-05-22T08:27:40Z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