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313" r:id="rId5"/>
    <p:sldId id="345" r:id="rId6"/>
    <p:sldId id="347" r:id="rId7"/>
    <p:sldId id="324" r:id="rId8"/>
    <p:sldId id="328" r:id="rId9"/>
    <p:sldId id="343" r:id="rId10"/>
    <p:sldId id="319" r:id="rId11"/>
    <p:sldId id="326" r:id="rId12"/>
    <p:sldId id="337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791C"/>
    <a:srgbClr val="003F5E"/>
    <a:srgbClr val="F57B20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2" y="-1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gif"/><Relationship Id="rId3" Type="http://schemas.openxmlformats.org/officeDocument/2006/relationships/image" Target="../media/image16.png"/><Relationship Id="rId7" Type="http://schemas.openxmlformats.org/officeDocument/2006/relationships/image" Target="../media/image9.wmf"/><Relationship Id="rId12" Type="http://schemas.openxmlformats.org/officeDocument/2006/relationships/image" Target="../media/image24.png"/><Relationship Id="rId17" Type="http://schemas.openxmlformats.org/officeDocument/2006/relationships/image" Target="../media/image28.gif"/><Relationship Id="rId2" Type="http://schemas.openxmlformats.org/officeDocument/2006/relationships/image" Target="../media/image15.jpeg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2.gif"/><Relationship Id="rId4" Type="http://schemas.openxmlformats.org/officeDocument/2006/relationships/image" Target="../media/image17.jpg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7.wmf"/><Relationship Id="rId5" Type="http://schemas.openxmlformats.org/officeDocument/2006/relationships/image" Target="../media/image35.png"/><Relationship Id="rId10" Type="http://schemas.openxmlformats.org/officeDocument/2006/relationships/image" Target="../media/image40.wm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EGI TCB-AAI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40257" y="2804346"/>
            <a:ext cx="6683727" cy="898078"/>
          </a:xfrm>
        </p:spPr>
        <p:txBody>
          <a:bodyPr>
            <a:normAutofit/>
          </a:bodyPr>
          <a:lstStyle/>
          <a:p>
            <a:r>
              <a:rPr lang="en-US" i="1" dirty="0" smtClean="0"/>
              <a:t>Deployment and Sustainability Models </a:t>
            </a:r>
            <a:br>
              <a:rPr lang="en-US" i="1" dirty="0" smtClean="0"/>
            </a:br>
            <a:r>
              <a:rPr lang="en-US" i="1" dirty="0" smtClean="0"/>
              <a:t>for the AARC </a:t>
            </a:r>
            <a:r>
              <a:rPr lang="en-US" i="1" dirty="0"/>
              <a:t>CILogon-like TTS Pilot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RCauth.eu CILogon-like service in EGI and the EOSC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AARC NA3 coordinator, EGI AAI-TCB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 PDP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28" y="4756065"/>
            <a:ext cx="965613" cy="4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721" y="451832"/>
            <a:ext cx="1735071" cy="13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Home\davidg\Template\Logos\SURF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6066286"/>
            <a:ext cx="1066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48434" y="6066286"/>
            <a:ext cx="6633717" cy="61073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i="1" dirty="0" smtClean="0">
                <a:solidFill>
                  <a:srgbClr val="003F5E"/>
                </a:solidFill>
              </a:rPr>
              <a:t>RCauth.eu is operated by Nikhef as part of the </a:t>
            </a:r>
            <a:br>
              <a:rPr lang="en-GB" i="1" dirty="0" smtClean="0">
                <a:solidFill>
                  <a:srgbClr val="003F5E"/>
                </a:solidFill>
              </a:rPr>
            </a:br>
            <a:r>
              <a:rPr lang="en-GB" i="1" dirty="0" smtClean="0">
                <a:solidFill>
                  <a:srgbClr val="003F5E"/>
                </a:solidFill>
              </a:rPr>
              <a:t>Dutch National e-Infrastructure for Research coordinated by SURF </a:t>
            </a:r>
            <a:br>
              <a:rPr lang="en-GB" i="1" dirty="0" smtClean="0">
                <a:solidFill>
                  <a:srgbClr val="003F5E"/>
                </a:solidFill>
              </a:rPr>
            </a:br>
            <a:r>
              <a:rPr lang="en-GB" i="1" dirty="0" smtClean="0">
                <a:solidFill>
                  <a:srgbClr val="003F5E"/>
                </a:solidFill>
              </a:rPr>
              <a:t>for the benefit of the collective European Research and e-Infrastructures</a:t>
            </a:r>
            <a:endParaRPr lang="en-GB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seamless access to existing services with eduGAIN for 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5864" y="1307997"/>
            <a:ext cx="2724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Pan-European Access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not country-opt-in based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standards-based assurance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5241" y="2658789"/>
            <a:ext cx="1885801" cy="1885801"/>
            <a:chOff x="9260541" y="1766047"/>
            <a:chExt cx="1885801" cy="1885801"/>
          </a:xfrm>
        </p:grpSpPr>
        <p:sp>
          <p:nvSpPr>
            <p:cNvPr id="7" name="Oval 6"/>
            <p:cNvSpPr/>
            <p:nvPr/>
          </p:nvSpPr>
          <p:spPr>
            <a:xfrm>
              <a:off x="9260541" y="1766047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592236" y="2090383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443883" y="2251747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50825" y="2990066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91042" y="2535873"/>
            <a:ext cx="2329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Dispersed User Base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critical mass is beyond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any single institution</a:t>
            </a:r>
            <a:endParaRPr lang="en-US" i="1" dirty="0">
              <a:solidFill>
                <a:srgbClr val="003F5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62617" y="1288425"/>
            <a:ext cx="1885801" cy="1885801"/>
            <a:chOff x="3521552" y="3158790"/>
            <a:chExt cx="1885801" cy="1885801"/>
          </a:xfrm>
        </p:grpSpPr>
        <p:sp>
          <p:nvSpPr>
            <p:cNvPr id="14" name="Oval 13"/>
            <p:cNvSpPr/>
            <p:nvPr/>
          </p:nvSpPr>
          <p:spPr>
            <a:xfrm>
              <a:off x="3521552" y="315879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4494" y="3501525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514837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062135" y="3536916"/>
              <a:ext cx="5565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: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54146" y="1325543"/>
            <a:ext cx="2608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F5E"/>
                </a:solidFill>
              </a:rPr>
              <a:t>No Changes to the Model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for</a:t>
            </a:r>
            <a:r>
              <a:rPr lang="en-US" i="1" dirty="0">
                <a:solidFill>
                  <a:srgbClr val="003F5E"/>
                </a:solidFill>
              </a:rPr>
              <a:t> </a:t>
            </a:r>
            <a:r>
              <a:rPr lang="en-US" i="1" dirty="0" smtClean="0">
                <a:solidFill>
                  <a:srgbClr val="003F5E"/>
                </a:solidFill>
              </a:rPr>
              <a:t>infrastructures and 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their service providers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3034" y="4312527"/>
            <a:ext cx="1885801" cy="1885801"/>
            <a:chOff x="7064225" y="4104851"/>
            <a:chExt cx="1885801" cy="1885801"/>
          </a:xfrm>
        </p:grpSpPr>
        <p:sp>
          <p:nvSpPr>
            <p:cNvPr id="24" name="Oval 23"/>
            <p:cNvSpPr/>
            <p:nvPr/>
          </p:nvSpPr>
          <p:spPr>
            <a:xfrm>
              <a:off x="7064225" y="410485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:\Home\davidg\Projects-misc\Terena\AARC\PR\bomb-in-infrastructure-dt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811" y="4136900"/>
              <a:ext cx="1599213" cy="15390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646489" y="5315063"/>
            <a:ext cx="465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Concentrate Sensitive Components</a:t>
            </a:r>
            <a:endParaRPr lang="en-US" i="1" dirty="0" smtClean="0">
              <a:solidFill>
                <a:srgbClr val="003F5E"/>
              </a:solidFill>
            </a:endParaRPr>
          </a:p>
          <a:p>
            <a:r>
              <a:rPr lang="en-US" i="1" dirty="0" smtClean="0">
                <a:solidFill>
                  <a:srgbClr val="003F5E"/>
                </a:solidFill>
              </a:rPr>
              <a:t>no long-term token needs in the VO portal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credential management by the Infrastructures</a:t>
            </a:r>
            <a:endParaRPr lang="en-US" i="1" dirty="0">
              <a:solidFill>
                <a:srgbClr val="003F5E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45947" y="3684276"/>
            <a:ext cx="2002471" cy="1885801"/>
            <a:chOff x="8019338" y="4404560"/>
            <a:chExt cx="2002471" cy="1885801"/>
          </a:xfrm>
        </p:grpSpPr>
        <p:sp>
          <p:nvSpPr>
            <p:cNvPr id="33" name="Oval 32"/>
            <p:cNvSpPr/>
            <p:nvPr/>
          </p:nvSpPr>
          <p:spPr>
            <a:xfrm>
              <a:off x="8041922" y="440456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19338" y="4911169"/>
              <a:ext cx="200247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</a:t>
              </a:r>
              <a:r>
                <a:rPr lang="en-US" sz="1400" b="1" dirty="0" err="1">
                  <a:solidFill>
                    <a:srgbClr val="003F5E"/>
                  </a:solidFill>
                  <a:latin typeface="OCRB" panose="02000509000000000000" pitchFamily="49" charset="0"/>
                </a:rPr>
                <a:t>oidc</a:t>
              </a:r>
              <a: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>-</a:t>
              </a: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&gt;</a:t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authenticate()</a:t>
              </a:r>
              <a: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echo "</a:t>
              </a:r>
              <a:r>
                <a:rPr lang="en-US" sz="1400" b="1" dirty="0" err="1" smtClean="0">
                  <a:solidFill>
                    <a:srgbClr val="003F5E"/>
                  </a:solidFill>
                  <a:latin typeface="OCRB" panose="02000509000000000000" pitchFamily="49" charset="0"/>
                </a:rPr>
                <a:t>Hola</a:t>
              </a: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 </a:t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$name"</a:t>
              </a:r>
              <a:endParaRPr lang="en-US" sz="1400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89223" y="5612369"/>
            <a:ext cx="1844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F5E"/>
                </a:solidFill>
              </a:rPr>
              <a:t>Minimal Coding</a:t>
            </a:r>
            <a:endParaRPr lang="en-US" i="1" dirty="0" smtClean="0">
              <a:solidFill>
                <a:srgbClr val="003F5E"/>
              </a:solidFill>
            </a:endParaRP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for the VO portals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0063" y="1345029"/>
            <a:ext cx="1885801" cy="1885801"/>
            <a:chOff x="842719" y="1532965"/>
            <a:chExt cx="1885801" cy="1885801"/>
          </a:xfrm>
        </p:grpSpPr>
        <p:sp>
          <p:nvSpPr>
            <p:cNvPr id="5" name="Oval 4"/>
            <p:cNvSpPr/>
            <p:nvPr/>
          </p:nvSpPr>
          <p:spPr>
            <a:xfrm>
              <a:off x="842719" y="1532965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:\Home\davidg\Projects-misc\Terena\AARC\PR\full-europe-minima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64" y="1687780"/>
              <a:ext cx="153352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7399084" y="2544997"/>
            <a:ext cx="1885801" cy="1885801"/>
            <a:chOff x="5836059" y="-29671"/>
            <a:chExt cx="1885801" cy="1885801"/>
          </a:xfrm>
        </p:grpSpPr>
        <p:sp>
          <p:nvSpPr>
            <p:cNvPr id="37" name="Oval 36"/>
            <p:cNvSpPr/>
            <p:nvPr/>
          </p:nvSpPr>
          <p:spPr>
            <a:xfrm>
              <a:off x="5836059" y="-2967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6791C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682" y="386918"/>
              <a:ext cx="1227418" cy="22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397" y="784642"/>
              <a:ext cx="1647603" cy="20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197921" y="1163633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 exec</a:t>
              </a:r>
              <a:endParaRPr lang="en-US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83422" y="4431838"/>
            <a:ext cx="300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F5E"/>
                </a:solidFill>
              </a:rPr>
              <a:t>Command-line and VOMS</a:t>
            </a:r>
            <a:r>
              <a:rPr lang="en-US" i="1" dirty="0" smtClean="0">
                <a:solidFill>
                  <a:srgbClr val="003F5E"/>
                </a:solidFill>
              </a:rPr>
              <a:t/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with delegation and brokering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850" y="2438400"/>
            <a:ext cx="4291932" cy="210619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54146" y="1253120"/>
            <a:ext cx="4494272" cy="510958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83422" y="4430797"/>
            <a:ext cx="970724" cy="68332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simplesamlph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21" y="4995657"/>
            <a:ext cx="517769" cy="3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4773706" y="2371525"/>
            <a:ext cx="838200" cy="1590442"/>
          </a:xfrm>
          <a:prstGeom prst="roundRect">
            <a:avLst>
              <a:gd name="adj" fmla="val 7736"/>
            </a:avLst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753" y="3101789"/>
            <a:ext cx="2088776" cy="1228164"/>
          </a:xfrm>
          <a:prstGeom prst="ellipse">
            <a:avLst/>
          </a:prstGeom>
          <a:solidFill>
            <a:srgbClr val="F6791C"/>
          </a:solidFill>
          <a:ln w="28575"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8" y="6040487"/>
            <a:ext cx="1428750" cy="3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Pilot, the User’s work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08" y="5051885"/>
            <a:ext cx="1405088" cy="3353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60" y="4715008"/>
            <a:ext cx="624236" cy="3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:\Home\davidg\Template\Logos\SURFSARA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48" y="4715008"/>
            <a:ext cx="901000" cy="3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Home\davidg\Template\Logos\EGI-logo-large01-transp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48" y="5387234"/>
            <a:ext cx="501412" cy="3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elixi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07" y="5802541"/>
            <a:ext cx="670063" cy="3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evron 7"/>
          <p:cNvSpPr/>
          <p:nvPr/>
        </p:nvSpPr>
        <p:spPr>
          <a:xfrm rot="10800000">
            <a:off x="9511550" y="4715008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8901949" y="4782171"/>
            <a:ext cx="430306" cy="768493"/>
          </a:xfrm>
          <a:prstGeom prst="flowChartCollate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9733" y="5563613"/>
            <a:ext cx="91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F5E"/>
                </a:solidFill>
              </a:rPr>
              <a:t>filtering</a:t>
            </a:r>
            <a:br>
              <a:rPr lang="en-US" dirty="0" smtClean="0">
                <a:solidFill>
                  <a:srgbClr val="003F5E"/>
                </a:solidFill>
              </a:rPr>
            </a:br>
            <a:r>
              <a:rPr lang="en-US" dirty="0" smtClean="0">
                <a:solidFill>
                  <a:srgbClr val="003F5E"/>
                </a:solidFill>
              </a:rPr>
              <a:t>WAYF</a:t>
            </a:r>
            <a:endParaRPr lang="en-US" dirty="0">
              <a:solidFill>
                <a:srgbClr val="003F5E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0800000">
            <a:off x="8166847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0004609" y="484758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004604" y="523307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0004599" y="5609601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004594" y="596819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Summing Junction 12"/>
          <p:cNvSpPr/>
          <p:nvPr/>
        </p:nvSpPr>
        <p:spPr>
          <a:xfrm>
            <a:off x="6606988" y="4770308"/>
            <a:ext cx="1304863" cy="1304863"/>
          </a:xfrm>
          <a:prstGeom prst="flowChartSummingJunction">
            <a:avLst/>
          </a:prstGeom>
          <a:solidFill>
            <a:srgbClr val="003F5E"/>
          </a:solidFill>
          <a:ln w="38100"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8" y="516161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:\Home\davidg\Projects-misc\Terena\AARC\PR\oasis-logo-compact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65" y="5281864"/>
            <a:ext cx="269760" cy="2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4211" y="2719133"/>
            <a:ext cx="910414" cy="1153192"/>
          </a:xfrm>
          <a:prstGeom prst="rect">
            <a:avLst/>
          </a:prstGeom>
          <a:noFill/>
          <a:ln>
            <a:noFill/>
          </a:ln>
          <a:effectLst>
            <a:glow rad="101600">
              <a:srgbClr val="F6791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inus 13"/>
          <p:cNvSpPr/>
          <p:nvPr/>
        </p:nvSpPr>
        <p:spPr>
          <a:xfrm rot="5400000">
            <a:off x="6838077" y="4091962"/>
            <a:ext cx="842683" cy="475129"/>
          </a:xfrm>
          <a:prstGeom prst="mathMinus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35506" y="4770308"/>
            <a:ext cx="1676400" cy="1304863"/>
          </a:xfrm>
          <a:prstGeom prst="roundRect">
            <a:avLst>
              <a:gd name="adj" fmla="val 7736"/>
            </a:avLst>
          </a:prstGeom>
          <a:solidFill>
            <a:srgbClr val="003F5E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3790" y="3008945"/>
            <a:ext cx="1362504" cy="323850"/>
          </a:xfrm>
          <a:prstGeom prst="rect">
            <a:avLst/>
          </a:prstGeom>
          <a:noFill/>
          <a:ln w="38100">
            <a:solidFill>
              <a:srgbClr val="F679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Chevron 30"/>
          <p:cNvSpPr/>
          <p:nvPr/>
        </p:nvSpPr>
        <p:spPr>
          <a:xfrm rot="10800000">
            <a:off x="5853953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04" y="508324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1" y="508324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Minus 35"/>
          <p:cNvSpPr/>
          <p:nvPr/>
        </p:nvSpPr>
        <p:spPr>
          <a:xfrm rot="5400000">
            <a:off x="4718061" y="4096371"/>
            <a:ext cx="842683" cy="475129"/>
          </a:xfrm>
          <a:prstGeom prst="mathMinus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evron 36"/>
          <p:cNvSpPr/>
          <p:nvPr/>
        </p:nvSpPr>
        <p:spPr>
          <a:xfrm rot="10800000">
            <a:off x="3263155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3" y="4715008"/>
            <a:ext cx="1920959" cy="14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7" y="3307379"/>
            <a:ext cx="1470212" cy="82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ent-Up Arrow 21"/>
          <p:cNvSpPr/>
          <p:nvPr/>
        </p:nvSpPr>
        <p:spPr>
          <a:xfrm rot="5400000">
            <a:off x="261566" y="4835081"/>
            <a:ext cx="1039043" cy="392128"/>
          </a:xfrm>
          <a:prstGeom prst="bentUpArrow">
            <a:avLst>
              <a:gd name="adj1" fmla="val 13569"/>
              <a:gd name="adj2" fmla="val 25000"/>
              <a:gd name="adj3" fmla="val 25000"/>
            </a:avLst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rot="5400000">
            <a:off x="2786497" y="2361697"/>
            <a:ext cx="838200" cy="1590442"/>
            <a:chOff x="3917576" y="2371525"/>
            <a:chExt cx="838200" cy="1590442"/>
          </a:xfrm>
        </p:grpSpPr>
        <p:sp>
          <p:nvSpPr>
            <p:cNvPr id="47" name="Rounded Rectangle 46"/>
            <p:cNvSpPr/>
            <p:nvPr/>
          </p:nvSpPr>
          <p:spPr>
            <a:xfrm>
              <a:off x="3917576" y="2371525"/>
              <a:ext cx="838200" cy="1590442"/>
            </a:xfrm>
            <a:prstGeom prst="roundRect">
              <a:avLst>
                <a:gd name="adj" fmla="val 7736"/>
              </a:avLst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59975" y="3055268"/>
              <a:ext cx="1346112" cy="24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 rot="5400000">
            <a:off x="3101108" y="1976033"/>
            <a:ext cx="838200" cy="23617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62095" y="1480252"/>
            <a:ext cx="10703483" cy="251012"/>
          </a:xfrm>
          <a:prstGeom prst="rightArrow">
            <a:avLst/>
          </a:prstGeom>
          <a:solidFill>
            <a:srgbClr val="F679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625849" y="2075689"/>
            <a:ext cx="10703483" cy="251012"/>
          </a:xfrm>
          <a:prstGeom prst="rightArrow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5780" y="1236426"/>
            <a:ext cx="858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user login flow: VO portal </a:t>
            </a:r>
            <a:r>
              <a:rPr lang="en-US" dirty="0">
                <a:solidFill>
                  <a:srgbClr val="003F5E"/>
                </a:solidFill>
              </a:rPr>
              <a:t>→</a:t>
            </a:r>
            <a:r>
              <a:rPr lang="en-US" dirty="0" smtClean="0">
                <a:solidFill>
                  <a:srgbClr val="003F5E"/>
                </a:solidFill>
              </a:rPr>
              <a:t> Community Infrastructure → </a:t>
            </a:r>
            <a:r>
              <a:rPr lang="en-US" dirty="0" err="1" smtClean="0">
                <a:solidFill>
                  <a:srgbClr val="003F5E"/>
                </a:solidFill>
              </a:rPr>
              <a:t>RCauth</a:t>
            </a:r>
            <a:r>
              <a:rPr lang="en-US" dirty="0" smtClean="0">
                <a:solidFill>
                  <a:srgbClr val="003F5E"/>
                </a:solidFill>
              </a:rPr>
              <a:t> service </a:t>
            </a:r>
            <a:r>
              <a:rPr lang="en-US" dirty="0">
                <a:solidFill>
                  <a:srgbClr val="003F5E"/>
                </a:solidFill>
              </a:rPr>
              <a:t>→</a:t>
            </a:r>
            <a:r>
              <a:rPr lang="en-US" dirty="0" smtClean="0">
                <a:solidFill>
                  <a:srgbClr val="003F5E"/>
                </a:solidFill>
              </a:rPr>
              <a:t> federated AAI</a:t>
            </a:r>
            <a:endParaRPr lang="en-US" dirty="0">
              <a:solidFill>
                <a:srgbClr val="003F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811" y="1773579"/>
            <a:ext cx="110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credential flow: authentication, SAML federation, Policy Filter, OpenID Connect, PKIX+OIDC, (VOMS), proxy-on-portal</a:t>
            </a:r>
            <a:endParaRPr lang="en-US" dirty="0">
              <a:solidFill>
                <a:srgbClr val="003F5E"/>
              </a:solidFill>
            </a:endParaRPr>
          </a:p>
        </p:txBody>
      </p:sp>
      <p:pic>
        <p:nvPicPr>
          <p:cNvPr id="5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52" y="2719133"/>
            <a:ext cx="896102" cy="4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56339" y="5567681"/>
            <a:ext cx="18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6791C"/>
                </a:solidFill>
              </a:rPr>
              <a:t>AARC Master Portal or</a:t>
            </a:r>
          </a:p>
          <a:p>
            <a:pPr algn="ctr"/>
            <a:r>
              <a:rPr lang="en-US" sz="1400" dirty="0" smtClean="0">
                <a:solidFill>
                  <a:srgbClr val="F6791C"/>
                </a:solidFill>
              </a:rPr>
              <a:t>Infrastructure Solution</a:t>
            </a:r>
            <a:endParaRPr lang="en-US" sz="1400" dirty="0">
              <a:solidFill>
                <a:srgbClr val="F6791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1626" y="4854661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6791C"/>
                </a:solidFill>
              </a:rPr>
              <a:t>delegation</a:t>
            </a:r>
            <a:endParaRPr lang="en-US" sz="1050" dirty="0">
              <a:solidFill>
                <a:srgbClr val="F6791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14296" y="5707289"/>
            <a:ext cx="5261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6791C"/>
                </a:solidFill>
              </a:rPr>
              <a:t>server</a:t>
            </a:r>
            <a:endParaRPr lang="en-US" sz="1050" dirty="0">
              <a:solidFill>
                <a:srgbClr val="F6791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1408" y="4797085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791C"/>
                </a:solidFill>
              </a:rPr>
              <a:t>science gateways</a:t>
            </a:r>
            <a:endParaRPr lang="en-US" b="1" dirty="0">
              <a:solidFill>
                <a:srgbClr val="F6791C"/>
              </a:solidFill>
            </a:endParaRPr>
          </a:p>
        </p:txBody>
      </p:sp>
      <p:sp>
        <p:nvSpPr>
          <p:cNvPr id="39" name="Trapezoid 38"/>
          <p:cNvSpPr/>
          <p:nvPr/>
        </p:nvSpPr>
        <p:spPr>
          <a:xfrm rot="10800000">
            <a:off x="8516469" y="3552408"/>
            <a:ext cx="1241609" cy="959213"/>
          </a:xfrm>
          <a:prstGeom prst="trapezoid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3" name="Picture 17" descr="H:\Home\davidg\Projects-misc\Terena\AARC\PR\sirtfi-logo-transp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99" y="3596861"/>
            <a:ext cx="643952" cy="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:\Home\davidg\Projects-misc\Terena\AARC\PR\refeds-mini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75" y="4111678"/>
            <a:ext cx="342780" cy="3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21745" y="2919353"/>
            <a:ext cx="555202" cy="475129"/>
            <a:chOff x="4198507" y="4091961"/>
            <a:chExt cx="555202" cy="475129"/>
          </a:xfrm>
        </p:grpSpPr>
        <p:sp>
          <p:nvSpPr>
            <p:cNvPr id="46" name="Minus 45"/>
            <p:cNvSpPr/>
            <p:nvPr/>
          </p:nvSpPr>
          <p:spPr>
            <a:xfrm>
              <a:off x="4628218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52"/>
            <p:cNvSpPr/>
            <p:nvPr/>
          </p:nvSpPr>
          <p:spPr>
            <a:xfrm>
              <a:off x="4332368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inus 54"/>
            <p:cNvSpPr/>
            <p:nvPr/>
          </p:nvSpPr>
          <p:spPr>
            <a:xfrm>
              <a:off x="4494357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inus 55"/>
            <p:cNvSpPr/>
            <p:nvPr/>
          </p:nvSpPr>
          <p:spPr>
            <a:xfrm>
              <a:off x="4198507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74568" y="411167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R&amp;S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355367"/>
            <a:ext cx="11781303" cy="4035039"/>
            <a:chOff x="0" y="2355367"/>
            <a:chExt cx="11781303" cy="4035039"/>
          </a:xfrm>
        </p:grpSpPr>
        <p:sp>
          <p:nvSpPr>
            <p:cNvPr id="11" name="Rectangle 10"/>
            <p:cNvSpPr/>
            <p:nvPr/>
          </p:nvSpPr>
          <p:spPr>
            <a:xfrm>
              <a:off x="6418729" y="2371525"/>
              <a:ext cx="3585865" cy="4018881"/>
            </a:xfrm>
            <a:prstGeom prst="rect">
              <a:avLst/>
            </a:prstGeom>
            <a:noFill/>
            <a:ln w="76200">
              <a:solidFill>
                <a:srgbClr val="F6791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371525"/>
              <a:ext cx="6347012" cy="401888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067364" y="2355367"/>
              <a:ext cx="1713939" cy="401888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6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46024" y="1264024"/>
            <a:ext cx="2545976" cy="2850776"/>
            <a:chOff x="9646024" y="1264024"/>
            <a:chExt cx="2545976" cy="28507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64025"/>
            <a:ext cx="11281334" cy="5289176"/>
          </a:xfrm>
        </p:spPr>
        <p:txBody>
          <a:bodyPr>
            <a:normAutofit/>
          </a:bodyPr>
          <a:lstStyle/>
          <a:p>
            <a:r>
              <a:rPr lang="en-US" dirty="0" smtClean="0"/>
              <a:t>Needs </a:t>
            </a:r>
            <a:r>
              <a:rPr lang="en-US" b="1" dirty="0" smtClean="0"/>
              <a:t>security and policy expertise </a:t>
            </a:r>
            <a:r>
              <a:rPr lang="en-US" dirty="0" smtClean="0"/>
              <a:t>(people) – </a:t>
            </a:r>
            <a:r>
              <a:rPr lang="en-US" dirty="0" smtClean="0"/>
              <a:t>and ability to maintain accreditation</a:t>
            </a:r>
          </a:p>
          <a:p>
            <a:r>
              <a:rPr lang="en-US" dirty="0" smtClean="0"/>
              <a:t>Needs </a:t>
            </a:r>
            <a:r>
              <a:rPr lang="en-US" b="1" dirty="0" smtClean="0"/>
              <a:t>operational and technical </a:t>
            </a:r>
            <a:r>
              <a:rPr lang="en-US" b="1" dirty="0" smtClean="0"/>
              <a:t>capabilities (</a:t>
            </a:r>
            <a:r>
              <a:rPr lang="en-US" dirty="0" smtClean="0"/>
              <a:t>hardware): </a:t>
            </a:r>
            <a:br>
              <a:rPr lang="en-US" dirty="0" smtClean="0"/>
            </a:br>
            <a:r>
              <a:rPr lang="en-US" dirty="0" smtClean="0"/>
              <a:t>hardware </a:t>
            </a:r>
            <a:r>
              <a:rPr lang="en-US" dirty="0" smtClean="0"/>
              <a:t>security modules, </a:t>
            </a:r>
            <a:r>
              <a:rPr lang="en-US" dirty="0" smtClean="0"/>
              <a:t>managed </a:t>
            </a:r>
            <a:r>
              <a:rPr lang="en-US" dirty="0" smtClean="0"/>
              <a:t>data </a:t>
            </a:r>
            <a:r>
              <a:rPr lang="en-US" dirty="0" err="1" smtClean="0"/>
              <a:t>centres</a:t>
            </a:r>
            <a:r>
              <a:rPr lang="en-US" dirty="0" smtClean="0"/>
              <a:t>, off-line and on-line secure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areas</a:t>
            </a:r>
            <a:r>
              <a:rPr lang="en-US" dirty="0" smtClean="0"/>
              <a:t>, </a:t>
            </a:r>
            <a:r>
              <a:rPr lang="en-US" dirty="0" smtClean="0"/>
              <a:t>trained personnel</a:t>
            </a:r>
            <a:r>
              <a:rPr lang="en-US" dirty="0" smtClean="0"/>
              <a:t>, </a:t>
            </a:r>
            <a:r>
              <a:rPr lang="en-US" dirty="0" smtClean="0"/>
              <a:t>designate </a:t>
            </a:r>
            <a:r>
              <a:rPr lang="en-US" dirty="0" smtClean="0"/>
              <a:t>infrastructure </a:t>
            </a:r>
            <a:r>
              <a:rPr lang="en-US" dirty="0" smtClean="0"/>
              <a:t>to security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Connects to </a:t>
            </a:r>
            <a:r>
              <a:rPr lang="en-US" dirty="0" smtClean="0"/>
              <a:t>– a handful of – Master </a:t>
            </a:r>
            <a:r>
              <a:rPr lang="en-US" dirty="0" smtClean="0"/>
              <a:t>Portals (MPs) with explicit agreements</a:t>
            </a:r>
            <a:br>
              <a:rPr lang="en-US" dirty="0" smtClean="0"/>
            </a:br>
            <a:r>
              <a:rPr lang="en-US" i="1" dirty="0" smtClean="0"/>
              <a:t>to take care of user credential protection and compliance</a:t>
            </a:r>
            <a:endParaRPr lang="en-US" dirty="0" smtClean="0"/>
          </a:p>
          <a:p>
            <a:r>
              <a:rPr lang="en-US" dirty="0" smtClean="0"/>
              <a:t>Connects (many, we hope </a:t>
            </a:r>
            <a:r>
              <a:rPr lang="en-US" dirty="0" err="1" smtClean="0"/>
              <a:t>scalably</a:t>
            </a:r>
            <a:r>
              <a:rPr lang="en-US" dirty="0" smtClean="0"/>
              <a:t>) federations, IdPs and (few) SP-IdP-Proxies</a:t>
            </a:r>
          </a:p>
          <a:p>
            <a:r>
              <a:rPr lang="en-US" dirty="0" smtClean="0"/>
              <a:t>Serves many communities, some of which we don’t yet know, and </a:t>
            </a:r>
            <a:br>
              <a:rPr lang="en-US" dirty="0" smtClean="0"/>
            </a:br>
            <a:r>
              <a:rPr lang="en-US" dirty="0" smtClean="0"/>
              <a:t>beyond just the European e-Infrastructures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Trust and compliance, with IGTF accreditation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Single logical instance, with HA built in for 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Managed by a consortium: in Europe agreed by at least EGI, EUDAT, G</a:t>
            </a:r>
            <a:r>
              <a:rPr lang="en-GB" dirty="0" smtClean="0">
                <a:solidFill>
                  <a:srgbClr val="F6791C"/>
                </a:solidFill>
              </a:rPr>
              <a:t>ÉANT, </a:t>
            </a:r>
            <a:r>
              <a:rPr lang="en-US" dirty="0" smtClean="0">
                <a:solidFill>
                  <a:srgbClr val="F6791C"/>
                </a:solidFill>
              </a:rPr>
              <a:t>ELIXIR, and SURF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Translator RCauth.eu service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69592" cy="4979396"/>
          </a:xfrm>
        </p:spPr>
        <p:txBody>
          <a:bodyPr>
            <a:normAutofit/>
          </a:bodyPr>
          <a:lstStyle/>
          <a:p>
            <a:r>
              <a:rPr lang="en-US" dirty="0" smtClean="0"/>
              <a:t>In ‘pre-production’ since May 2016, now several connections deployed to EGI, ELIXIR, DNI/SURF, …</a:t>
            </a:r>
            <a:endParaRPr lang="en-US" dirty="0" smtClean="0"/>
          </a:p>
          <a:p>
            <a:r>
              <a:rPr lang="en-US" dirty="0" smtClean="0"/>
              <a:t>‘production </a:t>
            </a:r>
            <a:r>
              <a:rPr lang="en-US" dirty="0" smtClean="0"/>
              <a:t>demonstrator’ instance of </a:t>
            </a:r>
            <a:r>
              <a:rPr lang="en-US" i="1" dirty="0" smtClean="0"/>
              <a:t>Rcauth.eu </a:t>
            </a:r>
            <a:r>
              <a:rPr lang="en-US" dirty="0" smtClean="0"/>
              <a:t>set </a:t>
            </a:r>
            <a:r>
              <a:rPr lang="en-US" dirty="0" smtClean="0"/>
              <a:t>up in </a:t>
            </a:r>
            <a:r>
              <a:rPr lang="en-US" dirty="0" smtClean="0"/>
              <a:t>the </a:t>
            </a:r>
            <a:r>
              <a:rPr lang="en-US" dirty="0" smtClean="0"/>
              <a:t>‘right way</a:t>
            </a:r>
            <a:r>
              <a:rPr lang="en-US" dirty="0" smtClean="0"/>
              <a:t>’ at Nikhef (only for now):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Dedicated secure environment, FIPS 140 level 3 approved HSM, anchored in a stable way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Policy and practices accredited under ‘unique-identifier’ profile at the IGTF </a:t>
            </a:r>
            <a:br>
              <a:rPr lang="en-US" dirty="0" smtClean="0"/>
            </a:br>
            <a:r>
              <a:rPr lang="en-US" dirty="0" smtClean="0"/>
              <a:t>– good </a:t>
            </a:r>
            <a:r>
              <a:rPr lang="en-US" dirty="0" smtClean="0"/>
              <a:t>enough for some </a:t>
            </a:r>
            <a:r>
              <a:rPr lang="en-US" dirty="0" err="1" smtClean="0"/>
              <a:t>infrastuctures</a:t>
            </a:r>
            <a:r>
              <a:rPr lang="en-US" dirty="0" smtClean="0"/>
              <a:t>, and within EGI </a:t>
            </a:r>
            <a:r>
              <a:rPr lang="en-US" i="1" dirty="0" smtClean="0"/>
              <a:t>in combination with </a:t>
            </a:r>
            <a:r>
              <a:rPr lang="en-US" dirty="0" smtClean="0"/>
              <a:t>vetted &amp; managed communities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Scalable negotiation model based on Sirtfi and REFEDS R&amp;S section 6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Requirements </a:t>
            </a:r>
            <a:r>
              <a:rPr lang="en-US" dirty="0" smtClean="0"/>
              <a:t>on attached </a:t>
            </a:r>
            <a:r>
              <a:rPr lang="en-US" dirty="0" smtClean="0"/>
              <a:t>credential stores defined </a:t>
            </a:r>
            <a:r>
              <a:rPr lang="en-US" dirty="0" smtClean="0"/>
              <a:t>(for key protection)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Trust anchors in production (RCauth.eu is part of the ‘EGI-CAM’ package)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it’s a </a:t>
            </a:r>
            <a:r>
              <a:rPr lang="en-US" b="1" dirty="0" smtClean="0"/>
              <a:t>production demonstrator</a:t>
            </a:r>
            <a:r>
              <a:rPr lang="en-US" dirty="0" smtClean="0"/>
              <a:t>, </a:t>
            </a:r>
            <a:r>
              <a:rPr lang="en-US" i="1" dirty="0" smtClean="0"/>
              <a:t>not </a:t>
            </a:r>
            <a:r>
              <a:rPr lang="en-US" dirty="0" smtClean="0"/>
              <a:t>true production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i="1" dirty="0" smtClean="0"/>
              <a:t>without</a:t>
            </a:r>
            <a:r>
              <a:rPr lang="en-US" dirty="0" smtClean="0"/>
              <a:t> an SLA, and with limited </a:t>
            </a:r>
            <a:r>
              <a:rPr lang="en-US" dirty="0" smtClean="0"/>
              <a:t>capacity (~2k users)</a:t>
            </a:r>
            <a:endParaRPr lang="en-US" dirty="0" smtClean="0"/>
          </a:p>
          <a:p>
            <a:r>
              <a:rPr lang="en-US" dirty="0" smtClean="0"/>
              <a:t>… 	and it’s a bit a ‘Heath Robinson’ service, using </a:t>
            </a:r>
            <a:br>
              <a:rPr lang="en-US" dirty="0" smtClean="0"/>
            </a:br>
            <a:r>
              <a:rPr lang="en-US" dirty="0" smtClean="0"/>
              <a:t>	mostly pre-available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…	intended availability is high, but no on-site 24x365, nor redundancy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</a:t>
            </a:r>
            <a:r>
              <a:rPr lang="en-US" dirty="0" smtClean="0"/>
              <a:t>today?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24" y="4168761"/>
            <a:ext cx="2653553" cy="21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7" y="3092820"/>
            <a:ext cx="2148100" cy="10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3170234"/>
            <a:ext cx="189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Stakeholders</a:t>
            </a:r>
          </a:p>
          <a:p>
            <a:r>
              <a:rPr lang="en-US" dirty="0" smtClean="0"/>
              <a:t>EGI, EUDAT, SURF, 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GB" dirty="0" smtClean="0"/>
              <a:t>ÉANT, </a:t>
            </a:r>
            <a:r>
              <a:rPr lang="en-US" dirty="0" smtClean="0"/>
              <a:t>ELIXIR,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820" y="5304162"/>
            <a:ext cx="36582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Infrastructure-specific</a:t>
            </a:r>
            <a:r>
              <a:rPr lang="en-US" dirty="0" smtClean="0"/>
              <a:t> Master Portals</a:t>
            </a:r>
            <a:br>
              <a:rPr lang="en-US" dirty="0" smtClean="0"/>
            </a:br>
            <a:r>
              <a:rPr lang="en-US" dirty="0" smtClean="0"/>
              <a:t>and Credential Repository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3" y="1427996"/>
            <a:ext cx="737247" cy="5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11601" y="2027530"/>
            <a:ext cx="25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joint PMA authoritative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policy and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RCauth.eu management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6" y="1241811"/>
            <a:ext cx="962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2" y="4891863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3086"/>
          <p:cNvGrpSpPr/>
          <p:nvPr/>
        </p:nvGrpSpPr>
        <p:grpSpPr>
          <a:xfrm>
            <a:off x="6592113" y="2880091"/>
            <a:ext cx="1758615" cy="2282458"/>
            <a:chOff x="6592113" y="2880091"/>
            <a:chExt cx="1758615" cy="228245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30192" y="3142012"/>
              <a:ext cx="2282458" cy="17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84" y="363804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72" y="317023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81" y="4055327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1" y="5562377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25636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2366168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9" y="4259261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4230685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5" idx="2"/>
            <a:endCxn id="11" idx="1"/>
          </p:cNvCxnSpPr>
          <p:nvPr/>
        </p:nvCxnSpPr>
        <p:spPr>
          <a:xfrm rot="16200000" flipH="1">
            <a:off x="1726651" y="4303105"/>
            <a:ext cx="779621" cy="2555660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3077" idx="0"/>
          </p:cNvCxnSpPr>
          <p:nvPr/>
        </p:nvCxnSpPr>
        <p:spPr>
          <a:xfrm>
            <a:off x="2299131" y="4696617"/>
            <a:ext cx="2923488" cy="195246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3076" idx="1"/>
          </p:cNvCxnSpPr>
          <p:nvPr/>
        </p:nvCxnSpPr>
        <p:spPr>
          <a:xfrm flipV="1">
            <a:off x="2299131" y="1765686"/>
            <a:ext cx="3608825" cy="1066414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8" idx="0"/>
            <a:endCxn id="3076" idx="1"/>
          </p:cNvCxnSpPr>
          <p:nvPr/>
        </p:nvCxnSpPr>
        <p:spPr>
          <a:xfrm flipV="1">
            <a:off x="961232" y="1765686"/>
            <a:ext cx="4946724" cy="159950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3076" idx="1"/>
          </p:cNvCxnSpPr>
          <p:nvPr/>
        </p:nvCxnSpPr>
        <p:spPr>
          <a:xfrm flipV="1">
            <a:off x="1833199" y="1765686"/>
            <a:ext cx="4074757" cy="2464999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3076" idx="1"/>
          </p:cNvCxnSpPr>
          <p:nvPr/>
        </p:nvCxnSpPr>
        <p:spPr>
          <a:xfrm flipV="1">
            <a:off x="838631" y="1765686"/>
            <a:ext cx="5069325" cy="2493575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9" idx="1"/>
          </p:cNvCxnSpPr>
          <p:nvPr/>
        </p:nvCxnSpPr>
        <p:spPr>
          <a:xfrm flipV="1">
            <a:off x="1833199" y="3958689"/>
            <a:ext cx="5166385" cy="271996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10" idx="1"/>
          </p:cNvCxnSpPr>
          <p:nvPr/>
        </p:nvCxnSpPr>
        <p:spPr>
          <a:xfrm>
            <a:off x="838631" y="4259261"/>
            <a:ext cx="6764850" cy="116711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3074" idx="1"/>
          </p:cNvCxnSpPr>
          <p:nvPr/>
        </p:nvCxnSpPr>
        <p:spPr>
          <a:xfrm>
            <a:off x="2299131" y="2832100"/>
            <a:ext cx="5229441" cy="658779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3452779"/>
            <a:ext cx="771721" cy="1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72719" y="3174758"/>
            <a:ext cx="184573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in-kind or explicit </a:t>
            </a:r>
            <a:r>
              <a:rPr lang="en-US" b="1" dirty="0" smtClean="0"/>
              <a:t>contributions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services, kit, and operators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25043" y="1172557"/>
            <a:ext cx="304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shared governance through a</a:t>
            </a:r>
            <a:br>
              <a:rPr lang="en-US" dirty="0" smtClean="0"/>
            </a:br>
            <a:r>
              <a:rPr lang="en-US" b="1" dirty="0" smtClean="0"/>
              <a:t>Policy Management Authority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3075" idx="2"/>
            <a:endCxn id="3079" idx="3"/>
          </p:cNvCxnSpPr>
          <p:nvPr/>
        </p:nvCxnSpPr>
        <p:spPr>
          <a:xfrm>
            <a:off x="7451107" y="2017794"/>
            <a:ext cx="20315" cy="862297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13892" y="3352257"/>
            <a:ext cx="21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trust by any and all</a:t>
            </a:r>
            <a:br>
              <a:rPr lang="en-US" dirty="0" smtClean="0"/>
            </a:br>
            <a:r>
              <a:rPr lang="en-US" b="1" dirty="0" smtClean="0"/>
              <a:t>global</a:t>
            </a:r>
            <a:r>
              <a:rPr lang="en-US" b="1" dirty="0"/>
              <a:t> </a:t>
            </a:r>
            <a:r>
              <a:rPr lang="en-US" b="1" dirty="0" smtClean="0"/>
              <a:t>relying parties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53229" y="1156682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non-discriminatory policy and practices</a:t>
            </a:r>
            <a:endParaRPr lang="en-US" i="1" dirty="0"/>
          </a:p>
        </p:txBody>
      </p:sp>
      <p:cxnSp>
        <p:nvCxnSpPr>
          <p:cNvPr id="52" name="Straight Arrow Connector 51"/>
          <p:cNvCxnSpPr>
            <a:stCxn id="3080" idx="1"/>
            <a:endCxn id="3079" idx="2"/>
          </p:cNvCxnSpPr>
          <p:nvPr/>
        </p:nvCxnSpPr>
        <p:spPr>
          <a:xfrm flipH="1" flipV="1">
            <a:off x="8350729" y="4021320"/>
            <a:ext cx="2370069" cy="826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4917263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3081" idx="1"/>
            <a:endCxn id="3077" idx="3"/>
          </p:cNvCxnSpPr>
          <p:nvPr/>
        </p:nvCxnSpPr>
        <p:spPr>
          <a:xfrm flipH="1">
            <a:off x="5518686" y="5284270"/>
            <a:ext cx="5202112" cy="15962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07253" y="5334710"/>
            <a:ext cx="23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contact service by</a:t>
            </a:r>
            <a:br>
              <a:rPr lang="en-US" dirty="0" smtClean="0"/>
            </a:br>
            <a:r>
              <a:rPr lang="en-US" dirty="0" smtClean="0"/>
              <a:t>specific stakeholder</a:t>
            </a:r>
            <a:endParaRPr lang="en-US" dirty="0"/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5614034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>
            <a:stCxn id="84" idx="1"/>
            <a:endCxn id="11" idx="3"/>
          </p:cNvCxnSpPr>
          <p:nvPr/>
        </p:nvCxnSpPr>
        <p:spPr>
          <a:xfrm flipH="1" flipV="1">
            <a:off x="3986425" y="5970746"/>
            <a:ext cx="6734373" cy="10295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10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55" y="1233298"/>
            <a:ext cx="841197" cy="3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Elbow Connector 3108"/>
          <p:cNvCxnSpPr>
            <a:stCxn id="3080" idx="0"/>
            <a:endCxn id="3075" idx="3"/>
          </p:cNvCxnSpPr>
          <p:nvPr/>
        </p:nvCxnSpPr>
        <p:spPr>
          <a:xfrm rot="16200000" flipV="1">
            <a:off x="8598253" y="944372"/>
            <a:ext cx="1729884" cy="3286929"/>
          </a:xfrm>
          <a:prstGeom prst="bentConnector2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Arrow Connector 3110"/>
          <p:cNvCxnSpPr>
            <a:stCxn id="3107" idx="1"/>
            <a:endCxn id="3075" idx="3"/>
          </p:cNvCxnSpPr>
          <p:nvPr/>
        </p:nvCxnSpPr>
        <p:spPr>
          <a:xfrm flipH="1">
            <a:off x="7819730" y="1427996"/>
            <a:ext cx="3391625" cy="294899"/>
          </a:xfrm>
          <a:prstGeom prst="straightConnector1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17" y="2448942"/>
            <a:ext cx="1307877" cy="6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Beyond just the ‘Nikhef Best Effort’ service</a:t>
            </a:r>
          </a:p>
          <a:p>
            <a:r>
              <a:rPr lang="en-US" dirty="0" smtClean="0"/>
              <a:t>what is ‘the service’ in this context: Delegation Service &amp; WAYF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anywhere between a few </a:t>
            </a:r>
            <a:r>
              <a:rPr lang="en-US" dirty="0" err="1"/>
              <a:t>kEur</a:t>
            </a:r>
            <a:r>
              <a:rPr lang="en-US" dirty="0"/>
              <a:t> to well over 100+kEur cost per </a:t>
            </a:r>
            <a:r>
              <a:rPr lang="en-US" dirty="0" smtClean="0"/>
              <a:t>year 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Recuperation model</a:t>
            </a:r>
          </a:p>
          <a:p>
            <a:r>
              <a:rPr lang="en-US" dirty="0" smtClean="0"/>
              <a:t>Master Portals (Credential Management) from other (non-</a:t>
            </a:r>
            <a:r>
              <a:rPr lang="en-US" dirty="0" err="1" smtClean="0"/>
              <a:t>RCauth</a:t>
            </a:r>
            <a:r>
              <a:rPr lang="en-US" dirty="0" smtClean="0"/>
              <a:t>) funding</a:t>
            </a:r>
          </a:p>
          <a:p>
            <a:r>
              <a:rPr lang="en-US" dirty="0" smtClean="0"/>
              <a:t>Delegation Service/RCauth.eu: free at point of use</a:t>
            </a:r>
          </a:p>
          <a:p>
            <a:r>
              <a:rPr lang="en-US" dirty="0" smtClean="0"/>
              <a:t>funded via in-kind contributions by the major e-Infrastructures</a:t>
            </a:r>
            <a:endParaRPr lang="en-US" dirty="0"/>
          </a:p>
          <a:p>
            <a:r>
              <a:rPr lang="en-US" dirty="0" smtClean="0"/>
              <a:t>distributed H/A setup, leveraging existing capabilities and some additional person effort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6791C"/>
                </a:solidFill>
                <a:sym typeface="Wingdings" panose="05000000000000000000" pitchFamily="2" charset="2"/>
              </a:rPr>
              <a:t>EOSC </a:t>
            </a:r>
            <a:r>
              <a:rPr lang="en-US" b="1" dirty="0">
                <a:solidFill>
                  <a:srgbClr val="F6791C"/>
                </a:solidFill>
                <a:sym typeface="Wingdings" panose="05000000000000000000" pitchFamily="2" charset="2"/>
              </a:rPr>
              <a:t>Hub Consortium picked </a:t>
            </a:r>
            <a:r>
              <a:rPr lang="en-US" b="1" dirty="0" smtClean="0">
                <a:solidFill>
                  <a:srgbClr val="F6791C"/>
                </a:solidFill>
                <a:sym typeface="Wingdings" panose="05000000000000000000" pitchFamily="2" charset="2"/>
              </a:rPr>
              <a:t>middle ground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contribute </a:t>
            </a:r>
            <a:r>
              <a:rPr lang="en-US" dirty="0">
                <a:sym typeface="Wingdings" panose="05000000000000000000" pitchFamily="2" charset="2"/>
              </a:rPr>
              <a:t>effort and some hardware resources to the joint pan-European </a:t>
            </a:r>
            <a:r>
              <a:rPr lang="en-US" dirty="0" smtClean="0">
                <a:sym typeface="Wingdings" panose="05000000000000000000" pitchFamily="2" charset="2"/>
              </a:rPr>
              <a:t>pool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help </a:t>
            </a:r>
            <a:r>
              <a:rPr lang="en-US" dirty="0">
                <a:sym typeface="Wingdings" panose="05000000000000000000" pitchFamily="2" charset="2"/>
              </a:rPr>
              <a:t>steer the </a:t>
            </a:r>
            <a:r>
              <a:rPr lang="en-US" dirty="0" smtClean="0">
                <a:sym typeface="Wingdings" panose="05000000000000000000" pitchFamily="2" charset="2"/>
              </a:rPr>
              <a:t>development through joint, independent, management body (PMA)</a:t>
            </a:r>
            <a:endParaRPr lang="en-US" dirty="0"/>
          </a:p>
          <a:p>
            <a:r>
              <a:rPr lang="en-US" dirty="0" smtClean="0"/>
              <a:t>partners with existing security operations expertise: GRNET, STFC, FZJ + SURF/Nikhef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distribution and support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https://</a:t>
            </a:r>
            <a:r>
              <a:rPr lang="en-US" b="1" dirty="0" smtClean="0"/>
              <a:t>wiki.geant.org/display/AARC/Models+for+the+CILogon-like+TTS+Pilot</a:t>
            </a:r>
          </a:p>
          <a:p>
            <a:pPr marL="0" indent="0">
              <a:buNone/>
            </a:pPr>
            <a:r>
              <a:rPr lang="en-US" b="1" dirty="0" smtClean="0"/>
              <a:t>https://www.rcauth.eu/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DIY demo – for users from </a:t>
            </a:r>
            <a:r>
              <a:rPr lang="en-US" dirty="0" err="1" smtClean="0"/>
              <a:t>Sirtfi’ed</a:t>
            </a:r>
            <a:r>
              <a:rPr lang="en-US" dirty="0" smtClean="0"/>
              <a:t> R&amp;S Institutions, or through the IGTF eduGAIN bridge:</a:t>
            </a:r>
            <a:br>
              <a:rPr lang="en-US" dirty="0" smtClean="0"/>
            </a:br>
            <a:r>
              <a:rPr lang="en-US" b="1" dirty="0" smtClean="0"/>
              <a:t>https://rcdemo.nikhef.nl/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25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4483" y="4024301"/>
            <a:ext cx="4334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Thanks to all collaborators on this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joint enterprise: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EGI, EUDAT, GEANT, SURF;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Nikhef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GRNET, Christos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Kanellopoulos</a:t>
            </a:r>
            <a:endParaRPr lang="en-US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and to Jim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Basney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of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NCSA, CTSC and CILogon</a:t>
            </a:r>
          </a:p>
        </p:txBody>
      </p:sp>
      <p:sp>
        <p:nvSpPr>
          <p:cNvPr id="6" name="Tekstvak 10"/>
          <p:cNvSpPr txBox="1"/>
          <p:nvPr/>
        </p:nvSpPr>
        <p:spPr>
          <a:xfrm>
            <a:off x="166202" y="234866"/>
            <a:ext cx="5535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Parts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of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this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work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have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also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been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performed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as part of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work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programme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of EGI-ENGAGE</a:t>
            </a:r>
            <a:b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EGI-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Engage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is co-funded by the Horizon 2020 Framework Programme</a:t>
            </a:r>
          </a:p>
          <a:p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2" y="1007628"/>
            <a:ext cx="1271585" cy="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17978</TotalTime>
  <Words>467</Words>
  <Application>Microsoft Office PowerPoint</Application>
  <PresentationFormat>Custom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GEANT Association</vt:lpstr>
      <vt:lpstr>PowerPoint Presentation</vt:lpstr>
      <vt:lpstr>Aim: seamless access to existing services with eduGAIN for all</vt:lpstr>
      <vt:lpstr>CILogon-like TTS Pilot, the User’s work flow</vt:lpstr>
      <vt:lpstr>Token Translator RCauth.eu service component</vt:lpstr>
      <vt:lpstr>Where are we today?</vt:lpstr>
      <vt:lpstr>Planned RCauth.eu management model</vt:lpstr>
      <vt:lpstr>Service distribution and support plans</vt:lpstr>
      <vt:lpstr>References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334</cp:revision>
  <cp:lastPrinted>2015-05-01T10:30:08Z</cp:lastPrinted>
  <dcterms:created xsi:type="dcterms:W3CDTF">2015-04-29T14:13:57Z</dcterms:created>
  <dcterms:modified xsi:type="dcterms:W3CDTF">2017-05-12T10:44:59Z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