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628775"/>
            <a:ext cx="709295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6449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7172" name="Picture 4" descr="ST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61025"/>
            <a:ext cx="396081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3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5175"/>
            <a:ext cx="22860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5175"/>
            <a:ext cx="67056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2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8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3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113"/>
            <a:ext cx="44958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4958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8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1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43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12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2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63938" y="765175"/>
            <a:ext cx="541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16113"/>
            <a:ext cx="91440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760" y="6381750"/>
            <a:ext cx="394617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rgbClr val="3366CC"/>
                </a:solidFill>
              </a:defRPr>
            </a:lvl1pPr>
          </a:lstStyle>
          <a:p>
            <a:r>
              <a:rPr lang="en-GB" dirty="0" smtClean="0"/>
              <a:t>www.stfc.ac.uk</a:t>
            </a:r>
            <a:endParaRPr lang="en-GB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>
                <a:solidFill>
                  <a:srgbClr val="333399"/>
                </a:solidFill>
              </a:defRPr>
            </a:lvl1pPr>
          </a:lstStyle>
          <a:p>
            <a:fld id="{7FB75A0A-D6CF-479A-987C-BF99BBC4C5E1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516688" y="6394450"/>
            <a:ext cx="26273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1200" dirty="0" smtClean="0">
                <a:solidFill>
                  <a:srgbClr val="009999"/>
                </a:solidFill>
              </a:rPr>
              <a:t>Department</a:t>
            </a:r>
            <a:r>
              <a:rPr lang="en-GB" altLang="en-US" sz="1200" baseline="0" dirty="0" smtClean="0">
                <a:solidFill>
                  <a:srgbClr val="009999"/>
                </a:solidFill>
              </a:rPr>
              <a:t> for Mad Science</a:t>
            </a:r>
            <a:endParaRPr lang="en-GB" altLang="en-US" sz="1200" dirty="0">
              <a:solidFill>
                <a:srgbClr val="009999"/>
              </a:solidFill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66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66FF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66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/>
          <a:lstStyle/>
          <a:p>
            <a:r>
              <a:rPr lang="en-US" dirty="0" smtClean="0"/>
              <a:t>J Jensen, STFC</a:t>
            </a:r>
          </a:p>
          <a:p>
            <a:r>
              <a:rPr lang="en-US" dirty="0" smtClean="0"/>
              <a:t>Chief Soapbox Officer</a:t>
            </a:r>
          </a:p>
          <a:p>
            <a:r>
              <a:rPr lang="en-US" dirty="0" smtClean="0"/>
              <a:t>23 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 services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863265"/>
              </p:ext>
            </p:extLst>
          </p:nvPr>
        </p:nvGraphicFramePr>
        <p:xfrm>
          <a:off x="683568" y="1628800"/>
          <a:ext cx="6768752" cy="5112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798"/>
                <a:gridCol w="2493405"/>
                <a:gridCol w="2008151"/>
                <a:gridCol w="407905"/>
                <a:gridCol w="387474"/>
                <a:gridCol w="563334"/>
                <a:gridCol w="505685"/>
              </a:tblGrid>
              <a:tr h="44928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Description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Base address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Av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Int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Conf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Prod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69683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S0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Network (not part of CA but online services depend on it)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939367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S1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CA web site, containing repository information, documentation, CP/CPS, and other documents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www.ngs.ac.uk/certoverview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69683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S2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Helpdesk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support@grid-support.ac.uk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69683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S3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Contact email addresses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e.g., ca-operator@grid-support.ac.uk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137550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S4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CRL server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crl.ca.ngs.ac.uk</a:t>
                      </a:r>
                      <a:endParaRPr lang="en-GB" sz="1400">
                        <a:effectLst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(web1.ca.ngs.ac.uk)</a:t>
                      </a:r>
                      <a:endParaRPr lang="en-GB" sz="1400">
                        <a:effectLst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ca.grid-support.ac.uk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69683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S5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Online request service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https://ca.grid-support.ac.uk/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69683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S6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Renewal and admin (RA) interface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https://ca-admin.grid-support.ac.uk/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GB" sz="1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012086"/>
            <a:ext cx="29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From an old UK </a:t>
            </a:r>
            <a:r>
              <a:rPr lang="en-GB" dirty="0" err="1" smtClean="0"/>
              <a:t>eSc</a:t>
            </a:r>
            <a:r>
              <a:rPr lang="en-GB" dirty="0" smtClean="0"/>
              <a:t> CA doc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43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 services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236706"/>
              </p:ext>
            </p:extLst>
          </p:nvPr>
        </p:nvGraphicFramePr>
        <p:xfrm>
          <a:off x="26260" y="1700808"/>
          <a:ext cx="8506179" cy="4320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190"/>
                <a:gridCol w="3133421"/>
                <a:gridCol w="2523611"/>
                <a:gridCol w="512608"/>
                <a:gridCol w="486932"/>
                <a:gridCol w="707932"/>
                <a:gridCol w="635485"/>
              </a:tblGrid>
              <a:tr h="454507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Description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Base address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Av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Int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Conf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Prod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521685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S7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CA Operator interface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https://ca-ra.grid-support.ac.uk/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353793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S8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Online server database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521685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S9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A notification service which sends email to people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7514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S10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Offline signing service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521685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S11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Offline RA database (letters archive)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N/A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521685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S12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DNS/Internal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Can store or cache locally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7514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S13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DNS/External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7514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S14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Web start host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87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 services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798763"/>
              </p:ext>
            </p:extLst>
          </p:nvPr>
        </p:nvGraphicFramePr>
        <p:xfrm>
          <a:off x="323528" y="2492896"/>
          <a:ext cx="8568952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926"/>
                <a:gridCol w="3156545"/>
                <a:gridCol w="2542234"/>
                <a:gridCol w="516391"/>
                <a:gridCol w="490525"/>
                <a:gridCol w="713156"/>
                <a:gridCol w="640175"/>
              </a:tblGrid>
              <a:tr h="641073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Description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Base address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Av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Int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Conf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Prod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99018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P1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People: signing operators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99018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P2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People: support staff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499018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P3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People: policy/admin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  <a:tr h="670184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S17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>
                          <a:effectLst/>
                        </a:rPr>
                        <a:t>People: software support</a:t>
                      </a:r>
                      <a:endParaRPr lang="en-GB" sz="16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41746" marR="417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38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Root key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Protecting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7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Protecting a Root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392612"/>
          </a:xfrm>
        </p:spPr>
        <p:txBody>
          <a:bodyPr/>
          <a:lstStyle/>
          <a:p>
            <a:r>
              <a:rPr lang="en-GB" sz="2800" dirty="0" smtClean="0"/>
              <a:t># physical copies?</a:t>
            </a:r>
          </a:p>
          <a:p>
            <a:r>
              <a:rPr lang="en-GB" sz="2800" dirty="0" smtClean="0"/>
              <a:t>How they are encrypted?</a:t>
            </a:r>
          </a:p>
          <a:p>
            <a:r>
              <a:rPr lang="en-GB" sz="2800" dirty="0" smtClean="0"/>
              <a:t>Where they are physically stored?</a:t>
            </a:r>
          </a:p>
          <a:p>
            <a:pPr lvl="1"/>
            <a:r>
              <a:rPr lang="en-GB" sz="2400" dirty="0" smtClean="0"/>
              <a:t>Off site?</a:t>
            </a:r>
          </a:p>
          <a:p>
            <a:r>
              <a:rPr lang="en-GB" sz="2800" dirty="0" smtClean="0"/>
              <a:t>Who can release the key?</a:t>
            </a:r>
          </a:p>
          <a:p>
            <a:r>
              <a:rPr lang="en-GB" sz="2800" dirty="0" smtClean="0"/>
              <a:t>What is required to release the key?</a:t>
            </a:r>
          </a:p>
          <a:p>
            <a:pPr lvl="1"/>
            <a:r>
              <a:rPr lang="en-GB" sz="2400" dirty="0" smtClean="0"/>
              <a:t>E.g. m-of-n, such as SSSS (which needs some thought)</a:t>
            </a:r>
          </a:p>
          <a:p>
            <a:r>
              <a:rPr lang="en-GB" sz="2800" dirty="0" smtClean="0"/>
              <a:t>How to keep knowledge, testing?</a:t>
            </a:r>
          </a:p>
          <a:p>
            <a:pPr lvl="1"/>
            <a:r>
              <a:rPr lang="en-GB" sz="2400" dirty="0" smtClean="0"/>
              <a:t>E.g. root CRL issuance</a:t>
            </a:r>
          </a:p>
          <a:p>
            <a:pPr lvl="1"/>
            <a:r>
              <a:rPr lang="en-GB" sz="2400" dirty="0" smtClean="0"/>
              <a:t>Frequency of doing so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0431516"/>
      </p:ext>
    </p:extLst>
  </p:cSld>
  <p:clrMapOvr>
    <a:masterClrMapping/>
  </p:clrMapOvr>
</p:sld>
</file>

<file path=ppt/theme/theme1.xml><?xml version="1.0" encoding="utf-8"?>
<a:theme xmlns:a="http://schemas.openxmlformats.org/drawingml/2006/main" name="newGridPP2_talks">
  <a:themeElements>
    <a:clrScheme name="newGridPP2_talks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newGridPP2_talk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newGridPP2_tal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CIP</Template>
  <TotalTime>1198</TotalTime>
  <Words>313</Words>
  <Application>Microsoft Office PowerPoint</Application>
  <PresentationFormat>On-screen Show (4:3)</PresentationFormat>
  <Paragraphs>177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newGridPP2_talks</vt:lpstr>
      <vt:lpstr>DR</vt:lpstr>
      <vt:lpstr>CA services</vt:lpstr>
      <vt:lpstr>CA services</vt:lpstr>
      <vt:lpstr>CA services</vt:lpstr>
      <vt:lpstr>Root key</vt:lpstr>
      <vt:lpstr>Protecting a Root Key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and Data Management in GridPP</dc:title>
  <dc:creator>Jensen, Jens (STFC,RAL,SC)</dc:creator>
  <cp:lastModifiedBy>Jensen, Jens (STFC,RAL,SC)</cp:lastModifiedBy>
  <cp:revision>60</cp:revision>
  <dcterms:created xsi:type="dcterms:W3CDTF">2014-12-01T13:05:32Z</dcterms:created>
  <dcterms:modified xsi:type="dcterms:W3CDTF">2017-05-23T09:45:02Z</dcterms:modified>
</cp:coreProperties>
</file>