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5" r:id="rId2"/>
    <p:sldId id="256" r:id="rId3"/>
    <p:sldId id="257" r:id="rId4"/>
    <p:sldId id="258" r:id="rId5"/>
    <p:sldId id="263" r:id="rId6"/>
    <p:sldId id="259" r:id="rId7"/>
    <p:sldId id="264" r:id="rId8"/>
    <p:sldId id="262" r:id="rId9"/>
    <p:sldId id="266" r:id="rId10"/>
    <p:sldId id="261" r:id="rId11"/>
    <p:sldId id="260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4BA9FF"/>
    <a:srgbClr val="FF4BDD"/>
    <a:srgbClr val="028E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51971-7672-4FAE-A0C4-E13C170A86C4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8B9DD-8EFE-4467-9BF9-45462CA4B5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70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8B9DD-8EFE-4467-9BF9-45462CA4B554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902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486CD-9E57-D3C3-8345-D39909ADD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DE83644-1259-FDA5-405B-0E82F43E30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61E986-4733-89E4-7607-C76BCD8F3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6E724A-D6D1-491B-2B44-3C8E71D67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12563A-672D-D289-DB64-5F8EBAAA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6413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373E92-D143-D6C2-6493-73255B045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09D07F6-4442-44E9-44AE-93C9AF838A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33D286-53A3-9910-EE5C-756E35B54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508472-A592-4054-AC2A-8457E10D1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90A2EA-95F1-AFD9-17E9-4B8B12A7B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577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78F99F9-D1D8-3A14-5F02-7AF60FA9C5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15B076A-11E8-9711-06BA-A66F4D1ACD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D24B77-B20D-59EE-BCE0-A9A804024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88C936-88EA-3FAC-42D1-C4629E3F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F7A1E3-0830-23F5-E450-70E58FA58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638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DF4A72-7DA5-F900-F42B-A994FE6E4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B75647-2493-503F-219B-B42CBE9FE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FD5B3D-A775-34E2-1626-1423788E5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712EB1-FC09-96A2-8EC2-FC29AD05F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07C90B-BCAC-09E5-4EE5-E0AA23F95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0512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D08D59-557F-A053-F31F-CEF51B450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7F0D50-A432-909F-4C4E-01B81BE17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05D0F1-ED32-89A9-DDAC-B398C9668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8E41708-3CAC-1888-00F4-B74FEB62A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EA2DB1-9D75-F22F-5838-6045DB25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429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A1CF5-9DF8-7B1D-98C1-DF9111325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0914602-BB08-DDAC-5FFC-58E3CD581B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8019FC-DEEE-0AAF-84B7-0A078DFF07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3FC422E-DFCB-A04F-1713-17E7E5D69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B5D70E5-3736-D78F-49C2-F3EFF2BE3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413A081-D8FA-871E-5269-08E2E52C4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310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DF0B26-62FE-73BD-2F2C-079E139DD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9C1C94-C26E-1A2F-D1DD-09D5857B5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8CA54A1-9E94-CC44-1D33-A180E56B9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6812C0-8AEC-1936-5573-203888EFFF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4DBEC75-E877-FF30-5D12-981757A622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BC4A70D-C746-A1C3-4917-A3154BB2F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7BB8D2B-237B-8F13-4912-22336A9F5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A485DEB-FC51-3B66-17F3-76267A387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5549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EC954-B526-FE71-4705-97B7DCE59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71DF9B9-45C0-61CB-6545-11BB33A6B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5E29263-4E1B-5F6B-6BC8-E2B3353D6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B4508F-1133-37C4-7316-43F3593F5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385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15E6173-4628-167C-C86D-F696E3E44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6FD265B-43A0-D67C-CE52-EFC36B4C2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4CB1F9-E0B6-1F3E-2BAB-EE8A375E5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980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C7EF2-8076-C85C-47FD-A8619B8CA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4FE329-F30C-0E7E-569F-6864C0FB3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937A10C-0248-23A9-0918-CFD2058CE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E3AA1D5-6C0A-12CC-CB8A-30EF6564F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C86C492-E30A-169B-B929-651E11EA4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FCFBA0A-4A34-80E6-9417-84FE5CBE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67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D9F78B-EE7B-3E49-35F5-7A7690CB6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5DDC6ED-46D3-7960-1EB3-89E9EA8F8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3A3B288-BA8B-E49E-C7A0-AF5879F16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B530AC-ADEB-5B19-0266-11034D9DB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770C315-6A7C-64B4-EEDA-0154E4BE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816539E-B059-407B-5E3B-7273CCEC8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90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F015D69-405B-44B0-9B15-572F9FCDA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A67D8B-A683-7A43-CF4F-5226E50BB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7D7ED4-A450-D7A6-3EC5-44723B443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AF2105-589A-4310-A013-962829356413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59F895-EB06-2837-D5E8-245CF99560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4CB2D5-783B-110E-B87C-354399A8F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C12CC8-DC47-406F-89FA-7C0552AA8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2222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551A-8BFD-FE11-A7C6-E3C10AA1F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89796CD-FFAC-054D-6FAE-09DF7A1E52A7}"/>
              </a:ext>
            </a:extLst>
          </p:cNvPr>
          <p:cNvSpPr txBox="1"/>
          <p:nvPr/>
        </p:nvSpPr>
        <p:spPr>
          <a:xfrm>
            <a:off x="766916" y="481781"/>
            <a:ext cx="10726994" cy="5575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wanted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on in Hamburg: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Characterization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surface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wavefield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slowness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and type of the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incoming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wavefield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1- and 3-component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beamforming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Localization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of possible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noise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also Matched Field Processing)</a:t>
            </a:r>
          </a:p>
          <a:p>
            <a:pPr>
              <a:lnSpc>
                <a:spcPct val="150000"/>
              </a:lnSpc>
            </a:pP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at in the end?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Temporal and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spatial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coherence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surface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wavefield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Coherence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borehole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station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TERZ and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surface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stations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detect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possible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noise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Ambient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noise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characterization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Groos and Ritter (2009)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Alignment of the horizontal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components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of the TERZ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subarray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… and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fact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try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a time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dependend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characterization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surface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wavefield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for different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frequency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bands for the TERZ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subarray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09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BBD14-5D86-4B83-000E-502960019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C2AD8F23-2911-2F9B-3598-6DADA6378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189" y="3429000"/>
            <a:ext cx="6884241" cy="333895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F214A38-5894-AE08-6730-91C86FF03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67" y="609491"/>
            <a:ext cx="7177979" cy="360854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29709C7-3700-66DB-9524-AF22DA872FB4}"/>
              </a:ext>
            </a:extLst>
          </p:cNvPr>
          <p:cNvSpPr txBox="1"/>
          <p:nvPr/>
        </p:nvSpPr>
        <p:spPr>
          <a:xfrm>
            <a:off x="2235431" y="90049"/>
            <a:ext cx="7721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Prominent </a:t>
            </a:r>
            <a:r>
              <a:rPr lang="de-DE" sz="2400" dirty="0" err="1"/>
              <a:t>amplitude</a:t>
            </a:r>
            <a:r>
              <a:rPr lang="de-DE" sz="2400" dirty="0"/>
              <a:t> </a:t>
            </a:r>
            <a:r>
              <a:rPr lang="de-DE" sz="2400" dirty="0" err="1"/>
              <a:t>peaks</a:t>
            </a:r>
            <a:r>
              <a:rPr lang="de-DE" sz="2400" dirty="0"/>
              <a:t> at the </a:t>
            </a:r>
            <a:r>
              <a:rPr lang="de-DE" sz="2400" dirty="0" err="1"/>
              <a:t>borehole</a:t>
            </a:r>
            <a:r>
              <a:rPr lang="de-DE" sz="2400" dirty="0"/>
              <a:t> </a:t>
            </a:r>
            <a:r>
              <a:rPr lang="de-DE" sz="2400" dirty="0" err="1"/>
              <a:t>station</a:t>
            </a:r>
            <a:r>
              <a:rPr lang="de-DE" sz="2400" dirty="0"/>
              <a:t> TERZ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E8342CD-28ED-E36B-CE53-30772F7823D6}"/>
              </a:ext>
            </a:extLst>
          </p:cNvPr>
          <p:cNvSpPr/>
          <p:nvPr/>
        </p:nvSpPr>
        <p:spPr>
          <a:xfrm>
            <a:off x="6331975" y="1779639"/>
            <a:ext cx="344129" cy="16493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1B2EB25-8FFC-3F2A-A315-9AE52135E138}"/>
              </a:ext>
            </a:extLst>
          </p:cNvPr>
          <p:cNvSpPr txBox="1"/>
          <p:nvPr/>
        </p:nvSpPr>
        <p:spPr>
          <a:xfrm>
            <a:off x="3804884" y="770363"/>
            <a:ext cx="330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Median and 10th and 90th </a:t>
            </a:r>
            <a:r>
              <a:rPr lang="de-DE" dirty="0" err="1"/>
              <a:t>percentile</a:t>
            </a:r>
            <a:r>
              <a:rPr lang="de-DE" dirty="0"/>
              <a:t> for the time </a:t>
            </a:r>
            <a:r>
              <a:rPr lang="de-DE" dirty="0" err="1"/>
              <a:t>interval</a:t>
            </a:r>
            <a:r>
              <a:rPr lang="de-DE" dirty="0"/>
              <a:t> 10.02.2020-10.04.2021 for NL.TERZ.01.BHZ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BCEFB2D-295D-0136-24CA-6C20DFE37549}"/>
              </a:ext>
            </a:extLst>
          </p:cNvPr>
          <p:cNvSpPr txBox="1"/>
          <p:nvPr/>
        </p:nvSpPr>
        <p:spPr>
          <a:xfrm>
            <a:off x="8063088" y="540666"/>
            <a:ext cx="3302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During the </a:t>
            </a:r>
            <a:r>
              <a:rPr lang="de-DE" dirty="0" err="1"/>
              <a:t>deployment</a:t>
            </a:r>
            <a:r>
              <a:rPr lang="de-DE" dirty="0"/>
              <a:t> of </a:t>
            </a:r>
            <a:r>
              <a:rPr lang="de-DE" dirty="0" err="1"/>
              <a:t>array</a:t>
            </a:r>
            <a:r>
              <a:rPr lang="de-DE" dirty="0"/>
              <a:t> 4 an </a:t>
            </a:r>
            <a:r>
              <a:rPr lang="de-DE" dirty="0" err="1"/>
              <a:t>exceptionally</a:t>
            </a:r>
            <a:r>
              <a:rPr lang="de-DE" dirty="0"/>
              <a:t> strong </a:t>
            </a:r>
            <a:r>
              <a:rPr lang="de-DE" dirty="0" err="1"/>
              <a:t>peak</a:t>
            </a:r>
            <a:r>
              <a:rPr lang="de-DE" dirty="0"/>
              <a:t> at a </a:t>
            </a:r>
            <a:r>
              <a:rPr lang="de-DE" dirty="0" err="1"/>
              <a:t>frequency</a:t>
            </a:r>
            <a:r>
              <a:rPr lang="de-DE" dirty="0"/>
              <a:t> of 12.485 Hz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observed</a:t>
            </a:r>
            <a:r>
              <a:rPr lang="de-DE" dirty="0"/>
              <a:t>.</a:t>
            </a:r>
          </a:p>
          <a:p>
            <a:pPr algn="ctr"/>
            <a:r>
              <a:rPr lang="de-DE" dirty="0"/>
              <a:t>-</a:t>
            </a:r>
          </a:p>
          <a:p>
            <a:pPr algn="ctr"/>
            <a:r>
              <a:rPr lang="de-DE" dirty="0"/>
              <a:t>The source of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peak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identified</a:t>
            </a:r>
            <a:r>
              <a:rPr lang="de-DE" dirty="0"/>
              <a:t> by </a:t>
            </a:r>
            <a:r>
              <a:rPr lang="de-DE" dirty="0" err="1"/>
              <a:t>analyzing</a:t>
            </a:r>
            <a:r>
              <a:rPr lang="de-DE" dirty="0"/>
              <a:t> the </a:t>
            </a:r>
            <a:r>
              <a:rPr lang="de-DE" dirty="0" err="1"/>
              <a:t>coherence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the </a:t>
            </a:r>
            <a:r>
              <a:rPr lang="de-DE" dirty="0" err="1"/>
              <a:t>borehole</a:t>
            </a:r>
            <a:r>
              <a:rPr lang="de-DE" dirty="0"/>
              <a:t> </a:t>
            </a:r>
            <a:r>
              <a:rPr lang="de-DE" dirty="0" err="1"/>
              <a:t>station</a:t>
            </a:r>
            <a:r>
              <a:rPr lang="de-DE" dirty="0"/>
              <a:t> and the </a:t>
            </a:r>
            <a:r>
              <a:rPr lang="de-DE" dirty="0" err="1"/>
              <a:t>surface</a:t>
            </a:r>
            <a:r>
              <a:rPr lang="de-DE" dirty="0"/>
              <a:t> </a:t>
            </a:r>
            <a:r>
              <a:rPr lang="de-DE" dirty="0" err="1"/>
              <a:t>sensors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7195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AEFE3-B440-8023-82EF-798E612BF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4BAD8B9-C7BF-BBE8-667B-14383225A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69" y="2388827"/>
            <a:ext cx="6702392" cy="399369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6B9CA7E-6474-8FAC-8165-325BAA59CC0B}"/>
              </a:ext>
            </a:extLst>
          </p:cNvPr>
          <p:cNvSpPr txBox="1"/>
          <p:nvPr/>
        </p:nvSpPr>
        <p:spPr>
          <a:xfrm>
            <a:off x="460031" y="870934"/>
            <a:ext cx="5980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Temporal </a:t>
            </a:r>
            <a:r>
              <a:rPr lang="de-DE" sz="1600" dirty="0" err="1"/>
              <a:t>evolution</a:t>
            </a:r>
            <a:r>
              <a:rPr lang="de-DE" sz="1600" dirty="0"/>
              <a:t> of the PPSD </a:t>
            </a:r>
            <a:r>
              <a:rPr lang="de-DE" sz="1600" dirty="0" err="1"/>
              <a:t>amplitude</a:t>
            </a:r>
            <a:r>
              <a:rPr lang="de-DE" sz="1600" dirty="0"/>
              <a:t> at </a:t>
            </a:r>
            <a:r>
              <a:rPr lang="de-DE" sz="1600" dirty="0" err="1"/>
              <a:t>borehole</a:t>
            </a:r>
            <a:r>
              <a:rPr lang="de-DE" sz="1600" dirty="0"/>
              <a:t> </a:t>
            </a:r>
            <a:r>
              <a:rPr lang="de-DE" sz="1600" dirty="0" err="1"/>
              <a:t>station</a:t>
            </a:r>
            <a:r>
              <a:rPr lang="de-DE" sz="1600" dirty="0"/>
              <a:t> </a:t>
            </a:r>
            <a:r>
              <a:rPr lang="de-DE" sz="1600" b="1" dirty="0">
                <a:solidFill>
                  <a:srgbClr val="FF0000"/>
                </a:solidFill>
              </a:rPr>
              <a:t>TERZ.01</a:t>
            </a:r>
            <a:r>
              <a:rPr lang="de-DE" sz="1600" dirty="0"/>
              <a:t>, </a:t>
            </a:r>
            <a:r>
              <a:rPr lang="de-DE" sz="1600" dirty="0" err="1"/>
              <a:t>surface</a:t>
            </a:r>
            <a:r>
              <a:rPr lang="de-DE" sz="1600" dirty="0"/>
              <a:t> </a:t>
            </a:r>
            <a:r>
              <a:rPr lang="de-DE" sz="1600" dirty="0" err="1"/>
              <a:t>station</a:t>
            </a:r>
            <a:r>
              <a:rPr lang="de-DE" sz="1600" dirty="0"/>
              <a:t> </a:t>
            </a:r>
            <a:r>
              <a:rPr lang="de-DE" sz="1600" b="1" dirty="0">
                <a:solidFill>
                  <a:srgbClr val="0000FF"/>
                </a:solidFill>
              </a:rPr>
              <a:t>TERZ.00</a:t>
            </a:r>
            <a:r>
              <a:rPr lang="de-DE" sz="1600" b="1" dirty="0"/>
              <a:t> </a:t>
            </a:r>
            <a:r>
              <a:rPr lang="de-DE" sz="1600" dirty="0"/>
              <a:t>and </a:t>
            </a:r>
            <a:r>
              <a:rPr lang="de-DE" sz="1600" dirty="0" err="1"/>
              <a:t>surface</a:t>
            </a:r>
            <a:r>
              <a:rPr lang="de-DE" sz="1600" dirty="0"/>
              <a:t> </a:t>
            </a:r>
            <a:r>
              <a:rPr lang="de-DE" sz="1600" dirty="0" err="1"/>
              <a:t>station</a:t>
            </a:r>
            <a:r>
              <a:rPr lang="de-DE" sz="1600" dirty="0"/>
              <a:t> </a:t>
            </a:r>
            <a:r>
              <a:rPr lang="de-DE" sz="1600" b="1" dirty="0"/>
              <a:t>WOUYA</a:t>
            </a:r>
            <a:r>
              <a:rPr lang="de-DE" sz="1600" dirty="0"/>
              <a:t>. Shown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always</a:t>
            </a:r>
            <a:r>
              <a:rPr lang="de-DE" sz="1600" dirty="0"/>
              <a:t> the </a:t>
            </a:r>
            <a:r>
              <a:rPr lang="de-DE" sz="1600" dirty="0" err="1"/>
              <a:t>vertical</a:t>
            </a:r>
            <a:r>
              <a:rPr lang="de-DE" sz="1600" dirty="0"/>
              <a:t> </a:t>
            </a:r>
            <a:r>
              <a:rPr lang="de-DE" sz="1600" dirty="0" err="1"/>
              <a:t>component</a:t>
            </a:r>
            <a:r>
              <a:rPr lang="de-DE" sz="1600" dirty="0"/>
              <a:t> PPSA </a:t>
            </a:r>
            <a:r>
              <a:rPr lang="de-DE" sz="1600" dirty="0" err="1"/>
              <a:t>amplitude</a:t>
            </a:r>
            <a:r>
              <a:rPr lang="de-DE" sz="1600" dirty="0"/>
              <a:t> in </a:t>
            </a:r>
            <a:r>
              <a:rPr lang="de-DE" sz="1600" dirty="0" err="1"/>
              <a:t>one</a:t>
            </a:r>
            <a:r>
              <a:rPr lang="de-DE" sz="1600" dirty="0"/>
              <a:t> </a:t>
            </a:r>
            <a:r>
              <a:rPr lang="de-DE" sz="1600" dirty="0" err="1"/>
              <a:t>hour</a:t>
            </a:r>
            <a:r>
              <a:rPr lang="de-DE" sz="1600" dirty="0"/>
              <a:t> </a:t>
            </a:r>
            <a:r>
              <a:rPr lang="de-DE" sz="1600" dirty="0" err="1"/>
              <a:t>resolution</a:t>
            </a:r>
            <a:r>
              <a:rPr lang="de-DE" sz="1600" dirty="0"/>
              <a:t> and the </a:t>
            </a:r>
            <a:r>
              <a:rPr lang="de-DE" sz="1600" dirty="0" err="1"/>
              <a:t>coherence</a:t>
            </a:r>
            <a:r>
              <a:rPr lang="de-DE" sz="1600" dirty="0"/>
              <a:t> in the </a:t>
            </a:r>
            <a:r>
              <a:rPr lang="de-DE" sz="1600" dirty="0" err="1"/>
              <a:t>frequency</a:t>
            </a:r>
            <a:r>
              <a:rPr lang="de-DE" sz="1600" dirty="0"/>
              <a:t> band 10-20 Hz </a:t>
            </a:r>
            <a:r>
              <a:rPr lang="de-DE" sz="1600" dirty="0" err="1"/>
              <a:t>between</a:t>
            </a:r>
            <a:r>
              <a:rPr lang="de-DE" sz="1600" dirty="0"/>
              <a:t> TERZ.01 and WOUYA.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3D3FAB7-100F-AFA0-D0B4-452642E10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144" y="563970"/>
            <a:ext cx="5361855" cy="399369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92917CC-4E48-4E29-D929-949138930DFA}"/>
              </a:ext>
            </a:extLst>
          </p:cNvPr>
          <p:cNvSpPr txBox="1"/>
          <p:nvPr/>
        </p:nvSpPr>
        <p:spPr>
          <a:xfrm>
            <a:off x="6955946" y="4715013"/>
            <a:ext cx="5183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90th </a:t>
            </a:r>
            <a:r>
              <a:rPr lang="de-DE" sz="1600" dirty="0" err="1"/>
              <a:t>percentile</a:t>
            </a:r>
            <a:r>
              <a:rPr lang="de-DE" sz="1600" dirty="0"/>
              <a:t> of the </a:t>
            </a:r>
            <a:r>
              <a:rPr lang="de-DE" sz="1600" dirty="0" err="1"/>
              <a:t>coherence</a:t>
            </a:r>
            <a:r>
              <a:rPr lang="de-DE" sz="1600" dirty="0"/>
              <a:t> </a:t>
            </a:r>
            <a:r>
              <a:rPr lang="de-DE" sz="1600" dirty="0" err="1"/>
              <a:t>between</a:t>
            </a:r>
            <a:r>
              <a:rPr lang="de-DE" sz="1600" dirty="0"/>
              <a:t> the z-</a:t>
            </a:r>
            <a:r>
              <a:rPr lang="de-DE" sz="1600" dirty="0" err="1"/>
              <a:t>component</a:t>
            </a:r>
            <a:r>
              <a:rPr lang="de-DE" sz="1600" dirty="0"/>
              <a:t> of </a:t>
            </a:r>
            <a:r>
              <a:rPr lang="de-DE" sz="1600" dirty="0" err="1"/>
              <a:t>station</a:t>
            </a:r>
            <a:r>
              <a:rPr lang="de-DE" sz="1600" dirty="0"/>
              <a:t> TERZ.01 and all </a:t>
            </a:r>
            <a:r>
              <a:rPr lang="de-DE" sz="1600" dirty="0" err="1"/>
              <a:t>surface</a:t>
            </a:r>
            <a:r>
              <a:rPr lang="de-DE" sz="1600" dirty="0"/>
              <a:t> </a:t>
            </a:r>
            <a:r>
              <a:rPr lang="de-DE" sz="1600" dirty="0" err="1"/>
              <a:t>stations</a:t>
            </a:r>
            <a:r>
              <a:rPr lang="de-DE" sz="1600" dirty="0"/>
              <a:t> </a:t>
            </a:r>
            <a:r>
              <a:rPr lang="de-DE" sz="1600" dirty="0" err="1"/>
              <a:t>from</a:t>
            </a:r>
            <a:r>
              <a:rPr lang="de-DE" sz="1600" dirty="0"/>
              <a:t> all </a:t>
            </a:r>
            <a:r>
              <a:rPr lang="de-DE" sz="1600" dirty="0" err="1"/>
              <a:t>deployments</a:t>
            </a:r>
            <a:r>
              <a:rPr lang="de-DE" sz="1600" dirty="0"/>
              <a:t>.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91D257DC-8C40-C0F2-B2A1-3B2DDFF27A0D}"/>
              </a:ext>
            </a:extLst>
          </p:cNvPr>
          <p:cNvCxnSpPr>
            <a:cxnSpLocks/>
          </p:cNvCxnSpPr>
          <p:nvPr/>
        </p:nvCxnSpPr>
        <p:spPr>
          <a:xfrm flipH="1" flipV="1">
            <a:off x="10068232" y="2782529"/>
            <a:ext cx="206478" cy="491613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AC4FE17A-C195-12D9-245E-AC88754499B7}"/>
              </a:ext>
            </a:extLst>
          </p:cNvPr>
          <p:cNvSpPr txBox="1"/>
          <p:nvPr/>
        </p:nvSpPr>
        <p:spPr>
          <a:xfrm>
            <a:off x="9861755" y="3274142"/>
            <a:ext cx="825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WOUYA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262829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7CF10EC-8561-0854-FBA5-003AD4E17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37" y="931917"/>
            <a:ext cx="6457983" cy="481012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2A9A29-8385-C614-9FBB-E0B8706E14C2}"/>
              </a:ext>
            </a:extLst>
          </p:cNvPr>
          <p:cNvSpPr txBox="1"/>
          <p:nvPr/>
        </p:nvSpPr>
        <p:spPr>
          <a:xfrm>
            <a:off x="3504157" y="67252"/>
            <a:ext cx="5183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This </a:t>
            </a:r>
            <a:r>
              <a:rPr lang="de-DE" sz="2000" dirty="0" err="1"/>
              <a:t>approach</a:t>
            </a:r>
            <a:r>
              <a:rPr lang="de-DE" sz="2000" dirty="0"/>
              <a:t> </a:t>
            </a:r>
            <a:r>
              <a:rPr lang="de-DE" sz="2000" dirty="0" err="1"/>
              <a:t>can</a:t>
            </a:r>
            <a:r>
              <a:rPr lang="de-DE" sz="2000" dirty="0"/>
              <a:t> of </a:t>
            </a:r>
            <a:r>
              <a:rPr lang="de-DE" sz="2000" dirty="0" err="1"/>
              <a:t>course</a:t>
            </a:r>
            <a:r>
              <a:rPr lang="de-DE" sz="2000" dirty="0"/>
              <a:t> also </a:t>
            </a:r>
            <a:r>
              <a:rPr lang="de-DE" sz="2000" dirty="0" err="1"/>
              <a:t>be</a:t>
            </a:r>
            <a:r>
              <a:rPr lang="de-DE" sz="2000" dirty="0"/>
              <a:t> </a:t>
            </a:r>
            <a:r>
              <a:rPr lang="de-DE" sz="2000" dirty="0" err="1"/>
              <a:t>used</a:t>
            </a:r>
            <a:r>
              <a:rPr lang="de-DE" sz="2000" dirty="0"/>
              <a:t> for </a:t>
            </a:r>
            <a:r>
              <a:rPr lang="de-DE" sz="2000" dirty="0" err="1"/>
              <a:t>other</a:t>
            </a:r>
            <a:r>
              <a:rPr lang="de-DE" sz="2000" dirty="0"/>
              <a:t> </a:t>
            </a:r>
            <a:r>
              <a:rPr lang="de-DE" sz="2000" dirty="0" err="1"/>
              <a:t>frequency</a:t>
            </a:r>
            <a:r>
              <a:rPr lang="de-DE" sz="2000" dirty="0"/>
              <a:t> bands and </a:t>
            </a:r>
            <a:r>
              <a:rPr lang="de-DE" sz="2000" dirty="0" err="1"/>
              <a:t>percentile</a:t>
            </a:r>
            <a:r>
              <a:rPr lang="de-DE" sz="2000" dirty="0"/>
              <a:t> </a:t>
            </a:r>
            <a:r>
              <a:rPr lang="de-DE" sz="2000" dirty="0" err="1"/>
              <a:t>values</a:t>
            </a:r>
            <a:endParaRPr lang="de-DE" sz="20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A14FA08-A553-8792-4764-F0805B8332BA}"/>
              </a:ext>
            </a:extLst>
          </p:cNvPr>
          <p:cNvSpPr txBox="1"/>
          <p:nvPr/>
        </p:nvSpPr>
        <p:spPr>
          <a:xfrm>
            <a:off x="982184" y="1135456"/>
            <a:ext cx="1495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2.5 – 5 Hz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5486D17-820F-0224-8E0D-32C2D8823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770" y="867386"/>
            <a:ext cx="5427406" cy="467132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6C9534AC-3360-E5C6-280A-820DF2466F2D}"/>
              </a:ext>
            </a:extLst>
          </p:cNvPr>
          <p:cNvSpPr txBox="1"/>
          <p:nvPr/>
        </p:nvSpPr>
        <p:spPr>
          <a:xfrm>
            <a:off x="7159019" y="1051882"/>
            <a:ext cx="1495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5 – 10 Hz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4F9CE5B-7084-43FE-7A3E-4EB1BAE4F016}"/>
              </a:ext>
            </a:extLst>
          </p:cNvPr>
          <p:cNvSpPr txBox="1"/>
          <p:nvPr/>
        </p:nvSpPr>
        <p:spPr>
          <a:xfrm>
            <a:off x="3504156" y="5806118"/>
            <a:ext cx="5183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Sensors </a:t>
            </a:r>
            <a:r>
              <a:rPr lang="de-DE" dirty="0" err="1"/>
              <a:t>close</a:t>
            </a:r>
            <a:r>
              <a:rPr lang="de-DE" dirty="0"/>
              <a:t> to wind </a:t>
            </a:r>
            <a:r>
              <a:rPr lang="de-DE" dirty="0" err="1"/>
              <a:t>turbines</a:t>
            </a:r>
            <a:r>
              <a:rPr lang="de-DE" dirty="0"/>
              <a:t> </a:t>
            </a:r>
            <a:r>
              <a:rPr lang="de-DE" dirty="0" err="1"/>
              <a:t>always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low </a:t>
            </a:r>
            <a:r>
              <a:rPr lang="de-DE" dirty="0" err="1"/>
              <a:t>coherence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borehole</a:t>
            </a:r>
            <a:r>
              <a:rPr lang="de-DE" dirty="0"/>
              <a:t> </a:t>
            </a:r>
            <a:r>
              <a:rPr lang="de-DE" dirty="0" err="1"/>
              <a:t>sensors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due to the </a:t>
            </a:r>
            <a:r>
              <a:rPr lang="de-DE" dirty="0" err="1"/>
              <a:t>near</a:t>
            </a:r>
            <a:r>
              <a:rPr lang="de-DE" dirty="0"/>
              <a:t> </a:t>
            </a:r>
            <a:r>
              <a:rPr lang="de-DE" dirty="0" err="1"/>
              <a:t>field</a:t>
            </a:r>
            <a:r>
              <a:rPr lang="de-DE" dirty="0"/>
              <a:t> </a:t>
            </a:r>
            <a:r>
              <a:rPr lang="de-DE" dirty="0" err="1"/>
              <a:t>effects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3208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F71DA-E3FE-C23D-63A9-55CD3EAA2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F49B26F-9562-3906-68FB-8022F4286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6324526" y="1330435"/>
            <a:ext cx="5381629" cy="419713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BC8AEB1-DDA5-0132-BEDC-10EBF8006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98"/>
          <a:stretch>
            <a:fillRect/>
          </a:stretch>
        </p:blipFill>
        <p:spPr>
          <a:xfrm>
            <a:off x="382607" y="1330435"/>
            <a:ext cx="5536411" cy="419713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FAC20D9-12DE-76D7-6F2B-B4A5B1EBCC6B}"/>
              </a:ext>
            </a:extLst>
          </p:cNvPr>
          <p:cNvSpPr txBox="1"/>
          <p:nvPr/>
        </p:nvSpPr>
        <p:spPr>
          <a:xfrm>
            <a:off x="2900517" y="54247"/>
            <a:ext cx="6764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Noise </a:t>
            </a:r>
            <a:r>
              <a:rPr lang="de-DE" dirty="0" err="1"/>
              <a:t>analysis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Groos and Ritter (2009)</a:t>
            </a:r>
          </a:p>
          <a:p>
            <a:pPr algn="ctr"/>
            <a:r>
              <a:rPr lang="de-DE" dirty="0"/>
              <a:t>By </a:t>
            </a:r>
            <a:r>
              <a:rPr lang="de-DE" dirty="0" err="1"/>
              <a:t>analyzing</a:t>
            </a:r>
            <a:r>
              <a:rPr lang="de-DE" dirty="0"/>
              <a:t> the </a:t>
            </a:r>
            <a:r>
              <a:rPr lang="de-DE" dirty="0" err="1"/>
              <a:t>distrubution</a:t>
            </a:r>
            <a:r>
              <a:rPr lang="de-DE" dirty="0"/>
              <a:t> of the </a:t>
            </a:r>
            <a:r>
              <a:rPr lang="de-DE" dirty="0" err="1"/>
              <a:t>seismic</a:t>
            </a:r>
            <a:r>
              <a:rPr lang="de-DE" dirty="0"/>
              <a:t> </a:t>
            </a:r>
            <a:r>
              <a:rPr lang="de-DE" dirty="0" err="1"/>
              <a:t>amplitudes</a:t>
            </a:r>
            <a:r>
              <a:rPr lang="de-DE" dirty="0"/>
              <a:t> at a </a:t>
            </a:r>
            <a:r>
              <a:rPr lang="de-DE" dirty="0" err="1"/>
              <a:t>station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an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amplitudes</a:t>
            </a:r>
            <a:r>
              <a:rPr lang="de-DE" dirty="0"/>
              <a:t> follow a normal </a:t>
            </a:r>
            <a:r>
              <a:rPr lang="de-DE" dirty="0" err="1"/>
              <a:t>distribution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influenced</a:t>
            </a:r>
            <a:r>
              <a:rPr lang="de-DE" dirty="0"/>
              <a:t> by transient </a:t>
            </a:r>
            <a:r>
              <a:rPr lang="de-DE" dirty="0" err="1"/>
              <a:t>signals</a:t>
            </a:r>
            <a:r>
              <a:rPr lang="de-DE" dirty="0"/>
              <a:t> of different </a:t>
            </a:r>
            <a:r>
              <a:rPr lang="de-DE" dirty="0" err="1"/>
              <a:t>amplitudes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F7659AD-890D-1B20-F6E0-AF5C7E0682E6}"/>
              </a:ext>
            </a:extLst>
          </p:cNvPr>
          <p:cNvSpPr txBox="1"/>
          <p:nvPr/>
        </p:nvSpPr>
        <p:spPr>
          <a:xfrm>
            <a:off x="4483510" y="1350100"/>
            <a:ext cx="1327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Daytime</a:t>
            </a:r>
            <a:r>
              <a:rPr lang="de-DE" dirty="0"/>
              <a:t> 2024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3A68618-B7EC-B3BC-9080-01BAFAD89F24}"/>
              </a:ext>
            </a:extLst>
          </p:cNvPr>
          <p:cNvSpPr txBox="1"/>
          <p:nvPr/>
        </p:nvSpPr>
        <p:spPr>
          <a:xfrm>
            <a:off x="10482038" y="1330435"/>
            <a:ext cx="1327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Nighttime</a:t>
            </a:r>
            <a:r>
              <a:rPr lang="de-DE" dirty="0"/>
              <a:t> 2024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DBBC3D-3488-F849-EADB-CDE6824897C3}"/>
              </a:ext>
            </a:extLst>
          </p:cNvPr>
          <p:cNvSpPr txBox="1"/>
          <p:nvPr/>
        </p:nvSpPr>
        <p:spPr>
          <a:xfrm>
            <a:off x="3283975" y="5691042"/>
            <a:ext cx="6272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Noise </a:t>
            </a:r>
            <a:r>
              <a:rPr lang="de-DE" dirty="0" err="1"/>
              <a:t>class</a:t>
            </a:r>
            <a:r>
              <a:rPr lang="de-DE" dirty="0"/>
              <a:t> 12 (NC12) e.g. in </a:t>
            </a:r>
            <a:r>
              <a:rPr lang="de-DE" dirty="0" err="1"/>
              <a:t>dicates</a:t>
            </a:r>
            <a:r>
              <a:rPr lang="de-DE" dirty="0"/>
              <a:t> an </a:t>
            </a:r>
            <a:r>
              <a:rPr lang="de-DE" dirty="0" err="1"/>
              <a:t>amplitude</a:t>
            </a:r>
            <a:r>
              <a:rPr lang="de-DE" dirty="0"/>
              <a:t> </a:t>
            </a:r>
            <a:r>
              <a:rPr lang="de-DE" dirty="0" err="1"/>
              <a:t>distribution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governed</a:t>
            </a:r>
            <a:r>
              <a:rPr lang="de-DE" dirty="0"/>
              <a:t> by </a:t>
            </a:r>
            <a:r>
              <a:rPr lang="de-DE" dirty="0" err="1"/>
              <a:t>exceptionally</a:t>
            </a:r>
            <a:r>
              <a:rPr lang="de-DE" dirty="0"/>
              <a:t> high </a:t>
            </a:r>
            <a:r>
              <a:rPr lang="de-DE" dirty="0" err="1"/>
              <a:t>amplitude</a:t>
            </a:r>
            <a:r>
              <a:rPr lang="de-DE" dirty="0"/>
              <a:t> </a:t>
            </a:r>
            <a:r>
              <a:rPr lang="de-DE" dirty="0" err="1"/>
              <a:t>transients</a:t>
            </a:r>
            <a:r>
              <a:rPr lang="de-DE" dirty="0"/>
              <a:t> and </a:t>
            </a:r>
            <a:r>
              <a:rPr lang="de-DE" dirty="0" err="1"/>
              <a:t>nicely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the </a:t>
            </a:r>
            <a:r>
              <a:rPr lang="de-DE" dirty="0" err="1"/>
              <a:t>train</a:t>
            </a:r>
            <a:r>
              <a:rPr lang="de-DE" dirty="0"/>
              <a:t> track</a:t>
            </a:r>
          </a:p>
        </p:txBody>
      </p:sp>
    </p:spTree>
    <p:extLst>
      <p:ext uri="{BB962C8B-B14F-4D97-AF65-F5344CB8AC3E}">
        <p14:creationId xmlns:p14="http://schemas.microsoft.com/office/powerpoint/2010/main" val="1209725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9A8C5-66EE-6750-BC11-95677088F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A82B24F-D8C7-B3C6-75E4-E59C9BCF0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406" y="1360268"/>
            <a:ext cx="6680972" cy="404747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F8335B5A-4F5B-8193-64D0-09A04FC7DD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4" y="1122789"/>
            <a:ext cx="6906967" cy="469790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2B27763-F2A9-2E6E-0BF8-A875BB7814E8}"/>
              </a:ext>
            </a:extLst>
          </p:cNvPr>
          <p:cNvSpPr txBox="1"/>
          <p:nvPr/>
        </p:nvSpPr>
        <p:spPr>
          <a:xfrm>
            <a:off x="624769" y="1261945"/>
            <a:ext cx="1327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Array 4 2024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5525F0F-C480-2272-84FA-BBEA6D244341}"/>
              </a:ext>
            </a:extLst>
          </p:cNvPr>
          <p:cNvSpPr txBox="1"/>
          <p:nvPr/>
        </p:nvSpPr>
        <p:spPr>
          <a:xfrm>
            <a:off x="10284542" y="1450255"/>
            <a:ext cx="1327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Array 3 2021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A013F82-6F11-3F0F-9A7C-55DE1C52B16E}"/>
              </a:ext>
            </a:extLst>
          </p:cNvPr>
          <p:cNvSpPr/>
          <p:nvPr/>
        </p:nvSpPr>
        <p:spPr>
          <a:xfrm>
            <a:off x="1582994" y="2851355"/>
            <a:ext cx="471948" cy="45228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8C80C8F-E0B7-6B12-F2DE-3CDE16DB172C}"/>
              </a:ext>
            </a:extLst>
          </p:cNvPr>
          <p:cNvSpPr/>
          <p:nvPr/>
        </p:nvSpPr>
        <p:spPr>
          <a:xfrm>
            <a:off x="4945626" y="2408903"/>
            <a:ext cx="471948" cy="45228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48ECA65-4887-9F6C-4160-F85B56591CE3}"/>
              </a:ext>
            </a:extLst>
          </p:cNvPr>
          <p:cNvSpPr txBox="1"/>
          <p:nvPr/>
        </p:nvSpPr>
        <p:spPr>
          <a:xfrm>
            <a:off x="888624" y="2780419"/>
            <a:ext cx="922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Wind </a:t>
            </a:r>
            <a:r>
              <a:rPr lang="de-DE" sz="1400" dirty="0" err="1"/>
              <a:t>mills</a:t>
            </a:r>
            <a:endParaRPr lang="de-DE" sz="14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CA5530E-3079-6989-250F-AFFD55CAD0EB}"/>
              </a:ext>
            </a:extLst>
          </p:cNvPr>
          <p:cNvSpPr txBox="1"/>
          <p:nvPr/>
        </p:nvSpPr>
        <p:spPr>
          <a:xfrm>
            <a:off x="5203497" y="2132445"/>
            <a:ext cx="922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Wind </a:t>
            </a:r>
            <a:r>
              <a:rPr lang="de-DE" sz="1400" dirty="0" err="1"/>
              <a:t>mills</a:t>
            </a:r>
            <a:endParaRPr lang="de-DE" sz="14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6A1EA1B-4A35-2616-F7BC-6391EAD9A9F5}"/>
              </a:ext>
            </a:extLst>
          </p:cNvPr>
          <p:cNvSpPr txBox="1"/>
          <p:nvPr/>
        </p:nvSpPr>
        <p:spPr>
          <a:xfrm>
            <a:off x="3111910" y="113973"/>
            <a:ext cx="596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By </a:t>
            </a:r>
            <a:r>
              <a:rPr lang="de-DE" dirty="0" err="1"/>
              <a:t>comparing</a:t>
            </a:r>
            <a:r>
              <a:rPr lang="de-DE" dirty="0"/>
              <a:t> the </a:t>
            </a:r>
            <a:r>
              <a:rPr lang="de-DE" dirty="0" err="1"/>
              <a:t>amplitude</a:t>
            </a:r>
            <a:r>
              <a:rPr lang="de-DE" dirty="0"/>
              <a:t> </a:t>
            </a:r>
            <a:r>
              <a:rPr lang="de-DE" dirty="0" err="1"/>
              <a:t>percentiles</a:t>
            </a:r>
            <a:r>
              <a:rPr lang="de-DE" dirty="0"/>
              <a:t> of the </a:t>
            </a:r>
            <a:r>
              <a:rPr lang="de-DE" dirty="0" err="1"/>
              <a:t>analysis</a:t>
            </a:r>
            <a:r>
              <a:rPr lang="de-DE" dirty="0"/>
              <a:t> for </a:t>
            </a:r>
            <a:r>
              <a:rPr lang="de-DE" dirty="0" err="1"/>
              <a:t>day</a:t>
            </a:r>
            <a:r>
              <a:rPr lang="de-DE" dirty="0"/>
              <a:t>- and </a:t>
            </a:r>
            <a:r>
              <a:rPr lang="de-DE" dirty="0" err="1"/>
              <a:t>nighttimes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also </a:t>
            </a:r>
            <a:r>
              <a:rPr lang="de-DE" dirty="0" err="1"/>
              <a:t>get</a:t>
            </a:r>
            <a:r>
              <a:rPr lang="de-DE" dirty="0"/>
              <a:t> an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stations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influenced</a:t>
            </a:r>
            <a:r>
              <a:rPr lang="de-DE" dirty="0"/>
              <a:t> by human </a:t>
            </a:r>
            <a:r>
              <a:rPr lang="de-DE" dirty="0" err="1"/>
              <a:t>activity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9583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C0BD2-A80B-B1C2-3A64-E717BE846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77F52492-64BC-7114-3674-A8018C80F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468" y="3127534"/>
            <a:ext cx="6406806" cy="354539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E577674-8A91-DE78-6D8F-B8866EEDF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9" y="1604530"/>
            <a:ext cx="6406806" cy="364893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695D398E-EDF2-53B4-25C4-C0BDD6F50733}"/>
              </a:ext>
            </a:extLst>
          </p:cNvPr>
          <p:cNvSpPr txBox="1"/>
          <p:nvPr/>
        </p:nvSpPr>
        <p:spPr>
          <a:xfrm>
            <a:off x="2164269" y="113973"/>
            <a:ext cx="7638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Re-</a:t>
            </a:r>
            <a:r>
              <a:rPr lang="de-DE" dirty="0" err="1"/>
              <a:t>alignment</a:t>
            </a:r>
            <a:r>
              <a:rPr lang="de-DE" dirty="0"/>
              <a:t> of the horizontal </a:t>
            </a:r>
            <a:r>
              <a:rPr lang="de-DE" dirty="0" err="1"/>
              <a:t>components</a:t>
            </a:r>
            <a:r>
              <a:rPr lang="de-DE" dirty="0"/>
              <a:t> of the TERZ </a:t>
            </a:r>
            <a:r>
              <a:rPr lang="de-DE" dirty="0" err="1"/>
              <a:t>subarray</a:t>
            </a:r>
            <a:endParaRPr lang="de-DE" dirty="0"/>
          </a:p>
          <a:p>
            <a:pPr algn="ctr"/>
            <a:r>
              <a:rPr lang="de-DE" dirty="0"/>
              <a:t>Idea: Use the </a:t>
            </a:r>
            <a:r>
              <a:rPr lang="de-DE" dirty="0" err="1"/>
              <a:t>data</a:t>
            </a:r>
            <a:r>
              <a:rPr lang="de-DE" dirty="0"/>
              <a:t> of the horizontal </a:t>
            </a:r>
            <a:r>
              <a:rPr lang="de-DE" dirty="0" err="1"/>
              <a:t>components</a:t>
            </a:r>
            <a:r>
              <a:rPr lang="de-DE" dirty="0"/>
              <a:t> </a:t>
            </a:r>
            <a:r>
              <a:rPr lang="de-DE" dirty="0" err="1"/>
              <a:t>filtered</a:t>
            </a:r>
            <a:r>
              <a:rPr lang="de-DE" dirty="0"/>
              <a:t> in the </a:t>
            </a:r>
            <a:r>
              <a:rPr lang="de-DE" dirty="0" err="1"/>
              <a:t>ocean</a:t>
            </a:r>
            <a:r>
              <a:rPr lang="de-DE" dirty="0"/>
              <a:t> </a:t>
            </a:r>
            <a:r>
              <a:rPr lang="de-DE" dirty="0" err="1"/>
              <a:t>microseism</a:t>
            </a:r>
            <a:r>
              <a:rPr lang="de-DE" dirty="0"/>
              <a:t> </a:t>
            </a:r>
            <a:r>
              <a:rPr lang="de-DE" dirty="0" err="1"/>
              <a:t>frequency</a:t>
            </a:r>
            <a:r>
              <a:rPr lang="de-DE" dirty="0"/>
              <a:t> band (0.15 – 0.25 Hz) to </a:t>
            </a:r>
            <a:r>
              <a:rPr lang="de-DE" dirty="0" err="1"/>
              <a:t>determine</a:t>
            </a:r>
            <a:r>
              <a:rPr lang="de-DE" dirty="0"/>
              <a:t> the relative </a:t>
            </a:r>
            <a:r>
              <a:rPr lang="de-DE" dirty="0" err="1"/>
              <a:t>orientation</a:t>
            </a:r>
            <a:r>
              <a:rPr lang="de-DE" dirty="0"/>
              <a:t> of the horizontal </a:t>
            </a:r>
            <a:r>
              <a:rPr lang="de-DE" dirty="0" err="1"/>
              <a:t>sensors</a:t>
            </a:r>
            <a:endParaRPr lang="de-DE" dirty="0"/>
          </a:p>
        </p:txBody>
      </p:sp>
      <p:grpSp>
        <p:nvGrpSpPr>
          <p:cNvPr id="6" name="Group 149">
            <a:extLst>
              <a:ext uri="{FF2B5EF4-FFF2-40B4-BE49-F238E27FC236}">
                <a16:creationId xmlns:a16="http://schemas.microsoft.com/office/drawing/2014/main" id="{E06213A4-D852-AD67-B357-54DDFACC18B4}"/>
              </a:ext>
            </a:extLst>
          </p:cNvPr>
          <p:cNvGrpSpPr/>
          <p:nvPr/>
        </p:nvGrpSpPr>
        <p:grpSpPr>
          <a:xfrm>
            <a:off x="956239" y="1940455"/>
            <a:ext cx="1683722" cy="1486411"/>
            <a:chOff x="5268069" y="9651862"/>
            <a:chExt cx="1683722" cy="1486411"/>
          </a:xfrm>
        </p:grpSpPr>
        <p:pic>
          <p:nvPicPr>
            <p:cNvPr id="7" name="Graphic 51">
              <a:extLst>
                <a:ext uri="{FF2B5EF4-FFF2-40B4-BE49-F238E27FC236}">
                  <a16:creationId xmlns:a16="http://schemas.microsoft.com/office/drawing/2014/main" id="{0DA6FB1C-BCDE-A842-CB23-A9D4B7EC9ECC}"/>
                </a:ext>
              </a:extLst>
            </p:cNvPr>
            <p:cNvPicPr>
              <a:picLocks noChangeAspect="1"/>
            </p:cNvPicPr>
            <p:nvPr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8069" y="9651862"/>
              <a:ext cx="1683722" cy="1486411"/>
            </a:xfrm>
            <a:prstGeom prst="rect">
              <a:avLst/>
            </a:prstGeom>
          </p:spPr>
        </p:pic>
        <p:sp>
          <p:nvSpPr>
            <p:cNvPr id="8" name="TextBox 53">
              <a:extLst>
                <a:ext uri="{FF2B5EF4-FFF2-40B4-BE49-F238E27FC236}">
                  <a16:creationId xmlns:a16="http://schemas.microsoft.com/office/drawing/2014/main" id="{FCA5BC09-3E83-0B6E-935A-F71CB5D7BAA3}"/>
                </a:ext>
              </a:extLst>
            </p:cNvPr>
            <p:cNvSpPr txBox="1"/>
            <p:nvPr/>
          </p:nvSpPr>
          <p:spPr>
            <a:xfrm>
              <a:off x="5280721" y="10729695"/>
              <a:ext cx="6855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de-DE" sz="1000" b="1" dirty="0">
                  <a:solidFill>
                    <a:prstClr val="black"/>
                  </a:solidFill>
                  <a:latin typeface="Calibri" panose="020F0502020204030204"/>
                </a:rPr>
                <a:t>TERZ</a:t>
              </a:r>
            </a:p>
            <a:p>
              <a:pPr defTabSz="457200"/>
              <a:r>
                <a:rPr lang="de-DE" sz="1000" b="1" dirty="0" err="1">
                  <a:solidFill>
                    <a:prstClr val="black"/>
                  </a:solidFill>
                  <a:latin typeface="Calibri" panose="020F0502020204030204"/>
                </a:rPr>
                <a:t>subarray</a:t>
              </a:r>
              <a:endParaRPr lang="en-US" sz="1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TextBox 131">
              <a:extLst>
                <a:ext uri="{FF2B5EF4-FFF2-40B4-BE49-F238E27FC236}">
                  <a16:creationId xmlns:a16="http://schemas.microsoft.com/office/drawing/2014/main" id="{F6F7C31F-2F7F-FEC1-0F23-580536DE3D25}"/>
                </a:ext>
              </a:extLst>
            </p:cNvPr>
            <p:cNvSpPr txBox="1"/>
            <p:nvPr/>
          </p:nvSpPr>
          <p:spPr>
            <a:xfrm>
              <a:off x="6004149" y="10132747"/>
              <a:ext cx="6855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de-DE" sz="1000" b="1" dirty="0">
                  <a:solidFill>
                    <a:prstClr val="black"/>
                  </a:solidFill>
                  <a:latin typeface="Calibri" panose="020F0502020204030204"/>
                </a:rPr>
                <a:t>TERZ</a:t>
              </a:r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159DB858-312D-DECF-2DD8-C7EB37871680}"/>
              </a:ext>
            </a:extLst>
          </p:cNvPr>
          <p:cNvSpPr txBox="1"/>
          <p:nvPr/>
        </p:nvSpPr>
        <p:spPr>
          <a:xfrm>
            <a:off x="968891" y="5253469"/>
            <a:ext cx="33860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Angle of second </a:t>
            </a:r>
            <a:r>
              <a:rPr lang="de-DE" sz="1600" dirty="0" err="1"/>
              <a:t>station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respect</a:t>
            </a:r>
            <a:r>
              <a:rPr lang="de-DE" sz="1600" dirty="0"/>
              <a:t> to </a:t>
            </a:r>
            <a:r>
              <a:rPr lang="de-DE" sz="1600" dirty="0" err="1"/>
              <a:t>first</a:t>
            </a:r>
            <a:r>
              <a:rPr lang="de-DE" sz="1600" dirty="0"/>
              <a:t> </a:t>
            </a:r>
            <a:r>
              <a:rPr lang="de-DE" sz="1600" dirty="0" err="1"/>
              <a:t>station</a:t>
            </a:r>
            <a:r>
              <a:rPr lang="de-DE" sz="1600" dirty="0"/>
              <a:t> for maximum </a:t>
            </a:r>
            <a:r>
              <a:rPr lang="de-DE" sz="1600" dirty="0" err="1"/>
              <a:t>value</a:t>
            </a:r>
            <a:r>
              <a:rPr lang="de-DE" sz="1600" dirty="0"/>
              <a:t> of the </a:t>
            </a:r>
            <a:r>
              <a:rPr lang="de-DE" sz="1600" dirty="0" err="1"/>
              <a:t>correlation</a:t>
            </a:r>
            <a:r>
              <a:rPr lang="de-DE" sz="1600" dirty="0"/>
              <a:t> </a:t>
            </a:r>
            <a:r>
              <a:rPr lang="de-DE" sz="1600" dirty="0" err="1"/>
              <a:t>coefficient</a:t>
            </a:r>
            <a:r>
              <a:rPr lang="de-DE" sz="1600" dirty="0"/>
              <a:t> </a:t>
            </a:r>
            <a:r>
              <a:rPr lang="de-DE" sz="1600" dirty="0" err="1"/>
              <a:t>between</a:t>
            </a:r>
            <a:r>
              <a:rPr lang="de-DE" sz="1600" dirty="0"/>
              <a:t> </a:t>
            </a:r>
            <a:r>
              <a:rPr lang="de-DE" sz="1600" dirty="0" err="1"/>
              <a:t>fixed</a:t>
            </a:r>
            <a:r>
              <a:rPr lang="de-DE" sz="1600" dirty="0"/>
              <a:t> and </a:t>
            </a:r>
            <a:r>
              <a:rPr lang="de-DE" sz="1600" dirty="0" err="1"/>
              <a:t>rotated</a:t>
            </a:r>
            <a:r>
              <a:rPr lang="de-DE" sz="1600" dirty="0"/>
              <a:t> horizontal </a:t>
            </a:r>
            <a:r>
              <a:rPr lang="de-DE" sz="1600" dirty="0" err="1"/>
              <a:t>components</a:t>
            </a:r>
            <a:endParaRPr lang="de-DE" sz="16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DC3EDE9-27C4-2A40-C485-ADAF03D10B5E}"/>
              </a:ext>
            </a:extLst>
          </p:cNvPr>
          <p:cNvSpPr txBox="1"/>
          <p:nvPr/>
        </p:nvSpPr>
        <p:spPr>
          <a:xfrm>
            <a:off x="7766967" y="1940455"/>
            <a:ext cx="36089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Results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 </a:t>
            </a:r>
            <a:r>
              <a:rPr lang="de-DE" sz="1600" dirty="0" err="1"/>
              <a:t>confirmed</a:t>
            </a:r>
            <a:r>
              <a:rPr lang="de-DE" sz="1600" dirty="0"/>
              <a:t> </a:t>
            </a:r>
            <a:r>
              <a:rPr lang="de-DE" sz="1600" dirty="0" err="1"/>
              <a:t>when</a:t>
            </a:r>
            <a:r>
              <a:rPr lang="de-DE" sz="1600" dirty="0"/>
              <a:t> </a:t>
            </a:r>
            <a:r>
              <a:rPr lang="de-DE" sz="1600" dirty="0" err="1"/>
              <a:t>we</a:t>
            </a:r>
            <a:r>
              <a:rPr lang="de-DE" sz="1600" dirty="0"/>
              <a:t> do the same </a:t>
            </a:r>
            <a:r>
              <a:rPr lang="de-DE" sz="1600" dirty="0" err="1"/>
              <a:t>analysis</a:t>
            </a:r>
            <a:r>
              <a:rPr lang="de-DE" sz="1600" dirty="0"/>
              <a:t> </a:t>
            </a:r>
            <a:r>
              <a:rPr lang="de-DE" sz="1600" dirty="0" err="1"/>
              <a:t>using</a:t>
            </a:r>
            <a:r>
              <a:rPr lang="de-DE" sz="1600" dirty="0"/>
              <a:t> the permanent </a:t>
            </a:r>
            <a:r>
              <a:rPr lang="de-DE" sz="1600" dirty="0" err="1"/>
              <a:t>broadband</a:t>
            </a:r>
            <a:r>
              <a:rPr lang="de-DE" sz="1600" dirty="0"/>
              <a:t> </a:t>
            </a:r>
            <a:r>
              <a:rPr lang="de-DE" sz="1600" dirty="0" err="1"/>
              <a:t>surface</a:t>
            </a:r>
            <a:r>
              <a:rPr lang="de-DE" sz="1600" dirty="0"/>
              <a:t> </a:t>
            </a:r>
            <a:r>
              <a:rPr lang="de-DE" sz="1600" dirty="0" err="1"/>
              <a:t>station</a:t>
            </a:r>
            <a:r>
              <a:rPr lang="de-DE" sz="1600" dirty="0"/>
              <a:t> TERZ.00 and the </a:t>
            </a:r>
            <a:r>
              <a:rPr lang="de-DE" sz="1600" dirty="0" err="1"/>
              <a:t>temporary</a:t>
            </a:r>
            <a:r>
              <a:rPr lang="de-DE" sz="1600" dirty="0"/>
              <a:t> </a:t>
            </a:r>
            <a:r>
              <a:rPr lang="de-DE" sz="1600" dirty="0" err="1"/>
              <a:t>stations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291028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92B37-1391-B241-00B4-A965AD76E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0181F1D-EAAD-A319-76CC-610E37E86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04" y="959968"/>
            <a:ext cx="6850508" cy="467992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9FB54B8-ADFD-CC7A-D3E9-F63904F66030}"/>
              </a:ext>
            </a:extLst>
          </p:cNvPr>
          <p:cNvSpPr txBox="1"/>
          <p:nvPr/>
        </p:nvSpPr>
        <p:spPr>
          <a:xfrm>
            <a:off x="7560489" y="1085049"/>
            <a:ext cx="36089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If</a:t>
            </a:r>
            <a:r>
              <a:rPr lang="de-DE" sz="1600" dirty="0"/>
              <a:t> </a:t>
            </a:r>
            <a:r>
              <a:rPr lang="de-DE" sz="1600" dirty="0" err="1"/>
              <a:t>we</a:t>
            </a:r>
            <a:r>
              <a:rPr lang="de-DE" sz="1600" dirty="0"/>
              <a:t> do the </a:t>
            </a:r>
            <a:r>
              <a:rPr lang="de-DE" sz="1600" dirty="0" err="1"/>
              <a:t>analysis</a:t>
            </a:r>
            <a:r>
              <a:rPr lang="de-DE" sz="1600" dirty="0"/>
              <a:t> for all </a:t>
            </a:r>
            <a:r>
              <a:rPr lang="de-DE" sz="1600" dirty="0" err="1"/>
              <a:t>temporary</a:t>
            </a:r>
            <a:r>
              <a:rPr lang="de-DE" sz="1600" dirty="0"/>
              <a:t> </a:t>
            </a:r>
            <a:r>
              <a:rPr lang="de-DE" sz="1600" dirty="0" err="1"/>
              <a:t>surface</a:t>
            </a:r>
            <a:r>
              <a:rPr lang="de-DE" sz="1600" dirty="0"/>
              <a:t> </a:t>
            </a:r>
            <a:r>
              <a:rPr lang="de-DE" sz="1600" dirty="0" err="1"/>
              <a:t>stations</a:t>
            </a:r>
            <a:r>
              <a:rPr lang="de-DE" sz="1600" dirty="0"/>
              <a:t> and hold </a:t>
            </a:r>
            <a:r>
              <a:rPr lang="de-DE" sz="1600" dirty="0" err="1"/>
              <a:t>broadband</a:t>
            </a:r>
            <a:r>
              <a:rPr lang="de-DE" sz="1600" dirty="0"/>
              <a:t> </a:t>
            </a:r>
            <a:r>
              <a:rPr lang="de-DE" sz="1600" dirty="0" err="1"/>
              <a:t>station</a:t>
            </a:r>
            <a:r>
              <a:rPr lang="de-DE" sz="1600" dirty="0"/>
              <a:t> TERZ.00 </a:t>
            </a:r>
            <a:r>
              <a:rPr lang="de-DE" sz="1600" dirty="0" err="1"/>
              <a:t>fixed</a:t>
            </a:r>
            <a:r>
              <a:rPr lang="de-DE" sz="1600" dirty="0"/>
              <a:t> as ‚</a:t>
            </a:r>
            <a:r>
              <a:rPr lang="de-DE" sz="1600" dirty="0" err="1"/>
              <a:t>true</a:t>
            </a:r>
            <a:r>
              <a:rPr lang="de-DE" sz="1600" dirty="0"/>
              <a:t>‘ </a:t>
            </a:r>
            <a:r>
              <a:rPr lang="de-DE" sz="1600" dirty="0" err="1"/>
              <a:t>north</a:t>
            </a:r>
            <a:r>
              <a:rPr lang="de-DE" sz="1600" dirty="0"/>
              <a:t>, </a:t>
            </a:r>
            <a:r>
              <a:rPr lang="de-DE" sz="1600" dirty="0" err="1"/>
              <a:t>we</a:t>
            </a:r>
            <a:r>
              <a:rPr lang="de-DE" sz="1600" dirty="0"/>
              <a:t> </a:t>
            </a:r>
            <a:r>
              <a:rPr lang="de-DE" sz="1600" dirty="0" err="1"/>
              <a:t>see</a:t>
            </a:r>
            <a:r>
              <a:rPr lang="de-DE" sz="1600" dirty="0"/>
              <a:t> </a:t>
            </a:r>
            <a:r>
              <a:rPr lang="de-DE" sz="1600" dirty="0" err="1"/>
              <a:t>that</a:t>
            </a:r>
            <a:r>
              <a:rPr lang="de-DE" sz="1600" dirty="0"/>
              <a:t> </a:t>
            </a:r>
            <a:r>
              <a:rPr lang="de-DE" sz="1600" dirty="0" err="1"/>
              <a:t>nearly</a:t>
            </a:r>
            <a:r>
              <a:rPr lang="de-DE" sz="1600" dirty="0"/>
              <a:t> all </a:t>
            </a:r>
            <a:r>
              <a:rPr lang="de-DE" sz="1600" dirty="0" err="1"/>
              <a:t>stations</a:t>
            </a:r>
            <a:r>
              <a:rPr lang="de-DE" sz="1600" dirty="0"/>
              <a:t> </a:t>
            </a:r>
            <a:r>
              <a:rPr lang="de-DE" sz="1600" dirty="0" err="1"/>
              <a:t>show</a:t>
            </a:r>
            <a:r>
              <a:rPr lang="de-DE" sz="1600" dirty="0"/>
              <a:t> a </a:t>
            </a:r>
            <a:r>
              <a:rPr lang="de-DE" sz="1600" dirty="0" err="1"/>
              <a:t>very</a:t>
            </a:r>
            <a:r>
              <a:rPr lang="de-DE" sz="1600" dirty="0"/>
              <a:t> </a:t>
            </a:r>
            <a:r>
              <a:rPr lang="de-DE" sz="1600" dirty="0" err="1"/>
              <a:t>consistent</a:t>
            </a:r>
            <a:r>
              <a:rPr lang="de-DE" sz="1600" dirty="0"/>
              <a:t> </a:t>
            </a:r>
            <a:r>
              <a:rPr lang="de-DE" sz="1600" dirty="0" err="1"/>
              <a:t>orientation</a:t>
            </a:r>
            <a:r>
              <a:rPr lang="de-DE" sz="1600" dirty="0"/>
              <a:t> of the N </a:t>
            </a:r>
            <a:r>
              <a:rPr lang="de-DE" sz="1600" dirty="0" err="1"/>
              <a:t>component</a:t>
            </a:r>
            <a:r>
              <a:rPr lang="de-DE" sz="1600" dirty="0"/>
              <a:t>.</a:t>
            </a:r>
          </a:p>
          <a:p>
            <a:pPr algn="ctr"/>
            <a:r>
              <a:rPr lang="de-DE" sz="1600" dirty="0"/>
              <a:t>Maybe it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worthwile</a:t>
            </a:r>
            <a:r>
              <a:rPr lang="de-DE" sz="1600" dirty="0"/>
              <a:t> to </a:t>
            </a:r>
            <a:r>
              <a:rPr lang="de-DE" sz="1600" dirty="0" err="1"/>
              <a:t>re</a:t>
            </a:r>
            <a:r>
              <a:rPr lang="de-DE" sz="1600" dirty="0"/>
              <a:t>-check the N </a:t>
            </a:r>
            <a:r>
              <a:rPr lang="de-DE" sz="1600" dirty="0" err="1"/>
              <a:t>orientation</a:t>
            </a:r>
            <a:r>
              <a:rPr lang="de-DE" sz="1600" dirty="0"/>
              <a:t> of the </a:t>
            </a:r>
            <a:r>
              <a:rPr lang="de-DE" sz="1600" dirty="0" err="1"/>
              <a:t>broadband</a:t>
            </a:r>
            <a:r>
              <a:rPr lang="de-DE" sz="1600" dirty="0"/>
              <a:t> </a:t>
            </a:r>
            <a:r>
              <a:rPr lang="de-DE" sz="1600" dirty="0" err="1"/>
              <a:t>station</a:t>
            </a:r>
            <a:r>
              <a:rPr lang="de-DE" sz="1600" dirty="0"/>
              <a:t> as the </a:t>
            </a:r>
            <a:r>
              <a:rPr lang="de-DE" sz="1600" dirty="0" err="1"/>
              <a:t>temporary</a:t>
            </a:r>
            <a:r>
              <a:rPr lang="de-DE" sz="1600" dirty="0"/>
              <a:t> </a:t>
            </a:r>
            <a:r>
              <a:rPr lang="de-DE" sz="1600" dirty="0" err="1"/>
              <a:t>stations</a:t>
            </a:r>
            <a:r>
              <a:rPr lang="de-DE" sz="1600" dirty="0"/>
              <a:t> </a:t>
            </a:r>
            <a:r>
              <a:rPr lang="de-DE" sz="1600" dirty="0" err="1"/>
              <a:t>show</a:t>
            </a:r>
            <a:r>
              <a:rPr lang="de-DE" sz="1600" dirty="0"/>
              <a:t> on </a:t>
            </a:r>
            <a:r>
              <a:rPr lang="de-DE" sz="1600" dirty="0" err="1"/>
              <a:t>average</a:t>
            </a:r>
            <a:r>
              <a:rPr lang="de-DE" sz="1600" dirty="0"/>
              <a:t> a </a:t>
            </a:r>
            <a:r>
              <a:rPr lang="de-DE" sz="1600" dirty="0" err="1"/>
              <a:t>slight</a:t>
            </a:r>
            <a:r>
              <a:rPr lang="de-DE" sz="1600" dirty="0"/>
              <a:t> </a:t>
            </a:r>
            <a:r>
              <a:rPr lang="de-DE" sz="1600" dirty="0" err="1"/>
              <a:t>westward</a:t>
            </a:r>
            <a:r>
              <a:rPr lang="de-DE" sz="1600" dirty="0"/>
              <a:t> shift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respect</a:t>
            </a:r>
            <a:r>
              <a:rPr lang="de-DE" sz="1600" dirty="0"/>
              <a:t> to TERZ.00</a:t>
            </a:r>
          </a:p>
        </p:txBody>
      </p:sp>
    </p:spTree>
    <p:extLst>
      <p:ext uri="{BB962C8B-B14F-4D97-AF65-F5344CB8AC3E}">
        <p14:creationId xmlns:p14="http://schemas.microsoft.com/office/powerpoint/2010/main" val="1589355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191C8-AD3C-8A19-BD84-9F856BDCF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046A25B-3DA6-FDE8-EE42-05B6CCA6F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70" y="1725250"/>
            <a:ext cx="10203860" cy="444971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3345D55-4C54-C2DD-37ED-1D666363A4DE}"/>
              </a:ext>
            </a:extLst>
          </p:cNvPr>
          <p:cNvSpPr txBox="1"/>
          <p:nvPr/>
        </p:nvSpPr>
        <p:spPr>
          <a:xfrm>
            <a:off x="2025445" y="249306"/>
            <a:ext cx="8121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When</a:t>
            </a:r>
            <a:r>
              <a:rPr lang="de-DE" sz="1600" dirty="0"/>
              <a:t> </a:t>
            </a:r>
            <a:r>
              <a:rPr lang="de-DE" sz="1600" dirty="0" err="1"/>
              <a:t>we</a:t>
            </a:r>
            <a:r>
              <a:rPr lang="de-DE" sz="1600" dirty="0"/>
              <a:t> </a:t>
            </a:r>
            <a:r>
              <a:rPr lang="de-DE" sz="1600" dirty="0" err="1"/>
              <a:t>re</a:t>
            </a:r>
            <a:r>
              <a:rPr lang="de-DE" sz="1600" dirty="0"/>
              <a:t>-run </a:t>
            </a:r>
            <a:r>
              <a:rPr lang="de-DE" sz="1600" dirty="0" err="1"/>
              <a:t>our</a:t>
            </a:r>
            <a:r>
              <a:rPr lang="de-DE" sz="1600" dirty="0"/>
              <a:t> original </a:t>
            </a:r>
            <a:r>
              <a:rPr lang="de-DE" sz="1600" dirty="0" err="1"/>
              <a:t>beamforming</a:t>
            </a:r>
            <a:r>
              <a:rPr lang="de-DE" sz="1600" dirty="0"/>
              <a:t> </a:t>
            </a:r>
            <a:r>
              <a:rPr lang="de-DE" sz="1600" dirty="0" err="1"/>
              <a:t>analysis</a:t>
            </a:r>
            <a:r>
              <a:rPr lang="de-DE" sz="1600" dirty="0"/>
              <a:t> </a:t>
            </a:r>
            <a:r>
              <a:rPr lang="de-DE" sz="1600" dirty="0" err="1"/>
              <a:t>using</a:t>
            </a:r>
            <a:r>
              <a:rPr lang="de-DE" sz="1600" dirty="0"/>
              <a:t> the </a:t>
            </a:r>
            <a:r>
              <a:rPr lang="de-DE" sz="1600" dirty="0" err="1"/>
              <a:t>new</a:t>
            </a:r>
            <a:r>
              <a:rPr lang="de-DE" sz="1600" dirty="0"/>
              <a:t> </a:t>
            </a:r>
            <a:r>
              <a:rPr lang="de-DE" sz="1600" dirty="0" err="1"/>
              <a:t>orientations</a:t>
            </a:r>
            <a:r>
              <a:rPr lang="de-DE" sz="1600" dirty="0"/>
              <a:t> of the horizontal </a:t>
            </a:r>
            <a:r>
              <a:rPr lang="de-DE" sz="1600" dirty="0" err="1"/>
              <a:t>components</a:t>
            </a:r>
            <a:r>
              <a:rPr lang="de-DE" sz="1600" dirty="0"/>
              <a:t> of the </a:t>
            </a:r>
            <a:r>
              <a:rPr lang="de-DE" sz="1600" dirty="0" err="1"/>
              <a:t>temporary</a:t>
            </a:r>
            <a:r>
              <a:rPr lang="de-DE" sz="1600" dirty="0"/>
              <a:t> </a:t>
            </a:r>
            <a:r>
              <a:rPr lang="de-DE" sz="1600" dirty="0" err="1"/>
              <a:t>stations</a:t>
            </a:r>
            <a:r>
              <a:rPr lang="de-DE" sz="1600" dirty="0"/>
              <a:t>, </a:t>
            </a:r>
            <a:r>
              <a:rPr lang="de-DE" sz="1600" dirty="0" err="1"/>
              <a:t>we</a:t>
            </a:r>
            <a:r>
              <a:rPr lang="de-DE" sz="1600" dirty="0"/>
              <a:t> end </a:t>
            </a:r>
            <a:r>
              <a:rPr lang="de-DE" sz="1600" dirty="0" err="1"/>
              <a:t>up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a </a:t>
            </a:r>
            <a:r>
              <a:rPr lang="de-DE" sz="1600" dirty="0" err="1"/>
              <a:t>slightly</a:t>
            </a:r>
            <a:r>
              <a:rPr lang="de-DE" sz="1600" dirty="0"/>
              <a:t> </a:t>
            </a:r>
            <a:r>
              <a:rPr lang="de-DE" sz="1600" dirty="0" err="1"/>
              <a:t>higher</a:t>
            </a:r>
            <a:r>
              <a:rPr lang="de-DE" sz="1600" dirty="0"/>
              <a:t> </a:t>
            </a:r>
            <a:r>
              <a:rPr lang="de-DE" sz="1600" dirty="0" err="1"/>
              <a:t>beampower</a:t>
            </a:r>
            <a:r>
              <a:rPr lang="de-DE" sz="1600" dirty="0"/>
              <a:t> </a:t>
            </a:r>
            <a:r>
              <a:rPr lang="de-DE" sz="1600" dirty="0" err="1"/>
              <a:t>value</a:t>
            </a:r>
            <a:r>
              <a:rPr lang="de-DE" sz="1600" dirty="0"/>
              <a:t> (</a:t>
            </a:r>
            <a:r>
              <a:rPr lang="de-DE" sz="1600" dirty="0" err="1"/>
              <a:t>which</a:t>
            </a:r>
            <a:r>
              <a:rPr lang="de-DE" sz="1600" dirty="0"/>
              <a:t> </a:t>
            </a:r>
            <a:r>
              <a:rPr lang="de-DE" sz="1600" dirty="0" err="1"/>
              <a:t>is</a:t>
            </a:r>
            <a:r>
              <a:rPr lang="de-DE" sz="1600" dirty="0"/>
              <a:t> a </a:t>
            </a:r>
            <a:r>
              <a:rPr lang="de-DE" sz="1600" dirty="0" err="1"/>
              <a:t>rough</a:t>
            </a:r>
            <a:r>
              <a:rPr lang="de-DE" sz="1600" dirty="0"/>
              <a:t> </a:t>
            </a:r>
            <a:r>
              <a:rPr lang="de-DE" sz="1600" dirty="0" err="1"/>
              <a:t>measure</a:t>
            </a:r>
            <a:r>
              <a:rPr lang="de-DE" sz="1600" dirty="0"/>
              <a:t> of the </a:t>
            </a:r>
            <a:r>
              <a:rPr lang="de-DE" sz="1600" dirty="0" err="1"/>
              <a:t>waveform</a:t>
            </a:r>
            <a:r>
              <a:rPr lang="de-DE" sz="1600" dirty="0"/>
              <a:t> </a:t>
            </a:r>
            <a:r>
              <a:rPr lang="de-DE" sz="1600" dirty="0" err="1"/>
              <a:t>coherence</a:t>
            </a:r>
            <a:r>
              <a:rPr lang="de-DE" sz="1600" dirty="0"/>
              <a:t>) on </a:t>
            </a:r>
            <a:r>
              <a:rPr lang="de-DE" sz="1600" dirty="0" err="1"/>
              <a:t>average</a:t>
            </a:r>
            <a:r>
              <a:rPr lang="de-DE" sz="1600" dirty="0"/>
              <a:t>. This </a:t>
            </a:r>
            <a:r>
              <a:rPr lang="de-DE" sz="1600" dirty="0" err="1"/>
              <a:t>can</a:t>
            </a:r>
            <a:r>
              <a:rPr lang="de-DE" sz="1600" dirty="0"/>
              <a:t> </a:t>
            </a:r>
            <a:r>
              <a:rPr lang="de-DE" sz="1600" dirty="0" err="1"/>
              <a:t>be</a:t>
            </a:r>
            <a:r>
              <a:rPr lang="de-DE" sz="1600" dirty="0"/>
              <a:t> </a:t>
            </a:r>
            <a:r>
              <a:rPr lang="de-DE" sz="1600" dirty="0" err="1"/>
              <a:t>regarded</a:t>
            </a:r>
            <a:r>
              <a:rPr lang="de-DE" sz="1600" dirty="0"/>
              <a:t> as a </a:t>
            </a:r>
            <a:r>
              <a:rPr lang="de-DE" sz="1600" dirty="0" err="1"/>
              <a:t>proof</a:t>
            </a:r>
            <a:r>
              <a:rPr lang="de-DE" sz="1600" dirty="0"/>
              <a:t> </a:t>
            </a:r>
            <a:r>
              <a:rPr lang="de-DE" sz="1600" dirty="0" err="1"/>
              <a:t>that</a:t>
            </a:r>
            <a:r>
              <a:rPr lang="de-DE" sz="1600" dirty="0"/>
              <a:t> </a:t>
            </a:r>
            <a:r>
              <a:rPr lang="de-DE" sz="1600" dirty="0" err="1"/>
              <a:t>our</a:t>
            </a:r>
            <a:r>
              <a:rPr lang="de-DE" sz="1600" dirty="0"/>
              <a:t> </a:t>
            </a:r>
            <a:r>
              <a:rPr lang="de-DE" sz="1600" dirty="0" err="1"/>
              <a:t>re-alignment</a:t>
            </a:r>
            <a:r>
              <a:rPr lang="de-DE" sz="1600" dirty="0"/>
              <a:t> of the horizontal </a:t>
            </a:r>
            <a:r>
              <a:rPr lang="de-DE" sz="1600" dirty="0" err="1"/>
              <a:t>components</a:t>
            </a:r>
            <a:r>
              <a:rPr lang="de-DE" sz="1600" dirty="0"/>
              <a:t> </a:t>
            </a:r>
            <a:r>
              <a:rPr lang="de-DE" sz="1600" dirty="0" err="1"/>
              <a:t>improved</a:t>
            </a:r>
            <a:r>
              <a:rPr lang="de-DE" sz="1600" dirty="0"/>
              <a:t> the </a:t>
            </a:r>
            <a:r>
              <a:rPr lang="de-DE" sz="1600" dirty="0" err="1"/>
              <a:t>results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227331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24E8D-DE0C-CC57-20CB-CB8B8A827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D77A39D-3276-EA78-AF6B-CB34F6F44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74" y="994988"/>
            <a:ext cx="11159613" cy="536427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199E703-C5CE-1DD6-5CA7-343099B5676B}"/>
              </a:ext>
            </a:extLst>
          </p:cNvPr>
          <p:cNvSpPr txBox="1"/>
          <p:nvPr/>
        </p:nvSpPr>
        <p:spPr>
          <a:xfrm>
            <a:off x="2035277" y="163991"/>
            <a:ext cx="8121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When</a:t>
            </a:r>
            <a:r>
              <a:rPr lang="de-DE" sz="1600" dirty="0"/>
              <a:t> </a:t>
            </a:r>
            <a:r>
              <a:rPr lang="de-DE" sz="1600" dirty="0" err="1"/>
              <a:t>you</a:t>
            </a:r>
            <a:r>
              <a:rPr lang="de-DE" sz="1600" dirty="0"/>
              <a:t> </a:t>
            </a:r>
            <a:r>
              <a:rPr lang="de-DE" sz="1600" dirty="0" err="1"/>
              <a:t>compare</a:t>
            </a:r>
            <a:r>
              <a:rPr lang="de-DE" sz="1600" dirty="0"/>
              <a:t> the </a:t>
            </a:r>
            <a:r>
              <a:rPr lang="de-DE" sz="1600" dirty="0" err="1"/>
              <a:t>results</a:t>
            </a:r>
            <a:r>
              <a:rPr lang="de-DE" sz="1600" dirty="0"/>
              <a:t> </a:t>
            </a:r>
            <a:r>
              <a:rPr lang="de-DE" sz="1600" dirty="0" err="1"/>
              <a:t>from</a:t>
            </a:r>
            <a:r>
              <a:rPr lang="de-DE" sz="1600" dirty="0"/>
              <a:t> the </a:t>
            </a:r>
            <a:r>
              <a:rPr lang="de-DE" sz="1600" dirty="0" err="1"/>
              <a:t>analysis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the </a:t>
            </a:r>
            <a:r>
              <a:rPr lang="de-DE" sz="1600" dirty="0" err="1"/>
              <a:t>rotated</a:t>
            </a:r>
            <a:r>
              <a:rPr lang="de-DE" sz="1600" dirty="0"/>
              <a:t> horizontal </a:t>
            </a:r>
            <a:r>
              <a:rPr lang="de-DE" sz="1600" dirty="0" err="1"/>
              <a:t>components</a:t>
            </a:r>
            <a:r>
              <a:rPr lang="de-DE" sz="1600" dirty="0"/>
              <a:t> for time </a:t>
            </a:r>
            <a:r>
              <a:rPr lang="de-DE" sz="1600" dirty="0" err="1"/>
              <a:t>intervals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the </a:t>
            </a:r>
            <a:r>
              <a:rPr lang="de-DE" sz="1600" dirty="0" err="1"/>
              <a:t>higher</a:t>
            </a:r>
            <a:r>
              <a:rPr lang="de-DE" sz="1600" dirty="0"/>
              <a:t> </a:t>
            </a:r>
            <a:r>
              <a:rPr lang="de-DE" sz="1600" dirty="0" err="1"/>
              <a:t>waveform</a:t>
            </a:r>
            <a:r>
              <a:rPr lang="de-DE" sz="1600" dirty="0"/>
              <a:t> </a:t>
            </a:r>
            <a:r>
              <a:rPr lang="de-DE" sz="1600" dirty="0" err="1"/>
              <a:t>coherence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the original </a:t>
            </a:r>
            <a:r>
              <a:rPr lang="de-DE" sz="1600" dirty="0" err="1"/>
              <a:t>results</a:t>
            </a:r>
            <a:r>
              <a:rPr lang="de-DE" sz="1600" dirty="0"/>
              <a:t>, </a:t>
            </a:r>
            <a:r>
              <a:rPr lang="de-DE" sz="1600" dirty="0" err="1"/>
              <a:t>you</a:t>
            </a:r>
            <a:r>
              <a:rPr lang="de-DE" sz="1600" dirty="0"/>
              <a:t> </a:t>
            </a:r>
            <a:r>
              <a:rPr lang="de-DE" sz="1600" dirty="0" err="1"/>
              <a:t>observe</a:t>
            </a:r>
            <a:r>
              <a:rPr lang="de-DE" sz="1600" dirty="0"/>
              <a:t> </a:t>
            </a:r>
            <a:r>
              <a:rPr lang="de-DE" sz="1600" dirty="0" err="1"/>
              <a:t>some</a:t>
            </a:r>
            <a:r>
              <a:rPr lang="de-DE" sz="1600" dirty="0"/>
              <a:t> </a:t>
            </a:r>
            <a:r>
              <a:rPr lang="de-DE" sz="1600" dirty="0" err="1"/>
              <a:t>slight</a:t>
            </a:r>
            <a:r>
              <a:rPr lang="de-DE" sz="1600" dirty="0"/>
              <a:t> </a:t>
            </a:r>
            <a:r>
              <a:rPr lang="de-DE" sz="1600" dirty="0" err="1"/>
              <a:t>changes</a:t>
            </a:r>
            <a:r>
              <a:rPr lang="de-DE" sz="1600" dirty="0"/>
              <a:t>. </a:t>
            </a:r>
            <a:r>
              <a:rPr lang="de-DE" sz="1600" dirty="0" err="1"/>
              <a:t>However</a:t>
            </a:r>
            <a:r>
              <a:rPr lang="de-DE" sz="1600" dirty="0"/>
              <a:t>, </a:t>
            </a:r>
            <a:r>
              <a:rPr lang="de-DE" sz="1600" dirty="0" err="1"/>
              <a:t>they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 </a:t>
            </a:r>
            <a:r>
              <a:rPr lang="de-DE" sz="1600" dirty="0" err="1"/>
              <a:t>difficult</a:t>
            </a:r>
            <a:r>
              <a:rPr lang="de-DE" sz="1600" dirty="0"/>
              <a:t> to </a:t>
            </a:r>
            <a:r>
              <a:rPr lang="de-DE" sz="1600" dirty="0" err="1"/>
              <a:t>interpret</a:t>
            </a:r>
            <a:r>
              <a:rPr lang="de-DE" sz="16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68138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DE134-D573-78F2-7E14-FB70082A6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857158A-CF81-0444-C961-077F83FC870B}"/>
              </a:ext>
            </a:extLst>
          </p:cNvPr>
          <p:cNvSpPr txBox="1"/>
          <p:nvPr/>
        </p:nvSpPr>
        <p:spPr>
          <a:xfrm>
            <a:off x="3721509" y="117987"/>
            <a:ext cx="4748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… and </a:t>
            </a:r>
            <a:r>
              <a:rPr lang="de-DE" dirty="0" err="1"/>
              <a:t>finally</a:t>
            </a:r>
            <a:r>
              <a:rPr lang="de-DE" dirty="0"/>
              <a:t> also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beamforming</a:t>
            </a:r>
            <a:r>
              <a:rPr lang="de-DE" dirty="0"/>
              <a:t> </a:t>
            </a:r>
            <a:r>
              <a:rPr lang="de-DE" dirty="0" err="1"/>
              <a:t>results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064EECA-EC0B-8153-526B-11698DD30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878" y="487319"/>
            <a:ext cx="9159632" cy="541064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2D314B0-B89A-B59D-DD79-B00D37F70A65}"/>
              </a:ext>
            </a:extLst>
          </p:cNvPr>
          <p:cNvSpPr txBox="1"/>
          <p:nvPr/>
        </p:nvSpPr>
        <p:spPr>
          <a:xfrm>
            <a:off x="609600" y="5977008"/>
            <a:ext cx="10190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For the TERZ </a:t>
            </a:r>
            <a:r>
              <a:rPr lang="de-DE" sz="1600" dirty="0" err="1"/>
              <a:t>subarray</a:t>
            </a:r>
            <a:r>
              <a:rPr lang="de-DE" sz="1600" dirty="0"/>
              <a:t> </a:t>
            </a:r>
            <a:r>
              <a:rPr lang="de-DE" sz="1600" dirty="0" err="1"/>
              <a:t>we</a:t>
            </a:r>
            <a:r>
              <a:rPr lang="de-DE" sz="1600" dirty="0"/>
              <a:t> </a:t>
            </a:r>
            <a:r>
              <a:rPr lang="de-DE" sz="1600" dirty="0" err="1"/>
              <a:t>observe</a:t>
            </a:r>
            <a:r>
              <a:rPr lang="de-DE" sz="1600" dirty="0"/>
              <a:t> e.g. in the </a:t>
            </a:r>
            <a:r>
              <a:rPr lang="de-DE" sz="1600" dirty="0" err="1"/>
              <a:t>frequency</a:t>
            </a:r>
            <a:r>
              <a:rPr lang="de-DE" sz="1600" dirty="0"/>
              <a:t> band 2 – 3.5 Hz </a:t>
            </a:r>
            <a:r>
              <a:rPr lang="de-DE" sz="1600" dirty="0" err="1"/>
              <a:t>significant</a:t>
            </a:r>
            <a:r>
              <a:rPr lang="de-DE" sz="1600" dirty="0"/>
              <a:t> </a:t>
            </a:r>
            <a:r>
              <a:rPr lang="de-DE" sz="1600" dirty="0" err="1"/>
              <a:t>differences</a:t>
            </a:r>
            <a:r>
              <a:rPr lang="de-DE" sz="1600" dirty="0"/>
              <a:t> </a:t>
            </a:r>
            <a:r>
              <a:rPr lang="de-DE" sz="1600" dirty="0" err="1"/>
              <a:t>during</a:t>
            </a:r>
            <a:r>
              <a:rPr lang="de-DE" sz="1600" dirty="0"/>
              <a:t> </a:t>
            </a:r>
            <a:r>
              <a:rPr lang="de-DE" sz="1600" dirty="0" err="1"/>
              <a:t>night</a:t>
            </a:r>
            <a:r>
              <a:rPr lang="de-DE" sz="1600" dirty="0"/>
              <a:t> and </a:t>
            </a:r>
            <a:r>
              <a:rPr lang="de-DE" sz="1600" dirty="0" err="1"/>
              <a:t>day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respect</a:t>
            </a:r>
            <a:r>
              <a:rPr lang="de-DE" sz="1600" dirty="0"/>
              <a:t> to the </a:t>
            </a:r>
            <a:r>
              <a:rPr lang="de-DE" sz="1600" dirty="0" err="1"/>
              <a:t>azimuth</a:t>
            </a:r>
            <a:r>
              <a:rPr lang="de-DE" sz="1600" dirty="0"/>
              <a:t> (</a:t>
            </a:r>
            <a:r>
              <a:rPr lang="de-DE" sz="1600" dirty="0" err="1"/>
              <a:t>mainly</a:t>
            </a:r>
            <a:r>
              <a:rPr lang="de-DE" sz="1600" dirty="0"/>
              <a:t> N and WNE </a:t>
            </a:r>
            <a:r>
              <a:rPr lang="de-DE" sz="1600" dirty="0" err="1"/>
              <a:t>during</a:t>
            </a:r>
            <a:r>
              <a:rPr lang="de-DE" sz="1600" dirty="0"/>
              <a:t> </a:t>
            </a:r>
            <a:r>
              <a:rPr lang="de-DE" sz="1600" dirty="0" err="1"/>
              <a:t>night</a:t>
            </a:r>
            <a:r>
              <a:rPr lang="de-DE" sz="1600" dirty="0"/>
              <a:t> and also </a:t>
            </a:r>
            <a:r>
              <a:rPr lang="de-DE" sz="1600" dirty="0" err="1"/>
              <a:t>from</a:t>
            </a:r>
            <a:r>
              <a:rPr lang="de-DE" sz="1600" dirty="0"/>
              <a:t> S </a:t>
            </a:r>
            <a:r>
              <a:rPr lang="de-DE" sz="1600" dirty="0" err="1"/>
              <a:t>during</a:t>
            </a:r>
            <a:r>
              <a:rPr lang="de-DE" sz="1600" dirty="0"/>
              <a:t> the </a:t>
            </a:r>
            <a:r>
              <a:rPr lang="de-DE" sz="1600" dirty="0" err="1"/>
              <a:t>day</a:t>
            </a:r>
            <a:r>
              <a:rPr lang="de-DE" sz="1600" dirty="0"/>
              <a:t>) and </a:t>
            </a:r>
            <a:r>
              <a:rPr lang="de-DE" sz="1600" dirty="0" err="1"/>
              <a:t>slowness</a:t>
            </a:r>
            <a:r>
              <a:rPr lang="de-DE" sz="1600" dirty="0"/>
              <a:t> (</a:t>
            </a:r>
            <a:r>
              <a:rPr lang="de-DE" sz="1600" dirty="0" err="1"/>
              <a:t>higher</a:t>
            </a:r>
            <a:r>
              <a:rPr lang="de-DE" sz="1600" dirty="0"/>
              <a:t> </a:t>
            </a:r>
            <a:r>
              <a:rPr lang="de-DE" sz="1600" dirty="0" err="1"/>
              <a:t>contributions</a:t>
            </a:r>
            <a:r>
              <a:rPr lang="de-DE" sz="1600" dirty="0"/>
              <a:t> of </a:t>
            </a:r>
            <a:r>
              <a:rPr lang="de-DE" sz="1600" dirty="0" err="1"/>
              <a:t>surface</a:t>
            </a:r>
            <a:r>
              <a:rPr lang="de-DE" sz="1600" dirty="0"/>
              <a:t> </a:t>
            </a:r>
            <a:r>
              <a:rPr lang="de-DE" sz="1600" dirty="0" err="1"/>
              <a:t>waves</a:t>
            </a:r>
            <a:r>
              <a:rPr lang="de-DE" sz="1600" dirty="0"/>
              <a:t> </a:t>
            </a:r>
            <a:r>
              <a:rPr lang="de-DE" sz="1600" dirty="0" err="1"/>
              <a:t>during</a:t>
            </a:r>
            <a:r>
              <a:rPr lang="de-DE" sz="1600" dirty="0"/>
              <a:t> the </a:t>
            </a:r>
            <a:r>
              <a:rPr lang="de-DE" sz="1600" dirty="0" err="1"/>
              <a:t>day</a:t>
            </a:r>
            <a:r>
              <a:rPr lang="de-DE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28768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BE6CCAD5-B2BF-BE71-E219-AA7507F6A218}"/>
              </a:ext>
            </a:extLst>
          </p:cNvPr>
          <p:cNvSpPr txBox="1"/>
          <p:nvPr/>
        </p:nvSpPr>
        <p:spPr>
          <a:xfrm>
            <a:off x="2693970" y="99882"/>
            <a:ext cx="7298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Analysis of network </a:t>
            </a:r>
            <a:r>
              <a:rPr lang="de-DE" sz="2400" dirty="0" err="1"/>
              <a:t>coherence</a:t>
            </a:r>
            <a:r>
              <a:rPr lang="de-DE" sz="2400" dirty="0"/>
              <a:t> of the </a:t>
            </a:r>
            <a:r>
              <a:rPr lang="de-DE" sz="2400" dirty="0" err="1"/>
              <a:t>surface</a:t>
            </a:r>
            <a:r>
              <a:rPr lang="de-DE" sz="2400" dirty="0"/>
              <a:t> </a:t>
            </a:r>
            <a:r>
              <a:rPr lang="de-DE" sz="2400" dirty="0" err="1"/>
              <a:t>arrays</a:t>
            </a:r>
            <a:endParaRPr lang="de-DE" sz="2400" dirty="0"/>
          </a:p>
        </p:txBody>
      </p:sp>
      <p:pic>
        <p:nvPicPr>
          <p:cNvPr id="7" name="Picture 19">
            <a:extLst>
              <a:ext uri="{FF2B5EF4-FFF2-40B4-BE49-F238E27FC236}">
                <a16:creationId xmlns:a16="http://schemas.microsoft.com/office/drawing/2014/main" id="{FC057D7C-CAF5-F31A-BF49-02563D0BB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6491"/>
            <a:ext cx="5681906" cy="4313512"/>
          </a:xfrm>
          <a:prstGeom prst="rect">
            <a:avLst/>
          </a:prstGeom>
        </p:spPr>
      </p:pic>
      <p:pic>
        <p:nvPicPr>
          <p:cNvPr id="8" name="Graphic 100">
            <a:extLst>
              <a:ext uri="{FF2B5EF4-FFF2-40B4-BE49-F238E27FC236}">
                <a16:creationId xmlns:a16="http://schemas.microsoft.com/office/drawing/2014/main" id="{63F5B0E2-9988-457E-B58F-07E51B911F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0352" y="746401"/>
            <a:ext cx="6947738" cy="2682599"/>
          </a:xfrm>
          <a:prstGeom prst="rect">
            <a:avLst/>
          </a:prstGeom>
        </p:spPr>
      </p:pic>
      <p:grpSp>
        <p:nvGrpSpPr>
          <p:cNvPr id="9" name="Group 149">
            <a:extLst>
              <a:ext uri="{FF2B5EF4-FFF2-40B4-BE49-F238E27FC236}">
                <a16:creationId xmlns:a16="http://schemas.microsoft.com/office/drawing/2014/main" id="{7CEE756D-0EFA-6B90-1F3C-BB3D9704747B}"/>
              </a:ext>
            </a:extLst>
          </p:cNvPr>
          <p:cNvGrpSpPr/>
          <p:nvPr/>
        </p:nvGrpSpPr>
        <p:grpSpPr>
          <a:xfrm>
            <a:off x="74593" y="570164"/>
            <a:ext cx="1683722" cy="1486411"/>
            <a:chOff x="5268069" y="9651862"/>
            <a:chExt cx="1683722" cy="1486411"/>
          </a:xfrm>
        </p:grpSpPr>
        <p:pic>
          <p:nvPicPr>
            <p:cNvPr id="10" name="Graphic 51">
              <a:extLst>
                <a:ext uri="{FF2B5EF4-FFF2-40B4-BE49-F238E27FC236}">
                  <a16:creationId xmlns:a16="http://schemas.microsoft.com/office/drawing/2014/main" id="{7FD0C5C6-85A5-617A-EE95-1070A44B7EC9}"/>
                </a:ext>
              </a:extLst>
            </p:cNvPr>
            <p:cNvPicPr>
              <a:picLocks noChangeAspect="1"/>
            </p:cNvPicPr>
            <p:nvPr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8069" y="9651862"/>
              <a:ext cx="1683722" cy="1486411"/>
            </a:xfrm>
            <a:prstGeom prst="rect">
              <a:avLst/>
            </a:prstGeom>
          </p:spPr>
        </p:pic>
        <p:sp>
          <p:nvSpPr>
            <p:cNvPr id="11" name="TextBox 53">
              <a:extLst>
                <a:ext uri="{FF2B5EF4-FFF2-40B4-BE49-F238E27FC236}">
                  <a16:creationId xmlns:a16="http://schemas.microsoft.com/office/drawing/2014/main" id="{F3D4604F-4148-C698-2FDD-4B7DC88FD8A2}"/>
                </a:ext>
              </a:extLst>
            </p:cNvPr>
            <p:cNvSpPr txBox="1"/>
            <p:nvPr/>
          </p:nvSpPr>
          <p:spPr>
            <a:xfrm>
              <a:off x="5280721" y="10729695"/>
              <a:ext cx="6855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de-DE" sz="1000" b="1" dirty="0">
                  <a:solidFill>
                    <a:prstClr val="black"/>
                  </a:solidFill>
                  <a:latin typeface="Calibri" panose="020F0502020204030204"/>
                </a:rPr>
                <a:t>TERZ</a:t>
              </a:r>
            </a:p>
            <a:p>
              <a:pPr defTabSz="457200"/>
              <a:r>
                <a:rPr lang="de-DE" sz="1000" b="1" dirty="0" err="1">
                  <a:solidFill>
                    <a:prstClr val="black"/>
                  </a:solidFill>
                  <a:latin typeface="Calibri" panose="020F0502020204030204"/>
                </a:rPr>
                <a:t>subarray</a:t>
              </a:r>
              <a:endParaRPr lang="en-US" sz="1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TextBox 131">
              <a:extLst>
                <a:ext uri="{FF2B5EF4-FFF2-40B4-BE49-F238E27FC236}">
                  <a16:creationId xmlns:a16="http://schemas.microsoft.com/office/drawing/2014/main" id="{014DF347-19FA-25E6-6C88-EFDEA59721AA}"/>
                </a:ext>
              </a:extLst>
            </p:cNvPr>
            <p:cNvSpPr txBox="1"/>
            <p:nvPr/>
          </p:nvSpPr>
          <p:spPr>
            <a:xfrm>
              <a:off x="6004149" y="10132747"/>
              <a:ext cx="6855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de-DE" sz="1000" b="1" dirty="0">
                  <a:solidFill>
                    <a:prstClr val="black"/>
                  </a:solidFill>
                  <a:latin typeface="Calibri" panose="020F0502020204030204"/>
                </a:rPr>
                <a:t>TERZ</a:t>
              </a:r>
            </a:p>
          </p:txBody>
        </p:sp>
      </p:grp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885D2611-0AB3-25ED-F273-B7DCC1737945}"/>
              </a:ext>
            </a:extLst>
          </p:cNvPr>
          <p:cNvCxnSpPr>
            <a:cxnSpLocks/>
          </p:cNvCxnSpPr>
          <p:nvPr/>
        </p:nvCxnSpPr>
        <p:spPr>
          <a:xfrm>
            <a:off x="1625804" y="1988802"/>
            <a:ext cx="1948745" cy="788200"/>
          </a:xfrm>
          <a:prstGeom prst="straightConnector1">
            <a:avLst/>
          </a:prstGeom>
          <a:ln>
            <a:solidFill>
              <a:schemeClr val="accent2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Grafik 15">
            <a:extLst>
              <a:ext uri="{FF2B5EF4-FFF2-40B4-BE49-F238E27FC236}">
                <a16:creationId xmlns:a16="http://schemas.microsoft.com/office/drawing/2014/main" id="{647833D0-42BE-B488-8CB3-CAD570763F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443" y="4247536"/>
            <a:ext cx="7251647" cy="2486068"/>
          </a:xfrm>
          <a:prstGeom prst="rect">
            <a:avLst/>
          </a:prstGeom>
        </p:spPr>
      </p:pic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BBC0E46E-120F-4F86-A0BF-858DCEB520BF}"/>
              </a:ext>
            </a:extLst>
          </p:cNvPr>
          <p:cNvCxnSpPr>
            <a:cxnSpLocks/>
          </p:cNvCxnSpPr>
          <p:nvPr/>
        </p:nvCxnSpPr>
        <p:spPr>
          <a:xfrm flipH="1" flipV="1">
            <a:off x="3678049" y="3220193"/>
            <a:ext cx="1315304" cy="1201610"/>
          </a:xfrm>
          <a:prstGeom prst="straightConnector1">
            <a:avLst/>
          </a:prstGeom>
          <a:ln>
            <a:solidFill>
              <a:srgbClr val="7030A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B5D47F96-0BCE-F87F-D2F6-00D8A99A3D09}"/>
              </a:ext>
            </a:extLst>
          </p:cNvPr>
          <p:cNvCxnSpPr>
            <a:cxnSpLocks/>
          </p:cNvCxnSpPr>
          <p:nvPr/>
        </p:nvCxnSpPr>
        <p:spPr>
          <a:xfrm flipH="1" flipV="1">
            <a:off x="1496201" y="1313369"/>
            <a:ext cx="4392704" cy="334628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2E9DF5FF-B57D-8204-3E60-0F66BA13182F}"/>
              </a:ext>
            </a:extLst>
          </p:cNvPr>
          <p:cNvCxnSpPr>
            <a:cxnSpLocks/>
          </p:cNvCxnSpPr>
          <p:nvPr/>
        </p:nvCxnSpPr>
        <p:spPr>
          <a:xfrm flipH="1">
            <a:off x="4335701" y="2371184"/>
            <a:ext cx="1538700" cy="817846"/>
          </a:xfrm>
          <a:prstGeom prst="straightConnector1">
            <a:avLst/>
          </a:prstGeom>
          <a:ln>
            <a:solidFill>
              <a:srgbClr val="0070C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CD405DAF-CB3A-C9DD-643B-3837AD16ED8B}"/>
              </a:ext>
            </a:extLst>
          </p:cNvPr>
          <p:cNvSpPr txBox="1"/>
          <p:nvPr/>
        </p:nvSpPr>
        <p:spPr>
          <a:xfrm>
            <a:off x="6017342" y="3515102"/>
            <a:ext cx="5593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Median of the maximum </a:t>
            </a:r>
            <a:r>
              <a:rPr lang="de-DE" dirty="0" err="1"/>
              <a:t>coherence</a:t>
            </a:r>
            <a:r>
              <a:rPr lang="de-DE" dirty="0"/>
              <a:t> in the </a:t>
            </a:r>
            <a:r>
              <a:rPr lang="de-DE" dirty="0" err="1"/>
              <a:t>frequency</a:t>
            </a:r>
            <a:r>
              <a:rPr lang="de-DE" dirty="0"/>
              <a:t> band 2.5 – 5 Hz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B0AF9109-6F84-C193-747A-590BCC71F006}"/>
              </a:ext>
            </a:extLst>
          </p:cNvPr>
          <p:cNvSpPr txBox="1"/>
          <p:nvPr/>
        </p:nvSpPr>
        <p:spPr>
          <a:xfrm>
            <a:off x="7881479" y="835605"/>
            <a:ext cx="4221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Coherence</a:t>
            </a:r>
            <a:r>
              <a:rPr lang="de-DE" sz="1600" dirty="0"/>
              <a:t> of </a:t>
            </a:r>
            <a:r>
              <a:rPr lang="de-DE" sz="1600" dirty="0" err="1">
                <a:solidFill>
                  <a:srgbClr val="0070C0"/>
                </a:solidFill>
              </a:rPr>
              <a:t>array</a:t>
            </a:r>
            <a:r>
              <a:rPr lang="de-DE" sz="1600" dirty="0">
                <a:solidFill>
                  <a:srgbClr val="0070C0"/>
                </a:solidFill>
              </a:rPr>
              <a:t> 4</a:t>
            </a:r>
            <a:r>
              <a:rPr lang="de-DE" sz="1600" dirty="0"/>
              <a:t> and </a:t>
            </a:r>
            <a:r>
              <a:rPr lang="de-DE" sz="1600" dirty="0">
                <a:solidFill>
                  <a:schemeClr val="bg2">
                    <a:lumMod val="75000"/>
                  </a:schemeClr>
                </a:solidFill>
              </a:rPr>
              <a:t>TERZ </a:t>
            </a:r>
            <a:r>
              <a:rPr lang="de-DE" sz="1600" dirty="0" err="1">
                <a:solidFill>
                  <a:schemeClr val="bg2">
                    <a:lumMod val="75000"/>
                  </a:schemeClr>
                </a:solidFill>
              </a:rPr>
              <a:t>subarray</a:t>
            </a:r>
            <a:endParaRPr lang="de-DE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926F72DF-4002-C760-A8F0-F668F464932F}"/>
              </a:ext>
            </a:extLst>
          </p:cNvPr>
          <p:cNvSpPr txBox="1"/>
          <p:nvPr/>
        </p:nvSpPr>
        <p:spPr>
          <a:xfrm>
            <a:off x="7881478" y="4318229"/>
            <a:ext cx="4221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Coherence</a:t>
            </a:r>
            <a:r>
              <a:rPr lang="de-DE" sz="1600" dirty="0"/>
              <a:t> of</a:t>
            </a:r>
            <a:r>
              <a:rPr lang="de-DE" sz="1600" dirty="0">
                <a:solidFill>
                  <a:schemeClr val="accent2"/>
                </a:solidFill>
              </a:rPr>
              <a:t> </a:t>
            </a:r>
            <a:r>
              <a:rPr lang="de-DE" sz="1600" dirty="0" err="1">
                <a:solidFill>
                  <a:srgbClr val="7030A0"/>
                </a:solidFill>
              </a:rPr>
              <a:t>array</a:t>
            </a:r>
            <a:r>
              <a:rPr lang="de-DE" sz="1600" dirty="0">
                <a:solidFill>
                  <a:srgbClr val="7030A0"/>
                </a:solidFill>
              </a:rPr>
              <a:t> 3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96DA2470-1056-C94E-4A9A-4280C061AEA4}"/>
              </a:ext>
            </a:extLst>
          </p:cNvPr>
          <p:cNvSpPr txBox="1"/>
          <p:nvPr/>
        </p:nvSpPr>
        <p:spPr>
          <a:xfrm>
            <a:off x="88834" y="5404988"/>
            <a:ext cx="432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DE" dirty="0"/>
              <a:t>Signal </a:t>
            </a:r>
            <a:r>
              <a:rPr lang="de-DE" dirty="0" err="1"/>
              <a:t>coherence</a:t>
            </a:r>
            <a:r>
              <a:rPr lang="de-DE" dirty="0"/>
              <a:t> </a:t>
            </a:r>
            <a:r>
              <a:rPr lang="de-DE" dirty="0" err="1"/>
              <a:t>highly</a:t>
            </a:r>
            <a:r>
              <a:rPr lang="de-DE" dirty="0"/>
              <a:t> sensitive to wind </a:t>
            </a:r>
            <a:r>
              <a:rPr lang="de-DE" dirty="0" err="1"/>
              <a:t>speed</a:t>
            </a:r>
            <a:r>
              <a:rPr lang="de-DE" dirty="0"/>
              <a:t> and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activity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6862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078C4-580E-1079-E957-8B1F545F0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E7D8232-E32E-F8CE-527E-E33C9D473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871" y="766262"/>
            <a:ext cx="9753600" cy="502344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EE3EA1B-4085-00D8-3486-FD6A994D1958}"/>
              </a:ext>
            </a:extLst>
          </p:cNvPr>
          <p:cNvSpPr txBox="1"/>
          <p:nvPr/>
        </p:nvSpPr>
        <p:spPr>
          <a:xfrm>
            <a:off x="961669" y="5908182"/>
            <a:ext cx="10190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As </a:t>
            </a:r>
            <a:r>
              <a:rPr lang="de-DE" sz="1600" dirty="0" err="1"/>
              <a:t>expected</a:t>
            </a:r>
            <a:r>
              <a:rPr lang="de-DE" sz="1600" dirty="0"/>
              <a:t>, </a:t>
            </a:r>
            <a:r>
              <a:rPr lang="de-DE" sz="1600" dirty="0" err="1"/>
              <a:t>beamforming</a:t>
            </a:r>
            <a:r>
              <a:rPr lang="de-DE" sz="1600" dirty="0"/>
              <a:t> </a:t>
            </a:r>
            <a:r>
              <a:rPr lang="de-DE" sz="1600" dirty="0" err="1"/>
              <a:t>results</a:t>
            </a:r>
            <a:r>
              <a:rPr lang="de-DE" sz="1600" dirty="0"/>
              <a:t> </a:t>
            </a:r>
            <a:r>
              <a:rPr lang="de-DE" sz="1600" dirty="0" err="1"/>
              <a:t>during</a:t>
            </a:r>
            <a:r>
              <a:rPr lang="de-DE" sz="1600" dirty="0"/>
              <a:t> time </a:t>
            </a:r>
            <a:r>
              <a:rPr lang="de-DE" sz="1600" dirty="0" err="1"/>
              <a:t>intervals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lower</a:t>
            </a:r>
            <a:r>
              <a:rPr lang="de-DE" sz="1600" dirty="0"/>
              <a:t> median </a:t>
            </a:r>
            <a:r>
              <a:rPr lang="de-DE" sz="1600" dirty="0" err="1"/>
              <a:t>coherence</a:t>
            </a:r>
            <a:r>
              <a:rPr lang="de-DE" sz="1600" dirty="0"/>
              <a:t> </a:t>
            </a:r>
            <a:r>
              <a:rPr lang="de-DE" sz="1600" dirty="0" err="1"/>
              <a:t>show</a:t>
            </a:r>
            <a:r>
              <a:rPr lang="de-DE" sz="1600" dirty="0"/>
              <a:t> a larger </a:t>
            </a:r>
            <a:r>
              <a:rPr lang="de-DE" sz="1600" dirty="0" err="1"/>
              <a:t>scatter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respect</a:t>
            </a:r>
            <a:r>
              <a:rPr lang="de-DE" sz="1600" dirty="0"/>
              <a:t> to </a:t>
            </a:r>
            <a:r>
              <a:rPr lang="de-DE" sz="1600" dirty="0" err="1"/>
              <a:t>azimuth</a:t>
            </a:r>
            <a:r>
              <a:rPr lang="de-DE" sz="1600" dirty="0"/>
              <a:t> and </a:t>
            </a:r>
            <a:r>
              <a:rPr lang="de-DE" sz="1600" dirty="0" err="1"/>
              <a:t>slowness</a:t>
            </a:r>
            <a:r>
              <a:rPr lang="de-DE" sz="1600" dirty="0"/>
              <a:t> </a:t>
            </a:r>
            <a:r>
              <a:rPr lang="de-DE" sz="1600" dirty="0" err="1"/>
              <a:t>values</a:t>
            </a:r>
            <a:r>
              <a:rPr lang="de-DE" sz="1600" dirty="0"/>
              <a:t>, </a:t>
            </a:r>
            <a:r>
              <a:rPr lang="de-DE" sz="1600" dirty="0" err="1"/>
              <a:t>while</a:t>
            </a:r>
            <a:r>
              <a:rPr lang="de-DE" sz="1600" dirty="0"/>
              <a:t> </a:t>
            </a:r>
            <a:r>
              <a:rPr lang="de-DE" sz="1600" dirty="0" err="1"/>
              <a:t>results</a:t>
            </a:r>
            <a:r>
              <a:rPr lang="de-DE" sz="1600" dirty="0"/>
              <a:t> </a:t>
            </a:r>
            <a:r>
              <a:rPr lang="de-DE" sz="1600" dirty="0" err="1"/>
              <a:t>seem</a:t>
            </a:r>
            <a:r>
              <a:rPr lang="de-DE" sz="1600" dirty="0"/>
              <a:t> to </a:t>
            </a:r>
            <a:r>
              <a:rPr lang="de-DE" sz="1600" dirty="0" err="1"/>
              <a:t>be</a:t>
            </a:r>
            <a:r>
              <a:rPr lang="de-DE" sz="1600" dirty="0"/>
              <a:t> </a:t>
            </a:r>
            <a:r>
              <a:rPr lang="de-DE" sz="1600" dirty="0" err="1"/>
              <a:t>more</a:t>
            </a:r>
            <a:r>
              <a:rPr lang="de-DE" sz="1600" dirty="0"/>
              <a:t> </a:t>
            </a:r>
            <a:r>
              <a:rPr lang="de-DE" sz="1600" dirty="0" err="1"/>
              <a:t>stable</a:t>
            </a:r>
            <a:r>
              <a:rPr lang="de-DE" sz="1600" dirty="0"/>
              <a:t> </a:t>
            </a:r>
            <a:r>
              <a:rPr lang="de-DE" sz="1600" dirty="0" err="1"/>
              <a:t>duringtime</a:t>
            </a:r>
            <a:r>
              <a:rPr lang="de-DE" sz="1600" dirty="0"/>
              <a:t> </a:t>
            </a:r>
            <a:r>
              <a:rPr lang="de-DE" sz="1600" dirty="0" err="1"/>
              <a:t>intervals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higher</a:t>
            </a:r>
            <a:r>
              <a:rPr lang="de-DE" sz="1600" dirty="0"/>
              <a:t> </a:t>
            </a:r>
            <a:r>
              <a:rPr lang="de-DE" sz="1600" dirty="0" err="1"/>
              <a:t>coherence</a:t>
            </a:r>
            <a:endParaRPr lang="de-DE" sz="16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01A43A7-98FF-0F7F-7981-BC23BAF24184}"/>
              </a:ext>
            </a:extLst>
          </p:cNvPr>
          <p:cNvSpPr txBox="1"/>
          <p:nvPr/>
        </p:nvSpPr>
        <p:spPr>
          <a:xfrm>
            <a:off x="452284" y="177299"/>
            <a:ext cx="10190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Z-</a:t>
            </a:r>
            <a:r>
              <a:rPr lang="de-DE" dirty="0" err="1"/>
              <a:t>component</a:t>
            </a:r>
            <a:r>
              <a:rPr lang="de-DE" dirty="0"/>
              <a:t> </a:t>
            </a:r>
            <a:r>
              <a:rPr lang="de-DE" dirty="0" err="1"/>
              <a:t>beamforming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7049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690D5-E861-DEB0-15F6-44331B7C1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5009FFE-4AC2-A366-299A-17E9AAA18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00" y="1713353"/>
            <a:ext cx="11695199" cy="343129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CCE31E7-D7B1-ADE6-F8FC-22DA9AE55E9C}"/>
              </a:ext>
            </a:extLst>
          </p:cNvPr>
          <p:cNvSpPr txBox="1"/>
          <p:nvPr/>
        </p:nvSpPr>
        <p:spPr>
          <a:xfrm>
            <a:off x="462117" y="806564"/>
            <a:ext cx="10190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3-component </a:t>
            </a:r>
            <a:r>
              <a:rPr lang="de-DE" dirty="0" err="1"/>
              <a:t>beamforming</a:t>
            </a:r>
            <a:r>
              <a:rPr lang="de-DE" dirty="0"/>
              <a:t> for possible Rayleigh </a:t>
            </a:r>
            <a:r>
              <a:rPr lang="de-DE" dirty="0" err="1"/>
              <a:t>wave</a:t>
            </a:r>
            <a:r>
              <a:rPr lang="de-DE" dirty="0"/>
              <a:t> </a:t>
            </a:r>
            <a:r>
              <a:rPr lang="de-DE" dirty="0" err="1"/>
              <a:t>sources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7276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E46B5-D2A5-18C0-EF68-313A9F6EF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67F349DF-E493-09F1-D082-32279CEE66ED}"/>
              </a:ext>
            </a:extLst>
          </p:cNvPr>
          <p:cNvSpPr txBox="1"/>
          <p:nvPr/>
        </p:nvSpPr>
        <p:spPr>
          <a:xfrm>
            <a:off x="2693970" y="99882"/>
            <a:ext cx="7298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Analysis of network </a:t>
            </a:r>
            <a:r>
              <a:rPr lang="de-DE" sz="2400" dirty="0" err="1"/>
              <a:t>coherence</a:t>
            </a:r>
            <a:r>
              <a:rPr lang="de-DE" sz="2400" dirty="0"/>
              <a:t> of the </a:t>
            </a:r>
            <a:r>
              <a:rPr lang="de-DE" sz="2400" dirty="0" err="1"/>
              <a:t>surface</a:t>
            </a:r>
            <a:r>
              <a:rPr lang="de-DE" sz="2400" dirty="0"/>
              <a:t> </a:t>
            </a:r>
            <a:r>
              <a:rPr lang="de-DE" sz="2400" dirty="0" err="1"/>
              <a:t>arrays</a:t>
            </a:r>
            <a:endParaRPr lang="de-DE" sz="2400" dirty="0"/>
          </a:p>
        </p:txBody>
      </p:sp>
      <p:pic>
        <p:nvPicPr>
          <p:cNvPr id="7" name="Picture 19">
            <a:extLst>
              <a:ext uri="{FF2B5EF4-FFF2-40B4-BE49-F238E27FC236}">
                <a16:creationId xmlns:a16="http://schemas.microsoft.com/office/drawing/2014/main" id="{97A3BFB8-4A52-25D6-8452-0E56E775C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6491"/>
            <a:ext cx="5681906" cy="4313512"/>
          </a:xfrm>
          <a:prstGeom prst="rect">
            <a:avLst/>
          </a:prstGeom>
        </p:spPr>
      </p:pic>
      <p:pic>
        <p:nvPicPr>
          <p:cNvPr id="8" name="Graphic 100">
            <a:extLst>
              <a:ext uri="{FF2B5EF4-FFF2-40B4-BE49-F238E27FC236}">
                <a16:creationId xmlns:a16="http://schemas.microsoft.com/office/drawing/2014/main" id="{CB35DA24-4FF6-0BC0-738C-18A8AE5A9B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0352" y="746401"/>
            <a:ext cx="6947738" cy="2682599"/>
          </a:xfrm>
          <a:prstGeom prst="rect">
            <a:avLst/>
          </a:prstGeom>
        </p:spPr>
      </p:pic>
      <p:grpSp>
        <p:nvGrpSpPr>
          <p:cNvPr id="9" name="Group 149">
            <a:extLst>
              <a:ext uri="{FF2B5EF4-FFF2-40B4-BE49-F238E27FC236}">
                <a16:creationId xmlns:a16="http://schemas.microsoft.com/office/drawing/2014/main" id="{E4FFEAB7-E544-17E7-1237-E7F9647D2887}"/>
              </a:ext>
            </a:extLst>
          </p:cNvPr>
          <p:cNvGrpSpPr/>
          <p:nvPr/>
        </p:nvGrpSpPr>
        <p:grpSpPr>
          <a:xfrm>
            <a:off x="74593" y="570164"/>
            <a:ext cx="1683722" cy="1486411"/>
            <a:chOff x="5268069" y="9651862"/>
            <a:chExt cx="1683722" cy="1486411"/>
          </a:xfrm>
        </p:grpSpPr>
        <p:pic>
          <p:nvPicPr>
            <p:cNvPr id="10" name="Graphic 51">
              <a:extLst>
                <a:ext uri="{FF2B5EF4-FFF2-40B4-BE49-F238E27FC236}">
                  <a16:creationId xmlns:a16="http://schemas.microsoft.com/office/drawing/2014/main" id="{AF00CD1F-DE51-19F8-A83C-8FBE7CAAF931}"/>
                </a:ext>
              </a:extLst>
            </p:cNvPr>
            <p:cNvPicPr>
              <a:picLocks noChangeAspect="1"/>
            </p:cNvPicPr>
            <p:nvPr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8069" y="9651862"/>
              <a:ext cx="1683722" cy="1486411"/>
            </a:xfrm>
            <a:prstGeom prst="rect">
              <a:avLst/>
            </a:prstGeom>
          </p:spPr>
        </p:pic>
        <p:sp>
          <p:nvSpPr>
            <p:cNvPr id="11" name="TextBox 53">
              <a:extLst>
                <a:ext uri="{FF2B5EF4-FFF2-40B4-BE49-F238E27FC236}">
                  <a16:creationId xmlns:a16="http://schemas.microsoft.com/office/drawing/2014/main" id="{C13C5890-4F0A-2E17-CEAD-5710CE1F2273}"/>
                </a:ext>
              </a:extLst>
            </p:cNvPr>
            <p:cNvSpPr txBox="1"/>
            <p:nvPr/>
          </p:nvSpPr>
          <p:spPr>
            <a:xfrm>
              <a:off x="5280721" y="10729695"/>
              <a:ext cx="6855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de-DE" sz="1000" b="1" dirty="0">
                  <a:solidFill>
                    <a:prstClr val="black"/>
                  </a:solidFill>
                  <a:latin typeface="Calibri" panose="020F0502020204030204"/>
                </a:rPr>
                <a:t>TERZ</a:t>
              </a:r>
            </a:p>
            <a:p>
              <a:pPr defTabSz="457200"/>
              <a:r>
                <a:rPr lang="de-DE" sz="1000" b="1" dirty="0" err="1">
                  <a:solidFill>
                    <a:prstClr val="black"/>
                  </a:solidFill>
                  <a:latin typeface="Calibri" panose="020F0502020204030204"/>
                </a:rPr>
                <a:t>subarray</a:t>
              </a:r>
              <a:endParaRPr lang="en-US" sz="1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TextBox 131">
              <a:extLst>
                <a:ext uri="{FF2B5EF4-FFF2-40B4-BE49-F238E27FC236}">
                  <a16:creationId xmlns:a16="http://schemas.microsoft.com/office/drawing/2014/main" id="{B641B66D-39FB-43F7-6617-FFF976CB5150}"/>
                </a:ext>
              </a:extLst>
            </p:cNvPr>
            <p:cNvSpPr txBox="1"/>
            <p:nvPr/>
          </p:nvSpPr>
          <p:spPr>
            <a:xfrm>
              <a:off x="6004149" y="10132747"/>
              <a:ext cx="6855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de-DE" sz="1000" b="1" dirty="0">
                  <a:solidFill>
                    <a:prstClr val="black"/>
                  </a:solidFill>
                  <a:latin typeface="Calibri" panose="020F0502020204030204"/>
                </a:rPr>
                <a:t>TERZ</a:t>
              </a:r>
            </a:p>
          </p:txBody>
        </p:sp>
      </p:grp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F8B142E9-673B-D5C7-3F93-FF4E21B0F88A}"/>
              </a:ext>
            </a:extLst>
          </p:cNvPr>
          <p:cNvCxnSpPr>
            <a:cxnSpLocks/>
          </p:cNvCxnSpPr>
          <p:nvPr/>
        </p:nvCxnSpPr>
        <p:spPr>
          <a:xfrm>
            <a:off x="1625804" y="1988802"/>
            <a:ext cx="1948745" cy="788200"/>
          </a:xfrm>
          <a:prstGeom prst="straightConnector1">
            <a:avLst/>
          </a:prstGeom>
          <a:ln>
            <a:solidFill>
              <a:schemeClr val="accent2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9B58C143-E727-FEE5-C43C-F69802C3651A}"/>
              </a:ext>
            </a:extLst>
          </p:cNvPr>
          <p:cNvCxnSpPr>
            <a:cxnSpLocks/>
          </p:cNvCxnSpPr>
          <p:nvPr/>
        </p:nvCxnSpPr>
        <p:spPr>
          <a:xfrm flipH="1" flipV="1">
            <a:off x="3678049" y="3220193"/>
            <a:ext cx="1315304" cy="1201610"/>
          </a:xfrm>
          <a:prstGeom prst="straightConnector1">
            <a:avLst/>
          </a:prstGeom>
          <a:ln>
            <a:solidFill>
              <a:srgbClr val="7030A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12DB21B3-3715-C50B-016B-3A525314DE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4" t="6232" r="8240"/>
          <a:stretch>
            <a:fillRect/>
          </a:stretch>
        </p:blipFill>
        <p:spPr>
          <a:xfrm>
            <a:off x="5698646" y="3672846"/>
            <a:ext cx="6429944" cy="314426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9EE1E0C-ADF5-F5F0-7707-F216466579DE}"/>
              </a:ext>
            </a:extLst>
          </p:cNvPr>
          <p:cNvSpPr txBox="1"/>
          <p:nvPr/>
        </p:nvSpPr>
        <p:spPr>
          <a:xfrm>
            <a:off x="88834" y="5404988"/>
            <a:ext cx="432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DE" dirty="0"/>
              <a:t>Signal </a:t>
            </a:r>
            <a:r>
              <a:rPr lang="de-DE" dirty="0" err="1"/>
              <a:t>coherence</a:t>
            </a:r>
            <a:r>
              <a:rPr lang="de-DE" dirty="0"/>
              <a:t> </a:t>
            </a:r>
            <a:r>
              <a:rPr lang="de-DE" dirty="0" err="1"/>
              <a:t>highly</a:t>
            </a:r>
            <a:r>
              <a:rPr lang="de-DE" dirty="0"/>
              <a:t> sensitive to wind </a:t>
            </a:r>
            <a:r>
              <a:rPr lang="de-DE" dirty="0" err="1"/>
              <a:t>speed</a:t>
            </a:r>
            <a:r>
              <a:rPr lang="de-DE" dirty="0"/>
              <a:t> and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activity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E8BBB16-0DF1-0C52-F36D-23A6E4529B39}"/>
              </a:ext>
            </a:extLst>
          </p:cNvPr>
          <p:cNvSpPr txBox="1"/>
          <p:nvPr/>
        </p:nvSpPr>
        <p:spPr>
          <a:xfrm>
            <a:off x="9114502" y="4318935"/>
            <a:ext cx="2846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Coherence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wind </a:t>
            </a:r>
            <a:r>
              <a:rPr lang="de-DE" dirty="0" err="1"/>
              <a:t>speed</a:t>
            </a:r>
            <a:r>
              <a:rPr lang="de-DE" dirty="0"/>
              <a:t> for </a:t>
            </a:r>
            <a:r>
              <a:rPr lang="de-DE" dirty="0" err="1">
                <a:solidFill>
                  <a:srgbClr val="00B0F0"/>
                </a:solidFill>
              </a:rPr>
              <a:t>working</a:t>
            </a:r>
            <a:r>
              <a:rPr lang="de-DE" dirty="0">
                <a:solidFill>
                  <a:srgbClr val="00B0F0"/>
                </a:solidFill>
              </a:rPr>
              <a:t> </a:t>
            </a:r>
            <a:r>
              <a:rPr lang="de-DE" dirty="0" err="1">
                <a:solidFill>
                  <a:srgbClr val="00B0F0"/>
                </a:solidFill>
              </a:rPr>
              <a:t>hours</a:t>
            </a:r>
            <a:r>
              <a:rPr lang="de-DE" dirty="0">
                <a:solidFill>
                  <a:srgbClr val="00B0F0"/>
                </a:solidFill>
              </a:rPr>
              <a:t> </a:t>
            </a:r>
            <a:r>
              <a:rPr lang="de-DE" dirty="0"/>
              <a:t>and </a:t>
            </a:r>
            <a:r>
              <a:rPr lang="de-DE" dirty="0" err="1">
                <a:solidFill>
                  <a:srgbClr val="FF0000"/>
                </a:solidFill>
              </a:rPr>
              <a:t>night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hours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049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4888A8A6-4275-EF38-9279-244F82BA1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25" y="3342968"/>
            <a:ext cx="7190628" cy="348755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84E6B1B-2FC9-EF28-2766-469380E3A7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86" y="638988"/>
            <a:ext cx="7334442" cy="368720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89636B4-0C29-C6E0-EC93-8BA078A27F55}"/>
              </a:ext>
            </a:extLst>
          </p:cNvPr>
          <p:cNvSpPr txBox="1"/>
          <p:nvPr/>
        </p:nvSpPr>
        <p:spPr>
          <a:xfrm>
            <a:off x="2235431" y="90049"/>
            <a:ext cx="7721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Prominent </a:t>
            </a:r>
            <a:r>
              <a:rPr lang="de-DE" sz="2400" dirty="0" err="1"/>
              <a:t>amplitude</a:t>
            </a:r>
            <a:r>
              <a:rPr lang="de-DE" sz="2400" dirty="0"/>
              <a:t> </a:t>
            </a:r>
            <a:r>
              <a:rPr lang="de-DE" sz="2400" dirty="0" err="1"/>
              <a:t>peaks</a:t>
            </a:r>
            <a:r>
              <a:rPr lang="de-DE" sz="2400" dirty="0"/>
              <a:t> at the </a:t>
            </a:r>
            <a:r>
              <a:rPr lang="de-DE" sz="2400" dirty="0" err="1"/>
              <a:t>borehole</a:t>
            </a:r>
            <a:r>
              <a:rPr lang="de-DE" sz="2400" dirty="0"/>
              <a:t> </a:t>
            </a:r>
            <a:r>
              <a:rPr lang="de-DE" sz="2400" dirty="0" err="1"/>
              <a:t>station</a:t>
            </a:r>
            <a:r>
              <a:rPr lang="de-DE" sz="2400" dirty="0"/>
              <a:t> TERZ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8D870AE-CA85-60FC-CC9C-B5F8F5FAD86F}"/>
              </a:ext>
            </a:extLst>
          </p:cNvPr>
          <p:cNvSpPr txBox="1"/>
          <p:nvPr/>
        </p:nvSpPr>
        <p:spPr>
          <a:xfrm>
            <a:off x="4306528" y="739993"/>
            <a:ext cx="330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Median and 10th and 90th </a:t>
            </a:r>
            <a:r>
              <a:rPr lang="de-DE" dirty="0" err="1"/>
              <a:t>percentile</a:t>
            </a:r>
            <a:r>
              <a:rPr lang="de-DE" dirty="0"/>
              <a:t> for the time </a:t>
            </a:r>
            <a:r>
              <a:rPr lang="de-DE" dirty="0" err="1"/>
              <a:t>interval</a:t>
            </a:r>
            <a:r>
              <a:rPr lang="de-DE" dirty="0"/>
              <a:t> 10.12.2020-20.01.2021 for NL.TERZ.01.BHZ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ED7E76B-6236-ED9D-88DA-5AD29E50A75D}"/>
              </a:ext>
            </a:extLst>
          </p:cNvPr>
          <p:cNvSpPr txBox="1"/>
          <p:nvPr/>
        </p:nvSpPr>
        <p:spPr>
          <a:xfrm>
            <a:off x="860323" y="2996496"/>
            <a:ext cx="330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Hourly</a:t>
            </a:r>
            <a:r>
              <a:rPr lang="de-DE" dirty="0"/>
              <a:t> PPSD of 10 min 40 Hz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50% </a:t>
            </a:r>
            <a:r>
              <a:rPr lang="de-DE" dirty="0" err="1"/>
              <a:t>overlap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02A0304-5369-10D4-B6D6-8D9A0F5821FB}"/>
              </a:ext>
            </a:extLst>
          </p:cNvPr>
          <p:cNvSpPr/>
          <p:nvPr/>
        </p:nvSpPr>
        <p:spPr>
          <a:xfrm>
            <a:off x="4070555" y="1340156"/>
            <a:ext cx="235973" cy="14620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8FFEFE2-A39E-6779-DC85-861821445280}"/>
              </a:ext>
            </a:extLst>
          </p:cNvPr>
          <p:cNvSpPr txBox="1"/>
          <p:nvPr/>
        </p:nvSpPr>
        <p:spPr>
          <a:xfrm>
            <a:off x="8102197" y="2802193"/>
            <a:ext cx="330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The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3.125 Hz </a:t>
            </a:r>
            <a:r>
              <a:rPr lang="de-DE" dirty="0" err="1"/>
              <a:t>peak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329843F-3D1E-3B71-E8D0-C8E06473A46E}"/>
              </a:ext>
            </a:extLst>
          </p:cNvPr>
          <p:cNvSpPr txBox="1"/>
          <p:nvPr/>
        </p:nvSpPr>
        <p:spPr>
          <a:xfrm>
            <a:off x="8102197" y="739993"/>
            <a:ext cx="330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distinct</a:t>
            </a:r>
            <a:r>
              <a:rPr lang="de-DE" dirty="0"/>
              <a:t> </a:t>
            </a:r>
            <a:r>
              <a:rPr lang="de-DE" dirty="0" err="1"/>
              <a:t>amplitude</a:t>
            </a:r>
            <a:r>
              <a:rPr lang="de-DE" dirty="0"/>
              <a:t> </a:t>
            </a:r>
            <a:r>
              <a:rPr lang="de-DE" dirty="0" err="1"/>
              <a:t>peaks</a:t>
            </a:r>
            <a:r>
              <a:rPr lang="de-DE" dirty="0"/>
              <a:t> visible at </a:t>
            </a:r>
            <a:r>
              <a:rPr lang="de-DE" dirty="0" err="1"/>
              <a:t>depth</a:t>
            </a:r>
            <a:r>
              <a:rPr lang="de-DE" dirty="0"/>
              <a:t> and the </a:t>
            </a:r>
            <a:r>
              <a:rPr lang="de-DE" dirty="0" err="1"/>
              <a:t>question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whether</a:t>
            </a:r>
            <a:r>
              <a:rPr lang="de-DE" dirty="0"/>
              <a:t> a </a:t>
            </a:r>
            <a:r>
              <a:rPr lang="de-DE" dirty="0" err="1"/>
              <a:t>correlation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signals</a:t>
            </a:r>
            <a:r>
              <a:rPr lang="de-DE" dirty="0"/>
              <a:t> at the </a:t>
            </a:r>
            <a:r>
              <a:rPr lang="de-DE" dirty="0" err="1"/>
              <a:t>surface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possible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502EE55-34D4-65E8-D1B0-A8D01A880638}"/>
              </a:ext>
            </a:extLst>
          </p:cNvPr>
          <p:cNvSpPr txBox="1"/>
          <p:nvPr/>
        </p:nvSpPr>
        <p:spPr>
          <a:xfrm>
            <a:off x="274886" y="4765029"/>
            <a:ext cx="4325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DE" dirty="0"/>
              <a:t>The </a:t>
            </a:r>
            <a:r>
              <a:rPr lang="de-DE" dirty="0" err="1"/>
              <a:t>plot</a:t>
            </a:r>
            <a:r>
              <a:rPr lang="de-DE" dirty="0"/>
              <a:t> of the PPSD </a:t>
            </a:r>
            <a:r>
              <a:rPr lang="de-DE" dirty="0" err="1"/>
              <a:t>amplitude</a:t>
            </a:r>
            <a:r>
              <a:rPr lang="de-DE" dirty="0"/>
              <a:t> at a </a:t>
            </a:r>
            <a:r>
              <a:rPr lang="de-DE" dirty="0" err="1"/>
              <a:t>frequency</a:t>
            </a:r>
            <a:r>
              <a:rPr lang="de-DE" dirty="0"/>
              <a:t> of 3.125 Hz </a:t>
            </a:r>
            <a:r>
              <a:rPr lang="de-DE" dirty="0" err="1"/>
              <a:t>over</a:t>
            </a:r>
            <a:r>
              <a:rPr lang="de-DE" dirty="0"/>
              <a:t> time </a:t>
            </a:r>
            <a:r>
              <a:rPr lang="de-DE" dirty="0" err="1"/>
              <a:t>indicates</a:t>
            </a:r>
            <a:r>
              <a:rPr lang="de-DE" dirty="0"/>
              <a:t> abrupt </a:t>
            </a:r>
            <a:r>
              <a:rPr lang="de-DE" dirty="0" err="1"/>
              <a:t>changes</a:t>
            </a:r>
            <a:r>
              <a:rPr lang="de-DE" dirty="0"/>
              <a:t> in the </a:t>
            </a:r>
            <a:r>
              <a:rPr lang="de-DE" dirty="0" err="1"/>
              <a:t>amplitude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2848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DDD191A-3F7D-039F-8C55-A0BCD0A47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407"/>
            <a:ext cx="12192000" cy="3806501"/>
          </a:xfrm>
          <a:prstGeom prst="rect">
            <a:avLst/>
          </a:prstGeom>
        </p:spPr>
      </p:pic>
      <p:pic>
        <p:nvPicPr>
          <p:cNvPr id="7" name="Picture 19">
            <a:extLst>
              <a:ext uri="{FF2B5EF4-FFF2-40B4-BE49-F238E27FC236}">
                <a16:creationId xmlns:a16="http://schemas.microsoft.com/office/drawing/2014/main" id="{7846552F-1C0D-D7B9-F965-D1AE3B939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51" y="2998946"/>
            <a:ext cx="5083278" cy="3859054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6F17D84B-0000-8463-CF81-22724D325EC9}"/>
              </a:ext>
            </a:extLst>
          </p:cNvPr>
          <p:cNvSpPr/>
          <p:nvPr/>
        </p:nvSpPr>
        <p:spPr>
          <a:xfrm>
            <a:off x="2556387" y="3549444"/>
            <a:ext cx="78658" cy="6882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C6B709F-23A1-D6BD-2860-C8B03FF6C313}"/>
              </a:ext>
            </a:extLst>
          </p:cNvPr>
          <p:cNvSpPr txBox="1"/>
          <p:nvPr/>
        </p:nvSpPr>
        <p:spPr>
          <a:xfrm>
            <a:off x="2251587" y="3605729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rgbClr val="FF0000"/>
                </a:solidFill>
              </a:rPr>
              <a:t>VKB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A1E2DCE-7708-22C4-54DC-4785EA00ED11}"/>
              </a:ext>
            </a:extLst>
          </p:cNvPr>
          <p:cNvSpPr/>
          <p:nvPr/>
        </p:nvSpPr>
        <p:spPr>
          <a:xfrm>
            <a:off x="1882879" y="4252450"/>
            <a:ext cx="78658" cy="6882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90415D3-2463-C3D2-B73E-7750A3C940D0}"/>
              </a:ext>
            </a:extLst>
          </p:cNvPr>
          <p:cNvSpPr txBox="1"/>
          <p:nvPr/>
        </p:nvSpPr>
        <p:spPr>
          <a:xfrm>
            <a:off x="1578079" y="4009864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rgbClr val="FF0000"/>
                </a:solidFill>
              </a:rPr>
              <a:t>BEBN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100304E-6E36-6076-5BDE-39B99A8D0A46}"/>
              </a:ext>
            </a:extLst>
          </p:cNvPr>
          <p:cNvSpPr txBox="1"/>
          <p:nvPr/>
        </p:nvSpPr>
        <p:spPr>
          <a:xfrm>
            <a:off x="6538452" y="4148363"/>
            <a:ext cx="4798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To </a:t>
            </a:r>
            <a:r>
              <a:rPr lang="de-DE" dirty="0" err="1"/>
              <a:t>compare</a:t>
            </a:r>
            <a:r>
              <a:rPr lang="de-DE" dirty="0"/>
              <a:t> the </a:t>
            </a:r>
            <a:r>
              <a:rPr lang="de-DE" dirty="0" err="1"/>
              <a:t>long</a:t>
            </a:r>
            <a:r>
              <a:rPr lang="de-DE" dirty="0"/>
              <a:t>-term temporal </a:t>
            </a:r>
            <a:r>
              <a:rPr lang="de-DE" dirty="0" err="1"/>
              <a:t>behavior</a:t>
            </a:r>
            <a:r>
              <a:rPr lang="de-DE" dirty="0"/>
              <a:t> of the </a:t>
            </a:r>
            <a:r>
              <a:rPr lang="de-DE" dirty="0" err="1"/>
              <a:t>signal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analyze</a:t>
            </a:r>
            <a:r>
              <a:rPr lang="de-DE" dirty="0"/>
              <a:t> it for </a:t>
            </a:r>
            <a:r>
              <a:rPr lang="de-DE" dirty="0" err="1"/>
              <a:t>each</a:t>
            </a:r>
            <a:r>
              <a:rPr lang="de-DE" dirty="0"/>
              <a:t> Sunday (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presumably</a:t>
            </a:r>
            <a:r>
              <a:rPr lang="de-DE" dirty="0"/>
              <a:t> </a:t>
            </a:r>
            <a:r>
              <a:rPr lang="de-DE" dirty="0" err="1"/>
              <a:t>lower</a:t>
            </a:r>
            <a:r>
              <a:rPr lang="de-DE" dirty="0"/>
              <a:t> </a:t>
            </a:r>
            <a:r>
              <a:rPr lang="de-DE" dirty="0" err="1"/>
              <a:t>noise</a:t>
            </a:r>
            <a:r>
              <a:rPr lang="de-DE" dirty="0"/>
              <a:t> </a:t>
            </a:r>
            <a:r>
              <a:rPr lang="de-DE" dirty="0" err="1"/>
              <a:t>floor</a:t>
            </a:r>
            <a:r>
              <a:rPr lang="de-DE" dirty="0"/>
              <a:t>) for </a:t>
            </a:r>
            <a:r>
              <a:rPr lang="de-DE" dirty="0" err="1"/>
              <a:t>about</a:t>
            </a:r>
            <a:r>
              <a:rPr lang="de-DE" dirty="0"/>
              <a:t> 8 </a:t>
            </a:r>
            <a:r>
              <a:rPr lang="de-DE" dirty="0" err="1"/>
              <a:t>years</a:t>
            </a:r>
            <a:r>
              <a:rPr lang="de-DE" dirty="0"/>
              <a:t> at </a:t>
            </a:r>
            <a:r>
              <a:rPr lang="de-DE" dirty="0" err="1"/>
              <a:t>broadband</a:t>
            </a:r>
            <a:r>
              <a:rPr lang="de-DE" dirty="0"/>
              <a:t> </a:t>
            </a:r>
            <a:r>
              <a:rPr lang="de-DE" dirty="0" err="1"/>
              <a:t>stations</a:t>
            </a:r>
            <a:r>
              <a:rPr lang="de-DE" dirty="0"/>
              <a:t> VKB and BEBN.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indications</a:t>
            </a:r>
            <a:r>
              <a:rPr lang="de-DE" dirty="0"/>
              <a:t> of </a:t>
            </a:r>
            <a:r>
              <a:rPr lang="de-DE" dirty="0" err="1"/>
              <a:t>seasonal</a:t>
            </a:r>
            <a:r>
              <a:rPr lang="de-DE" dirty="0"/>
              <a:t> </a:t>
            </a:r>
            <a:r>
              <a:rPr lang="de-DE" dirty="0" err="1"/>
              <a:t>changes</a:t>
            </a:r>
            <a:r>
              <a:rPr lang="de-DE" dirty="0"/>
              <a:t> in </a:t>
            </a:r>
            <a:r>
              <a:rPr lang="de-DE" dirty="0" err="1"/>
              <a:t>signal</a:t>
            </a:r>
            <a:r>
              <a:rPr lang="de-DE" dirty="0"/>
              <a:t> </a:t>
            </a:r>
            <a:r>
              <a:rPr lang="de-DE" dirty="0" err="1"/>
              <a:t>amplitude</a:t>
            </a:r>
            <a:endParaRPr lang="de-DE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DE" dirty="0"/>
              <a:t>Amplitude </a:t>
            </a:r>
            <a:r>
              <a:rPr lang="de-DE" dirty="0" err="1"/>
              <a:t>changes</a:t>
            </a:r>
            <a:r>
              <a:rPr lang="de-DE" dirty="0"/>
              <a:t> at the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station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 a 10 km </a:t>
            </a:r>
            <a:r>
              <a:rPr lang="de-DE" dirty="0" err="1"/>
              <a:t>distance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not in </a:t>
            </a:r>
            <a:r>
              <a:rPr lang="de-DE" dirty="0" err="1"/>
              <a:t>sync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738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6CF27-B7B4-7830-C86D-3CD2688C7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AF30145-C937-B90F-D3C8-570C49BBE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1759975"/>
            <a:ext cx="6727723" cy="474898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37C45D8-FA60-F608-F131-97B4C2738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980" y="187492"/>
            <a:ext cx="6243909" cy="456149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5D12EA5-D4EA-01FA-C4E0-EA907320B6DD}"/>
              </a:ext>
            </a:extLst>
          </p:cNvPr>
          <p:cNvSpPr txBox="1"/>
          <p:nvPr/>
        </p:nvSpPr>
        <p:spPr>
          <a:xfrm>
            <a:off x="954142" y="128500"/>
            <a:ext cx="46305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For the </a:t>
            </a:r>
            <a:r>
              <a:rPr lang="de-DE" dirty="0" err="1"/>
              <a:t>deployment</a:t>
            </a:r>
            <a:r>
              <a:rPr lang="de-DE" dirty="0"/>
              <a:t> in 2024,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try</a:t>
            </a:r>
            <a:r>
              <a:rPr lang="de-DE" dirty="0"/>
              <a:t> to </a:t>
            </a:r>
            <a:r>
              <a:rPr lang="de-DE" dirty="0" err="1"/>
              <a:t>identify</a:t>
            </a:r>
            <a:r>
              <a:rPr lang="de-DE" dirty="0"/>
              <a:t> all </a:t>
            </a:r>
            <a:r>
              <a:rPr lang="de-DE" dirty="0" err="1"/>
              <a:t>stations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a </a:t>
            </a:r>
            <a:r>
              <a:rPr lang="de-DE" dirty="0" err="1"/>
              <a:t>common</a:t>
            </a:r>
            <a:r>
              <a:rPr lang="de-DE" dirty="0"/>
              <a:t> temporal </a:t>
            </a:r>
            <a:r>
              <a:rPr lang="de-DE" dirty="0" err="1"/>
              <a:t>evolution</a:t>
            </a:r>
            <a:r>
              <a:rPr lang="de-DE" dirty="0"/>
              <a:t> of the 3.125 Hz </a:t>
            </a:r>
            <a:r>
              <a:rPr lang="de-DE" dirty="0" err="1"/>
              <a:t>signal</a:t>
            </a:r>
            <a:r>
              <a:rPr lang="de-DE" dirty="0"/>
              <a:t>, i.e. a Pearson </a:t>
            </a:r>
            <a:r>
              <a:rPr lang="de-DE" dirty="0" err="1"/>
              <a:t>coefficient</a:t>
            </a:r>
            <a:r>
              <a:rPr lang="de-DE" dirty="0"/>
              <a:t> &gt;0.9 for all </a:t>
            </a:r>
            <a:r>
              <a:rPr lang="de-DE" dirty="0" err="1"/>
              <a:t>hours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distinct</a:t>
            </a:r>
            <a:r>
              <a:rPr lang="de-DE" dirty="0"/>
              <a:t> </a:t>
            </a:r>
            <a:r>
              <a:rPr lang="de-DE" dirty="0" err="1"/>
              <a:t>amplitude</a:t>
            </a:r>
            <a:r>
              <a:rPr lang="de-DE" dirty="0"/>
              <a:t> </a:t>
            </a:r>
            <a:r>
              <a:rPr lang="de-DE" dirty="0" err="1"/>
              <a:t>peak</a:t>
            </a:r>
            <a:r>
              <a:rPr lang="de-DE" dirty="0"/>
              <a:t> at 3.125 Hz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90A403A-F4EE-E37E-FCE3-933F057E9DCD}"/>
              </a:ext>
            </a:extLst>
          </p:cNvPr>
          <p:cNvCxnSpPr/>
          <p:nvPr/>
        </p:nvCxnSpPr>
        <p:spPr>
          <a:xfrm flipV="1">
            <a:off x="4916129" y="3057832"/>
            <a:ext cx="1179871" cy="540774"/>
          </a:xfrm>
          <a:prstGeom prst="straightConnector1">
            <a:avLst/>
          </a:prstGeom>
          <a:ln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31ABB711-F0AC-1F02-8D38-A1886ABC18E2}"/>
              </a:ext>
            </a:extLst>
          </p:cNvPr>
          <p:cNvCxnSpPr>
            <a:cxnSpLocks/>
          </p:cNvCxnSpPr>
          <p:nvPr/>
        </p:nvCxnSpPr>
        <p:spPr>
          <a:xfrm flipH="1">
            <a:off x="3146323" y="875071"/>
            <a:ext cx="5909187" cy="9438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CD273C62-3833-3AD7-8EB7-BF8EF17471D1}"/>
              </a:ext>
            </a:extLst>
          </p:cNvPr>
          <p:cNvCxnSpPr>
            <a:cxnSpLocks/>
          </p:cNvCxnSpPr>
          <p:nvPr/>
        </p:nvCxnSpPr>
        <p:spPr>
          <a:xfrm flipH="1">
            <a:off x="3146323" y="978311"/>
            <a:ext cx="5909187" cy="879192"/>
          </a:xfrm>
          <a:prstGeom prst="straightConnector1">
            <a:avLst/>
          </a:prstGeom>
          <a:ln>
            <a:solidFill>
              <a:srgbClr val="4BA9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B6B6A69A-9C97-26A7-6711-6B795B949E6B}"/>
              </a:ext>
            </a:extLst>
          </p:cNvPr>
          <p:cNvSpPr txBox="1"/>
          <p:nvPr/>
        </p:nvSpPr>
        <p:spPr>
          <a:xfrm>
            <a:off x="518845" y="1857503"/>
            <a:ext cx="19392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Colored</a:t>
            </a:r>
            <a:r>
              <a:rPr lang="de-DE" sz="1600" dirty="0"/>
              <a:t> </a:t>
            </a:r>
            <a:r>
              <a:rPr lang="de-DE" sz="1600" dirty="0" err="1"/>
              <a:t>stations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Pearson </a:t>
            </a:r>
            <a:r>
              <a:rPr lang="de-DE" sz="1600" dirty="0" err="1"/>
              <a:t>coefficient</a:t>
            </a:r>
            <a:r>
              <a:rPr lang="de-DE" sz="1600" dirty="0"/>
              <a:t> &gt; 0.9 </a:t>
            </a:r>
            <a:r>
              <a:rPr lang="de-DE" sz="1600" dirty="0" err="1"/>
              <a:t>wrt</a:t>
            </a:r>
            <a:r>
              <a:rPr lang="de-DE" sz="1600" dirty="0"/>
              <a:t>. to N67NA</a:t>
            </a:r>
            <a:endParaRPr lang="de-DE" sz="1600" dirty="0">
              <a:solidFill>
                <a:srgbClr val="FF0000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D856FE5-F3C1-358B-0D31-2260E5D1EAB1}"/>
              </a:ext>
            </a:extLst>
          </p:cNvPr>
          <p:cNvSpPr txBox="1"/>
          <p:nvPr/>
        </p:nvSpPr>
        <p:spPr>
          <a:xfrm>
            <a:off x="7305982" y="4851786"/>
            <a:ext cx="4640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PPSD time </a:t>
            </a:r>
            <a:r>
              <a:rPr lang="de-DE" sz="1600" dirty="0" err="1"/>
              <a:t>evolution</a:t>
            </a:r>
            <a:r>
              <a:rPr lang="de-DE" sz="1600" dirty="0"/>
              <a:t> of </a:t>
            </a:r>
            <a:r>
              <a:rPr lang="de-DE" sz="1600" dirty="0" err="1"/>
              <a:t>stations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of Pearson </a:t>
            </a:r>
            <a:r>
              <a:rPr lang="de-DE" sz="1600" dirty="0" err="1"/>
              <a:t>coefficient</a:t>
            </a:r>
            <a:r>
              <a:rPr lang="de-DE" sz="1600" dirty="0"/>
              <a:t> &gt; 0.9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respect</a:t>
            </a:r>
            <a:r>
              <a:rPr lang="de-DE" sz="1600" dirty="0"/>
              <a:t> to </a:t>
            </a:r>
            <a:r>
              <a:rPr lang="de-DE" sz="1600" dirty="0" err="1"/>
              <a:t>station</a:t>
            </a:r>
            <a:r>
              <a:rPr lang="de-DE" sz="1600" dirty="0"/>
              <a:t> N67NA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08BE7B5-C328-649C-1172-50DFA8BAAF76}"/>
              </a:ext>
            </a:extLst>
          </p:cNvPr>
          <p:cNvSpPr txBox="1"/>
          <p:nvPr/>
        </p:nvSpPr>
        <p:spPr>
          <a:xfrm>
            <a:off x="6533842" y="973396"/>
            <a:ext cx="659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/>
              <a:t>N67NA</a:t>
            </a:r>
            <a:endParaRPr lang="de-DE" b="1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9C10ED7-2849-D15C-C049-D9C548A0FAB9}"/>
              </a:ext>
            </a:extLst>
          </p:cNvPr>
          <p:cNvSpPr txBox="1"/>
          <p:nvPr/>
        </p:nvSpPr>
        <p:spPr>
          <a:xfrm>
            <a:off x="7596000" y="1142970"/>
            <a:ext cx="659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rgbClr val="4BA9FF"/>
                </a:solidFill>
              </a:rPr>
              <a:t>OB7SA</a:t>
            </a:r>
            <a:endParaRPr lang="de-DE" b="1" dirty="0">
              <a:solidFill>
                <a:srgbClr val="4BA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650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0A0DE-CC55-89AF-B52E-3087F9767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7218D36-F6CE-9D83-B1E1-A6D9D84C2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1759975"/>
            <a:ext cx="6727723" cy="47489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97294E4-726D-4016-D136-B194EC8FBB9C}"/>
              </a:ext>
            </a:extLst>
          </p:cNvPr>
          <p:cNvSpPr txBox="1"/>
          <p:nvPr/>
        </p:nvSpPr>
        <p:spPr>
          <a:xfrm>
            <a:off x="954142" y="128500"/>
            <a:ext cx="46305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For the </a:t>
            </a:r>
            <a:r>
              <a:rPr lang="de-DE" dirty="0" err="1"/>
              <a:t>deployment</a:t>
            </a:r>
            <a:r>
              <a:rPr lang="de-DE" dirty="0"/>
              <a:t> in 2024,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try</a:t>
            </a:r>
            <a:r>
              <a:rPr lang="de-DE" dirty="0"/>
              <a:t> to </a:t>
            </a:r>
            <a:r>
              <a:rPr lang="de-DE" dirty="0" err="1"/>
              <a:t>identify</a:t>
            </a:r>
            <a:r>
              <a:rPr lang="de-DE" dirty="0"/>
              <a:t> all </a:t>
            </a:r>
            <a:r>
              <a:rPr lang="de-DE" dirty="0" err="1"/>
              <a:t>stations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a </a:t>
            </a:r>
            <a:r>
              <a:rPr lang="de-DE" dirty="0" err="1"/>
              <a:t>common</a:t>
            </a:r>
            <a:r>
              <a:rPr lang="de-DE" dirty="0"/>
              <a:t> temporal </a:t>
            </a:r>
            <a:r>
              <a:rPr lang="de-DE" dirty="0" err="1"/>
              <a:t>evolution</a:t>
            </a:r>
            <a:r>
              <a:rPr lang="de-DE" dirty="0"/>
              <a:t> of the 3.125 Hz </a:t>
            </a:r>
            <a:r>
              <a:rPr lang="de-DE" dirty="0" err="1"/>
              <a:t>signal</a:t>
            </a:r>
            <a:r>
              <a:rPr lang="de-DE" dirty="0"/>
              <a:t>, i.e. a Pearson </a:t>
            </a:r>
            <a:r>
              <a:rPr lang="de-DE" dirty="0" err="1"/>
              <a:t>coefficient</a:t>
            </a:r>
            <a:r>
              <a:rPr lang="de-DE" dirty="0"/>
              <a:t> &gt;0.9 for all </a:t>
            </a:r>
            <a:r>
              <a:rPr lang="de-DE" dirty="0" err="1"/>
              <a:t>hours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distinct</a:t>
            </a:r>
            <a:r>
              <a:rPr lang="de-DE" dirty="0"/>
              <a:t> </a:t>
            </a:r>
            <a:r>
              <a:rPr lang="de-DE" dirty="0" err="1"/>
              <a:t>amplitude</a:t>
            </a:r>
            <a:r>
              <a:rPr lang="de-DE" dirty="0"/>
              <a:t> </a:t>
            </a:r>
            <a:r>
              <a:rPr lang="de-DE" dirty="0" err="1"/>
              <a:t>peak</a:t>
            </a:r>
            <a:r>
              <a:rPr lang="de-DE" dirty="0"/>
              <a:t> at 3.125 Hz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EB351E9F-558E-0F74-82A1-193777EA2F71}"/>
              </a:ext>
            </a:extLst>
          </p:cNvPr>
          <p:cNvCxnSpPr/>
          <p:nvPr/>
        </p:nvCxnSpPr>
        <p:spPr>
          <a:xfrm flipV="1">
            <a:off x="4916129" y="3057832"/>
            <a:ext cx="1179871" cy="540774"/>
          </a:xfrm>
          <a:prstGeom prst="straightConnector1">
            <a:avLst/>
          </a:prstGeom>
          <a:ln>
            <a:solidFill>
              <a:srgbClr val="FF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E85A2CEE-F602-5EEC-883B-3613F0565F53}"/>
              </a:ext>
            </a:extLst>
          </p:cNvPr>
          <p:cNvSpPr txBox="1"/>
          <p:nvPr/>
        </p:nvSpPr>
        <p:spPr>
          <a:xfrm>
            <a:off x="518845" y="1857503"/>
            <a:ext cx="19392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Colored</a:t>
            </a:r>
            <a:r>
              <a:rPr lang="de-DE" sz="1600" dirty="0"/>
              <a:t> </a:t>
            </a:r>
            <a:r>
              <a:rPr lang="de-DE" sz="1600" dirty="0" err="1"/>
              <a:t>stations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Pearson </a:t>
            </a:r>
            <a:r>
              <a:rPr lang="de-DE" sz="1600" dirty="0" err="1"/>
              <a:t>coefficient</a:t>
            </a:r>
            <a:r>
              <a:rPr lang="de-DE" sz="1600" dirty="0"/>
              <a:t> &gt; 0.9 </a:t>
            </a:r>
            <a:r>
              <a:rPr lang="de-DE" sz="1600" dirty="0" err="1"/>
              <a:t>wrt</a:t>
            </a:r>
            <a:r>
              <a:rPr lang="de-DE" sz="1600" dirty="0"/>
              <a:t>. to N67NA</a:t>
            </a:r>
            <a:endParaRPr lang="de-DE" sz="1600" dirty="0">
              <a:solidFill>
                <a:srgbClr val="FF0000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09B64BB-9225-DA60-6985-0B099CB1B693}"/>
              </a:ext>
            </a:extLst>
          </p:cNvPr>
          <p:cNvSpPr txBox="1"/>
          <p:nvPr/>
        </p:nvSpPr>
        <p:spPr>
          <a:xfrm>
            <a:off x="7305982" y="4851786"/>
            <a:ext cx="46402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However</a:t>
            </a:r>
            <a:r>
              <a:rPr lang="de-DE" sz="1600" dirty="0"/>
              <a:t>, </a:t>
            </a:r>
            <a:r>
              <a:rPr lang="de-DE" sz="1600" dirty="0" err="1"/>
              <a:t>there</a:t>
            </a:r>
            <a:r>
              <a:rPr lang="de-DE" sz="1600" dirty="0"/>
              <a:t> a </a:t>
            </a:r>
            <a:r>
              <a:rPr lang="de-DE" sz="1600" dirty="0" err="1"/>
              <a:t>stations</a:t>
            </a:r>
            <a:r>
              <a:rPr lang="de-DE" sz="1600" dirty="0"/>
              <a:t> </a:t>
            </a:r>
            <a:r>
              <a:rPr lang="de-DE" sz="1600" dirty="0" err="1"/>
              <a:t>very</a:t>
            </a:r>
            <a:r>
              <a:rPr lang="de-DE" sz="1600" dirty="0"/>
              <a:t> </a:t>
            </a:r>
            <a:r>
              <a:rPr lang="de-DE" sz="1600" dirty="0" err="1"/>
              <a:t>close</a:t>
            </a:r>
            <a:r>
              <a:rPr lang="de-DE" sz="1600" dirty="0"/>
              <a:t> to N67NA (</a:t>
            </a:r>
            <a:r>
              <a:rPr lang="de-DE" sz="1600" dirty="0" err="1"/>
              <a:t>namely</a:t>
            </a:r>
            <a:r>
              <a:rPr lang="de-DE" sz="1600" dirty="0"/>
              <a:t> OD7ZA, OL8GA and OX86A) </a:t>
            </a:r>
            <a:r>
              <a:rPr lang="de-DE" sz="1600" dirty="0" err="1"/>
              <a:t>that</a:t>
            </a:r>
            <a:r>
              <a:rPr lang="de-DE" sz="1600" dirty="0"/>
              <a:t> </a:t>
            </a:r>
            <a:r>
              <a:rPr lang="de-DE" sz="1600" dirty="0" err="1"/>
              <a:t>show</a:t>
            </a:r>
            <a:r>
              <a:rPr lang="de-DE" sz="1600" dirty="0"/>
              <a:t> a </a:t>
            </a:r>
            <a:r>
              <a:rPr lang="de-DE" sz="1600" dirty="0" err="1"/>
              <a:t>very</a:t>
            </a:r>
            <a:r>
              <a:rPr lang="de-DE" sz="1600" dirty="0"/>
              <a:t> different </a:t>
            </a:r>
            <a:r>
              <a:rPr lang="de-DE" sz="1600" dirty="0" err="1"/>
              <a:t>amplitude</a:t>
            </a:r>
            <a:r>
              <a:rPr lang="de-DE" sz="1600" dirty="0"/>
              <a:t> time </a:t>
            </a:r>
            <a:r>
              <a:rPr lang="de-DE" sz="1600" dirty="0" err="1"/>
              <a:t>evolution</a:t>
            </a:r>
            <a:r>
              <a:rPr lang="de-DE" sz="1600" dirty="0"/>
              <a:t> </a:t>
            </a:r>
            <a:r>
              <a:rPr lang="de-DE" sz="1600" dirty="0" err="1"/>
              <a:t>than</a:t>
            </a:r>
            <a:r>
              <a:rPr lang="de-DE" sz="1600" dirty="0"/>
              <a:t> N67NA</a:t>
            </a:r>
          </a:p>
          <a:p>
            <a:pPr algn="ctr"/>
            <a:r>
              <a:rPr lang="de-DE" sz="1600" dirty="0"/>
              <a:t>This </a:t>
            </a:r>
            <a:r>
              <a:rPr lang="de-DE" sz="1600" dirty="0" err="1"/>
              <a:t>hints</a:t>
            </a:r>
            <a:r>
              <a:rPr lang="de-DE" sz="1600" dirty="0"/>
              <a:t> at different </a:t>
            </a:r>
            <a:r>
              <a:rPr lang="de-DE" sz="1600" dirty="0" err="1"/>
              <a:t>sources</a:t>
            </a:r>
            <a:r>
              <a:rPr lang="de-DE" sz="1600" dirty="0"/>
              <a:t> for the 3.125 Hz </a:t>
            </a:r>
            <a:r>
              <a:rPr lang="de-DE" sz="1600" dirty="0" err="1"/>
              <a:t>signal</a:t>
            </a:r>
            <a:r>
              <a:rPr lang="de-DE" sz="1600" dirty="0"/>
              <a:t>  </a:t>
            </a:r>
            <a:r>
              <a:rPr lang="de-DE" sz="1600" dirty="0" err="1"/>
              <a:t>that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 </a:t>
            </a:r>
            <a:r>
              <a:rPr lang="de-DE" sz="1600" dirty="0" err="1"/>
              <a:t>active</a:t>
            </a:r>
            <a:r>
              <a:rPr lang="de-DE" sz="1600" dirty="0"/>
              <a:t> at different </a:t>
            </a:r>
            <a:r>
              <a:rPr lang="de-DE" sz="1600" dirty="0" err="1"/>
              <a:t>times</a:t>
            </a:r>
            <a:r>
              <a:rPr lang="de-DE" sz="1600" dirty="0"/>
              <a:t>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9E1F45E-C079-B88A-B6D4-22FE3B1865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718" y="19664"/>
            <a:ext cx="6481307" cy="4734921"/>
          </a:xfrm>
          <a:prstGeom prst="rect">
            <a:avLst/>
          </a:prstGeom>
        </p:spPr>
      </p:pic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28E1E381-1580-3379-2D8A-19C1E425CE26}"/>
              </a:ext>
            </a:extLst>
          </p:cNvPr>
          <p:cNvCxnSpPr>
            <a:cxnSpLocks/>
          </p:cNvCxnSpPr>
          <p:nvPr/>
        </p:nvCxnSpPr>
        <p:spPr>
          <a:xfrm flipH="1">
            <a:off x="3146323" y="442452"/>
            <a:ext cx="5702709" cy="13765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219E0F33-AEE1-23A7-8611-73C5787E4E06}"/>
              </a:ext>
            </a:extLst>
          </p:cNvPr>
          <p:cNvCxnSpPr>
            <a:cxnSpLocks/>
          </p:cNvCxnSpPr>
          <p:nvPr/>
        </p:nvCxnSpPr>
        <p:spPr>
          <a:xfrm flipH="1">
            <a:off x="3073501" y="1130709"/>
            <a:ext cx="3612434" cy="787207"/>
          </a:xfrm>
          <a:prstGeom prst="straightConnector1">
            <a:avLst/>
          </a:prstGeom>
          <a:ln>
            <a:solidFill>
              <a:srgbClr val="FF4BD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16">
            <a:extLst>
              <a:ext uri="{FF2B5EF4-FFF2-40B4-BE49-F238E27FC236}">
                <a16:creationId xmlns:a16="http://schemas.microsoft.com/office/drawing/2014/main" id="{E5C45948-692C-15AA-9B8B-46D6DDF15A9F}"/>
              </a:ext>
            </a:extLst>
          </p:cNvPr>
          <p:cNvSpPr txBox="1"/>
          <p:nvPr/>
        </p:nvSpPr>
        <p:spPr>
          <a:xfrm>
            <a:off x="5387462" y="913018"/>
            <a:ext cx="659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/>
              <a:t>N67NA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928960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F00D2-2F96-702A-FCDD-B03C52575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EA1AD28-4D4B-DFFA-E926-D1701CFD6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12" y="609550"/>
            <a:ext cx="7356894" cy="535371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2ED066B-CA31-AC34-66D6-CE6B1E90261B}"/>
              </a:ext>
            </a:extLst>
          </p:cNvPr>
          <p:cNvSpPr txBox="1"/>
          <p:nvPr/>
        </p:nvSpPr>
        <p:spPr>
          <a:xfrm>
            <a:off x="3009084" y="159464"/>
            <a:ext cx="688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wavefield</a:t>
            </a:r>
            <a:r>
              <a:rPr lang="de-DE" sz="2000" dirty="0"/>
              <a:t> </a:t>
            </a:r>
            <a:r>
              <a:rPr lang="de-DE" sz="2000" dirty="0" err="1"/>
              <a:t>character</a:t>
            </a:r>
            <a:r>
              <a:rPr lang="de-DE" sz="2000" dirty="0"/>
              <a:t> </a:t>
            </a:r>
            <a:r>
              <a:rPr lang="de-DE" sz="2000" dirty="0" err="1"/>
              <a:t>has</a:t>
            </a:r>
            <a:r>
              <a:rPr lang="de-DE" sz="2000" dirty="0"/>
              <a:t> the 3.125 Hz </a:t>
            </a:r>
            <a:r>
              <a:rPr lang="de-DE" sz="2000" dirty="0" err="1"/>
              <a:t>signal</a:t>
            </a:r>
            <a:r>
              <a:rPr lang="de-DE" sz="2000" dirty="0"/>
              <a:t>?</a:t>
            </a:r>
            <a:endParaRPr lang="de-DE" sz="2000" dirty="0">
              <a:solidFill>
                <a:srgbClr val="FF0000"/>
              </a:solidFill>
            </a:endParaRPr>
          </a:p>
        </p:txBody>
      </p:sp>
      <p:grpSp>
        <p:nvGrpSpPr>
          <p:cNvPr id="6" name="Group 149">
            <a:extLst>
              <a:ext uri="{FF2B5EF4-FFF2-40B4-BE49-F238E27FC236}">
                <a16:creationId xmlns:a16="http://schemas.microsoft.com/office/drawing/2014/main" id="{BCBF1E6B-8232-7E86-FA30-B6F58112DA6F}"/>
              </a:ext>
            </a:extLst>
          </p:cNvPr>
          <p:cNvGrpSpPr/>
          <p:nvPr/>
        </p:nvGrpSpPr>
        <p:grpSpPr>
          <a:xfrm>
            <a:off x="6450168" y="3650944"/>
            <a:ext cx="1683722" cy="1486411"/>
            <a:chOff x="5268069" y="9651862"/>
            <a:chExt cx="1683722" cy="1486411"/>
          </a:xfrm>
        </p:grpSpPr>
        <p:pic>
          <p:nvPicPr>
            <p:cNvPr id="7" name="Graphic 51">
              <a:extLst>
                <a:ext uri="{FF2B5EF4-FFF2-40B4-BE49-F238E27FC236}">
                  <a16:creationId xmlns:a16="http://schemas.microsoft.com/office/drawing/2014/main" id="{3AC32362-3403-AAD3-6532-B63BBF1BB533}"/>
                </a:ext>
              </a:extLst>
            </p:cNvPr>
            <p:cNvPicPr>
              <a:picLocks noChangeAspect="1"/>
            </p:cNvPicPr>
            <p:nvPr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68069" y="9651862"/>
              <a:ext cx="1683722" cy="1486411"/>
            </a:xfrm>
            <a:prstGeom prst="rect">
              <a:avLst/>
            </a:prstGeom>
          </p:spPr>
        </p:pic>
        <p:sp>
          <p:nvSpPr>
            <p:cNvPr id="8" name="TextBox 53">
              <a:extLst>
                <a:ext uri="{FF2B5EF4-FFF2-40B4-BE49-F238E27FC236}">
                  <a16:creationId xmlns:a16="http://schemas.microsoft.com/office/drawing/2014/main" id="{ED6D2E40-10F4-04CF-F8FD-7451D0E1D856}"/>
                </a:ext>
              </a:extLst>
            </p:cNvPr>
            <p:cNvSpPr txBox="1"/>
            <p:nvPr/>
          </p:nvSpPr>
          <p:spPr>
            <a:xfrm>
              <a:off x="5280721" y="10729695"/>
              <a:ext cx="6855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de-DE" sz="1000" b="1" dirty="0">
                  <a:solidFill>
                    <a:prstClr val="black"/>
                  </a:solidFill>
                  <a:latin typeface="Calibri" panose="020F0502020204030204"/>
                </a:rPr>
                <a:t>TERZ</a:t>
              </a:r>
            </a:p>
            <a:p>
              <a:pPr defTabSz="457200"/>
              <a:r>
                <a:rPr lang="de-DE" sz="1000" b="1" dirty="0" err="1">
                  <a:solidFill>
                    <a:prstClr val="black"/>
                  </a:solidFill>
                  <a:latin typeface="Calibri" panose="020F0502020204030204"/>
                </a:rPr>
                <a:t>subarray</a:t>
              </a:r>
              <a:endParaRPr lang="en-US" sz="10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TextBox 131">
              <a:extLst>
                <a:ext uri="{FF2B5EF4-FFF2-40B4-BE49-F238E27FC236}">
                  <a16:creationId xmlns:a16="http://schemas.microsoft.com/office/drawing/2014/main" id="{5F72059F-0FAA-4B0D-44C0-3AF9C836494E}"/>
                </a:ext>
              </a:extLst>
            </p:cNvPr>
            <p:cNvSpPr txBox="1"/>
            <p:nvPr/>
          </p:nvSpPr>
          <p:spPr>
            <a:xfrm>
              <a:off x="6004149" y="10132747"/>
              <a:ext cx="6855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de-DE" sz="1000" b="1" dirty="0">
                  <a:solidFill>
                    <a:prstClr val="black"/>
                  </a:solidFill>
                  <a:latin typeface="Calibri" panose="020F0502020204030204"/>
                </a:rPr>
                <a:t>TERZ</a:t>
              </a:r>
            </a:p>
          </p:txBody>
        </p:sp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B018C25A-97CE-5D5D-6CC9-CCB821E7C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154" y="609550"/>
            <a:ext cx="3231726" cy="332131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4046900-EEC7-EA02-33EA-2B4FD54EABEB}"/>
              </a:ext>
            </a:extLst>
          </p:cNvPr>
          <p:cNvSpPr txBox="1"/>
          <p:nvPr/>
        </p:nvSpPr>
        <p:spPr>
          <a:xfrm>
            <a:off x="8483154" y="4131829"/>
            <a:ext cx="33843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If</a:t>
            </a:r>
            <a:r>
              <a:rPr lang="de-DE" sz="1600" dirty="0"/>
              <a:t> </a:t>
            </a:r>
            <a:r>
              <a:rPr lang="de-DE" sz="1600" dirty="0" err="1"/>
              <a:t>we</a:t>
            </a:r>
            <a:r>
              <a:rPr lang="de-DE" sz="1600" dirty="0"/>
              <a:t> perform </a:t>
            </a:r>
            <a:r>
              <a:rPr lang="de-DE" sz="1600" dirty="0" err="1"/>
              <a:t>classical</a:t>
            </a:r>
            <a:r>
              <a:rPr lang="de-DE" sz="1600" dirty="0"/>
              <a:t> </a:t>
            </a:r>
            <a:r>
              <a:rPr lang="de-DE" sz="1600" dirty="0" err="1"/>
              <a:t>array</a:t>
            </a:r>
            <a:r>
              <a:rPr lang="de-DE" sz="1600" dirty="0"/>
              <a:t> </a:t>
            </a:r>
            <a:r>
              <a:rPr lang="de-DE" sz="1600" dirty="0" err="1"/>
              <a:t>analysis</a:t>
            </a:r>
            <a:r>
              <a:rPr lang="de-DE" sz="1600" dirty="0"/>
              <a:t> </a:t>
            </a:r>
            <a:r>
              <a:rPr lang="de-DE" sz="1600" dirty="0" err="1"/>
              <a:t>using</a:t>
            </a:r>
            <a:r>
              <a:rPr lang="de-DE" sz="1600" dirty="0"/>
              <a:t> the </a:t>
            </a:r>
            <a:r>
              <a:rPr lang="de-DE" sz="1600" dirty="0" err="1"/>
              <a:t>vertical</a:t>
            </a:r>
            <a:r>
              <a:rPr lang="de-DE" sz="1600" dirty="0"/>
              <a:t> </a:t>
            </a:r>
            <a:r>
              <a:rPr lang="de-DE" sz="1600" dirty="0" err="1"/>
              <a:t>components</a:t>
            </a:r>
            <a:r>
              <a:rPr lang="de-DE" sz="1600" dirty="0"/>
              <a:t> of the TERZ </a:t>
            </a:r>
            <a:r>
              <a:rPr lang="de-DE" sz="1600" dirty="0" err="1"/>
              <a:t>subarray</a:t>
            </a:r>
            <a:r>
              <a:rPr lang="de-DE" sz="1600" dirty="0"/>
              <a:t> in the </a:t>
            </a:r>
            <a:r>
              <a:rPr lang="de-DE" sz="1600" dirty="0" err="1"/>
              <a:t>frequency</a:t>
            </a:r>
            <a:r>
              <a:rPr lang="de-DE" sz="1600" dirty="0"/>
              <a:t> band of </a:t>
            </a:r>
            <a:r>
              <a:rPr lang="de-DE" sz="1600" dirty="0" err="1"/>
              <a:t>interest</a:t>
            </a:r>
            <a:r>
              <a:rPr lang="de-DE" sz="1600" dirty="0"/>
              <a:t> (2.8-3.4 Hz), </a:t>
            </a:r>
            <a:r>
              <a:rPr lang="de-DE" sz="1600" dirty="0" err="1"/>
              <a:t>we</a:t>
            </a:r>
            <a:r>
              <a:rPr lang="de-DE" sz="1600" dirty="0"/>
              <a:t> </a:t>
            </a:r>
            <a:r>
              <a:rPr lang="de-DE" sz="1600" dirty="0" err="1"/>
              <a:t>obtain</a:t>
            </a:r>
            <a:r>
              <a:rPr lang="de-DE" sz="1600" dirty="0"/>
              <a:t> </a:t>
            </a:r>
            <a:r>
              <a:rPr lang="de-DE" sz="1600" dirty="0" err="1"/>
              <a:t>slowness</a:t>
            </a:r>
            <a:r>
              <a:rPr lang="de-DE" sz="1600" dirty="0"/>
              <a:t> </a:t>
            </a:r>
            <a:r>
              <a:rPr lang="de-DE" sz="1600" dirty="0" err="1"/>
              <a:t>values</a:t>
            </a:r>
            <a:r>
              <a:rPr lang="de-DE" sz="1600" dirty="0"/>
              <a:t> </a:t>
            </a:r>
            <a:r>
              <a:rPr lang="de-DE" sz="1600" dirty="0" err="1"/>
              <a:t>too</a:t>
            </a:r>
            <a:r>
              <a:rPr lang="de-DE" sz="1600" dirty="0"/>
              <a:t> high for </a:t>
            </a:r>
            <a:r>
              <a:rPr lang="de-DE" sz="1600" dirty="0" err="1"/>
              <a:t>surface</a:t>
            </a:r>
            <a:r>
              <a:rPr lang="de-DE" sz="1600" dirty="0"/>
              <a:t> </a:t>
            </a:r>
            <a:r>
              <a:rPr lang="de-DE" sz="1600" dirty="0" err="1"/>
              <a:t>waves</a:t>
            </a:r>
            <a:r>
              <a:rPr lang="de-DE" sz="1600" dirty="0"/>
              <a:t> at the </a:t>
            </a:r>
            <a:r>
              <a:rPr lang="de-DE" sz="1600" dirty="0" err="1"/>
              <a:t>corresponding</a:t>
            </a:r>
            <a:r>
              <a:rPr lang="de-DE" sz="1600" dirty="0"/>
              <a:t> </a:t>
            </a:r>
            <a:r>
              <a:rPr lang="de-DE" sz="1600" dirty="0" err="1"/>
              <a:t>frequencies</a:t>
            </a:r>
            <a:r>
              <a:rPr lang="de-DE" sz="1600" dirty="0"/>
              <a:t> -&gt; </a:t>
            </a:r>
            <a:r>
              <a:rPr lang="de-DE" sz="1600" dirty="0" err="1"/>
              <a:t>body</a:t>
            </a:r>
            <a:r>
              <a:rPr lang="de-DE" sz="1600" dirty="0"/>
              <a:t> </a:t>
            </a:r>
            <a:r>
              <a:rPr lang="de-DE" sz="1600" dirty="0" err="1"/>
              <a:t>waves</a:t>
            </a:r>
            <a:r>
              <a:rPr lang="de-DE" sz="1600" dirty="0"/>
              <a:t> </a:t>
            </a:r>
            <a:r>
              <a:rPr lang="de-DE" sz="1600" dirty="0" err="1"/>
              <a:t>constitute</a:t>
            </a:r>
            <a:r>
              <a:rPr lang="de-DE" sz="1600" dirty="0"/>
              <a:t> the </a:t>
            </a:r>
            <a:r>
              <a:rPr lang="de-DE" sz="1600" dirty="0" err="1"/>
              <a:t>signal</a:t>
            </a:r>
            <a:endParaRPr lang="de-DE" sz="1600" dirty="0"/>
          </a:p>
          <a:p>
            <a:pPr algn="ctr"/>
            <a:r>
              <a:rPr lang="de-DE" sz="1600" dirty="0"/>
              <a:t>The </a:t>
            </a:r>
            <a:r>
              <a:rPr lang="de-DE" sz="1600" dirty="0" err="1"/>
              <a:t>signal</a:t>
            </a:r>
            <a:r>
              <a:rPr lang="de-DE" sz="1600" dirty="0"/>
              <a:t> </a:t>
            </a:r>
            <a:r>
              <a:rPr lang="de-DE" sz="1600" dirty="0" err="1"/>
              <a:t>origin</a:t>
            </a:r>
            <a:r>
              <a:rPr lang="de-DE" sz="1600" dirty="0"/>
              <a:t>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toward</a:t>
            </a:r>
            <a:r>
              <a:rPr lang="de-DE" sz="1600" dirty="0"/>
              <a:t> the </a:t>
            </a:r>
            <a:r>
              <a:rPr lang="de-DE" sz="1600" dirty="0" err="1"/>
              <a:t>north</a:t>
            </a:r>
            <a:r>
              <a:rPr lang="de-DE" sz="1600" dirty="0"/>
              <a:t> </a:t>
            </a:r>
            <a:r>
              <a:rPr lang="de-DE" sz="1600" dirty="0" err="1"/>
              <a:t>from</a:t>
            </a:r>
            <a:r>
              <a:rPr lang="de-DE" sz="1600" dirty="0"/>
              <a:t> TERZ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972C2EF-B148-C8AD-3586-4E5A08EF568D}"/>
              </a:ext>
            </a:extLst>
          </p:cNvPr>
          <p:cNvSpPr txBox="1"/>
          <p:nvPr/>
        </p:nvSpPr>
        <p:spPr>
          <a:xfrm>
            <a:off x="8799871" y="875071"/>
            <a:ext cx="1307690" cy="52322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400" dirty="0"/>
              <a:t>Z-</a:t>
            </a:r>
            <a:r>
              <a:rPr lang="de-DE" sz="1400" dirty="0" err="1"/>
              <a:t>component</a:t>
            </a:r>
            <a:r>
              <a:rPr lang="de-DE" sz="1400" dirty="0"/>
              <a:t> </a:t>
            </a:r>
            <a:r>
              <a:rPr lang="de-DE" sz="1400" dirty="0" err="1"/>
              <a:t>beamforming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40533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60D9C7B-8A32-11DD-68EE-7D7D29F35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68" y="175968"/>
            <a:ext cx="6397561" cy="435084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A80526E-3C82-FB97-6CC2-BF6DAC535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039" y="2545373"/>
            <a:ext cx="6284265" cy="423397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15846DA-E194-76DD-1DEF-14B4D9803208}"/>
              </a:ext>
            </a:extLst>
          </p:cNvPr>
          <p:cNvSpPr txBox="1"/>
          <p:nvPr/>
        </p:nvSpPr>
        <p:spPr>
          <a:xfrm>
            <a:off x="7853889" y="452730"/>
            <a:ext cx="33843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Z-</a:t>
            </a:r>
            <a:r>
              <a:rPr lang="de-DE" sz="1600" dirty="0" err="1"/>
              <a:t>component</a:t>
            </a:r>
            <a:r>
              <a:rPr lang="de-DE" sz="1600" dirty="0"/>
              <a:t> </a:t>
            </a:r>
            <a:r>
              <a:rPr lang="de-DE" sz="1600" dirty="0" err="1"/>
              <a:t>beamforming</a:t>
            </a:r>
            <a:r>
              <a:rPr lang="de-DE" sz="1600" dirty="0"/>
              <a:t> </a:t>
            </a:r>
            <a:r>
              <a:rPr lang="de-DE" sz="1600" dirty="0" err="1"/>
              <a:t>results</a:t>
            </a:r>
            <a:r>
              <a:rPr lang="de-DE" sz="1600" dirty="0"/>
              <a:t> for the </a:t>
            </a:r>
            <a:r>
              <a:rPr lang="de-DE" sz="1600" dirty="0" err="1"/>
              <a:t>adjacent</a:t>
            </a:r>
            <a:r>
              <a:rPr lang="de-DE" sz="1600" dirty="0"/>
              <a:t> </a:t>
            </a:r>
            <a:r>
              <a:rPr lang="de-DE" sz="1600" dirty="0" err="1"/>
              <a:t>frequency</a:t>
            </a:r>
            <a:r>
              <a:rPr lang="de-DE" sz="1600" dirty="0"/>
              <a:t> bands (2.4 – 3.0 Hz and 3.2. – 3.6 Hz) </a:t>
            </a:r>
            <a:r>
              <a:rPr lang="de-DE" sz="1600" dirty="0" err="1"/>
              <a:t>mainly</a:t>
            </a:r>
            <a:r>
              <a:rPr lang="de-DE" sz="1600" dirty="0"/>
              <a:t> </a:t>
            </a:r>
            <a:r>
              <a:rPr lang="de-DE" sz="1600" dirty="0" err="1"/>
              <a:t>show</a:t>
            </a:r>
            <a:r>
              <a:rPr lang="de-DE" sz="1600" dirty="0"/>
              <a:t> </a:t>
            </a:r>
            <a:r>
              <a:rPr lang="de-DE" sz="1600" dirty="0" err="1"/>
              <a:t>surface</a:t>
            </a:r>
            <a:r>
              <a:rPr lang="de-DE" sz="1600" dirty="0"/>
              <a:t> </a:t>
            </a:r>
            <a:r>
              <a:rPr lang="de-DE" sz="1600" dirty="0" err="1"/>
              <a:t>waves</a:t>
            </a:r>
            <a:r>
              <a:rPr lang="de-DE" sz="1600" dirty="0"/>
              <a:t> as dominant </a:t>
            </a:r>
            <a:r>
              <a:rPr lang="de-DE" sz="1600" dirty="0" err="1"/>
              <a:t>signals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higher</a:t>
            </a:r>
            <a:r>
              <a:rPr lang="de-DE" sz="1600" dirty="0"/>
              <a:t> </a:t>
            </a:r>
            <a:r>
              <a:rPr lang="de-DE" sz="1600" dirty="0" err="1"/>
              <a:t>velocities</a:t>
            </a:r>
            <a:r>
              <a:rPr lang="de-DE" sz="1600" dirty="0"/>
              <a:t> for the </a:t>
            </a:r>
            <a:r>
              <a:rPr lang="de-DE" sz="1600" dirty="0" err="1"/>
              <a:t>lower</a:t>
            </a:r>
            <a:r>
              <a:rPr lang="de-DE" sz="1600" dirty="0"/>
              <a:t> </a:t>
            </a:r>
            <a:r>
              <a:rPr lang="de-DE" sz="1600" dirty="0" err="1"/>
              <a:t>frequency</a:t>
            </a:r>
            <a:r>
              <a:rPr lang="de-DE" sz="1600" dirty="0"/>
              <a:t> band as </a:t>
            </a:r>
            <a:r>
              <a:rPr lang="de-DE" sz="1600" dirty="0" err="1"/>
              <a:t>expected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773843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1278</Words>
  <Application>Microsoft Office PowerPoint</Application>
  <PresentationFormat>Breitbild</PresentationFormat>
  <Paragraphs>91</Paragraphs>
  <Slides>21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Dirk Becker</dc:creator>
  <cp:lastModifiedBy>Dirk Becker</cp:lastModifiedBy>
  <cp:revision>5</cp:revision>
  <dcterms:created xsi:type="dcterms:W3CDTF">2026-08-24T07:56:37Z</dcterms:created>
  <dcterms:modified xsi:type="dcterms:W3CDTF">2026-08-26T15:52:41Z</dcterms:modified>
</cp:coreProperties>
</file>