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420" r:id="rId14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3959" autoAdjust="0"/>
  </p:normalViewPr>
  <p:slideViewPr>
    <p:cSldViewPr snapToGrid="0">
      <p:cViewPr>
        <p:scale>
          <a:sx n="73" d="100"/>
          <a:sy n="73" d="100"/>
        </p:scale>
        <p:origin x="408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9328B-F7B5-41CE-B27C-29A3E4618BE8}" type="datetimeFigureOut">
              <a:rPr lang="en-BE" smtClean="0"/>
              <a:t>24/06/2026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B6CE5-F93D-455E-A321-273556745F5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1894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B162D-3C9A-96F4-7571-899A2B547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80A062-D722-02FA-51E7-D77A068F0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75F7DB-793A-5FAC-D434-AD9012AF7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486E6-80BD-8F57-13EF-BEAA734D0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16365-A079-2699-89AC-D0348E75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6865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084CE-6914-2EF9-F694-BD70B9E1E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A64C53-AE4F-C7DB-AF9E-27EF7888D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2E3CE-ACB3-B13B-C45E-156EB5BA1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A4BDE-CF91-C929-B6E4-8E3456313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F1998-039D-65D4-8669-D04A20E0F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4547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A0EFD2-2045-8439-474D-4E6917AE2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2706E-0606-B7C4-1EEE-03384CFF8D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E50CF-6090-E59A-B683-C08B5DD23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5F3E9-9BCC-D958-4050-E45F166D1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C6C17-A043-CE93-769F-76CD771D9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84726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11909" y="728666"/>
            <a:ext cx="11168184" cy="601013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277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lang="de-DE" sz="1500" b="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marL="0" lvl="0" indent="0" algn="l" defTabSz="927792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</a:pPr>
            <a:r>
              <a:rPr lang="en-US" dirty="0"/>
              <a:t>Click here to enter slide message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511907" y="1484317"/>
            <a:ext cx="11168184" cy="48244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here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 level</a:t>
            </a:r>
          </a:p>
          <a:p>
            <a:pPr lvl="6"/>
            <a:r>
              <a:rPr lang="en-US" noProof="0" dirty="0"/>
              <a:t>Seventh</a:t>
            </a:r>
            <a:r>
              <a:rPr lang="en-US" dirty="0"/>
              <a:t>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1908" y="291986"/>
            <a:ext cx="11168184" cy="397801"/>
          </a:xfrm>
        </p:spPr>
        <p:txBody>
          <a:bodyPr/>
          <a:lstStyle>
            <a:lvl1pPr>
              <a:defRPr sz="2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here to enter </a:t>
            </a:r>
            <a:r>
              <a:rPr lang="en-US" noProof="0" dirty="0"/>
              <a:t>chapter title</a:t>
            </a:r>
            <a:endParaRPr lang="en-US" dirty="0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4"/>
          </p:nvPr>
        </p:nvSpPr>
        <p:spPr>
          <a:xfrm>
            <a:off x="518199" y="6436383"/>
            <a:ext cx="12984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pPr defTabSz="422041"/>
            <a:fld id="{7C7B4FCA-D758-EB48-BD46-5EEF226FD218}" type="slidenum">
              <a:rPr lang="en-US" smtClean="0"/>
              <a:pPr defTabSz="422041"/>
              <a:t>‹#›</a:t>
            </a:fld>
            <a:endParaRPr lang="en-US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65921" y="6436522"/>
            <a:ext cx="1274388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00">
                <a:solidFill>
                  <a:srgbClr val="898989"/>
                </a:solidFill>
              </a:defRPr>
            </a:lvl1pPr>
          </a:lstStyle>
          <a:p>
            <a:pPr defTabSz="422041"/>
            <a:r>
              <a:rPr lang="en-US"/>
              <a:t>GWADW, May 20,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6325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1D5D4-45EC-8704-87B0-E4C7F811A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9C828-9D4A-9057-C410-C67E7D63A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62477-04C9-E2A1-8333-FCB1B65E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1771E-C411-5BA6-32C2-B1F710D31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ABCC7-34C1-7A1D-C623-48832A7AA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061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AFA04-7DCA-56E2-C937-00FCF8CB7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953C6-5C67-872B-4F13-C4A9F5517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966D9-3782-2844-1E11-7191704CA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3DAFC-E61A-E9BC-86A4-0A247612C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786D5-E9BC-DB2B-8644-3C3429D1F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0495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4E35D-5478-0126-C7BF-69C1F136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B6C87-9703-ECAD-9145-73DCC1DB1C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2C90F-27A5-F610-1BBD-84B44CB3A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4F6561-8F76-797C-1988-6912FBF0F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66AAD6-2490-0F7B-1A3D-9B0B57980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D73886-4367-96F1-BA89-9656B9F4B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2722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83B25-C33A-7A7F-463E-D1218711C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352EB-AF7F-8BEC-D1BD-3D64D6108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26621-4DB3-F4E4-08C9-E722DC8D1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354512-AF17-1F09-6C12-1B40742E5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EA11F1-85B3-3572-5445-D331D05BB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805A7-B6E9-FD39-6344-17CF4F2A3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0986E-9F5E-A18D-17D6-BE4F422FE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057EC3-B2B0-A930-FBE8-1006D362F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4697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71913-2093-350E-2BB0-66E72F534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5FFAA5-5065-8F94-20EE-817782E2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D11C8E-D3B9-9F01-3C83-286C413D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597E5-9D61-16D4-78FD-E0013E48D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4151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97AB07-6DE4-79B6-C9E4-952382870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36D413-2C48-636C-9507-5D1120E6B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B9CB4-7783-96EF-BB2C-C94C0E970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13703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2EC45-363D-7250-08DA-F36A19E5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F2B1C-3218-49E3-8ACB-552C6496D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B8ED4-74A1-2883-61FD-FC7E661BB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B8CD2-57F7-5600-C5DE-D674A79C5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BDABB-059F-1218-9EA0-B43DB2B44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473E13-DEAF-643F-B272-B3E993152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53880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D8E1-D54B-5449-EB1B-D2ED1169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77E6BB-7AF1-7D1B-F253-F063812234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8476B-36D2-F8ED-C812-C1BB08DD1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E858C-4273-7FB7-6008-DDFD4257A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521C36-10D3-6DA6-0F44-F31F3F146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98C41-5F34-D713-28AA-271E6774D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7181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7BF23F-EC5D-9646-1949-EEC8F9E34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710E0-C63C-0817-63CA-D142EC9E1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4032D-9B8B-6DE1-CA34-CA70D840D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95A1D-CCDE-49CC-6205-36D8DD8DCF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6ABE4-990D-102E-6896-C3BD57978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E05F20-D8B4-4919-AC3F-5567EEDA9C8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1976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775A1-6126-FCA5-1A27-E7A8B99D1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3544" y="638269"/>
            <a:ext cx="4005430" cy="2024249"/>
          </a:xfrm>
        </p:spPr>
        <p:txBody>
          <a:bodyPr>
            <a:normAutofit/>
          </a:bodyPr>
          <a:lstStyle/>
          <a:p>
            <a:r>
              <a:rPr lang="en-US" sz="3600" dirty="0"/>
              <a:t>Understanding Newtonian noise in</a:t>
            </a:r>
            <a:br>
              <a:rPr lang="en-US" sz="3600" dirty="0"/>
            </a:br>
            <a:endParaRPr lang="en-BE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65D14-3FE4-146A-38D5-F63CC77E9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9468" y="3263930"/>
            <a:ext cx="4119506" cy="79372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Soumen Koley et al.</a:t>
            </a:r>
          </a:p>
          <a:p>
            <a:r>
              <a:rPr lang="en-US" dirty="0"/>
              <a:t>University of Liege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8DEB8A-C16C-8FF3-97E8-3C6D53E5DB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381" y="929192"/>
            <a:ext cx="5771477" cy="43286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C67227-4460-59C8-2569-8AB68B5A0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4806950"/>
            <a:ext cx="74930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567AFB-2DB3-1A92-549B-E2E80A966A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89" y="4933897"/>
            <a:ext cx="1466111" cy="495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BAEC3F-1FD8-0D4E-31BF-AF7C00AF7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980" y="4825158"/>
            <a:ext cx="1637301" cy="712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31C49F-E73E-4768-36A2-2B12D1317D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8" y="5738389"/>
            <a:ext cx="1562176" cy="495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C23046-0C2E-20CC-7E96-E457E7B1E2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339" y="5684540"/>
            <a:ext cx="1550834" cy="6031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BDC4334-438F-E0B4-907D-A3D2FFB5E1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78" y="4806950"/>
            <a:ext cx="1189038" cy="8551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BE01A6-915A-3C12-4082-0D8F68E49D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018" y="5709792"/>
            <a:ext cx="1615353" cy="5778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DA25FB-9A75-A4A3-BC55-244DE2E1B9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10123" r="8781" b="43071"/>
          <a:stretch>
            <a:fillRect/>
          </a:stretch>
        </p:blipFill>
        <p:spPr>
          <a:xfrm>
            <a:off x="2273541" y="2088877"/>
            <a:ext cx="1925436" cy="1003300"/>
          </a:xfrm>
          <a:prstGeom prst="rect">
            <a:avLst/>
          </a:prstGeom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4DAB7695-8E58-2A5C-BA35-5DECB0D4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E3AA9CEB-35FC-E263-4D92-981F7D490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04EED578-DB88-355C-1690-C453CBE74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16433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5124E-E947-59E8-4ADD-5FA559E31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77A02-B78B-EA98-DF1E-1414C8E14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Challenge 4a: Where to position the witness channels for cancellation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5F10C-7043-40BC-7E14-78D67C04E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A global optimization problem that maximizes the cancellation performance in the 2 – 10 Hz band for a given number of seismometers</a:t>
            </a:r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60BFA-5940-0ED7-E694-1FA075E27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B10E32-AC4C-E474-85EC-570DBAC9F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D802C-65EB-A069-5DC5-F649E725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10</a:t>
            </a:fld>
            <a:endParaRPr lang="en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06CFF1-400B-455D-ED2D-13973BE8E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21394"/>
            <a:ext cx="4481997" cy="42297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152180-AF2B-208D-D600-910F9582131B}"/>
              </a:ext>
            </a:extLst>
          </p:cNvPr>
          <p:cNvSpPr txBox="1"/>
          <p:nvPr/>
        </p:nvSpPr>
        <p:spPr>
          <a:xfrm>
            <a:off x="2520221" y="5851158"/>
            <a:ext cx="1036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sz="1200" b="1" i="1" dirty="0"/>
              <a:t>ET-0293A-26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27AB4B-1EA6-23D4-B12C-6A40308BD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05" y="1283699"/>
            <a:ext cx="4296028" cy="4844458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E4AEFCC8-9CB9-9B49-6BA7-C2D0605FD246}"/>
              </a:ext>
            </a:extLst>
          </p:cNvPr>
          <p:cNvSpPr/>
          <p:nvPr/>
        </p:nvSpPr>
        <p:spPr>
          <a:xfrm>
            <a:off x="5141541" y="3429000"/>
            <a:ext cx="1583218" cy="6831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1C1A1E-41D8-BECF-1C8B-6DE348B606CB}"/>
              </a:ext>
            </a:extLst>
          </p:cNvPr>
          <p:cNvSpPr txBox="1"/>
          <p:nvPr/>
        </p:nvSpPr>
        <p:spPr>
          <a:xfrm>
            <a:off x="5320196" y="3103195"/>
            <a:ext cx="11219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/>
              <a:t>Fusion arrays</a:t>
            </a:r>
            <a:endParaRPr lang="en-BE" sz="1200" b="1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D0F7D7-5C4F-0555-C9EF-DB21486C918A}"/>
              </a:ext>
            </a:extLst>
          </p:cNvPr>
          <p:cNvSpPr txBox="1"/>
          <p:nvPr/>
        </p:nvSpPr>
        <p:spPr>
          <a:xfrm>
            <a:off x="8501375" y="6079351"/>
            <a:ext cx="1036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sz="1200" b="1" i="1" dirty="0"/>
              <a:t>ET-0385A-26</a:t>
            </a:r>
          </a:p>
        </p:txBody>
      </p:sp>
    </p:spTree>
    <p:extLst>
      <p:ext uri="{BB962C8B-B14F-4D97-AF65-F5344CB8AC3E}">
        <p14:creationId xmlns:p14="http://schemas.microsoft.com/office/powerpoint/2010/main" val="211097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182B1-B631-89B1-5A93-8C9227480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4B9A6-F660-969F-6404-4A65A5980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Challenge 4b: What techniques to use for cancellation – Wiener filters or ML?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34054-5B5C-8B94-07AB-0FDC93266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Given the linear relation between the seismic/pressure field and the Newtonian noise, the easiest implementations are Wiener filters</a:t>
            </a:r>
          </a:p>
          <a:p>
            <a:pPr lvl="1"/>
            <a:r>
              <a:rPr lang="en-US" sz="1600" dirty="0"/>
              <a:t>But usage of Neural Networks have shown tremendous improvement for canceling transient noise</a:t>
            </a:r>
          </a:p>
          <a:p>
            <a:pPr lvl="1"/>
            <a:r>
              <a:rPr lang="en-US" sz="1600" dirty="0"/>
              <a:t>While it is comparable to Wiener filters for stationary noise</a:t>
            </a:r>
            <a:r>
              <a:rPr lang="en-US" sz="1200" dirty="0"/>
              <a:t> </a:t>
            </a:r>
            <a:endParaRPr lang="en-US" sz="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92E88-3957-FE66-FFEF-F58C22CFC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BCB93-F9E4-17D8-3858-1A3CFBE24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DFF77-2F7F-9231-B689-4EBDF38DA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11</a:t>
            </a:fld>
            <a:endParaRPr lang="en-B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617C24-B29C-2F5F-B41F-80A8CA196E01}"/>
              </a:ext>
            </a:extLst>
          </p:cNvPr>
          <p:cNvSpPr txBox="1"/>
          <p:nvPr/>
        </p:nvSpPr>
        <p:spPr>
          <a:xfrm>
            <a:off x="9103828" y="6400412"/>
            <a:ext cx="1599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/>
              <a:t>ET-TDS: ET-0420A-26</a:t>
            </a:r>
            <a:endParaRPr lang="en-BE" sz="1200" b="1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485F46-0DD7-E628-E6A3-A333BAA17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23" y="2186261"/>
            <a:ext cx="4827361" cy="42568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862AC4-436C-C24C-9937-61B2BA8D4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263" y="2059736"/>
            <a:ext cx="4865551" cy="438338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439E27-D721-5E7C-F4F4-3D031A8AB867}"/>
              </a:ext>
            </a:extLst>
          </p:cNvPr>
          <p:cNvSpPr/>
          <p:nvPr/>
        </p:nvSpPr>
        <p:spPr>
          <a:xfrm rot="16200000">
            <a:off x="-270022" y="4195790"/>
            <a:ext cx="2063931" cy="3651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Stationary noise</a:t>
            </a:r>
            <a:endParaRPr lang="en-BE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517877B-84AF-D3B4-8E1C-0027D878DC90}"/>
              </a:ext>
            </a:extLst>
          </p:cNvPr>
          <p:cNvSpPr/>
          <p:nvPr/>
        </p:nvSpPr>
        <p:spPr>
          <a:xfrm rot="16200000">
            <a:off x="10057497" y="4012197"/>
            <a:ext cx="2516460" cy="3651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Non-stationary noise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52690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7502D-5136-2D91-E170-3E3AF3418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65EEF-AC00-D928-DE7F-24C320C7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Newtonian noise modeling and cancellation – Where we are now!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3EDE2-B82F-0970-7A5A-F0A2F3CD4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Every stage of the modeling and cancellation pipelines are getting upgrades every week</a:t>
            </a:r>
          </a:p>
          <a:p>
            <a:pPr lvl="1"/>
            <a:r>
              <a:rPr lang="en-US" sz="1600" dirty="0"/>
              <a:t>with an aim to understand the environment and mitigate its impact on the detector as realistically as possible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0CDBB-B6EC-DC0F-E834-FF732170B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23D6A-B6DD-4229-3BD2-C7E6A165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59479-9E49-1B6D-CC7C-180987638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12</a:t>
            </a:fld>
            <a:endParaRPr lang="en-BE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6251593-E78A-A8E2-39ED-9B63AEF67BEA}"/>
              </a:ext>
            </a:extLst>
          </p:cNvPr>
          <p:cNvSpPr/>
          <p:nvPr/>
        </p:nvSpPr>
        <p:spPr>
          <a:xfrm>
            <a:off x="4038600" y="1907177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Acquiring seismic data/surveys</a:t>
            </a:r>
            <a:endParaRPr lang="en-BE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8925365-8F0B-B8EE-52A2-C08213ED633C}"/>
              </a:ext>
            </a:extLst>
          </p:cNvPr>
          <p:cNvSpPr/>
          <p:nvPr/>
        </p:nvSpPr>
        <p:spPr>
          <a:xfrm>
            <a:off x="481148" y="1907177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Lot of surveys completed and data analyzed</a:t>
            </a:r>
            <a:endParaRPr lang="en-BE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5A51A5B-1AFE-E1BF-55DA-58E2827D55D1}"/>
              </a:ext>
            </a:extLst>
          </p:cNvPr>
          <p:cNvSpPr/>
          <p:nvPr/>
        </p:nvSpPr>
        <p:spPr>
          <a:xfrm>
            <a:off x="8015805" y="1907177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much larger seismic survey in progress</a:t>
            </a:r>
            <a:endParaRPr lang="en-BE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724FD50-71E1-7016-84CD-2ED2C99B4038}"/>
              </a:ext>
            </a:extLst>
          </p:cNvPr>
          <p:cNvSpPr/>
          <p:nvPr/>
        </p:nvSpPr>
        <p:spPr>
          <a:xfrm>
            <a:off x="5172891" y="2586446"/>
            <a:ext cx="465038" cy="54864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AF02532-5D64-818C-4890-A80C6564BFE1}"/>
              </a:ext>
            </a:extLst>
          </p:cNvPr>
          <p:cNvSpPr/>
          <p:nvPr/>
        </p:nvSpPr>
        <p:spPr>
          <a:xfrm>
            <a:off x="4007250" y="3179494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Modeling the seismic field</a:t>
            </a:r>
            <a:endParaRPr lang="en-BE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F77700-615B-C575-E3A9-F3AFAC806E1D}"/>
              </a:ext>
            </a:extLst>
          </p:cNvPr>
          <p:cNvSpPr/>
          <p:nvPr/>
        </p:nvSpPr>
        <p:spPr>
          <a:xfrm>
            <a:off x="449798" y="3179494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Completed for 1D layered Earth structures</a:t>
            </a:r>
            <a:endParaRPr lang="en-BE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6AC68DC-B3B1-AD04-6CDB-DE90003D6247}"/>
              </a:ext>
            </a:extLst>
          </p:cNvPr>
          <p:cNvSpPr/>
          <p:nvPr/>
        </p:nvSpPr>
        <p:spPr>
          <a:xfrm>
            <a:off x="7900852" y="2854659"/>
            <a:ext cx="2910840" cy="12401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Development ongoing to handle complicated caverns and layered geologies</a:t>
            </a:r>
            <a:endParaRPr lang="en-BE" dirty="0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E8AE0BBC-F0EA-9600-5ED7-7D56BA8A4BD5}"/>
              </a:ext>
            </a:extLst>
          </p:cNvPr>
          <p:cNvSpPr/>
          <p:nvPr/>
        </p:nvSpPr>
        <p:spPr>
          <a:xfrm>
            <a:off x="5172891" y="3805281"/>
            <a:ext cx="465038" cy="54864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97FC4DA-0D84-BB97-174E-5B9561D4A72B}"/>
              </a:ext>
            </a:extLst>
          </p:cNvPr>
          <p:cNvSpPr/>
          <p:nvPr/>
        </p:nvSpPr>
        <p:spPr>
          <a:xfrm>
            <a:off x="3981125" y="4413498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Modeling the Newtonian noise</a:t>
            </a:r>
            <a:endParaRPr lang="en-BE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C4E5C17-C4FD-C67D-92F0-A3784C6DA693}"/>
              </a:ext>
            </a:extLst>
          </p:cNvPr>
          <p:cNvSpPr/>
          <p:nvPr/>
        </p:nvSpPr>
        <p:spPr>
          <a:xfrm>
            <a:off x="423673" y="4413498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Autonomous validation</a:t>
            </a:r>
            <a:endParaRPr lang="en-BE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89B9AA2-FF73-DEFB-66EE-2DCE68FCC720}"/>
              </a:ext>
            </a:extLst>
          </p:cNvPr>
          <p:cNvSpPr/>
          <p:nvPr/>
        </p:nvSpPr>
        <p:spPr>
          <a:xfrm>
            <a:off x="7874727" y="4268931"/>
            <a:ext cx="2910840" cy="8795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Currently getting integrated for complicated geologies</a:t>
            </a:r>
            <a:endParaRPr lang="en-BE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4B714AD-A36C-860A-4B40-C01E507486B8}"/>
              </a:ext>
            </a:extLst>
          </p:cNvPr>
          <p:cNvSpPr/>
          <p:nvPr/>
        </p:nvSpPr>
        <p:spPr>
          <a:xfrm>
            <a:off x="4012475" y="5671859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Newtonian noise cancellation</a:t>
            </a:r>
            <a:endParaRPr lang="en-BE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0987A68-6583-5773-9882-02C81104E202}"/>
              </a:ext>
            </a:extLst>
          </p:cNvPr>
          <p:cNvSpPr/>
          <p:nvPr/>
        </p:nvSpPr>
        <p:spPr>
          <a:xfrm>
            <a:off x="455023" y="5663586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Applied for homogeneous geologies/simple sources</a:t>
            </a:r>
            <a:endParaRPr lang="en-BE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571B756-1CBB-4601-E211-099F5593F1DB}"/>
              </a:ext>
            </a:extLst>
          </p:cNvPr>
          <p:cNvSpPr/>
          <p:nvPr/>
        </p:nvSpPr>
        <p:spPr>
          <a:xfrm>
            <a:off x="7906077" y="5674117"/>
            <a:ext cx="2910840" cy="5904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Waiting for tests in complicated environment</a:t>
            </a:r>
            <a:endParaRPr lang="en-BE" dirty="0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3ED0D48E-BAF7-6E1E-6A4C-C04A64E7BEF0}"/>
              </a:ext>
            </a:extLst>
          </p:cNvPr>
          <p:cNvSpPr/>
          <p:nvPr/>
        </p:nvSpPr>
        <p:spPr>
          <a:xfrm>
            <a:off x="5200322" y="5091869"/>
            <a:ext cx="465038" cy="54864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1504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2034185" y="6436383"/>
            <a:ext cx="137859" cy="153888"/>
          </a:xfrm>
        </p:spPr>
        <p:txBody>
          <a:bodyPr/>
          <a:lstStyle/>
          <a:p>
            <a:pPr defTabSz="422041"/>
            <a:fld id="{7C7B4FCA-D758-EB48-BD46-5EEF226FD218}" type="slidenum">
              <a:rPr lang="en-US" smtClean="0"/>
              <a:pPr defTabSz="422041"/>
              <a:t>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473441" y="6436522"/>
            <a:ext cx="1274388" cy="153888"/>
          </a:xfrm>
        </p:spPr>
        <p:txBody>
          <a:bodyPr/>
          <a:lstStyle/>
          <a:p>
            <a:pPr defTabSz="422041"/>
            <a:r>
              <a:rPr lang="en-US"/>
              <a:t>GWADW, May 20, 2021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37809" y="576122"/>
            <a:ext cx="8376138" cy="40011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4103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5C24F-4204-035E-5596-50C47E84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What is Newtonian noise?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F69A1-1DC3-4FF2-C4C9-65C7C050A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Gravitational coupling of density fluctuations to the suspended optics of the detector</a:t>
            </a:r>
          </a:p>
          <a:p>
            <a:pPr lvl="1"/>
            <a:r>
              <a:rPr lang="en-US" sz="1800" dirty="0"/>
              <a:t>Can be seismic or acoustic in origin</a:t>
            </a:r>
          </a:p>
          <a:p>
            <a:pPr lvl="1"/>
            <a:r>
              <a:rPr lang="en-US" sz="1800" dirty="0"/>
              <a:t>Cannot be mechanically shielded from, due to the Newtonian coupling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CEA85-3D7C-611E-2F77-4A0B45B37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B28C9-EA3F-93E0-E2F2-4EFB868FD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76072-A28F-677A-D87F-1BEB63472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2</a:t>
            </a:fld>
            <a:endParaRPr lang="en-BE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450BD542-6A87-51F9-6104-D186A2C403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09"/>
          <a:stretch/>
        </p:blipFill>
        <p:spPr>
          <a:xfrm>
            <a:off x="1625117" y="2116795"/>
            <a:ext cx="8357083" cy="423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1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C2A59-62E8-E4D3-3C09-20D2936B1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16144-059D-6FD7-9045-3FF42A860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Why is Newtonian noise important for ET?</a:t>
            </a:r>
            <a:endParaRPr lang="en-BE" sz="24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6102DD-AF12-3D44-5233-F631DC3799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46673"/>
                <a:ext cx="10515600" cy="5230290"/>
              </a:xfrm>
            </p:spPr>
            <p:txBody>
              <a:bodyPr/>
              <a:lstStyle/>
              <a:p>
                <a:r>
                  <a:rPr lang="nl-NL" sz="2000" dirty="0"/>
                  <a:t>Low-</a:t>
                </a:r>
                <a:r>
                  <a:rPr lang="nl-NL" sz="2000" dirty="0" err="1"/>
                  <a:t>frequency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sensitivity</a:t>
                </a:r>
                <a:r>
                  <a:rPr lang="nl-NL" sz="2000" dirty="0"/>
                  <a:t> of ET “is </a:t>
                </a:r>
                <a:r>
                  <a:rPr lang="nl-NL" sz="2000" dirty="0" err="1"/>
                  <a:t>expected</a:t>
                </a:r>
                <a:r>
                  <a:rPr lang="nl-NL" sz="2000" dirty="0"/>
                  <a:t>” </a:t>
                </a:r>
                <a:r>
                  <a:rPr lang="nl-NL" sz="2000" dirty="0" err="1"/>
                  <a:t>be</a:t>
                </a:r>
                <a:r>
                  <a:rPr lang="nl-NL" sz="2000" dirty="0"/>
                  <a:t> </a:t>
                </a:r>
                <a:r>
                  <a:rPr lang="nl-NL" sz="2000" dirty="0" err="1"/>
                  <a:t>limited</a:t>
                </a:r>
                <a:r>
                  <a:rPr lang="nl-NL" sz="2000" dirty="0"/>
                  <a:t> </a:t>
                </a:r>
                <a:r>
                  <a:rPr lang="nl-NL" sz="2000" dirty="0" err="1"/>
                  <a:t>due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to</a:t>
                </a:r>
                <a:r>
                  <a:rPr lang="nl-NL" sz="2000" dirty="0"/>
                  <a:t> </a:t>
                </a:r>
                <a:r>
                  <a:rPr lang="nl-NL" sz="2000" dirty="0" err="1"/>
                  <a:t>Newtonian</a:t>
                </a:r>
                <a:r>
                  <a:rPr lang="nl-NL" sz="2000" dirty="0"/>
                  <a:t> </a:t>
                </a:r>
                <a:r>
                  <a:rPr lang="nl-NL" sz="2000" dirty="0" err="1"/>
                  <a:t>noise</a:t>
                </a:r>
                <a:endParaRPr lang="nl-NL" sz="2000" dirty="0"/>
              </a:p>
              <a:p>
                <a:pPr marL="285750" indent="-285750">
                  <a:spcBef>
                    <a:spcPts val="600"/>
                  </a:spcBef>
                  <a:buClr>
                    <a:schemeClr val="tx2"/>
                  </a:buClr>
                </a:pPr>
                <a:r>
                  <a:rPr lang="nl-NL" sz="2000" dirty="0" err="1"/>
                  <a:t>Only</a:t>
                </a:r>
                <a:r>
                  <a:rPr lang="nl-NL" sz="2000" dirty="0"/>
                  <a:t> a reduced seismic ground motion can suppress Newtonian noise.</a:t>
                </a:r>
              </a:p>
              <a:p>
                <a:pPr marL="742950" lvl="1" indent="-285750">
                  <a:spcBef>
                    <a:spcPts val="600"/>
                  </a:spcBef>
                  <a:buClr>
                    <a:schemeClr val="tx2"/>
                  </a:buClr>
                </a:pPr>
                <a:r>
                  <a:rPr lang="nl-NL" sz="1600" dirty="0"/>
                  <a:t>Ground motion reduces by an order of magnitude as we go deeper (</a:t>
                </a:r>
                <a14:m>
                  <m:oMath xmlns:m="http://schemas.openxmlformats.org/officeDocument/2006/math">
                    <m:r>
                      <a:rPr lang="nl-NL" sz="1600" b="0" i="1" smtClean="0">
                        <a:latin typeface="Cambria Math"/>
                      </a:rPr>
                      <m:t>≈300</m:t>
                    </m:r>
                  </m:oMath>
                </a14:m>
                <a:r>
                  <a:rPr lang="nl-NL" sz="1600" dirty="0"/>
                  <a:t> m) in the subsurface. </a:t>
                </a:r>
                <a:r>
                  <a:rPr lang="nl-NL" sz="1600" b="1" dirty="0"/>
                  <a:t>Hence the need to build ET underground.</a:t>
                </a:r>
              </a:p>
              <a:p>
                <a:endParaRPr lang="en-US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6102DD-AF12-3D44-5233-F631DC3799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46673"/>
                <a:ext cx="10515600" cy="5230290"/>
              </a:xfrm>
              <a:blipFill>
                <a:blip r:embed="rId2"/>
                <a:stretch>
                  <a:fillRect l="-522" t="-104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6FBF7-6BC9-5E2B-5384-C69C15F4F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9236F-FEFE-F2B8-0F2F-5B44963F6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A444E-77BC-428D-4794-A9BF498CF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3</a:t>
            </a:fld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6D65AE-3129-C070-2DF1-9ECB0A63F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74" y="2508954"/>
            <a:ext cx="10897486" cy="380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5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EC19D-590F-3FF4-1831-B9AC5718E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508C2-E31E-6AED-94B9-D7FA1959D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What are the factors that impact the level of Newtonian noise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0E567-71DE-E5E8-21E8-D025583CD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Newtonian noise depends on the following factors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FFB36-A00C-EAA1-5E01-EFDF55A5B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5260C-843A-F2CC-34E3-3E69A5B17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36ECB-3172-B36D-3AAD-D6238D51D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4</a:t>
            </a:fld>
            <a:endParaRPr lang="en-BE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140BC49-C23B-A24B-6A7F-3D52519A1741}"/>
              </a:ext>
            </a:extLst>
          </p:cNvPr>
          <p:cNvSpPr/>
          <p:nvPr/>
        </p:nvSpPr>
        <p:spPr>
          <a:xfrm>
            <a:off x="8268133" y="1570145"/>
            <a:ext cx="2496369" cy="52163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Types of sources</a:t>
            </a:r>
            <a:endParaRPr lang="en-BE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9983D9-2F18-86FC-678F-8DBAE328B98F}"/>
              </a:ext>
            </a:extLst>
          </p:cNvPr>
          <p:cNvSpPr/>
          <p:nvPr/>
        </p:nvSpPr>
        <p:spPr>
          <a:xfrm>
            <a:off x="4859674" y="1570145"/>
            <a:ext cx="2356122" cy="52163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Infrastructure design</a:t>
            </a:r>
            <a:endParaRPr lang="en-BE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2D55432-F542-48A9-EF9A-C6C56954D72C}"/>
              </a:ext>
            </a:extLst>
          </p:cNvPr>
          <p:cNvSpPr/>
          <p:nvPr/>
        </p:nvSpPr>
        <p:spPr>
          <a:xfrm>
            <a:off x="1475011" y="1565460"/>
            <a:ext cx="2448488" cy="534974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Subsurface geology</a:t>
            </a:r>
            <a:endParaRPr lang="en-BE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1CEC77-35CA-F40B-AC19-0D2BAA553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31" y="2719221"/>
            <a:ext cx="3677021" cy="23135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F9C15D-FDEE-6FE7-A5DF-97437D7BB0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797" y="2919090"/>
            <a:ext cx="3216036" cy="2113636"/>
          </a:xfrm>
          <a:prstGeom prst="rect">
            <a:avLst/>
          </a:prstGeom>
        </p:spPr>
      </p:pic>
      <p:pic>
        <p:nvPicPr>
          <p:cNvPr id="15" name="Video 19">
            <a:hlinkClick r:id="" action="ppaction://media"/>
            <a:extLst>
              <a:ext uri="{FF2B5EF4-FFF2-40B4-BE49-F238E27FC236}">
                <a16:creationId xmlns:a16="http://schemas.microsoft.com/office/drawing/2014/main" id="{13C106A9-7309-5789-3CEF-4DEDEAB62A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b="1955"/>
          <a:stretch>
            <a:fillRect/>
          </a:stretch>
        </p:blipFill>
        <p:spPr>
          <a:xfrm>
            <a:off x="8107649" y="2880924"/>
            <a:ext cx="3991159" cy="23135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C47641-DD74-88AA-71EC-401856C289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5983" y="2684328"/>
            <a:ext cx="975115" cy="3931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B0D716-4DF5-2314-FEBE-B4E300248E44}"/>
              </a:ext>
            </a:extLst>
          </p:cNvPr>
          <p:cNvSpPr txBox="1"/>
          <p:nvPr/>
        </p:nvSpPr>
        <p:spPr>
          <a:xfrm>
            <a:off x="563877" y="5112904"/>
            <a:ext cx="37865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Compressive and shear strength of rocks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Density of rocks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Geological variations like faults, folds</a:t>
            </a:r>
            <a:endParaRPr lang="en-BE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82A1BE-5EA1-F479-BE36-942C4ED40561}"/>
              </a:ext>
            </a:extLst>
          </p:cNvPr>
          <p:cNvSpPr txBox="1"/>
          <p:nvPr/>
        </p:nvSpPr>
        <p:spPr>
          <a:xfrm>
            <a:off x="4557014" y="5117379"/>
            <a:ext cx="3916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Shape and size of caverns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Acoustic environment inside the caverns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Machines running in the infrastructure</a:t>
            </a:r>
            <a:endParaRPr lang="en-BE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1CD6C0-5F5A-471E-BB66-F222220B54B5}"/>
              </a:ext>
            </a:extLst>
          </p:cNvPr>
          <p:cNvSpPr txBox="1"/>
          <p:nvPr/>
        </p:nvSpPr>
        <p:spPr>
          <a:xfrm>
            <a:off x="8473837" y="5142096"/>
            <a:ext cx="33757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Deterministic sources like roads, train-tracks, bridges, wind parks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Transients that cannot be modeled deterministically</a:t>
            </a:r>
          </a:p>
        </p:txBody>
      </p:sp>
    </p:spTree>
    <p:extLst>
      <p:ext uri="{BB962C8B-B14F-4D97-AF65-F5344CB8AC3E}">
        <p14:creationId xmlns:p14="http://schemas.microsoft.com/office/powerpoint/2010/main" val="205940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97138-E735-471E-E5A8-D97BEE6BC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C80FA-2C21-F212-C916-7201FCCA4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Challenge 1: Quantifying the geology and the site observables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89024-DD50-4607-191E-D61EC7937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Large seismometer arrays are deployed on the surface and underground in order to:</a:t>
            </a:r>
          </a:p>
          <a:p>
            <a:pPr lvl="1"/>
            <a:r>
              <a:rPr lang="en-US" sz="1600" dirty="0"/>
              <a:t>Measure the seismic noise level on the surface and underground</a:t>
            </a:r>
          </a:p>
          <a:p>
            <a:pPr lvl="1"/>
            <a:r>
              <a:rPr lang="en-US" sz="1600" dirty="0"/>
              <a:t>Simultaneously use this noise data to image the subsurface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0ADAE-B20D-F279-D1F9-586EEADC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FE6DF-3EC2-0887-2716-0945D46A1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00221-0B3C-1610-3AD9-FA7EB2B6F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5</a:t>
            </a:fld>
            <a:endParaRPr lang="en-B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D339AF-45E2-B2AB-5FF3-958AE449F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84" y="2042755"/>
            <a:ext cx="4256139" cy="413420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98DD91-0857-B1D1-0A7F-06FE5303413F}"/>
              </a:ext>
            </a:extLst>
          </p:cNvPr>
          <p:cNvSpPr/>
          <p:nvPr/>
        </p:nvSpPr>
        <p:spPr>
          <a:xfrm>
            <a:off x="3700631" y="5787614"/>
            <a:ext cx="1339327" cy="139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90E8F0-0683-DC65-64AF-7A623D6FDA1A}"/>
              </a:ext>
            </a:extLst>
          </p:cNvPr>
          <p:cNvSpPr/>
          <p:nvPr/>
        </p:nvSpPr>
        <p:spPr>
          <a:xfrm>
            <a:off x="3722146" y="5787614"/>
            <a:ext cx="376518" cy="1237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4F6B66-DBB5-A49F-90F4-F7BE962D846E}"/>
              </a:ext>
            </a:extLst>
          </p:cNvPr>
          <p:cNvSpPr/>
          <p:nvPr/>
        </p:nvSpPr>
        <p:spPr>
          <a:xfrm>
            <a:off x="4420648" y="5794249"/>
            <a:ext cx="376518" cy="1237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F89BC1-E13D-789F-EB9F-3491E18F3D22}"/>
              </a:ext>
            </a:extLst>
          </p:cNvPr>
          <p:cNvSpPr/>
          <p:nvPr/>
        </p:nvSpPr>
        <p:spPr>
          <a:xfrm>
            <a:off x="3700631" y="5797753"/>
            <a:ext cx="1339327" cy="11564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E188D7-B21A-E881-7CAA-718462CCCCC3}"/>
              </a:ext>
            </a:extLst>
          </p:cNvPr>
          <p:cNvSpPr txBox="1"/>
          <p:nvPr/>
        </p:nvSpPr>
        <p:spPr>
          <a:xfrm>
            <a:off x="4038600" y="5856105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 km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39E37F9C-BF60-1260-77FF-F6EA90BE0128}"/>
              </a:ext>
            </a:extLst>
          </p:cNvPr>
          <p:cNvSpPr/>
          <p:nvPr/>
        </p:nvSpPr>
        <p:spPr>
          <a:xfrm rot="19978602">
            <a:off x="5526415" y="3222594"/>
            <a:ext cx="652509" cy="4128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0232B0C-2B00-3503-9E34-4152E2150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332" y="1975415"/>
            <a:ext cx="5073920" cy="189085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9AB39F6-C173-4996-77CE-02A6BF973B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006" y="4028137"/>
            <a:ext cx="5616572" cy="1986960"/>
          </a:xfrm>
          <a:prstGeom prst="rect">
            <a:avLst/>
          </a:prstGeom>
        </p:spPr>
      </p:pic>
      <p:sp>
        <p:nvSpPr>
          <p:cNvPr id="28" name="Arrow: Right 27">
            <a:extLst>
              <a:ext uri="{FF2B5EF4-FFF2-40B4-BE49-F238E27FC236}">
                <a16:creationId xmlns:a16="http://schemas.microsoft.com/office/drawing/2014/main" id="{D444F65E-EDD5-41F2-0D6B-249CEAB5A077}"/>
              </a:ext>
            </a:extLst>
          </p:cNvPr>
          <p:cNvSpPr/>
          <p:nvPr/>
        </p:nvSpPr>
        <p:spPr>
          <a:xfrm rot="2050280">
            <a:off x="5475931" y="4296763"/>
            <a:ext cx="652509" cy="4128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9504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1ECFC-BF5E-D2D6-5810-43A43402D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83B93-F066-A9B5-08C3-4CC172377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Challenge 1: Quantifying site observables with infrasound measurements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A2173-0B72-DBFC-01A5-51C3E6CF4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Infrasound microphone deployment on surface and in underground environments are analogous to seismometer deployments, but for acoustic monitoring</a:t>
            </a:r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FC6AF-6D1F-D69E-7201-BC113AA91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8C1A8-A4DE-2774-5311-2AE51A8C4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9E9F1-486F-F4C5-7F19-96073D5A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6</a:t>
            </a:fld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C0289E-1066-26C1-FE13-D0BF3A824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354" y="1669885"/>
            <a:ext cx="3518613" cy="3608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85E45C-48B1-7ED1-AB46-2C6F9011E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91" y="1534841"/>
            <a:ext cx="5206244" cy="42450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5FAF7F-E7DC-5746-6315-6EE17EC731FB}"/>
              </a:ext>
            </a:extLst>
          </p:cNvPr>
          <p:cNvSpPr txBox="1"/>
          <p:nvPr/>
        </p:nvSpPr>
        <p:spPr>
          <a:xfrm>
            <a:off x="9105877" y="5774654"/>
            <a:ext cx="1599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/>
              <a:t>ET-TDS: ET-0420A-26</a:t>
            </a:r>
            <a:endParaRPr lang="en-BE" sz="1200" b="1" i="1" dirty="0"/>
          </a:p>
        </p:txBody>
      </p:sp>
    </p:spTree>
    <p:extLst>
      <p:ext uri="{BB962C8B-B14F-4D97-AF65-F5344CB8AC3E}">
        <p14:creationId xmlns:p14="http://schemas.microsoft.com/office/powerpoint/2010/main" val="441954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01A1A-45D8-9FE2-EAC3-26F6DF425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B7ECD-8FD7-23A9-8A07-1959205C6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Challenge 2: Computing the seismic or acoustic wavefield for Newtonian noise modeling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EB4A0-3B9F-C4F3-AA1E-847F9127D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/>
              <a:t>Computationally the most challenging part is solving the acoustic and elastic wave-equations using finite element simulations</a:t>
            </a:r>
          </a:p>
          <a:p>
            <a:pPr lvl="1"/>
            <a:r>
              <a:rPr lang="en-US" sz="1600"/>
              <a:t>Several solutions are being developed and tested</a:t>
            </a:r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49561-25E7-85FD-6728-66F1ECD7A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D4FAF-8167-E600-ACEE-4742079EB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73B51-8107-5651-9055-B8B2FDA4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7</a:t>
            </a:fld>
            <a:endParaRPr lang="en-B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2BC3B4-07CF-A45A-DC39-E0C27458CBD8}"/>
              </a:ext>
            </a:extLst>
          </p:cNvPr>
          <p:cNvSpPr txBox="1"/>
          <p:nvPr/>
        </p:nvSpPr>
        <p:spPr>
          <a:xfrm>
            <a:off x="6145258" y="6031918"/>
            <a:ext cx="5208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/>
              <a:t>https://www.sciencedirect.com/science/article/pii/S0021999125008393</a:t>
            </a:r>
            <a:endParaRPr lang="en-BE" sz="1200" b="1" i="1" dirty="0"/>
          </a:p>
        </p:txBody>
      </p:sp>
      <p:pic>
        <p:nvPicPr>
          <p:cNvPr id="7" name="Y2Mate.is - Earthquakes near Nenana basin, Alaska (computer simulations)-og4q2pCC5_g-720p-1656718277445">
            <a:hlinkClick r:id="" action="ppaction://media"/>
            <a:extLst>
              <a:ext uri="{FF2B5EF4-FFF2-40B4-BE49-F238E27FC236}">
                <a16:creationId xmlns:a16="http://schemas.microsoft.com/office/drawing/2014/main" id="{AACB9802-5D8B-C549-61E8-8258C80C1B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1697" r="11663"/>
          <a:stretch/>
        </p:blipFill>
        <p:spPr>
          <a:xfrm>
            <a:off x="886408" y="1913013"/>
            <a:ext cx="4492876" cy="32976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ADBC9A-B0ED-FFCD-02BE-131D7AF9DA6C}"/>
              </a:ext>
            </a:extLst>
          </p:cNvPr>
          <p:cNvSpPr txBox="1"/>
          <p:nvPr/>
        </p:nvSpPr>
        <p:spPr>
          <a:xfrm>
            <a:off x="1171571" y="5324461"/>
            <a:ext cx="3922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SPECFEM3D class of solvers: SALVUS</a:t>
            </a:r>
            <a:endParaRPr lang="en-BE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FB91182-8B98-22DB-6B38-D569A20E0A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338" y="1487581"/>
            <a:ext cx="5092689" cy="37461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B945703-8CB2-4009-E865-E1AB332ECD7A}"/>
              </a:ext>
            </a:extLst>
          </p:cNvPr>
          <p:cNvSpPr txBox="1"/>
          <p:nvPr/>
        </p:nvSpPr>
        <p:spPr>
          <a:xfrm>
            <a:off x="6019085" y="5128323"/>
            <a:ext cx="5415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Tetrahedra based DDM solvers for both acoustic and elastic medium</a:t>
            </a:r>
            <a:endParaRPr lang="en-B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4698FA-2F28-D23B-0942-2C1E90822C0D}"/>
              </a:ext>
            </a:extLst>
          </p:cNvPr>
          <p:cNvSpPr txBox="1"/>
          <p:nvPr/>
        </p:nvSpPr>
        <p:spPr>
          <a:xfrm>
            <a:off x="2209800" y="6031917"/>
            <a:ext cx="16435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/>
              <a:t>https://specfem.org/</a:t>
            </a:r>
            <a:endParaRPr lang="en-BE" sz="1200" b="1" i="1" dirty="0"/>
          </a:p>
        </p:txBody>
      </p:sp>
    </p:spTree>
    <p:extLst>
      <p:ext uri="{BB962C8B-B14F-4D97-AF65-F5344CB8AC3E}">
        <p14:creationId xmlns:p14="http://schemas.microsoft.com/office/powerpoint/2010/main" val="128994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6FC47-3DDD-FB16-BB87-EA01FC991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C1473-6C50-E533-FD9B-2151AEE39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Challenge 3: Integrating the seismic displacement field to model Newtonian noise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C1940-0F32-C9B1-711B-FA2FF061B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This part remain computationally challenging (mathematically trivial) and can have huge I/O bottlenecks if not implemented on-the-fly</a:t>
            </a:r>
          </a:p>
          <a:p>
            <a:pPr lvl="1"/>
            <a:r>
              <a:rPr lang="en-US" sz="1600" dirty="0"/>
              <a:t>Three software packages are currently being developed </a:t>
            </a:r>
          </a:p>
          <a:p>
            <a:pPr lvl="2"/>
            <a:r>
              <a:rPr lang="en-US" sz="1200" b="1" dirty="0"/>
              <a:t>ANNA – </a:t>
            </a:r>
            <a:r>
              <a:rPr lang="en-US" sz="1200" b="1" dirty="0" err="1"/>
              <a:t>KULeuven</a:t>
            </a:r>
            <a:endParaRPr lang="en-US" sz="1200" b="1" dirty="0"/>
          </a:p>
          <a:p>
            <a:pPr lvl="2"/>
            <a:r>
              <a:rPr lang="en-US" sz="1200" b="1" dirty="0" err="1"/>
              <a:t>pySeisNN</a:t>
            </a:r>
            <a:r>
              <a:rPr lang="en-US" sz="1200" b="1" dirty="0"/>
              <a:t> – </a:t>
            </a:r>
            <a:r>
              <a:rPr lang="en-US" sz="1200" b="1" dirty="0" err="1"/>
              <a:t>Uliege</a:t>
            </a:r>
            <a:endParaRPr lang="en-US" sz="1200" b="1" dirty="0"/>
          </a:p>
          <a:p>
            <a:pPr lvl="2"/>
            <a:r>
              <a:rPr lang="en-BE" sz="1200" b="1" dirty="0"/>
              <a:t>NewtonForge-3D</a:t>
            </a:r>
            <a:r>
              <a:rPr lang="en-US" sz="1200" b="1" dirty="0"/>
              <a:t> - GSSI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1DFE6-142E-5639-9FFF-E76F75CA5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91832-9367-D870-C2B6-AA14977D5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3E307-9B05-9974-E2C8-22E9E81B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8</a:t>
            </a:fld>
            <a:endParaRPr lang="en-B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6B9BEC-FA28-1349-2EEB-1A264A434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338" y="2690667"/>
            <a:ext cx="2484991" cy="31752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CF7A0-9CB0-C8AF-3D9B-37CDB1982655}"/>
              </a:ext>
            </a:extLst>
          </p:cNvPr>
          <p:cNvSpPr txBox="1"/>
          <p:nvPr/>
        </p:nvSpPr>
        <p:spPr>
          <a:xfrm>
            <a:off x="5637929" y="297310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E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957529-3173-5876-3B88-2A98B495A200}"/>
              </a:ext>
            </a:extLst>
          </p:cNvPr>
          <p:cNvSpPr txBox="1"/>
          <p:nvPr/>
        </p:nvSpPr>
        <p:spPr>
          <a:xfrm>
            <a:off x="1548155" y="5937946"/>
            <a:ext cx="1953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sz="1200" b="1" i="1" dirty="0"/>
              <a:t>ET-0360A-26</a:t>
            </a:r>
            <a:r>
              <a:rPr lang="en-US" sz="1200" b="1" i="1" dirty="0"/>
              <a:t>, </a:t>
            </a:r>
            <a:r>
              <a:rPr lang="en-BE" sz="1200" b="1" i="1" dirty="0"/>
              <a:t>ET-0352A-26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9D8B999-AB17-0506-65EA-CFEDA7BC963D}"/>
              </a:ext>
            </a:extLst>
          </p:cNvPr>
          <p:cNvSpPr/>
          <p:nvPr/>
        </p:nvSpPr>
        <p:spPr>
          <a:xfrm>
            <a:off x="8013210" y="2055545"/>
            <a:ext cx="3827550" cy="4159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Displacement simulation using specfem3D</a:t>
            </a:r>
          </a:p>
          <a:p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Newtonian noise estimation on the fly – implemented within specfem3d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Supports multiple spherical and cuboid cavities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Includes scattering from cavity walls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Includes topography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705F43-7336-1E20-0FAB-1092992A33B8}"/>
              </a:ext>
            </a:extLst>
          </p:cNvPr>
          <p:cNvSpPr txBox="1"/>
          <p:nvPr/>
        </p:nvSpPr>
        <p:spPr>
          <a:xfrm>
            <a:off x="9306849" y="1744546"/>
            <a:ext cx="869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err="1"/>
              <a:t>pySeisNN</a:t>
            </a:r>
            <a:endParaRPr lang="en-BE" sz="1200" b="1" i="1" dirty="0"/>
          </a:p>
        </p:txBody>
      </p:sp>
      <p:pic>
        <p:nvPicPr>
          <p:cNvPr id="20" name="Picture 19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796F9B39-EFFA-F15E-73BA-6E533D944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3" r="66042"/>
          <a:stretch>
            <a:fillRect/>
          </a:stretch>
        </p:blipFill>
        <p:spPr>
          <a:xfrm>
            <a:off x="4819740" y="2055545"/>
            <a:ext cx="2221922" cy="2127507"/>
          </a:xfrm>
          <a:prstGeom prst="rect">
            <a:avLst/>
          </a:prstGeom>
        </p:spPr>
      </p:pic>
      <p:pic>
        <p:nvPicPr>
          <p:cNvPr id="21" name="Picture 20" descr="A graph of a graph of a graph&#10;&#10;AI-generated content may be incorrect.">
            <a:extLst>
              <a:ext uri="{FF2B5EF4-FFF2-40B4-BE49-F238E27FC236}">
                <a16:creationId xmlns:a16="http://schemas.microsoft.com/office/drawing/2014/main" id="{2F35AB7B-CD63-B4D6-47A4-850319F530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3" r="63974"/>
          <a:stretch>
            <a:fillRect/>
          </a:stretch>
        </p:blipFill>
        <p:spPr>
          <a:xfrm>
            <a:off x="4870139" y="4265303"/>
            <a:ext cx="2121123" cy="1829408"/>
          </a:xfrm>
          <a:prstGeom prst="rect">
            <a:avLst/>
          </a:prstGeom>
        </p:spPr>
      </p:pic>
      <p:sp>
        <p:nvSpPr>
          <p:cNvPr id="22" name="Arrow: Right 21">
            <a:extLst>
              <a:ext uri="{FF2B5EF4-FFF2-40B4-BE49-F238E27FC236}">
                <a16:creationId xmlns:a16="http://schemas.microsoft.com/office/drawing/2014/main" id="{A78D3D8F-8101-A0FD-D3B1-49CCC874487D}"/>
              </a:ext>
            </a:extLst>
          </p:cNvPr>
          <p:cNvSpPr/>
          <p:nvPr/>
        </p:nvSpPr>
        <p:spPr>
          <a:xfrm rot="19968336">
            <a:off x="3912263" y="3266310"/>
            <a:ext cx="762543" cy="4927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8A3D14B2-0AAC-A82B-0114-253653B0EA25}"/>
              </a:ext>
            </a:extLst>
          </p:cNvPr>
          <p:cNvSpPr/>
          <p:nvPr/>
        </p:nvSpPr>
        <p:spPr>
          <a:xfrm rot="1940232">
            <a:off x="3977894" y="4453523"/>
            <a:ext cx="762543" cy="4927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F694F3A1-78D6-4C94-D0B9-04F916275AC0}"/>
              </a:ext>
            </a:extLst>
          </p:cNvPr>
          <p:cNvSpPr/>
          <p:nvPr/>
        </p:nvSpPr>
        <p:spPr>
          <a:xfrm rot="8267526">
            <a:off x="7133606" y="4494993"/>
            <a:ext cx="762543" cy="4927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FF63F52A-ABB1-E25D-2CE3-5420F4BC9597}"/>
              </a:ext>
            </a:extLst>
          </p:cNvPr>
          <p:cNvSpPr/>
          <p:nvPr/>
        </p:nvSpPr>
        <p:spPr>
          <a:xfrm rot="12471085">
            <a:off x="7025412" y="3148353"/>
            <a:ext cx="762543" cy="4927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0889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22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C97B9-365F-6D31-E708-8273D97F6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D70D4-9A5C-0DE9-F4F1-F9D13696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698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Challenge 4: Subtraction of modeled Newtonian noise using seismometers, microphones, </a:t>
            </a:r>
            <a:r>
              <a:rPr lang="en-US" sz="2400" dirty="0" err="1">
                <a:solidFill>
                  <a:schemeClr val="accent1"/>
                </a:solidFill>
              </a:rPr>
              <a:t>strainmeters</a:t>
            </a:r>
            <a:r>
              <a:rPr lang="en-US" sz="2400" dirty="0">
                <a:solidFill>
                  <a:schemeClr val="accent1"/>
                </a:solidFill>
              </a:rPr>
              <a:t>, tiltmeters</a:t>
            </a:r>
            <a:endParaRPr lang="en-BE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E16E3-CE28-0015-7F09-B699A8EBD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/>
          <a:lstStyle/>
          <a:p>
            <a:r>
              <a:rPr lang="en-US" sz="2000" dirty="0"/>
              <a:t>Once the Newtonian noise has been modeled we rely on observables like the seismic wavefield and the acoustic pressure to determine the efficiency of a cancellation system</a:t>
            </a:r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B85BF-517E-470A-412E-5A64592CE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BE"/>
              <a:t>24/06/2026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66F4D-D042-9907-5AD9-A54F421DB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ETMOST Meeting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C1D71-B80D-2973-2BE5-5EF370BB7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05F20-D8B4-4919-AC3F-5567EEDA9C8A}" type="slidenum">
              <a:rPr lang="en-BE" smtClean="0"/>
              <a:t>9</a:t>
            </a:fld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642706-949F-BB03-C57A-098CD321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33" y="2126796"/>
            <a:ext cx="5245260" cy="349152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C209CFA-99C8-F161-2606-96BF8D1318E3}"/>
              </a:ext>
            </a:extLst>
          </p:cNvPr>
          <p:cNvGrpSpPr/>
          <p:nvPr/>
        </p:nvGrpSpPr>
        <p:grpSpPr>
          <a:xfrm>
            <a:off x="4443336" y="2690765"/>
            <a:ext cx="698892" cy="407793"/>
            <a:chOff x="4443336" y="2690765"/>
            <a:chExt cx="698892" cy="407793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9F224D70-9E85-D096-EC7D-D63EE3629880}"/>
                </a:ext>
              </a:extLst>
            </p:cNvPr>
            <p:cNvSpPr/>
            <p:nvPr/>
          </p:nvSpPr>
          <p:spPr>
            <a:xfrm rot="10800000">
              <a:off x="4443336" y="2690765"/>
              <a:ext cx="139494" cy="102993"/>
            </a:xfrm>
            <a:prstGeom prst="triangl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6BA3F6B-27C1-67E9-9777-1961242652D7}"/>
                </a:ext>
              </a:extLst>
            </p:cNvPr>
            <p:cNvSpPr/>
            <p:nvPr/>
          </p:nvSpPr>
          <p:spPr>
            <a:xfrm rot="10800000">
              <a:off x="4595736" y="2843165"/>
              <a:ext cx="139494" cy="102993"/>
            </a:xfrm>
            <a:prstGeom prst="triangl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A05D7D8-5967-21B9-ECAD-92D929267546}"/>
                </a:ext>
              </a:extLst>
            </p:cNvPr>
            <p:cNvSpPr/>
            <p:nvPr/>
          </p:nvSpPr>
          <p:spPr>
            <a:xfrm rot="10800000">
              <a:off x="4748136" y="2995565"/>
              <a:ext cx="139494" cy="102993"/>
            </a:xfrm>
            <a:prstGeom prst="triangl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9C79E00-0BF0-7877-357B-92ED5277C8D9}"/>
                </a:ext>
              </a:extLst>
            </p:cNvPr>
            <p:cNvSpPr/>
            <p:nvPr/>
          </p:nvSpPr>
          <p:spPr>
            <a:xfrm rot="10800000">
              <a:off x="4706899" y="2690765"/>
              <a:ext cx="139494" cy="102993"/>
            </a:xfrm>
            <a:prstGeom prst="triangl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E3FA32B-C965-3A40-91A2-E47995F33071}"/>
                </a:ext>
              </a:extLst>
            </p:cNvPr>
            <p:cNvSpPr/>
            <p:nvPr/>
          </p:nvSpPr>
          <p:spPr>
            <a:xfrm rot="10800000">
              <a:off x="4900536" y="2766069"/>
              <a:ext cx="139494" cy="102993"/>
            </a:xfrm>
            <a:prstGeom prst="triangl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792A13A-D8E7-ADC1-908B-FF51BDD7911B}"/>
                </a:ext>
              </a:extLst>
            </p:cNvPr>
            <p:cNvSpPr/>
            <p:nvPr/>
          </p:nvSpPr>
          <p:spPr>
            <a:xfrm rot="10800000">
              <a:off x="5002734" y="2927431"/>
              <a:ext cx="139494" cy="102993"/>
            </a:xfrm>
            <a:prstGeom prst="triangl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6E088F-2327-4202-6C36-7441285ED196}"/>
              </a:ext>
            </a:extLst>
          </p:cNvPr>
          <p:cNvGrpSpPr/>
          <p:nvPr/>
        </p:nvGrpSpPr>
        <p:grpSpPr>
          <a:xfrm>
            <a:off x="1838200" y="3723500"/>
            <a:ext cx="1466271" cy="757416"/>
            <a:chOff x="1838200" y="3723500"/>
            <a:chExt cx="1466271" cy="757416"/>
          </a:xfrm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2C146BD-3534-42EF-BF38-16E60EA0AF14}"/>
                </a:ext>
              </a:extLst>
            </p:cNvPr>
            <p:cNvSpPr/>
            <p:nvPr/>
          </p:nvSpPr>
          <p:spPr>
            <a:xfrm rot="10800000">
              <a:off x="2931892" y="3723500"/>
              <a:ext cx="139494" cy="102993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9849D54-3625-21EA-9900-E3AA176204AD}"/>
                </a:ext>
              </a:extLst>
            </p:cNvPr>
            <p:cNvSpPr/>
            <p:nvPr/>
          </p:nvSpPr>
          <p:spPr>
            <a:xfrm rot="10800000">
              <a:off x="3084292" y="3730674"/>
              <a:ext cx="139494" cy="102993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F6E80F5-1093-6136-FEF3-D73DF8D7A1E9}"/>
                </a:ext>
              </a:extLst>
            </p:cNvPr>
            <p:cNvSpPr/>
            <p:nvPr/>
          </p:nvSpPr>
          <p:spPr>
            <a:xfrm rot="10800000">
              <a:off x="2847624" y="3822110"/>
              <a:ext cx="139494" cy="102993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55004AA-1B2D-8632-BC26-15275740E720}"/>
                </a:ext>
              </a:extLst>
            </p:cNvPr>
            <p:cNvSpPr/>
            <p:nvPr/>
          </p:nvSpPr>
          <p:spPr>
            <a:xfrm rot="10800000">
              <a:off x="3164977" y="3832868"/>
              <a:ext cx="139494" cy="102993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BB10F79-3E2D-6BD5-AE33-749F40E0CE10}"/>
                </a:ext>
              </a:extLst>
            </p:cNvPr>
            <p:cNvSpPr/>
            <p:nvPr/>
          </p:nvSpPr>
          <p:spPr>
            <a:xfrm rot="10800000">
              <a:off x="2585854" y="3974510"/>
              <a:ext cx="139494" cy="102993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DB6CB60-EAE6-263C-C99D-77E9559D7D11}"/>
                </a:ext>
              </a:extLst>
            </p:cNvPr>
            <p:cNvSpPr/>
            <p:nvPr/>
          </p:nvSpPr>
          <p:spPr>
            <a:xfrm rot="10800000">
              <a:off x="2252369" y="4157394"/>
              <a:ext cx="139494" cy="102993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A4BB767-6F23-4F1D-37C9-0587D1FAB125}"/>
                </a:ext>
              </a:extLst>
            </p:cNvPr>
            <p:cNvSpPr/>
            <p:nvPr/>
          </p:nvSpPr>
          <p:spPr>
            <a:xfrm rot="10800000">
              <a:off x="1838200" y="4377923"/>
              <a:ext cx="139494" cy="102993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0CD977E0-B233-4D49-4E58-6A11858B51A6}"/>
              </a:ext>
            </a:extLst>
          </p:cNvPr>
          <p:cNvSpPr/>
          <p:nvPr/>
        </p:nvSpPr>
        <p:spPr>
          <a:xfrm rot="10800000">
            <a:off x="3969996" y="2158270"/>
            <a:ext cx="139494" cy="102993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0F3D593A-E769-2CD1-5F80-70E4EF569A87}"/>
              </a:ext>
            </a:extLst>
          </p:cNvPr>
          <p:cNvSpPr/>
          <p:nvPr/>
        </p:nvSpPr>
        <p:spPr>
          <a:xfrm rot="10800000">
            <a:off x="3975377" y="1846295"/>
            <a:ext cx="139494" cy="102993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5C1535-5BA0-2846-3193-5D9F14F7B9D5}"/>
              </a:ext>
            </a:extLst>
          </p:cNvPr>
          <p:cNvSpPr txBox="1"/>
          <p:nvPr/>
        </p:nvSpPr>
        <p:spPr>
          <a:xfrm>
            <a:off x="4109490" y="1754691"/>
            <a:ext cx="1927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Surface seismometers</a:t>
            </a:r>
            <a:endParaRPr lang="en-BE" sz="1400" i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3521E3-1DC3-9F4A-B5F2-204FCEB816AB}"/>
              </a:ext>
            </a:extLst>
          </p:cNvPr>
          <p:cNvSpPr txBox="1"/>
          <p:nvPr/>
        </p:nvSpPr>
        <p:spPr>
          <a:xfrm>
            <a:off x="4100884" y="2052756"/>
            <a:ext cx="2342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Underground seismometers</a:t>
            </a:r>
            <a:endParaRPr lang="en-BE" sz="1400" i="1" dirty="0"/>
          </a:p>
        </p:txBody>
      </p: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235BB6A7-4553-C183-B8FF-32425842B91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526717" y="4144791"/>
            <a:ext cx="982040" cy="503219"/>
          </a:xfrm>
          <a:prstGeom prst="curvedConnector3">
            <a:avLst>
              <a:gd name="adj1" fmla="val 50000"/>
            </a:avLst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3BEC4C9B-AB2E-E194-8693-6A14762CD2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952"/>
          <a:stretch>
            <a:fillRect/>
          </a:stretch>
        </p:blipFill>
        <p:spPr>
          <a:xfrm>
            <a:off x="8992831" y="3449363"/>
            <a:ext cx="389933" cy="36133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A3C50EC-047D-D837-C525-2BE2282F4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097" y="2338990"/>
            <a:ext cx="2372056" cy="1629002"/>
          </a:xfrm>
          <a:prstGeom prst="rect">
            <a:avLst/>
          </a:prstGeom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B7780901-C227-CDE3-1A9C-A3C50370D22D}"/>
              </a:ext>
            </a:extLst>
          </p:cNvPr>
          <p:cNvCxnSpPr>
            <a:cxnSpLocks/>
          </p:cNvCxnSpPr>
          <p:nvPr/>
        </p:nvCxnSpPr>
        <p:spPr>
          <a:xfrm flipV="1">
            <a:off x="5140860" y="2588897"/>
            <a:ext cx="1275588" cy="390031"/>
          </a:xfrm>
          <a:prstGeom prst="curvedConnector3">
            <a:avLst/>
          </a:prstGeom>
          <a:ln w="3492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EB6C38DD-1FE3-7A03-CB11-922CB29DAF91}"/>
              </a:ext>
            </a:extLst>
          </p:cNvPr>
          <p:cNvCxnSpPr>
            <a:cxnSpLocks/>
          </p:cNvCxnSpPr>
          <p:nvPr/>
        </p:nvCxnSpPr>
        <p:spPr>
          <a:xfrm flipV="1">
            <a:off x="3312668" y="3547339"/>
            <a:ext cx="3160429" cy="331734"/>
          </a:xfrm>
          <a:prstGeom prst="curvedConnector3">
            <a:avLst/>
          </a:prstGeom>
          <a:ln w="3492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225A990E-A372-C84A-86F8-8AECFC656962}"/>
              </a:ext>
            </a:extLst>
          </p:cNvPr>
          <p:cNvCxnSpPr>
            <a:cxnSpLocks/>
          </p:cNvCxnSpPr>
          <p:nvPr/>
        </p:nvCxnSpPr>
        <p:spPr>
          <a:xfrm>
            <a:off x="3845859" y="4748651"/>
            <a:ext cx="2570589" cy="15249"/>
          </a:xfrm>
          <a:prstGeom prst="curvedConnector3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00E584CC-11E8-1D0A-E562-F5B2AE3D6EA1}"/>
              </a:ext>
            </a:extLst>
          </p:cNvPr>
          <p:cNvCxnSpPr>
            <a:cxnSpLocks/>
          </p:cNvCxnSpPr>
          <p:nvPr/>
        </p:nvCxnSpPr>
        <p:spPr>
          <a:xfrm>
            <a:off x="8064921" y="2742262"/>
            <a:ext cx="1049037" cy="648611"/>
          </a:xfrm>
          <a:prstGeom prst="curvedConnector2">
            <a:avLst/>
          </a:prstGeom>
          <a:ln w="34925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59303C-5001-7A56-3EB4-E85FE0E8E700}"/>
              </a:ext>
            </a:extLst>
          </p:cNvPr>
          <p:cNvCxnSpPr>
            <a:cxnSpLocks/>
          </p:cNvCxnSpPr>
          <p:nvPr/>
        </p:nvCxnSpPr>
        <p:spPr>
          <a:xfrm>
            <a:off x="7999186" y="3586405"/>
            <a:ext cx="1050413" cy="117669"/>
          </a:xfrm>
          <a:prstGeom prst="curvedConnector3">
            <a:avLst/>
          </a:prstGeom>
          <a:ln w="3492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896889D4-2EAE-1636-07FE-C9CFAACAD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2764" y="3309752"/>
            <a:ext cx="2549146" cy="78864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4F6C0E2-A588-C455-1AB3-035DF77080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9450" y="4171687"/>
            <a:ext cx="2829320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5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726</Words>
  <Application>Microsoft Office PowerPoint</Application>
  <PresentationFormat>Widescreen</PresentationFormat>
  <Paragraphs>126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Cambria Math</vt:lpstr>
      <vt:lpstr>Office Theme</vt:lpstr>
      <vt:lpstr>Understanding Newtonian noise in </vt:lpstr>
      <vt:lpstr>What is Newtonian noise?</vt:lpstr>
      <vt:lpstr>Why is Newtonian noise important for ET?</vt:lpstr>
      <vt:lpstr>What are the factors that impact the level of Newtonian noise</vt:lpstr>
      <vt:lpstr>Challenge 1: Quantifying the geology and the site observables</vt:lpstr>
      <vt:lpstr>Challenge 1: Quantifying site observables with infrasound measurements</vt:lpstr>
      <vt:lpstr>Challenge 2: Computing the seismic or acoustic wavefield for Newtonian noise modeling</vt:lpstr>
      <vt:lpstr>Challenge 3: Integrating the seismic displacement field to model Newtonian noise</vt:lpstr>
      <vt:lpstr>Challenge 4: Subtraction of modeled Newtonian noise using seismometers, microphones, strainmeters, tiltmeters</vt:lpstr>
      <vt:lpstr>Challenge 4a: Where to position the witness channels for cancellation</vt:lpstr>
      <vt:lpstr>Challenge 4b: What techniques to use for cancellation – Wiener filters or ML?</vt:lpstr>
      <vt:lpstr>Newtonian noise modeling and cancellation – Where we are now!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Soumen Koley</dc:creator>
  <cp:lastModifiedBy>Soumen Koley</cp:lastModifiedBy>
  <cp:revision>24</cp:revision>
  <dcterms:created xsi:type="dcterms:W3CDTF">2026-06-24T10:48:14Z</dcterms:created>
  <dcterms:modified xsi:type="dcterms:W3CDTF">2026-06-24T13:44:19Z</dcterms:modified>
</cp:coreProperties>
</file>