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15"/>
  </p:notesMasterIdLst>
  <p:sldIdLst>
    <p:sldId id="256" r:id="rId3"/>
    <p:sldId id="2636" r:id="rId4"/>
    <p:sldId id="510" r:id="rId5"/>
    <p:sldId id="2702" r:id="rId6"/>
    <p:sldId id="2708" r:id="rId7"/>
    <p:sldId id="2621" r:id="rId8"/>
    <p:sldId id="2011" r:id="rId9"/>
    <p:sldId id="2627" r:id="rId10"/>
    <p:sldId id="2704" r:id="rId11"/>
    <p:sldId id="2705" r:id="rId12"/>
    <p:sldId id="2706" r:id="rId13"/>
    <p:sldId id="270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A217"/>
    <a:srgbClr val="2EB41B"/>
    <a:srgbClr val="99BCEF"/>
    <a:srgbClr val="96B4E2"/>
    <a:srgbClr val="80B6DA"/>
    <a:srgbClr val="91CDF3"/>
    <a:srgbClr val="76B7E2"/>
    <a:srgbClr val="73B4F7"/>
    <a:srgbClr val="6FA9E8"/>
    <a:srgbClr val="D1EF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52"/>
    <p:restoredTop sz="94795"/>
  </p:normalViewPr>
  <p:slideViewPr>
    <p:cSldViewPr snapToGrid="0" snapToObjects="1">
      <p:cViewPr varScale="1">
        <p:scale>
          <a:sx n="120" d="100"/>
          <a:sy n="120" d="100"/>
        </p:scale>
        <p:origin x="21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26ECFF-36A4-F24C-874B-0478A0D20BA7}" type="datetimeFigureOut">
              <a:rPr lang="en-US" smtClean="0"/>
              <a:t>6/10/26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F97D6C-69FC-BC42-BAB3-612429D03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944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F97D6C-69FC-BC42-BAB3-612429D03E6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827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QTI: Quanum: 1) Sensing, 2) Simulation 3) Computing 4) Communication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F97D6C-69FC-BC42-BAB3-612429D03E6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285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F97D6C-69FC-BC42-BAB3-612429D03E6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409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F97D6C-69FC-BC42-BAB3-612429D03E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216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557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F97D6C-69FC-BC42-BAB3-612429D03E6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72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D2E10-7CB6-F04D-BCD4-95D20774D6D0}" type="datetimeFigureOut">
              <a:rPr lang="en-US" smtClean="0"/>
              <a:t>6/10/26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FB06-E6E0-4E47-BC06-0F6DCC633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265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D2E10-7CB6-F04D-BCD4-95D20774D6D0}" type="datetimeFigureOut">
              <a:rPr lang="en-US" smtClean="0"/>
              <a:t>6/10/26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FB06-E6E0-4E47-BC06-0F6DCC633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05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D2E10-7CB6-F04D-BCD4-95D20774D6D0}" type="datetimeFigureOut">
              <a:rPr lang="en-US" smtClean="0"/>
              <a:t>6/10/26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FB06-E6E0-4E47-BC06-0F6DCC633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3261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Voorbla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16" name="NIKHEF_PATROON1.png" descr="NIKHEF_PATROON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234" y="131700"/>
            <a:ext cx="9498575" cy="659460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Vorm"/>
          <p:cNvSpPr/>
          <p:nvPr/>
        </p:nvSpPr>
        <p:spPr>
          <a:xfrm>
            <a:off x="9682907" y="1422"/>
            <a:ext cx="2555925" cy="68551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8" name="Driehoek"/>
          <p:cNvSpPr/>
          <p:nvPr/>
        </p:nvSpPr>
        <p:spPr>
          <a:xfrm>
            <a:off x="-1091" y="1422"/>
            <a:ext cx="9683999" cy="35253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317500" y="4182545"/>
            <a:ext cx="6981825" cy="2357426"/>
          </a:xfrm>
          <a:prstGeom prst="rect">
            <a:avLst/>
          </a:prstGeom>
        </p:spPr>
        <p:txBody>
          <a:bodyPr anchor="b"/>
          <a:lstStyle>
            <a:lvl1pPr>
              <a:defRPr sz="4500" cap="all"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7691967" y="3622575"/>
            <a:ext cx="3257485" cy="2910263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317500" y="3620977"/>
            <a:ext cx="6981825" cy="467342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rgbClr val="702677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" y="317500"/>
            <a:ext cx="2540000" cy="9977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3673880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ice-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ctr" anchorCtr="0"/>
          <a:lstStyle/>
          <a:p>
            <a:r>
              <a:rPr dirty="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ffice-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57312" y="0"/>
            <a:ext cx="10834687" cy="681925"/>
          </a:xfrm>
          <a:solidFill>
            <a:srgbClr val="00B3C4"/>
          </a:solidFill>
        </p:spPr>
        <p:txBody>
          <a:bodyPr>
            <a:noAutofit/>
          </a:bodyPr>
          <a:lstStyle>
            <a:lvl1pPr>
              <a:defRPr sz="36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    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1100" y="1412753"/>
            <a:ext cx="10515600" cy="4351338"/>
          </a:xfrm>
        </p:spPr>
        <p:txBody>
          <a:bodyPr/>
          <a:lstStyle>
            <a:lvl1pPr>
              <a:defRPr sz="2800"/>
            </a:lvl1pPr>
            <a:lvl2pPr>
              <a:defRPr>
                <a:solidFill>
                  <a:srgbClr val="0070C0"/>
                </a:solidFill>
              </a:defRPr>
            </a:lvl2pPr>
            <a:lvl3pPr>
              <a:defRPr baseline="0">
                <a:solidFill>
                  <a:srgbClr val="702677"/>
                </a:solidFill>
              </a:defRPr>
            </a:lvl3pPr>
            <a:lvl4pPr>
              <a:defRPr>
                <a:solidFill>
                  <a:srgbClr val="E6344C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Vorm"/>
          <p:cNvSpPr/>
          <p:nvPr userDrawn="1"/>
        </p:nvSpPr>
        <p:spPr>
          <a:xfrm>
            <a:off x="-4272" y="-3"/>
            <a:ext cx="1764829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6469" y="158399"/>
            <a:ext cx="616499" cy="365125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fld id="{C9FCFB06-E6E0-4E47-BC06-0F6DCC6339E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Vorm"/>
          <p:cNvSpPr/>
          <p:nvPr userDrawn="1"/>
        </p:nvSpPr>
        <p:spPr>
          <a:xfrm rot="10800000">
            <a:off x="9962866" y="0"/>
            <a:ext cx="2229134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8" name="NIKHEF_LOGO.png" descr="NIKHEF_LOGO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34167" y="80871"/>
            <a:ext cx="1236610" cy="4839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62258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D2E10-7CB6-F04D-BCD4-95D20774D6D0}" type="datetimeFigureOut">
              <a:rPr lang="en-US" smtClean="0"/>
              <a:t>6/10/26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FB06-E6E0-4E47-BC06-0F6DCC633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996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D2E10-7CB6-F04D-BCD4-95D20774D6D0}" type="datetimeFigureOut">
              <a:rPr lang="en-US" smtClean="0"/>
              <a:t>6/10/26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FB06-E6E0-4E47-BC06-0F6DCC633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85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D2E10-7CB6-F04D-BCD4-95D20774D6D0}" type="datetimeFigureOut">
              <a:rPr lang="en-US" smtClean="0"/>
              <a:t>6/10/26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FB06-E6E0-4E47-BC06-0F6DCC633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820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D2E10-7CB6-F04D-BCD4-95D20774D6D0}" type="datetimeFigureOut">
              <a:rPr lang="en-US" smtClean="0"/>
              <a:t>6/10/26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FB06-E6E0-4E47-BC06-0F6DCC633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857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D2E10-7CB6-F04D-BCD4-95D20774D6D0}" type="datetimeFigureOut">
              <a:rPr lang="en-US" smtClean="0"/>
              <a:t>6/10/26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FB06-E6E0-4E47-BC06-0F6DCC633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16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D2E10-7CB6-F04D-BCD4-95D20774D6D0}" type="datetimeFigureOut">
              <a:rPr lang="en-US" smtClean="0"/>
              <a:t>6/10/26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FB06-E6E0-4E47-BC06-0F6DCC633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34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D2E10-7CB6-F04D-BCD4-95D20774D6D0}" type="datetimeFigureOut">
              <a:rPr lang="en-US" smtClean="0"/>
              <a:t>6/10/26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FB06-E6E0-4E47-BC06-0F6DCC633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98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D2E10-7CB6-F04D-BCD4-95D20774D6D0}" type="datetimeFigureOut">
              <a:rPr lang="en-US" smtClean="0"/>
              <a:t>6/10/26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CFB06-E6E0-4E47-BC06-0F6DCC633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613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CD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"/>
          <p:cNvSpPr/>
          <p:nvPr/>
        </p:nvSpPr>
        <p:spPr>
          <a:xfrm>
            <a:off x="0" y="-8754"/>
            <a:ext cx="12202830" cy="939483"/>
          </a:xfrm>
          <a:prstGeom prst="rect">
            <a:avLst/>
          </a:prstGeom>
          <a:solidFill>
            <a:srgbClr val="E3D88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20320" marR="20320" hangingPunct="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00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736596" y="6551019"/>
            <a:ext cx="338233" cy="375102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ctr" defTabSz="412750">
              <a:defRPr sz="1500" b="0" i="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ndara"/>
              </a:defRPr>
            </a:lvl1pPr>
          </a:lstStyle>
          <a:p>
            <a:pPr hangingPunct="0"/>
            <a:fld id="{86CB4B4D-7CA3-9044-876B-883B54F8677D}" type="slidenum">
              <a:rPr kern="0">
                <a:solidFill>
                  <a:srgbClr val="000000"/>
                </a:solidFill>
              </a:rPr>
              <a:pPr hangingPunct="0"/>
              <a:t>‹#›</a:t>
            </a:fld>
            <a:endParaRPr kern="0">
              <a:solidFill>
                <a:srgbClr val="000000"/>
              </a:solidFill>
            </a:endParaRPr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214030" y="72758"/>
            <a:ext cx="12192000" cy="776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t" anchorCtr="1"/>
          <a:lstStyle/>
          <a:p>
            <a:r>
              <a:rPr dirty="0"/>
              <a:t>Title Text</a:t>
            </a:r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6368142"/>
            <a:ext cx="12192000" cy="504988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flipH="1" flipV="1">
            <a:off x="9256430" y="7574"/>
            <a:ext cx="2946400" cy="1847850"/>
          </a:xfrm>
          <a:prstGeom prst="rect">
            <a:avLst/>
          </a:prstGeom>
        </p:spPr>
      </p:pic>
      <p:sp>
        <p:nvSpPr>
          <p:cNvPr id="14" name="Tekstvak 13"/>
          <p:cNvSpPr txBox="1"/>
          <p:nvPr userDrawn="1"/>
        </p:nvSpPr>
        <p:spPr>
          <a:xfrm>
            <a:off x="214030" y="6451714"/>
            <a:ext cx="3894667" cy="3164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228600" hangingPunct="0"/>
            <a:r>
              <a:rPr lang="nl-NL" sz="1390" b="1" kern="0" dirty="0">
                <a:solidFill>
                  <a:srgbClr val="FFFFFF"/>
                </a:solidFill>
                <a:latin typeface="Akkurat Std" charset="0"/>
                <a:ea typeface="Helvetica Neue"/>
                <a:cs typeface="Helvetica Neue"/>
                <a:sym typeface="Helvetica Neue"/>
              </a:rPr>
              <a:t>NWO site </a:t>
            </a:r>
            <a:r>
              <a:rPr lang="nl-NL" sz="1390" b="1" kern="0" dirty="0" err="1">
                <a:solidFill>
                  <a:srgbClr val="FFFFFF"/>
                </a:solidFill>
                <a:latin typeface="Akkurat Std" charset="0"/>
                <a:ea typeface="Helvetica Neue"/>
                <a:cs typeface="Helvetica Neue"/>
                <a:sym typeface="Helvetica Neue"/>
              </a:rPr>
              <a:t>visit</a:t>
            </a:r>
            <a:r>
              <a:rPr lang="nl-NL" sz="1390" b="1" kern="0" dirty="0">
                <a:solidFill>
                  <a:srgbClr val="FFFFFF"/>
                </a:solidFill>
                <a:latin typeface="Akkurat Std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mr-IN" sz="1390" b="1" kern="0" dirty="0">
                <a:solidFill>
                  <a:srgbClr val="FFFFFF"/>
                </a:solidFill>
                <a:latin typeface="Akkurat Std" charset="0"/>
                <a:ea typeface="Helvetica Neue"/>
                <a:cs typeface="Helvetica Neue"/>
                <a:sym typeface="Helvetica Neue"/>
              </a:rPr>
              <a:t>–</a:t>
            </a:r>
            <a:r>
              <a:rPr lang="nl-NL" sz="1390" b="1" kern="0" dirty="0">
                <a:solidFill>
                  <a:srgbClr val="FFFFFF"/>
                </a:solidFill>
                <a:latin typeface="Akkurat Std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nl-NL" sz="1390" b="1" kern="0" dirty="0" err="1">
                <a:solidFill>
                  <a:srgbClr val="FFFFFF"/>
                </a:solidFill>
                <a:latin typeface="Akkurat Std" charset="0"/>
                <a:ea typeface="Helvetica Neue"/>
                <a:cs typeface="Helvetica Neue"/>
                <a:sym typeface="Helvetica Neue"/>
              </a:rPr>
              <a:t>Monday</a:t>
            </a:r>
            <a:r>
              <a:rPr lang="nl-NL" sz="1390" b="1" kern="0" dirty="0">
                <a:solidFill>
                  <a:srgbClr val="FFFFFF"/>
                </a:solidFill>
                <a:latin typeface="Akkurat Std" charset="0"/>
                <a:ea typeface="Helvetica Neue"/>
                <a:cs typeface="Helvetica Neue"/>
                <a:sym typeface="Helvetica Neue"/>
              </a:rPr>
              <a:t> September 19 - 2017</a:t>
            </a:r>
          </a:p>
        </p:txBody>
      </p:sp>
      <p:sp>
        <p:nvSpPr>
          <p:cNvPr id="13" name="Tijdelijke aanduiding voor inhoud 2"/>
          <p:cNvSpPr txBox="1">
            <a:spLocks/>
          </p:cNvSpPr>
          <p:nvPr userDrawn="1"/>
        </p:nvSpPr>
        <p:spPr>
          <a:xfrm>
            <a:off x="332014" y="1059452"/>
            <a:ext cx="10515600" cy="5203772"/>
          </a:xfrm>
          <a:prstGeom prst="rect">
            <a:avLst/>
          </a:prstGeom>
        </p:spPr>
        <p:txBody>
          <a:bodyPr/>
          <a:lstStyle>
            <a:lvl1pPr marL="627179" marR="57799" indent="-586539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1pPr>
            <a:lvl2pPr marL="1044126" marR="57799" indent="-546286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2pPr>
            <a:lvl3pPr marL="1485718" marR="57799" indent="-530678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3pPr>
            <a:lvl4pPr marL="20313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4pPr>
            <a:lvl5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5pPr>
            <a:lvl6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6pPr>
            <a:lvl7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7pPr>
            <a:lvl8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8pPr>
            <a:lvl9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9pPr>
          </a:lstStyle>
          <a:p>
            <a:r>
              <a:rPr lang="nl-NL" sz="3250" kern="0" dirty="0"/>
              <a:t>Klik om de tekststijl van het model te bewerken</a:t>
            </a:r>
          </a:p>
          <a:p>
            <a:pPr lvl="1"/>
            <a:r>
              <a:rPr lang="nl-NL" sz="3250" kern="0" dirty="0"/>
              <a:t>Tweede niveau</a:t>
            </a:r>
          </a:p>
          <a:p>
            <a:pPr lvl="2"/>
            <a:r>
              <a:rPr lang="nl-NL" sz="3250" kern="0" dirty="0"/>
              <a:t>Derde niveau</a:t>
            </a:r>
          </a:p>
          <a:p>
            <a:pPr lvl="3"/>
            <a:r>
              <a:rPr lang="nl-NL" sz="3250" kern="0" dirty="0"/>
              <a:t>Vierde niveau</a:t>
            </a:r>
          </a:p>
          <a:p>
            <a:pPr lvl="4"/>
            <a:r>
              <a:rPr lang="nl-NL" sz="3250" kern="0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89745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p:transition spd="med"/>
  <p:txStyles>
    <p:titleStyle>
      <a:lvl1pPr marL="28900" marR="28900" indent="0" algn="l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5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1pPr>
      <a:lvl2pPr marL="28900" marR="28900" indent="114300" algn="l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5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8900" marR="28900" indent="228600" algn="l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5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8900" marR="28900" indent="342900" algn="l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5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8900" marR="28900" indent="457200" algn="l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5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8900" marR="28900" indent="571500" algn="l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5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8900" marR="28900" indent="685800" algn="l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5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8900" marR="28900" indent="800100" algn="l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5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8900" marR="28900" indent="914400" algn="l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5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313590" marR="28900" indent="-293270" algn="l" defTabSz="64770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325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522063" marR="28900" indent="-273143" algn="l" defTabSz="64770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325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742859" marR="28900" indent="-265339" algn="l" defTabSz="64770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325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1015682" marR="28900" indent="-309563" algn="l" defTabSz="64770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325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1244282" marR="28900" indent="-309563" algn="l" defTabSz="64770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325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1244282" marR="28900" indent="-309563" algn="l" defTabSz="64770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325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1244282" marR="28900" indent="-309563" algn="l" defTabSz="64770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325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1244282" marR="28900" indent="-309563" algn="l" defTabSz="64770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325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1244282" marR="28900" indent="-309563" algn="l" defTabSz="64770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325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1143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2286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3429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4572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5715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6858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8001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9144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.pn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eg"/><Relationship Id="rId4" Type="http://schemas.openxmlformats.org/officeDocument/2006/relationships/image" Target="../media/image17.png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6552BE2-9607-ED40-A35B-EE701CBAAF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45887" y="3429000"/>
            <a:ext cx="3257485" cy="29102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dirty="0">
                <a:solidFill>
                  <a:srgbClr val="7030A0"/>
                </a:solidFill>
                <a:cs typeface="Arial" panose="020B0604020202020204" pitchFamily="34" charset="0"/>
              </a:rPr>
              <a:t>UM, </a:t>
            </a:r>
            <a:r>
              <a:rPr lang="nl-NL" sz="2400" dirty="0" err="1">
                <a:solidFill>
                  <a:srgbClr val="7030A0"/>
                </a:solidFill>
                <a:cs typeface="Arial" panose="020B0604020202020204" pitchFamily="34" charset="0"/>
              </a:rPr>
              <a:t>June</a:t>
            </a:r>
            <a:r>
              <a:rPr lang="nl-NL" sz="2400" dirty="0">
                <a:solidFill>
                  <a:srgbClr val="7030A0"/>
                </a:solidFill>
                <a:cs typeface="Arial" panose="020B0604020202020204" pitchFamily="34" charset="0"/>
              </a:rPr>
              <a:t> 8, 2026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F805987-FBEC-1D45-A185-B41FA898A2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14482" y="5515090"/>
            <a:ext cx="6981825" cy="4923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dirty="0">
                <a:solidFill>
                  <a:srgbClr val="7030A0"/>
                </a:solidFill>
              </a:rPr>
              <a:t>WORKSHOP </a:t>
            </a:r>
            <a:r>
              <a:rPr lang="nl-NL" sz="2400" dirty="0" err="1">
                <a:solidFill>
                  <a:srgbClr val="7030A0"/>
                </a:solidFill>
              </a:rPr>
              <a:t>Particle</a:t>
            </a:r>
            <a:r>
              <a:rPr lang="nl-NL" sz="2400" dirty="0">
                <a:solidFill>
                  <a:srgbClr val="7030A0"/>
                </a:solidFill>
              </a:rPr>
              <a:t> </a:t>
            </a:r>
            <a:r>
              <a:rPr lang="nl-NL" sz="2400" dirty="0" err="1">
                <a:solidFill>
                  <a:srgbClr val="7030A0"/>
                </a:solidFill>
              </a:rPr>
              <a:t>Trackfinding</a:t>
            </a:r>
            <a:r>
              <a:rPr lang="nl-NL" sz="2400" dirty="0">
                <a:solidFill>
                  <a:srgbClr val="7030A0"/>
                </a:solidFill>
              </a:rPr>
              <a:t> </a:t>
            </a:r>
            <a:r>
              <a:rPr lang="nl-NL" sz="2400" dirty="0" err="1">
                <a:solidFill>
                  <a:srgbClr val="7030A0"/>
                </a:solidFill>
              </a:rPr>
              <a:t>with</a:t>
            </a:r>
            <a:r>
              <a:rPr lang="nl-NL" sz="2400" dirty="0">
                <a:solidFill>
                  <a:srgbClr val="7030A0"/>
                </a:solidFill>
              </a:rPr>
              <a:t> QC</a:t>
            </a:r>
          </a:p>
        </p:txBody>
      </p:sp>
      <p:sp>
        <p:nvSpPr>
          <p:cNvPr id="5" name="AutoShape 2" descr="A detailed artistic representation of a quantum computer, showcasing a superconducting quantum processor housed inside a golden chandelier-like structure (dilution refrigerator) with intricate wiring and cables leading to a chip at the bottom, surrounded by a futuristic laboratory environment. The setting includes high-tech control systems and a clean, modern scientific atmosphere. The processor and cryostat are central to the image, with glowing lights indicating active systems.">
            <a:extLst>
              <a:ext uri="{FF2B5EF4-FFF2-40B4-BE49-F238E27FC236}">
                <a16:creationId xmlns:a16="http://schemas.microsoft.com/office/drawing/2014/main" id="{3DA0E446-7D1C-7DAB-175B-B1755BFCC35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L"/>
          </a:p>
        </p:txBody>
      </p:sp>
      <p:pic>
        <p:nvPicPr>
          <p:cNvPr id="3074" name="Picture 2" descr="Maastricht University (UM) – HELEMEU">
            <a:extLst>
              <a:ext uri="{FF2B5EF4-FFF2-40B4-BE49-F238E27FC236}">
                <a16:creationId xmlns:a16="http://schemas.microsoft.com/office/drawing/2014/main" id="{65ECB4FC-ADE7-FFFF-ECCB-F608A0BEAD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3" t="19680" r="28383" b="36306"/>
          <a:stretch/>
        </p:blipFill>
        <p:spPr bwMode="auto">
          <a:xfrm>
            <a:off x="10728960" y="71120"/>
            <a:ext cx="1076960" cy="108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enerated image">
            <a:extLst>
              <a:ext uri="{FF2B5EF4-FFF2-40B4-BE49-F238E27FC236}">
                <a16:creationId xmlns:a16="http://schemas.microsoft.com/office/drawing/2014/main" id="{EFC904C8-0CC7-9C4B-243B-60489D552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03" y="3429000"/>
            <a:ext cx="4540170" cy="302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359929-B5DE-D523-3B84-5983D5FC1FA3}"/>
              </a:ext>
            </a:extLst>
          </p:cNvPr>
          <p:cNvSpPr txBox="1"/>
          <p:nvPr/>
        </p:nvSpPr>
        <p:spPr>
          <a:xfrm>
            <a:off x="699354" y="6148003"/>
            <a:ext cx="13749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400" dirty="0">
                <a:solidFill>
                  <a:schemeClr val="bg1"/>
                </a:solidFill>
              </a:rPr>
              <a:t>Credit: chat-GPT</a:t>
            </a:r>
          </a:p>
        </p:txBody>
      </p:sp>
    </p:spTree>
    <p:extLst>
      <p:ext uri="{BB962C8B-B14F-4D97-AF65-F5344CB8AC3E}">
        <p14:creationId xmlns:p14="http://schemas.microsoft.com/office/powerpoint/2010/main" val="2475924170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C22D3-2EF9-614B-CE67-53EB4D66D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     LHC Planning</a:t>
            </a:r>
          </a:p>
        </p:txBody>
      </p:sp>
      <p:sp>
        <p:nvSpPr>
          <p:cNvPr id="4" name="Vorm">
            <a:extLst>
              <a:ext uri="{FF2B5EF4-FFF2-40B4-BE49-F238E27FC236}">
                <a16:creationId xmlns:a16="http://schemas.microsoft.com/office/drawing/2014/main" id="{D1758A4D-921E-7816-EB98-2B5EE9D044C1}"/>
              </a:ext>
            </a:extLst>
          </p:cNvPr>
          <p:cNvSpPr/>
          <p:nvPr/>
        </p:nvSpPr>
        <p:spPr>
          <a:xfrm rot="10800000">
            <a:off x="11023600" y="226"/>
            <a:ext cx="1172672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7DCA2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Vorm">
            <a:extLst>
              <a:ext uri="{FF2B5EF4-FFF2-40B4-BE49-F238E27FC236}">
                <a16:creationId xmlns:a16="http://schemas.microsoft.com/office/drawing/2014/main" id="{EA450B3E-BCBE-B23A-44DD-B90BAB0965C4}"/>
              </a:ext>
            </a:extLst>
          </p:cNvPr>
          <p:cNvSpPr/>
          <p:nvPr/>
        </p:nvSpPr>
        <p:spPr>
          <a:xfrm>
            <a:off x="0" y="6871"/>
            <a:ext cx="2092270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NIKHEF_LOGO.png" descr="NIKHEF_LOGO.png">
            <a:extLst>
              <a:ext uri="{FF2B5EF4-FFF2-40B4-BE49-F238E27FC236}">
                <a16:creationId xmlns:a16="http://schemas.microsoft.com/office/drawing/2014/main" id="{EF3FE0B5-2FC8-ABCE-9B2A-CD30E4879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52" y="108355"/>
            <a:ext cx="1236610" cy="4839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C6729CD-8E43-8AD2-ECF4-3DC6AEF4A67C}"/>
              </a:ext>
            </a:extLst>
          </p:cNvPr>
          <p:cNvGrpSpPr/>
          <p:nvPr/>
        </p:nvGrpSpPr>
        <p:grpSpPr>
          <a:xfrm>
            <a:off x="11237180" y="27419"/>
            <a:ext cx="568717" cy="643920"/>
            <a:chOff x="2462975" y="35224"/>
            <a:chExt cx="6858000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2A54761-5B3E-BD2F-41C6-EC12EAF75223}"/>
                </a:ext>
              </a:extLst>
            </p:cNvPr>
            <p:cNvSpPr/>
            <p:nvPr/>
          </p:nvSpPr>
          <p:spPr>
            <a:xfrm>
              <a:off x="3815656" y="1225829"/>
              <a:ext cx="1774916" cy="17951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BD6B9FF-E45D-58E3-4363-831A7666C523}"/>
                </a:ext>
              </a:extLst>
            </p:cNvPr>
            <p:cNvSpPr/>
            <p:nvPr/>
          </p:nvSpPr>
          <p:spPr>
            <a:xfrm>
              <a:off x="6204030" y="4075551"/>
              <a:ext cx="2143246" cy="17117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pic>
          <p:nvPicPr>
            <p:cNvPr id="10" name="Picture 6" descr="UM">
              <a:extLst>
                <a:ext uri="{FF2B5EF4-FFF2-40B4-BE49-F238E27FC236}">
                  <a16:creationId xmlns:a16="http://schemas.microsoft.com/office/drawing/2014/main" id="{4CAB577C-0E10-0CD7-BAAB-1E4F9CFE10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2975" y="35224"/>
              <a:ext cx="6858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11" descr="A screenshot of a graph&#10;&#10;AI-generated content may be incorrect.">
            <a:extLst>
              <a:ext uri="{FF2B5EF4-FFF2-40B4-BE49-F238E27FC236}">
                <a16:creationId xmlns:a16="http://schemas.microsoft.com/office/drawing/2014/main" id="{DA1E9D56-5027-2222-FF06-B98B864BD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238" y="1561877"/>
            <a:ext cx="11109546" cy="2508983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0E3325B-9CCA-ED97-89CC-F8A78025599A}"/>
              </a:ext>
            </a:extLst>
          </p:cNvPr>
          <p:cNvCxnSpPr/>
          <p:nvPr/>
        </p:nvCxnSpPr>
        <p:spPr>
          <a:xfrm>
            <a:off x="5097504" y="1018428"/>
            <a:ext cx="0" cy="684129"/>
          </a:xfrm>
          <a:prstGeom prst="line">
            <a:avLst/>
          </a:prstGeom>
          <a:ln w="63500"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123A407-0E22-91FE-CE1B-AC552A9BA164}"/>
              </a:ext>
            </a:extLst>
          </p:cNvPr>
          <p:cNvCxnSpPr>
            <a:cxnSpLocks/>
          </p:cNvCxnSpPr>
          <p:nvPr/>
        </p:nvCxnSpPr>
        <p:spPr>
          <a:xfrm>
            <a:off x="6065832" y="3970300"/>
            <a:ext cx="0" cy="684129"/>
          </a:xfrm>
          <a:prstGeom prst="line">
            <a:avLst/>
          </a:prstGeom>
          <a:ln w="63500">
            <a:headEnd type="triangle" w="med" len="lg"/>
            <a:tailEnd type="non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FA79993-332B-E899-45A1-A8F1D4D42CBC}"/>
              </a:ext>
            </a:extLst>
          </p:cNvPr>
          <p:cNvSpPr txBox="1"/>
          <p:nvPr/>
        </p:nvSpPr>
        <p:spPr>
          <a:xfrm>
            <a:off x="5225458" y="1020595"/>
            <a:ext cx="953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dirty="0">
                <a:solidFill>
                  <a:srgbClr val="0070C0"/>
                </a:solidFill>
              </a:rPr>
              <a:t>Today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280C65-B119-1639-6D7F-8F1AC425B31D}"/>
              </a:ext>
            </a:extLst>
          </p:cNvPr>
          <p:cNvSpPr txBox="1"/>
          <p:nvPr/>
        </p:nvSpPr>
        <p:spPr>
          <a:xfrm>
            <a:off x="6178668" y="4124764"/>
            <a:ext cx="24565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dirty="0">
                <a:solidFill>
                  <a:srgbClr val="0070C0"/>
                </a:solidFill>
              </a:rPr>
              <a:t>LHCb Upgrade-II </a:t>
            </a:r>
          </a:p>
          <a:p>
            <a:r>
              <a:rPr lang="en-NL" sz="2400" dirty="0">
                <a:solidFill>
                  <a:srgbClr val="0070C0"/>
                </a:solidFill>
              </a:rPr>
              <a:t>(QC target)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9A91DE-352F-1FE0-BB52-4D50DCD4E28A}"/>
              </a:ext>
            </a:extLst>
          </p:cNvPr>
          <p:cNvSpPr txBox="1"/>
          <p:nvPr/>
        </p:nvSpPr>
        <p:spPr>
          <a:xfrm>
            <a:off x="9861452" y="4084606"/>
            <a:ext cx="2166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… 2045 – 2048: </a:t>
            </a:r>
            <a:r>
              <a:rPr lang="en-GB" sz="2400" dirty="0">
                <a:solidFill>
                  <a:srgbClr val="0070C0"/>
                </a:solidFill>
              </a:rPr>
              <a:t>Start FCC</a:t>
            </a:r>
            <a:endParaRPr lang="en-NL" sz="2400" dirty="0">
              <a:solidFill>
                <a:srgbClr val="0070C0"/>
              </a:solidFill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9D3013D-921B-CE8B-B092-6E8C92C83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016" y="4594527"/>
            <a:ext cx="10783784" cy="1795774"/>
          </a:xfrm>
        </p:spPr>
        <p:txBody>
          <a:bodyPr>
            <a:normAutofit/>
          </a:bodyPr>
          <a:lstStyle/>
          <a:p>
            <a:pPr indent="-205200"/>
            <a:r>
              <a:rPr lang="en-NL" sz="2600" dirty="0"/>
              <a:t>Timeline of the LHCb experiment:</a:t>
            </a:r>
          </a:p>
          <a:p>
            <a:pPr lvl="1" indent="-205200"/>
            <a:r>
              <a:rPr lang="en-NL" sz="2200" dirty="0">
                <a:solidFill>
                  <a:srgbClr val="0070C0"/>
                </a:solidFill>
              </a:rPr>
              <a:t>LHCb original detector: Run-1 + Run-2</a:t>
            </a:r>
          </a:p>
          <a:p>
            <a:pPr lvl="1" indent="-205200"/>
            <a:r>
              <a:rPr lang="en-NL" sz="2200" dirty="0">
                <a:solidFill>
                  <a:srgbClr val="0070C0"/>
                </a:solidFill>
              </a:rPr>
              <a:t>LHCb Upgrade 1: Run-3 + Run-4</a:t>
            </a:r>
          </a:p>
          <a:p>
            <a:pPr lvl="1" indent="-205200"/>
            <a:r>
              <a:rPr lang="en-NL" sz="2200" dirty="0">
                <a:solidFill>
                  <a:srgbClr val="0070C0"/>
                </a:solidFill>
              </a:rPr>
              <a:t>LHCb Upgrade 2: Run-5…  (target of current QC studies)</a:t>
            </a:r>
            <a:endParaRPr lang="en-NL" sz="400" dirty="0">
              <a:solidFill>
                <a:srgbClr val="0070C0"/>
              </a:solidFill>
            </a:endParaRPr>
          </a:p>
          <a:p>
            <a:endParaRPr lang="en-NL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866F21-E249-8508-6686-D4C55766C6D7}"/>
              </a:ext>
            </a:extLst>
          </p:cNvPr>
          <p:cNvSpPr txBox="1"/>
          <p:nvPr/>
        </p:nvSpPr>
        <p:spPr>
          <a:xfrm>
            <a:off x="11813380" y="156836"/>
            <a:ext cx="30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260773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2C323-5100-91D8-95DA-E253597D9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      Real Time Data Processing</a:t>
            </a:r>
          </a:p>
        </p:txBody>
      </p:sp>
      <p:sp>
        <p:nvSpPr>
          <p:cNvPr id="4" name="Vorm">
            <a:extLst>
              <a:ext uri="{FF2B5EF4-FFF2-40B4-BE49-F238E27FC236}">
                <a16:creationId xmlns:a16="http://schemas.microsoft.com/office/drawing/2014/main" id="{7CB1D61B-7DAD-707C-9F28-686D1CD817F3}"/>
              </a:ext>
            </a:extLst>
          </p:cNvPr>
          <p:cNvSpPr/>
          <p:nvPr/>
        </p:nvSpPr>
        <p:spPr>
          <a:xfrm rot="10800000">
            <a:off x="11023600" y="226"/>
            <a:ext cx="1172672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7DCA2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Vorm">
            <a:extLst>
              <a:ext uri="{FF2B5EF4-FFF2-40B4-BE49-F238E27FC236}">
                <a16:creationId xmlns:a16="http://schemas.microsoft.com/office/drawing/2014/main" id="{C7EEC1E4-5690-9C0C-DF5B-4A849A89C247}"/>
              </a:ext>
            </a:extLst>
          </p:cNvPr>
          <p:cNvSpPr/>
          <p:nvPr/>
        </p:nvSpPr>
        <p:spPr>
          <a:xfrm>
            <a:off x="0" y="-3762"/>
            <a:ext cx="2092270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NIKHEF_LOGO.png" descr="NIKHEF_LOGO.png">
            <a:extLst>
              <a:ext uri="{FF2B5EF4-FFF2-40B4-BE49-F238E27FC236}">
                <a16:creationId xmlns:a16="http://schemas.microsoft.com/office/drawing/2014/main" id="{0578BCA9-FAF6-79F7-DDAA-27F9A56BC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52" y="108355"/>
            <a:ext cx="1236610" cy="4839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2BBF2A9-3633-135F-DB68-64E7DEFB9645}"/>
              </a:ext>
            </a:extLst>
          </p:cNvPr>
          <p:cNvGrpSpPr/>
          <p:nvPr/>
        </p:nvGrpSpPr>
        <p:grpSpPr>
          <a:xfrm>
            <a:off x="11237180" y="27419"/>
            <a:ext cx="568717" cy="643920"/>
            <a:chOff x="2462975" y="35224"/>
            <a:chExt cx="6858000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76329C2-1BA2-0D13-8DF0-B4E93217B4F0}"/>
                </a:ext>
              </a:extLst>
            </p:cNvPr>
            <p:cNvSpPr/>
            <p:nvPr/>
          </p:nvSpPr>
          <p:spPr>
            <a:xfrm>
              <a:off x="3815656" y="1225829"/>
              <a:ext cx="1774916" cy="17951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0C08508-8ACC-E24D-5307-D74589EC0734}"/>
                </a:ext>
              </a:extLst>
            </p:cNvPr>
            <p:cNvSpPr/>
            <p:nvPr/>
          </p:nvSpPr>
          <p:spPr>
            <a:xfrm>
              <a:off x="6204030" y="4075551"/>
              <a:ext cx="2143246" cy="17117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pic>
          <p:nvPicPr>
            <p:cNvPr id="10" name="Picture 6" descr="UM">
              <a:extLst>
                <a:ext uri="{FF2B5EF4-FFF2-40B4-BE49-F238E27FC236}">
                  <a16:creationId xmlns:a16="http://schemas.microsoft.com/office/drawing/2014/main" id="{D20D53B9-9262-9CC7-B597-FCB58B641D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2975" y="35224"/>
              <a:ext cx="6858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11" descr="A diagram of a computer system&#10;&#10;AI-generated content may be incorrect.">
            <a:extLst>
              <a:ext uri="{FF2B5EF4-FFF2-40B4-BE49-F238E27FC236}">
                <a16:creationId xmlns:a16="http://schemas.microsoft.com/office/drawing/2014/main" id="{FCC4A455-0D3C-2434-EFCE-5840DE4248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56358"/>
            <a:ext cx="11925982" cy="46270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8496E26-EED2-FB98-9746-95F7B5687C49}"/>
              </a:ext>
            </a:extLst>
          </p:cNvPr>
          <p:cNvSpPr txBox="1"/>
          <p:nvPr/>
        </p:nvSpPr>
        <p:spPr>
          <a:xfrm>
            <a:off x="11725149" y="156836"/>
            <a:ext cx="466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733075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25918-3A54-E7F2-0E02-517AF9C7B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     Today’s Agenda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040162-7D0D-BC98-D29E-1042A1E9ECF3}"/>
              </a:ext>
            </a:extLst>
          </p:cNvPr>
          <p:cNvSpPr txBox="1"/>
          <p:nvPr/>
        </p:nvSpPr>
        <p:spPr>
          <a:xfrm>
            <a:off x="209671" y="792828"/>
            <a:ext cx="649593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u="sng" dirty="0"/>
              <a:t>Agenda</a:t>
            </a:r>
          </a:p>
          <a:p>
            <a:pPr marL="213750" indent="-213750">
              <a:buFont typeface="Arial" panose="020B0604020202020204" pitchFamily="34" charset="0"/>
              <a:buChar char="•"/>
            </a:pPr>
            <a:r>
              <a:rPr lang="en-NL" dirty="0">
                <a:solidFill>
                  <a:srgbClr val="0070C0"/>
                </a:solidFill>
              </a:rPr>
              <a:t>Intro to LHCb and Trackfinding </a:t>
            </a:r>
            <a:r>
              <a:rPr lang="en-GB" dirty="0">
                <a:solidFill>
                  <a:srgbClr val="0070C0"/>
                </a:solidFill>
              </a:rPr>
              <a:t>at LHCb in HL-LHC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GB" dirty="0"/>
              <a:t>Marcel Merk, </a:t>
            </a:r>
            <a:r>
              <a:rPr lang="en-GB" dirty="0" err="1"/>
              <a:t>UM+Nikhef</a:t>
            </a:r>
            <a:endParaRPr lang="en-NL" dirty="0"/>
          </a:p>
          <a:p>
            <a:pPr marL="213750" indent="-213750">
              <a:buFont typeface="Arial" panose="020B0604020202020204" pitchFamily="34" charset="0"/>
              <a:buChar char="•"/>
            </a:pPr>
            <a:r>
              <a:rPr lang="en-NL" dirty="0">
                <a:solidFill>
                  <a:srgbClr val="0070C0"/>
                </a:solidFill>
              </a:rPr>
              <a:t>The current Velo track reconstruction algorithm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NL" dirty="0"/>
              <a:t>Mark Waterlaat, PhD CERN &amp; Nikhef</a:t>
            </a:r>
          </a:p>
          <a:p>
            <a:pPr marL="213750" indent="-213750">
              <a:buFont typeface="Arial" panose="020B0604020202020204" pitchFamily="34" charset="0"/>
              <a:buChar char="•"/>
            </a:pPr>
            <a:r>
              <a:rPr lang="en-NL" dirty="0">
                <a:solidFill>
                  <a:srgbClr val="0070C0"/>
                </a:solidFill>
              </a:rPr>
              <a:t>The simulation Toy for quantum algorithm development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NL" dirty="0"/>
              <a:t>George Scriven, Hasselt+UM</a:t>
            </a:r>
          </a:p>
          <a:p>
            <a:pPr marL="213750" indent="-213750">
              <a:buFont typeface="Arial" panose="020B0604020202020204" pitchFamily="34" charset="0"/>
              <a:buChar char="•"/>
            </a:pPr>
            <a:r>
              <a:rPr lang="en-NL" dirty="0">
                <a:solidFill>
                  <a:srgbClr val="0070C0"/>
                </a:solidFill>
              </a:rPr>
              <a:t>The 1-bit HHL algorithm and further ideas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NL" dirty="0"/>
              <a:t>Xenofon Chiotopoulos, DACS+GWFP UM</a:t>
            </a:r>
          </a:p>
          <a:p>
            <a:pPr marL="213750" indent="-213750">
              <a:buFont typeface="Arial" panose="020B0604020202020204" pitchFamily="34" charset="0"/>
              <a:buChar char="•"/>
            </a:pPr>
            <a:r>
              <a:rPr lang="en-NL" dirty="0">
                <a:solidFill>
                  <a:srgbClr val="0070C0"/>
                </a:solidFill>
              </a:rPr>
              <a:t>Matrix Block encoding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NL" dirty="0"/>
              <a:t>Shi Qiu, DACS-UM</a:t>
            </a:r>
          </a:p>
          <a:p>
            <a:pPr marL="213750" indent="-213750">
              <a:buFont typeface="Arial" panose="020B0604020202020204" pitchFamily="34" charset="0"/>
              <a:buChar char="•"/>
            </a:pPr>
            <a:r>
              <a:rPr lang="en-NL" dirty="0">
                <a:solidFill>
                  <a:srgbClr val="0070C0"/>
                </a:solidFill>
              </a:rPr>
              <a:t>Linear O</a:t>
            </a:r>
            <a:r>
              <a:rPr lang="en-GB" dirty="0">
                <a:solidFill>
                  <a:srgbClr val="0070C0"/>
                </a:solidFill>
              </a:rPr>
              <a:t>p</a:t>
            </a:r>
            <a:r>
              <a:rPr lang="en-NL" dirty="0">
                <a:solidFill>
                  <a:srgbClr val="0070C0"/>
                </a:solidFill>
              </a:rPr>
              <a:t>timization in Paerticle Reconstruction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NL" dirty="0"/>
              <a:t>Ella Noomen, PhD CERN &amp; GWFP- UM</a:t>
            </a:r>
          </a:p>
          <a:p>
            <a:pPr marL="213750" indent="-213750">
              <a:buFont typeface="Arial" panose="020B0604020202020204" pitchFamily="34" charset="0"/>
              <a:buChar char="•"/>
            </a:pPr>
            <a:r>
              <a:rPr lang="en-NL" dirty="0">
                <a:solidFill>
                  <a:srgbClr val="0070C0"/>
                </a:solidFill>
              </a:rPr>
              <a:t>Track Finding with a Hough Transform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NL" dirty="0"/>
              <a:t>Davide Nicotra, PhD GWFP-UM</a:t>
            </a:r>
          </a:p>
          <a:p>
            <a:pPr marL="213750" indent="-213750">
              <a:buFont typeface="Arial" panose="020B0604020202020204" pitchFamily="34" charset="0"/>
              <a:buChar char="•"/>
            </a:pPr>
            <a:r>
              <a:rPr lang="en-NL" dirty="0">
                <a:solidFill>
                  <a:srgbClr val="0070C0"/>
                </a:solidFill>
              </a:rPr>
              <a:t>Near-term Quantum Algorithms for Particle Track Reconstruction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NL" dirty="0"/>
              <a:t>Vincenzo Lipardi, PhD DACS-UM</a:t>
            </a:r>
          </a:p>
          <a:p>
            <a:pPr marL="213750" indent="-213750">
              <a:buFont typeface="Arial" panose="020B0604020202020204" pitchFamily="34" charset="0"/>
              <a:buChar char="•"/>
            </a:pPr>
            <a:r>
              <a:rPr lang="en-NL" dirty="0">
                <a:solidFill>
                  <a:srgbClr val="0070C0"/>
                </a:solidFill>
              </a:rPr>
              <a:t>Blueprint for an integrated quantum-centric supercomputer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NL" dirty="0"/>
              <a:t>Jan Blommaart – BioDAC, Alain Chancé, MOLKET SAS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565442-B9C3-34B8-84CC-FCB562A81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3359" y="4647776"/>
            <a:ext cx="5509273" cy="2241805"/>
          </a:xfrm>
          <a:prstGeom prst="rect">
            <a:avLst/>
          </a:prstGeom>
        </p:spPr>
      </p:pic>
      <p:sp>
        <p:nvSpPr>
          <p:cNvPr id="13" name="Vorm">
            <a:extLst>
              <a:ext uri="{FF2B5EF4-FFF2-40B4-BE49-F238E27FC236}">
                <a16:creationId xmlns:a16="http://schemas.microsoft.com/office/drawing/2014/main" id="{327C0A2B-E4E1-B12E-35EE-644C67D004F6}"/>
              </a:ext>
            </a:extLst>
          </p:cNvPr>
          <p:cNvSpPr/>
          <p:nvPr/>
        </p:nvSpPr>
        <p:spPr>
          <a:xfrm rot="10800000">
            <a:off x="11023600" y="226"/>
            <a:ext cx="1172672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7DCA2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Vorm">
            <a:extLst>
              <a:ext uri="{FF2B5EF4-FFF2-40B4-BE49-F238E27FC236}">
                <a16:creationId xmlns:a16="http://schemas.microsoft.com/office/drawing/2014/main" id="{E781ED15-2FF5-1525-F568-01784362A6FC}"/>
              </a:ext>
            </a:extLst>
          </p:cNvPr>
          <p:cNvSpPr/>
          <p:nvPr/>
        </p:nvSpPr>
        <p:spPr>
          <a:xfrm>
            <a:off x="0" y="-2523"/>
            <a:ext cx="2092270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5" name="NIKHEF_LOGO.png" descr="NIKHEF_LOGO.png">
            <a:extLst>
              <a:ext uri="{FF2B5EF4-FFF2-40B4-BE49-F238E27FC236}">
                <a16:creationId xmlns:a16="http://schemas.microsoft.com/office/drawing/2014/main" id="{DC63788A-E8B9-568A-82D7-21A57141F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52" y="98961"/>
            <a:ext cx="1236610" cy="4839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4251F93-1719-E1B1-D2F9-FF04DADA75EF}"/>
              </a:ext>
            </a:extLst>
          </p:cNvPr>
          <p:cNvGrpSpPr/>
          <p:nvPr/>
        </p:nvGrpSpPr>
        <p:grpSpPr>
          <a:xfrm>
            <a:off x="11226906" y="18025"/>
            <a:ext cx="568717" cy="643920"/>
            <a:chOff x="2462975" y="35224"/>
            <a:chExt cx="6858000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D68B277-F1DA-C207-3F08-4F9006E99346}"/>
                </a:ext>
              </a:extLst>
            </p:cNvPr>
            <p:cNvSpPr/>
            <p:nvPr/>
          </p:nvSpPr>
          <p:spPr>
            <a:xfrm>
              <a:off x="3815656" y="1225829"/>
              <a:ext cx="1774916" cy="17951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C5A5C89-7F13-65DC-6F29-65A0233B6120}"/>
                </a:ext>
              </a:extLst>
            </p:cNvPr>
            <p:cNvSpPr/>
            <p:nvPr/>
          </p:nvSpPr>
          <p:spPr>
            <a:xfrm>
              <a:off x="6204030" y="4075551"/>
              <a:ext cx="2143246" cy="17117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pic>
          <p:nvPicPr>
            <p:cNvPr id="19" name="Picture 6" descr="UM">
              <a:extLst>
                <a:ext uri="{FF2B5EF4-FFF2-40B4-BE49-F238E27FC236}">
                  <a16:creationId xmlns:a16="http://schemas.microsoft.com/office/drawing/2014/main" id="{2935B053-DDD1-8F43-C3A4-C5D33EE144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2975" y="35224"/>
              <a:ext cx="6858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80095A1-E2AF-F4AE-1F94-F922A80C1C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600" y="141139"/>
            <a:ext cx="5276730" cy="44863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561AEB-681C-9474-0A47-789BDD18B8BF}"/>
              </a:ext>
            </a:extLst>
          </p:cNvPr>
          <p:cNvSpPr txBox="1"/>
          <p:nvPr/>
        </p:nvSpPr>
        <p:spPr>
          <a:xfrm>
            <a:off x="11725149" y="156836"/>
            <a:ext cx="466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480140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B059E-8760-7CDA-519A-372064938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   CERN QTI: QC4HEP use cases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3BAB96-59D5-431C-C294-972AEB833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650" y="1427359"/>
            <a:ext cx="5686045" cy="50655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27FBC1-F98D-A313-A41B-4E61AEC66F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4045" y="1438943"/>
            <a:ext cx="5420040" cy="50655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ADA70B-C222-D1EF-0EED-F2D19B18B805}"/>
              </a:ext>
            </a:extLst>
          </p:cNvPr>
          <p:cNvSpPr txBox="1"/>
          <p:nvPr/>
        </p:nvSpPr>
        <p:spPr>
          <a:xfrm>
            <a:off x="6434556" y="1049814"/>
            <a:ext cx="53474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E</a:t>
            </a:r>
            <a:r>
              <a:rPr lang="en-NL" sz="2000" dirty="0"/>
              <a:t>xperimental challenges and quantum algorithms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EE52E9-6805-2743-0B63-C2708F0C3A93}"/>
              </a:ext>
            </a:extLst>
          </p:cNvPr>
          <p:cNvSpPr txBox="1"/>
          <p:nvPr/>
        </p:nvSpPr>
        <p:spPr>
          <a:xfrm>
            <a:off x="522790" y="1056117"/>
            <a:ext cx="49401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Theoretical models and proposed approaches</a:t>
            </a:r>
            <a:endParaRPr lang="en-NL" sz="2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EF233-9517-EC2A-4638-F553C025DC2D}"/>
              </a:ext>
            </a:extLst>
          </p:cNvPr>
          <p:cNvSpPr/>
          <p:nvPr/>
        </p:nvSpPr>
        <p:spPr>
          <a:xfrm>
            <a:off x="6679578" y="1505420"/>
            <a:ext cx="1282390" cy="96775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4" name="Vorm">
            <a:extLst>
              <a:ext uri="{FF2B5EF4-FFF2-40B4-BE49-F238E27FC236}">
                <a16:creationId xmlns:a16="http://schemas.microsoft.com/office/drawing/2014/main" id="{1BF2A3CA-0EAC-6DC3-D1E7-4F62CCEBFEC8}"/>
              </a:ext>
            </a:extLst>
          </p:cNvPr>
          <p:cNvSpPr/>
          <p:nvPr/>
        </p:nvSpPr>
        <p:spPr>
          <a:xfrm rot="10800000">
            <a:off x="11023600" y="226"/>
            <a:ext cx="1172672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7DCA2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Vorm">
            <a:extLst>
              <a:ext uri="{FF2B5EF4-FFF2-40B4-BE49-F238E27FC236}">
                <a16:creationId xmlns:a16="http://schemas.microsoft.com/office/drawing/2014/main" id="{CB6A2054-E6EE-4D34-1DF4-B77FA033E088}"/>
              </a:ext>
            </a:extLst>
          </p:cNvPr>
          <p:cNvSpPr/>
          <p:nvPr/>
        </p:nvSpPr>
        <p:spPr>
          <a:xfrm>
            <a:off x="10274" y="-2523"/>
            <a:ext cx="2092270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5" name="NIKHEF_LOGO.png" descr="NIKHEF_LOGO.png">
            <a:extLst>
              <a:ext uri="{FF2B5EF4-FFF2-40B4-BE49-F238E27FC236}">
                <a16:creationId xmlns:a16="http://schemas.microsoft.com/office/drawing/2014/main" id="{EFCE9F4F-45C9-847B-BE29-232D2EA53D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126" y="98961"/>
            <a:ext cx="1236610" cy="4839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5CFE6CB-B46E-C4BB-54B2-7CC2BA8CCD00}"/>
              </a:ext>
            </a:extLst>
          </p:cNvPr>
          <p:cNvGrpSpPr/>
          <p:nvPr/>
        </p:nvGrpSpPr>
        <p:grpSpPr>
          <a:xfrm>
            <a:off x="11237180" y="18025"/>
            <a:ext cx="568717" cy="643920"/>
            <a:chOff x="2462975" y="35224"/>
            <a:chExt cx="6858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3240F62-1A27-65A8-7D30-8781415AC57E}"/>
                </a:ext>
              </a:extLst>
            </p:cNvPr>
            <p:cNvSpPr/>
            <p:nvPr/>
          </p:nvSpPr>
          <p:spPr>
            <a:xfrm>
              <a:off x="3815656" y="1225829"/>
              <a:ext cx="1774916" cy="17951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896800D-BB1F-D4B7-8DC4-AD9A7A634E6F}"/>
                </a:ext>
              </a:extLst>
            </p:cNvPr>
            <p:cNvSpPr/>
            <p:nvPr/>
          </p:nvSpPr>
          <p:spPr>
            <a:xfrm>
              <a:off x="6204030" y="4075551"/>
              <a:ext cx="2143246" cy="17117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pic>
          <p:nvPicPr>
            <p:cNvPr id="13" name="Picture 6" descr="UM">
              <a:extLst>
                <a:ext uri="{FF2B5EF4-FFF2-40B4-BE49-F238E27FC236}">
                  <a16:creationId xmlns:a16="http://schemas.microsoft.com/office/drawing/2014/main" id="{3C6EE56E-B73C-A57A-C79C-8B1A41A341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2975" y="35224"/>
              <a:ext cx="6858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5812B8E-2832-1F9F-FDD9-FF4657AEB899}"/>
              </a:ext>
            </a:extLst>
          </p:cNvPr>
          <p:cNvSpPr txBox="1"/>
          <p:nvPr/>
        </p:nvSpPr>
        <p:spPr>
          <a:xfrm>
            <a:off x="11834085" y="168837"/>
            <a:ext cx="30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7C44E1-E32B-344E-EACD-936360F773F8}"/>
              </a:ext>
            </a:extLst>
          </p:cNvPr>
          <p:cNvSpPr txBox="1"/>
          <p:nvPr/>
        </p:nvSpPr>
        <p:spPr>
          <a:xfrm>
            <a:off x="2923454" y="692468"/>
            <a:ext cx="5817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accent1"/>
                </a:solidFill>
                <a:effectLst/>
                <a:latin typeface="Helvetica" pitchFamily="2" charset="0"/>
              </a:rPr>
              <a:t>“White Paper”: PRX QUANTUM 5, 037001 (2024</a:t>
            </a:r>
            <a:r>
              <a:rPr lang="en-GB" dirty="0">
                <a:solidFill>
                  <a:schemeClr val="accent1"/>
                </a:solidFill>
                <a:effectLst/>
                <a:latin typeface="Helvetica" pitchFamily="2" charset="0"/>
              </a:rPr>
              <a:t>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AD4A583-D102-A8C8-8466-79B9319082F7}"/>
              </a:ext>
            </a:extLst>
          </p:cNvPr>
          <p:cNvSpPr/>
          <p:nvPr/>
        </p:nvSpPr>
        <p:spPr>
          <a:xfrm>
            <a:off x="10510184" y="4382431"/>
            <a:ext cx="941754" cy="527721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0B3DFF-87D1-4968-BA29-C2324C535DF2}"/>
              </a:ext>
            </a:extLst>
          </p:cNvPr>
          <p:cNvSpPr txBox="1"/>
          <p:nvPr/>
        </p:nvSpPr>
        <p:spPr>
          <a:xfrm>
            <a:off x="909460" y="6324280"/>
            <a:ext cx="1056571" cy="338554"/>
          </a:xfrm>
          <a:prstGeom prst="rect">
            <a:avLst/>
          </a:prstGeom>
          <a:solidFill>
            <a:srgbClr val="FFF0C3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/>
              <a:t>c</a:t>
            </a:r>
            <a:r>
              <a:rPr lang="en-NL" sz="1600" dirty="0"/>
              <a:t>hallenges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9C99C7-C570-BE8A-8E9B-1E918336CA45}"/>
              </a:ext>
            </a:extLst>
          </p:cNvPr>
          <p:cNvSpPr txBox="1"/>
          <p:nvPr/>
        </p:nvSpPr>
        <p:spPr>
          <a:xfrm>
            <a:off x="2808517" y="6328468"/>
            <a:ext cx="1149545" cy="338554"/>
          </a:xfrm>
          <a:prstGeom prst="rect">
            <a:avLst/>
          </a:prstGeom>
          <a:solidFill>
            <a:srgbClr val="D1EFBD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NL" sz="1600" dirty="0"/>
              <a:t>approaches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DFCBAD-0833-AC73-B0C6-132514893FA6}"/>
              </a:ext>
            </a:extLst>
          </p:cNvPr>
          <p:cNvSpPr txBox="1"/>
          <p:nvPr/>
        </p:nvSpPr>
        <p:spPr>
          <a:xfrm>
            <a:off x="4750136" y="6350770"/>
            <a:ext cx="1071319" cy="338554"/>
          </a:xfrm>
          <a:prstGeom prst="rect">
            <a:avLst/>
          </a:prstGeom>
          <a:solidFill>
            <a:srgbClr val="99BCEF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NL" sz="1600" dirty="0"/>
              <a:t>algorithms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3E2CD0-8A7B-6294-A6CB-CF1D1AE208EE}"/>
              </a:ext>
            </a:extLst>
          </p:cNvPr>
          <p:cNvSpPr txBox="1"/>
          <p:nvPr/>
        </p:nvSpPr>
        <p:spPr>
          <a:xfrm>
            <a:off x="6844888" y="6379391"/>
            <a:ext cx="1056571" cy="338554"/>
          </a:xfrm>
          <a:prstGeom prst="rect">
            <a:avLst/>
          </a:prstGeom>
          <a:solidFill>
            <a:srgbClr val="FFF0C3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/>
              <a:t>c</a:t>
            </a:r>
            <a:r>
              <a:rPr lang="en-NL" sz="1600" dirty="0"/>
              <a:t>hallenges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9A87813-6C4D-8AEB-02E2-38A8822B1E53}"/>
              </a:ext>
            </a:extLst>
          </p:cNvPr>
          <p:cNvSpPr txBox="1"/>
          <p:nvPr/>
        </p:nvSpPr>
        <p:spPr>
          <a:xfrm>
            <a:off x="8639135" y="6356300"/>
            <a:ext cx="1149545" cy="338554"/>
          </a:xfrm>
          <a:prstGeom prst="rect">
            <a:avLst/>
          </a:prstGeom>
          <a:solidFill>
            <a:srgbClr val="D1EFBD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NL" sz="1600" dirty="0"/>
              <a:t>approaches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78EA0A8-7D18-F245-CE39-F1416EB2EA96}"/>
              </a:ext>
            </a:extLst>
          </p:cNvPr>
          <p:cNvSpPr txBox="1"/>
          <p:nvPr/>
        </p:nvSpPr>
        <p:spPr>
          <a:xfrm>
            <a:off x="10495141" y="6368884"/>
            <a:ext cx="1071319" cy="338554"/>
          </a:xfrm>
          <a:prstGeom prst="rect">
            <a:avLst/>
          </a:prstGeom>
          <a:solidFill>
            <a:srgbClr val="99BCEF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NL" sz="1600" dirty="0"/>
              <a:t>algorithms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A83C03E-5DA2-4137-D460-39C576F6C249}"/>
              </a:ext>
            </a:extLst>
          </p:cNvPr>
          <p:cNvSpPr/>
          <p:nvPr/>
        </p:nvSpPr>
        <p:spPr>
          <a:xfrm>
            <a:off x="8619477" y="4092500"/>
            <a:ext cx="1149545" cy="724827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27461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lasCollisions.mp4">
            <a:hlinkClick r:id="" action="ppaction://media"/>
            <a:extLst>
              <a:ext uri="{FF2B5EF4-FFF2-40B4-BE49-F238E27FC236}">
                <a16:creationId xmlns:a16="http://schemas.microsoft.com/office/drawing/2014/main" id="{BC3D91BF-B7BA-BA7C-EA6E-961286D40B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6700" y="778363"/>
            <a:ext cx="10162761" cy="57165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875EB3-81A2-6F33-C7F8-E6263F528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    Use Case – Reconstructing Particles</a:t>
            </a:r>
          </a:p>
        </p:txBody>
      </p:sp>
      <p:sp>
        <p:nvSpPr>
          <p:cNvPr id="10" name="Vorm">
            <a:extLst>
              <a:ext uri="{FF2B5EF4-FFF2-40B4-BE49-F238E27FC236}">
                <a16:creationId xmlns:a16="http://schemas.microsoft.com/office/drawing/2014/main" id="{459DACAC-1AA3-1AB0-DC28-CF895CC8CF3D}"/>
              </a:ext>
            </a:extLst>
          </p:cNvPr>
          <p:cNvSpPr/>
          <p:nvPr/>
        </p:nvSpPr>
        <p:spPr>
          <a:xfrm rot="10800000">
            <a:off x="11023600" y="226"/>
            <a:ext cx="1172672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7DCA2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Vorm">
            <a:extLst>
              <a:ext uri="{FF2B5EF4-FFF2-40B4-BE49-F238E27FC236}">
                <a16:creationId xmlns:a16="http://schemas.microsoft.com/office/drawing/2014/main" id="{8E76F202-A658-2473-7733-24F9913BB314}"/>
              </a:ext>
            </a:extLst>
          </p:cNvPr>
          <p:cNvSpPr/>
          <p:nvPr/>
        </p:nvSpPr>
        <p:spPr>
          <a:xfrm>
            <a:off x="10274" y="-2523"/>
            <a:ext cx="2092270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NIKHEF_LOGO.png" descr="NIKHEF_LOGO.png">
            <a:extLst>
              <a:ext uri="{FF2B5EF4-FFF2-40B4-BE49-F238E27FC236}">
                <a16:creationId xmlns:a16="http://schemas.microsoft.com/office/drawing/2014/main" id="{055EB820-BE7A-3A83-27A8-F293AEBF77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126" y="98961"/>
            <a:ext cx="1236610" cy="4839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9AF440F-372A-E295-A087-17E31912852A}"/>
              </a:ext>
            </a:extLst>
          </p:cNvPr>
          <p:cNvGrpSpPr/>
          <p:nvPr/>
        </p:nvGrpSpPr>
        <p:grpSpPr>
          <a:xfrm>
            <a:off x="11237180" y="18025"/>
            <a:ext cx="568717" cy="643920"/>
            <a:chOff x="2462975" y="35224"/>
            <a:chExt cx="6858000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10A3EE6-1F58-BA7F-98FB-2CDE7C7FE683}"/>
                </a:ext>
              </a:extLst>
            </p:cNvPr>
            <p:cNvSpPr/>
            <p:nvPr/>
          </p:nvSpPr>
          <p:spPr>
            <a:xfrm>
              <a:off x="3815656" y="1225829"/>
              <a:ext cx="1774916" cy="17951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A2356D5-E14E-5265-721B-93CE948096DE}"/>
                </a:ext>
              </a:extLst>
            </p:cNvPr>
            <p:cNvSpPr/>
            <p:nvPr/>
          </p:nvSpPr>
          <p:spPr>
            <a:xfrm>
              <a:off x="6204030" y="4075551"/>
              <a:ext cx="2143246" cy="17117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pic>
          <p:nvPicPr>
            <p:cNvPr id="9" name="Picture 6" descr="UM">
              <a:extLst>
                <a:ext uri="{FF2B5EF4-FFF2-40B4-BE49-F238E27FC236}">
                  <a16:creationId xmlns:a16="http://schemas.microsoft.com/office/drawing/2014/main" id="{26422231-1037-0D38-DF6E-1B53778870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2975" y="35224"/>
              <a:ext cx="6858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2673834-EA33-1624-FEE6-F1797CB856C5}"/>
              </a:ext>
            </a:extLst>
          </p:cNvPr>
          <p:cNvSpPr txBox="1"/>
          <p:nvPr/>
        </p:nvSpPr>
        <p:spPr>
          <a:xfrm>
            <a:off x="11813380" y="156836"/>
            <a:ext cx="30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3241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60606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4E774-4BCA-21B2-BC95-A73DAA967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2C930-A020-3BFA-03FD-696F17456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sz="3600" dirty="0">
                <a:solidFill>
                  <a:schemeClr val="bg1"/>
                </a:solidFill>
              </a:rPr>
              <a:t>        ATLAS high pile-up Event</a:t>
            </a:r>
            <a:endParaRPr lang="en-NL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ECA88C82-3EDB-0A1F-BD6E-DA49F0079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444" y="773296"/>
            <a:ext cx="8939880" cy="5905242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Vorm">
            <a:extLst>
              <a:ext uri="{FF2B5EF4-FFF2-40B4-BE49-F238E27FC236}">
                <a16:creationId xmlns:a16="http://schemas.microsoft.com/office/drawing/2014/main" id="{B94CFC5A-1825-C4A1-9976-22D0FFDB2E50}"/>
              </a:ext>
            </a:extLst>
          </p:cNvPr>
          <p:cNvSpPr/>
          <p:nvPr/>
        </p:nvSpPr>
        <p:spPr>
          <a:xfrm rot="10800000">
            <a:off x="11023600" y="226"/>
            <a:ext cx="1172672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7DCA2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Vorm">
            <a:extLst>
              <a:ext uri="{FF2B5EF4-FFF2-40B4-BE49-F238E27FC236}">
                <a16:creationId xmlns:a16="http://schemas.microsoft.com/office/drawing/2014/main" id="{09E385C8-833D-9079-0EAF-89F97339CC15}"/>
              </a:ext>
            </a:extLst>
          </p:cNvPr>
          <p:cNvSpPr/>
          <p:nvPr/>
        </p:nvSpPr>
        <p:spPr>
          <a:xfrm>
            <a:off x="3581" y="-2523"/>
            <a:ext cx="2092270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NIKHEF_LOGO.png" descr="NIKHEF_LOGO.png">
            <a:extLst>
              <a:ext uri="{FF2B5EF4-FFF2-40B4-BE49-F238E27FC236}">
                <a16:creationId xmlns:a16="http://schemas.microsoft.com/office/drawing/2014/main" id="{DCB9EF83-D97A-8109-13D0-9B6E32240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141" y="99531"/>
            <a:ext cx="1236610" cy="4839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C0433A0-C1D3-4442-7D46-885913D8AC90}"/>
              </a:ext>
            </a:extLst>
          </p:cNvPr>
          <p:cNvGrpSpPr/>
          <p:nvPr/>
        </p:nvGrpSpPr>
        <p:grpSpPr>
          <a:xfrm>
            <a:off x="11228921" y="35482"/>
            <a:ext cx="568717" cy="643920"/>
            <a:chOff x="2462975" y="35224"/>
            <a:chExt cx="6858000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73B0FE9-5370-5534-D42A-A87F59184BFE}"/>
                </a:ext>
              </a:extLst>
            </p:cNvPr>
            <p:cNvSpPr/>
            <p:nvPr/>
          </p:nvSpPr>
          <p:spPr>
            <a:xfrm>
              <a:off x="3815656" y="1225829"/>
              <a:ext cx="1774916" cy="17951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635D3FA-569E-1255-8CAD-32403C0ABDBF}"/>
                </a:ext>
              </a:extLst>
            </p:cNvPr>
            <p:cNvSpPr/>
            <p:nvPr/>
          </p:nvSpPr>
          <p:spPr>
            <a:xfrm>
              <a:off x="6204030" y="4075551"/>
              <a:ext cx="2143246" cy="17117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pic>
          <p:nvPicPr>
            <p:cNvPr id="10" name="Picture 6" descr="UM">
              <a:extLst>
                <a:ext uri="{FF2B5EF4-FFF2-40B4-BE49-F238E27FC236}">
                  <a16:creationId xmlns:a16="http://schemas.microsoft.com/office/drawing/2014/main" id="{04745C6B-FA93-C8F7-D563-8AF6A9E73F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2975" y="35224"/>
              <a:ext cx="6858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FF16795-C9B5-AF2E-21B0-0B0DB06BD571}"/>
              </a:ext>
            </a:extLst>
          </p:cNvPr>
          <p:cNvSpPr txBox="1"/>
          <p:nvPr/>
        </p:nvSpPr>
        <p:spPr>
          <a:xfrm>
            <a:off x="11813380" y="156836"/>
            <a:ext cx="30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1679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8B10B-4B72-5F1F-91B4-C200CC23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      ALICE: Heavy Ion collisions</a:t>
            </a:r>
          </a:p>
        </p:txBody>
      </p:sp>
      <p:pic>
        <p:nvPicPr>
          <p:cNvPr id="2050" name="Picture 2" descr="ALICE event display of a Pb-Pb collision at 5.02A TeV - CERN Document Server">
            <a:extLst>
              <a:ext uri="{FF2B5EF4-FFF2-40B4-BE49-F238E27FC236}">
                <a16:creationId xmlns:a16="http://schemas.microsoft.com/office/drawing/2014/main" id="{515FA7E6-FE68-91C2-F5F4-B47A99D43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566" y="716098"/>
            <a:ext cx="7060867" cy="6099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Vorm">
            <a:extLst>
              <a:ext uri="{FF2B5EF4-FFF2-40B4-BE49-F238E27FC236}">
                <a16:creationId xmlns:a16="http://schemas.microsoft.com/office/drawing/2014/main" id="{A593AFFA-9CF5-7948-F7F6-4913EC7144FD}"/>
              </a:ext>
            </a:extLst>
          </p:cNvPr>
          <p:cNvSpPr/>
          <p:nvPr/>
        </p:nvSpPr>
        <p:spPr>
          <a:xfrm rot="10800000">
            <a:off x="11023600" y="226"/>
            <a:ext cx="1172672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7DCA2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FAE13DB-DE40-018A-1D40-97FFD9CD13D1}"/>
              </a:ext>
            </a:extLst>
          </p:cNvPr>
          <p:cNvGrpSpPr/>
          <p:nvPr/>
        </p:nvGrpSpPr>
        <p:grpSpPr>
          <a:xfrm>
            <a:off x="11228921" y="35482"/>
            <a:ext cx="568717" cy="643920"/>
            <a:chOff x="2462975" y="35224"/>
            <a:chExt cx="6858000" cy="6858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BC5EEFD-850F-E704-CA6B-CE165768581C}"/>
                </a:ext>
              </a:extLst>
            </p:cNvPr>
            <p:cNvSpPr/>
            <p:nvPr/>
          </p:nvSpPr>
          <p:spPr>
            <a:xfrm>
              <a:off x="3815656" y="1225829"/>
              <a:ext cx="1774916" cy="17951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6CE3B0F-9B26-C390-FE45-2AC3364DD2B0}"/>
                </a:ext>
              </a:extLst>
            </p:cNvPr>
            <p:cNvSpPr/>
            <p:nvPr/>
          </p:nvSpPr>
          <p:spPr>
            <a:xfrm>
              <a:off x="6204030" y="4075551"/>
              <a:ext cx="2143246" cy="17117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pic>
          <p:nvPicPr>
            <p:cNvPr id="8" name="Picture 6" descr="UM">
              <a:extLst>
                <a:ext uri="{FF2B5EF4-FFF2-40B4-BE49-F238E27FC236}">
                  <a16:creationId xmlns:a16="http://schemas.microsoft.com/office/drawing/2014/main" id="{C84E3E72-2317-7269-9A1F-C3BFB7B889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2975" y="35224"/>
              <a:ext cx="6858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Vorm">
            <a:extLst>
              <a:ext uri="{FF2B5EF4-FFF2-40B4-BE49-F238E27FC236}">
                <a16:creationId xmlns:a16="http://schemas.microsoft.com/office/drawing/2014/main" id="{0D32292B-ED70-AFD4-98BB-D718D49B5500}"/>
              </a:ext>
            </a:extLst>
          </p:cNvPr>
          <p:cNvSpPr/>
          <p:nvPr/>
        </p:nvSpPr>
        <p:spPr>
          <a:xfrm>
            <a:off x="3581" y="-2523"/>
            <a:ext cx="2092270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1" name="NIKHEF_LOGO.png" descr="NIKHEF_LOGO.png">
            <a:extLst>
              <a:ext uri="{FF2B5EF4-FFF2-40B4-BE49-F238E27FC236}">
                <a16:creationId xmlns:a16="http://schemas.microsoft.com/office/drawing/2014/main" id="{94912844-9D13-CA48-7955-19E0EDF427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41" y="99531"/>
            <a:ext cx="1236610" cy="483996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5B4ADB-F329-99BD-5DE7-1E4EDCEAE38C}"/>
              </a:ext>
            </a:extLst>
          </p:cNvPr>
          <p:cNvSpPr txBox="1"/>
          <p:nvPr/>
        </p:nvSpPr>
        <p:spPr>
          <a:xfrm>
            <a:off x="11813380" y="156836"/>
            <a:ext cx="30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052433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8BA06-C05A-A25B-AA4E-F5DC963E3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     LHCb Track Reconstruction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833514-3576-F6D9-25E4-BB3F96249E6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1A1A1A"/>
              </a:clrFrom>
              <a:clrTo>
                <a:srgbClr val="1A1A1A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273674" y="718032"/>
            <a:ext cx="7306680" cy="42490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71B70C-65DD-E927-A5A2-12CF9A36AB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30" t="8206" r="8844" b="5634"/>
          <a:stretch/>
        </p:blipFill>
        <p:spPr>
          <a:xfrm rot="11700293" flipH="1">
            <a:off x="6385787" y="1463211"/>
            <a:ext cx="5509733" cy="1617853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A0BDD47-C9E7-5E69-25BB-FFA4B71F7F38}"/>
              </a:ext>
            </a:extLst>
          </p:cNvPr>
          <p:cNvSpPr/>
          <p:nvPr/>
        </p:nvSpPr>
        <p:spPr>
          <a:xfrm rot="1034028">
            <a:off x="5638026" y="3048710"/>
            <a:ext cx="1185691" cy="46525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BDAF29-C8B6-6887-510C-D1522FF9170D}"/>
              </a:ext>
            </a:extLst>
          </p:cNvPr>
          <p:cNvCxnSpPr>
            <a:cxnSpLocks/>
          </p:cNvCxnSpPr>
          <p:nvPr/>
        </p:nvCxnSpPr>
        <p:spPr>
          <a:xfrm flipV="1">
            <a:off x="5727032" y="777553"/>
            <a:ext cx="978568" cy="2105957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E543B4B-E66A-8764-3EA0-69C66DF38C9C}"/>
              </a:ext>
            </a:extLst>
          </p:cNvPr>
          <p:cNvCxnSpPr>
            <a:cxnSpLocks/>
          </p:cNvCxnSpPr>
          <p:nvPr/>
        </p:nvCxnSpPr>
        <p:spPr>
          <a:xfrm>
            <a:off x="6705600" y="3679165"/>
            <a:ext cx="4892842" cy="87557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Vorm">
            <a:extLst>
              <a:ext uri="{FF2B5EF4-FFF2-40B4-BE49-F238E27FC236}">
                <a16:creationId xmlns:a16="http://schemas.microsoft.com/office/drawing/2014/main" id="{B6D35ED3-0366-8ADB-59D4-7402506ED804}"/>
              </a:ext>
            </a:extLst>
          </p:cNvPr>
          <p:cNvSpPr/>
          <p:nvPr/>
        </p:nvSpPr>
        <p:spPr>
          <a:xfrm rot="10800000">
            <a:off x="11023600" y="657"/>
            <a:ext cx="1172672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7DCA2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582FDD8-BB74-3E32-04C1-550B4F385872}"/>
              </a:ext>
            </a:extLst>
          </p:cNvPr>
          <p:cNvGrpSpPr/>
          <p:nvPr/>
        </p:nvGrpSpPr>
        <p:grpSpPr>
          <a:xfrm>
            <a:off x="11237180" y="29089"/>
            <a:ext cx="568717" cy="643920"/>
            <a:chOff x="2462975" y="35224"/>
            <a:chExt cx="6858000" cy="6858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0C1F99B-063E-9788-4D87-3CE551CF2DB6}"/>
                </a:ext>
              </a:extLst>
            </p:cNvPr>
            <p:cNvSpPr/>
            <p:nvPr/>
          </p:nvSpPr>
          <p:spPr>
            <a:xfrm>
              <a:off x="3815656" y="1225829"/>
              <a:ext cx="1774916" cy="17951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725CE1D-E29C-5079-1732-BA70A4B7040F}"/>
                </a:ext>
              </a:extLst>
            </p:cNvPr>
            <p:cNvSpPr/>
            <p:nvPr/>
          </p:nvSpPr>
          <p:spPr>
            <a:xfrm>
              <a:off x="6204030" y="4075551"/>
              <a:ext cx="2143246" cy="17117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pic>
          <p:nvPicPr>
            <p:cNvPr id="20" name="Picture 6" descr="UM">
              <a:extLst>
                <a:ext uri="{FF2B5EF4-FFF2-40B4-BE49-F238E27FC236}">
                  <a16:creationId xmlns:a16="http://schemas.microsoft.com/office/drawing/2014/main" id="{A55A19DE-FEF4-1243-9E2B-A716C1143D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2975" y="35224"/>
              <a:ext cx="6858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Vorm">
            <a:extLst>
              <a:ext uri="{FF2B5EF4-FFF2-40B4-BE49-F238E27FC236}">
                <a16:creationId xmlns:a16="http://schemas.microsoft.com/office/drawing/2014/main" id="{D4BF6EDB-F672-E8EC-5332-067CC1B9FF3E}"/>
              </a:ext>
            </a:extLst>
          </p:cNvPr>
          <p:cNvSpPr/>
          <p:nvPr/>
        </p:nvSpPr>
        <p:spPr>
          <a:xfrm>
            <a:off x="10274" y="-2523"/>
            <a:ext cx="2092270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0" name="NIKHEF_LOGO.png" descr="NIKHEF_LOGO.png">
            <a:extLst>
              <a:ext uri="{FF2B5EF4-FFF2-40B4-BE49-F238E27FC236}">
                <a16:creationId xmlns:a16="http://schemas.microsoft.com/office/drawing/2014/main" id="{B1D6EF4A-D44D-5F95-5780-CFDBE7BDBB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126" y="98961"/>
            <a:ext cx="1236610" cy="483996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1A4626-CCC4-9CAD-61CF-D3B31C281206}"/>
              </a:ext>
            </a:extLst>
          </p:cNvPr>
          <p:cNvSpPr txBox="1"/>
          <p:nvPr/>
        </p:nvSpPr>
        <p:spPr>
          <a:xfrm>
            <a:off x="11813380" y="167900"/>
            <a:ext cx="30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5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69AC03B-C187-B452-8059-B13790AF9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6063" y="4869825"/>
            <a:ext cx="2900480" cy="8914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NL" sz="2400" dirty="0">
                <a:solidFill>
                  <a:schemeClr val="bg1"/>
                </a:solidFill>
              </a:rPr>
              <a:t>Particle track finding in the VELO</a:t>
            </a:r>
          </a:p>
        </p:txBody>
      </p:sp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F73B1A40-BAEA-3037-C106-91EE7F2C0FFB}"/>
              </a:ext>
            </a:extLst>
          </p:cNvPr>
          <p:cNvSpPr txBox="1">
            <a:spLocks/>
          </p:cNvSpPr>
          <p:nvPr/>
        </p:nvSpPr>
        <p:spPr>
          <a:xfrm>
            <a:off x="3877436" y="5398940"/>
            <a:ext cx="3045709" cy="8914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267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E6344C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NL" sz="2400" dirty="0">
                <a:solidFill>
                  <a:schemeClr val="bg1"/>
                </a:solidFill>
              </a:rPr>
              <a:t>Track Extrapolation across the magnet</a:t>
            </a:r>
          </a:p>
        </p:txBody>
      </p:sp>
      <p:sp>
        <p:nvSpPr>
          <p:cNvPr id="15" name="Content Placeholder 12">
            <a:extLst>
              <a:ext uri="{FF2B5EF4-FFF2-40B4-BE49-F238E27FC236}">
                <a16:creationId xmlns:a16="http://schemas.microsoft.com/office/drawing/2014/main" id="{FF2DCA0A-6502-F3B3-FAA3-D54FC225F09D}"/>
              </a:ext>
            </a:extLst>
          </p:cNvPr>
          <p:cNvSpPr txBox="1">
            <a:spLocks/>
          </p:cNvSpPr>
          <p:nvPr/>
        </p:nvSpPr>
        <p:spPr>
          <a:xfrm>
            <a:off x="282156" y="4424122"/>
            <a:ext cx="3097510" cy="8914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267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E6344C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NL" sz="2400" dirty="0">
                <a:solidFill>
                  <a:schemeClr val="bg1"/>
                </a:solidFill>
              </a:rPr>
              <a:t>”Forward” Track search in the T-stations</a:t>
            </a:r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091DE8E1-5D30-88A0-8D6D-22B240932B75}"/>
              </a:ext>
            </a:extLst>
          </p:cNvPr>
          <p:cNvSpPr/>
          <p:nvPr/>
        </p:nvSpPr>
        <p:spPr>
          <a:xfrm rot="10575991">
            <a:off x="9549004" y="3816975"/>
            <a:ext cx="213431" cy="991988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3" name="Down Arrow 22">
            <a:extLst>
              <a:ext uri="{FF2B5EF4-FFF2-40B4-BE49-F238E27FC236}">
                <a16:creationId xmlns:a16="http://schemas.microsoft.com/office/drawing/2014/main" id="{FAFE7AF0-AB44-CB55-7815-9BAFCAE2C299}"/>
              </a:ext>
            </a:extLst>
          </p:cNvPr>
          <p:cNvSpPr/>
          <p:nvPr/>
        </p:nvSpPr>
        <p:spPr>
          <a:xfrm rot="10575991">
            <a:off x="4626101" y="3026204"/>
            <a:ext cx="256039" cy="2283409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303C3242-6C1A-4953-A079-A6979FC70D85}"/>
              </a:ext>
            </a:extLst>
          </p:cNvPr>
          <p:cNvSpPr/>
          <p:nvPr/>
        </p:nvSpPr>
        <p:spPr>
          <a:xfrm rot="12283177">
            <a:off x="1999516" y="3428175"/>
            <a:ext cx="213431" cy="991988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3152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build="p"/>
      <p:bldP spid="14" grpId="0"/>
      <p:bldP spid="15" grpId="0"/>
      <p:bldP spid="22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0808024_14-A4-at-144-dpi.jpg">
            <a:extLst>
              <a:ext uri="{FF2B5EF4-FFF2-40B4-BE49-F238E27FC236}">
                <a16:creationId xmlns:a16="http://schemas.microsoft.com/office/drawing/2014/main" id="{D0D32AB1-0A69-5642-903B-C477911562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22" y="692559"/>
            <a:ext cx="12190707" cy="8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BA61AC-F3A4-4249-97D7-D2FA1902E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LHCb Detector and Event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CB64D1D-654E-0D41-B9F2-8D125B460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9702" y="1301922"/>
            <a:ext cx="11091894" cy="497187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" name="Picture 2" descr="C:\Documents and Settings\Ulrich Uwer\My Documents\LHCb\EventDisplay\PanoramixEventDisplay_3.jpg">
            <a:extLst>
              <a:ext uri="{FF2B5EF4-FFF2-40B4-BE49-F238E27FC236}">
                <a16:creationId xmlns:a16="http://schemas.microsoft.com/office/drawing/2014/main" id="{E893637A-3055-E342-A52A-1F1BF6B82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2844" y="1065892"/>
            <a:ext cx="11236298" cy="5579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4715FC-590D-CB4F-9114-7BB75F74C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8430" y="6100535"/>
            <a:ext cx="4025024" cy="5232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23sep 2010                  19:49:24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Run 79646        Event 143858637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68816CC-3D35-6A68-A8A6-98BE074A7E1D}"/>
              </a:ext>
            </a:extLst>
          </p:cNvPr>
          <p:cNvCxnSpPr>
            <a:cxnSpLocks/>
          </p:cNvCxnSpPr>
          <p:nvPr/>
        </p:nvCxnSpPr>
        <p:spPr>
          <a:xfrm flipH="1">
            <a:off x="7283408" y="2135600"/>
            <a:ext cx="139947" cy="1020778"/>
          </a:xfrm>
          <a:prstGeom prst="line">
            <a:avLst/>
          </a:prstGeom>
          <a:ln w="19050">
            <a:solidFill>
              <a:schemeClr val="bg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close-up of a machine&#10;&#10;AI-generated content may be incorrect.">
            <a:extLst>
              <a:ext uri="{FF2B5EF4-FFF2-40B4-BE49-F238E27FC236}">
                <a16:creationId xmlns:a16="http://schemas.microsoft.com/office/drawing/2014/main" id="{60EDFF4A-EB15-E0AD-F519-880F9379DFA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988" b="12228"/>
          <a:stretch>
            <a:fillRect/>
          </a:stretch>
        </p:blipFill>
        <p:spPr>
          <a:xfrm>
            <a:off x="524404" y="1119052"/>
            <a:ext cx="6102873" cy="3569162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486F545-8B9C-96F4-4695-9B46561E88C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2870" b="3451"/>
          <a:stretch/>
        </p:blipFill>
        <p:spPr>
          <a:xfrm>
            <a:off x="3211033" y="4878676"/>
            <a:ext cx="8527313" cy="1908297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6B402A2-1174-AE31-A63F-B17E149B4B9E}"/>
              </a:ext>
            </a:extLst>
          </p:cNvPr>
          <p:cNvSpPr/>
          <p:nvPr/>
        </p:nvSpPr>
        <p:spPr>
          <a:xfrm>
            <a:off x="9990626" y="3546102"/>
            <a:ext cx="844062" cy="483516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B5B40CC-D5D1-C6FD-6808-E51B4ED7CCA9}"/>
              </a:ext>
            </a:extLst>
          </p:cNvPr>
          <p:cNvCxnSpPr/>
          <p:nvPr/>
        </p:nvCxnSpPr>
        <p:spPr>
          <a:xfrm flipH="1" flipV="1">
            <a:off x="6613451" y="1119052"/>
            <a:ext cx="4221237" cy="242705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8E530E9-AED7-8CF2-64E6-06F87F09092E}"/>
              </a:ext>
            </a:extLst>
          </p:cNvPr>
          <p:cNvCxnSpPr>
            <a:cxnSpLocks/>
          </p:cNvCxnSpPr>
          <p:nvPr/>
        </p:nvCxnSpPr>
        <p:spPr>
          <a:xfrm flipH="1">
            <a:off x="6627277" y="4040252"/>
            <a:ext cx="4207411" cy="658879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Vorm">
            <a:extLst>
              <a:ext uri="{FF2B5EF4-FFF2-40B4-BE49-F238E27FC236}">
                <a16:creationId xmlns:a16="http://schemas.microsoft.com/office/drawing/2014/main" id="{D278598E-E96C-E631-FFE4-E4287986862A}"/>
              </a:ext>
            </a:extLst>
          </p:cNvPr>
          <p:cNvSpPr/>
          <p:nvPr/>
        </p:nvSpPr>
        <p:spPr>
          <a:xfrm rot="10800000">
            <a:off x="11023600" y="11290"/>
            <a:ext cx="1172672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7DCA2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EE0085A-427D-ECAC-C726-3A6D462F35EF}"/>
              </a:ext>
            </a:extLst>
          </p:cNvPr>
          <p:cNvGrpSpPr/>
          <p:nvPr/>
        </p:nvGrpSpPr>
        <p:grpSpPr>
          <a:xfrm>
            <a:off x="11237180" y="29089"/>
            <a:ext cx="568717" cy="643920"/>
            <a:chOff x="2462975" y="35224"/>
            <a:chExt cx="6858000" cy="68580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07A1D54-1F6D-F8E0-8A15-5B1719D10C37}"/>
                </a:ext>
              </a:extLst>
            </p:cNvPr>
            <p:cNvSpPr/>
            <p:nvPr/>
          </p:nvSpPr>
          <p:spPr>
            <a:xfrm>
              <a:off x="3815656" y="1225829"/>
              <a:ext cx="1774916" cy="17951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ADCFB0F-7134-1099-1215-7C7AAAAB78E5}"/>
                </a:ext>
              </a:extLst>
            </p:cNvPr>
            <p:cNvSpPr/>
            <p:nvPr/>
          </p:nvSpPr>
          <p:spPr>
            <a:xfrm>
              <a:off x="6204030" y="4075551"/>
              <a:ext cx="2143246" cy="17117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pic>
          <p:nvPicPr>
            <p:cNvPr id="28" name="Picture 6" descr="UM">
              <a:extLst>
                <a:ext uri="{FF2B5EF4-FFF2-40B4-BE49-F238E27FC236}">
                  <a16:creationId xmlns:a16="http://schemas.microsoft.com/office/drawing/2014/main" id="{FEC7045B-F893-223B-0FA4-B4B85F44C0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2975" y="35224"/>
              <a:ext cx="6858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Vorm">
            <a:extLst>
              <a:ext uri="{FF2B5EF4-FFF2-40B4-BE49-F238E27FC236}">
                <a16:creationId xmlns:a16="http://schemas.microsoft.com/office/drawing/2014/main" id="{9E985540-1FCA-7A82-4695-0B4E4C6A453B}"/>
              </a:ext>
            </a:extLst>
          </p:cNvPr>
          <p:cNvSpPr/>
          <p:nvPr/>
        </p:nvSpPr>
        <p:spPr>
          <a:xfrm>
            <a:off x="10274" y="-2523"/>
            <a:ext cx="2092270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30" name="NIKHEF_LOGO.png" descr="NIKHEF_LOGO.png">
            <a:extLst>
              <a:ext uri="{FF2B5EF4-FFF2-40B4-BE49-F238E27FC236}">
                <a16:creationId xmlns:a16="http://schemas.microsoft.com/office/drawing/2014/main" id="{38BC5CBE-74C7-3BCC-B1DF-9264C6BC60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126" y="98961"/>
            <a:ext cx="1236610" cy="483996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349521C-A28C-DF7B-21C5-C55DBE511DA7}"/>
              </a:ext>
            </a:extLst>
          </p:cNvPr>
          <p:cNvSpPr txBox="1"/>
          <p:nvPr/>
        </p:nvSpPr>
        <p:spPr>
          <a:xfrm>
            <a:off x="11813380" y="167900"/>
            <a:ext cx="30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418637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D88A4-17E0-699F-54E5-6B9F5184B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   LHC: High luminosity picture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F8F79D-C6DF-5308-6C82-86AAA88E0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99" y="871539"/>
            <a:ext cx="11789353" cy="5829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9B23C9-1554-7E60-972A-D560E93472A1}"/>
              </a:ext>
            </a:extLst>
          </p:cNvPr>
          <p:cNvSpPr txBox="1"/>
          <p:nvPr/>
        </p:nvSpPr>
        <p:spPr>
          <a:xfrm>
            <a:off x="2595614" y="1158754"/>
            <a:ext cx="71642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200" dirty="0">
                <a:solidFill>
                  <a:schemeClr val="bg1"/>
                </a:solidFill>
              </a:rPr>
              <a:t>Current approach: massive parallel GPU-based combinatorics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1A78F3-4A01-8FB4-4428-31ABA33CB82C}"/>
              </a:ext>
            </a:extLst>
          </p:cNvPr>
          <p:cNvSpPr txBox="1"/>
          <p:nvPr/>
        </p:nvSpPr>
        <p:spPr>
          <a:xfrm>
            <a:off x="3870742" y="5880954"/>
            <a:ext cx="44505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200" dirty="0">
                <a:solidFill>
                  <a:schemeClr val="bg1"/>
                </a:solidFill>
              </a:rPr>
              <a:t>R&amp;D: Can a quantum algorithm help?</a:t>
            </a:r>
          </a:p>
        </p:txBody>
      </p:sp>
      <p:sp>
        <p:nvSpPr>
          <p:cNvPr id="11" name="Vorm">
            <a:extLst>
              <a:ext uri="{FF2B5EF4-FFF2-40B4-BE49-F238E27FC236}">
                <a16:creationId xmlns:a16="http://schemas.microsoft.com/office/drawing/2014/main" id="{30C7424E-BB8D-5CCA-7968-42F27654A53D}"/>
              </a:ext>
            </a:extLst>
          </p:cNvPr>
          <p:cNvSpPr/>
          <p:nvPr/>
        </p:nvSpPr>
        <p:spPr>
          <a:xfrm rot="10800000">
            <a:off x="11023600" y="226"/>
            <a:ext cx="1172672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7DCA2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Vorm">
            <a:extLst>
              <a:ext uri="{FF2B5EF4-FFF2-40B4-BE49-F238E27FC236}">
                <a16:creationId xmlns:a16="http://schemas.microsoft.com/office/drawing/2014/main" id="{644CABE0-4C85-75F3-40BE-23F334B062C5}"/>
              </a:ext>
            </a:extLst>
          </p:cNvPr>
          <p:cNvSpPr/>
          <p:nvPr/>
        </p:nvSpPr>
        <p:spPr>
          <a:xfrm>
            <a:off x="0" y="6871"/>
            <a:ext cx="2092270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7" name="NIKHEF_LOGO.png" descr="NIKHEF_LOGO.png">
            <a:extLst>
              <a:ext uri="{FF2B5EF4-FFF2-40B4-BE49-F238E27FC236}">
                <a16:creationId xmlns:a16="http://schemas.microsoft.com/office/drawing/2014/main" id="{B1996FDD-78D0-615F-AC40-CA7F75FE2B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852" y="108355"/>
            <a:ext cx="1236610" cy="4839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97A55-B373-5FB3-60F9-5351B2617639}"/>
              </a:ext>
            </a:extLst>
          </p:cNvPr>
          <p:cNvGrpSpPr/>
          <p:nvPr/>
        </p:nvGrpSpPr>
        <p:grpSpPr>
          <a:xfrm>
            <a:off x="11237180" y="27419"/>
            <a:ext cx="568717" cy="643920"/>
            <a:chOff x="2462975" y="35224"/>
            <a:chExt cx="6858000" cy="6858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579F5B5-FE5D-6334-C8AB-834DADEC6759}"/>
                </a:ext>
              </a:extLst>
            </p:cNvPr>
            <p:cNvSpPr/>
            <p:nvPr/>
          </p:nvSpPr>
          <p:spPr>
            <a:xfrm>
              <a:off x="3815656" y="1225829"/>
              <a:ext cx="1774916" cy="17951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12A3014-9E2D-C5E3-5062-53C5FD0E3ED2}"/>
                </a:ext>
              </a:extLst>
            </p:cNvPr>
            <p:cNvSpPr/>
            <p:nvPr/>
          </p:nvSpPr>
          <p:spPr>
            <a:xfrm>
              <a:off x="6204030" y="4075551"/>
              <a:ext cx="2143246" cy="17117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pic>
          <p:nvPicPr>
            <p:cNvPr id="21" name="Picture 6" descr="UM">
              <a:extLst>
                <a:ext uri="{FF2B5EF4-FFF2-40B4-BE49-F238E27FC236}">
                  <a16:creationId xmlns:a16="http://schemas.microsoft.com/office/drawing/2014/main" id="{18987FF4-43EF-5570-44B8-FEEC668A14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2975" y="35224"/>
              <a:ext cx="6858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AEE7BA6-C6E6-B58A-19C5-CF9AE2487AB6}"/>
              </a:ext>
            </a:extLst>
          </p:cNvPr>
          <p:cNvSpPr txBox="1"/>
          <p:nvPr/>
        </p:nvSpPr>
        <p:spPr>
          <a:xfrm>
            <a:off x="11813380" y="156836"/>
            <a:ext cx="30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5</a:t>
            </a:r>
          </a:p>
        </p:txBody>
      </p:sp>
      <p:sp>
        <p:nvSpPr>
          <p:cNvPr id="8" name="Vorm">
            <a:extLst>
              <a:ext uri="{FF2B5EF4-FFF2-40B4-BE49-F238E27FC236}">
                <a16:creationId xmlns:a16="http://schemas.microsoft.com/office/drawing/2014/main" id="{00354096-216B-FFAE-8380-0D00D250F95D}"/>
              </a:ext>
            </a:extLst>
          </p:cNvPr>
          <p:cNvSpPr/>
          <p:nvPr/>
        </p:nvSpPr>
        <p:spPr>
          <a:xfrm rot="10800000">
            <a:off x="11023600" y="11290"/>
            <a:ext cx="1172672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7DCA2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AB31EC8-5083-0E17-16AB-5C7A44ED14B2}"/>
              </a:ext>
            </a:extLst>
          </p:cNvPr>
          <p:cNvGrpSpPr/>
          <p:nvPr/>
        </p:nvGrpSpPr>
        <p:grpSpPr>
          <a:xfrm>
            <a:off x="11237180" y="29089"/>
            <a:ext cx="568717" cy="643920"/>
            <a:chOff x="2462975" y="35224"/>
            <a:chExt cx="6858000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619B34F-C58D-EB60-CA59-E51CF6E9B402}"/>
                </a:ext>
              </a:extLst>
            </p:cNvPr>
            <p:cNvSpPr/>
            <p:nvPr/>
          </p:nvSpPr>
          <p:spPr>
            <a:xfrm>
              <a:off x="3815656" y="1225829"/>
              <a:ext cx="1774916" cy="17951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FF26BB8-B7A6-99D7-9D0D-0A6CE21959D9}"/>
                </a:ext>
              </a:extLst>
            </p:cNvPr>
            <p:cNvSpPr/>
            <p:nvPr/>
          </p:nvSpPr>
          <p:spPr>
            <a:xfrm>
              <a:off x="6204030" y="4075551"/>
              <a:ext cx="2143246" cy="17117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pic>
          <p:nvPicPr>
            <p:cNvPr id="13" name="Picture 6" descr="UM">
              <a:extLst>
                <a:ext uri="{FF2B5EF4-FFF2-40B4-BE49-F238E27FC236}">
                  <a16:creationId xmlns:a16="http://schemas.microsoft.com/office/drawing/2014/main" id="{BE8F95D5-CC75-6291-BB83-D4BC14F6ED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2975" y="35224"/>
              <a:ext cx="6858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Vorm">
            <a:extLst>
              <a:ext uri="{FF2B5EF4-FFF2-40B4-BE49-F238E27FC236}">
                <a16:creationId xmlns:a16="http://schemas.microsoft.com/office/drawing/2014/main" id="{72C85D7B-29CD-E109-54DE-BABFBAACC081}"/>
              </a:ext>
            </a:extLst>
          </p:cNvPr>
          <p:cNvSpPr/>
          <p:nvPr/>
        </p:nvSpPr>
        <p:spPr>
          <a:xfrm>
            <a:off x="10274" y="-2523"/>
            <a:ext cx="2092270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5" name="NIKHEF_LOGO.png" descr="NIKHEF_LOGO.png">
            <a:extLst>
              <a:ext uri="{FF2B5EF4-FFF2-40B4-BE49-F238E27FC236}">
                <a16:creationId xmlns:a16="http://schemas.microsoft.com/office/drawing/2014/main" id="{19B628B6-0F4B-A451-A317-92E3FDB42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126" y="98961"/>
            <a:ext cx="1236610" cy="483996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F30E361-C456-E612-20C9-4A49D3C9E7D0}"/>
              </a:ext>
            </a:extLst>
          </p:cNvPr>
          <p:cNvSpPr txBox="1"/>
          <p:nvPr/>
        </p:nvSpPr>
        <p:spPr>
          <a:xfrm>
            <a:off x="11813380" y="167900"/>
            <a:ext cx="30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17768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7A18C-4F9D-C390-28F5-18B02DB54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    Issues for Further Investigation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340841-C2DC-1DE8-9F12-3382E888A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099" y="3428999"/>
            <a:ext cx="10509155" cy="3120657"/>
          </a:xfrm>
        </p:spPr>
        <p:txBody>
          <a:bodyPr>
            <a:normAutofit fontScale="85000" lnSpcReduction="20000"/>
          </a:bodyPr>
          <a:lstStyle/>
          <a:p>
            <a:pPr indent="-205200"/>
            <a:r>
              <a:rPr lang="en-NL" sz="2400" dirty="0"/>
              <a:t>Preprocessing: how to get detector data loaded in a hybrid data processing flow</a:t>
            </a:r>
          </a:p>
          <a:p>
            <a:pPr lvl="1" indent="-205200"/>
            <a:r>
              <a:rPr lang="en-NL" sz="2200" dirty="0"/>
              <a:t>Unsolved. </a:t>
            </a:r>
          </a:p>
          <a:p>
            <a:pPr lvl="1" indent="-205200"/>
            <a:r>
              <a:rPr lang="en-NL" sz="2200" dirty="0"/>
              <a:t>Efficient matrix encoding part of the problem</a:t>
            </a:r>
          </a:p>
          <a:p>
            <a:pPr indent="-205200"/>
            <a:r>
              <a:rPr lang="en-NL" sz="2400" dirty="0"/>
              <a:t>Quantum processing</a:t>
            </a:r>
          </a:p>
          <a:p>
            <a:pPr lvl="1" indent="-205200"/>
            <a:r>
              <a:rPr lang="en-NL" sz="2200" dirty="0"/>
              <a:t>Currently investing a procedure to solve Hamiltonian with 1-bit HHL for many events in 	parallel</a:t>
            </a:r>
          </a:p>
          <a:p>
            <a:pPr lvl="2" indent="-205200"/>
            <a:r>
              <a:rPr lang="en-NL" sz="2200" dirty="0">
                <a:solidFill>
                  <a:srgbClr val="C00000"/>
                </a:solidFill>
                <a:sym typeface="Wingdings" pitchFamily="2" charset="2"/>
              </a:rPr>
              <a:t> </a:t>
            </a:r>
            <a:r>
              <a:rPr lang="en-NL" sz="2200" dirty="0">
                <a:solidFill>
                  <a:srgbClr val="C00000"/>
                </a:solidFill>
              </a:rPr>
              <a:t>Does the current Hamiltonian work in realistic events with high density?</a:t>
            </a:r>
          </a:p>
          <a:p>
            <a:pPr lvl="1" indent="-205200"/>
            <a:r>
              <a:rPr lang="en-NL" sz="2200" dirty="0"/>
              <a:t>Other approaches can be investigated: QSVT, other,…</a:t>
            </a:r>
          </a:p>
          <a:p>
            <a:pPr indent="-205200"/>
            <a:r>
              <a:rPr lang="en-NL" sz="2400" dirty="0"/>
              <a:t>Postprocessing</a:t>
            </a:r>
          </a:p>
          <a:p>
            <a:pPr lvl="1" indent="-205200"/>
            <a:r>
              <a:rPr lang="en-NL" sz="2200" dirty="0"/>
              <a:t>Currently reading out active segments seems unrealistic – requires too many shots</a:t>
            </a:r>
          </a:p>
          <a:p>
            <a:pPr lvl="1" indent="-205200"/>
            <a:r>
              <a:rPr lang="en-GB" sz="2200" dirty="0"/>
              <a:t>O</a:t>
            </a:r>
            <a:r>
              <a:rPr lang="en-NL" sz="2200" dirty="0"/>
              <a:t>ther approaches to be investigated: quantum post-processing towards vertex reconstuction?</a:t>
            </a:r>
          </a:p>
        </p:txBody>
      </p:sp>
      <p:pic>
        <p:nvPicPr>
          <p:cNvPr id="4" name="Picture 3" descr="A close-up of a red and black striped object&#10;&#10;AI-generated content may be incorrect.">
            <a:extLst>
              <a:ext uri="{FF2B5EF4-FFF2-40B4-BE49-F238E27FC236}">
                <a16:creationId xmlns:a16="http://schemas.microsoft.com/office/drawing/2014/main" id="{8FFB55BF-FBFD-87D2-C2D4-B77A5E26B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55" y="923594"/>
            <a:ext cx="11325799" cy="2348266"/>
          </a:xfrm>
          <a:prstGeom prst="rect">
            <a:avLst/>
          </a:prstGeom>
        </p:spPr>
      </p:pic>
      <p:sp>
        <p:nvSpPr>
          <p:cNvPr id="5" name="Vorm">
            <a:extLst>
              <a:ext uri="{FF2B5EF4-FFF2-40B4-BE49-F238E27FC236}">
                <a16:creationId xmlns:a16="http://schemas.microsoft.com/office/drawing/2014/main" id="{10473C38-62A5-A410-D34D-40798E68C00D}"/>
              </a:ext>
            </a:extLst>
          </p:cNvPr>
          <p:cNvSpPr/>
          <p:nvPr/>
        </p:nvSpPr>
        <p:spPr>
          <a:xfrm rot="10800000">
            <a:off x="11023600" y="226"/>
            <a:ext cx="1172672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7DCA2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Vorm">
            <a:extLst>
              <a:ext uri="{FF2B5EF4-FFF2-40B4-BE49-F238E27FC236}">
                <a16:creationId xmlns:a16="http://schemas.microsoft.com/office/drawing/2014/main" id="{2D0E30E0-7B1D-E22E-CD02-EBFF62EAB251}"/>
              </a:ext>
            </a:extLst>
          </p:cNvPr>
          <p:cNvSpPr/>
          <p:nvPr/>
        </p:nvSpPr>
        <p:spPr>
          <a:xfrm>
            <a:off x="0" y="6871"/>
            <a:ext cx="2092270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7" name="NIKHEF_LOGO.png" descr="NIKHEF_LOGO.png">
            <a:extLst>
              <a:ext uri="{FF2B5EF4-FFF2-40B4-BE49-F238E27FC236}">
                <a16:creationId xmlns:a16="http://schemas.microsoft.com/office/drawing/2014/main" id="{AC8A4024-4D18-5D86-920A-0E53D74B4C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52" y="108355"/>
            <a:ext cx="1236610" cy="4839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833EA22-D09E-5CC5-503E-97B814EF5C6D}"/>
              </a:ext>
            </a:extLst>
          </p:cNvPr>
          <p:cNvGrpSpPr/>
          <p:nvPr/>
        </p:nvGrpSpPr>
        <p:grpSpPr>
          <a:xfrm>
            <a:off x="11237180" y="27419"/>
            <a:ext cx="568717" cy="643920"/>
            <a:chOff x="2462975" y="35224"/>
            <a:chExt cx="6858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CC4907C-D4A9-109F-1C52-AEA2A5A9CE87}"/>
                </a:ext>
              </a:extLst>
            </p:cNvPr>
            <p:cNvSpPr/>
            <p:nvPr/>
          </p:nvSpPr>
          <p:spPr>
            <a:xfrm>
              <a:off x="3815656" y="1225829"/>
              <a:ext cx="1774916" cy="17951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CFDE03D-5EC0-C75C-5150-598111DA035D}"/>
                </a:ext>
              </a:extLst>
            </p:cNvPr>
            <p:cNvSpPr/>
            <p:nvPr/>
          </p:nvSpPr>
          <p:spPr>
            <a:xfrm>
              <a:off x="6204030" y="4075551"/>
              <a:ext cx="2143246" cy="17117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pic>
          <p:nvPicPr>
            <p:cNvPr id="11" name="Picture 6" descr="UM">
              <a:extLst>
                <a:ext uri="{FF2B5EF4-FFF2-40B4-BE49-F238E27FC236}">
                  <a16:creationId xmlns:a16="http://schemas.microsoft.com/office/drawing/2014/main" id="{55A02568-A9B5-AA51-BC29-5B06755D30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2975" y="35224"/>
              <a:ext cx="6858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0D0AAB3-254B-179A-4316-443B1DD233F0}"/>
              </a:ext>
            </a:extLst>
          </p:cNvPr>
          <p:cNvSpPr txBox="1"/>
          <p:nvPr/>
        </p:nvSpPr>
        <p:spPr>
          <a:xfrm>
            <a:off x="11813380" y="156836"/>
            <a:ext cx="30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8705510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Candara"/>
        <a:ea typeface="Candara"/>
        <a:cs typeface="Candara"/>
      </a:majorFont>
      <a:minorFont>
        <a:latin typeface="Candara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8633</TotalTime>
  <Words>432</Words>
  <Application>Microsoft Macintosh PowerPoint</Application>
  <PresentationFormat>Widescreen</PresentationFormat>
  <Paragraphs>86</Paragraphs>
  <Slides>12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Akkurat Std</vt:lpstr>
      <vt:lpstr>Akkurat Std Mono</vt:lpstr>
      <vt:lpstr>Arial</vt:lpstr>
      <vt:lpstr>Calibri</vt:lpstr>
      <vt:lpstr>Calibri Light</vt:lpstr>
      <vt:lpstr>Candara</vt:lpstr>
      <vt:lpstr>Helvetica</vt:lpstr>
      <vt:lpstr>Helvetica Neue Medium</vt:lpstr>
      <vt:lpstr>Minion Pro</vt:lpstr>
      <vt:lpstr>Wingdings</vt:lpstr>
      <vt:lpstr>Office Theme</vt:lpstr>
      <vt:lpstr>1_White</vt:lpstr>
      <vt:lpstr>PowerPoint Presentation</vt:lpstr>
      <vt:lpstr>      CERN QTI: QC4HEP use cases</vt:lpstr>
      <vt:lpstr>       Use Case – Reconstructing Particles</vt:lpstr>
      <vt:lpstr>        ATLAS high pile-up Event</vt:lpstr>
      <vt:lpstr>         ALICE: Heavy Ion collisions</vt:lpstr>
      <vt:lpstr>        LHCb Track Reconstruction</vt:lpstr>
      <vt:lpstr>   LHCb Detector and Event</vt:lpstr>
      <vt:lpstr>      LHC: High luminosity picture</vt:lpstr>
      <vt:lpstr>       Issues for Further Investigation</vt:lpstr>
      <vt:lpstr>        LHC Planning</vt:lpstr>
      <vt:lpstr>         Real Time Data Processing</vt:lpstr>
      <vt:lpstr>        Today’s Agenda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Marcel Merk</dc:creator>
  <cp:lastModifiedBy>Merk, Marcel (GWFP)</cp:lastModifiedBy>
  <cp:revision>391</cp:revision>
  <dcterms:created xsi:type="dcterms:W3CDTF">2018-05-15T14:38:02Z</dcterms:created>
  <dcterms:modified xsi:type="dcterms:W3CDTF">2026-06-10T16:49:47Z</dcterms:modified>
</cp:coreProperties>
</file>