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3" r:id="rId3"/>
    <p:sldMasterId id="2147483697" r:id="rId4"/>
  </p:sldMasterIdLst>
  <p:notesMasterIdLst>
    <p:notesMasterId r:id="rId47"/>
  </p:notesMasterIdLst>
  <p:sldIdLst>
    <p:sldId id="2305" r:id="rId5"/>
    <p:sldId id="1722" r:id="rId6"/>
    <p:sldId id="349" r:id="rId7"/>
    <p:sldId id="331" r:id="rId8"/>
    <p:sldId id="332" r:id="rId9"/>
    <p:sldId id="1307" r:id="rId10"/>
    <p:sldId id="1670" r:id="rId11"/>
    <p:sldId id="256" r:id="rId12"/>
    <p:sldId id="1220" r:id="rId13"/>
    <p:sldId id="2324" r:id="rId14"/>
    <p:sldId id="460" r:id="rId15"/>
    <p:sldId id="2312" r:id="rId16"/>
    <p:sldId id="1778" r:id="rId17"/>
    <p:sldId id="1308" r:id="rId18"/>
    <p:sldId id="1777" r:id="rId19"/>
    <p:sldId id="2319" r:id="rId20"/>
    <p:sldId id="1616" r:id="rId21"/>
    <p:sldId id="279" r:id="rId22"/>
    <p:sldId id="2309" r:id="rId23"/>
    <p:sldId id="1736" r:id="rId24"/>
    <p:sldId id="1737" r:id="rId25"/>
    <p:sldId id="2325" r:id="rId26"/>
    <p:sldId id="2296" r:id="rId27"/>
    <p:sldId id="2297" r:id="rId28"/>
    <p:sldId id="2320" r:id="rId29"/>
    <p:sldId id="2321" r:id="rId30"/>
    <p:sldId id="2322" r:id="rId31"/>
    <p:sldId id="2323" r:id="rId32"/>
    <p:sldId id="2326" r:id="rId33"/>
    <p:sldId id="2327" r:id="rId34"/>
    <p:sldId id="2328" r:id="rId35"/>
    <p:sldId id="2329" r:id="rId36"/>
    <p:sldId id="2330" r:id="rId37"/>
    <p:sldId id="2332" r:id="rId38"/>
    <p:sldId id="2333" r:id="rId39"/>
    <p:sldId id="2334" r:id="rId40"/>
    <p:sldId id="2314" r:id="rId41"/>
    <p:sldId id="1666" r:id="rId42"/>
    <p:sldId id="421" r:id="rId43"/>
    <p:sldId id="262" r:id="rId44"/>
    <p:sldId id="1569" r:id="rId45"/>
    <p:sldId id="16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B03357-E9C3-5D42-AA1D-5CFBDF37CA2F}">
          <p14:sldIdLst>
            <p14:sldId id="2305"/>
            <p14:sldId id="1722"/>
          </p14:sldIdLst>
        </p14:section>
        <p14:section name="Introduction" id="{1498AEE5-7775-324B-8418-ABEC999EAD61}">
          <p14:sldIdLst>
            <p14:sldId id="349"/>
            <p14:sldId id="331"/>
            <p14:sldId id="332"/>
            <p14:sldId id="1307"/>
            <p14:sldId id="1670"/>
            <p14:sldId id="256"/>
            <p14:sldId id="1220"/>
            <p14:sldId id="2324"/>
            <p14:sldId id="460"/>
            <p14:sldId id="2312"/>
          </p14:sldIdLst>
        </p14:section>
        <p14:section name="The SCB" id="{089A55A0-8B4C-7A47-B99C-AF601B0F1C24}">
          <p14:sldIdLst>
            <p14:sldId id="1778"/>
            <p14:sldId id="1308"/>
            <p14:sldId id="1777"/>
            <p14:sldId id="2319"/>
          </p14:sldIdLst>
        </p14:section>
        <p14:section name="The ET-PP WP4" id="{8CD91227-0E45-E249-AC5F-FA47E800BF89}">
          <p14:sldIdLst>
            <p14:sldId id="1616"/>
            <p14:sldId id="279"/>
            <p14:sldId id="2309"/>
            <p14:sldId id="1736"/>
            <p14:sldId id="1737"/>
            <p14:sldId id="2325"/>
            <p14:sldId id="2296"/>
            <p14:sldId id="2297"/>
            <p14:sldId id="2320"/>
            <p14:sldId id="2321"/>
            <p14:sldId id="2322"/>
            <p14:sldId id="2323"/>
          </p14:sldIdLst>
        </p14:section>
        <p14:section name="SG1 - Questions" id="{132B6AC3-37E3-5A4E-8DD1-92ECE7F62CF0}">
          <p14:sldIdLst>
            <p14:sldId id="2326"/>
            <p14:sldId id="2327"/>
            <p14:sldId id="2328"/>
            <p14:sldId id="2329"/>
            <p14:sldId id="2330"/>
            <p14:sldId id="2332"/>
            <p14:sldId id="2333"/>
            <p14:sldId id="2334"/>
          </p14:sldIdLst>
        </p14:section>
        <p14:section name="Backup slides" id="{010A7B9E-B3E9-7642-BFE3-336F23FF4845}">
          <p14:sldIdLst>
            <p14:sldId id="2314"/>
            <p14:sldId id="1666"/>
            <p14:sldId id="421"/>
            <p14:sldId id="262"/>
            <p14:sldId id="1569"/>
            <p14:sldId id="16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2C2"/>
    <a:srgbClr val="FF00E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63"/>
    <p:restoredTop sz="94786"/>
  </p:normalViewPr>
  <p:slideViewPr>
    <p:cSldViewPr snapToGrid="0">
      <p:cViewPr varScale="1">
        <p:scale>
          <a:sx n="115" d="100"/>
          <a:sy n="115" d="100"/>
        </p:scale>
        <p:origin x="728" y="200"/>
      </p:cViewPr>
      <p:guideLst/>
    </p:cSldViewPr>
  </p:slideViewPr>
  <p:outlineViewPr>
    <p:cViewPr>
      <p:scale>
        <a:sx n="33" d="100"/>
        <a:sy n="33" d="100"/>
      </p:scale>
      <p:origin x="0" y="-159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B03AE-1A8F-EB48-93B3-3BCEB6E1186A}" type="datetimeFigureOut">
              <a:rPr lang="en-US" smtClean="0"/>
              <a:t>5/11/26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B4E8F-ADD0-D444-8E35-5DCE73FFD7D2}" type="slidenum">
              <a:rPr lang="en-US" smtClean="0"/>
              <a:t>‹#›</a:t>
            </a:fld>
            <a:endParaRPr lang="en-US"/>
          </a:p>
        </p:txBody>
      </p:sp>
    </p:spTree>
    <p:extLst>
      <p:ext uri="{BB962C8B-B14F-4D97-AF65-F5344CB8AC3E}">
        <p14:creationId xmlns:p14="http://schemas.microsoft.com/office/powerpoint/2010/main" val="33471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347CE-7434-4363-B16B-65D49A857F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7049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63A4020-271B-4B3B-9071-9D36A03579B5}" type="slidenum">
              <a:rPr lang="en-US" smtClean="0"/>
              <a:t>4</a:t>
            </a:fld>
            <a:endParaRPr lang="en-US"/>
          </a:p>
        </p:txBody>
      </p:sp>
    </p:spTree>
    <p:extLst>
      <p:ext uri="{BB962C8B-B14F-4D97-AF65-F5344CB8AC3E}">
        <p14:creationId xmlns:p14="http://schemas.microsoft.com/office/powerpoint/2010/main" val="245565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3E851-750D-5586-1CD5-2EC4B495D1E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671FF2-B488-60C8-5A72-7F4C7AC730D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19ADF46-4E73-DB51-A0B0-425F4090988E}"/>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A34FAC85-5EFB-3771-E191-B9E65EF18C18}"/>
              </a:ext>
            </a:extLst>
          </p:cNvPr>
          <p:cNvSpPr>
            <a:spLocks noGrp="1"/>
          </p:cNvSpPr>
          <p:nvPr>
            <p:ph type="sldNum" sz="quarter" idx="5"/>
          </p:nvPr>
        </p:nvSpPr>
        <p:spPr/>
        <p:txBody>
          <a:bodyPr/>
          <a:lstStyle/>
          <a:p>
            <a:fld id="{D63A4020-271B-4B3B-9071-9D36A03579B5}" type="slidenum">
              <a:rPr lang="en-US" smtClean="0"/>
              <a:t>5</a:t>
            </a:fld>
            <a:endParaRPr lang="en-US"/>
          </a:p>
        </p:txBody>
      </p:sp>
    </p:spTree>
    <p:extLst>
      <p:ext uri="{BB962C8B-B14F-4D97-AF65-F5344CB8AC3E}">
        <p14:creationId xmlns:p14="http://schemas.microsoft.com/office/powerpoint/2010/main" val="113043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D60CF-5D21-4702-63EA-625FED69E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DCC48-B3C3-FF10-F51B-880430973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F4724-35F5-F9C9-C528-6561076F8B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D8427-2C0E-CEB5-B70B-54E3047CC910}"/>
              </a:ext>
            </a:extLst>
          </p:cNvPr>
          <p:cNvSpPr>
            <a:spLocks noGrp="1"/>
          </p:cNvSpPr>
          <p:nvPr>
            <p:ph type="sldNum" sz="quarter" idx="5"/>
          </p:nvPr>
        </p:nvSpPr>
        <p:spPr/>
        <p:txBody>
          <a:bodyPr/>
          <a:lstStyle/>
          <a:p>
            <a:fld id="{03DA3221-AA41-4D8A-B12A-5FFB349A05F0}" type="slidenum">
              <a:rPr lang="en-US" smtClean="0"/>
              <a:pPr/>
              <a:t>9</a:t>
            </a:fld>
            <a:endParaRPr lang="en-US"/>
          </a:p>
        </p:txBody>
      </p:sp>
    </p:spTree>
    <p:extLst>
      <p:ext uri="{BB962C8B-B14F-4D97-AF65-F5344CB8AC3E}">
        <p14:creationId xmlns:p14="http://schemas.microsoft.com/office/powerpoint/2010/main" val="31301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D28F83-C310-41E3-8C45-69B9588FDC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02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E1EF1-6DEF-4460-BD00-2ABFF3E28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48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E73-EF1F-23D1-FDF7-820D439CE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7BA56-7AAF-514F-D437-14DB6D91A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E51A5-F356-A1AF-0C31-4E107F70EB27}"/>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5A8BA001-869A-9A61-C614-CD3E448D4AF4}"/>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872D9AD5-ADB2-6C1B-660B-8B4587BC0CAC}"/>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2410502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F1D0-9DF5-C4D9-70F0-D4DA0BE62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83F557-9ABC-655E-57A7-C53A0014C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495C7-3D7B-15E7-C707-0C29D305EE68}"/>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89D13E62-DB5A-149A-83E6-E472231DC212}"/>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2E7B8F3E-FAE8-103C-0566-089C53CC0918}"/>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180712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B8AE65-0C0C-C19D-5311-A92F63FD63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2089E3-0334-AC44-6614-4FF329B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7982D-FB32-A58E-0489-5612AA43B695}"/>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44750C97-C4EF-A1D1-78DD-5131A350231B}"/>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1CE5075E-9604-AC5A-4750-0F583A69E6BD}"/>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1568565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1F46-2123-9611-8E44-92D33F17CA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63422-6944-91B4-61E4-06832B3E5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1948A5-9A7D-69D8-BD43-E700FE2E2B12}"/>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082F44D5-F5F2-0DD9-E23F-05FA319A9C84}"/>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91FB3A5F-99FD-E181-7144-C42503E4EA3A}"/>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92890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FC58-C1A6-6577-9541-66E9EBF3431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6E7A686-2A69-BED4-1C06-A263872A4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F7CCB07-99B9-8B6E-696B-8D22124E71DB}"/>
              </a:ext>
            </a:extLst>
          </p:cNvPr>
          <p:cNvSpPr>
            <a:spLocks noGrp="1"/>
          </p:cNvSpPr>
          <p:nvPr>
            <p:ph type="ftr" sz="quarter" idx="11"/>
          </p:nvPr>
        </p:nvSpPr>
        <p:spPr>
          <a:xfrm>
            <a:off x="462643" y="6356350"/>
            <a:ext cx="7690757" cy="365125"/>
          </a:xfrm>
        </p:spPr>
        <p:txBody>
          <a:bodyPr/>
          <a:lstStyle/>
          <a:p>
            <a:r>
              <a:rPr lang="en-US"/>
              <a:t>Annalisa Allocca - Einstein Telescope</a:t>
            </a:r>
            <a:endParaRPr lang="en-US" dirty="0"/>
          </a:p>
        </p:txBody>
      </p:sp>
      <p:sp>
        <p:nvSpPr>
          <p:cNvPr id="6" name="Slide Number Placeholder 5">
            <a:extLst>
              <a:ext uri="{FF2B5EF4-FFF2-40B4-BE49-F238E27FC236}">
                <a16:creationId xmlns:a16="http://schemas.microsoft.com/office/drawing/2014/main" id="{3EE0065F-19C6-8A3B-49B1-9E35FAABA54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531941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3973-E8A8-A00F-6F4E-6918C23B47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BFA310-3652-57EB-C8E5-84A289E79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3BBBC-7E7E-844D-035C-E514773A1486}"/>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1BD6105B-CC12-3E10-E937-65CFAEEEA9A3}"/>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431927E9-7B53-B9C8-4FC8-2146912872B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23361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59D5-617F-5DCF-6AD7-005FFA32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3AD9A-E88D-9150-AA6E-0D1FBF4D1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05067-11D3-ECDF-0805-9E4EDB9D2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35B34-86E8-1E57-48F9-FEB3264EB4E0}"/>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6" name="Footer Placeholder 5">
            <a:extLst>
              <a:ext uri="{FF2B5EF4-FFF2-40B4-BE49-F238E27FC236}">
                <a16:creationId xmlns:a16="http://schemas.microsoft.com/office/drawing/2014/main" id="{D70D4E52-9C37-AABA-F92A-37184132226C}"/>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96560B24-7048-89CB-9A3A-D937661035B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435754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B1AC-C89F-30FD-10F0-89EAECDBAD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24FD2-E5B0-B645-7FE9-534AE7AC1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EF080-A8EE-0891-C820-8396C4A39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C2FE03-67B7-2795-8DC8-580A4EAEB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AFB3E-5F7A-2223-2BD9-2D745D703D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A0E8AF-B79C-8926-98EC-7E027A1008DE}"/>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8" name="Footer Placeholder 7">
            <a:extLst>
              <a:ext uri="{FF2B5EF4-FFF2-40B4-BE49-F238E27FC236}">
                <a16:creationId xmlns:a16="http://schemas.microsoft.com/office/drawing/2014/main" id="{4FE22710-8092-05A3-39ED-CC752F948BB4}"/>
              </a:ext>
            </a:extLst>
          </p:cNvPr>
          <p:cNvSpPr>
            <a:spLocks noGrp="1"/>
          </p:cNvSpPr>
          <p:nvPr>
            <p:ph type="ftr" sz="quarter" idx="11"/>
          </p:nvPr>
        </p:nvSpPr>
        <p:spPr/>
        <p:txBody>
          <a:bodyPr/>
          <a:lstStyle/>
          <a:p>
            <a:r>
              <a:rPr lang="en-US"/>
              <a:t>Annalisa Allocca - Einstein Telescope</a:t>
            </a:r>
          </a:p>
        </p:txBody>
      </p:sp>
      <p:sp>
        <p:nvSpPr>
          <p:cNvPr id="9" name="Slide Number Placeholder 8">
            <a:extLst>
              <a:ext uri="{FF2B5EF4-FFF2-40B4-BE49-F238E27FC236}">
                <a16:creationId xmlns:a16="http://schemas.microsoft.com/office/drawing/2014/main" id="{CB5A87B5-C6BE-F107-3851-2BB8CDA2CB54}"/>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893228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3861-514B-681C-88E2-A0E96B92F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5E095C-44B3-4B58-7388-B9ED70F90B65}"/>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4" name="Footer Placeholder 3">
            <a:extLst>
              <a:ext uri="{FF2B5EF4-FFF2-40B4-BE49-F238E27FC236}">
                <a16:creationId xmlns:a16="http://schemas.microsoft.com/office/drawing/2014/main" id="{D934E38E-E5B4-9D07-B44C-A69D00875EA1}"/>
              </a:ext>
            </a:extLst>
          </p:cNvPr>
          <p:cNvSpPr>
            <a:spLocks noGrp="1"/>
          </p:cNvSpPr>
          <p:nvPr>
            <p:ph type="ftr" sz="quarter" idx="11"/>
          </p:nvPr>
        </p:nvSpPr>
        <p:spPr/>
        <p:txBody>
          <a:bodyPr/>
          <a:lstStyle/>
          <a:p>
            <a:r>
              <a:rPr lang="en-US"/>
              <a:t>Annalisa Allocca - Einstein Telescope</a:t>
            </a:r>
          </a:p>
        </p:txBody>
      </p:sp>
      <p:sp>
        <p:nvSpPr>
          <p:cNvPr id="5" name="Slide Number Placeholder 4">
            <a:extLst>
              <a:ext uri="{FF2B5EF4-FFF2-40B4-BE49-F238E27FC236}">
                <a16:creationId xmlns:a16="http://schemas.microsoft.com/office/drawing/2014/main" id="{61507D0B-B9DB-59A8-DCA9-3F84CC2E8052}"/>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213035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90087-69EF-6CB8-257E-679DAE0C9B03}"/>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3" name="Footer Placeholder 2">
            <a:extLst>
              <a:ext uri="{FF2B5EF4-FFF2-40B4-BE49-F238E27FC236}">
                <a16:creationId xmlns:a16="http://schemas.microsoft.com/office/drawing/2014/main" id="{FAF880A4-0E45-9F3E-5F8E-138497F3EC2E}"/>
              </a:ext>
            </a:extLst>
          </p:cNvPr>
          <p:cNvSpPr>
            <a:spLocks noGrp="1"/>
          </p:cNvSpPr>
          <p:nvPr>
            <p:ph type="ftr" sz="quarter" idx="11"/>
          </p:nvPr>
        </p:nvSpPr>
        <p:spPr/>
        <p:txBody>
          <a:bodyPr/>
          <a:lstStyle/>
          <a:p>
            <a:r>
              <a:rPr lang="en-US"/>
              <a:t>Annalisa Allocca - Einstein Telescope</a:t>
            </a:r>
          </a:p>
        </p:txBody>
      </p:sp>
      <p:sp>
        <p:nvSpPr>
          <p:cNvPr id="4" name="Slide Number Placeholder 3">
            <a:extLst>
              <a:ext uri="{FF2B5EF4-FFF2-40B4-BE49-F238E27FC236}">
                <a16:creationId xmlns:a16="http://schemas.microsoft.com/office/drawing/2014/main" id="{A1AF5051-6143-B610-A3FD-EEAC4A237999}"/>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39042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3F97-288D-9F14-5B2C-4A1959965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C894F-85BC-4871-121F-2B6A33A37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1EB63-A0C5-EBAA-2582-145934D25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F6A4A-7883-3FC5-2086-58C23004C8A5}"/>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6" name="Footer Placeholder 5">
            <a:extLst>
              <a:ext uri="{FF2B5EF4-FFF2-40B4-BE49-F238E27FC236}">
                <a16:creationId xmlns:a16="http://schemas.microsoft.com/office/drawing/2014/main" id="{A5ABF1F5-E690-25B8-4510-30511CBFE262}"/>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21B5A894-AAA8-F139-00BC-47F7600B1762}"/>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88188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7AC6-4FBC-A55D-52B2-65B2F9642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B3EB9-8CDA-0B32-5EFE-A9331A83A8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87953-2272-0A43-2FA4-7F2A6212514B}"/>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68A0BFC6-6348-BF98-13B9-76EB83B157D2}"/>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757838E8-7A0A-8C4B-D620-4CFEC420F792}"/>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2342059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243C-A028-A91B-E430-72704BC78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A89F-04B1-0C40-5283-6F64834DD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B4CE6B-E24B-3666-2A0E-9145BEF83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275F4-86EA-3D2B-074F-19B5E9BBAC40}"/>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6" name="Footer Placeholder 5">
            <a:extLst>
              <a:ext uri="{FF2B5EF4-FFF2-40B4-BE49-F238E27FC236}">
                <a16:creationId xmlns:a16="http://schemas.microsoft.com/office/drawing/2014/main" id="{F47D7C8E-1D86-79DC-0F66-0906ED380F23}"/>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E3F0E1C1-11E6-F869-0C58-FA0F9C7C55C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008382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782A-98BC-9C20-451A-378AAB984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A21B7-8B4B-8F6B-633B-5ACDA4EEF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2E194-466E-7338-7746-286A3397DD41}"/>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84B80633-CD4D-1012-BF36-99400998468D}"/>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6B4B13D5-B63B-D469-EA41-709D67E1031F}"/>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264287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A54946-B44C-C216-59DE-2018DCAB10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96E05-6D40-63D9-EB93-D000DD9CBA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23B04-E8A7-CEA3-86F3-8FD889CA81CE}"/>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02222E79-F651-3A89-5C84-EF3DEE62997F}"/>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4ED7468D-9BEA-D2B5-6AC1-3C849FD53B25}"/>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606016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8" name="Slide Title"/>
          <p:cNvSpPr txBox="1">
            <a:spLocks noGrp="1"/>
          </p:cNvSpPr>
          <p:nvPr>
            <p:ph type="title" hasCustomPrompt="1"/>
          </p:nvPr>
        </p:nvSpPr>
        <p:spPr>
          <a:prstGeom prst="rect">
            <a:avLst/>
          </a:prstGeom>
        </p:spPr>
        <p:txBody>
          <a:bodyPr/>
          <a:lstStyle/>
          <a:p>
            <a:r>
              <a:t>Slide Title</a:t>
            </a:r>
          </a:p>
        </p:txBody>
      </p:sp>
      <p:sp>
        <p:nvSpPr>
          <p:cNvPr id="29"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337797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E57E-19BA-D4A4-2239-2D01F24D0B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46F41D-69E8-693B-BB20-DA3B15A62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4B7822-E562-836B-1A53-E0698D4E6625}"/>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99C7B985-C4E9-5049-701B-0D68528D76C8}"/>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ED6B9295-653A-D649-5772-C5D89D4785D5}"/>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86905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8580-29A5-022B-95BD-38254EF79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7D7E8A-85FE-66E8-C55D-E67687940F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111F5-FE4D-25B9-621E-1B63EEEF7149}"/>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2FD47A9E-8777-C0BA-EF54-1A972E8F80A2}"/>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5ED07C13-FFF8-C4CC-FC25-BC4C1AF27C22}"/>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420597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9A12-BF93-93D5-C8BE-9AC732F57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3F4A76-F236-745E-017C-57D0AFDC5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66FD88-0C01-C578-4542-68CCD5E027D6}"/>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0D26F8E9-F2EE-BC85-4D05-0CFA53510E34}"/>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85DDE34B-A13D-3B85-95B7-3250FECB69B2}"/>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3872079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1768-82FE-8C57-4E1F-3907FD6BB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93EBB-1794-C039-A61B-0C3A341AF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EEBED5-EB72-D4EE-84DB-811919E6BA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6D224F-3476-D8EF-6C8A-DA164EC9B112}"/>
              </a:ext>
            </a:extLst>
          </p:cNvPr>
          <p:cNvSpPr>
            <a:spLocks noGrp="1"/>
          </p:cNvSpPr>
          <p:nvPr>
            <p:ph type="dt" sz="half" idx="10"/>
          </p:nvPr>
        </p:nvSpPr>
        <p:spPr/>
        <p:txBody>
          <a:bodyPr/>
          <a:lstStyle/>
          <a:p>
            <a:r>
              <a:rPr lang="en-US"/>
              <a:t>Alcalà, May 26-28 2025</a:t>
            </a:r>
          </a:p>
        </p:txBody>
      </p:sp>
      <p:sp>
        <p:nvSpPr>
          <p:cNvPr id="6" name="Footer Placeholder 5">
            <a:extLst>
              <a:ext uri="{FF2B5EF4-FFF2-40B4-BE49-F238E27FC236}">
                <a16:creationId xmlns:a16="http://schemas.microsoft.com/office/drawing/2014/main" id="{05558017-D318-D017-D3FA-6534627228CA}"/>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C7827466-0AD5-9021-D2F6-6F74F3B660BA}"/>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390038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DAFC-8D5C-8361-07F6-91F282C962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DBFF8B-B641-3DEC-6FC0-B170DFFFDC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90CAED-130E-B6C0-F929-E7ACA00BA8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C9652-C6BB-6AA6-A0B8-CE537DBFE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1926C-3142-EDC3-0AE7-B5282C902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F9A0F-AC8C-F605-2292-1B970B77EA00}"/>
              </a:ext>
            </a:extLst>
          </p:cNvPr>
          <p:cNvSpPr>
            <a:spLocks noGrp="1"/>
          </p:cNvSpPr>
          <p:nvPr>
            <p:ph type="dt" sz="half" idx="10"/>
          </p:nvPr>
        </p:nvSpPr>
        <p:spPr/>
        <p:txBody>
          <a:bodyPr/>
          <a:lstStyle/>
          <a:p>
            <a:r>
              <a:rPr lang="en-US"/>
              <a:t>Alcalà, May 26-28 2025</a:t>
            </a:r>
          </a:p>
        </p:txBody>
      </p:sp>
      <p:sp>
        <p:nvSpPr>
          <p:cNvPr id="8" name="Footer Placeholder 7">
            <a:extLst>
              <a:ext uri="{FF2B5EF4-FFF2-40B4-BE49-F238E27FC236}">
                <a16:creationId xmlns:a16="http://schemas.microsoft.com/office/drawing/2014/main" id="{72EA7785-6A41-77F1-32FE-9440DB1E1B49}"/>
              </a:ext>
            </a:extLst>
          </p:cNvPr>
          <p:cNvSpPr>
            <a:spLocks noGrp="1"/>
          </p:cNvSpPr>
          <p:nvPr>
            <p:ph type="ftr" sz="quarter" idx="11"/>
          </p:nvPr>
        </p:nvSpPr>
        <p:spPr/>
        <p:txBody>
          <a:bodyPr/>
          <a:lstStyle/>
          <a:p>
            <a:r>
              <a:rPr lang="en-US"/>
              <a:t>Annalisa Allocca - Einstein Telescope</a:t>
            </a:r>
          </a:p>
        </p:txBody>
      </p:sp>
      <p:sp>
        <p:nvSpPr>
          <p:cNvPr id="9" name="Slide Number Placeholder 8">
            <a:extLst>
              <a:ext uri="{FF2B5EF4-FFF2-40B4-BE49-F238E27FC236}">
                <a16:creationId xmlns:a16="http://schemas.microsoft.com/office/drawing/2014/main" id="{0E5DF7AA-B047-9FF0-D1EF-90B57E318C05}"/>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247073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ED75-AD14-1F45-A796-5D06446B9A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14A17-9EE7-4BEF-98E1-E52DF244BDCE}"/>
              </a:ext>
            </a:extLst>
          </p:cNvPr>
          <p:cNvSpPr>
            <a:spLocks noGrp="1"/>
          </p:cNvSpPr>
          <p:nvPr>
            <p:ph type="dt" sz="half" idx="10"/>
          </p:nvPr>
        </p:nvSpPr>
        <p:spPr/>
        <p:txBody>
          <a:bodyPr/>
          <a:lstStyle/>
          <a:p>
            <a:r>
              <a:rPr lang="en-US"/>
              <a:t>Alcalà, May 26-28 2025</a:t>
            </a:r>
          </a:p>
        </p:txBody>
      </p:sp>
      <p:sp>
        <p:nvSpPr>
          <p:cNvPr id="4" name="Footer Placeholder 3">
            <a:extLst>
              <a:ext uri="{FF2B5EF4-FFF2-40B4-BE49-F238E27FC236}">
                <a16:creationId xmlns:a16="http://schemas.microsoft.com/office/drawing/2014/main" id="{0785F4B3-67E8-303D-F90D-99F0E0EF6F9F}"/>
              </a:ext>
            </a:extLst>
          </p:cNvPr>
          <p:cNvSpPr>
            <a:spLocks noGrp="1"/>
          </p:cNvSpPr>
          <p:nvPr>
            <p:ph type="ftr" sz="quarter" idx="11"/>
          </p:nvPr>
        </p:nvSpPr>
        <p:spPr/>
        <p:txBody>
          <a:bodyPr/>
          <a:lstStyle/>
          <a:p>
            <a:r>
              <a:rPr lang="en-US"/>
              <a:t>Annalisa Allocca - Einstein Telescope</a:t>
            </a:r>
          </a:p>
        </p:txBody>
      </p:sp>
      <p:sp>
        <p:nvSpPr>
          <p:cNvPr id="5" name="Slide Number Placeholder 4">
            <a:extLst>
              <a:ext uri="{FF2B5EF4-FFF2-40B4-BE49-F238E27FC236}">
                <a16:creationId xmlns:a16="http://schemas.microsoft.com/office/drawing/2014/main" id="{EEDCFE73-D53A-0C7E-8655-ABF181EC80FC}"/>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363154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0996-D177-2A04-611F-00D1496497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9BA0BB-CB5A-6603-7C2D-F6112343E5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69803-4865-3C7A-8198-52E2E78582B0}"/>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F613C301-ED39-C148-C5CC-9F813D81BAD7}"/>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67BBD30B-C179-6C9B-A3ED-3B7D7438FD78}"/>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1051025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CE04F5-9C47-D956-32E8-860880168C75}"/>
              </a:ext>
            </a:extLst>
          </p:cNvPr>
          <p:cNvSpPr>
            <a:spLocks noGrp="1"/>
          </p:cNvSpPr>
          <p:nvPr>
            <p:ph type="dt" sz="half" idx="10"/>
          </p:nvPr>
        </p:nvSpPr>
        <p:spPr/>
        <p:txBody>
          <a:bodyPr/>
          <a:lstStyle/>
          <a:p>
            <a:r>
              <a:rPr lang="en-US"/>
              <a:t>Alcalà, May 26-28 2025</a:t>
            </a:r>
          </a:p>
        </p:txBody>
      </p:sp>
      <p:sp>
        <p:nvSpPr>
          <p:cNvPr id="3" name="Footer Placeholder 2">
            <a:extLst>
              <a:ext uri="{FF2B5EF4-FFF2-40B4-BE49-F238E27FC236}">
                <a16:creationId xmlns:a16="http://schemas.microsoft.com/office/drawing/2014/main" id="{CE881E4D-527B-CBF0-12B6-CF47816970A1}"/>
              </a:ext>
            </a:extLst>
          </p:cNvPr>
          <p:cNvSpPr>
            <a:spLocks noGrp="1"/>
          </p:cNvSpPr>
          <p:nvPr>
            <p:ph type="ftr" sz="quarter" idx="11"/>
          </p:nvPr>
        </p:nvSpPr>
        <p:spPr/>
        <p:txBody>
          <a:bodyPr/>
          <a:lstStyle/>
          <a:p>
            <a:r>
              <a:rPr lang="en-US"/>
              <a:t>Annalisa Allocca - Einstein Telescope</a:t>
            </a:r>
          </a:p>
        </p:txBody>
      </p:sp>
      <p:sp>
        <p:nvSpPr>
          <p:cNvPr id="4" name="Slide Number Placeholder 3">
            <a:extLst>
              <a:ext uri="{FF2B5EF4-FFF2-40B4-BE49-F238E27FC236}">
                <a16:creationId xmlns:a16="http://schemas.microsoft.com/office/drawing/2014/main" id="{C908A90A-B3AB-E9B2-4413-BF7E5A0EE6A0}"/>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445616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281A-829D-C186-D98A-E6E3FE419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678E95-CE26-9A2A-5F9C-C0847321E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6D8E69-3A24-F92F-2038-77E61CFCC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B29F6-6F97-7A50-BAB0-AF612D9667B3}"/>
              </a:ext>
            </a:extLst>
          </p:cNvPr>
          <p:cNvSpPr>
            <a:spLocks noGrp="1"/>
          </p:cNvSpPr>
          <p:nvPr>
            <p:ph type="dt" sz="half" idx="10"/>
          </p:nvPr>
        </p:nvSpPr>
        <p:spPr/>
        <p:txBody>
          <a:bodyPr/>
          <a:lstStyle/>
          <a:p>
            <a:r>
              <a:rPr lang="en-US"/>
              <a:t>Alcalà, May 26-28 2025</a:t>
            </a:r>
          </a:p>
        </p:txBody>
      </p:sp>
      <p:sp>
        <p:nvSpPr>
          <p:cNvPr id="6" name="Footer Placeholder 5">
            <a:extLst>
              <a:ext uri="{FF2B5EF4-FFF2-40B4-BE49-F238E27FC236}">
                <a16:creationId xmlns:a16="http://schemas.microsoft.com/office/drawing/2014/main" id="{34FBED52-0624-D069-F6E6-FFA18D2588BE}"/>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76EB5D35-E0AB-D6D4-5D40-AC63E78221FE}"/>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2251004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D3AC-B62B-224B-99B6-4E983BF97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177EE1-8D3F-8B95-0DCC-6139AF16B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58BE8-95D7-06E7-76D7-6757D9713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85BBF-5228-D32D-8774-D101BF3B1991}"/>
              </a:ext>
            </a:extLst>
          </p:cNvPr>
          <p:cNvSpPr>
            <a:spLocks noGrp="1"/>
          </p:cNvSpPr>
          <p:nvPr>
            <p:ph type="dt" sz="half" idx="10"/>
          </p:nvPr>
        </p:nvSpPr>
        <p:spPr/>
        <p:txBody>
          <a:bodyPr/>
          <a:lstStyle/>
          <a:p>
            <a:r>
              <a:rPr lang="en-US"/>
              <a:t>Alcalà, May 26-28 2025</a:t>
            </a:r>
          </a:p>
        </p:txBody>
      </p:sp>
      <p:sp>
        <p:nvSpPr>
          <p:cNvPr id="6" name="Footer Placeholder 5">
            <a:extLst>
              <a:ext uri="{FF2B5EF4-FFF2-40B4-BE49-F238E27FC236}">
                <a16:creationId xmlns:a16="http://schemas.microsoft.com/office/drawing/2014/main" id="{9AF28136-3C05-61F5-7636-DF9F81A415C0}"/>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833ADDA6-2408-712E-D30D-91AE88BDC32A}"/>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3600751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DDB5-0037-AC7A-A11D-E79AEDC62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647F7-3960-8D6B-80D8-18B3148D1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59FAD-5ADA-317B-E104-E30EA6AA2999}"/>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8949E302-A64E-78A1-D60C-CA0C82CFAB91}"/>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56CE84C0-CF49-3F8D-9C87-E20ADA2A4401}"/>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23215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8BBFD7-4F21-6C1B-67B0-38F059F12E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CF8D0-1215-6448-0CB1-ADB60ECDB5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A8281-209E-2A02-849E-05424BD16073}"/>
              </a:ext>
            </a:extLst>
          </p:cNvPr>
          <p:cNvSpPr>
            <a:spLocks noGrp="1"/>
          </p:cNvSpPr>
          <p:nvPr>
            <p:ph type="dt" sz="half" idx="10"/>
          </p:nvPr>
        </p:nvSpPr>
        <p:spPr/>
        <p:txBody>
          <a:bodyPr/>
          <a:lstStyle/>
          <a:p>
            <a:r>
              <a:rPr lang="en-US"/>
              <a:t>Alcalà, May 26-28 2025</a:t>
            </a:r>
          </a:p>
        </p:txBody>
      </p:sp>
      <p:sp>
        <p:nvSpPr>
          <p:cNvPr id="5" name="Footer Placeholder 4">
            <a:extLst>
              <a:ext uri="{FF2B5EF4-FFF2-40B4-BE49-F238E27FC236}">
                <a16:creationId xmlns:a16="http://schemas.microsoft.com/office/drawing/2014/main" id="{48039DF9-71A6-2C25-6441-260651B834C2}"/>
              </a:ext>
            </a:extLst>
          </p:cNvPr>
          <p:cNvSpPr>
            <a:spLocks noGrp="1"/>
          </p:cNvSpPr>
          <p:nvPr>
            <p:ph type="ftr" sz="quarter" idx="11"/>
          </p:nvPr>
        </p:nvSpPr>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38A3D53F-31F9-5FE7-0299-A6CE7DF53598}"/>
              </a:ext>
            </a:extLst>
          </p:cNvPr>
          <p:cNvSpPr>
            <a:spLocks noGrp="1"/>
          </p:cNvSpPr>
          <p:nvPr>
            <p:ph type="sldNum" sz="quarter" idx="12"/>
          </p:nvPr>
        </p:nvSpPr>
        <p:spPr/>
        <p:txBody>
          <a:bodyPr/>
          <a:lstStyle/>
          <a:p>
            <a:fld id="{6CD4FAAC-C83D-DB44-861C-67617199E511}" type="slidenum">
              <a:rPr lang="en-US" smtClean="0"/>
              <a:t>‹#›</a:t>
            </a:fld>
            <a:endParaRPr lang="en-US"/>
          </a:p>
        </p:txBody>
      </p:sp>
    </p:spTree>
    <p:extLst>
      <p:ext uri="{BB962C8B-B14F-4D97-AF65-F5344CB8AC3E}">
        <p14:creationId xmlns:p14="http://schemas.microsoft.com/office/powerpoint/2010/main" val="806212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1F46-2123-9611-8E44-92D33F17CA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63422-6944-91B4-61E4-06832B3E5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FB3A5F-99FD-E181-7144-C42503E4EA3A}"/>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494509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FC58-C1A6-6577-9541-66E9EBF3431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6E7A686-2A69-BED4-1C06-A263872A4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F7CCB07-99B9-8B6E-696B-8D22124E71DB}"/>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3EE0065F-19C6-8A3B-49B1-9E35FAABA54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330050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3973-E8A8-A00F-6F4E-6918C23B47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BFA310-3652-57EB-C8E5-84A289E79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3BBBC-7E7E-844D-035C-E514773A1486}"/>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1BD6105B-CC12-3E10-E937-65CFAEEEA9A3}"/>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431927E9-7B53-B9C8-4FC8-2146912872B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99629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59D5-617F-5DCF-6AD7-005FFA32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3AD9A-E88D-9150-AA6E-0D1FBF4D1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05067-11D3-ECDF-0805-9E4EDB9D2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35B34-86E8-1E57-48F9-FEB3264EB4E0}"/>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6" name="Footer Placeholder 5">
            <a:extLst>
              <a:ext uri="{FF2B5EF4-FFF2-40B4-BE49-F238E27FC236}">
                <a16:creationId xmlns:a16="http://schemas.microsoft.com/office/drawing/2014/main" id="{D70D4E52-9C37-AABA-F92A-37184132226C}"/>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96560B24-7048-89CB-9A3A-D937661035B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18040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B1AC-C89F-30FD-10F0-89EAECDBAD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24FD2-E5B0-B645-7FE9-534AE7AC1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EF080-A8EE-0891-C820-8396C4A39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C2FE03-67B7-2795-8DC8-580A4EAEB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AFB3E-5F7A-2223-2BD9-2D745D703D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A0E8AF-B79C-8926-98EC-7E027A1008DE}"/>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8" name="Footer Placeholder 7">
            <a:extLst>
              <a:ext uri="{FF2B5EF4-FFF2-40B4-BE49-F238E27FC236}">
                <a16:creationId xmlns:a16="http://schemas.microsoft.com/office/drawing/2014/main" id="{4FE22710-8092-05A3-39ED-CC752F948BB4}"/>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9" name="Slide Number Placeholder 8">
            <a:extLst>
              <a:ext uri="{FF2B5EF4-FFF2-40B4-BE49-F238E27FC236}">
                <a16:creationId xmlns:a16="http://schemas.microsoft.com/office/drawing/2014/main" id="{CB5A87B5-C6BE-F107-3851-2BB8CDA2CB54}"/>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0587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5634-6896-BEA3-CFB7-77C26C78C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BD639-A7EF-7401-AB5D-65AA3B8D01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A1A9C8-E424-F814-F4B1-2A4DC01E14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EE83C-FA4B-6D5E-80B9-32D2EA60E6BC}"/>
              </a:ext>
            </a:extLst>
          </p:cNvPr>
          <p:cNvSpPr>
            <a:spLocks noGrp="1"/>
          </p:cNvSpPr>
          <p:nvPr>
            <p:ph type="dt" sz="half" idx="10"/>
          </p:nvPr>
        </p:nvSpPr>
        <p:spPr/>
        <p:txBody>
          <a:bodyPr/>
          <a:lstStyle/>
          <a:p>
            <a:r>
              <a:rPr lang="en-US"/>
              <a:t>Alcalà, May 26-28 2025</a:t>
            </a:r>
          </a:p>
        </p:txBody>
      </p:sp>
      <p:sp>
        <p:nvSpPr>
          <p:cNvPr id="6" name="Footer Placeholder 5">
            <a:extLst>
              <a:ext uri="{FF2B5EF4-FFF2-40B4-BE49-F238E27FC236}">
                <a16:creationId xmlns:a16="http://schemas.microsoft.com/office/drawing/2014/main" id="{929C4BC8-879C-9D39-3D87-8B92EE7294FE}"/>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D9C53C8B-E15E-BB01-809F-1A51A7EF50D9}"/>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2468249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3861-514B-681C-88E2-A0E96B92F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5E095C-44B3-4B58-7388-B9ED70F90B65}"/>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4" name="Footer Placeholder 3">
            <a:extLst>
              <a:ext uri="{FF2B5EF4-FFF2-40B4-BE49-F238E27FC236}">
                <a16:creationId xmlns:a16="http://schemas.microsoft.com/office/drawing/2014/main" id="{D934E38E-E5B4-9D07-B44C-A69D00875EA1}"/>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5" name="Slide Number Placeholder 4">
            <a:extLst>
              <a:ext uri="{FF2B5EF4-FFF2-40B4-BE49-F238E27FC236}">
                <a16:creationId xmlns:a16="http://schemas.microsoft.com/office/drawing/2014/main" id="{61507D0B-B9DB-59A8-DCA9-3F84CC2E8052}"/>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484032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90087-69EF-6CB8-257E-679DAE0C9B03}"/>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3" name="Footer Placeholder 2">
            <a:extLst>
              <a:ext uri="{FF2B5EF4-FFF2-40B4-BE49-F238E27FC236}">
                <a16:creationId xmlns:a16="http://schemas.microsoft.com/office/drawing/2014/main" id="{FAF880A4-0E45-9F3E-5F8E-138497F3EC2E}"/>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4" name="Slide Number Placeholder 3">
            <a:extLst>
              <a:ext uri="{FF2B5EF4-FFF2-40B4-BE49-F238E27FC236}">
                <a16:creationId xmlns:a16="http://schemas.microsoft.com/office/drawing/2014/main" id="{A1AF5051-6143-B610-A3FD-EEAC4A237999}"/>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731421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3F97-288D-9F14-5B2C-4A1959965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C894F-85BC-4871-121F-2B6A33A37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1EB63-A0C5-EBAA-2582-145934D25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F6A4A-7883-3FC5-2086-58C23004C8A5}"/>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6" name="Footer Placeholder 5">
            <a:extLst>
              <a:ext uri="{FF2B5EF4-FFF2-40B4-BE49-F238E27FC236}">
                <a16:creationId xmlns:a16="http://schemas.microsoft.com/office/drawing/2014/main" id="{A5ABF1F5-E690-25B8-4510-30511CBFE262}"/>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21B5A894-AAA8-F139-00BC-47F7600B1762}"/>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076261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243C-A028-A91B-E430-72704BC78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A89F-04B1-0C40-5283-6F64834DD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B4CE6B-E24B-3666-2A0E-9145BEF83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275F4-86EA-3D2B-074F-19B5E9BBAC40}"/>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6" name="Footer Placeholder 5">
            <a:extLst>
              <a:ext uri="{FF2B5EF4-FFF2-40B4-BE49-F238E27FC236}">
                <a16:creationId xmlns:a16="http://schemas.microsoft.com/office/drawing/2014/main" id="{F47D7C8E-1D86-79DC-0F66-0906ED380F23}"/>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E3F0E1C1-11E6-F869-0C58-FA0F9C7C55C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322824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782A-98BC-9C20-451A-378AAB984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A21B7-8B4B-8F6B-633B-5ACDA4EEF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2E194-466E-7338-7746-286A3397DD41}"/>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84B80633-CD4D-1012-BF36-99400998468D}"/>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6B4B13D5-B63B-D469-EA41-709D67E1031F}"/>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985231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A54946-B44C-C216-59DE-2018DCAB10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96E05-6D40-63D9-EB93-D000DD9CBA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23B04-E8A7-CEA3-86F3-8FD889CA81CE}"/>
              </a:ext>
            </a:extLst>
          </p:cNvPr>
          <p:cNvSpPr>
            <a:spLocks noGrp="1"/>
          </p:cNvSpPr>
          <p:nvPr>
            <p:ph type="dt" sz="half" idx="10"/>
          </p:nvPr>
        </p:nvSpPr>
        <p:spPr>
          <a:xfrm>
            <a:off x="838200" y="6356350"/>
            <a:ext cx="2743200" cy="365125"/>
          </a:xfrm>
          <a:prstGeom prst="rect">
            <a:avLst/>
          </a:prstGeom>
        </p:spPr>
        <p:txBody>
          <a:bodyPr/>
          <a:lstStyle/>
          <a:p>
            <a:r>
              <a:rPr lang="en-US"/>
              <a:t>Alcalà, May 26-28 2025</a:t>
            </a:r>
          </a:p>
        </p:txBody>
      </p:sp>
      <p:sp>
        <p:nvSpPr>
          <p:cNvPr id="5" name="Footer Placeholder 4">
            <a:extLst>
              <a:ext uri="{FF2B5EF4-FFF2-40B4-BE49-F238E27FC236}">
                <a16:creationId xmlns:a16="http://schemas.microsoft.com/office/drawing/2014/main" id="{02222E79-F651-3A89-5C84-EF3DEE62997F}"/>
              </a:ext>
            </a:extLst>
          </p:cNvPr>
          <p:cNvSpPr>
            <a:spLocks noGrp="1"/>
          </p:cNvSpPr>
          <p:nvPr>
            <p:ph type="ftr" sz="quarter" idx="11"/>
          </p:nvPr>
        </p:nvSpPr>
        <p:spPr>
          <a:xfrm>
            <a:off x="462643" y="6356350"/>
            <a:ext cx="7690757" cy="365125"/>
          </a:xfrm>
          <a:prstGeom prst="rect">
            <a:avLst/>
          </a:prstGeom>
        </p:spPr>
        <p:txBody>
          <a:bodyPr/>
          <a:lstStyle/>
          <a:p>
            <a:r>
              <a:rPr lang="en-US"/>
              <a:t>Annalisa Allocca - Einstein Telescope</a:t>
            </a:r>
          </a:p>
        </p:txBody>
      </p:sp>
      <p:sp>
        <p:nvSpPr>
          <p:cNvPr id="6" name="Slide Number Placeholder 5">
            <a:extLst>
              <a:ext uri="{FF2B5EF4-FFF2-40B4-BE49-F238E27FC236}">
                <a16:creationId xmlns:a16="http://schemas.microsoft.com/office/drawing/2014/main" id="{4ED7468D-9BEA-D2B5-6AC1-3C849FD53B25}"/>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577121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it" smtClean="0"/>
              <a:pPr>
                <a:spcBef>
                  <a:spcPts val="0"/>
                </a:spcBef>
                <a:spcAft>
                  <a:spcPts val="0"/>
                </a:spcAft>
              </a:pPr>
              <a:t>‹#›</a:t>
            </a:fld>
            <a:endParaRPr lang="it"/>
          </a:p>
        </p:txBody>
      </p:sp>
    </p:spTree>
    <p:extLst>
      <p:ext uri="{BB962C8B-B14F-4D97-AF65-F5344CB8AC3E}">
        <p14:creationId xmlns:p14="http://schemas.microsoft.com/office/powerpoint/2010/main" val="3524143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CB_MASTER">
  <p:cSld name="SCB_MASTER">
    <p:bg>
      <p:bgPr>
        <a:solidFill>
          <a:srgbClr val="F5F7FA"/>
        </a:solidFill>
        <a:effectLst/>
      </p:bgPr>
    </p:bg>
    <p:spTree>
      <p:nvGrpSpPr>
        <p:cNvPr id="1" name="Shape 11"/>
        <p:cNvGrpSpPr/>
        <p:nvPr/>
      </p:nvGrpSpPr>
      <p:grpSpPr>
        <a:xfrm>
          <a:off x="0" y="0"/>
          <a:ext cx="0" cy="0"/>
          <a:chOff x="0" y="0"/>
          <a:chExt cx="0" cy="0"/>
        </a:xfrm>
      </p:grpSpPr>
      <p:cxnSp>
        <p:nvCxnSpPr>
          <p:cNvPr id="13" name="Google Shape;13;p21"/>
          <p:cNvCxnSpPr/>
          <p:nvPr/>
        </p:nvCxnSpPr>
        <p:spPr>
          <a:xfrm>
            <a:off x="0" y="6492240"/>
            <a:ext cx="12191695" cy="0"/>
          </a:xfrm>
          <a:prstGeom prst="straightConnector1">
            <a:avLst/>
          </a:prstGeom>
          <a:noFill/>
          <a:ln w="12700" cap="flat" cmpd="sng">
            <a:solidFill>
              <a:srgbClr val="C4CDD7"/>
            </a:solidFill>
            <a:prstDash val="solid"/>
            <a:round/>
            <a:headEnd type="none" w="sm" len="sm"/>
            <a:tailEnd type="none" w="sm" len="sm"/>
          </a:ln>
        </p:spPr>
      </p:cxnSp>
      <p:sp>
        <p:nvSpPr>
          <p:cNvPr id="14" name="Google Shape;14;p21"/>
          <p:cNvSpPr txBox="1">
            <a:spLocks noGrp="1"/>
          </p:cNvSpPr>
          <p:nvPr>
            <p:ph type="title"/>
          </p:nvPr>
        </p:nvSpPr>
        <p:spPr>
          <a:xfrm>
            <a:off x="585628" y="502920"/>
            <a:ext cx="11024170" cy="99240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2F5496"/>
              </a:buClr>
              <a:buSzPts val="4000"/>
              <a:buFont typeface="Play"/>
              <a:buNone/>
              <a:defRPr sz="4000" b="0" i="0" u="none" strike="noStrike" cap="none">
                <a:solidFill>
                  <a:srgbClr val="2F54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791089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nhalt_Text">
    <p:spTree>
      <p:nvGrpSpPr>
        <p:cNvPr id="1" name=""/>
        <p:cNvGrpSpPr/>
        <p:nvPr/>
      </p:nvGrpSpPr>
      <p:grpSpPr>
        <a:xfrm>
          <a:off x="0" y="0"/>
          <a:ext cx="0" cy="0"/>
          <a:chOff x="0" y="0"/>
          <a:chExt cx="0" cy="0"/>
        </a:xfrm>
      </p:grpSpPr>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en-US" noProof="0" dirty="0" err="1"/>
              <a:t>Mastertitelformat</a:t>
            </a:r>
            <a:r>
              <a:rPr lang="en-US" noProof="0" dirty="0"/>
              <a:t> </a:t>
            </a:r>
            <a:r>
              <a:rPr lang="en-US" noProof="0" dirty="0" err="1"/>
              <a:t>bearbeiten</a:t>
            </a:r>
            <a:endParaRPr lang="en-US" noProof="0" dirty="0"/>
          </a:p>
        </p:txBody>
      </p:sp>
      <p:sp>
        <p:nvSpPr>
          <p:cNvPr id="7" name="Textplatzhalter 6"/>
          <p:cNvSpPr>
            <a:spLocks noGrp="1"/>
          </p:cNvSpPr>
          <p:nvPr>
            <p:ph type="body" sz="quarter" idx="12"/>
          </p:nvPr>
        </p:nvSpPr>
        <p:spPr>
          <a:xfrm>
            <a:off x="383117" y="899797"/>
            <a:ext cx="11425767" cy="5069683"/>
          </a:xfrm>
          <a:prstGeom prst="rect">
            <a:avLst/>
          </a:prstGeom>
        </p:spPr>
        <p:txBody>
          <a:bodyPr lIns="0" tIns="0" rIns="0" bIns="0"/>
          <a:lstStyle>
            <a:lvl1pPr marL="0" indent="0">
              <a:buFontTx/>
              <a:buNone/>
              <a:defRPr>
                <a:solidFill>
                  <a:schemeClr val="bg2"/>
                </a:solidFill>
              </a:defRPr>
            </a:lvl1pPr>
          </a:lstStyle>
          <a:p>
            <a:pPr lvl="0"/>
            <a:r>
              <a:rPr lang="en-US" noProof="0" dirty="0" err="1"/>
              <a:t>Mastertextformat</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346881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FBBB-32B4-A46A-E9D7-D9C19B5B8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03B73-6998-1BEE-4176-A89955161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49EB9-E31D-B588-BDC1-A17042EDA3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447340-EF7E-45A7-E65A-A4DFBF30EB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47E538-A4BC-6399-E078-8CF655025F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65CD18-460C-B0A0-FC3F-1262E94E5B2E}"/>
              </a:ext>
            </a:extLst>
          </p:cNvPr>
          <p:cNvSpPr>
            <a:spLocks noGrp="1"/>
          </p:cNvSpPr>
          <p:nvPr>
            <p:ph type="dt" sz="half" idx="10"/>
          </p:nvPr>
        </p:nvSpPr>
        <p:spPr/>
        <p:txBody>
          <a:bodyPr/>
          <a:lstStyle/>
          <a:p>
            <a:r>
              <a:rPr lang="en-US"/>
              <a:t>Alcalà, May 26-28 2025</a:t>
            </a:r>
          </a:p>
        </p:txBody>
      </p:sp>
      <p:sp>
        <p:nvSpPr>
          <p:cNvPr id="8" name="Footer Placeholder 7">
            <a:extLst>
              <a:ext uri="{FF2B5EF4-FFF2-40B4-BE49-F238E27FC236}">
                <a16:creationId xmlns:a16="http://schemas.microsoft.com/office/drawing/2014/main" id="{C46DBCC4-4327-15E5-B198-6A179FB782AC}"/>
              </a:ext>
            </a:extLst>
          </p:cNvPr>
          <p:cNvSpPr>
            <a:spLocks noGrp="1"/>
          </p:cNvSpPr>
          <p:nvPr>
            <p:ph type="ftr" sz="quarter" idx="11"/>
          </p:nvPr>
        </p:nvSpPr>
        <p:spPr/>
        <p:txBody>
          <a:bodyPr/>
          <a:lstStyle/>
          <a:p>
            <a:r>
              <a:rPr lang="en-US"/>
              <a:t>Annalisa Allocca - Einstein Telescope</a:t>
            </a:r>
          </a:p>
        </p:txBody>
      </p:sp>
      <p:sp>
        <p:nvSpPr>
          <p:cNvPr id="9" name="Slide Number Placeholder 8">
            <a:extLst>
              <a:ext uri="{FF2B5EF4-FFF2-40B4-BE49-F238E27FC236}">
                <a16:creationId xmlns:a16="http://schemas.microsoft.com/office/drawing/2014/main" id="{71A866B5-7284-99C1-CD82-7C25B2E4BF53}"/>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49859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D9C5-12D6-5411-DE4C-BD2601687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EDBAF-2294-CC65-8B3A-5DB2BBE5EE03}"/>
              </a:ext>
            </a:extLst>
          </p:cNvPr>
          <p:cNvSpPr>
            <a:spLocks noGrp="1"/>
          </p:cNvSpPr>
          <p:nvPr>
            <p:ph type="dt" sz="half" idx="10"/>
          </p:nvPr>
        </p:nvSpPr>
        <p:spPr/>
        <p:txBody>
          <a:bodyPr/>
          <a:lstStyle/>
          <a:p>
            <a:r>
              <a:rPr lang="en-US"/>
              <a:t>Alcalà, May 26-28 2025</a:t>
            </a:r>
          </a:p>
        </p:txBody>
      </p:sp>
      <p:sp>
        <p:nvSpPr>
          <p:cNvPr id="4" name="Footer Placeholder 3">
            <a:extLst>
              <a:ext uri="{FF2B5EF4-FFF2-40B4-BE49-F238E27FC236}">
                <a16:creationId xmlns:a16="http://schemas.microsoft.com/office/drawing/2014/main" id="{6C43F091-E51F-DEE9-A2B0-DCA8A2FCF61B}"/>
              </a:ext>
            </a:extLst>
          </p:cNvPr>
          <p:cNvSpPr>
            <a:spLocks noGrp="1"/>
          </p:cNvSpPr>
          <p:nvPr>
            <p:ph type="ftr" sz="quarter" idx="11"/>
          </p:nvPr>
        </p:nvSpPr>
        <p:spPr/>
        <p:txBody>
          <a:bodyPr/>
          <a:lstStyle/>
          <a:p>
            <a:r>
              <a:rPr lang="en-US"/>
              <a:t>Annalisa Allocca - Einstein Telescope</a:t>
            </a:r>
          </a:p>
        </p:txBody>
      </p:sp>
      <p:sp>
        <p:nvSpPr>
          <p:cNvPr id="5" name="Slide Number Placeholder 4">
            <a:extLst>
              <a:ext uri="{FF2B5EF4-FFF2-40B4-BE49-F238E27FC236}">
                <a16:creationId xmlns:a16="http://schemas.microsoft.com/office/drawing/2014/main" id="{83582420-0077-48D9-20F3-4AADFE761345}"/>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234347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AD682-6BF9-37FE-4292-9984CDBD5C05}"/>
              </a:ext>
            </a:extLst>
          </p:cNvPr>
          <p:cNvSpPr>
            <a:spLocks noGrp="1"/>
          </p:cNvSpPr>
          <p:nvPr>
            <p:ph type="dt" sz="half" idx="10"/>
          </p:nvPr>
        </p:nvSpPr>
        <p:spPr/>
        <p:txBody>
          <a:bodyPr/>
          <a:lstStyle/>
          <a:p>
            <a:r>
              <a:rPr lang="en-US"/>
              <a:t>Alcalà, May 26-28 2025</a:t>
            </a:r>
          </a:p>
        </p:txBody>
      </p:sp>
      <p:sp>
        <p:nvSpPr>
          <p:cNvPr id="3" name="Footer Placeholder 2">
            <a:extLst>
              <a:ext uri="{FF2B5EF4-FFF2-40B4-BE49-F238E27FC236}">
                <a16:creationId xmlns:a16="http://schemas.microsoft.com/office/drawing/2014/main" id="{FA3ABCF3-6C2C-1FD1-1AF6-15B0233D74BE}"/>
              </a:ext>
            </a:extLst>
          </p:cNvPr>
          <p:cNvSpPr>
            <a:spLocks noGrp="1"/>
          </p:cNvSpPr>
          <p:nvPr>
            <p:ph type="ftr" sz="quarter" idx="11"/>
          </p:nvPr>
        </p:nvSpPr>
        <p:spPr/>
        <p:txBody>
          <a:bodyPr/>
          <a:lstStyle/>
          <a:p>
            <a:r>
              <a:rPr lang="en-US"/>
              <a:t>Annalisa Allocca - Einstein Telescope</a:t>
            </a:r>
          </a:p>
        </p:txBody>
      </p:sp>
      <p:sp>
        <p:nvSpPr>
          <p:cNvPr id="4" name="Slide Number Placeholder 3">
            <a:extLst>
              <a:ext uri="{FF2B5EF4-FFF2-40B4-BE49-F238E27FC236}">
                <a16:creationId xmlns:a16="http://schemas.microsoft.com/office/drawing/2014/main" id="{84097CBE-32F7-F544-4267-269A14E216E2}"/>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130866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03A6-A4F4-34B0-03AE-00E802662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FB557-14F0-56FC-B72C-F3EE06346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9B6001-786D-8CC3-EB15-7E243606B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8E983-B524-5D7F-D01E-C53FB461BA26}"/>
              </a:ext>
            </a:extLst>
          </p:cNvPr>
          <p:cNvSpPr>
            <a:spLocks noGrp="1"/>
          </p:cNvSpPr>
          <p:nvPr>
            <p:ph type="dt" sz="half" idx="10"/>
          </p:nvPr>
        </p:nvSpPr>
        <p:spPr/>
        <p:txBody>
          <a:bodyPr/>
          <a:lstStyle/>
          <a:p>
            <a:r>
              <a:rPr lang="en-US"/>
              <a:t>Alcalà, May 26-28 2025</a:t>
            </a:r>
          </a:p>
        </p:txBody>
      </p:sp>
      <p:sp>
        <p:nvSpPr>
          <p:cNvPr id="6" name="Footer Placeholder 5">
            <a:extLst>
              <a:ext uri="{FF2B5EF4-FFF2-40B4-BE49-F238E27FC236}">
                <a16:creationId xmlns:a16="http://schemas.microsoft.com/office/drawing/2014/main" id="{001D020F-6778-21A1-3BE9-48B26D0EA6EE}"/>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1BB102FC-FDE6-05FF-3358-BDE09BB32CBA}"/>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388267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3203-F0B8-70D4-FA2E-D9967524F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F8B03-3CD0-BC94-4D19-70E78393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CAC25D-1233-3734-1CBF-4F72FFC551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D5304-48E8-79EF-DC91-D2C2A6763740}"/>
              </a:ext>
            </a:extLst>
          </p:cNvPr>
          <p:cNvSpPr>
            <a:spLocks noGrp="1"/>
          </p:cNvSpPr>
          <p:nvPr>
            <p:ph type="dt" sz="half" idx="10"/>
          </p:nvPr>
        </p:nvSpPr>
        <p:spPr/>
        <p:txBody>
          <a:bodyPr/>
          <a:lstStyle/>
          <a:p>
            <a:r>
              <a:rPr lang="en-US"/>
              <a:t>Alcalà, May 26-28 2025</a:t>
            </a:r>
          </a:p>
        </p:txBody>
      </p:sp>
      <p:sp>
        <p:nvSpPr>
          <p:cNvPr id="6" name="Footer Placeholder 5">
            <a:extLst>
              <a:ext uri="{FF2B5EF4-FFF2-40B4-BE49-F238E27FC236}">
                <a16:creationId xmlns:a16="http://schemas.microsoft.com/office/drawing/2014/main" id="{52A6BD13-1537-FD24-B9AE-B6EDCFC7ED79}"/>
              </a:ext>
            </a:extLst>
          </p:cNvPr>
          <p:cNvSpPr>
            <a:spLocks noGrp="1"/>
          </p:cNvSpPr>
          <p:nvPr>
            <p:ph type="ftr" sz="quarter" idx="11"/>
          </p:nvPr>
        </p:nvSpPr>
        <p:spPr/>
        <p:txBody>
          <a:bodyPr/>
          <a:lstStyle/>
          <a:p>
            <a:r>
              <a:rPr lang="en-US"/>
              <a:t>Annalisa Allocca - Einstein Telescope</a:t>
            </a:r>
          </a:p>
        </p:txBody>
      </p:sp>
      <p:sp>
        <p:nvSpPr>
          <p:cNvPr id="7" name="Slide Number Placeholder 6">
            <a:extLst>
              <a:ext uri="{FF2B5EF4-FFF2-40B4-BE49-F238E27FC236}">
                <a16:creationId xmlns:a16="http://schemas.microsoft.com/office/drawing/2014/main" id="{5C8F5845-E018-4594-6918-2B9C0784C986}"/>
              </a:ext>
            </a:extLst>
          </p:cNvPr>
          <p:cNvSpPr>
            <a:spLocks noGrp="1"/>
          </p:cNvSpPr>
          <p:nvPr>
            <p:ph type="sldNum" sz="quarter" idx="12"/>
          </p:nvPr>
        </p:nvSpPr>
        <p:spPr/>
        <p:txBody>
          <a:bodyPr/>
          <a:lstStyle/>
          <a:p>
            <a:fld id="{D1BFBA9F-E1E3-C546-B19C-1CBB43099044}" type="slidenum">
              <a:rPr lang="en-US" smtClean="0"/>
              <a:t>‹#›</a:t>
            </a:fld>
            <a:endParaRPr lang="en-US"/>
          </a:p>
        </p:txBody>
      </p:sp>
    </p:spTree>
    <p:extLst>
      <p:ext uri="{BB962C8B-B14F-4D97-AF65-F5344CB8AC3E}">
        <p14:creationId xmlns:p14="http://schemas.microsoft.com/office/powerpoint/2010/main" val="241449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C1E84-74B3-96AD-710B-03ABCBF98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5D024F-D8FD-7DD9-389A-D32281147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DBE60-3809-BCB7-46AC-5A46AEE1C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Alcalà, May 26-28 2025</a:t>
            </a:r>
          </a:p>
        </p:txBody>
      </p:sp>
      <p:sp>
        <p:nvSpPr>
          <p:cNvPr id="5" name="Footer Placeholder 4">
            <a:extLst>
              <a:ext uri="{FF2B5EF4-FFF2-40B4-BE49-F238E27FC236}">
                <a16:creationId xmlns:a16="http://schemas.microsoft.com/office/drawing/2014/main" id="{BF54A473-9CA8-0083-3D10-64D088B70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Annalisa Allocca - Einstein Telescope</a:t>
            </a:r>
          </a:p>
        </p:txBody>
      </p:sp>
      <p:sp>
        <p:nvSpPr>
          <p:cNvPr id="6" name="Slide Number Placeholder 5">
            <a:extLst>
              <a:ext uri="{FF2B5EF4-FFF2-40B4-BE49-F238E27FC236}">
                <a16:creationId xmlns:a16="http://schemas.microsoft.com/office/drawing/2014/main" id="{CFD25242-F9C3-261B-5E75-E4D52A89A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BFBA9F-E1E3-C546-B19C-1CBB43099044}" type="slidenum">
              <a:rPr lang="en-US" smtClean="0"/>
              <a:t>‹#›</a:t>
            </a:fld>
            <a:endParaRPr lang="en-US"/>
          </a:p>
        </p:txBody>
      </p:sp>
    </p:spTree>
    <p:extLst>
      <p:ext uri="{BB962C8B-B14F-4D97-AF65-F5344CB8AC3E}">
        <p14:creationId xmlns:p14="http://schemas.microsoft.com/office/powerpoint/2010/main" val="2557926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6E1988-B162-E619-2E0A-E0ECD2863005}"/>
              </a:ext>
            </a:extLst>
          </p:cNvPr>
          <p:cNvSpPr>
            <a:spLocks noGrp="1"/>
          </p:cNvSpPr>
          <p:nvPr>
            <p:ph type="title"/>
          </p:nvPr>
        </p:nvSpPr>
        <p:spPr>
          <a:xfrm>
            <a:off x="462643" y="18255"/>
            <a:ext cx="9616914" cy="9924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FF00AF-8C77-FB47-8176-DDF70600F796}"/>
              </a:ext>
            </a:extLst>
          </p:cNvPr>
          <p:cNvSpPr>
            <a:spLocks noGrp="1" noChangeAspect="1"/>
          </p:cNvSpPr>
          <p:nvPr>
            <p:ph type="body" idx="1"/>
          </p:nvPr>
        </p:nvSpPr>
        <p:spPr>
          <a:xfrm>
            <a:off x="462643" y="1351785"/>
            <a:ext cx="11266714" cy="4663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DBB224F-84D3-7C72-E45E-E7CDF6A82CF6}"/>
              </a:ext>
            </a:extLst>
          </p:cNvPr>
          <p:cNvSpPr>
            <a:spLocks noGrp="1"/>
          </p:cNvSpPr>
          <p:nvPr>
            <p:ph type="ftr" sz="quarter" idx="3"/>
          </p:nvPr>
        </p:nvSpPr>
        <p:spPr>
          <a:xfrm>
            <a:off x="462643" y="6356350"/>
            <a:ext cx="769075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Annalisa Allocca - Einstein Telescope</a:t>
            </a:r>
            <a:endParaRPr lang="en-US" dirty="0"/>
          </a:p>
        </p:txBody>
      </p:sp>
      <p:sp>
        <p:nvSpPr>
          <p:cNvPr id="6" name="Slide Number Placeholder 5">
            <a:extLst>
              <a:ext uri="{FF2B5EF4-FFF2-40B4-BE49-F238E27FC236}">
                <a16:creationId xmlns:a16="http://schemas.microsoft.com/office/drawing/2014/main" id="{736FE683-647A-8D6A-E2F3-1CD045823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59075-83B6-5446-8002-4ADFDBF3FC85}" type="slidenum">
              <a:rPr lang="en-US" smtClean="0"/>
              <a:t>‹#›</a:t>
            </a:fld>
            <a:endParaRPr lang="en-US"/>
          </a:p>
        </p:txBody>
      </p:sp>
      <p:cxnSp>
        <p:nvCxnSpPr>
          <p:cNvPr id="9" name="Straight Connector 8">
            <a:extLst>
              <a:ext uri="{FF2B5EF4-FFF2-40B4-BE49-F238E27FC236}">
                <a16:creationId xmlns:a16="http://schemas.microsoft.com/office/drawing/2014/main" id="{57785A52-7626-8F76-1FDD-4DEDCD21366C}"/>
              </a:ext>
            </a:extLst>
          </p:cNvPr>
          <p:cNvCxnSpPr>
            <a:cxnSpLocks/>
          </p:cNvCxnSpPr>
          <p:nvPr userDrawn="1"/>
        </p:nvCxnSpPr>
        <p:spPr>
          <a:xfrm>
            <a:off x="0" y="1010660"/>
            <a:ext cx="12192000" cy="1343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Google Shape;17;p21" descr="2nd ET GENERAL WORKSHOP (14-16 October 2009) · Agenda (Indico)">
            <a:extLst>
              <a:ext uri="{FF2B5EF4-FFF2-40B4-BE49-F238E27FC236}">
                <a16:creationId xmlns:a16="http://schemas.microsoft.com/office/drawing/2014/main" id="{61AEED25-85DF-1F83-D8A8-81C009185F35}"/>
              </a:ext>
            </a:extLst>
          </p:cNvPr>
          <p:cNvPicPr preferRelativeResize="0"/>
          <p:nvPr userDrawn="1"/>
        </p:nvPicPr>
        <p:blipFill rotWithShape="1">
          <a:blip r:embed="rId14">
            <a:alphaModFix/>
          </a:blip>
          <a:srcRect/>
          <a:stretch/>
        </p:blipFill>
        <p:spPr>
          <a:xfrm>
            <a:off x="10079557" y="209273"/>
            <a:ext cx="1973521" cy="610367"/>
          </a:xfrm>
          <a:prstGeom prst="rect">
            <a:avLst/>
          </a:prstGeom>
          <a:noFill/>
          <a:ln>
            <a:noFill/>
          </a:ln>
        </p:spPr>
      </p:pic>
    </p:spTree>
    <p:extLst>
      <p:ext uri="{BB962C8B-B14F-4D97-AF65-F5344CB8AC3E}">
        <p14:creationId xmlns:p14="http://schemas.microsoft.com/office/powerpoint/2010/main" val="2756541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Ø"/>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q"/>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ü"/>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02DC4-CDDE-043B-C44B-73B3EB1B9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6BEFFE-B504-8A51-5BB4-A9AA56218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C99F-D38C-9034-CD75-229879D7EF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Alcalà, May 26-28 2025</a:t>
            </a:r>
          </a:p>
        </p:txBody>
      </p:sp>
      <p:sp>
        <p:nvSpPr>
          <p:cNvPr id="5" name="Footer Placeholder 4">
            <a:extLst>
              <a:ext uri="{FF2B5EF4-FFF2-40B4-BE49-F238E27FC236}">
                <a16:creationId xmlns:a16="http://schemas.microsoft.com/office/drawing/2014/main" id="{7E0C6324-E04C-A86B-B9BA-DF072FCD4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Annalisa Allocca - Einstein Telescope</a:t>
            </a:r>
          </a:p>
        </p:txBody>
      </p:sp>
      <p:sp>
        <p:nvSpPr>
          <p:cNvPr id="6" name="Slide Number Placeholder 5">
            <a:extLst>
              <a:ext uri="{FF2B5EF4-FFF2-40B4-BE49-F238E27FC236}">
                <a16:creationId xmlns:a16="http://schemas.microsoft.com/office/drawing/2014/main" id="{A6B53102-CDD2-A186-C348-45DCD5719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D4FAAC-C83D-DB44-861C-67617199E511}" type="slidenum">
              <a:rPr lang="en-US" smtClean="0"/>
              <a:t>‹#›</a:t>
            </a:fld>
            <a:endParaRPr lang="en-US"/>
          </a:p>
        </p:txBody>
      </p:sp>
    </p:spTree>
    <p:extLst>
      <p:ext uri="{BB962C8B-B14F-4D97-AF65-F5344CB8AC3E}">
        <p14:creationId xmlns:p14="http://schemas.microsoft.com/office/powerpoint/2010/main" val="5471684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6E1988-B162-E619-2E0A-E0ECD2863005}"/>
              </a:ext>
            </a:extLst>
          </p:cNvPr>
          <p:cNvSpPr>
            <a:spLocks noGrp="1"/>
          </p:cNvSpPr>
          <p:nvPr>
            <p:ph type="title"/>
          </p:nvPr>
        </p:nvSpPr>
        <p:spPr>
          <a:xfrm>
            <a:off x="316500" y="553683"/>
            <a:ext cx="11570700" cy="7852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FF00AF-8C77-FB47-8176-DDF70600F796}"/>
              </a:ext>
            </a:extLst>
          </p:cNvPr>
          <p:cNvSpPr>
            <a:spLocks noGrp="1" noChangeAspect="1"/>
          </p:cNvSpPr>
          <p:nvPr>
            <p:ph type="body" idx="1"/>
          </p:nvPr>
        </p:nvSpPr>
        <p:spPr>
          <a:xfrm>
            <a:off x="316500" y="1502707"/>
            <a:ext cx="11570700" cy="4663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36FE683-647A-8D6A-E2F3-1CD045823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59075-83B6-5446-8002-4ADFDBF3FC85}" type="slidenum">
              <a:rPr lang="en-US" smtClean="0"/>
              <a:t>‹#›</a:t>
            </a:fld>
            <a:endParaRPr lang="en-US"/>
          </a:p>
        </p:txBody>
      </p:sp>
      <p:cxnSp>
        <p:nvCxnSpPr>
          <p:cNvPr id="10" name="Google Shape;64;g35ca55bf538_0_3">
            <a:extLst>
              <a:ext uri="{FF2B5EF4-FFF2-40B4-BE49-F238E27FC236}">
                <a16:creationId xmlns:a16="http://schemas.microsoft.com/office/drawing/2014/main" id="{525BDCF9-8D44-C259-7E93-3105EE44C25D}"/>
              </a:ext>
            </a:extLst>
          </p:cNvPr>
          <p:cNvCxnSpPr/>
          <p:nvPr userDrawn="1"/>
        </p:nvCxnSpPr>
        <p:spPr>
          <a:xfrm>
            <a:off x="304800" y="6696408"/>
            <a:ext cx="11570700" cy="16500"/>
          </a:xfrm>
          <a:prstGeom prst="straightConnector1">
            <a:avLst/>
          </a:prstGeom>
          <a:noFill/>
          <a:ln w="9525" cap="flat" cmpd="sng">
            <a:solidFill>
              <a:srgbClr val="0000CC"/>
            </a:solidFill>
            <a:prstDash val="solid"/>
            <a:miter lim="800000"/>
            <a:headEnd type="none" w="sm" len="sm"/>
            <a:tailEnd type="none" w="sm" len="sm"/>
          </a:ln>
        </p:spPr>
      </p:cxnSp>
      <p:cxnSp>
        <p:nvCxnSpPr>
          <p:cNvPr id="11" name="Google Shape;65;g35ca55bf538_0_3">
            <a:extLst>
              <a:ext uri="{FF2B5EF4-FFF2-40B4-BE49-F238E27FC236}">
                <a16:creationId xmlns:a16="http://schemas.microsoft.com/office/drawing/2014/main" id="{ABB8B372-AD0D-11F4-1A13-E51473E9A60E}"/>
              </a:ext>
            </a:extLst>
          </p:cNvPr>
          <p:cNvCxnSpPr/>
          <p:nvPr userDrawn="1"/>
        </p:nvCxnSpPr>
        <p:spPr>
          <a:xfrm>
            <a:off x="304800" y="6227567"/>
            <a:ext cx="11570700" cy="30900"/>
          </a:xfrm>
          <a:prstGeom prst="straightConnector1">
            <a:avLst/>
          </a:prstGeom>
          <a:noFill/>
          <a:ln w="9525" cap="flat" cmpd="sng">
            <a:solidFill>
              <a:srgbClr val="0000CC"/>
            </a:solidFill>
            <a:prstDash val="solid"/>
            <a:miter lim="800000"/>
            <a:headEnd type="none" w="sm" len="sm"/>
            <a:tailEnd type="none" w="sm" len="sm"/>
          </a:ln>
        </p:spPr>
      </p:cxnSp>
      <p:pic>
        <p:nvPicPr>
          <p:cNvPr id="12" name="Google Shape;66;g35ca55bf538_0_3">
            <a:extLst>
              <a:ext uri="{FF2B5EF4-FFF2-40B4-BE49-F238E27FC236}">
                <a16:creationId xmlns:a16="http://schemas.microsoft.com/office/drawing/2014/main" id="{CBDFF8C7-4051-8DDD-5557-7E58C9891BF0}"/>
              </a:ext>
            </a:extLst>
          </p:cNvPr>
          <p:cNvPicPr preferRelativeResize="0"/>
          <p:nvPr userDrawn="1"/>
        </p:nvPicPr>
        <p:blipFill rotWithShape="1">
          <a:blip r:embed="rId16">
            <a:alphaModFix/>
          </a:blip>
          <a:srcRect/>
          <a:stretch/>
        </p:blipFill>
        <p:spPr>
          <a:xfrm>
            <a:off x="304800" y="6337033"/>
            <a:ext cx="1505971" cy="280800"/>
          </a:xfrm>
          <a:prstGeom prst="rect">
            <a:avLst/>
          </a:prstGeom>
          <a:noFill/>
          <a:ln>
            <a:noFill/>
          </a:ln>
        </p:spPr>
      </p:pic>
      <p:sp>
        <p:nvSpPr>
          <p:cNvPr id="13" name="Google Shape;61;g35ca55bf538_0_3">
            <a:extLst>
              <a:ext uri="{FF2B5EF4-FFF2-40B4-BE49-F238E27FC236}">
                <a16:creationId xmlns:a16="http://schemas.microsoft.com/office/drawing/2014/main" id="{EDA27A84-4F1E-20ED-A4A3-AF5D53A085BD}"/>
              </a:ext>
            </a:extLst>
          </p:cNvPr>
          <p:cNvSpPr txBox="1"/>
          <p:nvPr userDrawn="1"/>
        </p:nvSpPr>
        <p:spPr>
          <a:xfrm>
            <a:off x="304800" y="264838"/>
            <a:ext cx="5562600" cy="263080"/>
          </a:xfrm>
          <a:prstGeom prst="rect">
            <a:avLst/>
          </a:prstGeom>
          <a:noFill/>
          <a:ln>
            <a:noFill/>
          </a:ln>
        </p:spPr>
        <p:txBody>
          <a:bodyPr spcFirstLastPara="1" wrap="square" lIns="33875" tIns="33875" rIns="33875" bIns="33875" anchor="t" anchorCtr="0">
            <a:spAutoFit/>
          </a:bodyPr>
          <a:lstStyle/>
          <a:p>
            <a:pPr marL="0" marR="0" lvl="0" indent="0" algn="l" rtl="0">
              <a:lnSpc>
                <a:spcPct val="115000"/>
              </a:lnSpc>
              <a:buClr>
                <a:schemeClr val="dk1"/>
              </a:buClr>
              <a:buSzPts val="1100"/>
              <a:buFont typeface="Arial"/>
              <a:buNone/>
            </a:pPr>
            <a:r>
              <a:rPr lang="en-US" sz="1100" b="0" i="0" u="none" strike="noStrike" cap="none" dirty="0">
                <a:solidFill>
                  <a:srgbClr val="0000CC"/>
                </a:solidFill>
                <a:latin typeface="Schibsted Grotesk"/>
                <a:ea typeface="Schibsted Grotesk"/>
                <a:cs typeface="Schibsted Grotesk"/>
                <a:sym typeface="Schibsted Grotesk"/>
              </a:rPr>
              <a:t>Einstein Telescope</a:t>
            </a:r>
            <a:endParaRPr sz="1100" b="0" i="0" u="none" strike="noStrike" cap="none" dirty="0">
              <a:solidFill>
                <a:srgbClr val="0000CC"/>
              </a:solidFill>
              <a:latin typeface="Schibsted Grotesk"/>
              <a:ea typeface="Schibsted Grotesk"/>
              <a:cs typeface="Schibsted Grotesk"/>
              <a:sym typeface="Schibsted Grotesk"/>
            </a:endParaRPr>
          </a:p>
        </p:txBody>
      </p:sp>
      <p:cxnSp>
        <p:nvCxnSpPr>
          <p:cNvPr id="14" name="Google Shape;67;g35ca55bf538_0_3">
            <a:extLst>
              <a:ext uri="{FF2B5EF4-FFF2-40B4-BE49-F238E27FC236}">
                <a16:creationId xmlns:a16="http://schemas.microsoft.com/office/drawing/2014/main" id="{532C8121-C7B5-F78A-6A96-EE1B133E3C61}"/>
              </a:ext>
            </a:extLst>
          </p:cNvPr>
          <p:cNvCxnSpPr/>
          <p:nvPr userDrawn="1"/>
        </p:nvCxnSpPr>
        <p:spPr>
          <a:xfrm>
            <a:off x="304800" y="540800"/>
            <a:ext cx="11588700" cy="0"/>
          </a:xfrm>
          <a:prstGeom prst="straightConnector1">
            <a:avLst/>
          </a:prstGeom>
          <a:noFill/>
          <a:ln w="9525" cap="flat" cmpd="sng">
            <a:solidFill>
              <a:srgbClr val="0000CC"/>
            </a:solidFill>
            <a:prstDash val="solid"/>
            <a:miter lim="800000"/>
            <a:headEnd type="none" w="sm" len="sm"/>
            <a:tailEnd type="none" w="sm" len="sm"/>
          </a:ln>
        </p:spPr>
      </p:cxnSp>
      <p:cxnSp>
        <p:nvCxnSpPr>
          <p:cNvPr id="15" name="Google Shape;68;g35ca55bf538_0_3">
            <a:extLst>
              <a:ext uri="{FF2B5EF4-FFF2-40B4-BE49-F238E27FC236}">
                <a16:creationId xmlns:a16="http://schemas.microsoft.com/office/drawing/2014/main" id="{BE25E0B0-6B94-C3D1-6C77-EBAE69B4FE66}"/>
              </a:ext>
            </a:extLst>
          </p:cNvPr>
          <p:cNvCxnSpPr/>
          <p:nvPr userDrawn="1"/>
        </p:nvCxnSpPr>
        <p:spPr>
          <a:xfrm>
            <a:off x="304800" y="226483"/>
            <a:ext cx="11588700" cy="0"/>
          </a:xfrm>
          <a:prstGeom prst="straightConnector1">
            <a:avLst/>
          </a:prstGeom>
          <a:noFill/>
          <a:ln w="9525" cap="flat" cmpd="sng">
            <a:solidFill>
              <a:srgbClr val="0000CC"/>
            </a:solidFill>
            <a:prstDash val="solid"/>
            <a:miter lim="800000"/>
            <a:headEnd type="none" w="sm" len="sm"/>
            <a:tailEnd type="none" w="sm" len="sm"/>
          </a:ln>
        </p:spPr>
      </p:cxnSp>
    </p:spTree>
    <p:extLst>
      <p:ext uri="{BB962C8B-B14F-4D97-AF65-F5344CB8AC3E}">
        <p14:creationId xmlns:p14="http://schemas.microsoft.com/office/powerpoint/2010/main" val="9200359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12" r:id="rId13"/>
    <p:sldLayoutId id="2147483713" r:id="rId14"/>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Ø"/>
        <a:defRPr sz="32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q"/>
        <a:defRPr sz="28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ü"/>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hyperlink" Target="https://apps.et-gw.eu/tds/?content=3&amp;r=18398" TargetMode="Externa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hyperlink" Target="https://apps.et-gw.eu/tds/?call_file=ET-0139C-25_ETPPM2SitespecificCharacterist.pdf" TargetMode="Externa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hyperlink" Target="https://apps.et-gw.eu/tds/?call_file=ET-0138B-25_ETPPM3CommonMethodologyToEstim.pdf" TargetMode="Externa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image" Target="../media/image8.jpe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36.xml"/><Relationship Id="rId4"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50.png"/><Relationship Id="rId5" Type="http://schemas.openxmlformats.org/officeDocument/2006/relationships/image" Target="../media/image34.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1.xml"/><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https://doi.org/10.1103/l6tp-ykxp" TargetMode="External"/><Relationship Id="rId5" Type="http://schemas.openxmlformats.org/officeDocument/2006/relationships/image" Target="../media/image43.png"/><Relationship Id="rId4" Type="http://schemas.openxmlformats.org/officeDocument/2006/relationships/hyperlink" Target="https://doi.org/10.1140/epjp/s13360-021-01450-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06BCEA9D-2511-B37D-6572-0F20129EC4CE}"/>
              </a:ext>
            </a:extLst>
          </p:cNvPr>
          <p:cNvSpPr txBox="1"/>
          <p:nvPr/>
        </p:nvSpPr>
        <p:spPr>
          <a:xfrm>
            <a:off x="7544070" y="3085745"/>
            <a:ext cx="4647930" cy="1641238"/>
          </a:xfrm>
          <a:prstGeom prst="rect">
            <a:avLst/>
          </a:prstGeom>
        </p:spPr>
        <p:txBody>
          <a:bodyPr vert="horz" lIns="91440" tIns="45720" rIns="91440" bIns="45720" rtlCol="0" anchor="ctr">
            <a:noAutofit/>
          </a:bodyPr>
          <a:lstStyle/>
          <a:p>
            <a:pPr>
              <a:lnSpc>
                <a:spcPct val="90000"/>
              </a:lnSpc>
              <a:spcBef>
                <a:spcPct val="0"/>
              </a:spcBef>
              <a:spcAft>
                <a:spcPts val="600"/>
              </a:spcAft>
              <a:defRPr/>
            </a:pPr>
            <a:r>
              <a:rPr lang="en-US" sz="4400" b="1" dirty="0">
                <a:solidFill>
                  <a:prstClr val="white"/>
                </a:solidFill>
                <a:latin typeface="Aptos Display" panose="02110004020202020204"/>
              </a:rPr>
              <a:t>The ET Site Characterization Board</a:t>
            </a:r>
            <a:endParaRPr kumimoji="0" lang="en-US" sz="4400" b="1"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
        <p:nvSpPr>
          <p:cNvPr id="65" name="Rectangle 64">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Right Triangle 66">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Immagine 2" descr="Immagine che contiene schermata, arte, design&#10;&#10;Descrizione generata automaticamente">
            <a:extLst>
              <a:ext uri="{FF2B5EF4-FFF2-40B4-BE49-F238E27FC236}">
                <a16:creationId xmlns:a16="http://schemas.microsoft.com/office/drawing/2014/main" id="{3CC527B6-1F04-59B7-A579-74D8CA4808B3}"/>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colorTemperature colorTemp="5300"/>
                    </a14:imgEffect>
                    <a14:imgEffect>
                      <a14:saturation sat="193000"/>
                    </a14:imgEffect>
                  </a14:imgLayer>
                </a14:imgProps>
              </a:ext>
            </a:extLst>
          </a:blip>
          <a:srcRect r="8" b="3246"/>
          <a:stretch>
            <a:fillRect/>
          </a:stretch>
        </p:blipFill>
        <p:spPr>
          <a:xfrm>
            <a:off x="4956312" y="173426"/>
            <a:ext cx="1544964" cy="1371600"/>
          </a:xfrm>
          <a:prstGeom prst="rect">
            <a:avLst/>
          </a:prstGeom>
          <a:solidFill>
            <a:schemeClr val="tx1">
              <a:alpha val="25000"/>
            </a:schemeClr>
          </a:solidFill>
        </p:spPr>
      </p:pic>
      <p:sp>
        <p:nvSpPr>
          <p:cNvPr id="71" name="Right Triangle 70">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5" name="Rectangle 74">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magine 3" descr="Immagine che contiene invertebrato, Bioluminescenza, Invertebrati marini, Plancton&#10;&#10;Descrizione generata automaticamente">
            <a:extLst>
              <a:ext uri="{FF2B5EF4-FFF2-40B4-BE49-F238E27FC236}">
                <a16:creationId xmlns:a16="http://schemas.microsoft.com/office/drawing/2014/main" id="{FC6ADFB8-65BA-A7BD-4E00-366C2CBD27BC}"/>
              </a:ext>
            </a:extLst>
          </p:cNvPr>
          <p:cNvPicPr>
            <a:picLocks noChangeAspect="1"/>
          </p:cNvPicPr>
          <p:nvPr/>
        </p:nvPicPr>
        <p:blipFill rotWithShape="1">
          <a:blip r:embed="rId5"/>
          <a:srcRect t="21491" r="1" b="1"/>
          <a:stretch>
            <a:fillRect/>
          </a:stretch>
        </p:blipFill>
        <p:spPr>
          <a:xfrm>
            <a:off x="648215" y="666723"/>
            <a:ext cx="1674145" cy="739321"/>
          </a:xfrm>
          <a:prstGeom prst="rect">
            <a:avLst/>
          </a:prstGeom>
        </p:spPr>
      </p:pic>
      <p:sp>
        <p:nvSpPr>
          <p:cNvPr id="68" name="Right Triangle 67">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BD5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ight Triangle 69">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4" name="Right Triangle 73">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ight Triangle 77">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design, arte&#10;&#10;Descrizione generata automaticamente con attendibilità media">
            <a:extLst>
              <a:ext uri="{FF2B5EF4-FFF2-40B4-BE49-F238E27FC236}">
                <a16:creationId xmlns:a16="http://schemas.microsoft.com/office/drawing/2014/main" id="{B9EA1F11-D583-83BE-BE8F-FEE62EAFF86A}"/>
              </a:ext>
            </a:extLst>
          </p:cNvPr>
          <p:cNvPicPr>
            <a:picLocks noChangeAspect="1"/>
          </p:cNvPicPr>
          <p:nvPr/>
        </p:nvPicPr>
        <p:blipFill rotWithShape="1">
          <a:blip r:embed="rId6"/>
          <a:srcRect l="12864" r="24953" b="-5"/>
          <a:stretch>
            <a:fillRect/>
          </a:stretch>
        </p:blipFill>
        <p:spPr>
          <a:xfrm>
            <a:off x="3259765" y="1523951"/>
            <a:ext cx="1415114" cy="1280160"/>
          </a:xfrm>
          <a:prstGeom prst="rect">
            <a:avLst/>
          </a:prstGeom>
        </p:spPr>
      </p:pic>
      <p:sp>
        <p:nvSpPr>
          <p:cNvPr id="80" name="Right Triangle 79">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CD38B109-FB8C-0362-D50F-99D9287E8991}"/>
              </a:ext>
            </a:extLst>
          </p:cNvPr>
          <p:cNvSpPr txBox="1"/>
          <p:nvPr/>
        </p:nvSpPr>
        <p:spPr>
          <a:xfrm>
            <a:off x="4089257" y="5362788"/>
            <a:ext cx="3706577" cy="985061"/>
          </a:xfrm>
          <a:prstGeom prst="rect">
            <a:avLst/>
          </a:prstGeom>
        </p:spPr>
        <p:txBody>
          <a:bodyPr vert="horz" lIns="91440" tIns="45720" rIns="91440" bIns="45720" rtlCol="0" anchor="ctr">
            <a:normAutofit/>
          </a:bodyPr>
          <a:lstStyle/>
          <a:p>
            <a:pPr marR="0" lvl="0" algn="l" defTabSz="914400" rtl="0" eaLnBrk="1" fontAlgn="auto" latinLnBrk="0" hangingPunct="1">
              <a:lnSpc>
                <a:spcPct val="90000"/>
              </a:lnSpc>
              <a:spcBef>
                <a:spcPts val="0"/>
              </a:spcBef>
              <a:spcAft>
                <a:spcPts val="600"/>
              </a:spcAft>
              <a:buClrTx/>
              <a:buSzTx/>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Prof. D. D’Urso </a:t>
            </a:r>
          </a:p>
          <a:p>
            <a:pPr marR="0" lvl="0" algn="l" defTabSz="914400" rtl="0" eaLnBrk="1" fontAlgn="auto" latinLnBrk="0" hangingPunct="1">
              <a:lnSpc>
                <a:spcPct val="90000"/>
              </a:lnSpc>
              <a:spcBef>
                <a:spcPts val="0"/>
              </a:spcBef>
              <a:spcAft>
                <a:spcPts val="600"/>
              </a:spcAft>
              <a:buClrTx/>
              <a:buSzTx/>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Univ. d</a:t>
            </a:r>
            <a:r>
              <a:rPr kumimoji="0" lang="en-US" sz="1800" b="1" i="0" u="none" strike="noStrike" kern="1200" cap="none" spc="0" normalizeH="0" baseline="0" noProof="0" dirty="0" err="1">
                <a:ln>
                  <a:noFill/>
                </a:ln>
                <a:solidFill>
                  <a:prstClr val="white"/>
                </a:solidFill>
                <a:effectLst/>
                <a:uLnTx/>
                <a:uFillTx/>
                <a:latin typeface="Aptos" panose="02110004020202020204"/>
                <a:ea typeface="+mn-ea"/>
                <a:cs typeface="+mn-cs"/>
              </a:rPr>
              <a:t>i</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Sassari &amp; INFN Cagliari </a:t>
            </a:r>
          </a:p>
        </p:txBody>
      </p:sp>
      <p:cxnSp>
        <p:nvCxnSpPr>
          <p:cNvPr id="7" name="Connettore diritto 6">
            <a:extLst>
              <a:ext uri="{FF2B5EF4-FFF2-40B4-BE49-F238E27FC236}">
                <a16:creationId xmlns:a16="http://schemas.microsoft.com/office/drawing/2014/main" id="{80157893-4CC9-F983-1B69-13C7C59F374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C7EE9647-AE71-1C2A-F363-DAA8CBB1AACC}"/>
              </a:ext>
            </a:extLst>
          </p:cNvPr>
          <p:cNvSpPr txBox="1"/>
          <p:nvPr/>
        </p:nvSpPr>
        <p:spPr>
          <a:xfrm>
            <a:off x="4921624" y="-155985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20F1338-83C3-B5EA-B206-FC536410F49E}"/>
              </a:ext>
            </a:extLst>
          </p:cNvPr>
          <p:cNvPicPr>
            <a:picLocks noChangeAspect="1"/>
          </p:cNvPicPr>
          <p:nvPr/>
        </p:nvPicPr>
        <p:blipFill rotWithShape="1">
          <a:blip r:embed="rId7"/>
          <a:srcRect r="1" b="1107"/>
          <a:stretch>
            <a:fillRect/>
          </a:stretch>
        </p:blipFill>
        <p:spPr>
          <a:xfrm>
            <a:off x="801939" y="3544729"/>
            <a:ext cx="2032142" cy="1828800"/>
          </a:xfrm>
          <a:prstGeom prst="rect">
            <a:avLst/>
          </a:prstGeom>
        </p:spPr>
      </p:pic>
      <p:pic>
        <p:nvPicPr>
          <p:cNvPr id="3" name="Google Shape;66;g35ca55bf538_0_3">
            <a:extLst>
              <a:ext uri="{FF2B5EF4-FFF2-40B4-BE49-F238E27FC236}">
                <a16:creationId xmlns:a16="http://schemas.microsoft.com/office/drawing/2014/main" id="{B20188EE-F6C3-5409-A33C-71F169E87955}"/>
              </a:ext>
            </a:extLst>
          </p:cNvPr>
          <p:cNvPicPr preferRelativeResize="0">
            <a:picLocks noChangeAspect="1"/>
          </p:cNvPicPr>
          <p:nvPr/>
        </p:nvPicPr>
        <p:blipFill rotWithShape="1">
          <a:blip r:embed="rId8"/>
          <a:stretch/>
        </p:blipFill>
        <p:spPr>
          <a:xfrm>
            <a:off x="4280741" y="3393225"/>
            <a:ext cx="2926087" cy="548640"/>
          </a:xfrm>
          <a:prstGeom prst="rect">
            <a:avLst/>
          </a:prstGeom>
          <a:noFill/>
        </p:spPr>
      </p:pic>
      <p:pic>
        <p:nvPicPr>
          <p:cNvPr id="11" name="Picture 10">
            <a:extLst>
              <a:ext uri="{FF2B5EF4-FFF2-40B4-BE49-F238E27FC236}">
                <a16:creationId xmlns:a16="http://schemas.microsoft.com/office/drawing/2014/main" id="{A109C310-AF56-F33D-C89D-CDF3A3C039C0}"/>
              </a:ext>
            </a:extLst>
          </p:cNvPr>
          <p:cNvPicPr>
            <a:picLocks noChangeAspect="1"/>
          </p:cNvPicPr>
          <p:nvPr/>
        </p:nvPicPr>
        <p:blipFill>
          <a:blip r:embed="rId9"/>
          <a:stretch>
            <a:fillRect/>
          </a:stretch>
        </p:blipFill>
        <p:spPr>
          <a:xfrm>
            <a:off x="8078280" y="660721"/>
            <a:ext cx="3186074" cy="2125299"/>
          </a:xfrm>
          <a:prstGeom prst="rect">
            <a:avLst/>
          </a:prstGeom>
        </p:spPr>
      </p:pic>
    </p:spTree>
    <p:extLst>
      <p:ext uri="{BB962C8B-B14F-4D97-AF65-F5344CB8AC3E}">
        <p14:creationId xmlns:p14="http://schemas.microsoft.com/office/powerpoint/2010/main" val="32997234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25BFD8-8D4B-9875-C26B-5952983D145E}"/>
              </a:ext>
            </a:extLst>
          </p:cNvPr>
          <p:cNvSpPr>
            <a:spLocks noGrp="1"/>
          </p:cNvSpPr>
          <p:nvPr>
            <p:ph type="title"/>
          </p:nvPr>
        </p:nvSpPr>
        <p:spPr>
          <a:xfrm>
            <a:off x="316500" y="553683"/>
            <a:ext cx="11570700" cy="785294"/>
          </a:xfrm>
        </p:spPr>
        <p:txBody>
          <a:bodyPr>
            <a:normAutofit/>
          </a:bodyPr>
          <a:lstStyle/>
          <a:p>
            <a:r>
              <a:rPr lang="en-US" dirty="0"/>
              <a:t>NN compared with other LF Instrument noise</a:t>
            </a:r>
          </a:p>
        </p:txBody>
      </p:sp>
      <p:pic>
        <p:nvPicPr>
          <p:cNvPr id="4" name="Picture 3">
            <a:extLst>
              <a:ext uri="{FF2B5EF4-FFF2-40B4-BE49-F238E27FC236}">
                <a16:creationId xmlns:a16="http://schemas.microsoft.com/office/drawing/2014/main" id="{9B057E29-3DEF-86F7-6538-B77E11A2DCB9}"/>
              </a:ext>
            </a:extLst>
          </p:cNvPr>
          <p:cNvPicPr>
            <a:picLocks noChangeAspect="1"/>
          </p:cNvPicPr>
          <p:nvPr/>
        </p:nvPicPr>
        <p:blipFill>
          <a:blip r:embed="rId2"/>
          <a:stretch>
            <a:fillRect/>
          </a:stretch>
        </p:blipFill>
        <p:spPr>
          <a:xfrm>
            <a:off x="2076302" y="1338977"/>
            <a:ext cx="6883307" cy="4663440"/>
          </a:xfrm>
          <a:prstGeom prst="rect">
            <a:avLst/>
          </a:prstGeom>
          <a:noFill/>
        </p:spPr>
      </p:pic>
      <p:sp>
        <p:nvSpPr>
          <p:cNvPr id="3" name="Slide Number Placeholder 2">
            <a:extLst>
              <a:ext uri="{FF2B5EF4-FFF2-40B4-BE49-F238E27FC236}">
                <a16:creationId xmlns:a16="http://schemas.microsoft.com/office/drawing/2014/main" id="{85374C69-46B3-9909-E30A-09E4D49377D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7C659075-83B6-5446-8002-4ADFDBF3FC85}" type="slidenum">
              <a:rPr lang="en-US" smtClean="0"/>
              <a:pPr>
                <a:spcAft>
                  <a:spcPts val="600"/>
                </a:spcAft>
              </a:pPr>
              <a:t>10</a:t>
            </a:fld>
            <a:endParaRPr lang="en-US"/>
          </a:p>
        </p:txBody>
      </p:sp>
      <p:sp>
        <p:nvSpPr>
          <p:cNvPr id="5" name="TextBox 4">
            <a:extLst>
              <a:ext uri="{FF2B5EF4-FFF2-40B4-BE49-F238E27FC236}">
                <a16:creationId xmlns:a16="http://schemas.microsoft.com/office/drawing/2014/main" id="{A8AC47A2-96F8-775C-2761-707091C69DDF}"/>
              </a:ext>
            </a:extLst>
          </p:cNvPr>
          <p:cNvSpPr txBox="1"/>
          <p:nvPr/>
        </p:nvSpPr>
        <p:spPr>
          <a:xfrm>
            <a:off x="9419422" y="2301399"/>
            <a:ext cx="1767148" cy="2585323"/>
          </a:xfrm>
          <a:prstGeom prst="rect">
            <a:avLst/>
          </a:prstGeom>
          <a:noFill/>
        </p:spPr>
        <p:txBody>
          <a:bodyPr wrap="square" rtlCol="0">
            <a:spAutoFit/>
          </a:bodyPr>
          <a:lstStyle/>
          <a:p>
            <a:r>
              <a:rPr lang="en-US" dirty="0"/>
              <a:t>From </a:t>
            </a:r>
            <a:r>
              <a:rPr lang="en-GB" dirty="0"/>
              <a:t>Andric et al, Impact of Site quality on ET’s detector design and innovation potential. Working document, version 260326</a:t>
            </a:r>
            <a:r>
              <a:rPr lang="en-US" dirty="0"/>
              <a:t> </a:t>
            </a:r>
          </a:p>
        </p:txBody>
      </p:sp>
    </p:spTree>
    <p:extLst>
      <p:ext uri="{BB962C8B-B14F-4D97-AF65-F5344CB8AC3E}">
        <p14:creationId xmlns:p14="http://schemas.microsoft.com/office/powerpoint/2010/main" val="48123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01012A-2D22-F721-4BAF-EC8F64053954}"/>
              </a:ext>
            </a:extLst>
          </p:cNvPr>
          <p:cNvSpPr txBox="1"/>
          <p:nvPr/>
        </p:nvSpPr>
        <p:spPr>
          <a:xfrm>
            <a:off x="461664" y="1285380"/>
            <a:ext cx="11413836" cy="369332"/>
          </a:xfrm>
          <a:prstGeom prst="rect">
            <a:avLst/>
          </a:prstGeom>
          <a:noFill/>
        </p:spPr>
        <p:txBody>
          <a:bodyPr wrap="square">
            <a:spAutoFit/>
          </a:bodyPr>
          <a:lstStyle/>
          <a:p>
            <a:r>
              <a:rPr lang="en-US" b="1" dirty="0">
                <a:sym typeface="Wingdings" panose="05000000000000000000" pitchFamily="2" charset="2"/>
              </a:rPr>
              <a:t>U</a:t>
            </a:r>
            <a:r>
              <a:rPr lang="en-US" b="1" dirty="0">
                <a:solidFill>
                  <a:schemeClr val="tx1"/>
                </a:solidFill>
                <a:sym typeface="Wingdings" panose="05000000000000000000" pitchFamily="2" charset="2"/>
              </a:rPr>
              <a:t>se </a:t>
            </a:r>
            <a:r>
              <a:rPr lang="en-US" b="1" dirty="0">
                <a:solidFill>
                  <a:schemeClr val="tx1"/>
                </a:solidFill>
              </a:rPr>
              <a:t>noise coupling estimate for ET from </a:t>
            </a:r>
            <a:r>
              <a:rPr lang="en-US" dirty="0"/>
              <a:t>Virgo O4 Measurements  -&gt; Constraints to magnetic noise level for ET</a:t>
            </a:r>
            <a:endParaRPr lang="en-US" b="1" dirty="0">
              <a:solidFill>
                <a:schemeClr val="tx1"/>
              </a:solidFill>
            </a:endParaRPr>
          </a:p>
        </p:txBody>
      </p:sp>
      <p:pic>
        <p:nvPicPr>
          <p:cNvPr id="10" name="Picture 9">
            <a:extLst>
              <a:ext uri="{FF2B5EF4-FFF2-40B4-BE49-F238E27FC236}">
                <a16:creationId xmlns:a16="http://schemas.microsoft.com/office/drawing/2014/main" id="{B812EC5E-E72A-AB97-8812-21FAD4018975}"/>
              </a:ext>
            </a:extLst>
          </p:cNvPr>
          <p:cNvPicPr>
            <a:picLocks noChangeAspect="1"/>
          </p:cNvPicPr>
          <p:nvPr/>
        </p:nvPicPr>
        <p:blipFill>
          <a:blip r:embed="rId2"/>
          <a:stretch>
            <a:fillRect/>
          </a:stretch>
        </p:blipFill>
        <p:spPr>
          <a:xfrm>
            <a:off x="1190210" y="2031474"/>
            <a:ext cx="5573902" cy="3708705"/>
          </a:xfrm>
          <a:prstGeom prst="rect">
            <a:avLst/>
          </a:prstGeom>
        </p:spPr>
      </p:pic>
      <p:sp>
        <p:nvSpPr>
          <p:cNvPr id="5" name="TextBox 4">
            <a:extLst>
              <a:ext uri="{FF2B5EF4-FFF2-40B4-BE49-F238E27FC236}">
                <a16:creationId xmlns:a16="http://schemas.microsoft.com/office/drawing/2014/main" id="{893C85A6-D1C3-F242-9359-65837806C0D9}"/>
              </a:ext>
            </a:extLst>
          </p:cNvPr>
          <p:cNvSpPr txBox="1"/>
          <p:nvPr/>
        </p:nvSpPr>
        <p:spPr>
          <a:xfrm>
            <a:off x="220725" y="5839942"/>
            <a:ext cx="6095266" cy="369332"/>
          </a:xfrm>
          <a:prstGeom prst="rect">
            <a:avLst/>
          </a:prstGeom>
          <a:noFill/>
        </p:spPr>
        <p:txBody>
          <a:bodyPr wrap="square">
            <a:spAutoFit/>
          </a:bodyPr>
          <a:lstStyle/>
          <a:p>
            <a:r>
              <a:rPr lang="en-US" dirty="0"/>
              <a:t>ET-0058A-26, R. De Rosa et al</a:t>
            </a:r>
          </a:p>
        </p:txBody>
      </p:sp>
      <p:sp>
        <p:nvSpPr>
          <p:cNvPr id="7" name="Title 6">
            <a:extLst>
              <a:ext uri="{FF2B5EF4-FFF2-40B4-BE49-F238E27FC236}">
                <a16:creationId xmlns:a16="http://schemas.microsoft.com/office/drawing/2014/main" id="{98AD10C3-B646-F31A-86E5-892AB24F8B26}"/>
              </a:ext>
            </a:extLst>
          </p:cNvPr>
          <p:cNvSpPr>
            <a:spLocks noGrp="1"/>
          </p:cNvSpPr>
          <p:nvPr>
            <p:ph type="title"/>
          </p:nvPr>
        </p:nvSpPr>
        <p:spPr/>
        <p:txBody>
          <a:bodyPr/>
          <a:lstStyle/>
          <a:p>
            <a:r>
              <a:rPr lang="fr-FR" dirty="0"/>
              <a:t>Magnetic Noise </a:t>
            </a:r>
            <a:r>
              <a:rPr lang="fr-FR" dirty="0" err="1"/>
              <a:t>Requirements</a:t>
            </a:r>
            <a:r>
              <a:rPr lang="fr-FR" dirty="0"/>
              <a:t> for ET</a:t>
            </a:r>
            <a:endParaRPr lang="en-US" dirty="0"/>
          </a:p>
        </p:txBody>
      </p:sp>
      <p:sp>
        <p:nvSpPr>
          <p:cNvPr id="9" name="TextBox 8">
            <a:extLst>
              <a:ext uri="{FF2B5EF4-FFF2-40B4-BE49-F238E27FC236}">
                <a16:creationId xmlns:a16="http://schemas.microsoft.com/office/drawing/2014/main" id="{19215DB0-1332-1A4B-579B-7F1019BD7095}"/>
              </a:ext>
            </a:extLst>
          </p:cNvPr>
          <p:cNvSpPr txBox="1"/>
          <p:nvPr/>
        </p:nvSpPr>
        <p:spPr>
          <a:xfrm>
            <a:off x="7538775" y="2031474"/>
            <a:ext cx="3237168" cy="2246769"/>
          </a:xfrm>
          <a:prstGeom prst="rect">
            <a:avLst/>
          </a:prstGeom>
          <a:noFill/>
        </p:spPr>
        <p:txBody>
          <a:bodyPr wrap="none" rtlCol="0">
            <a:spAutoFit/>
          </a:bodyPr>
          <a:lstStyle/>
          <a:p>
            <a:r>
              <a:rPr lang="en-US" sz="2000" b="1" dirty="0"/>
              <a:t>Take Home Message:</a:t>
            </a:r>
          </a:p>
          <a:p>
            <a:pPr marL="342900" indent="-342900">
              <a:buFont typeface="Wingdings" pitchFamily="2" charset="2"/>
              <a:buChar char="Ø"/>
            </a:pPr>
            <a:r>
              <a:rPr lang="en-US" sz="2000" b="1" dirty="0"/>
              <a:t>Reduce detector noise</a:t>
            </a:r>
          </a:p>
          <a:p>
            <a:r>
              <a:rPr lang="en-US" sz="2000" b="1" dirty="0"/>
              <a:t> </a:t>
            </a:r>
          </a:p>
          <a:p>
            <a:pPr marL="342900" indent="-342900">
              <a:buFont typeface="Wingdings" pitchFamily="2" charset="2"/>
              <a:buChar char="Ø"/>
            </a:pPr>
            <a:r>
              <a:rPr lang="en-US" sz="2000" b="1" dirty="0"/>
              <a:t>Reduce detector coupling</a:t>
            </a:r>
          </a:p>
          <a:p>
            <a:pPr marL="342900" indent="-342900">
              <a:buFont typeface="Wingdings" pitchFamily="2" charset="2"/>
              <a:buChar char="Ø"/>
            </a:pPr>
            <a:endParaRPr lang="en-US" sz="2000" b="1" dirty="0"/>
          </a:p>
          <a:p>
            <a:pPr marL="342900" indent="-342900">
              <a:buFont typeface="Wingdings" pitchFamily="2" charset="2"/>
              <a:buChar char="Ø"/>
            </a:pPr>
            <a:r>
              <a:rPr lang="en-US" sz="2000" b="1" dirty="0"/>
              <a:t>Site noise </a:t>
            </a:r>
          </a:p>
          <a:p>
            <a:endParaRPr lang="en-US" sz="2000" b="1" dirty="0"/>
          </a:p>
        </p:txBody>
      </p:sp>
      <p:sp>
        <p:nvSpPr>
          <p:cNvPr id="11" name="TextBox 10">
            <a:extLst>
              <a:ext uri="{FF2B5EF4-FFF2-40B4-BE49-F238E27FC236}">
                <a16:creationId xmlns:a16="http://schemas.microsoft.com/office/drawing/2014/main" id="{5BDF8B3D-2658-2505-6D9F-B5C37C5401C4}"/>
              </a:ext>
            </a:extLst>
          </p:cNvPr>
          <p:cNvSpPr txBox="1"/>
          <p:nvPr/>
        </p:nvSpPr>
        <p:spPr>
          <a:xfrm>
            <a:off x="7448445" y="4647574"/>
            <a:ext cx="3613682" cy="646331"/>
          </a:xfrm>
          <a:prstGeom prst="rect">
            <a:avLst/>
          </a:prstGeom>
          <a:noFill/>
        </p:spPr>
        <p:txBody>
          <a:bodyPr wrap="none" rtlCol="0">
            <a:spAutoFit/>
          </a:bodyPr>
          <a:lstStyle/>
          <a:p>
            <a:r>
              <a:rPr lang="en-US" b="1" dirty="0"/>
              <a:t>Impact of magnetic glitch visible on </a:t>
            </a:r>
          </a:p>
          <a:p>
            <a:r>
              <a:rPr lang="en-US" b="1" dirty="0"/>
              <a:t>detector duty cycle</a:t>
            </a:r>
          </a:p>
        </p:txBody>
      </p:sp>
    </p:spTree>
    <p:extLst>
      <p:ext uri="{BB962C8B-B14F-4D97-AF65-F5344CB8AC3E}">
        <p14:creationId xmlns:p14="http://schemas.microsoft.com/office/powerpoint/2010/main" val="420825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0BD6F3-02FC-CD2E-3A42-3E8167B49F4A}"/>
              </a:ext>
            </a:extLst>
          </p:cNvPr>
          <p:cNvSpPr>
            <a:spLocks noGrp="1"/>
          </p:cNvSpPr>
          <p:nvPr>
            <p:ph type="ctrTitle"/>
          </p:nvPr>
        </p:nvSpPr>
        <p:spPr/>
        <p:txBody>
          <a:bodyPr/>
          <a:lstStyle/>
          <a:p>
            <a:r>
              <a:rPr lang="en-US" dirty="0"/>
              <a:t>The Site Selection is a crucial choice! </a:t>
            </a:r>
          </a:p>
        </p:txBody>
      </p:sp>
      <p:sp>
        <p:nvSpPr>
          <p:cNvPr id="2" name="Slide Number Placeholder 1">
            <a:extLst>
              <a:ext uri="{FF2B5EF4-FFF2-40B4-BE49-F238E27FC236}">
                <a16:creationId xmlns:a16="http://schemas.microsoft.com/office/drawing/2014/main" id="{0ED4DDDD-F72E-22A5-7545-659E4BA7E572}"/>
              </a:ext>
            </a:extLst>
          </p:cNvPr>
          <p:cNvSpPr>
            <a:spLocks noGrp="1"/>
          </p:cNvSpPr>
          <p:nvPr>
            <p:ph type="sldNum" sz="quarter" idx="12"/>
          </p:nvPr>
        </p:nvSpPr>
        <p:spPr/>
        <p:txBody>
          <a:bodyPr/>
          <a:lstStyle/>
          <a:p>
            <a:fld id="{7C659075-83B6-5446-8002-4ADFDBF3FC85}" type="slidenum">
              <a:rPr lang="en-US" smtClean="0"/>
              <a:t>12</a:t>
            </a:fld>
            <a:endParaRPr lang="en-US"/>
          </a:p>
        </p:txBody>
      </p:sp>
    </p:spTree>
    <p:extLst>
      <p:ext uri="{BB962C8B-B14F-4D97-AF65-F5344CB8AC3E}">
        <p14:creationId xmlns:p14="http://schemas.microsoft.com/office/powerpoint/2010/main" val="206244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1CBF-5EF2-EE9F-FBB5-5B1002EB9B70}"/>
              </a:ext>
            </a:extLst>
          </p:cNvPr>
          <p:cNvSpPr>
            <a:spLocks noGrp="1"/>
          </p:cNvSpPr>
          <p:nvPr>
            <p:ph type="title"/>
          </p:nvPr>
        </p:nvSpPr>
        <p:spPr/>
        <p:txBody>
          <a:bodyPr/>
          <a:lstStyle/>
          <a:p>
            <a:r>
              <a:rPr lang="en-US" dirty="0"/>
              <a:t>SCB: General Mission</a:t>
            </a:r>
          </a:p>
        </p:txBody>
      </p:sp>
      <p:sp>
        <p:nvSpPr>
          <p:cNvPr id="3" name="Content Placeholder 2">
            <a:extLst>
              <a:ext uri="{FF2B5EF4-FFF2-40B4-BE49-F238E27FC236}">
                <a16:creationId xmlns:a16="http://schemas.microsoft.com/office/drawing/2014/main" id="{0FD27867-E6A6-3EEF-7A95-DD4A18F4E1F4}"/>
              </a:ext>
            </a:extLst>
          </p:cNvPr>
          <p:cNvSpPr>
            <a:spLocks noGrp="1"/>
          </p:cNvSpPr>
          <p:nvPr>
            <p:ph idx="1"/>
          </p:nvPr>
        </p:nvSpPr>
        <p:spPr/>
        <p:txBody>
          <a:bodyPr>
            <a:normAutofit fontScale="85000" lnSpcReduction="20000"/>
          </a:bodyPr>
          <a:lstStyle/>
          <a:p>
            <a:pPr marL="0" marR="0" algn="just">
              <a:lnSpc>
                <a:spcPct val="107000"/>
              </a:lnSpc>
              <a:spcAft>
                <a:spcPts val="800"/>
              </a:spcAft>
            </a:pPr>
            <a:r>
              <a:rPr lang="en-US" dirty="0">
                <a:effectLst/>
                <a:latin typeface="Calibri" panose="020F0502020204030204" pitchFamily="34" charset="0"/>
                <a:ea typeface="Calibri" panose="020F0502020204030204" pitchFamily="34" charset="0"/>
                <a:cs typeface="Calibri" panose="020F0502020204030204" pitchFamily="34" charset="0"/>
              </a:rPr>
              <a:t>The SCB is responsible for supplying information to be captured in a </a:t>
            </a:r>
            <a:r>
              <a:rPr lang="en-US" dirty="0" err="1">
                <a:effectLst/>
                <a:latin typeface="Calibri" panose="020F0502020204030204" pitchFamily="34" charset="0"/>
                <a:ea typeface="Calibri" panose="020F0502020204030204" pitchFamily="34" charset="0"/>
                <a:cs typeface="Calibri" panose="020F0502020204030204" pitchFamily="34" charset="0"/>
              </a:rPr>
              <a:t>Bidbook</a:t>
            </a:r>
            <a:r>
              <a:rPr lang="en-US">
                <a:effectLst/>
                <a:latin typeface="Calibri" panose="020F0502020204030204" pitchFamily="34" charset="0"/>
                <a:ea typeface="Calibri" panose="020F0502020204030204" pitchFamily="34" charset="0"/>
                <a:cs typeface="Calibri" panose="020F0502020204030204" pitchFamily="34" charset="0"/>
              </a:rPr>
              <a:t> or directly to those bodies responsible for the selection of the ET site, in the form of two tasks:</a:t>
            </a:r>
          </a:p>
          <a:p>
            <a:pPr marL="342900" marR="0" lvl="0" indent="-342900" algn="just">
              <a:lnSpc>
                <a:spcPct val="107000"/>
              </a:lnSpc>
              <a:spcAft>
                <a:spcPts val="800"/>
              </a:spcAft>
              <a:buFont typeface="Arial" panose="020B0604020202020204" pitchFamily="34" charset="0"/>
              <a:buChar char="●"/>
            </a:pPr>
            <a:r>
              <a:rPr lang="en-US" i="1">
                <a:effectLst/>
                <a:latin typeface="Calibri" panose="020F0502020204030204" pitchFamily="34" charset="0"/>
                <a:ea typeface="Noto Sans Symbols"/>
                <a:cs typeface="Calibri" panose="020F0502020204030204" pitchFamily="34" charset="0"/>
              </a:rPr>
              <a:t>T1: Collect, organize and/or produce a complete characterization of the subsurface as well as documentation needed for a fair comparison of candidate sites.</a:t>
            </a:r>
            <a:endParaRPr lang="en-US">
              <a:effectLst/>
              <a:latin typeface="Calibri" panose="020F0502020204030204" pitchFamily="34" charset="0"/>
              <a:ea typeface="Noto Sans Symbols"/>
              <a:cs typeface="Calibri" panose="020F0502020204030204" pitchFamily="34" charset="0"/>
            </a:endParaRPr>
          </a:p>
          <a:p>
            <a:pPr marL="342900" marR="0" lvl="0" indent="-342900" algn="just">
              <a:lnSpc>
                <a:spcPct val="107000"/>
              </a:lnSpc>
              <a:spcAft>
                <a:spcPts val="800"/>
              </a:spcAft>
              <a:buFont typeface="Arial" panose="020B0604020202020204" pitchFamily="34" charset="0"/>
              <a:buChar char="●"/>
            </a:pPr>
            <a:r>
              <a:rPr lang="en-US" i="1">
                <a:effectLst/>
                <a:latin typeface="Calibri" panose="020F0502020204030204" pitchFamily="34" charset="0"/>
                <a:ea typeface="Noto Sans Symbols"/>
                <a:cs typeface="Calibri" panose="020F0502020204030204" pitchFamily="34" charset="0"/>
              </a:rPr>
              <a:t>T2: Propose a common framework and common basis for the evaluation of information to characterize the candidate sites.</a:t>
            </a:r>
          </a:p>
          <a:p>
            <a:pPr marL="342900" marR="0" lvl="0" indent="-342900" algn="just">
              <a:lnSpc>
                <a:spcPct val="107000"/>
              </a:lnSpc>
              <a:spcAft>
                <a:spcPts val="800"/>
              </a:spcAft>
              <a:buFont typeface="Arial" panose="020B0604020202020204" pitchFamily="34" charset="0"/>
              <a:buChar char="●"/>
            </a:pPr>
            <a:r>
              <a:rPr lang="en-US"/>
              <a:t>T3: coordinate the estimation of site environmental conditions on ET performances in order to compare the candidate sites on a scientific basis</a:t>
            </a:r>
            <a:endParaRPr lang="en-US">
              <a:effectLst/>
              <a:latin typeface="Calibri" panose="020F0502020204030204" pitchFamily="34" charset="0"/>
              <a:ea typeface="Noto Sans Symbols"/>
              <a:cs typeface="Calibri" panose="020F0502020204030204" pitchFamily="34" charset="0"/>
            </a:endParaRPr>
          </a:p>
        </p:txBody>
      </p:sp>
      <p:sp>
        <p:nvSpPr>
          <p:cNvPr id="4" name="Slide Number Placeholder 3">
            <a:extLst>
              <a:ext uri="{FF2B5EF4-FFF2-40B4-BE49-F238E27FC236}">
                <a16:creationId xmlns:a16="http://schemas.microsoft.com/office/drawing/2014/main" id="{1A544750-00B6-5268-AFE4-B50D8AA804B2}"/>
              </a:ext>
            </a:extLst>
          </p:cNvPr>
          <p:cNvSpPr>
            <a:spLocks noGrp="1"/>
          </p:cNvSpPr>
          <p:nvPr>
            <p:ph type="sldNum" sz="quarter" idx="12"/>
          </p:nvPr>
        </p:nvSpPr>
        <p:spPr/>
        <p:txBody>
          <a:bodyPr/>
          <a:lstStyle/>
          <a:p>
            <a:fld id="{7C659075-83B6-5446-8002-4ADFDBF3FC85}" type="slidenum">
              <a:rPr lang="en-US" smtClean="0"/>
              <a:t>13</a:t>
            </a:fld>
            <a:endParaRPr lang="en-US"/>
          </a:p>
        </p:txBody>
      </p:sp>
    </p:spTree>
    <p:extLst>
      <p:ext uri="{BB962C8B-B14F-4D97-AF65-F5344CB8AC3E}">
        <p14:creationId xmlns:p14="http://schemas.microsoft.com/office/powerpoint/2010/main" val="222146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AF4A-5D05-D71F-CF96-B9F9B878E8A1}"/>
              </a:ext>
            </a:extLst>
          </p:cNvPr>
          <p:cNvSpPr>
            <a:spLocks noGrp="1"/>
          </p:cNvSpPr>
          <p:nvPr>
            <p:ph type="title"/>
          </p:nvPr>
        </p:nvSpPr>
        <p:spPr/>
        <p:txBody>
          <a:bodyPr/>
          <a:lstStyle/>
          <a:p>
            <a:r>
              <a:rPr lang="en-US" dirty="0"/>
              <a:t>ET Site Characterization</a:t>
            </a:r>
          </a:p>
        </p:txBody>
      </p:sp>
      <p:sp>
        <p:nvSpPr>
          <p:cNvPr id="5" name="Slide Number Placeholder 4">
            <a:extLst>
              <a:ext uri="{FF2B5EF4-FFF2-40B4-BE49-F238E27FC236}">
                <a16:creationId xmlns:a16="http://schemas.microsoft.com/office/drawing/2014/main" id="{781938F4-3837-6BA7-99E4-954275E8E7A8}"/>
              </a:ext>
            </a:extLst>
          </p:cNvPr>
          <p:cNvSpPr>
            <a:spLocks noGrp="1"/>
          </p:cNvSpPr>
          <p:nvPr>
            <p:ph type="sldNum" sz="quarter" idx="12"/>
          </p:nvPr>
        </p:nvSpPr>
        <p:spPr/>
        <p:txBody>
          <a:bodyPr/>
          <a:lstStyle/>
          <a:p>
            <a:fld id="{7C659075-83B6-5446-8002-4ADFDBF3FC85}" type="slidenum">
              <a:rPr lang="en-US" smtClean="0"/>
              <a:t>14</a:t>
            </a:fld>
            <a:endParaRPr lang="en-US"/>
          </a:p>
        </p:txBody>
      </p:sp>
      <p:sp>
        <p:nvSpPr>
          <p:cNvPr id="74" name="TextBox 73">
            <a:extLst>
              <a:ext uri="{FF2B5EF4-FFF2-40B4-BE49-F238E27FC236}">
                <a16:creationId xmlns:a16="http://schemas.microsoft.com/office/drawing/2014/main" id="{E06083E7-5C74-4238-9233-7DDE7A3A0183}"/>
              </a:ext>
            </a:extLst>
          </p:cNvPr>
          <p:cNvSpPr txBox="1"/>
          <p:nvPr/>
        </p:nvSpPr>
        <p:spPr>
          <a:xfrm>
            <a:off x="106377" y="2347886"/>
            <a:ext cx="3782536" cy="3785652"/>
          </a:xfrm>
          <a:prstGeom prst="rect">
            <a:avLst/>
          </a:prstGeom>
          <a:noFill/>
        </p:spPr>
        <p:txBody>
          <a:bodyPr wrap="square" rtlCol="0">
            <a:spAutoFit/>
          </a:bodyPr>
          <a:lstStyle/>
          <a:p>
            <a:pPr marL="285750" indent="-285750">
              <a:buFont typeface="Wingdings" pitchFamily="2" charset="2"/>
              <a:buChar char="Ø"/>
            </a:pPr>
            <a:r>
              <a:rPr lang="en-US" sz="2000" b="1" dirty="0" err="1">
                <a:solidFill>
                  <a:schemeClr val="accent1">
                    <a:lumMod val="50000"/>
                  </a:schemeClr>
                </a:solidFill>
                <a:effectLst/>
                <a:latin typeface="Calibri" panose="020F0502020204030204" pitchFamily="34" charset="0"/>
              </a:rPr>
              <a:t>SiteCharacterization</a:t>
            </a:r>
            <a:r>
              <a:rPr lang="en-US" sz="2000" b="1" dirty="0">
                <a:solidFill>
                  <a:schemeClr val="accent1">
                    <a:lumMod val="50000"/>
                  </a:schemeClr>
                </a:solidFill>
                <a:effectLst/>
                <a:latin typeface="Calibri" panose="020F0502020204030204" pitchFamily="34" charset="0"/>
              </a:rPr>
              <a:t> </a:t>
            </a:r>
            <a:r>
              <a:rPr lang="en-US" sz="2000" dirty="0">
                <a:solidFill>
                  <a:schemeClr val="accent1">
                    <a:lumMod val="50000"/>
                  </a:schemeClr>
                </a:solidFill>
                <a:effectLst/>
                <a:latin typeface="Calibri" panose="020F0502020204030204" pitchFamily="34" charset="0"/>
              </a:rPr>
              <a:t>coordinated in the framework of the </a:t>
            </a:r>
            <a:r>
              <a:rPr lang="en-US" sz="2000" b="1" dirty="0">
                <a:solidFill>
                  <a:schemeClr val="accent1">
                    <a:lumMod val="50000"/>
                  </a:schemeClr>
                </a:solidFill>
                <a:effectLst/>
                <a:latin typeface="Calibri" panose="020F0502020204030204" pitchFamily="34" charset="0"/>
              </a:rPr>
              <a:t>ET Collaboration: </a:t>
            </a:r>
            <a:r>
              <a:rPr lang="en-US" sz="2000" dirty="0">
                <a:solidFill>
                  <a:schemeClr val="accent1">
                    <a:lumMod val="50000"/>
                  </a:schemeClr>
                </a:solidFill>
                <a:effectLst/>
                <a:latin typeface="Calibri" panose="020F0502020204030204" pitchFamily="34" charset="0"/>
              </a:rPr>
              <a:t>Site </a:t>
            </a:r>
            <a:r>
              <a:rPr lang="en-US" sz="2000" dirty="0">
                <a:solidFill>
                  <a:schemeClr val="accent1">
                    <a:lumMod val="50000"/>
                  </a:schemeClr>
                </a:solidFill>
                <a:latin typeface="Calibri" panose="020F0502020204030204" pitchFamily="34" charset="0"/>
              </a:rPr>
              <a:t>Characterization</a:t>
            </a:r>
            <a:r>
              <a:rPr lang="en-US" sz="2000" dirty="0">
                <a:solidFill>
                  <a:schemeClr val="accent1">
                    <a:lumMod val="50000"/>
                  </a:schemeClr>
                </a:solidFill>
                <a:effectLst/>
                <a:latin typeface="Calibri" panose="020F0502020204030204" pitchFamily="34" charset="0"/>
              </a:rPr>
              <a:t> Board (SPB).</a:t>
            </a:r>
          </a:p>
          <a:p>
            <a:pPr marL="285750" indent="-285750">
              <a:buFont typeface="Wingdings" pitchFamily="2" charset="2"/>
              <a:buChar char="Ø"/>
            </a:pPr>
            <a:endParaRPr lang="en-US" sz="2000" dirty="0">
              <a:solidFill>
                <a:schemeClr val="accent1">
                  <a:lumMod val="50000"/>
                </a:schemeClr>
              </a:solidFill>
              <a:latin typeface="Calibri" panose="020F0502020204030204" pitchFamily="34" charset="0"/>
            </a:endParaRPr>
          </a:p>
          <a:p>
            <a:pPr marL="285750" indent="-285750">
              <a:buFont typeface="Wingdings" pitchFamily="2" charset="2"/>
              <a:buChar char="Ø"/>
            </a:pPr>
            <a:r>
              <a:rPr lang="en-US" sz="2000" dirty="0">
                <a:solidFill>
                  <a:schemeClr val="accent1">
                    <a:lumMod val="50000"/>
                  </a:schemeClr>
                </a:solidFill>
                <a:effectLst/>
                <a:latin typeface="Calibri" panose="020F0502020204030204" pitchFamily="34" charset="0"/>
              </a:rPr>
              <a:t>Strong interaction with the Active Noise Mitigation division </a:t>
            </a:r>
            <a:r>
              <a:rPr lang="en-US" sz="2000" dirty="0">
                <a:solidFill>
                  <a:schemeClr val="accent1">
                    <a:lumMod val="50000"/>
                  </a:schemeClr>
                </a:solidFill>
                <a:latin typeface="Calibri" panose="020F0502020204030204" pitchFamily="34" charset="0"/>
              </a:rPr>
              <a:t>of</a:t>
            </a:r>
            <a:r>
              <a:rPr lang="en-US" sz="2000" dirty="0">
                <a:solidFill>
                  <a:schemeClr val="accent1">
                    <a:lumMod val="50000"/>
                  </a:schemeClr>
                </a:solidFill>
                <a:effectLst/>
                <a:latin typeface="Calibri" panose="020F0502020204030204" pitchFamily="34" charset="0"/>
              </a:rPr>
              <a:t> the Instrument Science Board(ISB) and with OSB for detector performance in terms of achievable physic goals </a:t>
            </a:r>
          </a:p>
          <a:p>
            <a:pPr marL="285750" indent="-285750">
              <a:buFont typeface="Wingdings" pitchFamily="2" charset="2"/>
              <a:buChar char="Ø"/>
            </a:pPr>
            <a:endParaRPr lang="en-US" sz="2000" dirty="0">
              <a:solidFill>
                <a:schemeClr val="accent1">
                  <a:lumMod val="50000"/>
                </a:schemeClr>
              </a:solidFill>
            </a:endParaRPr>
          </a:p>
        </p:txBody>
      </p:sp>
      <p:grpSp>
        <p:nvGrpSpPr>
          <p:cNvPr id="3" name="Group 2">
            <a:extLst>
              <a:ext uri="{FF2B5EF4-FFF2-40B4-BE49-F238E27FC236}">
                <a16:creationId xmlns:a16="http://schemas.microsoft.com/office/drawing/2014/main" id="{DDB3D336-A337-B7D9-91A0-7FE4BE99B838}"/>
              </a:ext>
            </a:extLst>
          </p:cNvPr>
          <p:cNvGrpSpPr/>
          <p:nvPr/>
        </p:nvGrpSpPr>
        <p:grpSpPr>
          <a:xfrm>
            <a:off x="3965462" y="849619"/>
            <a:ext cx="8218517" cy="5874500"/>
            <a:chOff x="3973483" y="1026081"/>
            <a:chExt cx="8218517" cy="5874500"/>
          </a:xfrm>
        </p:grpSpPr>
        <p:grpSp>
          <p:nvGrpSpPr>
            <p:cNvPr id="6" name="Group 5">
              <a:extLst>
                <a:ext uri="{FF2B5EF4-FFF2-40B4-BE49-F238E27FC236}">
                  <a16:creationId xmlns:a16="http://schemas.microsoft.com/office/drawing/2014/main" id="{0A07757B-DE23-92C3-3257-25526E4EDA7D}"/>
                </a:ext>
              </a:extLst>
            </p:cNvPr>
            <p:cNvGrpSpPr/>
            <p:nvPr/>
          </p:nvGrpSpPr>
          <p:grpSpPr>
            <a:xfrm>
              <a:off x="3973483" y="1026081"/>
              <a:ext cx="8218517" cy="5874500"/>
              <a:chOff x="800223" y="899355"/>
              <a:chExt cx="8218517" cy="5874500"/>
            </a:xfrm>
          </p:grpSpPr>
          <p:sp>
            <p:nvSpPr>
              <p:cNvPr id="7" name="Rechteck: abgerundete Ecken 32">
                <a:extLst>
                  <a:ext uri="{FF2B5EF4-FFF2-40B4-BE49-F238E27FC236}">
                    <a16:creationId xmlns:a16="http://schemas.microsoft.com/office/drawing/2014/main" id="{4D517F42-6839-C8E3-B679-8E613085B02B}"/>
                  </a:ext>
                </a:extLst>
              </p:cNvPr>
              <p:cNvSpPr/>
              <p:nvPr/>
            </p:nvSpPr>
            <p:spPr>
              <a:xfrm>
                <a:off x="3570958" y="899355"/>
                <a:ext cx="2272320" cy="71166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ET Executive Board</a:t>
                </a:r>
                <a:endParaRPr kumimoji="0" lang="de-DE"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sp>
            <p:nvSpPr>
              <p:cNvPr id="8" name="Rettangolo arrotondato 7">
                <a:extLst>
                  <a:ext uri="{FF2B5EF4-FFF2-40B4-BE49-F238E27FC236}">
                    <a16:creationId xmlns:a16="http://schemas.microsoft.com/office/drawing/2014/main" id="{F9E30EE7-ADA5-6167-66D8-F9734F0444CD}"/>
                  </a:ext>
                </a:extLst>
              </p:cNvPr>
              <p:cNvSpPr/>
              <p:nvPr/>
            </p:nvSpPr>
            <p:spPr>
              <a:xfrm>
                <a:off x="800223" y="1768569"/>
                <a:ext cx="8218517" cy="958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tangolo arrotondato 9">
                <a:extLst>
                  <a:ext uri="{FF2B5EF4-FFF2-40B4-BE49-F238E27FC236}">
                    <a16:creationId xmlns:a16="http://schemas.microsoft.com/office/drawing/2014/main" id="{868D554B-0991-C3E5-F7FA-9BEA5FFD4A7C}"/>
                  </a:ext>
                </a:extLst>
              </p:cNvPr>
              <p:cNvSpPr/>
              <p:nvPr/>
            </p:nvSpPr>
            <p:spPr>
              <a:xfrm>
                <a:off x="4939961" y="2076693"/>
                <a:ext cx="1884218" cy="5098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ISB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Instrument Science Board</a:t>
                </a:r>
              </a:p>
            </p:txBody>
          </p:sp>
          <p:sp>
            <p:nvSpPr>
              <p:cNvPr id="10" name="CasellaDiTesto 10">
                <a:extLst>
                  <a:ext uri="{FF2B5EF4-FFF2-40B4-BE49-F238E27FC236}">
                    <a16:creationId xmlns:a16="http://schemas.microsoft.com/office/drawing/2014/main" id="{7424082F-37A9-A7A8-DF78-00A31D008058}"/>
                  </a:ext>
                </a:extLst>
              </p:cNvPr>
              <p:cNvSpPr txBox="1"/>
              <p:nvPr/>
            </p:nvSpPr>
            <p:spPr>
              <a:xfrm>
                <a:off x="4352529" y="1711959"/>
                <a:ext cx="1598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Specific Boards</a:t>
                </a:r>
              </a:p>
            </p:txBody>
          </p:sp>
          <p:sp>
            <p:nvSpPr>
              <p:cNvPr id="11" name="Rettangolo arrotondato 11">
                <a:extLst>
                  <a:ext uri="{FF2B5EF4-FFF2-40B4-BE49-F238E27FC236}">
                    <a16:creationId xmlns:a16="http://schemas.microsoft.com/office/drawing/2014/main" id="{AACA5067-DEAC-AE84-48A4-CD8F0F84CD5E}"/>
                  </a:ext>
                </a:extLst>
              </p:cNvPr>
              <p:cNvSpPr/>
              <p:nvPr/>
            </p:nvSpPr>
            <p:spPr>
              <a:xfrm>
                <a:off x="2961535" y="2076692"/>
                <a:ext cx="1884218" cy="5098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OSB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Observation Science Board</a:t>
                </a:r>
              </a:p>
            </p:txBody>
          </p:sp>
          <p:sp>
            <p:nvSpPr>
              <p:cNvPr id="12" name="Rettangolo arrotondato 13">
                <a:extLst>
                  <a:ext uri="{FF2B5EF4-FFF2-40B4-BE49-F238E27FC236}">
                    <a16:creationId xmlns:a16="http://schemas.microsoft.com/office/drawing/2014/main" id="{FDF503EC-1033-195C-F6A7-F8BFC1E5A597}"/>
                  </a:ext>
                </a:extLst>
              </p:cNvPr>
              <p:cNvSpPr/>
              <p:nvPr/>
            </p:nvSpPr>
            <p:spPr>
              <a:xfrm>
                <a:off x="6931766" y="2076692"/>
                <a:ext cx="1884218" cy="5098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E-Infrastructure Board</a:t>
                </a:r>
              </a:p>
            </p:txBody>
          </p:sp>
          <p:sp>
            <p:nvSpPr>
              <p:cNvPr id="13" name="Rettangolo arrotondato 14">
                <a:extLst>
                  <a:ext uri="{FF2B5EF4-FFF2-40B4-BE49-F238E27FC236}">
                    <a16:creationId xmlns:a16="http://schemas.microsoft.com/office/drawing/2014/main" id="{56631666-F8D9-96C4-7EC7-B5129768A270}"/>
                  </a:ext>
                </a:extLst>
              </p:cNvPr>
              <p:cNvSpPr/>
              <p:nvPr/>
            </p:nvSpPr>
            <p:spPr>
              <a:xfrm>
                <a:off x="5186100" y="2901345"/>
                <a:ext cx="1645920" cy="50836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Suspensions</a:t>
                </a:r>
              </a:p>
            </p:txBody>
          </p:sp>
          <p:sp>
            <p:nvSpPr>
              <p:cNvPr id="14" name="Rettangolo arrotondato 15">
                <a:extLst>
                  <a:ext uri="{FF2B5EF4-FFF2-40B4-BE49-F238E27FC236}">
                    <a16:creationId xmlns:a16="http://schemas.microsoft.com/office/drawing/2014/main" id="{0090C018-3785-442B-8493-18D139673FCC}"/>
                  </a:ext>
                </a:extLst>
              </p:cNvPr>
              <p:cNvSpPr/>
              <p:nvPr/>
            </p:nvSpPr>
            <p:spPr>
              <a:xfrm>
                <a:off x="5186100" y="3502223"/>
                <a:ext cx="1645920" cy="500044"/>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Optics</a:t>
                </a:r>
              </a:p>
            </p:txBody>
          </p:sp>
          <p:sp>
            <p:nvSpPr>
              <p:cNvPr id="15" name="Rettangolo arrotondato 16">
                <a:extLst>
                  <a:ext uri="{FF2B5EF4-FFF2-40B4-BE49-F238E27FC236}">
                    <a16:creationId xmlns:a16="http://schemas.microsoft.com/office/drawing/2014/main" id="{34A8A946-5467-3B7C-7894-EDDD6CF080DB}"/>
                  </a:ext>
                </a:extLst>
              </p:cNvPr>
              <p:cNvSpPr/>
              <p:nvPr/>
            </p:nvSpPr>
            <p:spPr>
              <a:xfrm>
                <a:off x="5186100" y="4136875"/>
                <a:ext cx="1645920" cy="501535"/>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Interferometer</a:t>
                </a:r>
              </a:p>
            </p:txBody>
          </p:sp>
          <p:sp>
            <p:nvSpPr>
              <p:cNvPr id="16" name="Rettangolo arrotondato 17">
                <a:extLst>
                  <a:ext uri="{FF2B5EF4-FFF2-40B4-BE49-F238E27FC236}">
                    <a16:creationId xmlns:a16="http://schemas.microsoft.com/office/drawing/2014/main" id="{F50D3CBA-53D6-86B1-6FFB-737284778120}"/>
                  </a:ext>
                </a:extLst>
              </p:cNvPr>
              <p:cNvSpPr/>
              <p:nvPr/>
            </p:nvSpPr>
            <p:spPr>
              <a:xfrm>
                <a:off x="5186100" y="4762708"/>
                <a:ext cx="1645920" cy="520931"/>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Vacuum and Cryogenics</a:t>
                </a:r>
              </a:p>
            </p:txBody>
          </p:sp>
          <p:sp>
            <p:nvSpPr>
              <p:cNvPr id="17" name="Rettangolo arrotondato 18">
                <a:extLst>
                  <a:ext uri="{FF2B5EF4-FFF2-40B4-BE49-F238E27FC236}">
                    <a16:creationId xmlns:a16="http://schemas.microsoft.com/office/drawing/2014/main" id="{1C1921DF-FA16-8CFC-2511-714449AA51A9}"/>
                  </a:ext>
                </a:extLst>
              </p:cNvPr>
              <p:cNvSpPr/>
              <p:nvPr/>
            </p:nvSpPr>
            <p:spPr>
              <a:xfrm>
                <a:off x="5186100" y="5391514"/>
                <a:ext cx="1645920" cy="520931"/>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Active Noise Mitigation</a:t>
                </a:r>
              </a:p>
            </p:txBody>
          </p:sp>
          <p:cxnSp>
            <p:nvCxnSpPr>
              <p:cNvPr id="18" name="Connettore diritto 21">
                <a:extLst>
                  <a:ext uri="{FF2B5EF4-FFF2-40B4-BE49-F238E27FC236}">
                    <a16:creationId xmlns:a16="http://schemas.microsoft.com/office/drawing/2014/main" id="{31EEC4B0-49A7-6684-B00D-0E28F99CAA7B}"/>
                  </a:ext>
                </a:extLst>
              </p:cNvPr>
              <p:cNvCxnSpPr>
                <a:cxnSpLocks/>
              </p:cNvCxnSpPr>
              <p:nvPr/>
            </p:nvCxnSpPr>
            <p:spPr>
              <a:xfrm>
                <a:off x="5048308" y="2586539"/>
                <a:ext cx="0" cy="306042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diritto 24">
                <a:extLst>
                  <a:ext uri="{FF2B5EF4-FFF2-40B4-BE49-F238E27FC236}">
                    <a16:creationId xmlns:a16="http://schemas.microsoft.com/office/drawing/2014/main" id="{9BBD78EC-29E0-1AC5-E571-466D214922C1}"/>
                  </a:ext>
                </a:extLst>
              </p:cNvPr>
              <p:cNvCxnSpPr>
                <a:cxnSpLocks/>
                <a:endCxn id="13" idx="1"/>
              </p:cNvCxnSpPr>
              <p:nvPr/>
            </p:nvCxnSpPr>
            <p:spPr>
              <a:xfrm>
                <a:off x="5045257" y="3155525"/>
                <a:ext cx="1408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ttore diritto 25">
                <a:extLst>
                  <a:ext uri="{FF2B5EF4-FFF2-40B4-BE49-F238E27FC236}">
                    <a16:creationId xmlns:a16="http://schemas.microsoft.com/office/drawing/2014/main" id="{24951CAF-80A0-4CC2-8A30-24B830084EF9}"/>
                  </a:ext>
                </a:extLst>
              </p:cNvPr>
              <p:cNvCxnSpPr/>
              <p:nvPr/>
            </p:nvCxnSpPr>
            <p:spPr>
              <a:xfrm>
                <a:off x="5064652" y="3745729"/>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ttore diritto 26">
                <a:extLst>
                  <a:ext uri="{FF2B5EF4-FFF2-40B4-BE49-F238E27FC236}">
                    <a16:creationId xmlns:a16="http://schemas.microsoft.com/office/drawing/2014/main" id="{7AD142C0-9AC4-5FC4-D3A6-AD7C4D8370BC}"/>
                  </a:ext>
                </a:extLst>
              </p:cNvPr>
              <p:cNvCxnSpPr/>
              <p:nvPr/>
            </p:nvCxnSpPr>
            <p:spPr>
              <a:xfrm>
                <a:off x="5053569" y="4394121"/>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ttore diritto 27">
                <a:extLst>
                  <a:ext uri="{FF2B5EF4-FFF2-40B4-BE49-F238E27FC236}">
                    <a16:creationId xmlns:a16="http://schemas.microsoft.com/office/drawing/2014/main" id="{82ABED34-7A7B-98D7-53CA-28F253EA1F56}"/>
                  </a:ext>
                </a:extLst>
              </p:cNvPr>
              <p:cNvCxnSpPr/>
              <p:nvPr/>
            </p:nvCxnSpPr>
            <p:spPr>
              <a:xfrm>
                <a:off x="5048029" y="5025885"/>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nettore diritto 28">
                <a:extLst>
                  <a:ext uri="{FF2B5EF4-FFF2-40B4-BE49-F238E27FC236}">
                    <a16:creationId xmlns:a16="http://schemas.microsoft.com/office/drawing/2014/main" id="{9A97D3B1-0CAB-F9A4-DFC8-6A40286D5BCE}"/>
                  </a:ext>
                </a:extLst>
              </p:cNvPr>
              <p:cNvCxnSpPr/>
              <p:nvPr/>
            </p:nvCxnSpPr>
            <p:spPr>
              <a:xfrm>
                <a:off x="5048028" y="5629945"/>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Rettangolo arrotondato 30">
                <a:extLst>
                  <a:ext uri="{FF2B5EF4-FFF2-40B4-BE49-F238E27FC236}">
                    <a16:creationId xmlns:a16="http://schemas.microsoft.com/office/drawing/2014/main" id="{5A5A3FFD-61D1-6D61-22B0-254E17116FBB}"/>
                  </a:ext>
                </a:extLst>
              </p:cNvPr>
              <p:cNvSpPr/>
              <p:nvPr/>
            </p:nvSpPr>
            <p:spPr>
              <a:xfrm>
                <a:off x="3166609" y="2856736"/>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Fundamental Physics</a:t>
                </a:r>
              </a:p>
            </p:txBody>
          </p:sp>
          <p:cxnSp>
            <p:nvCxnSpPr>
              <p:cNvPr id="25" name="Connettore diritto 36">
                <a:extLst>
                  <a:ext uri="{FF2B5EF4-FFF2-40B4-BE49-F238E27FC236}">
                    <a16:creationId xmlns:a16="http://schemas.microsoft.com/office/drawing/2014/main" id="{C6702D90-3C00-729D-7A1D-C447B23CB930}"/>
                  </a:ext>
                </a:extLst>
              </p:cNvPr>
              <p:cNvCxnSpPr/>
              <p:nvPr/>
            </p:nvCxnSpPr>
            <p:spPr>
              <a:xfrm>
                <a:off x="3028046" y="2586539"/>
                <a:ext cx="4686" cy="403184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diritto 37">
                <a:extLst>
                  <a:ext uri="{FF2B5EF4-FFF2-40B4-BE49-F238E27FC236}">
                    <a16:creationId xmlns:a16="http://schemas.microsoft.com/office/drawing/2014/main" id="{B7D2D5C5-C8D1-6A7A-F960-B4510C5AC717}"/>
                  </a:ext>
                </a:extLst>
              </p:cNvPr>
              <p:cNvCxnSpPr>
                <a:cxnSpLocks/>
                <a:endCxn id="24" idx="1"/>
              </p:cNvCxnSpPr>
              <p:nvPr/>
            </p:nvCxnSpPr>
            <p:spPr>
              <a:xfrm>
                <a:off x="3029706" y="3012204"/>
                <a:ext cx="136903"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ttore diritto 38">
                <a:extLst>
                  <a:ext uri="{FF2B5EF4-FFF2-40B4-BE49-F238E27FC236}">
                    <a16:creationId xmlns:a16="http://schemas.microsoft.com/office/drawing/2014/main" id="{A867C2FE-018E-8809-3C73-E17598431759}"/>
                  </a:ext>
                </a:extLst>
              </p:cNvPr>
              <p:cNvCxnSpPr/>
              <p:nvPr/>
            </p:nvCxnSpPr>
            <p:spPr>
              <a:xfrm>
                <a:off x="3038850" y="3398621"/>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nettore diritto 39">
                <a:extLst>
                  <a:ext uri="{FF2B5EF4-FFF2-40B4-BE49-F238E27FC236}">
                    <a16:creationId xmlns:a16="http://schemas.microsoft.com/office/drawing/2014/main" id="{FD60EF1A-74C6-D6CA-E18D-A227B6F18DFB}"/>
                  </a:ext>
                </a:extLst>
              </p:cNvPr>
              <p:cNvCxnSpPr/>
              <p:nvPr/>
            </p:nvCxnSpPr>
            <p:spPr>
              <a:xfrm>
                <a:off x="3033072" y="3812923"/>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Connettore diritto 40">
                <a:extLst>
                  <a:ext uri="{FF2B5EF4-FFF2-40B4-BE49-F238E27FC236}">
                    <a16:creationId xmlns:a16="http://schemas.microsoft.com/office/drawing/2014/main" id="{7BB595C3-DB2D-B285-A22C-F6CF82DEDC93}"/>
                  </a:ext>
                </a:extLst>
              </p:cNvPr>
              <p:cNvCxnSpPr/>
              <p:nvPr/>
            </p:nvCxnSpPr>
            <p:spPr>
              <a:xfrm>
                <a:off x="3033072" y="4239806"/>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nettore diritto 41">
                <a:extLst>
                  <a:ext uri="{FF2B5EF4-FFF2-40B4-BE49-F238E27FC236}">
                    <a16:creationId xmlns:a16="http://schemas.microsoft.com/office/drawing/2014/main" id="{632D3B2A-52BC-B81E-B6F7-5F88DA292307}"/>
                  </a:ext>
                </a:extLst>
              </p:cNvPr>
              <p:cNvCxnSpPr/>
              <p:nvPr/>
            </p:nvCxnSpPr>
            <p:spPr>
              <a:xfrm>
                <a:off x="3038850" y="5027006"/>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Connettore diritto 42">
                <a:extLst>
                  <a:ext uri="{FF2B5EF4-FFF2-40B4-BE49-F238E27FC236}">
                    <a16:creationId xmlns:a16="http://schemas.microsoft.com/office/drawing/2014/main" id="{8C7E6736-0BD0-93B0-500A-0C7032A1BD2A}"/>
                  </a:ext>
                </a:extLst>
              </p:cNvPr>
              <p:cNvCxnSpPr/>
              <p:nvPr/>
            </p:nvCxnSpPr>
            <p:spPr>
              <a:xfrm>
                <a:off x="3038850" y="6238399"/>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ettangolo arrotondato 46">
                <a:extLst>
                  <a:ext uri="{FF2B5EF4-FFF2-40B4-BE49-F238E27FC236}">
                    <a16:creationId xmlns:a16="http://schemas.microsoft.com/office/drawing/2014/main" id="{7924418E-AFA5-07B2-604C-F66B5BB9ABFC}"/>
                  </a:ext>
                </a:extLst>
              </p:cNvPr>
              <p:cNvSpPr/>
              <p:nvPr/>
            </p:nvSpPr>
            <p:spPr>
              <a:xfrm>
                <a:off x="3166609" y="3234450"/>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Cosmology</a:t>
                </a:r>
              </a:p>
            </p:txBody>
          </p:sp>
          <p:sp>
            <p:nvSpPr>
              <p:cNvPr id="33" name="Rettangolo arrotondato 47">
                <a:extLst>
                  <a:ext uri="{FF2B5EF4-FFF2-40B4-BE49-F238E27FC236}">
                    <a16:creationId xmlns:a16="http://schemas.microsoft.com/office/drawing/2014/main" id="{E0A8BB1A-F76A-2081-ADE2-092A1A6BE3E7}"/>
                  </a:ext>
                </a:extLst>
              </p:cNvPr>
              <p:cNvSpPr/>
              <p:nvPr/>
            </p:nvSpPr>
            <p:spPr>
              <a:xfrm>
                <a:off x="3166609" y="3657455"/>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Population Studies</a:t>
                </a:r>
              </a:p>
            </p:txBody>
          </p:sp>
          <p:sp>
            <p:nvSpPr>
              <p:cNvPr id="34" name="Rettangolo arrotondato 48">
                <a:extLst>
                  <a:ext uri="{FF2B5EF4-FFF2-40B4-BE49-F238E27FC236}">
                    <a16:creationId xmlns:a16="http://schemas.microsoft.com/office/drawing/2014/main" id="{8C7E55FF-2BF9-58DC-28E4-307A2C711DEE}"/>
                  </a:ext>
                </a:extLst>
              </p:cNvPr>
              <p:cNvSpPr/>
              <p:nvPr/>
            </p:nvSpPr>
            <p:spPr>
              <a:xfrm>
                <a:off x="3166609" y="4073254"/>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Calibri" panose="020F0502020204030204"/>
                    <a:ea typeface="+mn-ea"/>
                    <a:cs typeface="+mn-cs"/>
                  </a:rPr>
                  <a:t>Multimessenger</a:t>
                </a: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 Obs.</a:t>
                </a:r>
              </a:p>
            </p:txBody>
          </p:sp>
          <p:sp>
            <p:nvSpPr>
              <p:cNvPr id="35" name="Rettangolo arrotondato 49">
                <a:extLst>
                  <a:ext uri="{FF2B5EF4-FFF2-40B4-BE49-F238E27FC236}">
                    <a16:creationId xmlns:a16="http://schemas.microsoft.com/office/drawing/2014/main" id="{2C0D7EA8-5E37-9701-344F-1CB38269C4CA}"/>
                  </a:ext>
                </a:extLst>
              </p:cNvPr>
              <p:cNvSpPr/>
              <p:nvPr/>
            </p:nvSpPr>
            <p:spPr>
              <a:xfrm>
                <a:off x="3166609" y="4477833"/>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Synergies with GWDs</a:t>
                </a:r>
              </a:p>
            </p:txBody>
          </p:sp>
          <p:sp>
            <p:nvSpPr>
              <p:cNvPr id="36" name="Rettangolo arrotondato 50">
                <a:extLst>
                  <a:ext uri="{FF2B5EF4-FFF2-40B4-BE49-F238E27FC236}">
                    <a16:creationId xmlns:a16="http://schemas.microsoft.com/office/drawing/2014/main" id="{DFB737E9-F6D5-2E28-9FB7-218EDBB65C5A}"/>
                  </a:ext>
                </a:extLst>
              </p:cNvPr>
              <p:cNvSpPr/>
              <p:nvPr/>
            </p:nvSpPr>
            <p:spPr>
              <a:xfrm>
                <a:off x="3166609" y="4872079"/>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Nuclear Physics</a:t>
                </a:r>
              </a:p>
            </p:txBody>
          </p:sp>
          <p:sp>
            <p:nvSpPr>
              <p:cNvPr id="37" name="Rettangolo arrotondato 51">
                <a:extLst>
                  <a:ext uri="{FF2B5EF4-FFF2-40B4-BE49-F238E27FC236}">
                    <a16:creationId xmlns:a16="http://schemas.microsoft.com/office/drawing/2014/main" id="{6C4533D3-96BF-FAD2-6AAC-F719989FB862}"/>
                  </a:ext>
                </a:extLst>
              </p:cNvPr>
              <p:cNvSpPr/>
              <p:nvPr/>
            </p:nvSpPr>
            <p:spPr>
              <a:xfrm>
                <a:off x="3166609" y="5270501"/>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Transient GW Sources</a:t>
                </a:r>
              </a:p>
            </p:txBody>
          </p:sp>
          <p:sp>
            <p:nvSpPr>
              <p:cNvPr id="38" name="Rettangolo arrotondato 52">
                <a:extLst>
                  <a:ext uri="{FF2B5EF4-FFF2-40B4-BE49-F238E27FC236}">
                    <a16:creationId xmlns:a16="http://schemas.microsoft.com/office/drawing/2014/main" id="{70075A6E-B1B8-2909-A6EA-A93DF1B9E530}"/>
                  </a:ext>
                </a:extLst>
              </p:cNvPr>
              <p:cNvSpPr/>
              <p:nvPr/>
            </p:nvSpPr>
            <p:spPr>
              <a:xfrm>
                <a:off x="3166609" y="5688598"/>
                <a:ext cx="1645920" cy="28267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Waveforms</a:t>
                </a:r>
              </a:p>
            </p:txBody>
          </p:sp>
          <p:sp>
            <p:nvSpPr>
              <p:cNvPr id="39" name="Rettangolo arrotondato 53">
                <a:extLst>
                  <a:ext uri="{FF2B5EF4-FFF2-40B4-BE49-F238E27FC236}">
                    <a16:creationId xmlns:a16="http://schemas.microsoft.com/office/drawing/2014/main" id="{1844916F-7C24-55F8-247F-D1B14D59F25D}"/>
                  </a:ext>
                </a:extLst>
              </p:cNvPr>
              <p:cNvSpPr/>
              <p:nvPr/>
            </p:nvSpPr>
            <p:spPr>
              <a:xfrm>
                <a:off x="3166609" y="6072666"/>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Scientific potentials …</a:t>
                </a:r>
              </a:p>
            </p:txBody>
          </p:sp>
          <p:sp>
            <p:nvSpPr>
              <p:cNvPr id="40" name="Rettangolo arrotondato 54">
                <a:extLst>
                  <a:ext uri="{FF2B5EF4-FFF2-40B4-BE49-F238E27FC236}">
                    <a16:creationId xmlns:a16="http://schemas.microsoft.com/office/drawing/2014/main" id="{0F52E2EC-1E12-A5CA-6179-E1141A4030B7}"/>
                  </a:ext>
                </a:extLst>
              </p:cNvPr>
              <p:cNvSpPr/>
              <p:nvPr/>
            </p:nvSpPr>
            <p:spPr>
              <a:xfrm>
                <a:off x="3166609" y="6462918"/>
                <a:ext cx="1645920" cy="310937"/>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Data Analysis Platform</a:t>
                </a:r>
              </a:p>
            </p:txBody>
          </p:sp>
          <p:cxnSp>
            <p:nvCxnSpPr>
              <p:cNvPr id="41" name="Connettore diritto 56">
                <a:extLst>
                  <a:ext uri="{FF2B5EF4-FFF2-40B4-BE49-F238E27FC236}">
                    <a16:creationId xmlns:a16="http://schemas.microsoft.com/office/drawing/2014/main" id="{0F88803E-0AD0-0D73-65E4-61338F944FEC}"/>
                  </a:ext>
                </a:extLst>
              </p:cNvPr>
              <p:cNvCxnSpPr/>
              <p:nvPr/>
            </p:nvCxnSpPr>
            <p:spPr>
              <a:xfrm>
                <a:off x="3032732" y="4633301"/>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Connettore diritto 57">
                <a:extLst>
                  <a:ext uri="{FF2B5EF4-FFF2-40B4-BE49-F238E27FC236}">
                    <a16:creationId xmlns:a16="http://schemas.microsoft.com/office/drawing/2014/main" id="{1C75B5A4-790C-8F63-56E6-ECCDEABF023D}"/>
                  </a:ext>
                </a:extLst>
              </p:cNvPr>
              <p:cNvCxnSpPr/>
              <p:nvPr/>
            </p:nvCxnSpPr>
            <p:spPr>
              <a:xfrm>
                <a:off x="3047160" y="5417705"/>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Connettore diritto 58">
                <a:extLst>
                  <a:ext uri="{FF2B5EF4-FFF2-40B4-BE49-F238E27FC236}">
                    <a16:creationId xmlns:a16="http://schemas.microsoft.com/office/drawing/2014/main" id="{DAD9E70E-4A29-8B11-FEE9-17C92C569609}"/>
                  </a:ext>
                </a:extLst>
              </p:cNvPr>
              <p:cNvCxnSpPr/>
              <p:nvPr/>
            </p:nvCxnSpPr>
            <p:spPr>
              <a:xfrm>
                <a:off x="3038850" y="5832800"/>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Connettore diritto 60">
                <a:extLst>
                  <a:ext uri="{FF2B5EF4-FFF2-40B4-BE49-F238E27FC236}">
                    <a16:creationId xmlns:a16="http://schemas.microsoft.com/office/drawing/2014/main" id="{A15E3256-E088-181F-FEEC-7F9826F16F7B}"/>
                  </a:ext>
                </a:extLst>
              </p:cNvPr>
              <p:cNvCxnSpPr/>
              <p:nvPr/>
            </p:nvCxnSpPr>
            <p:spPr>
              <a:xfrm>
                <a:off x="3038850" y="6595340"/>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5" name="Rettangolo arrotondato 61">
                <a:extLst>
                  <a:ext uri="{FF2B5EF4-FFF2-40B4-BE49-F238E27FC236}">
                    <a16:creationId xmlns:a16="http://schemas.microsoft.com/office/drawing/2014/main" id="{9DB9B189-2DE9-7B72-7144-A1CACA746914}"/>
                  </a:ext>
                </a:extLst>
              </p:cNvPr>
              <p:cNvSpPr/>
              <p:nvPr/>
            </p:nvSpPr>
            <p:spPr>
              <a:xfrm>
                <a:off x="1183933" y="2829196"/>
                <a:ext cx="1645920" cy="540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Noise Measurement</a:t>
                </a:r>
              </a:p>
            </p:txBody>
          </p:sp>
          <p:cxnSp>
            <p:nvCxnSpPr>
              <p:cNvPr id="46" name="Connettore diritto 62">
                <a:extLst>
                  <a:ext uri="{FF2B5EF4-FFF2-40B4-BE49-F238E27FC236}">
                    <a16:creationId xmlns:a16="http://schemas.microsoft.com/office/drawing/2014/main" id="{FE5C6E86-CDB6-BEA2-A1AC-D3D65DD1234E}"/>
                  </a:ext>
                </a:extLst>
              </p:cNvPr>
              <p:cNvCxnSpPr>
                <a:cxnSpLocks/>
              </p:cNvCxnSpPr>
              <p:nvPr/>
            </p:nvCxnSpPr>
            <p:spPr>
              <a:xfrm>
                <a:off x="1047505" y="2571597"/>
                <a:ext cx="0" cy="170713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Connettore diritto 63">
                <a:extLst>
                  <a:ext uri="{FF2B5EF4-FFF2-40B4-BE49-F238E27FC236}">
                    <a16:creationId xmlns:a16="http://schemas.microsoft.com/office/drawing/2014/main" id="{7848EAD2-706E-B417-2BFF-09AFF39E374D}"/>
                  </a:ext>
                </a:extLst>
              </p:cNvPr>
              <p:cNvCxnSpPr>
                <a:cxnSpLocks/>
              </p:cNvCxnSpPr>
              <p:nvPr/>
            </p:nvCxnSpPr>
            <p:spPr>
              <a:xfrm flipV="1">
                <a:off x="1043880" y="3099196"/>
                <a:ext cx="140053" cy="7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Connettore diritto 65">
                <a:extLst>
                  <a:ext uri="{FF2B5EF4-FFF2-40B4-BE49-F238E27FC236}">
                    <a16:creationId xmlns:a16="http://schemas.microsoft.com/office/drawing/2014/main" id="{FCB945AF-5E5A-FBB1-DE7D-C570EBA22028}"/>
                  </a:ext>
                </a:extLst>
              </p:cNvPr>
              <p:cNvCxnSpPr>
                <a:cxnSpLocks/>
              </p:cNvCxnSpPr>
              <p:nvPr/>
            </p:nvCxnSpPr>
            <p:spPr>
              <a:xfrm>
                <a:off x="1043880" y="3588087"/>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Rettangolo arrotondato 70">
                <a:extLst>
                  <a:ext uri="{FF2B5EF4-FFF2-40B4-BE49-F238E27FC236}">
                    <a16:creationId xmlns:a16="http://schemas.microsoft.com/office/drawing/2014/main" id="{921EB41E-052A-D07D-F25A-CE72A7CAEAFA}"/>
                  </a:ext>
                </a:extLst>
              </p:cNvPr>
              <p:cNvSpPr/>
              <p:nvPr/>
            </p:nvSpPr>
            <p:spPr>
              <a:xfrm>
                <a:off x="1183933" y="3471591"/>
                <a:ext cx="1645920" cy="540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Noise Evaluation &amp; Validation</a:t>
                </a:r>
              </a:p>
            </p:txBody>
          </p:sp>
          <p:sp>
            <p:nvSpPr>
              <p:cNvPr id="50" name="Rettangolo arrotondato 72">
                <a:extLst>
                  <a:ext uri="{FF2B5EF4-FFF2-40B4-BE49-F238E27FC236}">
                    <a16:creationId xmlns:a16="http://schemas.microsoft.com/office/drawing/2014/main" id="{CF1FCEFE-0DCF-A346-29D3-3EC81539C114}"/>
                  </a:ext>
                </a:extLst>
              </p:cNvPr>
              <p:cNvSpPr/>
              <p:nvPr/>
            </p:nvSpPr>
            <p:spPr>
              <a:xfrm>
                <a:off x="1183933" y="4113986"/>
                <a:ext cx="1645920" cy="540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Geological and Geotechnical Evaluation</a:t>
                </a:r>
              </a:p>
            </p:txBody>
          </p:sp>
          <p:cxnSp>
            <p:nvCxnSpPr>
              <p:cNvPr id="53" name="Connettore diritto 77">
                <a:extLst>
                  <a:ext uri="{FF2B5EF4-FFF2-40B4-BE49-F238E27FC236}">
                    <a16:creationId xmlns:a16="http://schemas.microsoft.com/office/drawing/2014/main" id="{472A46DF-BA4F-7735-79D4-58C7BE5B981F}"/>
                  </a:ext>
                </a:extLst>
              </p:cNvPr>
              <p:cNvCxnSpPr>
                <a:cxnSpLocks/>
              </p:cNvCxnSpPr>
              <p:nvPr/>
            </p:nvCxnSpPr>
            <p:spPr>
              <a:xfrm>
                <a:off x="1043880" y="4278729"/>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Connettore diritto 82">
                <a:extLst>
                  <a:ext uri="{FF2B5EF4-FFF2-40B4-BE49-F238E27FC236}">
                    <a16:creationId xmlns:a16="http://schemas.microsoft.com/office/drawing/2014/main" id="{0B5D35B5-DE78-D54F-3CD8-43D39E4EB1A9}"/>
                  </a:ext>
                </a:extLst>
              </p:cNvPr>
              <p:cNvCxnSpPr>
                <a:cxnSpLocks/>
              </p:cNvCxnSpPr>
              <p:nvPr/>
            </p:nvCxnSpPr>
            <p:spPr>
              <a:xfrm>
                <a:off x="4707118" y="1615724"/>
                <a:ext cx="0" cy="16279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Rettangolo arrotondato 83">
                <a:extLst>
                  <a:ext uri="{FF2B5EF4-FFF2-40B4-BE49-F238E27FC236}">
                    <a16:creationId xmlns:a16="http://schemas.microsoft.com/office/drawing/2014/main" id="{083AE941-EEDA-0195-B21C-BDF5A4096AA8}"/>
                  </a:ext>
                </a:extLst>
              </p:cNvPr>
              <p:cNvSpPr/>
              <p:nvPr/>
            </p:nvSpPr>
            <p:spPr>
              <a:xfrm>
                <a:off x="7152170" y="2904114"/>
                <a:ext cx="1645920" cy="50836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On-site Infrastructure</a:t>
                </a:r>
              </a:p>
            </p:txBody>
          </p:sp>
          <p:sp>
            <p:nvSpPr>
              <p:cNvPr id="58" name="Rettangolo arrotondato 84">
                <a:extLst>
                  <a:ext uri="{FF2B5EF4-FFF2-40B4-BE49-F238E27FC236}">
                    <a16:creationId xmlns:a16="http://schemas.microsoft.com/office/drawing/2014/main" id="{0D6A95F8-E67B-E474-EC46-DBE7FD683B58}"/>
                  </a:ext>
                </a:extLst>
              </p:cNvPr>
              <p:cNvSpPr/>
              <p:nvPr/>
            </p:nvSpPr>
            <p:spPr>
              <a:xfrm>
                <a:off x="7160247" y="3504992"/>
                <a:ext cx="1645920" cy="500044"/>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Distributed infrastructure</a:t>
                </a:r>
              </a:p>
            </p:txBody>
          </p:sp>
          <p:sp>
            <p:nvSpPr>
              <p:cNvPr id="59" name="Rettangolo arrotondato 85">
                <a:extLst>
                  <a:ext uri="{FF2B5EF4-FFF2-40B4-BE49-F238E27FC236}">
                    <a16:creationId xmlns:a16="http://schemas.microsoft.com/office/drawing/2014/main" id="{3289E598-D390-253E-3916-F9295343EC36}"/>
                  </a:ext>
                </a:extLst>
              </p:cNvPr>
              <p:cNvSpPr/>
              <p:nvPr/>
            </p:nvSpPr>
            <p:spPr>
              <a:xfrm>
                <a:off x="7160247" y="4139644"/>
                <a:ext cx="1645920" cy="501535"/>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Software &amp; frameworks</a:t>
                </a:r>
              </a:p>
            </p:txBody>
          </p:sp>
          <p:cxnSp>
            <p:nvCxnSpPr>
              <p:cNvPr id="60" name="Connettore diritto 87">
                <a:extLst>
                  <a:ext uri="{FF2B5EF4-FFF2-40B4-BE49-F238E27FC236}">
                    <a16:creationId xmlns:a16="http://schemas.microsoft.com/office/drawing/2014/main" id="{F6717464-6CC7-63A9-B9D4-5DEB1A3CCC45}"/>
                  </a:ext>
                </a:extLst>
              </p:cNvPr>
              <p:cNvCxnSpPr/>
              <p:nvPr/>
            </p:nvCxnSpPr>
            <p:spPr>
              <a:xfrm flipH="1">
                <a:off x="7011562" y="2589308"/>
                <a:ext cx="6854" cy="18048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Connettore diritto 88">
                <a:extLst>
                  <a:ext uri="{FF2B5EF4-FFF2-40B4-BE49-F238E27FC236}">
                    <a16:creationId xmlns:a16="http://schemas.microsoft.com/office/drawing/2014/main" id="{D7ADFEC2-5420-0AC6-C3ED-33F416CAD58C}"/>
                  </a:ext>
                </a:extLst>
              </p:cNvPr>
              <p:cNvCxnSpPr>
                <a:cxnSpLocks/>
                <a:endCxn id="57" idx="1"/>
              </p:cNvCxnSpPr>
              <p:nvPr/>
            </p:nvCxnSpPr>
            <p:spPr>
              <a:xfrm>
                <a:off x="7015365" y="3158294"/>
                <a:ext cx="136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Connettore diritto 89">
                <a:extLst>
                  <a:ext uri="{FF2B5EF4-FFF2-40B4-BE49-F238E27FC236}">
                    <a16:creationId xmlns:a16="http://schemas.microsoft.com/office/drawing/2014/main" id="{240A75C3-5275-DC6E-E7D0-20EFA0E79C98}"/>
                  </a:ext>
                </a:extLst>
              </p:cNvPr>
              <p:cNvCxnSpPr/>
              <p:nvPr/>
            </p:nvCxnSpPr>
            <p:spPr>
              <a:xfrm>
                <a:off x="7008119" y="3748498"/>
                <a:ext cx="15351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Connettore diritto 90">
                <a:extLst>
                  <a:ext uri="{FF2B5EF4-FFF2-40B4-BE49-F238E27FC236}">
                    <a16:creationId xmlns:a16="http://schemas.microsoft.com/office/drawing/2014/main" id="{15F27E80-B57D-9609-D6F5-7C3CE061DF97}"/>
                  </a:ext>
                </a:extLst>
              </p:cNvPr>
              <p:cNvCxnSpPr/>
              <p:nvPr/>
            </p:nvCxnSpPr>
            <p:spPr>
              <a:xfrm>
                <a:off x="7013452" y="4396890"/>
                <a:ext cx="15725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6" name="Rettangolo arrotondato 12">
                <a:extLst>
                  <a:ext uri="{FF2B5EF4-FFF2-40B4-BE49-F238E27FC236}">
                    <a16:creationId xmlns:a16="http://schemas.microsoft.com/office/drawing/2014/main" id="{611AB3B5-10ED-B8B3-AC6E-859F570FB3E5}"/>
                  </a:ext>
                </a:extLst>
              </p:cNvPr>
              <p:cNvSpPr/>
              <p:nvPr/>
            </p:nvSpPr>
            <p:spPr>
              <a:xfrm>
                <a:off x="980335" y="2076692"/>
                <a:ext cx="1884218" cy="5098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SCB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Site </a:t>
                </a:r>
                <a:r>
                  <a:rPr lang="en-GB" sz="1100">
                    <a:solidFill>
                      <a:prstClr val="black"/>
                    </a:solidFill>
                    <a:latin typeface="Calibri" panose="020F0502020204030204"/>
                  </a:rPr>
                  <a:t>Characterization</a:t>
                </a: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 Board</a:t>
                </a:r>
              </a:p>
            </p:txBody>
          </p:sp>
          <p:cxnSp>
            <p:nvCxnSpPr>
              <p:cNvPr id="73" name="Connettore diritto 29">
                <a:extLst>
                  <a:ext uri="{FF2B5EF4-FFF2-40B4-BE49-F238E27FC236}">
                    <a16:creationId xmlns:a16="http://schemas.microsoft.com/office/drawing/2014/main" id="{96DF11A0-76AD-4EB5-42A6-965C1B8EF510}"/>
                  </a:ext>
                </a:extLst>
              </p:cNvPr>
              <p:cNvCxnSpPr>
                <a:cxnSpLocks/>
              </p:cNvCxnSpPr>
              <p:nvPr/>
            </p:nvCxnSpPr>
            <p:spPr>
              <a:xfrm flipH="1">
                <a:off x="5045257" y="3226616"/>
                <a:ext cx="3052" cy="242034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5" name="Left-Up Arrow 74">
              <a:extLst>
                <a:ext uri="{FF2B5EF4-FFF2-40B4-BE49-F238E27FC236}">
                  <a16:creationId xmlns:a16="http://schemas.microsoft.com/office/drawing/2014/main" id="{B79EEB12-73A1-8780-D7B5-F53563BA40F8}"/>
                </a:ext>
              </a:extLst>
            </p:cNvPr>
            <p:cNvSpPr/>
            <p:nvPr/>
          </p:nvSpPr>
          <p:spPr>
            <a:xfrm rot="5400000">
              <a:off x="6045736" y="3789807"/>
              <a:ext cx="1168484" cy="3447886"/>
            </a:xfrm>
            <a:prstGeom prst="leftUpArrow">
              <a:avLst>
                <a:gd name="adj1" fmla="val 19384"/>
                <a:gd name="adj2" fmla="val 25000"/>
                <a:gd name="adj3" fmla="val 13948"/>
              </a:avLst>
            </a:prstGeom>
            <a:solidFill>
              <a:schemeClr val="accent1">
                <a:lumMod val="40000"/>
                <a:lumOff val="60000"/>
                <a:alpha val="7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Left-Up Arrow 64">
              <a:extLst>
                <a:ext uri="{FF2B5EF4-FFF2-40B4-BE49-F238E27FC236}">
                  <a16:creationId xmlns:a16="http://schemas.microsoft.com/office/drawing/2014/main" id="{D9AA65DB-1676-86F1-19A7-3F24B8A2BBFA}"/>
                </a:ext>
              </a:extLst>
            </p:cNvPr>
            <p:cNvSpPr/>
            <p:nvPr/>
          </p:nvSpPr>
          <p:spPr>
            <a:xfrm>
              <a:off x="6133147" y="2510988"/>
              <a:ext cx="1326793" cy="1458756"/>
            </a:xfrm>
            <a:prstGeom prst="leftUpArrow">
              <a:avLst>
                <a:gd name="adj1" fmla="val 19384"/>
                <a:gd name="adj2" fmla="val 25000"/>
                <a:gd name="adj3" fmla="val 13948"/>
              </a:avLst>
            </a:prstGeom>
            <a:solidFill>
              <a:srgbClr val="92D050">
                <a:alpha val="75000"/>
              </a:srgb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Brace 68">
              <a:extLst>
                <a:ext uri="{FF2B5EF4-FFF2-40B4-BE49-F238E27FC236}">
                  <a16:creationId xmlns:a16="http://schemas.microsoft.com/office/drawing/2014/main" id="{06C86083-56CC-67DB-BB93-FAF7792F17F3}"/>
                </a:ext>
              </a:extLst>
            </p:cNvPr>
            <p:cNvSpPr/>
            <p:nvPr/>
          </p:nvSpPr>
          <p:spPr>
            <a:xfrm>
              <a:off x="5981877" y="2940697"/>
              <a:ext cx="189587" cy="1978793"/>
            </a:xfrm>
            <a:prstGeom prst="rightBrace">
              <a:avLst/>
            </a:prstGeom>
            <a:ln w="476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845203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82F86E-A2B5-EE46-1CD1-92353F7D51E6}"/>
              </a:ext>
            </a:extLst>
          </p:cNvPr>
          <p:cNvGrpSpPr>
            <a:grpSpLocks noChangeAspect="1"/>
          </p:cNvGrpSpPr>
          <p:nvPr/>
        </p:nvGrpSpPr>
        <p:grpSpPr>
          <a:xfrm>
            <a:off x="412533" y="1133908"/>
            <a:ext cx="10799199" cy="5669280"/>
            <a:chOff x="412536" y="979531"/>
            <a:chExt cx="9469820" cy="4971394"/>
          </a:xfrm>
        </p:grpSpPr>
        <p:sp>
          <p:nvSpPr>
            <p:cNvPr id="5" name="Rounded Rectangle 4">
              <a:extLst>
                <a:ext uri="{FF2B5EF4-FFF2-40B4-BE49-F238E27FC236}">
                  <a16:creationId xmlns:a16="http://schemas.microsoft.com/office/drawing/2014/main" id="{DCE908A7-FB2E-B47D-E659-78E30C5D0D64}"/>
                </a:ext>
              </a:extLst>
            </p:cNvPr>
            <p:cNvSpPr/>
            <p:nvPr/>
          </p:nvSpPr>
          <p:spPr>
            <a:xfrm>
              <a:off x="412536" y="979531"/>
              <a:ext cx="9469820" cy="49713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a16="http://schemas.microsoft.com/office/drawing/2014/main" id="{47D9ACB8-DC75-5F7F-1A00-B9CB671EA662}"/>
                </a:ext>
              </a:extLst>
            </p:cNvPr>
            <p:cNvSpPr/>
            <p:nvPr/>
          </p:nvSpPr>
          <p:spPr>
            <a:xfrm>
              <a:off x="3468415" y="1187671"/>
              <a:ext cx="4279184" cy="420414"/>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Rounded Rectangle 6">
              <a:extLst>
                <a:ext uri="{FF2B5EF4-FFF2-40B4-BE49-F238E27FC236}">
                  <a16:creationId xmlns:a16="http://schemas.microsoft.com/office/drawing/2014/main" id="{D5391625-1DF3-DD33-716F-C89292E2580D}"/>
                </a:ext>
              </a:extLst>
            </p:cNvPr>
            <p:cNvSpPr/>
            <p:nvPr/>
          </p:nvSpPr>
          <p:spPr>
            <a:xfrm>
              <a:off x="798788" y="2144112"/>
              <a:ext cx="2501462" cy="3520966"/>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ounded Rectangle 7">
              <a:extLst>
                <a:ext uri="{FF2B5EF4-FFF2-40B4-BE49-F238E27FC236}">
                  <a16:creationId xmlns:a16="http://schemas.microsoft.com/office/drawing/2014/main" id="{0786BE0C-35A3-36F6-602D-4E41D9BD87D9}"/>
                </a:ext>
              </a:extLst>
            </p:cNvPr>
            <p:cNvSpPr/>
            <p:nvPr/>
          </p:nvSpPr>
          <p:spPr>
            <a:xfrm>
              <a:off x="3854671" y="2144112"/>
              <a:ext cx="2501462" cy="3520966"/>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ounded Rectangle 8">
              <a:extLst>
                <a:ext uri="{FF2B5EF4-FFF2-40B4-BE49-F238E27FC236}">
                  <a16:creationId xmlns:a16="http://schemas.microsoft.com/office/drawing/2014/main" id="{08F7A33E-AAF6-DD2E-E722-B640B5F68BA3}"/>
                </a:ext>
              </a:extLst>
            </p:cNvPr>
            <p:cNvSpPr/>
            <p:nvPr/>
          </p:nvSpPr>
          <p:spPr>
            <a:xfrm>
              <a:off x="6910554" y="2144112"/>
              <a:ext cx="2501462" cy="3520966"/>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Rounded Rectangle 9">
              <a:extLst>
                <a:ext uri="{FF2B5EF4-FFF2-40B4-BE49-F238E27FC236}">
                  <a16:creationId xmlns:a16="http://schemas.microsoft.com/office/drawing/2014/main" id="{1BE0B4F0-8494-FD01-B0EF-923D8709DC7B}"/>
                </a:ext>
              </a:extLst>
            </p:cNvPr>
            <p:cNvSpPr/>
            <p:nvPr/>
          </p:nvSpPr>
          <p:spPr>
            <a:xfrm>
              <a:off x="1250729" y="3184749"/>
              <a:ext cx="1639614" cy="42280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srgbClr val="0E2841">
                    <a:lumMod val="10000"/>
                    <a:lumOff val="90000"/>
                  </a:srgbClr>
                </a:solidFill>
                <a:effectLst/>
                <a:uLnTx/>
                <a:uFillTx/>
                <a:latin typeface="Calibri" panose="020F0502020204030204" pitchFamily="34" charset="0"/>
                <a:ea typeface="+mn-ea"/>
                <a:cs typeface="Calibri" panose="020F0502020204030204" pitchFamily="34" charset="0"/>
              </a:endParaRPr>
            </a:p>
          </p:txBody>
        </p:sp>
        <p:sp>
          <p:nvSpPr>
            <p:cNvPr id="11" name="Rounded Rectangle 10">
              <a:extLst>
                <a:ext uri="{FF2B5EF4-FFF2-40B4-BE49-F238E27FC236}">
                  <a16:creationId xmlns:a16="http://schemas.microsoft.com/office/drawing/2014/main" id="{539F0212-1D1D-1E32-9E5E-2F124A99113D}"/>
                </a:ext>
              </a:extLst>
            </p:cNvPr>
            <p:cNvSpPr/>
            <p:nvPr/>
          </p:nvSpPr>
          <p:spPr>
            <a:xfrm>
              <a:off x="1250729" y="3721971"/>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srgbClr val="0E2841">
                    <a:lumMod val="10000"/>
                    <a:lumOff val="90000"/>
                  </a:srgbClr>
                </a:solidFill>
                <a:effectLst/>
                <a:uLnTx/>
                <a:uFillTx/>
                <a:latin typeface="Calibri" panose="020F0502020204030204" pitchFamily="34" charset="0"/>
                <a:ea typeface="+mn-ea"/>
                <a:cs typeface="Calibri" panose="020F0502020204030204" pitchFamily="34" charset="0"/>
              </a:endParaRPr>
            </a:p>
          </p:txBody>
        </p:sp>
        <p:sp>
          <p:nvSpPr>
            <p:cNvPr id="12" name="Rounded Rectangle 11">
              <a:extLst>
                <a:ext uri="{FF2B5EF4-FFF2-40B4-BE49-F238E27FC236}">
                  <a16:creationId xmlns:a16="http://schemas.microsoft.com/office/drawing/2014/main" id="{54100757-DCFA-37D8-0CD2-D16AA2BCBBA3}"/>
                </a:ext>
              </a:extLst>
            </p:cNvPr>
            <p:cNvSpPr/>
            <p:nvPr/>
          </p:nvSpPr>
          <p:spPr>
            <a:xfrm>
              <a:off x="1250729" y="4269823"/>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srgbClr val="0E2841">
                    <a:lumMod val="10000"/>
                    <a:lumOff val="90000"/>
                  </a:srgbClr>
                </a:solidFill>
                <a:effectLst/>
                <a:uLnTx/>
                <a:uFillTx/>
                <a:latin typeface="Calibri" panose="020F0502020204030204" pitchFamily="34" charset="0"/>
                <a:ea typeface="+mn-ea"/>
                <a:cs typeface="Calibri" panose="020F0502020204030204" pitchFamily="34" charset="0"/>
              </a:endParaRPr>
            </a:p>
          </p:txBody>
        </p:sp>
        <p:sp>
          <p:nvSpPr>
            <p:cNvPr id="13" name="Rounded Rectangle 12">
              <a:extLst>
                <a:ext uri="{FF2B5EF4-FFF2-40B4-BE49-F238E27FC236}">
                  <a16:creationId xmlns:a16="http://schemas.microsoft.com/office/drawing/2014/main" id="{BE4AB237-0A6D-40F9-CC2F-C5367FAB316A}"/>
                </a:ext>
              </a:extLst>
            </p:cNvPr>
            <p:cNvSpPr/>
            <p:nvPr/>
          </p:nvSpPr>
          <p:spPr>
            <a:xfrm>
              <a:off x="1250729" y="4817675"/>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srgbClr val="0E2841">
                    <a:lumMod val="10000"/>
                    <a:lumOff val="90000"/>
                  </a:srgbClr>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C84A086A-EA0D-6616-3581-25E79F1E52A3}"/>
                </a:ext>
              </a:extLst>
            </p:cNvPr>
            <p:cNvSpPr txBox="1"/>
            <p:nvPr/>
          </p:nvSpPr>
          <p:spPr>
            <a:xfrm>
              <a:off x="998482" y="2176176"/>
              <a:ext cx="2301768" cy="728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WD1: Noise Measurements</a:t>
              </a: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F65253D9-7C3E-D6C6-A953-C949C2249235}"/>
                </a:ext>
              </a:extLst>
            </p:cNvPr>
            <p:cNvSpPr txBox="1"/>
            <p:nvPr/>
          </p:nvSpPr>
          <p:spPr>
            <a:xfrm>
              <a:off x="780649" y="1162553"/>
              <a:ext cx="2681462" cy="566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Site Characterization 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(SCB)</a:t>
              </a:r>
            </a:p>
          </p:txBody>
        </p:sp>
        <p:sp>
          <p:nvSpPr>
            <p:cNvPr id="17" name="TextBox 16">
              <a:extLst>
                <a:ext uri="{FF2B5EF4-FFF2-40B4-BE49-F238E27FC236}">
                  <a16:creationId xmlns:a16="http://schemas.microsoft.com/office/drawing/2014/main" id="{29387904-1830-45FE-E7E9-74E23A7B51BD}"/>
                </a:ext>
              </a:extLst>
            </p:cNvPr>
            <p:cNvSpPr txBox="1"/>
            <p:nvPr/>
          </p:nvSpPr>
          <p:spPr>
            <a:xfrm>
              <a:off x="3429424" y="1226693"/>
              <a:ext cx="4421694" cy="29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Chairs: D</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a:t>
              </a: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rso</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Walk</a:t>
              </a:r>
              <a:r>
                <a:rPr lang="it-IT" sz="1600" dirty="0">
                  <a:solidFill>
                    <a:prstClr val="black"/>
                  </a:solidFill>
                  <a:latin typeface="Calibri" panose="020F0502020204030204" pitchFamily="34" charset="0"/>
                  <a:cs typeface="Calibri" panose="020F0502020204030204" pitchFamily="34" charset="0"/>
                </a:rPr>
                <a:t>, </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Rietbrock</a:t>
              </a: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4" name="TextBox 23">
              <a:extLst>
                <a:ext uri="{FF2B5EF4-FFF2-40B4-BE49-F238E27FC236}">
                  <a16:creationId xmlns:a16="http://schemas.microsoft.com/office/drawing/2014/main" id="{AC647871-AC40-C180-5ED5-BFFED1669FDC}"/>
                </a:ext>
              </a:extLst>
            </p:cNvPr>
            <p:cNvSpPr txBox="1"/>
            <p:nvPr/>
          </p:nvSpPr>
          <p:spPr>
            <a:xfrm>
              <a:off x="4175234" y="2176176"/>
              <a:ext cx="2301768" cy="9446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WD2: Noise Evaluation &amp; </a:t>
              </a: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Validation</a:t>
              </a: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5" name="TextBox 24">
              <a:extLst>
                <a:ext uri="{FF2B5EF4-FFF2-40B4-BE49-F238E27FC236}">
                  <a16:creationId xmlns:a16="http://schemas.microsoft.com/office/drawing/2014/main" id="{56EFE9DD-5BD6-C218-80E5-EB35A4A3B9DF}"/>
                </a:ext>
              </a:extLst>
            </p:cNvPr>
            <p:cNvSpPr txBox="1"/>
            <p:nvPr/>
          </p:nvSpPr>
          <p:spPr>
            <a:xfrm>
              <a:off x="7018284" y="2165670"/>
              <a:ext cx="2393732" cy="728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WD3: Geological and</a:t>
              </a: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Geotechnical Evaluation</a:t>
              </a:r>
              <a:br>
                <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NL"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 name="Rounded Rectangle 25">
              <a:extLst>
                <a:ext uri="{FF2B5EF4-FFF2-40B4-BE49-F238E27FC236}">
                  <a16:creationId xmlns:a16="http://schemas.microsoft.com/office/drawing/2014/main" id="{882B76CE-3A20-202B-7024-92871F2F2A8C}"/>
                </a:ext>
              </a:extLst>
            </p:cNvPr>
            <p:cNvSpPr/>
            <p:nvPr/>
          </p:nvSpPr>
          <p:spPr>
            <a:xfrm>
              <a:off x="7483366" y="3018760"/>
              <a:ext cx="1639614" cy="42280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Rounded Rectangle 26">
              <a:extLst>
                <a:ext uri="{FF2B5EF4-FFF2-40B4-BE49-F238E27FC236}">
                  <a16:creationId xmlns:a16="http://schemas.microsoft.com/office/drawing/2014/main" id="{193596AD-24FF-D19C-B5FF-578F410E5B8D}"/>
                </a:ext>
              </a:extLst>
            </p:cNvPr>
            <p:cNvSpPr/>
            <p:nvPr/>
          </p:nvSpPr>
          <p:spPr>
            <a:xfrm>
              <a:off x="7483366" y="3555982"/>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8" name="Rounded Rectangle 27">
              <a:extLst>
                <a:ext uri="{FF2B5EF4-FFF2-40B4-BE49-F238E27FC236}">
                  <a16:creationId xmlns:a16="http://schemas.microsoft.com/office/drawing/2014/main" id="{BB816CB8-D491-E101-2109-FF09CE102946}"/>
                </a:ext>
              </a:extLst>
            </p:cNvPr>
            <p:cNvSpPr/>
            <p:nvPr/>
          </p:nvSpPr>
          <p:spPr>
            <a:xfrm>
              <a:off x="7483366" y="4103834"/>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9" name="Rounded Rectangle 28">
              <a:extLst>
                <a:ext uri="{FF2B5EF4-FFF2-40B4-BE49-F238E27FC236}">
                  <a16:creationId xmlns:a16="http://schemas.microsoft.com/office/drawing/2014/main" id="{91028774-DE82-08F7-2BCC-A14470AEB4C2}"/>
                </a:ext>
              </a:extLst>
            </p:cNvPr>
            <p:cNvSpPr/>
            <p:nvPr/>
          </p:nvSpPr>
          <p:spPr>
            <a:xfrm>
              <a:off x="7483366" y="4651686"/>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0" name="Rounded Rectangle 29">
              <a:extLst>
                <a:ext uri="{FF2B5EF4-FFF2-40B4-BE49-F238E27FC236}">
                  <a16:creationId xmlns:a16="http://schemas.microsoft.com/office/drawing/2014/main" id="{566DC0B9-D1CB-E711-2922-D22DBE24E9F4}"/>
                </a:ext>
              </a:extLst>
            </p:cNvPr>
            <p:cNvSpPr/>
            <p:nvPr/>
          </p:nvSpPr>
          <p:spPr>
            <a:xfrm>
              <a:off x="4272457" y="3172885"/>
              <a:ext cx="1639614" cy="42280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Rounded Rectangle 30">
              <a:extLst>
                <a:ext uri="{FF2B5EF4-FFF2-40B4-BE49-F238E27FC236}">
                  <a16:creationId xmlns:a16="http://schemas.microsoft.com/office/drawing/2014/main" id="{DFF92C88-C5A0-9100-8209-28B97594CFE9}"/>
                </a:ext>
              </a:extLst>
            </p:cNvPr>
            <p:cNvSpPr/>
            <p:nvPr/>
          </p:nvSpPr>
          <p:spPr>
            <a:xfrm>
              <a:off x="4272457" y="3710107"/>
              <a:ext cx="1639614" cy="465083"/>
            </a:xfrm>
            <a:prstGeom prst="roundRect">
              <a:avLst/>
            </a:prstGeom>
            <a:solidFill>
              <a:schemeClr val="tx2">
                <a:lumMod val="25000"/>
                <a:lumOff val="75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54D3C9E5-A8A4-C7E1-8005-75793547BC94}"/>
                </a:ext>
              </a:extLst>
            </p:cNvPr>
            <p:cNvSpPr txBox="1"/>
            <p:nvPr/>
          </p:nvSpPr>
          <p:spPr>
            <a:xfrm>
              <a:off x="1240223" y="3249984"/>
              <a:ext cx="1650120" cy="26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WP1: Seismic Noise</a:t>
              </a:r>
            </a:p>
          </p:txBody>
        </p:sp>
        <p:sp>
          <p:nvSpPr>
            <p:cNvPr id="35" name="TextBox 34">
              <a:extLst>
                <a:ext uri="{FF2B5EF4-FFF2-40B4-BE49-F238E27FC236}">
                  <a16:creationId xmlns:a16="http://schemas.microsoft.com/office/drawing/2014/main" id="{D426AF68-285C-295E-E83C-BA47767E3E08}"/>
                </a:ext>
              </a:extLst>
            </p:cNvPr>
            <p:cNvSpPr txBox="1"/>
            <p:nvPr/>
          </p:nvSpPr>
          <p:spPr>
            <a:xfrm>
              <a:off x="1240223" y="3811854"/>
              <a:ext cx="1650120" cy="26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WP2: Gravimetrics</a:t>
              </a:r>
            </a:p>
          </p:txBody>
        </p:sp>
        <p:sp>
          <p:nvSpPr>
            <p:cNvPr id="36" name="TextBox 35">
              <a:extLst>
                <a:ext uri="{FF2B5EF4-FFF2-40B4-BE49-F238E27FC236}">
                  <a16:creationId xmlns:a16="http://schemas.microsoft.com/office/drawing/2014/main" id="{B2EC03FF-2974-32D1-4A9F-4E087AA154B6}"/>
                </a:ext>
              </a:extLst>
            </p:cNvPr>
            <p:cNvSpPr txBox="1"/>
            <p:nvPr/>
          </p:nvSpPr>
          <p:spPr>
            <a:xfrm>
              <a:off x="1250729" y="4383784"/>
              <a:ext cx="1650120" cy="26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WP3: Magnetic Noise</a:t>
              </a:r>
            </a:p>
          </p:txBody>
        </p:sp>
        <p:sp>
          <p:nvSpPr>
            <p:cNvPr id="37" name="TextBox 36">
              <a:extLst>
                <a:ext uri="{FF2B5EF4-FFF2-40B4-BE49-F238E27FC236}">
                  <a16:creationId xmlns:a16="http://schemas.microsoft.com/office/drawing/2014/main" id="{55BF9A6E-81EA-C5A5-D693-63F3B014797D}"/>
                </a:ext>
              </a:extLst>
            </p:cNvPr>
            <p:cNvSpPr txBox="1"/>
            <p:nvPr/>
          </p:nvSpPr>
          <p:spPr>
            <a:xfrm>
              <a:off x="1250734" y="4843392"/>
              <a:ext cx="1650120" cy="458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WP4: Other Environ-</a:t>
              </a:r>
              <a:b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            mental Noise</a:t>
              </a:r>
            </a:p>
          </p:txBody>
        </p:sp>
        <p:sp>
          <p:nvSpPr>
            <p:cNvPr id="38" name="TextBox 37">
              <a:extLst>
                <a:ext uri="{FF2B5EF4-FFF2-40B4-BE49-F238E27FC236}">
                  <a16:creationId xmlns:a16="http://schemas.microsoft.com/office/drawing/2014/main" id="{9E9A838D-7D46-CF52-5944-0F98703DEDEA}"/>
                </a:ext>
              </a:extLst>
            </p:cNvPr>
            <p:cNvSpPr txBox="1"/>
            <p:nvPr/>
          </p:nvSpPr>
          <p:spPr>
            <a:xfrm>
              <a:off x="4322386" y="3163066"/>
              <a:ext cx="1650120" cy="458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WP1: Noise Impact</a:t>
              </a:r>
              <a:b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            Evaluation</a:t>
              </a:r>
            </a:p>
          </p:txBody>
        </p:sp>
        <p:sp>
          <p:nvSpPr>
            <p:cNvPr id="39" name="TextBox 38">
              <a:extLst>
                <a:ext uri="{FF2B5EF4-FFF2-40B4-BE49-F238E27FC236}">
                  <a16:creationId xmlns:a16="http://schemas.microsoft.com/office/drawing/2014/main" id="{F476C2CA-DFAD-D0C1-8144-ACF7DA60B63A}"/>
                </a:ext>
              </a:extLst>
            </p:cNvPr>
            <p:cNvSpPr txBox="1"/>
            <p:nvPr/>
          </p:nvSpPr>
          <p:spPr>
            <a:xfrm>
              <a:off x="4322386" y="3732880"/>
              <a:ext cx="1650120" cy="458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WP2: Noise Impact</a:t>
              </a:r>
              <a:b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            Validation</a:t>
              </a:r>
            </a:p>
          </p:txBody>
        </p:sp>
        <p:sp>
          <p:nvSpPr>
            <p:cNvPr id="40" name="TextBox 39">
              <a:extLst>
                <a:ext uri="{FF2B5EF4-FFF2-40B4-BE49-F238E27FC236}">
                  <a16:creationId xmlns:a16="http://schemas.microsoft.com/office/drawing/2014/main" id="{8BF90619-5B15-2405-F014-64ECB3420830}"/>
                </a:ext>
              </a:extLst>
            </p:cNvPr>
            <p:cNvSpPr txBox="1"/>
            <p:nvPr/>
          </p:nvSpPr>
          <p:spPr>
            <a:xfrm>
              <a:off x="7499133" y="3003563"/>
              <a:ext cx="1650120" cy="458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WP1: Structural</a:t>
              </a:r>
              <a:b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            Geology</a:t>
              </a:r>
            </a:p>
          </p:txBody>
        </p:sp>
        <p:sp>
          <p:nvSpPr>
            <p:cNvPr id="41" name="TextBox 40">
              <a:extLst>
                <a:ext uri="{FF2B5EF4-FFF2-40B4-BE49-F238E27FC236}">
                  <a16:creationId xmlns:a16="http://schemas.microsoft.com/office/drawing/2014/main" id="{055B1FBF-8C48-71BF-E88F-E6F4D63B3A74}"/>
                </a:ext>
              </a:extLst>
            </p:cNvPr>
            <p:cNvSpPr txBox="1"/>
            <p:nvPr/>
          </p:nvSpPr>
          <p:spPr>
            <a:xfrm>
              <a:off x="7496511" y="3647697"/>
              <a:ext cx="1650120" cy="26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WP2: Hydrogeology</a:t>
              </a:r>
            </a:p>
          </p:txBody>
        </p:sp>
        <p:sp>
          <p:nvSpPr>
            <p:cNvPr id="42" name="TextBox 41">
              <a:extLst>
                <a:ext uri="{FF2B5EF4-FFF2-40B4-BE49-F238E27FC236}">
                  <a16:creationId xmlns:a16="http://schemas.microsoft.com/office/drawing/2014/main" id="{0E2A2405-6CB0-2C98-FF26-5275759337C7}"/>
                </a:ext>
              </a:extLst>
            </p:cNvPr>
            <p:cNvSpPr txBox="1"/>
            <p:nvPr/>
          </p:nvSpPr>
          <p:spPr>
            <a:xfrm>
              <a:off x="7496511" y="4197967"/>
              <a:ext cx="1650120" cy="26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WP3: Geophysics</a:t>
              </a:r>
            </a:p>
          </p:txBody>
        </p:sp>
        <p:sp>
          <p:nvSpPr>
            <p:cNvPr id="43" name="TextBox 42">
              <a:extLst>
                <a:ext uri="{FF2B5EF4-FFF2-40B4-BE49-F238E27FC236}">
                  <a16:creationId xmlns:a16="http://schemas.microsoft.com/office/drawing/2014/main" id="{DFAA0EE1-5391-C574-C207-530A4612EFE3}"/>
                </a:ext>
              </a:extLst>
            </p:cNvPr>
            <p:cNvSpPr txBox="1"/>
            <p:nvPr/>
          </p:nvSpPr>
          <p:spPr>
            <a:xfrm>
              <a:off x="7496511" y="4755932"/>
              <a:ext cx="1650120" cy="26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prstClr val="black"/>
                  </a:solidFill>
                  <a:effectLst/>
                  <a:uLnTx/>
                  <a:uFillTx/>
                  <a:latin typeface="Aptos" panose="02110004020202020204"/>
                  <a:ea typeface="+mn-ea"/>
                  <a:cs typeface="+mn-cs"/>
                </a:rPr>
                <a:t>WP4: Geotechnology</a:t>
              </a:r>
            </a:p>
          </p:txBody>
        </p:sp>
      </p:grpSp>
      <p:sp>
        <p:nvSpPr>
          <p:cNvPr id="3" name="Title 2">
            <a:extLst>
              <a:ext uri="{FF2B5EF4-FFF2-40B4-BE49-F238E27FC236}">
                <a16:creationId xmlns:a16="http://schemas.microsoft.com/office/drawing/2014/main" id="{9B22C562-4F14-1292-B2D2-36DEC8A3A5A9}"/>
              </a:ext>
            </a:extLst>
          </p:cNvPr>
          <p:cNvSpPr>
            <a:spLocks noGrp="1"/>
          </p:cNvSpPr>
          <p:nvPr>
            <p:ph type="title"/>
          </p:nvPr>
        </p:nvSpPr>
        <p:spPr/>
        <p:txBody>
          <a:bodyPr/>
          <a:lstStyle/>
          <a:p>
            <a:r>
              <a:rPr lang="en-US"/>
              <a:t>The SCB Structure</a:t>
            </a:r>
          </a:p>
        </p:txBody>
      </p:sp>
      <p:sp>
        <p:nvSpPr>
          <p:cNvPr id="18" name="Slide Number Placeholder 17">
            <a:extLst>
              <a:ext uri="{FF2B5EF4-FFF2-40B4-BE49-F238E27FC236}">
                <a16:creationId xmlns:a16="http://schemas.microsoft.com/office/drawing/2014/main" id="{B4A63ABF-CF6A-4DB5-C00A-91479D2797A8}"/>
              </a:ext>
            </a:extLst>
          </p:cNvPr>
          <p:cNvSpPr>
            <a:spLocks noGrp="1"/>
          </p:cNvSpPr>
          <p:nvPr>
            <p:ph type="sldNum" sz="quarter" idx="12"/>
          </p:nvPr>
        </p:nvSpPr>
        <p:spPr/>
        <p:txBody>
          <a:bodyPr/>
          <a:lstStyle/>
          <a:p>
            <a:fld id="{7C659075-83B6-5446-8002-4ADFDBF3FC85}" type="slidenum">
              <a:rPr lang="en-US" smtClean="0"/>
              <a:t>15</a:t>
            </a:fld>
            <a:endParaRPr lang="en-US"/>
          </a:p>
        </p:txBody>
      </p:sp>
    </p:spTree>
    <p:extLst>
      <p:ext uri="{BB962C8B-B14F-4D97-AF65-F5344CB8AC3E}">
        <p14:creationId xmlns:p14="http://schemas.microsoft.com/office/powerpoint/2010/main" val="2660471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9642-FC6A-479D-9C3A-1486F5E33994}"/>
              </a:ext>
            </a:extLst>
          </p:cNvPr>
          <p:cNvSpPr>
            <a:spLocks noGrp="1"/>
          </p:cNvSpPr>
          <p:nvPr>
            <p:ph type="title"/>
          </p:nvPr>
        </p:nvSpPr>
        <p:spPr/>
        <p:txBody>
          <a:bodyPr/>
          <a:lstStyle/>
          <a:p>
            <a:r>
              <a:rPr lang="en-US"/>
              <a:t>SCB Documents already produced</a:t>
            </a:r>
          </a:p>
        </p:txBody>
      </p:sp>
      <p:sp>
        <p:nvSpPr>
          <p:cNvPr id="8" name="Slide Number Placeholder 7">
            <a:extLst>
              <a:ext uri="{FF2B5EF4-FFF2-40B4-BE49-F238E27FC236}">
                <a16:creationId xmlns:a16="http://schemas.microsoft.com/office/drawing/2014/main" id="{F39286F5-38E6-1D5D-F0E6-981AA73B07A7}"/>
              </a:ext>
            </a:extLst>
          </p:cNvPr>
          <p:cNvSpPr>
            <a:spLocks noGrp="1"/>
          </p:cNvSpPr>
          <p:nvPr>
            <p:ph type="sldNum" sz="quarter" idx="12"/>
          </p:nvPr>
        </p:nvSpPr>
        <p:spPr/>
        <p:txBody>
          <a:bodyPr/>
          <a:lstStyle/>
          <a:p>
            <a:fld id="{7C659075-83B6-5446-8002-4ADFDBF3FC85}" type="slidenum">
              <a:rPr lang="en-US" smtClean="0"/>
              <a:t>16</a:t>
            </a:fld>
            <a:endParaRPr lang="en-US"/>
          </a:p>
        </p:txBody>
      </p:sp>
      <p:sp>
        <p:nvSpPr>
          <p:cNvPr id="4" name="Content Placeholder 3">
            <a:extLst>
              <a:ext uri="{FF2B5EF4-FFF2-40B4-BE49-F238E27FC236}">
                <a16:creationId xmlns:a16="http://schemas.microsoft.com/office/drawing/2014/main" id="{B54E90F2-4396-621B-E623-E935C827C9BD}"/>
              </a:ext>
            </a:extLst>
          </p:cNvPr>
          <p:cNvSpPr>
            <a:spLocks noGrp="1"/>
          </p:cNvSpPr>
          <p:nvPr>
            <p:ph idx="1"/>
          </p:nvPr>
        </p:nvSpPr>
        <p:spPr>
          <a:xfrm>
            <a:off x="316500" y="1839817"/>
            <a:ext cx="11570700" cy="4326330"/>
          </a:xfrm>
        </p:spPr>
        <p:txBody>
          <a:bodyPr>
            <a:normAutofit lnSpcReduction="10000"/>
          </a:bodyPr>
          <a:lstStyle/>
          <a:p>
            <a:pPr marL="0" indent="0">
              <a:buNone/>
            </a:pPr>
            <a:endParaRPr lang="en-US" b="1" dirty="0">
              <a:effectLst/>
              <a:latin typeface="Calibri" panose="020F0502020204030204" pitchFamily="34" charset="0"/>
            </a:endParaRPr>
          </a:p>
          <a:p>
            <a:r>
              <a:rPr lang="en-US" b="1" dirty="0">
                <a:effectLst/>
                <a:latin typeface="Calibri" panose="020F0502020204030204" pitchFamily="34" charset="0"/>
              </a:rPr>
              <a:t>M1.1: List of physical variables to be measured</a:t>
            </a:r>
            <a:r>
              <a:rPr lang="en-US" dirty="0">
                <a:effectLst/>
                <a:latin typeface="Calibri" panose="020F0502020204030204" pitchFamily="34" charset="0"/>
              </a:rPr>
              <a:t>:</a:t>
            </a:r>
            <a:br>
              <a:rPr lang="en-US" dirty="0">
                <a:effectLst/>
                <a:latin typeface="Calibri" panose="020F0502020204030204" pitchFamily="34" charset="0"/>
              </a:rPr>
            </a:br>
            <a:r>
              <a:rPr lang="en-US" dirty="0">
                <a:effectLst/>
                <a:latin typeface="Calibri" panose="020F0502020204030204" pitchFamily="34" charset="0"/>
              </a:rPr>
              <a:t>ET-0012A-23, discussed and finalized at the II SPB Workshop (Jan 2023) </a:t>
            </a:r>
            <a:r>
              <a:rPr lang="en-US" dirty="0">
                <a:solidFill>
                  <a:srgbClr val="0260BF"/>
                </a:solidFill>
                <a:effectLst/>
                <a:latin typeface="Calibri" panose="020F0502020204030204" pitchFamily="34" charset="0"/>
              </a:rPr>
              <a:t>https://</a:t>
            </a:r>
            <a:r>
              <a:rPr lang="en-US" dirty="0" err="1">
                <a:solidFill>
                  <a:srgbClr val="0260BF"/>
                </a:solidFill>
                <a:effectLst/>
                <a:latin typeface="Calibri" panose="020F0502020204030204" pitchFamily="34" charset="0"/>
              </a:rPr>
              <a:t>apps.et-gw.eu</a:t>
            </a:r>
            <a:r>
              <a:rPr lang="en-US" dirty="0">
                <a:solidFill>
                  <a:srgbClr val="0260BF"/>
                </a:solidFill>
                <a:effectLst/>
                <a:latin typeface="Calibri" panose="020F0502020204030204" pitchFamily="34" charset="0"/>
              </a:rPr>
              <a:t>/</a:t>
            </a:r>
            <a:r>
              <a:rPr lang="en-US" dirty="0" err="1">
                <a:solidFill>
                  <a:srgbClr val="0260BF"/>
                </a:solidFill>
                <a:effectLst/>
                <a:latin typeface="Calibri" panose="020F0502020204030204" pitchFamily="34" charset="0"/>
              </a:rPr>
              <a:t>tds</a:t>
            </a:r>
            <a:r>
              <a:rPr lang="en-US" dirty="0">
                <a:solidFill>
                  <a:srgbClr val="0260BF"/>
                </a:solidFill>
                <a:effectLst/>
                <a:latin typeface="Calibri" panose="020F0502020204030204" pitchFamily="34" charset="0"/>
              </a:rPr>
              <a:t>/?content=3&amp;r=18113 </a:t>
            </a:r>
            <a:endParaRPr lang="en-US" sz="3200" dirty="0">
              <a:effectLst/>
            </a:endParaRPr>
          </a:p>
          <a:p>
            <a:r>
              <a:rPr lang="en-US" b="1" dirty="0">
                <a:effectLst/>
                <a:latin typeface="Calibri" panose="020F0502020204030204" pitchFamily="34" charset="0"/>
              </a:rPr>
              <a:t>M1.2: Measurements recommendations and standards</a:t>
            </a:r>
            <a:r>
              <a:rPr lang="en-US" dirty="0">
                <a:effectLst/>
                <a:latin typeface="Calibri" panose="020F0502020204030204" pitchFamily="34" charset="0"/>
              </a:rPr>
              <a:t>:</a:t>
            </a:r>
            <a:br>
              <a:rPr lang="en-US" dirty="0">
                <a:effectLst/>
                <a:latin typeface="Calibri" panose="020F0502020204030204" pitchFamily="34" charset="0"/>
              </a:rPr>
            </a:br>
            <a:r>
              <a:rPr lang="en-US" dirty="0">
                <a:effectLst/>
                <a:latin typeface="Calibri" panose="020F0502020204030204" pitchFamily="34" charset="0"/>
              </a:rPr>
              <a:t>ET-0013A-23, discussed and finalized at the II SPB Workshop (Jan 2023) </a:t>
            </a:r>
            <a:r>
              <a:rPr lang="en-US" dirty="0">
                <a:solidFill>
                  <a:srgbClr val="0260BF"/>
                </a:solidFill>
                <a:effectLst/>
                <a:latin typeface="Calibri" panose="020F0502020204030204" pitchFamily="34" charset="0"/>
              </a:rPr>
              <a:t>https://</a:t>
            </a:r>
            <a:r>
              <a:rPr lang="en-US" dirty="0" err="1">
                <a:solidFill>
                  <a:srgbClr val="0260BF"/>
                </a:solidFill>
                <a:effectLst/>
                <a:latin typeface="Calibri" panose="020F0502020204030204" pitchFamily="34" charset="0"/>
              </a:rPr>
              <a:t>apps.et-gw.eu</a:t>
            </a:r>
            <a:r>
              <a:rPr lang="en-US" dirty="0">
                <a:solidFill>
                  <a:srgbClr val="0260BF"/>
                </a:solidFill>
                <a:effectLst/>
                <a:latin typeface="Calibri" panose="020F0502020204030204" pitchFamily="34" charset="0"/>
              </a:rPr>
              <a:t>/</a:t>
            </a:r>
            <a:r>
              <a:rPr lang="en-US" dirty="0" err="1">
                <a:solidFill>
                  <a:srgbClr val="0260BF"/>
                </a:solidFill>
                <a:effectLst/>
                <a:latin typeface="Calibri" panose="020F0502020204030204" pitchFamily="34" charset="0"/>
              </a:rPr>
              <a:t>tds</a:t>
            </a:r>
            <a:r>
              <a:rPr lang="en-US" dirty="0">
                <a:solidFill>
                  <a:srgbClr val="0260BF"/>
                </a:solidFill>
                <a:effectLst/>
                <a:latin typeface="Calibri" panose="020F0502020204030204" pitchFamily="34" charset="0"/>
              </a:rPr>
              <a:t>/?content=3&amp;r=18114 </a:t>
            </a:r>
            <a:endParaRPr lang="en-US" sz="3200" dirty="0">
              <a:effectLst/>
            </a:endParaRPr>
          </a:p>
          <a:p>
            <a:r>
              <a:rPr lang="en-US" b="1" dirty="0">
                <a:effectLst/>
                <a:latin typeface="Calibri" panose="020F0502020204030204" pitchFamily="34" charset="0"/>
              </a:rPr>
              <a:t>M1.3: Data format standards and analysis tools </a:t>
            </a:r>
            <a:br>
              <a:rPr lang="en-US" b="1" dirty="0">
                <a:effectLst/>
                <a:latin typeface="Calibri" panose="020F0502020204030204" pitchFamily="34" charset="0"/>
              </a:rPr>
            </a:br>
            <a:r>
              <a:rPr lang="en-US" dirty="0">
                <a:effectLst/>
                <a:latin typeface="Calibri" panose="020F0502020204030204" pitchFamily="34" charset="0"/>
              </a:rPr>
              <a:t>ET-0270A-23, </a:t>
            </a:r>
            <a:r>
              <a:rPr lang="en-US" b="1" dirty="0">
                <a:effectLst/>
                <a:latin typeface="Calibri" panose="020F0502020204030204" pitchFamily="34" charset="0"/>
                <a:hlinkClick r:id="rId2"/>
              </a:rPr>
              <a:t>https://apps.et-gw.eu/tds/?content=3&amp;r=18398</a:t>
            </a:r>
            <a:r>
              <a:rPr lang="en-US" b="1" dirty="0">
                <a:effectLst/>
                <a:latin typeface="Calibri" panose="020F0502020204030204" pitchFamily="34" charset="0"/>
              </a:rPr>
              <a:t>	</a:t>
            </a:r>
          </a:p>
          <a:p>
            <a:endParaRPr lang="en-US" b="1" dirty="0">
              <a:latin typeface="Calibri" panose="020F0502020204030204" pitchFamily="34" charset="0"/>
            </a:endParaRPr>
          </a:p>
          <a:p>
            <a:pPr marL="0" indent="0">
              <a:buNone/>
            </a:pPr>
            <a:endParaRPr lang="en-US" sz="3200" dirty="0">
              <a:effectLst/>
            </a:endParaRPr>
          </a:p>
          <a:p>
            <a:endParaRPr lang="en-US" sz="3200" dirty="0"/>
          </a:p>
        </p:txBody>
      </p:sp>
    </p:spTree>
    <p:extLst>
      <p:ext uri="{BB962C8B-B14F-4D97-AF65-F5344CB8AC3E}">
        <p14:creationId xmlns:p14="http://schemas.microsoft.com/office/powerpoint/2010/main" val="1550832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6FD7A-4514-4C3B-DB9B-092023BAA699}"/>
              </a:ext>
            </a:extLst>
          </p:cNvPr>
          <p:cNvSpPr>
            <a:spLocks noGrp="1"/>
          </p:cNvSpPr>
          <p:nvPr>
            <p:ph type="title"/>
          </p:nvPr>
        </p:nvSpPr>
        <p:spPr>
          <a:xfrm>
            <a:off x="298374" y="566545"/>
            <a:ext cx="10515600" cy="733149"/>
          </a:xfrm>
        </p:spPr>
        <p:txBody>
          <a:bodyPr/>
          <a:lstStyle/>
          <a:p>
            <a:r>
              <a:rPr lang="it-IT" dirty="0"/>
              <a:t>ET </a:t>
            </a:r>
            <a:r>
              <a:rPr lang="it-IT" dirty="0" err="1"/>
              <a:t>Preparatory</a:t>
            </a:r>
            <a:r>
              <a:rPr lang="it-IT" dirty="0"/>
              <a:t> </a:t>
            </a:r>
            <a:r>
              <a:rPr lang="it-IT" dirty="0" err="1"/>
              <a:t>Phase</a:t>
            </a:r>
            <a:r>
              <a:rPr lang="it-IT" dirty="0"/>
              <a:t> (ET-PP)</a:t>
            </a:r>
            <a:endParaRPr lang="en-US" dirty="0"/>
          </a:p>
        </p:txBody>
      </p:sp>
      <p:pic>
        <p:nvPicPr>
          <p:cNvPr id="3" name="B92C5918-77CC-4941-B1BD-A0EFC391F45E">
            <a:extLst>
              <a:ext uri="{FF2B5EF4-FFF2-40B4-BE49-F238E27FC236}">
                <a16:creationId xmlns:a16="http://schemas.microsoft.com/office/drawing/2014/main" id="{E78DF660-18AD-F8C7-27C5-6C8B9192D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42" t="26642" r="39966" b="10258"/>
          <a:stretch/>
        </p:blipFill>
        <p:spPr bwMode="auto">
          <a:xfrm>
            <a:off x="116793" y="1427069"/>
            <a:ext cx="1963270" cy="36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DFC02286-41F4-52CF-9BBD-0B52CE3ED6B4}"/>
              </a:ext>
            </a:extLst>
          </p:cNvPr>
          <p:cNvSpPr/>
          <p:nvPr/>
        </p:nvSpPr>
        <p:spPr>
          <a:xfrm>
            <a:off x="170578" y="5105018"/>
            <a:ext cx="1828801" cy="1066800"/>
          </a:xfrm>
          <a:prstGeom prst="rect">
            <a:avLst/>
          </a:prstGeom>
          <a:solidFill>
            <a:srgbClr val="C009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err="1">
                <a:ln>
                  <a:noFill/>
                </a:ln>
                <a:solidFill>
                  <a:prstClr val="white"/>
                </a:solidFill>
                <a:effectLst/>
                <a:uLnTx/>
                <a:uFillTx/>
                <a:latin typeface="Calibri" panose="020F0502020204030204"/>
                <a:ea typeface="+mn-ea"/>
                <a:cs typeface="+mn-cs"/>
              </a:rPr>
              <a:t>Civil</a:t>
            </a: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 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Calibri" panose="020F0502020204030204"/>
                <a:ea typeface="+mn-ea"/>
                <a:cs typeface="+mn-cs"/>
              </a:rPr>
              <a:t>(CERN </a:t>
            </a:r>
            <a:r>
              <a:rPr kumimoji="0" lang="it-IT" sz="1800" b="0" i="0" u="none" strike="noStrike" kern="1200" cap="none" spc="0" normalizeH="0" baseline="0" noProof="0" err="1">
                <a:ln>
                  <a:noFill/>
                </a:ln>
                <a:solidFill>
                  <a:prstClr val="white"/>
                </a:solidFill>
                <a:effectLst/>
                <a:uLnTx/>
                <a:uFillTx/>
                <a:latin typeface="Calibri" panose="020F0502020204030204"/>
                <a:ea typeface="+mn-ea"/>
                <a:cs typeface="+mn-cs"/>
              </a:rPr>
              <a:t>advisory</a:t>
            </a:r>
            <a:r>
              <a:rPr kumimoji="0" lang="it-IT" sz="18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a:extLst>
              <a:ext uri="{FF2B5EF4-FFF2-40B4-BE49-F238E27FC236}">
                <a16:creationId xmlns:a16="http://schemas.microsoft.com/office/drawing/2014/main" id="{21389E0C-1FC4-9429-71F5-C63C94F9514E}"/>
              </a:ext>
            </a:extLst>
          </p:cNvPr>
          <p:cNvSpPr/>
          <p:nvPr/>
        </p:nvSpPr>
        <p:spPr>
          <a:xfrm>
            <a:off x="3749357" y="1341226"/>
            <a:ext cx="8292137" cy="2233009"/>
          </a:xfrm>
          <a:prstGeom prst="rect">
            <a:avLst/>
          </a:prstGeom>
          <a:noFill/>
          <a:ln w="76200" cap="flat">
            <a:solidFill>
              <a:srgbClr val="00B050"/>
            </a:solidFill>
            <a:prstDash val="solid"/>
            <a:miter lim="800000"/>
          </a:ln>
          <a:effectLst/>
        </p:spPr>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1pPr>
            <a:lvl2pPr marL="0" marR="0" indent="457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2pPr>
            <a:lvl3pPr marL="0" marR="0" indent="914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3pPr>
            <a:lvl4pPr marL="0" marR="0" indent="1371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4pPr>
            <a:lvl5pPr marL="0" marR="0" indent="1828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5pPr>
            <a:lvl6pPr marL="0" marR="0" indent="22860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6pPr>
            <a:lvl7pPr marL="0" marR="0" indent="2743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7pPr>
            <a:lvl8pPr marL="0" marR="0" indent="3200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8pPr>
            <a:lvl9pPr marL="0" marR="0" indent="3657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Open Sans"/>
                <a:ea typeface="Open Sans"/>
                <a:cs typeface="Open Sans"/>
                <a:sym typeface="Open Sans"/>
              </a:defRPr>
            </a:lvl9p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Open Sans"/>
              <a:cs typeface="Open Sans"/>
              <a:sym typeface="Helvetica Neue Medium"/>
            </a:endParaRPr>
          </a:p>
        </p:txBody>
      </p:sp>
      <p:sp>
        <p:nvSpPr>
          <p:cNvPr id="13" name="Rettangolo 12">
            <a:extLst>
              <a:ext uri="{FF2B5EF4-FFF2-40B4-BE49-F238E27FC236}">
                <a16:creationId xmlns:a16="http://schemas.microsoft.com/office/drawing/2014/main" id="{63FA6F99-30A1-0F98-2EC1-F267C1B26BEB}"/>
              </a:ext>
            </a:extLst>
          </p:cNvPr>
          <p:cNvSpPr/>
          <p:nvPr/>
        </p:nvSpPr>
        <p:spPr>
          <a:xfrm>
            <a:off x="170577" y="1957884"/>
            <a:ext cx="1828801" cy="182880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ttore diritto 14">
            <a:extLst>
              <a:ext uri="{FF2B5EF4-FFF2-40B4-BE49-F238E27FC236}">
                <a16:creationId xmlns:a16="http://schemas.microsoft.com/office/drawing/2014/main" id="{1C1445D0-7434-46C1-F675-88302524776F}"/>
              </a:ext>
            </a:extLst>
          </p:cNvPr>
          <p:cNvCxnSpPr>
            <a:cxnSpLocks/>
          </p:cNvCxnSpPr>
          <p:nvPr/>
        </p:nvCxnSpPr>
        <p:spPr>
          <a:xfrm flipV="1">
            <a:off x="1999378" y="1403886"/>
            <a:ext cx="1749857" cy="55399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9F11D07D-02B8-EF37-B53D-B2C4BECE2CF2}"/>
              </a:ext>
            </a:extLst>
          </p:cNvPr>
          <p:cNvCxnSpPr>
            <a:cxnSpLocks/>
          </p:cNvCxnSpPr>
          <p:nvPr/>
        </p:nvCxnSpPr>
        <p:spPr>
          <a:xfrm flipV="1">
            <a:off x="1999378" y="3574235"/>
            <a:ext cx="1717489" cy="1694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B2D2D957-E2AB-C3FB-FAD2-8CE081403E5A}"/>
              </a:ext>
            </a:extLst>
          </p:cNvPr>
          <p:cNvPicPr>
            <a:picLocks noChangeAspect="1"/>
          </p:cNvPicPr>
          <p:nvPr/>
        </p:nvPicPr>
        <p:blipFill>
          <a:blip r:embed="rId3"/>
          <a:stretch>
            <a:fillRect/>
          </a:stretch>
        </p:blipFill>
        <p:spPr>
          <a:xfrm>
            <a:off x="2270958" y="2127321"/>
            <a:ext cx="1287381" cy="805322"/>
          </a:xfrm>
          <a:prstGeom prst="rect">
            <a:avLst/>
          </a:prstGeom>
        </p:spPr>
      </p:pic>
      <p:sp>
        <p:nvSpPr>
          <p:cNvPr id="4" name="CasellaDiTesto 3">
            <a:extLst>
              <a:ext uri="{FF2B5EF4-FFF2-40B4-BE49-F238E27FC236}">
                <a16:creationId xmlns:a16="http://schemas.microsoft.com/office/drawing/2014/main" id="{738B8DCE-1823-D47F-7BCA-B5B444FC10A3}"/>
              </a:ext>
            </a:extLst>
          </p:cNvPr>
          <p:cNvSpPr txBox="1"/>
          <p:nvPr/>
        </p:nvSpPr>
        <p:spPr>
          <a:xfrm>
            <a:off x="3781725" y="1298520"/>
            <a:ext cx="8450787" cy="2308324"/>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1">
                    <a:lumMod val="50000"/>
                  </a:schemeClr>
                </a:solidFill>
              </a:rPr>
              <a:t>Main activities: </a:t>
            </a:r>
          </a:p>
          <a:p>
            <a:pPr marL="742950" lvl="1" indent="-285750">
              <a:buFont typeface="Arial" panose="020B0604020202020204" pitchFamily="34" charset="0"/>
              <a:buChar char="•"/>
            </a:pPr>
            <a:r>
              <a:rPr lang="en-US">
                <a:solidFill>
                  <a:schemeClr val="accent1">
                    <a:lumMod val="50000"/>
                  </a:schemeClr>
                </a:solidFill>
              </a:rPr>
              <a:t>Structuring the ET legal entity</a:t>
            </a:r>
          </a:p>
          <a:p>
            <a:pPr marL="1200150" lvl="2" indent="-285750">
              <a:buFont typeface="Arial" panose="020B0604020202020204" pitchFamily="34" charset="0"/>
              <a:buChar char="•"/>
            </a:pPr>
            <a:r>
              <a:rPr lang="en-US">
                <a:solidFill>
                  <a:schemeClr val="accent1">
                    <a:lumMod val="50000"/>
                  </a:schemeClr>
                </a:solidFill>
              </a:rPr>
              <a:t>Defining its governance</a:t>
            </a:r>
          </a:p>
          <a:p>
            <a:pPr marL="1200150" lvl="2" indent="-285750">
              <a:buFont typeface="Arial" panose="020B0604020202020204" pitchFamily="34" charset="0"/>
              <a:buChar char="•"/>
            </a:pPr>
            <a:r>
              <a:rPr lang="en-US">
                <a:solidFill>
                  <a:schemeClr val="accent1">
                    <a:lumMod val="50000"/>
                  </a:schemeClr>
                </a:solidFill>
              </a:rPr>
              <a:t>Defining its technical bodies</a:t>
            </a:r>
          </a:p>
          <a:p>
            <a:pPr marL="742950" lvl="1" indent="-285750">
              <a:buFont typeface="Arial" panose="020B0604020202020204" pitchFamily="34" charset="0"/>
              <a:buChar char="•"/>
            </a:pPr>
            <a:r>
              <a:rPr lang="en-US">
                <a:solidFill>
                  <a:schemeClr val="accent1">
                    <a:lumMod val="50000"/>
                  </a:schemeClr>
                </a:solidFill>
              </a:rPr>
              <a:t>Define the financial aspects of ET</a:t>
            </a:r>
          </a:p>
          <a:p>
            <a:pPr marL="742950" lvl="1" indent="-285750">
              <a:buFont typeface="Arial" panose="020B0604020202020204" pitchFamily="34" charset="0"/>
              <a:buChar char="•"/>
            </a:pPr>
            <a:r>
              <a:rPr lang="en-US">
                <a:solidFill>
                  <a:schemeClr val="accent1">
                    <a:lumMod val="50000"/>
                  </a:schemeClr>
                </a:solidFill>
              </a:rPr>
              <a:t>Manage the relationship of the ET project with the European Commission framework (ESFRI)</a:t>
            </a:r>
          </a:p>
          <a:p>
            <a:pPr marL="742950" lvl="1" indent="-285750">
              <a:buFont typeface="Arial" panose="020B0604020202020204" pitchFamily="34" charset="0"/>
              <a:buChar char="•"/>
            </a:pPr>
            <a:r>
              <a:rPr lang="en-US" sz="1800">
                <a:solidFill>
                  <a:schemeClr val="accent1">
                    <a:lumMod val="50000"/>
                  </a:schemeClr>
                </a:solidFill>
              </a:rPr>
              <a:t>collecting and processing all the required information for site qualification</a:t>
            </a:r>
            <a:r>
              <a:rPr lang="en-US">
                <a:solidFill>
                  <a:schemeClr val="accent1">
                    <a:lumMod val="50000"/>
                  </a:schemeClr>
                </a:solidFill>
              </a:rPr>
              <a:t> </a:t>
            </a:r>
          </a:p>
        </p:txBody>
      </p:sp>
      <p:sp>
        <p:nvSpPr>
          <p:cNvPr id="9" name="Rettangolo 8">
            <a:extLst>
              <a:ext uri="{FF2B5EF4-FFF2-40B4-BE49-F238E27FC236}">
                <a16:creationId xmlns:a16="http://schemas.microsoft.com/office/drawing/2014/main" id="{C935CB8A-5A41-6CB8-360A-6229CBD16017}"/>
              </a:ext>
            </a:extLst>
          </p:cNvPr>
          <p:cNvSpPr/>
          <p:nvPr/>
        </p:nvSpPr>
        <p:spPr>
          <a:xfrm>
            <a:off x="170577" y="3867105"/>
            <a:ext cx="1828801" cy="111337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Connettore diritto 13">
            <a:extLst>
              <a:ext uri="{FF2B5EF4-FFF2-40B4-BE49-F238E27FC236}">
                <a16:creationId xmlns:a16="http://schemas.microsoft.com/office/drawing/2014/main" id="{9BD34F8F-D677-9EE1-6B60-49C796217E20}"/>
              </a:ext>
            </a:extLst>
          </p:cNvPr>
          <p:cNvCxnSpPr>
            <a:cxnSpLocks/>
          </p:cNvCxnSpPr>
          <p:nvPr/>
        </p:nvCxnSpPr>
        <p:spPr>
          <a:xfrm flipV="1">
            <a:off x="1999256" y="3726269"/>
            <a:ext cx="1782469" cy="1535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98439E5C-8602-30CA-6211-035F12F9C847}"/>
              </a:ext>
            </a:extLst>
          </p:cNvPr>
          <p:cNvCxnSpPr>
            <a:cxnSpLocks/>
          </p:cNvCxnSpPr>
          <p:nvPr/>
        </p:nvCxnSpPr>
        <p:spPr>
          <a:xfrm>
            <a:off x="1999378" y="4980484"/>
            <a:ext cx="1749857" cy="8042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DAA7CD32-F5E8-C6C5-100F-847E70863582}"/>
              </a:ext>
            </a:extLst>
          </p:cNvPr>
          <p:cNvSpPr/>
          <p:nvPr/>
        </p:nvSpPr>
        <p:spPr>
          <a:xfrm>
            <a:off x="3781725" y="3711268"/>
            <a:ext cx="8292136" cy="1370567"/>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More than 120km of vacuum pipes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Define the technical design of the vacuum pipe with a clear target in the cost reduction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accent1">
                    <a:lumMod val="50000"/>
                  </a:schemeClr>
                </a:solidFill>
                <a:latin typeface="Calibri" panose="020F0502020204030204"/>
              </a:rPr>
              <a:t>Propose innovative materials and solutions</a:t>
            </a:r>
            <a:endParaRPr kumimoji="0" lang="en-US" sz="1600" b="0" i="0" u="none" strike="noStrike" kern="1200" cap="none" spc="0" normalizeH="0" baseline="0" noProof="0">
              <a:ln>
                <a:noFill/>
              </a:ln>
              <a:solidFill>
                <a:schemeClr val="accent1">
                  <a:lumMod val="50000"/>
                </a:schemeClr>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Joint developments with CERN involving ET and CE</a:t>
            </a:r>
          </a:p>
        </p:txBody>
      </p:sp>
      <p:pic>
        <p:nvPicPr>
          <p:cNvPr id="19" name="Picture 2" descr="CERN-Logo - Electronic Engineering Service">
            <a:extLst>
              <a:ext uri="{FF2B5EF4-FFF2-40B4-BE49-F238E27FC236}">
                <a16:creationId xmlns:a16="http://schemas.microsoft.com/office/drawing/2014/main" id="{13D28A5A-CCCA-7C3F-CA63-5F2428958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553" y="3985419"/>
            <a:ext cx="1558667" cy="876750"/>
          </a:xfrm>
          <a:prstGeom prst="rect">
            <a:avLst/>
          </a:prstGeom>
          <a:noFill/>
          <a:extLst>
            <a:ext uri="{909E8E84-426E-40DD-AFC4-6F175D3DCCD1}">
              <a14:hiddenFill xmlns:a14="http://schemas.microsoft.com/office/drawing/2010/main">
                <a:solidFill>
                  <a:srgbClr val="FFFFFF"/>
                </a:solidFill>
              </a14:hiddenFill>
            </a:ext>
          </a:extLst>
        </p:spPr>
      </p:pic>
      <p:sp>
        <p:nvSpPr>
          <p:cNvPr id="23" name="Rettangolo 22">
            <a:extLst>
              <a:ext uri="{FF2B5EF4-FFF2-40B4-BE49-F238E27FC236}">
                <a16:creationId xmlns:a16="http://schemas.microsoft.com/office/drawing/2014/main" id="{F9DD83B8-1961-BB2B-F4DB-CA86E9AB7792}"/>
              </a:ext>
            </a:extLst>
          </p:cNvPr>
          <p:cNvSpPr/>
          <p:nvPr/>
        </p:nvSpPr>
        <p:spPr>
          <a:xfrm>
            <a:off x="184027" y="5081834"/>
            <a:ext cx="1828801" cy="1089983"/>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Connettore diritto 23">
            <a:extLst>
              <a:ext uri="{FF2B5EF4-FFF2-40B4-BE49-F238E27FC236}">
                <a16:creationId xmlns:a16="http://schemas.microsoft.com/office/drawing/2014/main" id="{4225DD45-7870-4508-FA59-43F919ACF6F6}"/>
              </a:ext>
            </a:extLst>
          </p:cNvPr>
          <p:cNvCxnSpPr>
            <a:cxnSpLocks/>
          </p:cNvCxnSpPr>
          <p:nvPr/>
        </p:nvCxnSpPr>
        <p:spPr>
          <a:xfrm>
            <a:off x="1999378" y="5074031"/>
            <a:ext cx="1749857" cy="1235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44662A3C-93D7-AF3C-2F35-46D09F359261}"/>
              </a:ext>
            </a:extLst>
          </p:cNvPr>
          <p:cNvCxnSpPr>
            <a:cxnSpLocks/>
          </p:cNvCxnSpPr>
          <p:nvPr/>
        </p:nvCxnSpPr>
        <p:spPr>
          <a:xfrm>
            <a:off x="2012828" y="6144726"/>
            <a:ext cx="1736407" cy="4233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Rettangolo 27">
            <a:extLst>
              <a:ext uri="{FF2B5EF4-FFF2-40B4-BE49-F238E27FC236}">
                <a16:creationId xmlns:a16="http://schemas.microsoft.com/office/drawing/2014/main" id="{5C4616E2-107A-62D8-79C4-D1419710DB27}"/>
              </a:ext>
            </a:extLst>
          </p:cNvPr>
          <p:cNvSpPr/>
          <p:nvPr/>
        </p:nvSpPr>
        <p:spPr>
          <a:xfrm>
            <a:off x="3781725" y="5197539"/>
            <a:ext cx="8292136" cy="1370567"/>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accent1">
                    <a:lumMod val="50000"/>
                  </a:schemeClr>
                </a:solidFill>
                <a:effectLst/>
                <a:uLnTx/>
                <a:uFillTx/>
                <a:latin typeface="Calibri" panose="020F0502020204030204"/>
                <a:ea typeface="+mn-ea"/>
                <a:cs typeface="+mn-cs"/>
              </a:rPr>
              <a:t>Profit of the CERN expertise in large civil and technical underground research facilities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1">
                    <a:lumMod val="50000"/>
                  </a:schemeClr>
                </a:solidFill>
                <a:latin typeface="Calibri" panose="020F0502020204030204"/>
              </a:rPr>
              <a:t>Develop together, in collaboration with external companies, the design of the ET facilities</a:t>
            </a:r>
            <a:endParaRPr kumimoji="0" lang="en-US" b="0" i="0" u="none" strike="noStrike" kern="1200" cap="none" spc="0" normalizeH="0" baseline="0" noProof="0">
              <a:ln>
                <a:noFill/>
              </a:ln>
              <a:solidFill>
                <a:schemeClr val="accent1">
                  <a:lumMod val="50000"/>
                </a:schemeClr>
              </a:solidFill>
              <a:effectLst/>
              <a:uLnTx/>
              <a:uFillTx/>
              <a:latin typeface="Calibri" panose="020F0502020204030204"/>
              <a:ea typeface="+mn-ea"/>
              <a:cs typeface="+mn-cs"/>
            </a:endParaRPr>
          </a:p>
        </p:txBody>
      </p:sp>
      <p:pic>
        <p:nvPicPr>
          <p:cNvPr id="30" name="Picture 2" descr="CERN-Logo - Electronic Engineering Service">
            <a:extLst>
              <a:ext uri="{FF2B5EF4-FFF2-40B4-BE49-F238E27FC236}">
                <a16:creationId xmlns:a16="http://schemas.microsoft.com/office/drawing/2014/main" id="{33F333DB-D64E-D89C-B7FC-8E9BB8955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062" y="5356898"/>
            <a:ext cx="1558667" cy="8767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F5F0EF7-89B4-17B5-3609-D0B2D09B5B74}"/>
              </a:ext>
            </a:extLst>
          </p:cNvPr>
          <p:cNvSpPr/>
          <p:nvPr/>
        </p:nvSpPr>
        <p:spPr>
          <a:xfrm>
            <a:off x="4096987" y="3206333"/>
            <a:ext cx="7683335" cy="519936"/>
          </a:xfrm>
          <a:prstGeom prst="ellipse">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a:extLst>
              <a:ext uri="{FF2B5EF4-FFF2-40B4-BE49-F238E27FC236}">
                <a16:creationId xmlns:a16="http://schemas.microsoft.com/office/drawing/2014/main" id="{834A1DC9-7237-51EF-F08B-DA398D631B92}"/>
              </a:ext>
            </a:extLst>
          </p:cNvPr>
          <p:cNvSpPr>
            <a:spLocks noGrp="1"/>
          </p:cNvSpPr>
          <p:nvPr>
            <p:ph type="sldNum" sz="quarter" idx="12"/>
          </p:nvPr>
        </p:nvSpPr>
        <p:spPr/>
        <p:txBody>
          <a:bodyPr/>
          <a:lstStyle/>
          <a:p>
            <a:fld id="{7C659075-83B6-5446-8002-4ADFDBF3FC85}" type="slidenum">
              <a:rPr lang="en-US" smtClean="0"/>
              <a:t>17</a:t>
            </a:fld>
            <a:endParaRPr lang="en-US"/>
          </a:p>
        </p:txBody>
      </p:sp>
    </p:spTree>
    <p:extLst>
      <p:ext uri="{BB962C8B-B14F-4D97-AF65-F5344CB8AC3E}">
        <p14:creationId xmlns:p14="http://schemas.microsoft.com/office/powerpoint/2010/main" val="2582980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E7A04E-ED91-A908-0D1D-32F24A55D63D}"/>
              </a:ext>
            </a:extLst>
          </p:cNvPr>
          <p:cNvSpPr>
            <a:spLocks noGrp="1"/>
          </p:cNvSpPr>
          <p:nvPr>
            <p:ph type="title"/>
          </p:nvPr>
        </p:nvSpPr>
        <p:spPr/>
        <p:txBody>
          <a:bodyPr/>
          <a:lstStyle/>
          <a:p>
            <a:r>
              <a:rPr lang="en-US"/>
              <a:t>WP4 Objectives</a:t>
            </a:r>
          </a:p>
        </p:txBody>
      </p:sp>
      <p:sp>
        <p:nvSpPr>
          <p:cNvPr id="7" name="Text Placeholder 6">
            <a:extLst>
              <a:ext uri="{FF2B5EF4-FFF2-40B4-BE49-F238E27FC236}">
                <a16:creationId xmlns:a16="http://schemas.microsoft.com/office/drawing/2014/main" id="{5DFDFA2C-9737-FA43-06DE-4E107F6728B5}"/>
              </a:ext>
            </a:extLst>
          </p:cNvPr>
          <p:cNvSpPr>
            <a:spLocks noGrp="1"/>
          </p:cNvSpPr>
          <p:nvPr>
            <p:ph type="body" idx="1"/>
          </p:nvPr>
        </p:nvSpPr>
        <p:spPr/>
        <p:txBody>
          <a:bodyPr/>
          <a:lstStyle/>
          <a:p>
            <a:pPr>
              <a:buFont typeface="Wingdings" pitchFamily="2" charset="2"/>
              <a:buChar char="Ø"/>
            </a:pPr>
            <a:r>
              <a:rPr lang="en-US" sz="2800"/>
              <a:t>WP4 is responsible for collecting and processing, from each potential site, all the required information necessary for site qualification. This includes </a:t>
            </a:r>
            <a:r>
              <a:rPr lang="en-US" sz="2800">
                <a:solidFill>
                  <a:srgbClr val="FF0000"/>
                </a:solidFill>
              </a:rPr>
              <a:t>site specific characteristics </a:t>
            </a:r>
            <a:r>
              <a:rPr lang="en-US" sz="2800"/>
              <a:t>that might impact the ET scientific performance, </a:t>
            </a:r>
            <a:r>
              <a:rPr lang="en-US" sz="2800">
                <a:solidFill>
                  <a:srgbClr val="FF0000"/>
                </a:solidFill>
              </a:rPr>
              <a:t>socio-economic impacts, legal implications, and civil engineering costs</a:t>
            </a:r>
            <a:r>
              <a:rPr lang="en-US" sz="2800"/>
              <a:t>. The information will be treated in a coherent and transparent manner, with the aim of facilitating a site selection process in a timescale consistent with ET anticipated schedule</a:t>
            </a:r>
          </a:p>
        </p:txBody>
      </p:sp>
      <p:sp>
        <p:nvSpPr>
          <p:cNvPr id="5" name="Slide Number Placeholder 4">
            <a:extLst>
              <a:ext uri="{FF2B5EF4-FFF2-40B4-BE49-F238E27FC236}">
                <a16:creationId xmlns:a16="http://schemas.microsoft.com/office/drawing/2014/main" id="{51E9361E-DA91-C8A9-DC1C-0355628AA5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3147074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B24B-5E24-0F08-4A40-83886CB0DDD4}"/>
              </a:ext>
            </a:extLst>
          </p:cNvPr>
          <p:cNvSpPr>
            <a:spLocks noGrp="1"/>
          </p:cNvSpPr>
          <p:nvPr>
            <p:ph type="title"/>
          </p:nvPr>
        </p:nvSpPr>
        <p:spPr/>
        <p:txBody>
          <a:bodyPr/>
          <a:lstStyle/>
          <a:p>
            <a:r>
              <a:rPr lang="en-US" dirty="0"/>
              <a:t>ET Preparatory Phase - WP4</a:t>
            </a:r>
          </a:p>
        </p:txBody>
      </p:sp>
      <p:sp>
        <p:nvSpPr>
          <p:cNvPr id="4" name="Slide Number Placeholder 3">
            <a:extLst>
              <a:ext uri="{FF2B5EF4-FFF2-40B4-BE49-F238E27FC236}">
                <a16:creationId xmlns:a16="http://schemas.microsoft.com/office/drawing/2014/main" id="{550EDB0D-8F11-D439-55D8-59CBD4E54E55}"/>
              </a:ext>
            </a:extLst>
          </p:cNvPr>
          <p:cNvSpPr>
            <a:spLocks noGrp="1"/>
          </p:cNvSpPr>
          <p:nvPr>
            <p:ph type="sldNum" sz="quarter" idx="12"/>
          </p:nvPr>
        </p:nvSpPr>
        <p:spPr/>
        <p:txBody>
          <a:bodyPr/>
          <a:lstStyle/>
          <a:p>
            <a:fld id="{7C659075-83B6-5446-8002-4ADFDBF3FC85}" type="slidenum">
              <a:rPr lang="en-US" smtClean="0"/>
              <a:t>19</a:t>
            </a:fld>
            <a:endParaRPr lang="en-US"/>
          </a:p>
        </p:txBody>
      </p:sp>
      <p:graphicFrame>
        <p:nvGraphicFramePr>
          <p:cNvPr id="8" name="Tabella 2">
            <a:extLst>
              <a:ext uri="{FF2B5EF4-FFF2-40B4-BE49-F238E27FC236}">
                <a16:creationId xmlns:a16="http://schemas.microsoft.com/office/drawing/2014/main" id="{9F04C5E1-C802-BDE9-2AE8-234DB99E9B80}"/>
              </a:ext>
            </a:extLst>
          </p:cNvPr>
          <p:cNvGraphicFramePr>
            <a:graphicFrameLocks noGrp="1"/>
          </p:cNvGraphicFramePr>
          <p:nvPr>
            <p:extLst>
              <p:ext uri="{D42A27DB-BD31-4B8C-83A1-F6EECF244321}">
                <p14:modId xmlns:p14="http://schemas.microsoft.com/office/powerpoint/2010/main" val="499632167"/>
              </p:ext>
            </p:extLst>
          </p:nvPr>
        </p:nvGraphicFramePr>
        <p:xfrm>
          <a:off x="-11" y="3987309"/>
          <a:ext cx="5036035" cy="2105434"/>
        </p:xfrm>
        <a:graphic>
          <a:graphicData uri="http://schemas.openxmlformats.org/drawingml/2006/table">
            <a:tbl>
              <a:tblPr firstRow="1" firstCol="1" bandRow="1">
                <a:tableStyleId>{5C22544A-7EE6-4342-B048-85BDC9FD1C3A}</a:tableStyleId>
              </a:tblPr>
              <a:tblGrid>
                <a:gridCol w="831284">
                  <a:extLst>
                    <a:ext uri="{9D8B030D-6E8A-4147-A177-3AD203B41FA5}">
                      <a16:colId xmlns:a16="http://schemas.microsoft.com/office/drawing/2014/main" val="2490254109"/>
                    </a:ext>
                  </a:extLst>
                </a:gridCol>
                <a:gridCol w="2665116">
                  <a:extLst>
                    <a:ext uri="{9D8B030D-6E8A-4147-A177-3AD203B41FA5}">
                      <a16:colId xmlns:a16="http://schemas.microsoft.com/office/drawing/2014/main" val="2660623662"/>
                    </a:ext>
                  </a:extLst>
                </a:gridCol>
                <a:gridCol w="1539635">
                  <a:extLst>
                    <a:ext uri="{9D8B030D-6E8A-4147-A177-3AD203B41FA5}">
                      <a16:colId xmlns:a16="http://schemas.microsoft.com/office/drawing/2014/main" val="924584633"/>
                    </a:ext>
                  </a:extLst>
                </a:gridCol>
              </a:tblGrid>
              <a:tr h="302097">
                <a:tc>
                  <a:txBody>
                    <a:bodyPr/>
                    <a:lstStyle/>
                    <a:p>
                      <a:pPr>
                        <a:lnSpc>
                          <a:spcPct val="107000"/>
                        </a:lnSpc>
                        <a:spcAft>
                          <a:spcPts val="800"/>
                        </a:spcAft>
                      </a:pPr>
                      <a:r>
                        <a:rPr lang="it-IT" sz="1600">
                          <a:effectLst/>
                          <a:latin typeface="Calibri" panose="020F0502020204030204" pitchFamily="34" charset="0"/>
                          <a:cs typeface="Calibri" panose="020F0502020204030204" pitchFamily="34" charset="0"/>
                        </a:rPr>
                        <a:t>Code</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it-IT" sz="1600" dirty="0">
                          <a:effectLst/>
                          <a:latin typeface="Calibri" panose="020F0502020204030204" pitchFamily="34" charset="0"/>
                          <a:cs typeface="Calibri" panose="020F0502020204030204" pitchFamily="34" charset="0"/>
                        </a:rPr>
                        <a:t>Name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it-IT" sz="1600" dirty="0" err="1">
                          <a:effectLst/>
                          <a:latin typeface="Calibri" panose="020F0502020204030204" pitchFamily="34" charset="0"/>
                          <a:cs typeface="Calibri" panose="020F0502020204030204" pitchFamily="34" charset="0"/>
                        </a:rPr>
                        <a:t>Expected</a:t>
                      </a:r>
                      <a:r>
                        <a:rPr lang="it-IT" sz="1600" dirty="0">
                          <a:effectLst/>
                          <a:latin typeface="Calibri" panose="020F0502020204030204" pitchFamily="34" charset="0"/>
                          <a:cs typeface="Calibri" panose="020F0502020204030204" pitchFamily="34" charset="0"/>
                        </a:rPr>
                        <a:t> date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45417835"/>
                  </a:ext>
                </a:extLst>
              </a:tr>
              <a:tr h="302097">
                <a:tc>
                  <a:txBody>
                    <a:bodyPr/>
                    <a:lstStyle/>
                    <a:p>
                      <a:pPr>
                        <a:lnSpc>
                          <a:spcPct val="107000"/>
                        </a:lnSpc>
                        <a:spcAft>
                          <a:spcPts val="800"/>
                        </a:spcAft>
                      </a:pPr>
                      <a:r>
                        <a:rPr lang="it-IT" sz="1600">
                          <a:effectLst/>
                          <a:latin typeface="Calibri" panose="020F0502020204030204" pitchFamily="34" charset="0"/>
                          <a:ea typeface="Calibri" panose="020F0502020204030204" pitchFamily="34" charset="0"/>
                          <a:cs typeface="Calibri" panose="020F0502020204030204" pitchFamily="34" charset="0"/>
                        </a:rPr>
                        <a:t>M2 (M4.1)</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600">
                          <a:effectLst/>
                          <a:latin typeface="Calibri" panose="020F0502020204030204" pitchFamily="34" charset="0"/>
                          <a:ea typeface="Calibri" panose="020F0502020204030204" pitchFamily="34" charset="0"/>
                          <a:cs typeface="Calibri" panose="020F0502020204030204" pitchFamily="34" charset="0"/>
                        </a:rPr>
                        <a:t>Document detailing the site-specific characteristics that impact ET sensitivity and its duty cycle</a:t>
                      </a: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1600" dirty="0">
                          <a:effectLst/>
                          <a:latin typeface="Calibri" panose="020F0502020204030204" pitchFamily="34" charset="0"/>
                          <a:ea typeface="Calibri" panose="020F0502020204030204" pitchFamily="34" charset="0"/>
                          <a:cs typeface="Calibri" panose="020F0502020204030204" pitchFamily="34" charset="0"/>
                        </a:rPr>
                        <a:t>M6/Feb23</a:t>
                      </a:r>
                    </a:p>
                    <a:p>
                      <a:pPr>
                        <a:lnSpc>
                          <a:spcPct val="107000"/>
                        </a:lnSpc>
                        <a:spcAft>
                          <a:spcPts val="800"/>
                        </a:spcAft>
                      </a:pPr>
                      <a:r>
                        <a:rPr lang="it-IT" sz="1600" dirty="0">
                          <a:effectLst/>
                          <a:latin typeface="Calibri" panose="020F0502020204030204" pitchFamily="34" charset="0"/>
                          <a:ea typeface="Calibri" panose="020F0502020204030204" pitchFamily="34" charset="0"/>
                          <a:cs typeface="Calibri" panose="020F0502020204030204" pitchFamily="34" charset="0"/>
                        </a:rPr>
                        <a:t>M25/Oct24</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20125809"/>
                  </a:ext>
                </a:extLst>
              </a:tr>
              <a:tr h="302097">
                <a:tc>
                  <a:txBody>
                    <a:bodyPr/>
                    <a:lstStyle/>
                    <a:p>
                      <a:pPr>
                        <a:lnSpc>
                          <a:spcPct val="107000"/>
                        </a:lnSpc>
                        <a:spcAft>
                          <a:spcPts val="800"/>
                        </a:spcAft>
                      </a:pPr>
                      <a:r>
                        <a:rPr lang="it-IT" sz="1600">
                          <a:effectLst/>
                          <a:latin typeface="Calibri" panose="020F0502020204030204" pitchFamily="34" charset="0"/>
                          <a:ea typeface="Calibri" panose="020F0502020204030204" pitchFamily="34" charset="0"/>
                          <a:cs typeface="Calibri" panose="020F0502020204030204" pitchFamily="34" charset="0"/>
                        </a:rPr>
                        <a:t>M3 (M4.2)</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600">
                          <a:effectLst/>
                          <a:latin typeface="Calibri" panose="020F0502020204030204" pitchFamily="34" charset="0"/>
                          <a:ea typeface="Calibri" panose="020F0502020204030204" pitchFamily="34" charset="0"/>
                          <a:cs typeface="Calibri" panose="020F0502020204030204" pitchFamily="34" charset="0"/>
                        </a:rPr>
                        <a:t>Common methodology to estimate impact of site characteristics </a:t>
                      </a:r>
                    </a:p>
                  </a:txBody>
                  <a:tcPr marL="68580" marR="68580" marT="0" marB="0"/>
                </a:tc>
                <a:tc>
                  <a:txBody>
                    <a:bodyPr/>
                    <a:lstStyle/>
                    <a:p>
                      <a:pPr>
                        <a:lnSpc>
                          <a:spcPct val="107000"/>
                        </a:lnSpc>
                        <a:spcAft>
                          <a:spcPts val="800"/>
                        </a:spcAft>
                      </a:pPr>
                      <a:r>
                        <a:rPr lang="it-IT" sz="1600" dirty="0">
                          <a:effectLst/>
                          <a:latin typeface="Calibri" panose="020F0502020204030204" pitchFamily="34" charset="0"/>
                          <a:cs typeface="Calibri" panose="020F0502020204030204" pitchFamily="34" charset="0"/>
                        </a:rPr>
                        <a:t>M32/March25</a:t>
                      </a:r>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01348695"/>
                  </a:ext>
                </a:extLst>
              </a:tr>
            </a:tbl>
          </a:graphicData>
        </a:graphic>
      </p:graphicFrame>
      <p:pic>
        <p:nvPicPr>
          <p:cNvPr id="3" name="Google Shape;43;p16" descr="A screenshot of a computer&#10;&#10;AI-generated content may be incorrect.">
            <a:extLst>
              <a:ext uri="{FF2B5EF4-FFF2-40B4-BE49-F238E27FC236}">
                <a16:creationId xmlns:a16="http://schemas.microsoft.com/office/drawing/2014/main" id="{99ABDA42-ED90-CC8D-005B-63D502596611}"/>
              </a:ext>
            </a:extLst>
          </p:cNvPr>
          <p:cNvPicPr preferRelativeResize="0"/>
          <p:nvPr/>
        </p:nvPicPr>
        <p:blipFill rotWithShape="1">
          <a:blip r:embed="rId2">
            <a:alphaModFix/>
          </a:blip>
          <a:srcRect/>
          <a:stretch/>
        </p:blipFill>
        <p:spPr>
          <a:xfrm>
            <a:off x="83348" y="1281812"/>
            <a:ext cx="12025304" cy="2103120"/>
          </a:xfrm>
          <a:prstGeom prst="rect">
            <a:avLst/>
          </a:prstGeom>
          <a:noFill/>
          <a:ln>
            <a:noFill/>
          </a:ln>
        </p:spPr>
      </p:pic>
      <p:pic>
        <p:nvPicPr>
          <p:cNvPr id="11" name="Picture 10">
            <a:extLst>
              <a:ext uri="{FF2B5EF4-FFF2-40B4-BE49-F238E27FC236}">
                <a16:creationId xmlns:a16="http://schemas.microsoft.com/office/drawing/2014/main" id="{8EC23BCD-DBE7-D771-5BE0-BEF1580756A1}"/>
              </a:ext>
            </a:extLst>
          </p:cNvPr>
          <p:cNvPicPr>
            <a:picLocks noChangeAspect="1"/>
          </p:cNvPicPr>
          <p:nvPr/>
        </p:nvPicPr>
        <p:blipFill>
          <a:blip r:embed="rId3"/>
          <a:stretch>
            <a:fillRect/>
          </a:stretch>
        </p:blipFill>
        <p:spPr>
          <a:xfrm>
            <a:off x="5314152" y="3473069"/>
            <a:ext cx="6794500" cy="3263900"/>
          </a:xfrm>
          <a:prstGeom prst="rect">
            <a:avLst/>
          </a:prstGeom>
        </p:spPr>
      </p:pic>
    </p:spTree>
    <p:extLst>
      <p:ext uri="{BB962C8B-B14F-4D97-AF65-F5344CB8AC3E}">
        <p14:creationId xmlns:p14="http://schemas.microsoft.com/office/powerpoint/2010/main" val="1728055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811945-AC1D-3B6B-2074-016DA06A4398}"/>
              </a:ext>
            </a:extLst>
          </p:cNvPr>
          <p:cNvSpPr>
            <a:spLocks noGrp="1"/>
          </p:cNvSpPr>
          <p:nvPr>
            <p:ph type="title"/>
          </p:nvPr>
        </p:nvSpPr>
        <p:spPr>
          <a:xfrm>
            <a:off x="316500" y="553683"/>
            <a:ext cx="11570700" cy="785294"/>
          </a:xfrm>
        </p:spPr>
        <p:txBody>
          <a:bodyPr anchor="ctr">
            <a:normAutofit/>
          </a:bodyPr>
          <a:lstStyle/>
          <a:p>
            <a:r>
              <a:rPr lang="en-US"/>
              <a:t>Outline</a:t>
            </a:r>
          </a:p>
        </p:txBody>
      </p:sp>
      <p:sp>
        <p:nvSpPr>
          <p:cNvPr id="4" name="Content Placeholder 3">
            <a:extLst>
              <a:ext uri="{FF2B5EF4-FFF2-40B4-BE49-F238E27FC236}">
                <a16:creationId xmlns:a16="http://schemas.microsoft.com/office/drawing/2014/main" id="{C4092391-11AA-C1DD-AF00-63019070D9D7}"/>
              </a:ext>
            </a:extLst>
          </p:cNvPr>
          <p:cNvSpPr>
            <a:spLocks noGrp="1"/>
          </p:cNvSpPr>
          <p:nvPr>
            <p:ph sz="half" idx="1"/>
          </p:nvPr>
        </p:nvSpPr>
        <p:spPr>
          <a:xfrm>
            <a:off x="838200" y="1825625"/>
            <a:ext cx="5181600" cy="4351338"/>
          </a:xfrm>
        </p:spPr>
        <p:txBody>
          <a:bodyPr>
            <a:normAutofit/>
          </a:bodyPr>
          <a:lstStyle/>
          <a:p>
            <a:r>
              <a:rPr lang="en-US" sz="2500" dirty="0"/>
              <a:t> Introduction</a:t>
            </a:r>
          </a:p>
          <a:p>
            <a:r>
              <a:rPr lang="en-US" sz="2500" dirty="0"/>
              <a:t> The SCB</a:t>
            </a:r>
          </a:p>
          <a:p>
            <a:r>
              <a:rPr lang="en-US" sz="2500" dirty="0"/>
              <a:t> The WP4 of ET-PP</a:t>
            </a:r>
          </a:p>
          <a:p>
            <a:r>
              <a:rPr lang="en-US" sz="2500" dirty="0"/>
              <a:t> Questions from SG1</a:t>
            </a:r>
          </a:p>
          <a:p>
            <a:r>
              <a:rPr lang="en-US" sz="2500" dirty="0"/>
              <a:t> Conclusions</a:t>
            </a:r>
          </a:p>
        </p:txBody>
      </p:sp>
      <p:pic>
        <p:nvPicPr>
          <p:cNvPr id="5" name="Picture 4">
            <a:extLst>
              <a:ext uri="{FF2B5EF4-FFF2-40B4-BE49-F238E27FC236}">
                <a16:creationId xmlns:a16="http://schemas.microsoft.com/office/drawing/2014/main" id="{4CF8A4BC-15E6-CC59-2989-EE319B0D9551}"/>
              </a:ext>
            </a:extLst>
          </p:cNvPr>
          <p:cNvPicPr>
            <a:picLocks noChangeAspect="1"/>
          </p:cNvPicPr>
          <p:nvPr/>
        </p:nvPicPr>
        <p:blipFill rotWithShape="1">
          <a:blip r:embed="rId2"/>
          <a:srcRect t="37849" b="-37849"/>
          <a:stretch/>
        </p:blipFill>
        <p:spPr>
          <a:xfrm>
            <a:off x="6372155" y="1825625"/>
            <a:ext cx="4781690" cy="4351338"/>
          </a:xfrm>
          <a:prstGeom prst="rect">
            <a:avLst/>
          </a:prstGeom>
          <a:noFill/>
        </p:spPr>
      </p:pic>
      <p:sp>
        <p:nvSpPr>
          <p:cNvPr id="2" name="Slide Number Placeholder 1">
            <a:extLst>
              <a:ext uri="{FF2B5EF4-FFF2-40B4-BE49-F238E27FC236}">
                <a16:creationId xmlns:a16="http://schemas.microsoft.com/office/drawing/2014/main" id="{02FB3099-A351-D0B3-8251-CC786C620A7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1BFBA9F-E1E3-C546-B19C-1CBB43099044}" type="slidenum">
              <a:rPr lang="en-US" smtClean="0"/>
              <a:pPr>
                <a:spcAft>
                  <a:spcPts val="600"/>
                </a:spcAft>
              </a:pPr>
              <a:t>2</a:t>
            </a:fld>
            <a:endParaRPr lang="en-US"/>
          </a:p>
        </p:txBody>
      </p:sp>
    </p:spTree>
    <p:extLst>
      <p:ext uri="{BB962C8B-B14F-4D97-AF65-F5344CB8AC3E}">
        <p14:creationId xmlns:p14="http://schemas.microsoft.com/office/powerpoint/2010/main" val="539749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EF82-92A6-EAAF-785B-8D2884DE6CF1}"/>
              </a:ext>
            </a:extLst>
          </p:cNvPr>
          <p:cNvSpPr>
            <a:spLocks noGrp="1"/>
          </p:cNvSpPr>
          <p:nvPr>
            <p:ph type="title"/>
          </p:nvPr>
        </p:nvSpPr>
        <p:spPr/>
        <p:txBody>
          <a:bodyPr/>
          <a:lstStyle/>
          <a:p>
            <a:r>
              <a:rPr lang="en-US" dirty="0"/>
              <a:t>M4.1 – Milestone M2</a:t>
            </a:r>
          </a:p>
        </p:txBody>
      </p:sp>
      <p:sp>
        <p:nvSpPr>
          <p:cNvPr id="3" name="Content Placeholder 2">
            <a:extLst>
              <a:ext uri="{FF2B5EF4-FFF2-40B4-BE49-F238E27FC236}">
                <a16:creationId xmlns:a16="http://schemas.microsoft.com/office/drawing/2014/main" id="{2316A42F-DCF5-6A6A-93AF-4C216293719B}"/>
              </a:ext>
            </a:extLst>
          </p:cNvPr>
          <p:cNvSpPr>
            <a:spLocks noGrp="1"/>
          </p:cNvSpPr>
          <p:nvPr>
            <p:ph idx="1"/>
          </p:nvPr>
        </p:nvSpPr>
        <p:spPr/>
        <p:txBody>
          <a:bodyPr>
            <a:normAutofit/>
          </a:bodyPr>
          <a:lstStyle/>
          <a:p>
            <a:r>
              <a:rPr lang="en-US" sz="3200" b="1" dirty="0">
                <a:effectLst/>
                <a:latin typeface="Calibri" panose="020F0502020204030204" pitchFamily="34" charset="0"/>
                <a:cs typeface="Calibri" panose="020F0502020204030204" pitchFamily="34" charset="0"/>
              </a:rPr>
              <a:t>ET-PP  M04.01: “</a:t>
            </a:r>
            <a:r>
              <a:rPr lang="en-US" sz="3200" i="1" dirty="0">
                <a:effectLst/>
                <a:latin typeface="Calibri" panose="020F0502020204030204" pitchFamily="34" charset="0"/>
                <a:cs typeface="Calibri" panose="020F0502020204030204" pitchFamily="34" charset="0"/>
              </a:rPr>
              <a:t>Site-specific Characteristics impacting ET sensitivity and duty cycle” (</a:t>
            </a:r>
            <a:r>
              <a:rPr lang="en-US" dirty="0">
                <a:hlinkClick r:id="rId2"/>
              </a:rPr>
              <a:t>ET-0139C-25.pdf</a:t>
            </a:r>
            <a:r>
              <a:rPr lang="en-US" dirty="0"/>
              <a:t> )</a:t>
            </a:r>
          </a:p>
          <a:p>
            <a:pPr marL="0" indent="0">
              <a:buNone/>
            </a:pPr>
            <a:r>
              <a:rPr lang="en-US" dirty="0"/>
              <a:t>The document contains:</a:t>
            </a:r>
          </a:p>
          <a:p>
            <a:pPr marL="514350" indent="-514350">
              <a:buFont typeface="+mj-lt"/>
              <a:buAutoNum type="arabicPeriod"/>
            </a:pPr>
            <a:r>
              <a:rPr lang="en-US" dirty="0"/>
              <a:t>the list of quantity to be measured and how to perform the measurements</a:t>
            </a:r>
          </a:p>
          <a:p>
            <a:pPr marL="514350" indent="-514350">
              <a:buFont typeface="+mj-lt"/>
              <a:buAutoNum type="arabicPeriod"/>
            </a:pPr>
            <a:r>
              <a:rPr lang="en-US" dirty="0"/>
              <a:t>a summary of status of activities at candidate sites</a:t>
            </a:r>
          </a:p>
          <a:p>
            <a:pPr marL="514350" indent="-514350">
              <a:buFont typeface="+mj-lt"/>
              <a:buAutoNum type="arabicPeriod"/>
            </a:pPr>
            <a:endParaRPr lang="en-US" dirty="0"/>
          </a:p>
          <a:p>
            <a:pPr marL="514350" indent="-514350">
              <a:buFont typeface="+mj-lt"/>
              <a:buAutoNum type="arabicPeriod"/>
            </a:pPr>
            <a:r>
              <a:rPr lang="en-US" dirty="0"/>
              <a:t>the case study of anthropogenic noise in Sardinia</a:t>
            </a:r>
          </a:p>
        </p:txBody>
      </p:sp>
      <p:sp>
        <p:nvSpPr>
          <p:cNvPr id="4" name="Slide Number Placeholder 3">
            <a:extLst>
              <a:ext uri="{FF2B5EF4-FFF2-40B4-BE49-F238E27FC236}">
                <a16:creationId xmlns:a16="http://schemas.microsoft.com/office/drawing/2014/main" id="{AC6FAF20-2777-248D-20A8-5898B92DB49D}"/>
              </a:ext>
            </a:extLst>
          </p:cNvPr>
          <p:cNvSpPr>
            <a:spLocks noGrp="1"/>
          </p:cNvSpPr>
          <p:nvPr>
            <p:ph type="sldNum" sz="quarter" idx="12"/>
          </p:nvPr>
        </p:nvSpPr>
        <p:spPr/>
        <p:txBody>
          <a:bodyPr/>
          <a:lstStyle/>
          <a:p>
            <a:fld id="{7C659075-83B6-5446-8002-4ADFDBF3FC85}" type="slidenum">
              <a:rPr lang="en-US" smtClean="0"/>
              <a:t>20</a:t>
            </a:fld>
            <a:endParaRPr lang="en-US"/>
          </a:p>
        </p:txBody>
      </p:sp>
    </p:spTree>
    <p:extLst>
      <p:ext uri="{BB962C8B-B14F-4D97-AF65-F5344CB8AC3E}">
        <p14:creationId xmlns:p14="http://schemas.microsoft.com/office/powerpoint/2010/main" val="16846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615B-2844-C7C4-673C-E82C0047882E}"/>
              </a:ext>
            </a:extLst>
          </p:cNvPr>
          <p:cNvSpPr>
            <a:spLocks noGrp="1"/>
          </p:cNvSpPr>
          <p:nvPr>
            <p:ph type="title"/>
          </p:nvPr>
        </p:nvSpPr>
        <p:spPr/>
        <p:txBody>
          <a:bodyPr/>
          <a:lstStyle/>
          <a:p>
            <a:r>
              <a:rPr lang="en-US" dirty="0"/>
              <a:t>M4.2 – Milestone M3</a:t>
            </a:r>
          </a:p>
        </p:txBody>
      </p:sp>
      <p:sp>
        <p:nvSpPr>
          <p:cNvPr id="3" name="Content Placeholder 2">
            <a:extLst>
              <a:ext uri="{FF2B5EF4-FFF2-40B4-BE49-F238E27FC236}">
                <a16:creationId xmlns:a16="http://schemas.microsoft.com/office/drawing/2014/main" id="{62545500-A892-41C0-3073-F8FD0A1BF2D8}"/>
              </a:ext>
            </a:extLst>
          </p:cNvPr>
          <p:cNvSpPr>
            <a:spLocks noGrp="1"/>
          </p:cNvSpPr>
          <p:nvPr>
            <p:ph idx="1"/>
          </p:nvPr>
        </p:nvSpPr>
        <p:spPr/>
        <p:txBody>
          <a:bodyPr>
            <a:normAutofit fontScale="85000" lnSpcReduction="20000"/>
          </a:bodyPr>
          <a:lstStyle/>
          <a:p>
            <a:r>
              <a:rPr lang="en-US" sz="3200" b="1" dirty="0">
                <a:effectLst/>
                <a:latin typeface="Calibri" panose="020F0502020204030204" pitchFamily="34" charset="0"/>
                <a:cs typeface="Calibri" panose="020F0502020204030204" pitchFamily="34" charset="0"/>
              </a:rPr>
              <a:t>ET-PP  M04.02: </a:t>
            </a:r>
            <a:r>
              <a:rPr lang="en-US" sz="3200" dirty="0">
                <a:solidFill>
                  <a:prstClr val="black"/>
                </a:solidFill>
                <a:latin typeface="Calibri" panose="020F0502020204030204" pitchFamily="34" charset="0"/>
                <a:cs typeface="Calibri" panose="020F0502020204030204" pitchFamily="34" charset="0"/>
              </a:rPr>
              <a:t>“</a:t>
            </a:r>
            <a:r>
              <a:rPr lang="en-NL" sz="3200">
                <a:latin typeface="Calibri" panose="020F0502020204030204" pitchFamily="34" charset="0"/>
                <a:cs typeface="Calibri" panose="020F0502020204030204" pitchFamily="34" charset="0"/>
              </a:rPr>
              <a:t>Common methodology to estimate impact of site characteristics on ET sensitivity and operation, and if required, a scheme to compensate it</a:t>
            </a:r>
            <a:r>
              <a:rPr lang="it-IT" sz="3200" dirty="0">
                <a:latin typeface="Calibri" panose="020F0502020204030204" pitchFamily="34" charset="0"/>
                <a:cs typeface="Calibri" panose="020F0502020204030204" pitchFamily="34" charset="0"/>
              </a:rPr>
              <a:t>”</a:t>
            </a:r>
            <a:r>
              <a:rPr lang="en-US" sz="3200" dirty="0">
                <a:solidFill>
                  <a:prstClr val="black"/>
                </a:solidFill>
                <a:latin typeface="Calibri" panose="020F0502020204030204" pitchFamily="34" charset="0"/>
                <a:cs typeface="Calibri" panose="020F0502020204030204" pitchFamily="34" charset="0"/>
              </a:rPr>
              <a:t> (</a:t>
            </a:r>
            <a:r>
              <a:rPr lang="en-US" dirty="0">
                <a:hlinkClick r:id="rId2"/>
              </a:rPr>
              <a:t>ET-0138B-25.pdf</a:t>
            </a:r>
            <a:r>
              <a:rPr lang="en-US" sz="3200" dirty="0">
                <a:solidFill>
                  <a:prstClr val="black"/>
                </a:solidFill>
                <a:latin typeface="Calibri" panose="020F0502020204030204" pitchFamily="34" charset="0"/>
                <a:cs typeface="Calibri" panose="020F0502020204030204" pitchFamily="34" charset="0"/>
              </a:rPr>
              <a:t>)</a:t>
            </a:r>
          </a:p>
          <a:p>
            <a:endParaRPr lang="en-US" dirty="0">
              <a:solidFill>
                <a:prstClr val="black"/>
              </a:solidFill>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The document describes the process that will be followed to quantify the impact of the site on ET performance:</a:t>
            </a:r>
          </a:p>
          <a:p>
            <a:pPr lvl="1"/>
            <a:r>
              <a:rPr lang="en-US" dirty="0">
                <a:latin typeface="Calibri" panose="020F0502020204030204" pitchFamily="34" charset="0"/>
                <a:cs typeface="Calibri" panose="020F0502020204030204" pitchFamily="34" charset="0"/>
              </a:rPr>
              <a:t> methodology scheme</a:t>
            </a:r>
          </a:p>
          <a:p>
            <a:pPr lvl="1"/>
            <a:r>
              <a:rPr lang="en-US" dirty="0">
                <a:latin typeface="Calibri" panose="020F0502020204030204" pitchFamily="34" charset="0"/>
                <a:cs typeface="Calibri" panose="020F0502020204030204" pitchFamily="34" charset="0"/>
              </a:rPr>
              <a:t> milestones</a:t>
            </a:r>
          </a:p>
          <a:p>
            <a:pPr lvl="1"/>
            <a:r>
              <a:rPr lang="en-US" dirty="0">
                <a:latin typeface="Calibri" panose="020F0502020204030204" pitchFamily="34" charset="0"/>
                <a:cs typeface="Calibri" panose="020F0502020204030204" pitchFamily="34" charset="0"/>
              </a:rPr>
              <a:t> possible scientific benchmark</a:t>
            </a:r>
          </a:p>
          <a:p>
            <a:pPr lvl="1"/>
            <a:r>
              <a:rPr lang="en-US" dirty="0">
                <a:latin typeface="Calibri" panose="020F0502020204030204" pitchFamily="34" charset="0"/>
                <a:cs typeface="Calibri" panose="020F0502020204030204" pitchFamily="34" charset="0"/>
              </a:rPr>
              <a:t> definition of tools</a:t>
            </a:r>
          </a:p>
          <a:p>
            <a:pPr lvl="1"/>
            <a:r>
              <a:rPr lang="en-US" dirty="0">
                <a:latin typeface="Calibri" panose="020F0502020204030204" pitchFamily="34" charset="0"/>
                <a:cs typeface="Calibri" panose="020F0502020204030204" pitchFamily="34" charset="0"/>
              </a:rPr>
              <a:t> definition of a Validation procedure </a:t>
            </a:r>
          </a:p>
          <a:p>
            <a:pPr marL="0" indent="0">
              <a:buNone/>
            </a:pPr>
            <a:endParaRPr lang="en-US" sz="3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 </a:t>
            </a:r>
          </a:p>
          <a:p>
            <a:pPr marL="0" indent="0">
              <a:buNone/>
            </a:pPr>
            <a:endParaRPr lang="en-US" dirty="0"/>
          </a:p>
        </p:txBody>
      </p:sp>
      <p:sp>
        <p:nvSpPr>
          <p:cNvPr id="4" name="Slide Number Placeholder 3">
            <a:extLst>
              <a:ext uri="{FF2B5EF4-FFF2-40B4-BE49-F238E27FC236}">
                <a16:creationId xmlns:a16="http://schemas.microsoft.com/office/drawing/2014/main" id="{EFC1CE66-0869-86D3-320C-1BE1880C3FAF}"/>
              </a:ext>
            </a:extLst>
          </p:cNvPr>
          <p:cNvSpPr>
            <a:spLocks noGrp="1"/>
          </p:cNvSpPr>
          <p:nvPr>
            <p:ph type="sldNum" sz="quarter" idx="12"/>
          </p:nvPr>
        </p:nvSpPr>
        <p:spPr/>
        <p:txBody>
          <a:bodyPr/>
          <a:lstStyle/>
          <a:p>
            <a:fld id="{7C659075-83B6-5446-8002-4ADFDBF3FC85}" type="slidenum">
              <a:rPr lang="en-US" smtClean="0"/>
              <a:t>21</a:t>
            </a:fld>
            <a:endParaRPr lang="en-US"/>
          </a:p>
        </p:txBody>
      </p:sp>
    </p:spTree>
    <p:extLst>
      <p:ext uri="{BB962C8B-B14F-4D97-AF65-F5344CB8AC3E}">
        <p14:creationId xmlns:p14="http://schemas.microsoft.com/office/powerpoint/2010/main" val="2328138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C09B0-B0C1-4B9F-F1E8-AE67DC0D9DB3}"/>
              </a:ext>
            </a:extLst>
          </p:cNvPr>
          <p:cNvSpPr>
            <a:spLocks noGrp="1"/>
          </p:cNvSpPr>
          <p:nvPr>
            <p:ph type="title"/>
          </p:nvPr>
        </p:nvSpPr>
        <p:spPr/>
        <p:txBody>
          <a:bodyPr/>
          <a:lstStyle/>
          <a:p>
            <a:r>
              <a:rPr lang="en-US" dirty="0"/>
              <a:t>M4.2: Methodology scheme</a:t>
            </a:r>
          </a:p>
        </p:txBody>
      </p:sp>
      <p:sp>
        <p:nvSpPr>
          <p:cNvPr id="4" name="Slide Number Placeholder 3">
            <a:extLst>
              <a:ext uri="{FF2B5EF4-FFF2-40B4-BE49-F238E27FC236}">
                <a16:creationId xmlns:a16="http://schemas.microsoft.com/office/drawing/2014/main" id="{6BA129DC-5B71-7484-82BF-18CD7E5AE647}"/>
              </a:ext>
            </a:extLst>
          </p:cNvPr>
          <p:cNvSpPr>
            <a:spLocks noGrp="1"/>
          </p:cNvSpPr>
          <p:nvPr>
            <p:ph type="sldNum" sz="quarter" idx="12"/>
          </p:nvPr>
        </p:nvSpPr>
        <p:spPr/>
        <p:txBody>
          <a:bodyPr/>
          <a:lstStyle/>
          <a:p>
            <a:fld id="{7C659075-83B6-5446-8002-4ADFDBF3FC85}" type="slidenum">
              <a:rPr lang="en-US" smtClean="0"/>
              <a:t>22</a:t>
            </a:fld>
            <a:endParaRPr lang="en-US"/>
          </a:p>
        </p:txBody>
      </p:sp>
      <p:pic>
        <p:nvPicPr>
          <p:cNvPr id="6" name="Picture 5">
            <a:extLst>
              <a:ext uri="{FF2B5EF4-FFF2-40B4-BE49-F238E27FC236}">
                <a16:creationId xmlns:a16="http://schemas.microsoft.com/office/drawing/2014/main" id="{AB9195F1-8D63-310F-2EA2-068C6CE71A7D}"/>
              </a:ext>
            </a:extLst>
          </p:cNvPr>
          <p:cNvPicPr>
            <a:picLocks noChangeAspect="1"/>
          </p:cNvPicPr>
          <p:nvPr/>
        </p:nvPicPr>
        <p:blipFill>
          <a:blip r:embed="rId2"/>
          <a:stretch>
            <a:fillRect/>
          </a:stretch>
        </p:blipFill>
        <p:spPr>
          <a:xfrm>
            <a:off x="1452560" y="1338977"/>
            <a:ext cx="9286880" cy="4572000"/>
          </a:xfrm>
          <a:prstGeom prst="rect">
            <a:avLst/>
          </a:prstGeom>
        </p:spPr>
      </p:pic>
    </p:spTree>
    <p:extLst>
      <p:ext uri="{BB962C8B-B14F-4D97-AF65-F5344CB8AC3E}">
        <p14:creationId xmlns:p14="http://schemas.microsoft.com/office/powerpoint/2010/main" val="1845625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5245-4EA4-72F3-B832-665AD6583366}"/>
              </a:ext>
            </a:extLst>
          </p:cNvPr>
          <p:cNvSpPr>
            <a:spLocks noGrp="1"/>
          </p:cNvSpPr>
          <p:nvPr>
            <p:ph type="title"/>
          </p:nvPr>
        </p:nvSpPr>
        <p:spPr/>
        <p:txBody>
          <a:bodyPr/>
          <a:lstStyle/>
          <a:p>
            <a:r>
              <a:rPr lang="en-US" dirty="0"/>
              <a:t>M4.2: Einstein Telescope Performance Metrics</a:t>
            </a:r>
          </a:p>
        </p:txBody>
      </p:sp>
      <p:sp>
        <p:nvSpPr>
          <p:cNvPr id="3" name="Content Placeholder 2">
            <a:extLst>
              <a:ext uri="{FF2B5EF4-FFF2-40B4-BE49-F238E27FC236}">
                <a16:creationId xmlns:a16="http://schemas.microsoft.com/office/drawing/2014/main" id="{F9CA99D5-6AED-133C-1A57-3FA3B7D49ED5}"/>
              </a:ext>
            </a:extLst>
          </p:cNvPr>
          <p:cNvSpPr>
            <a:spLocks noGrp="1"/>
          </p:cNvSpPr>
          <p:nvPr>
            <p:ph idx="1"/>
          </p:nvPr>
        </p:nvSpPr>
        <p:spPr/>
        <p:txBody>
          <a:bodyPr/>
          <a:lstStyle/>
          <a:p>
            <a:r>
              <a:rPr lang="en-US" dirty="0"/>
              <a:t> CBC &amp; Multi-Messenger</a:t>
            </a:r>
          </a:p>
          <a:p>
            <a:pPr lvl="1">
              <a:defRPr sz="2400">
                <a:solidFill>
                  <a:srgbClr val="003399"/>
                </a:solidFill>
              </a:defRPr>
            </a:pPr>
            <a:r>
              <a:rPr lang="en-US" dirty="0"/>
              <a:t>SNR → Detection power</a:t>
            </a:r>
          </a:p>
          <a:p>
            <a:pPr lvl="1">
              <a:defRPr sz="2400">
                <a:solidFill>
                  <a:srgbClr val="CC0000"/>
                </a:solidFill>
              </a:defRPr>
            </a:pPr>
            <a:r>
              <a:rPr lang="en-US" dirty="0"/>
              <a:t>Early Warnings → Alerts before merger</a:t>
            </a:r>
          </a:p>
          <a:p>
            <a:pPr lvl="1">
              <a:defRPr sz="2400">
                <a:solidFill>
                  <a:srgbClr val="FF8000"/>
                </a:solidFill>
              </a:defRPr>
            </a:pPr>
            <a:r>
              <a:rPr lang="en-US" dirty="0"/>
              <a:t>Localization → Sky maps (1–1000 deg²)</a:t>
            </a:r>
          </a:p>
          <a:p>
            <a:pPr lvl="1">
              <a:defRPr sz="2400">
                <a:solidFill>
                  <a:srgbClr val="00994C"/>
                </a:solidFill>
              </a:defRPr>
            </a:pPr>
            <a:r>
              <a:rPr lang="en-US" dirty="0"/>
              <a:t>Golden Binaries → Precision cosmology</a:t>
            </a:r>
          </a:p>
          <a:p>
            <a:r>
              <a:rPr lang="en-US" dirty="0"/>
              <a:t> Stochastic, CW, Bursts &amp; Geometry</a:t>
            </a:r>
          </a:p>
          <a:p>
            <a:pPr lvl="1">
              <a:defRPr sz="2400">
                <a:solidFill>
                  <a:srgbClr val="6600CC"/>
                </a:solidFill>
              </a:defRPr>
            </a:pPr>
            <a:r>
              <a:rPr lang="en-US" dirty="0"/>
              <a:t> Stochastic → Background sensitivity</a:t>
            </a:r>
          </a:p>
          <a:p>
            <a:pPr lvl="1">
              <a:defRPr sz="2400">
                <a:solidFill>
                  <a:srgbClr val="0066CC"/>
                </a:solidFill>
              </a:defRPr>
            </a:pPr>
            <a:r>
              <a:rPr lang="en-US" dirty="0"/>
              <a:t> CW → Pulsars &amp; spin-down limit</a:t>
            </a:r>
          </a:p>
          <a:p>
            <a:pPr lvl="1">
              <a:defRPr sz="2400">
                <a:solidFill>
                  <a:srgbClr val="CC6600"/>
                </a:solidFill>
              </a:defRPr>
            </a:pPr>
            <a:r>
              <a:rPr lang="en-US" dirty="0"/>
              <a:t> Bursts → Unmodelled transients</a:t>
            </a:r>
          </a:p>
          <a:p>
            <a:pPr lvl="1">
              <a:defRPr sz="2400">
                <a:solidFill>
                  <a:srgbClr val="009999"/>
                </a:solidFill>
              </a:defRPr>
            </a:pPr>
            <a:r>
              <a:rPr lang="en-US" dirty="0"/>
              <a:t> Geometry → Duty cycle, polarization, null streams</a:t>
            </a:r>
          </a:p>
        </p:txBody>
      </p:sp>
      <p:sp>
        <p:nvSpPr>
          <p:cNvPr id="4" name="Slide Number Placeholder 3">
            <a:extLst>
              <a:ext uri="{FF2B5EF4-FFF2-40B4-BE49-F238E27FC236}">
                <a16:creationId xmlns:a16="http://schemas.microsoft.com/office/drawing/2014/main" id="{2261DEC7-B7CC-6E94-CC52-727F4A441B1D}"/>
              </a:ext>
            </a:extLst>
          </p:cNvPr>
          <p:cNvSpPr>
            <a:spLocks noGrp="1"/>
          </p:cNvSpPr>
          <p:nvPr>
            <p:ph type="sldNum" sz="quarter" idx="12"/>
          </p:nvPr>
        </p:nvSpPr>
        <p:spPr/>
        <p:txBody>
          <a:bodyPr/>
          <a:lstStyle/>
          <a:p>
            <a:fld id="{7C659075-83B6-5446-8002-4ADFDBF3FC85}" type="slidenum">
              <a:rPr lang="en-US" smtClean="0"/>
              <a:t>23</a:t>
            </a:fld>
            <a:endParaRPr lang="en-US"/>
          </a:p>
        </p:txBody>
      </p:sp>
    </p:spTree>
    <p:extLst>
      <p:ext uri="{BB962C8B-B14F-4D97-AF65-F5344CB8AC3E}">
        <p14:creationId xmlns:p14="http://schemas.microsoft.com/office/powerpoint/2010/main" val="11491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0E4C-33F9-467E-25AE-4C5137CB8341}"/>
              </a:ext>
            </a:extLst>
          </p:cNvPr>
          <p:cNvSpPr>
            <a:spLocks noGrp="1"/>
          </p:cNvSpPr>
          <p:nvPr>
            <p:ph type="title"/>
          </p:nvPr>
        </p:nvSpPr>
        <p:spPr>
          <a:xfrm>
            <a:off x="304800" y="760548"/>
            <a:ext cx="11570700" cy="785294"/>
          </a:xfrm>
        </p:spPr>
        <p:txBody>
          <a:bodyPr>
            <a:normAutofit fontScale="90000"/>
          </a:bodyPr>
          <a:lstStyle/>
          <a:p>
            <a:r>
              <a:rPr lang="en-US" dirty="0"/>
              <a:t>M4.2: Magnetic Noise and Mitigation in the Einstein Telescope: the Sos </a:t>
            </a:r>
            <a:r>
              <a:rPr lang="en-US" dirty="0" err="1"/>
              <a:t>Enattos</a:t>
            </a:r>
            <a:r>
              <a:rPr lang="en-US" dirty="0"/>
              <a:t> case</a:t>
            </a:r>
          </a:p>
        </p:txBody>
      </p:sp>
      <p:sp>
        <p:nvSpPr>
          <p:cNvPr id="3" name="Content Placeholder 2">
            <a:extLst>
              <a:ext uri="{FF2B5EF4-FFF2-40B4-BE49-F238E27FC236}">
                <a16:creationId xmlns:a16="http://schemas.microsoft.com/office/drawing/2014/main" id="{570C75A3-5962-7E86-4D74-7F896B4F1750}"/>
              </a:ext>
            </a:extLst>
          </p:cNvPr>
          <p:cNvSpPr>
            <a:spLocks noGrp="1"/>
          </p:cNvSpPr>
          <p:nvPr>
            <p:ph idx="1"/>
          </p:nvPr>
        </p:nvSpPr>
        <p:spPr>
          <a:xfrm>
            <a:off x="304800" y="1747853"/>
            <a:ext cx="11570700" cy="3894483"/>
          </a:xfrm>
        </p:spPr>
        <p:txBody>
          <a:bodyPr/>
          <a:lstStyle/>
          <a:p>
            <a:r>
              <a:rPr lang="en-US" dirty="0"/>
              <a:t>Magnetic Noise</a:t>
            </a:r>
          </a:p>
          <a:p>
            <a:pPr lvl="1">
              <a:defRPr sz="2800">
                <a:solidFill>
                  <a:srgbClr val="CC0000"/>
                </a:solidFill>
              </a:defRPr>
            </a:pPr>
            <a:r>
              <a:rPr lang="en-US" dirty="0"/>
              <a:t> Sources → self-inflicted + external (railways)</a:t>
            </a:r>
          </a:p>
          <a:p>
            <a:pPr lvl="1">
              <a:defRPr sz="2800">
                <a:solidFill>
                  <a:srgbClr val="003399"/>
                </a:solidFill>
              </a:defRPr>
            </a:pPr>
            <a:r>
              <a:rPr lang="en-US" dirty="0"/>
              <a:t> Coupling → suspensions &amp; optics</a:t>
            </a:r>
          </a:p>
          <a:p>
            <a:pPr lvl="1">
              <a:defRPr sz="2800">
                <a:solidFill>
                  <a:srgbClr val="00994C"/>
                </a:solidFill>
              </a:defRPr>
            </a:pPr>
            <a:r>
              <a:rPr lang="en-US" dirty="0"/>
              <a:t> Mitigation → shielding + monitoring</a:t>
            </a:r>
          </a:p>
          <a:p>
            <a:pPr lvl="1">
              <a:defRPr sz="2800">
                <a:solidFill>
                  <a:srgbClr val="FF8000"/>
                </a:solidFill>
              </a:defRPr>
            </a:pPr>
            <a:r>
              <a:rPr lang="en-US" dirty="0"/>
              <a:t> Site → Sos </a:t>
            </a:r>
            <a:r>
              <a:rPr lang="en-US" dirty="0" err="1"/>
              <a:t>Enattos</a:t>
            </a:r>
            <a:r>
              <a:rPr lang="en-US" dirty="0"/>
              <a:t> = ultra-quiet</a:t>
            </a:r>
            <a:endParaRPr lang="en-US" dirty="0">
              <a:solidFill>
                <a:srgbClr val="253E69"/>
              </a:solidFill>
            </a:endParaRPr>
          </a:p>
          <a:p>
            <a:pPr>
              <a:defRPr sz="2800">
                <a:solidFill>
                  <a:srgbClr val="FF8000"/>
                </a:solidFill>
              </a:defRPr>
            </a:pPr>
            <a:r>
              <a:rPr lang="en-US" dirty="0">
                <a:solidFill>
                  <a:srgbClr val="253E69"/>
                </a:solidFill>
              </a:rPr>
              <a:t>Implications and Objectives</a:t>
            </a:r>
          </a:p>
          <a:p>
            <a:pPr lvl="1">
              <a:defRPr sz="2800">
                <a:solidFill>
                  <a:srgbClr val="0066CC"/>
                </a:solidFill>
              </a:defRPr>
            </a:pPr>
            <a:r>
              <a:rPr lang="en-US" dirty="0"/>
              <a:t> Tool → MANET lab + shielding prototypes</a:t>
            </a:r>
          </a:p>
          <a:p>
            <a:pPr lvl="1">
              <a:defRPr sz="2800">
                <a:solidFill>
                  <a:srgbClr val="CC6600"/>
                </a:solidFill>
              </a:defRPr>
            </a:pPr>
            <a:r>
              <a:rPr lang="en-US" dirty="0"/>
              <a:t> Impact → Protect ET low-frequency sensitivity</a:t>
            </a:r>
          </a:p>
          <a:p>
            <a:pPr marL="0" indent="0">
              <a:buNone/>
            </a:pPr>
            <a:endParaRPr lang="en-US" dirty="0"/>
          </a:p>
        </p:txBody>
      </p:sp>
      <p:sp>
        <p:nvSpPr>
          <p:cNvPr id="4" name="Slide Number Placeholder 3">
            <a:extLst>
              <a:ext uri="{FF2B5EF4-FFF2-40B4-BE49-F238E27FC236}">
                <a16:creationId xmlns:a16="http://schemas.microsoft.com/office/drawing/2014/main" id="{A866BDC1-4C95-CB59-C846-E2388C842B4F}"/>
              </a:ext>
            </a:extLst>
          </p:cNvPr>
          <p:cNvSpPr>
            <a:spLocks noGrp="1"/>
          </p:cNvSpPr>
          <p:nvPr>
            <p:ph type="sldNum" sz="quarter" idx="12"/>
          </p:nvPr>
        </p:nvSpPr>
        <p:spPr/>
        <p:txBody>
          <a:bodyPr/>
          <a:lstStyle/>
          <a:p>
            <a:fld id="{7C659075-83B6-5446-8002-4ADFDBF3FC85}" type="slidenum">
              <a:rPr lang="en-US" smtClean="0"/>
              <a:t>24</a:t>
            </a:fld>
            <a:endParaRPr lang="en-US"/>
          </a:p>
        </p:txBody>
      </p:sp>
      <p:pic>
        <p:nvPicPr>
          <p:cNvPr id="5" name="Picture 4">
            <a:extLst>
              <a:ext uri="{FF2B5EF4-FFF2-40B4-BE49-F238E27FC236}">
                <a16:creationId xmlns:a16="http://schemas.microsoft.com/office/drawing/2014/main" id="{B094B663-1DFC-2FE9-BC84-76E68DDCE88F}"/>
              </a:ext>
            </a:extLst>
          </p:cNvPr>
          <p:cNvPicPr>
            <a:picLocks noChangeAspect="1"/>
          </p:cNvPicPr>
          <p:nvPr/>
        </p:nvPicPr>
        <p:blipFill>
          <a:blip r:embed="rId2"/>
          <a:stretch>
            <a:fillRect/>
          </a:stretch>
        </p:blipFill>
        <p:spPr>
          <a:xfrm>
            <a:off x="8411701" y="1153833"/>
            <a:ext cx="3886200" cy="2908300"/>
          </a:xfrm>
          <a:prstGeom prst="rect">
            <a:avLst/>
          </a:prstGeom>
        </p:spPr>
      </p:pic>
      <p:pic>
        <p:nvPicPr>
          <p:cNvPr id="6" name="Picture 5">
            <a:extLst>
              <a:ext uri="{FF2B5EF4-FFF2-40B4-BE49-F238E27FC236}">
                <a16:creationId xmlns:a16="http://schemas.microsoft.com/office/drawing/2014/main" id="{5AA19284-3616-3945-6FE2-DE7E94857356}"/>
              </a:ext>
            </a:extLst>
          </p:cNvPr>
          <p:cNvPicPr>
            <a:picLocks noChangeAspect="1"/>
          </p:cNvPicPr>
          <p:nvPr/>
        </p:nvPicPr>
        <p:blipFill>
          <a:blip r:embed="rId3"/>
          <a:stretch>
            <a:fillRect/>
          </a:stretch>
        </p:blipFill>
        <p:spPr>
          <a:xfrm>
            <a:off x="8518751" y="3878117"/>
            <a:ext cx="3672100" cy="2821055"/>
          </a:xfrm>
          <a:prstGeom prst="rect">
            <a:avLst/>
          </a:prstGeom>
        </p:spPr>
      </p:pic>
    </p:spTree>
    <p:extLst>
      <p:ext uri="{BB962C8B-B14F-4D97-AF65-F5344CB8AC3E}">
        <p14:creationId xmlns:p14="http://schemas.microsoft.com/office/powerpoint/2010/main" val="1539187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1CC3-66B6-4468-23E4-F5A3ED77DAE7}"/>
              </a:ext>
            </a:extLst>
          </p:cNvPr>
          <p:cNvSpPr>
            <a:spLocks noGrp="1"/>
          </p:cNvSpPr>
          <p:nvPr>
            <p:ph type="title"/>
          </p:nvPr>
        </p:nvSpPr>
        <p:spPr/>
        <p:txBody>
          <a:bodyPr>
            <a:normAutofit/>
          </a:bodyPr>
          <a:lstStyle/>
          <a:p>
            <a:r>
              <a:rPr lang="en-US" dirty="0"/>
              <a:t>D4.4: First 3D Geological Model</a:t>
            </a:r>
          </a:p>
        </p:txBody>
      </p:sp>
      <p:sp>
        <p:nvSpPr>
          <p:cNvPr id="4" name="Slide Number Placeholder 3">
            <a:extLst>
              <a:ext uri="{FF2B5EF4-FFF2-40B4-BE49-F238E27FC236}">
                <a16:creationId xmlns:a16="http://schemas.microsoft.com/office/drawing/2014/main" id="{17E2EAAD-95F2-1628-D315-43EB6EE4C4FB}"/>
              </a:ext>
            </a:extLst>
          </p:cNvPr>
          <p:cNvSpPr>
            <a:spLocks noGrp="1"/>
          </p:cNvSpPr>
          <p:nvPr>
            <p:ph type="sldNum" sz="quarter" idx="12"/>
          </p:nvPr>
        </p:nvSpPr>
        <p:spPr/>
        <p:txBody>
          <a:bodyPr/>
          <a:lstStyle/>
          <a:p>
            <a:fld id="{7C659075-83B6-5446-8002-4ADFDBF3FC85}" type="slidenum">
              <a:rPr lang="en-US" smtClean="0"/>
              <a:t>25</a:t>
            </a:fld>
            <a:endParaRPr lang="en-US"/>
          </a:p>
        </p:txBody>
      </p:sp>
      <p:sp>
        <p:nvSpPr>
          <p:cNvPr id="5" name="Shape 2">
            <a:extLst>
              <a:ext uri="{FF2B5EF4-FFF2-40B4-BE49-F238E27FC236}">
                <a16:creationId xmlns:a16="http://schemas.microsoft.com/office/drawing/2014/main" id="{02FD07A6-7F67-4672-BB05-8805161C5EFD}"/>
              </a:ext>
            </a:extLst>
          </p:cNvPr>
          <p:cNvSpPr/>
          <p:nvPr/>
        </p:nvSpPr>
        <p:spPr>
          <a:xfrm>
            <a:off x="658368" y="1417320"/>
            <a:ext cx="10972800" cy="4187952"/>
          </a:xfrm>
          <a:prstGeom prst="rect">
            <a:avLst/>
          </a:prstGeom>
          <a:solidFill>
            <a:srgbClr val="FFFFFF"/>
          </a:solidFill>
          <a:ln w="12700">
            <a:solidFill>
              <a:srgbClr val="CBD5E1">
                <a:alpha val="85000"/>
              </a:srgbClr>
            </a:solidFill>
            <a:prstDash val="solid"/>
          </a:ln>
        </p:spPr>
        <p:txBody>
          <a:bodyPr/>
          <a:lstStyle/>
          <a:p>
            <a:endParaRPr lang="en-US"/>
          </a:p>
        </p:txBody>
      </p:sp>
      <p:sp>
        <p:nvSpPr>
          <p:cNvPr id="6" name="Shape 3">
            <a:extLst>
              <a:ext uri="{FF2B5EF4-FFF2-40B4-BE49-F238E27FC236}">
                <a16:creationId xmlns:a16="http://schemas.microsoft.com/office/drawing/2014/main" id="{0678A7F2-8EFA-92F5-376A-933D95E81286}"/>
              </a:ext>
            </a:extLst>
          </p:cNvPr>
          <p:cNvSpPr/>
          <p:nvPr/>
        </p:nvSpPr>
        <p:spPr>
          <a:xfrm>
            <a:off x="896112" y="1645920"/>
            <a:ext cx="384048" cy="384048"/>
          </a:xfrm>
          <a:prstGeom prst="ellipse">
            <a:avLst/>
          </a:prstGeom>
          <a:solidFill>
            <a:srgbClr val="14B8A6"/>
          </a:solidFill>
          <a:ln w="12700">
            <a:solidFill>
              <a:srgbClr val="FFFFFF">
                <a:alpha val="0"/>
              </a:srgbClr>
            </a:solidFill>
            <a:prstDash val="solid"/>
          </a:ln>
        </p:spPr>
        <p:txBody>
          <a:bodyPr/>
          <a:lstStyle/>
          <a:p>
            <a:endParaRPr lang="en-US"/>
          </a:p>
        </p:txBody>
      </p:sp>
      <p:sp>
        <p:nvSpPr>
          <p:cNvPr id="7" name="Text 4">
            <a:extLst>
              <a:ext uri="{FF2B5EF4-FFF2-40B4-BE49-F238E27FC236}">
                <a16:creationId xmlns:a16="http://schemas.microsoft.com/office/drawing/2014/main" id="{5AFF0DED-8C2E-7B0A-F4C8-A434019DE210}"/>
              </a:ext>
            </a:extLst>
          </p:cNvPr>
          <p:cNvSpPr/>
          <p:nvPr/>
        </p:nvSpPr>
        <p:spPr>
          <a:xfrm>
            <a:off x="996696" y="1728216"/>
            <a:ext cx="182880" cy="109728"/>
          </a:xfrm>
          <a:prstGeom prst="rect">
            <a:avLst/>
          </a:prstGeom>
          <a:noFill/>
          <a:ln/>
        </p:spPr>
        <p:txBody>
          <a:bodyPr wrap="square" lIns="0" tIns="0" rIns="0" bIns="0" rtlCol="0" anchor="ctr"/>
          <a:lstStyle/>
          <a:p>
            <a:pPr marL="0" indent="0" algn="ctr">
              <a:buNone/>
            </a:pPr>
            <a:r>
              <a:rPr lang="en-US" sz="950" b="1" dirty="0">
                <a:solidFill>
                  <a:srgbClr val="FFFFFF"/>
                </a:solidFill>
              </a:rPr>
              <a:t>1</a:t>
            </a:r>
            <a:endParaRPr lang="en-US" sz="950" dirty="0"/>
          </a:p>
        </p:txBody>
      </p:sp>
      <p:sp>
        <p:nvSpPr>
          <p:cNvPr id="8" name="Text 5">
            <a:extLst>
              <a:ext uri="{FF2B5EF4-FFF2-40B4-BE49-F238E27FC236}">
                <a16:creationId xmlns:a16="http://schemas.microsoft.com/office/drawing/2014/main" id="{3D793C27-E1E4-7A39-CAE1-E367F4D6D677}"/>
              </a:ext>
            </a:extLst>
          </p:cNvPr>
          <p:cNvSpPr/>
          <p:nvPr/>
        </p:nvSpPr>
        <p:spPr>
          <a:xfrm>
            <a:off x="1508760" y="1609344"/>
            <a:ext cx="2423160" cy="201168"/>
          </a:xfrm>
          <a:prstGeom prst="rect">
            <a:avLst/>
          </a:prstGeom>
          <a:noFill/>
          <a:ln/>
        </p:spPr>
        <p:txBody>
          <a:bodyPr wrap="square" lIns="0" tIns="0" rIns="0" bIns="0" rtlCol="0" anchor="ctr"/>
          <a:lstStyle/>
          <a:p>
            <a:pPr marL="0" indent="0">
              <a:buNone/>
            </a:pPr>
            <a:r>
              <a:rPr lang="en-US" sz="1400" b="1" dirty="0">
                <a:solidFill>
                  <a:srgbClr val="0F172A"/>
                </a:solidFill>
              </a:rPr>
              <a:t>Scope and reference frame</a:t>
            </a:r>
            <a:endParaRPr lang="en-US" sz="1400" dirty="0"/>
          </a:p>
        </p:txBody>
      </p:sp>
      <p:sp>
        <p:nvSpPr>
          <p:cNvPr id="9" name="Text 6">
            <a:extLst>
              <a:ext uri="{FF2B5EF4-FFF2-40B4-BE49-F238E27FC236}">
                <a16:creationId xmlns:a16="http://schemas.microsoft.com/office/drawing/2014/main" id="{F47317F9-78AC-4B02-017B-956FD6301C4A}"/>
              </a:ext>
            </a:extLst>
          </p:cNvPr>
          <p:cNvSpPr/>
          <p:nvPr/>
        </p:nvSpPr>
        <p:spPr>
          <a:xfrm>
            <a:off x="4160520" y="1600200"/>
            <a:ext cx="6720840" cy="320040"/>
          </a:xfrm>
          <a:prstGeom prst="rect">
            <a:avLst/>
          </a:prstGeom>
          <a:noFill/>
          <a:ln/>
        </p:spPr>
        <p:txBody>
          <a:bodyPr wrap="square" lIns="127" tIns="127" rIns="127" bIns="127" rtlCol="0" anchor="ctr">
            <a:normAutofit/>
          </a:bodyPr>
          <a:lstStyle/>
          <a:p>
            <a:pPr marL="0" indent="0">
              <a:buNone/>
            </a:pPr>
            <a:r>
              <a:rPr lang="en-US" sz="1160" dirty="0">
                <a:solidFill>
                  <a:srgbClr val="334155"/>
                </a:solidFill>
              </a:rPr>
              <a:t>Area, depth, coordinate system, vertical datum, resolution, approximate ET localization</a:t>
            </a:r>
            <a:endParaRPr lang="en-US" sz="1160" dirty="0"/>
          </a:p>
        </p:txBody>
      </p:sp>
      <p:sp>
        <p:nvSpPr>
          <p:cNvPr id="10" name="Shape 7">
            <a:extLst>
              <a:ext uri="{FF2B5EF4-FFF2-40B4-BE49-F238E27FC236}">
                <a16:creationId xmlns:a16="http://schemas.microsoft.com/office/drawing/2014/main" id="{29BECA1C-5C57-EC37-ED75-27A55ADAE8E1}"/>
              </a:ext>
            </a:extLst>
          </p:cNvPr>
          <p:cNvSpPr/>
          <p:nvPr/>
        </p:nvSpPr>
        <p:spPr>
          <a:xfrm>
            <a:off x="1088136" y="2048256"/>
            <a:ext cx="0" cy="310896"/>
          </a:xfrm>
          <a:prstGeom prst="line">
            <a:avLst/>
          </a:prstGeom>
          <a:noFill/>
          <a:ln w="15240">
            <a:solidFill>
              <a:srgbClr val="CBD5E1"/>
            </a:solidFill>
            <a:prstDash val="solid"/>
          </a:ln>
        </p:spPr>
        <p:txBody>
          <a:bodyPr/>
          <a:lstStyle/>
          <a:p>
            <a:endParaRPr lang="en-US"/>
          </a:p>
        </p:txBody>
      </p:sp>
      <p:sp>
        <p:nvSpPr>
          <p:cNvPr id="11" name="Shape 8">
            <a:extLst>
              <a:ext uri="{FF2B5EF4-FFF2-40B4-BE49-F238E27FC236}">
                <a16:creationId xmlns:a16="http://schemas.microsoft.com/office/drawing/2014/main" id="{81012C38-9A63-5D72-0EFA-4FAF104DC6CE}"/>
              </a:ext>
            </a:extLst>
          </p:cNvPr>
          <p:cNvSpPr/>
          <p:nvPr/>
        </p:nvSpPr>
        <p:spPr>
          <a:xfrm>
            <a:off x="896112" y="2395728"/>
            <a:ext cx="384048" cy="384048"/>
          </a:xfrm>
          <a:prstGeom prst="ellipse">
            <a:avLst/>
          </a:prstGeom>
          <a:solidFill>
            <a:srgbClr val="2563EB"/>
          </a:solidFill>
          <a:ln w="12700">
            <a:solidFill>
              <a:srgbClr val="FFFFFF">
                <a:alpha val="0"/>
              </a:srgbClr>
            </a:solidFill>
            <a:prstDash val="solid"/>
          </a:ln>
        </p:spPr>
        <p:txBody>
          <a:bodyPr/>
          <a:lstStyle/>
          <a:p>
            <a:endParaRPr lang="en-US"/>
          </a:p>
        </p:txBody>
      </p:sp>
      <p:sp>
        <p:nvSpPr>
          <p:cNvPr id="12" name="Text 9">
            <a:extLst>
              <a:ext uri="{FF2B5EF4-FFF2-40B4-BE49-F238E27FC236}">
                <a16:creationId xmlns:a16="http://schemas.microsoft.com/office/drawing/2014/main" id="{468D4805-278C-E37C-85C0-0B78C5018439}"/>
              </a:ext>
            </a:extLst>
          </p:cNvPr>
          <p:cNvSpPr/>
          <p:nvPr/>
        </p:nvSpPr>
        <p:spPr>
          <a:xfrm>
            <a:off x="996696" y="2478024"/>
            <a:ext cx="182880" cy="109728"/>
          </a:xfrm>
          <a:prstGeom prst="rect">
            <a:avLst/>
          </a:prstGeom>
          <a:noFill/>
          <a:ln/>
        </p:spPr>
        <p:txBody>
          <a:bodyPr wrap="square" lIns="0" tIns="0" rIns="0" bIns="0" rtlCol="0" anchor="ctr"/>
          <a:lstStyle/>
          <a:p>
            <a:pPr marL="0" indent="0" algn="ctr">
              <a:buNone/>
            </a:pPr>
            <a:r>
              <a:rPr lang="en-US" sz="950" b="1" dirty="0">
                <a:solidFill>
                  <a:srgbClr val="FFFFFF"/>
                </a:solidFill>
              </a:rPr>
              <a:t>2</a:t>
            </a:r>
            <a:endParaRPr lang="en-US" sz="950" dirty="0"/>
          </a:p>
        </p:txBody>
      </p:sp>
      <p:sp>
        <p:nvSpPr>
          <p:cNvPr id="13" name="Text 10">
            <a:extLst>
              <a:ext uri="{FF2B5EF4-FFF2-40B4-BE49-F238E27FC236}">
                <a16:creationId xmlns:a16="http://schemas.microsoft.com/office/drawing/2014/main" id="{E5364E90-3C51-1375-C4B4-7BE5AA81BC1E}"/>
              </a:ext>
            </a:extLst>
          </p:cNvPr>
          <p:cNvSpPr/>
          <p:nvPr/>
        </p:nvSpPr>
        <p:spPr>
          <a:xfrm>
            <a:off x="1508760" y="2359152"/>
            <a:ext cx="2423160" cy="201168"/>
          </a:xfrm>
          <a:prstGeom prst="rect">
            <a:avLst/>
          </a:prstGeom>
          <a:noFill/>
          <a:ln/>
        </p:spPr>
        <p:txBody>
          <a:bodyPr wrap="square" lIns="0" tIns="0" rIns="0" bIns="0" rtlCol="0" anchor="ctr"/>
          <a:lstStyle/>
          <a:p>
            <a:pPr marL="0" indent="0">
              <a:buNone/>
            </a:pPr>
            <a:r>
              <a:rPr lang="en-US" sz="1400" b="1" dirty="0">
                <a:solidFill>
                  <a:srgbClr val="0F172A"/>
                </a:solidFill>
              </a:rPr>
              <a:t>Evidence base</a:t>
            </a:r>
            <a:endParaRPr lang="en-US" sz="1400" dirty="0"/>
          </a:p>
        </p:txBody>
      </p:sp>
      <p:sp>
        <p:nvSpPr>
          <p:cNvPr id="14" name="Text 11">
            <a:extLst>
              <a:ext uri="{FF2B5EF4-FFF2-40B4-BE49-F238E27FC236}">
                <a16:creationId xmlns:a16="http://schemas.microsoft.com/office/drawing/2014/main" id="{5EF5FBE4-88B0-5050-A95B-E9435BD2C7B2}"/>
              </a:ext>
            </a:extLst>
          </p:cNvPr>
          <p:cNvSpPr/>
          <p:nvPr/>
        </p:nvSpPr>
        <p:spPr>
          <a:xfrm>
            <a:off x="4160520" y="2350008"/>
            <a:ext cx="6720840" cy="320040"/>
          </a:xfrm>
          <a:prstGeom prst="rect">
            <a:avLst/>
          </a:prstGeom>
          <a:noFill/>
          <a:ln/>
        </p:spPr>
        <p:txBody>
          <a:bodyPr wrap="square" lIns="127" tIns="127" rIns="127" bIns="127" rtlCol="0" anchor="ctr">
            <a:normAutofit/>
          </a:bodyPr>
          <a:lstStyle/>
          <a:p>
            <a:pPr marL="0" indent="0">
              <a:buNone/>
            </a:pPr>
            <a:r>
              <a:rPr lang="en-US" sz="1160" dirty="0">
                <a:solidFill>
                  <a:srgbClr val="334155"/>
                </a:solidFill>
              </a:rPr>
              <a:t>Dataset inventory: direct, indirect and contextual constraints with access status</a:t>
            </a:r>
            <a:endParaRPr lang="en-US" sz="1160" dirty="0"/>
          </a:p>
        </p:txBody>
      </p:sp>
      <p:sp>
        <p:nvSpPr>
          <p:cNvPr id="15" name="Shape 12">
            <a:extLst>
              <a:ext uri="{FF2B5EF4-FFF2-40B4-BE49-F238E27FC236}">
                <a16:creationId xmlns:a16="http://schemas.microsoft.com/office/drawing/2014/main" id="{57A1251D-446E-7A3E-3D32-04E7B2D2D29E}"/>
              </a:ext>
            </a:extLst>
          </p:cNvPr>
          <p:cNvSpPr/>
          <p:nvPr/>
        </p:nvSpPr>
        <p:spPr>
          <a:xfrm>
            <a:off x="1088136" y="2798064"/>
            <a:ext cx="0" cy="310896"/>
          </a:xfrm>
          <a:prstGeom prst="line">
            <a:avLst/>
          </a:prstGeom>
          <a:noFill/>
          <a:ln w="15240">
            <a:solidFill>
              <a:srgbClr val="CBD5E1"/>
            </a:solidFill>
            <a:prstDash val="solid"/>
          </a:ln>
        </p:spPr>
        <p:txBody>
          <a:bodyPr/>
          <a:lstStyle/>
          <a:p>
            <a:endParaRPr lang="en-US"/>
          </a:p>
        </p:txBody>
      </p:sp>
      <p:sp>
        <p:nvSpPr>
          <p:cNvPr id="16" name="Shape 13">
            <a:extLst>
              <a:ext uri="{FF2B5EF4-FFF2-40B4-BE49-F238E27FC236}">
                <a16:creationId xmlns:a16="http://schemas.microsoft.com/office/drawing/2014/main" id="{2DD4CD38-A060-0279-3363-27D2E0917BAC}"/>
              </a:ext>
            </a:extLst>
          </p:cNvPr>
          <p:cNvSpPr/>
          <p:nvPr/>
        </p:nvSpPr>
        <p:spPr>
          <a:xfrm>
            <a:off x="896112" y="3145536"/>
            <a:ext cx="384048" cy="384048"/>
          </a:xfrm>
          <a:prstGeom prst="ellipse">
            <a:avLst/>
          </a:prstGeom>
          <a:solidFill>
            <a:srgbClr val="7C3AED"/>
          </a:solidFill>
          <a:ln w="12700">
            <a:solidFill>
              <a:srgbClr val="FFFFFF">
                <a:alpha val="0"/>
              </a:srgbClr>
            </a:solidFill>
            <a:prstDash val="solid"/>
          </a:ln>
        </p:spPr>
        <p:txBody>
          <a:bodyPr/>
          <a:lstStyle/>
          <a:p>
            <a:endParaRPr lang="en-US"/>
          </a:p>
        </p:txBody>
      </p:sp>
      <p:sp>
        <p:nvSpPr>
          <p:cNvPr id="17" name="Text 14">
            <a:extLst>
              <a:ext uri="{FF2B5EF4-FFF2-40B4-BE49-F238E27FC236}">
                <a16:creationId xmlns:a16="http://schemas.microsoft.com/office/drawing/2014/main" id="{69A57AA7-9829-E811-6E2F-629D37007F65}"/>
              </a:ext>
            </a:extLst>
          </p:cNvPr>
          <p:cNvSpPr/>
          <p:nvPr/>
        </p:nvSpPr>
        <p:spPr>
          <a:xfrm>
            <a:off x="996696" y="3227832"/>
            <a:ext cx="182880" cy="109728"/>
          </a:xfrm>
          <a:prstGeom prst="rect">
            <a:avLst/>
          </a:prstGeom>
          <a:noFill/>
          <a:ln/>
        </p:spPr>
        <p:txBody>
          <a:bodyPr wrap="square" lIns="0" tIns="0" rIns="0" bIns="0" rtlCol="0" anchor="ctr"/>
          <a:lstStyle/>
          <a:p>
            <a:pPr marL="0" indent="0" algn="ctr">
              <a:buNone/>
            </a:pPr>
            <a:r>
              <a:rPr lang="en-US" sz="950" b="1" dirty="0">
                <a:solidFill>
                  <a:srgbClr val="FFFFFF"/>
                </a:solidFill>
              </a:rPr>
              <a:t>3</a:t>
            </a:r>
            <a:endParaRPr lang="en-US" sz="950" dirty="0"/>
          </a:p>
        </p:txBody>
      </p:sp>
      <p:sp>
        <p:nvSpPr>
          <p:cNvPr id="18" name="Text 15">
            <a:extLst>
              <a:ext uri="{FF2B5EF4-FFF2-40B4-BE49-F238E27FC236}">
                <a16:creationId xmlns:a16="http://schemas.microsoft.com/office/drawing/2014/main" id="{B32ACBD7-B2DB-B199-05A5-3C0813F1E7E0}"/>
              </a:ext>
            </a:extLst>
          </p:cNvPr>
          <p:cNvSpPr/>
          <p:nvPr/>
        </p:nvSpPr>
        <p:spPr>
          <a:xfrm>
            <a:off x="1508760" y="3108960"/>
            <a:ext cx="2423160" cy="201168"/>
          </a:xfrm>
          <a:prstGeom prst="rect">
            <a:avLst/>
          </a:prstGeom>
          <a:noFill/>
          <a:ln/>
        </p:spPr>
        <p:txBody>
          <a:bodyPr wrap="square" lIns="0" tIns="0" rIns="0" bIns="0" rtlCol="0" anchor="ctr"/>
          <a:lstStyle/>
          <a:p>
            <a:pPr marL="0" indent="0">
              <a:buNone/>
            </a:pPr>
            <a:r>
              <a:rPr lang="en-US" sz="1400" b="1" dirty="0">
                <a:solidFill>
                  <a:srgbClr val="0F172A"/>
                </a:solidFill>
              </a:rPr>
              <a:t>Subsurface description</a:t>
            </a:r>
            <a:endParaRPr lang="en-US" sz="1400" dirty="0"/>
          </a:p>
        </p:txBody>
      </p:sp>
      <p:sp>
        <p:nvSpPr>
          <p:cNvPr id="19" name="Text 16">
            <a:extLst>
              <a:ext uri="{FF2B5EF4-FFF2-40B4-BE49-F238E27FC236}">
                <a16:creationId xmlns:a16="http://schemas.microsoft.com/office/drawing/2014/main" id="{5A53D82C-B930-E61E-3E1F-765BC3EB0B6A}"/>
              </a:ext>
            </a:extLst>
          </p:cNvPr>
          <p:cNvSpPr/>
          <p:nvPr/>
        </p:nvSpPr>
        <p:spPr>
          <a:xfrm>
            <a:off x="4160520" y="3099816"/>
            <a:ext cx="6720840" cy="320040"/>
          </a:xfrm>
          <a:prstGeom prst="rect">
            <a:avLst/>
          </a:prstGeom>
          <a:noFill/>
          <a:ln/>
        </p:spPr>
        <p:txBody>
          <a:bodyPr wrap="square" lIns="127" tIns="127" rIns="127" bIns="127" rtlCol="0" anchor="ctr">
            <a:normAutofit/>
          </a:bodyPr>
          <a:lstStyle/>
          <a:p>
            <a:pPr marL="0" indent="0">
              <a:buNone/>
            </a:pPr>
            <a:r>
              <a:rPr lang="en-US" sz="1160" dirty="0">
                <a:solidFill>
                  <a:srgbClr val="334155"/>
                </a:solidFill>
              </a:rPr>
              <a:t>Geology, structures, hydrology and hydrogeology, with observations separated from interpretation</a:t>
            </a:r>
            <a:endParaRPr lang="en-US" sz="1160" dirty="0"/>
          </a:p>
        </p:txBody>
      </p:sp>
      <p:sp>
        <p:nvSpPr>
          <p:cNvPr id="20" name="Shape 17">
            <a:extLst>
              <a:ext uri="{FF2B5EF4-FFF2-40B4-BE49-F238E27FC236}">
                <a16:creationId xmlns:a16="http://schemas.microsoft.com/office/drawing/2014/main" id="{B65130B8-B219-CE72-E95B-E67B65ABAE2B}"/>
              </a:ext>
            </a:extLst>
          </p:cNvPr>
          <p:cNvSpPr/>
          <p:nvPr/>
        </p:nvSpPr>
        <p:spPr>
          <a:xfrm>
            <a:off x="1088136" y="3547872"/>
            <a:ext cx="0" cy="310896"/>
          </a:xfrm>
          <a:prstGeom prst="line">
            <a:avLst/>
          </a:prstGeom>
          <a:noFill/>
          <a:ln w="15240">
            <a:solidFill>
              <a:srgbClr val="CBD5E1"/>
            </a:solidFill>
            <a:prstDash val="solid"/>
          </a:ln>
        </p:spPr>
        <p:txBody>
          <a:bodyPr/>
          <a:lstStyle/>
          <a:p>
            <a:endParaRPr lang="en-US"/>
          </a:p>
        </p:txBody>
      </p:sp>
      <p:sp>
        <p:nvSpPr>
          <p:cNvPr id="21" name="Shape 18">
            <a:extLst>
              <a:ext uri="{FF2B5EF4-FFF2-40B4-BE49-F238E27FC236}">
                <a16:creationId xmlns:a16="http://schemas.microsoft.com/office/drawing/2014/main" id="{4C77523E-3EB8-6E5D-5ECD-2BC0E73E805E}"/>
              </a:ext>
            </a:extLst>
          </p:cNvPr>
          <p:cNvSpPr/>
          <p:nvPr/>
        </p:nvSpPr>
        <p:spPr>
          <a:xfrm>
            <a:off x="896112" y="3895344"/>
            <a:ext cx="384048" cy="384048"/>
          </a:xfrm>
          <a:prstGeom prst="ellipse">
            <a:avLst/>
          </a:prstGeom>
          <a:solidFill>
            <a:srgbClr val="F59E0B"/>
          </a:solidFill>
          <a:ln w="12700">
            <a:solidFill>
              <a:srgbClr val="FFFFFF">
                <a:alpha val="0"/>
              </a:srgbClr>
            </a:solidFill>
            <a:prstDash val="solid"/>
          </a:ln>
        </p:spPr>
        <p:txBody>
          <a:bodyPr/>
          <a:lstStyle/>
          <a:p>
            <a:endParaRPr lang="en-US"/>
          </a:p>
        </p:txBody>
      </p:sp>
      <p:sp>
        <p:nvSpPr>
          <p:cNvPr id="22" name="Text 19">
            <a:extLst>
              <a:ext uri="{FF2B5EF4-FFF2-40B4-BE49-F238E27FC236}">
                <a16:creationId xmlns:a16="http://schemas.microsoft.com/office/drawing/2014/main" id="{0A9DA7C5-44AA-A5A7-8FA5-91FA29547225}"/>
              </a:ext>
            </a:extLst>
          </p:cNvPr>
          <p:cNvSpPr/>
          <p:nvPr/>
        </p:nvSpPr>
        <p:spPr>
          <a:xfrm>
            <a:off x="996696" y="3977640"/>
            <a:ext cx="182880" cy="109728"/>
          </a:xfrm>
          <a:prstGeom prst="rect">
            <a:avLst/>
          </a:prstGeom>
          <a:noFill/>
          <a:ln/>
        </p:spPr>
        <p:txBody>
          <a:bodyPr wrap="square" lIns="0" tIns="0" rIns="0" bIns="0" rtlCol="0" anchor="ctr"/>
          <a:lstStyle/>
          <a:p>
            <a:pPr marL="0" indent="0" algn="ctr">
              <a:buNone/>
            </a:pPr>
            <a:r>
              <a:rPr lang="en-US" sz="950" b="1" dirty="0">
                <a:solidFill>
                  <a:srgbClr val="FFFFFF"/>
                </a:solidFill>
              </a:rPr>
              <a:t>4</a:t>
            </a:r>
            <a:endParaRPr lang="en-US" sz="950" dirty="0"/>
          </a:p>
        </p:txBody>
      </p:sp>
      <p:sp>
        <p:nvSpPr>
          <p:cNvPr id="23" name="Text 20">
            <a:extLst>
              <a:ext uri="{FF2B5EF4-FFF2-40B4-BE49-F238E27FC236}">
                <a16:creationId xmlns:a16="http://schemas.microsoft.com/office/drawing/2014/main" id="{E686730F-346B-F349-33E0-843B7B5E775B}"/>
              </a:ext>
            </a:extLst>
          </p:cNvPr>
          <p:cNvSpPr/>
          <p:nvPr/>
        </p:nvSpPr>
        <p:spPr>
          <a:xfrm>
            <a:off x="1508760" y="3858768"/>
            <a:ext cx="2423160" cy="201168"/>
          </a:xfrm>
          <a:prstGeom prst="rect">
            <a:avLst/>
          </a:prstGeom>
          <a:noFill/>
          <a:ln/>
        </p:spPr>
        <p:txBody>
          <a:bodyPr wrap="square" lIns="0" tIns="0" rIns="0" bIns="0" rtlCol="0" anchor="ctr"/>
          <a:lstStyle/>
          <a:p>
            <a:pPr marL="0" indent="0">
              <a:buNone/>
            </a:pPr>
            <a:r>
              <a:rPr lang="en-US" sz="1400" b="1" dirty="0">
                <a:solidFill>
                  <a:srgbClr val="0F172A"/>
                </a:solidFill>
              </a:rPr>
              <a:t>Model construction</a:t>
            </a:r>
            <a:endParaRPr lang="en-US" sz="1400" dirty="0"/>
          </a:p>
        </p:txBody>
      </p:sp>
      <p:sp>
        <p:nvSpPr>
          <p:cNvPr id="24" name="Text 21">
            <a:extLst>
              <a:ext uri="{FF2B5EF4-FFF2-40B4-BE49-F238E27FC236}">
                <a16:creationId xmlns:a16="http://schemas.microsoft.com/office/drawing/2014/main" id="{6D66A8B0-B35F-0141-562F-489ECCEC6DC2}"/>
              </a:ext>
            </a:extLst>
          </p:cNvPr>
          <p:cNvSpPr/>
          <p:nvPr/>
        </p:nvSpPr>
        <p:spPr>
          <a:xfrm>
            <a:off x="4160520" y="3849624"/>
            <a:ext cx="6720840" cy="320040"/>
          </a:xfrm>
          <a:prstGeom prst="rect">
            <a:avLst/>
          </a:prstGeom>
          <a:noFill/>
          <a:ln/>
        </p:spPr>
        <p:txBody>
          <a:bodyPr wrap="square" lIns="127" tIns="127" rIns="127" bIns="127" rtlCol="0" anchor="ctr">
            <a:normAutofit/>
          </a:bodyPr>
          <a:lstStyle/>
          <a:p>
            <a:pPr marL="0" indent="0">
              <a:buNone/>
            </a:pPr>
            <a:r>
              <a:rPr lang="en-US" sz="1160" dirty="0">
                <a:solidFill>
                  <a:srgbClr val="334155"/>
                </a:solidFill>
              </a:rPr>
              <a:t>Workflow, software, interpolation, faults, discontinuities, surfaces, volumes and QC</a:t>
            </a:r>
            <a:endParaRPr lang="en-US" sz="1160" dirty="0"/>
          </a:p>
        </p:txBody>
      </p:sp>
      <p:sp>
        <p:nvSpPr>
          <p:cNvPr id="25" name="Shape 22">
            <a:extLst>
              <a:ext uri="{FF2B5EF4-FFF2-40B4-BE49-F238E27FC236}">
                <a16:creationId xmlns:a16="http://schemas.microsoft.com/office/drawing/2014/main" id="{9EC03E58-2BA4-6000-EB88-29F088D415BC}"/>
              </a:ext>
            </a:extLst>
          </p:cNvPr>
          <p:cNvSpPr/>
          <p:nvPr/>
        </p:nvSpPr>
        <p:spPr>
          <a:xfrm>
            <a:off x="1088136" y="4297680"/>
            <a:ext cx="0" cy="310896"/>
          </a:xfrm>
          <a:prstGeom prst="line">
            <a:avLst/>
          </a:prstGeom>
          <a:noFill/>
          <a:ln w="15240">
            <a:solidFill>
              <a:srgbClr val="CBD5E1"/>
            </a:solidFill>
            <a:prstDash val="solid"/>
          </a:ln>
        </p:spPr>
        <p:txBody>
          <a:bodyPr/>
          <a:lstStyle/>
          <a:p>
            <a:endParaRPr lang="en-US"/>
          </a:p>
        </p:txBody>
      </p:sp>
      <p:sp>
        <p:nvSpPr>
          <p:cNvPr id="26" name="Shape 23">
            <a:extLst>
              <a:ext uri="{FF2B5EF4-FFF2-40B4-BE49-F238E27FC236}">
                <a16:creationId xmlns:a16="http://schemas.microsoft.com/office/drawing/2014/main" id="{AB361621-5FEA-739F-548A-CBEE4ACF58E9}"/>
              </a:ext>
            </a:extLst>
          </p:cNvPr>
          <p:cNvSpPr/>
          <p:nvPr/>
        </p:nvSpPr>
        <p:spPr>
          <a:xfrm>
            <a:off x="896112" y="4645152"/>
            <a:ext cx="384048" cy="384048"/>
          </a:xfrm>
          <a:prstGeom prst="ellipse">
            <a:avLst/>
          </a:prstGeom>
          <a:solidFill>
            <a:srgbClr val="16A34A"/>
          </a:solidFill>
          <a:ln w="12700">
            <a:solidFill>
              <a:srgbClr val="FFFFFF">
                <a:alpha val="0"/>
              </a:srgbClr>
            </a:solidFill>
            <a:prstDash val="solid"/>
          </a:ln>
        </p:spPr>
        <p:txBody>
          <a:bodyPr/>
          <a:lstStyle/>
          <a:p>
            <a:endParaRPr lang="en-US"/>
          </a:p>
        </p:txBody>
      </p:sp>
      <p:sp>
        <p:nvSpPr>
          <p:cNvPr id="27" name="Text 24">
            <a:extLst>
              <a:ext uri="{FF2B5EF4-FFF2-40B4-BE49-F238E27FC236}">
                <a16:creationId xmlns:a16="http://schemas.microsoft.com/office/drawing/2014/main" id="{E820BA1A-A938-8C8C-012A-4CA0A59EE3AC}"/>
              </a:ext>
            </a:extLst>
          </p:cNvPr>
          <p:cNvSpPr/>
          <p:nvPr/>
        </p:nvSpPr>
        <p:spPr>
          <a:xfrm>
            <a:off x="996696" y="4727448"/>
            <a:ext cx="182880" cy="109728"/>
          </a:xfrm>
          <a:prstGeom prst="rect">
            <a:avLst/>
          </a:prstGeom>
          <a:noFill/>
          <a:ln/>
        </p:spPr>
        <p:txBody>
          <a:bodyPr wrap="square" lIns="0" tIns="0" rIns="0" bIns="0" rtlCol="0" anchor="ctr"/>
          <a:lstStyle/>
          <a:p>
            <a:pPr marL="0" indent="0" algn="ctr">
              <a:buNone/>
            </a:pPr>
            <a:r>
              <a:rPr lang="en-US" sz="950" b="1" dirty="0">
                <a:solidFill>
                  <a:srgbClr val="FFFFFF"/>
                </a:solidFill>
              </a:rPr>
              <a:t>5</a:t>
            </a:r>
            <a:endParaRPr lang="en-US" sz="950" dirty="0"/>
          </a:p>
        </p:txBody>
      </p:sp>
      <p:sp>
        <p:nvSpPr>
          <p:cNvPr id="28" name="Text 25">
            <a:extLst>
              <a:ext uri="{FF2B5EF4-FFF2-40B4-BE49-F238E27FC236}">
                <a16:creationId xmlns:a16="http://schemas.microsoft.com/office/drawing/2014/main" id="{EB11665C-5598-8717-5727-04FF3321013E}"/>
              </a:ext>
            </a:extLst>
          </p:cNvPr>
          <p:cNvSpPr/>
          <p:nvPr/>
        </p:nvSpPr>
        <p:spPr>
          <a:xfrm>
            <a:off x="1508760" y="4608576"/>
            <a:ext cx="2423160" cy="201168"/>
          </a:xfrm>
          <a:prstGeom prst="rect">
            <a:avLst/>
          </a:prstGeom>
          <a:noFill/>
          <a:ln/>
        </p:spPr>
        <p:txBody>
          <a:bodyPr wrap="square" lIns="0" tIns="0" rIns="0" bIns="0" rtlCol="0" anchor="ctr"/>
          <a:lstStyle/>
          <a:p>
            <a:pPr marL="0" indent="0">
              <a:buNone/>
            </a:pPr>
            <a:r>
              <a:rPr lang="en-US" sz="1400" b="1" dirty="0">
                <a:solidFill>
                  <a:srgbClr val="0F172A"/>
                </a:solidFill>
              </a:rPr>
              <a:t>Usability envelope</a:t>
            </a:r>
            <a:endParaRPr lang="en-US" sz="1400" dirty="0"/>
          </a:p>
        </p:txBody>
      </p:sp>
      <p:sp>
        <p:nvSpPr>
          <p:cNvPr id="29" name="Text 26">
            <a:extLst>
              <a:ext uri="{FF2B5EF4-FFF2-40B4-BE49-F238E27FC236}">
                <a16:creationId xmlns:a16="http://schemas.microsoft.com/office/drawing/2014/main" id="{D79186F3-1B13-DD03-B9C1-7B86A3D8DA31}"/>
              </a:ext>
            </a:extLst>
          </p:cNvPr>
          <p:cNvSpPr/>
          <p:nvPr/>
        </p:nvSpPr>
        <p:spPr>
          <a:xfrm>
            <a:off x="4160520" y="4599432"/>
            <a:ext cx="6720840" cy="320040"/>
          </a:xfrm>
          <a:prstGeom prst="rect">
            <a:avLst/>
          </a:prstGeom>
          <a:noFill/>
          <a:ln/>
        </p:spPr>
        <p:txBody>
          <a:bodyPr wrap="square" lIns="127" tIns="127" rIns="127" bIns="127" rtlCol="0" anchor="ctr">
            <a:normAutofit/>
          </a:bodyPr>
          <a:lstStyle/>
          <a:p>
            <a:pPr marL="0" indent="0">
              <a:buNone/>
            </a:pPr>
            <a:r>
              <a:rPr lang="en-US" sz="1160" dirty="0">
                <a:solidFill>
                  <a:srgbClr val="334155"/>
                </a:solidFill>
              </a:rPr>
              <a:t>Material parameters, uncertainty, limitations and planned updates</a:t>
            </a:r>
            <a:endParaRPr lang="en-US" sz="1160" dirty="0"/>
          </a:p>
        </p:txBody>
      </p:sp>
    </p:spTree>
    <p:extLst>
      <p:ext uri="{BB962C8B-B14F-4D97-AF65-F5344CB8AC3E}">
        <p14:creationId xmlns:p14="http://schemas.microsoft.com/office/powerpoint/2010/main" val="3084869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6BDE-5A31-4B6E-F9D8-6A7E261686CC}"/>
              </a:ext>
            </a:extLst>
          </p:cNvPr>
          <p:cNvSpPr>
            <a:spLocks noGrp="1"/>
          </p:cNvSpPr>
          <p:nvPr>
            <p:ph type="title"/>
          </p:nvPr>
        </p:nvSpPr>
        <p:spPr/>
        <p:txBody>
          <a:bodyPr>
            <a:noAutofit/>
          </a:bodyPr>
          <a:lstStyle/>
          <a:p>
            <a:r>
              <a:rPr lang="en-US" sz="3600" dirty="0"/>
              <a:t>D4.4: minimum tables make the comparison auditable</a:t>
            </a:r>
          </a:p>
        </p:txBody>
      </p:sp>
      <p:sp>
        <p:nvSpPr>
          <p:cNvPr id="4" name="Slide Number Placeholder 3">
            <a:extLst>
              <a:ext uri="{FF2B5EF4-FFF2-40B4-BE49-F238E27FC236}">
                <a16:creationId xmlns:a16="http://schemas.microsoft.com/office/drawing/2014/main" id="{380680A8-61F5-0A75-8570-B5CCF471B4C6}"/>
              </a:ext>
            </a:extLst>
          </p:cNvPr>
          <p:cNvSpPr>
            <a:spLocks noGrp="1"/>
          </p:cNvSpPr>
          <p:nvPr>
            <p:ph type="sldNum" sz="quarter" idx="12"/>
          </p:nvPr>
        </p:nvSpPr>
        <p:spPr/>
        <p:txBody>
          <a:bodyPr/>
          <a:lstStyle/>
          <a:p>
            <a:fld id="{7C659075-83B6-5446-8002-4ADFDBF3FC85}" type="slidenum">
              <a:rPr lang="en-US" smtClean="0"/>
              <a:t>26</a:t>
            </a:fld>
            <a:endParaRPr lang="en-US"/>
          </a:p>
        </p:txBody>
      </p:sp>
      <p:grpSp>
        <p:nvGrpSpPr>
          <p:cNvPr id="17" name="Group 16">
            <a:extLst>
              <a:ext uri="{FF2B5EF4-FFF2-40B4-BE49-F238E27FC236}">
                <a16:creationId xmlns:a16="http://schemas.microsoft.com/office/drawing/2014/main" id="{18316AEE-02D3-2818-4CC4-BD8F273E62A2}"/>
              </a:ext>
            </a:extLst>
          </p:cNvPr>
          <p:cNvGrpSpPr/>
          <p:nvPr/>
        </p:nvGrpSpPr>
        <p:grpSpPr>
          <a:xfrm>
            <a:off x="1575596" y="1338977"/>
            <a:ext cx="3429000" cy="2834640"/>
            <a:chOff x="658368" y="1417320"/>
            <a:chExt cx="3429000" cy="2834640"/>
          </a:xfrm>
        </p:grpSpPr>
        <p:sp>
          <p:nvSpPr>
            <p:cNvPr id="5" name="Shape 2">
              <a:extLst>
                <a:ext uri="{FF2B5EF4-FFF2-40B4-BE49-F238E27FC236}">
                  <a16:creationId xmlns:a16="http://schemas.microsoft.com/office/drawing/2014/main" id="{0F9DA1EE-6549-AED2-2EC9-FB150C8736FF}"/>
                </a:ext>
              </a:extLst>
            </p:cNvPr>
            <p:cNvSpPr/>
            <p:nvPr/>
          </p:nvSpPr>
          <p:spPr>
            <a:xfrm>
              <a:off x="658368" y="1417320"/>
              <a:ext cx="3429000" cy="2834640"/>
            </a:xfrm>
            <a:prstGeom prst="roundRect">
              <a:avLst>
                <a:gd name="adj" fmla="val 3226"/>
              </a:avLst>
            </a:prstGeom>
            <a:solidFill>
              <a:srgbClr val="FFFFFF"/>
            </a:solidFill>
            <a:ln w="12700">
              <a:solidFill>
                <a:srgbClr val="CBD5E1">
                  <a:alpha val="90000"/>
                </a:srgbClr>
              </a:solidFill>
              <a:prstDash val="solid"/>
            </a:ln>
          </p:spPr>
          <p:txBody>
            <a:bodyPr/>
            <a:lstStyle/>
            <a:p>
              <a:endParaRPr lang="en-US" sz="3200"/>
            </a:p>
          </p:txBody>
        </p:sp>
        <p:sp>
          <p:nvSpPr>
            <p:cNvPr id="6" name="Shape 3">
              <a:extLst>
                <a:ext uri="{FF2B5EF4-FFF2-40B4-BE49-F238E27FC236}">
                  <a16:creationId xmlns:a16="http://schemas.microsoft.com/office/drawing/2014/main" id="{7EF12BAD-D0D6-86F2-FE46-289AA720C72E}"/>
                </a:ext>
              </a:extLst>
            </p:cNvPr>
            <p:cNvSpPr/>
            <p:nvPr/>
          </p:nvSpPr>
          <p:spPr>
            <a:xfrm>
              <a:off x="658368" y="1417320"/>
              <a:ext cx="73152" cy="2834640"/>
            </a:xfrm>
            <a:prstGeom prst="rect">
              <a:avLst/>
            </a:prstGeom>
            <a:solidFill>
              <a:srgbClr val="14B8A6"/>
            </a:solidFill>
            <a:ln w="12700">
              <a:solidFill>
                <a:srgbClr val="14B8A6">
                  <a:alpha val="0"/>
                </a:srgbClr>
              </a:solidFill>
              <a:prstDash val="solid"/>
            </a:ln>
          </p:spPr>
          <p:txBody>
            <a:bodyPr/>
            <a:lstStyle/>
            <a:p>
              <a:endParaRPr lang="en-US" sz="3200"/>
            </a:p>
          </p:txBody>
        </p:sp>
        <p:sp>
          <p:nvSpPr>
            <p:cNvPr id="7" name="Text 4">
              <a:extLst>
                <a:ext uri="{FF2B5EF4-FFF2-40B4-BE49-F238E27FC236}">
                  <a16:creationId xmlns:a16="http://schemas.microsoft.com/office/drawing/2014/main" id="{AAF61D17-6C2C-2BDC-39DC-8F56436A5495}"/>
                </a:ext>
              </a:extLst>
            </p:cNvPr>
            <p:cNvSpPr/>
            <p:nvPr/>
          </p:nvSpPr>
          <p:spPr>
            <a:xfrm>
              <a:off x="859536" y="1581912"/>
              <a:ext cx="3099816" cy="228600"/>
            </a:xfrm>
            <a:prstGeom prst="rect">
              <a:avLst/>
            </a:prstGeom>
            <a:noFill/>
            <a:ln/>
          </p:spPr>
          <p:txBody>
            <a:bodyPr wrap="square" lIns="0" tIns="0" rIns="0" bIns="0" rtlCol="0" anchor="ctr">
              <a:noAutofit/>
            </a:bodyPr>
            <a:lstStyle/>
            <a:p>
              <a:pPr marL="0" indent="0">
                <a:buNone/>
              </a:pPr>
              <a:r>
                <a:rPr lang="en-US" sz="2400" b="1" dirty="0">
                  <a:solidFill>
                    <a:srgbClr val="0F172A"/>
                  </a:solidFill>
                </a:rPr>
                <a:t>Dataset inventory</a:t>
              </a:r>
              <a:endParaRPr lang="en-US" sz="2400" dirty="0"/>
            </a:p>
          </p:txBody>
        </p:sp>
        <p:sp>
          <p:nvSpPr>
            <p:cNvPr id="8" name="Text 5">
              <a:extLst>
                <a:ext uri="{FF2B5EF4-FFF2-40B4-BE49-F238E27FC236}">
                  <a16:creationId xmlns:a16="http://schemas.microsoft.com/office/drawing/2014/main" id="{C2604018-3CD5-AB65-E674-6DCA4F9219CF}"/>
                </a:ext>
              </a:extLst>
            </p:cNvPr>
            <p:cNvSpPr/>
            <p:nvPr/>
          </p:nvSpPr>
          <p:spPr>
            <a:xfrm>
              <a:off x="859536" y="1901952"/>
              <a:ext cx="3099816" cy="2194560"/>
            </a:xfrm>
            <a:prstGeom prst="rect">
              <a:avLst/>
            </a:prstGeom>
            <a:noFill/>
            <a:ln/>
          </p:spPr>
          <p:txBody>
            <a:bodyPr wrap="square" lIns="254" tIns="254" rIns="254" bIns="254" rtlCol="0" anchor="t">
              <a:normAutofit/>
            </a:bodyPr>
            <a:lstStyle/>
            <a:p>
              <a:pPr marL="0" indent="0">
                <a:buNone/>
              </a:pPr>
              <a:r>
                <a:rPr lang="en-US" dirty="0">
                  <a:solidFill>
                    <a:srgbClr val="334155"/>
                  </a:solidFill>
                </a:rPr>
                <a:t>Geological maps, boreholes or cores, seismic profiles or arrays, gravity/magnetic data, hydrogeology, DEM/topography. Each entry: availability, coverage, resolution, constraint type, use in model and limitations.</a:t>
              </a:r>
              <a:endParaRPr lang="en-US" dirty="0"/>
            </a:p>
          </p:txBody>
        </p:sp>
      </p:grpSp>
      <p:grpSp>
        <p:nvGrpSpPr>
          <p:cNvPr id="18" name="Group 17">
            <a:extLst>
              <a:ext uri="{FF2B5EF4-FFF2-40B4-BE49-F238E27FC236}">
                <a16:creationId xmlns:a16="http://schemas.microsoft.com/office/drawing/2014/main" id="{993BCB5D-DCF9-68A6-C116-4812D4B31808}"/>
              </a:ext>
            </a:extLst>
          </p:cNvPr>
          <p:cNvGrpSpPr/>
          <p:nvPr/>
        </p:nvGrpSpPr>
        <p:grpSpPr>
          <a:xfrm>
            <a:off x="7187404" y="1338977"/>
            <a:ext cx="3429000" cy="2834640"/>
            <a:chOff x="4389120" y="1417320"/>
            <a:chExt cx="3429000" cy="2834640"/>
          </a:xfrm>
        </p:grpSpPr>
        <p:sp>
          <p:nvSpPr>
            <p:cNvPr id="9" name="Shape 6">
              <a:extLst>
                <a:ext uri="{FF2B5EF4-FFF2-40B4-BE49-F238E27FC236}">
                  <a16:creationId xmlns:a16="http://schemas.microsoft.com/office/drawing/2014/main" id="{B0156C57-92D8-5A34-A87C-58F535E58B66}"/>
                </a:ext>
              </a:extLst>
            </p:cNvPr>
            <p:cNvSpPr/>
            <p:nvPr/>
          </p:nvSpPr>
          <p:spPr>
            <a:xfrm>
              <a:off x="4389120" y="1417320"/>
              <a:ext cx="3429000" cy="2834640"/>
            </a:xfrm>
            <a:prstGeom prst="roundRect">
              <a:avLst>
                <a:gd name="adj" fmla="val 3226"/>
              </a:avLst>
            </a:prstGeom>
            <a:solidFill>
              <a:srgbClr val="FFFFFF"/>
            </a:solidFill>
            <a:ln w="12700">
              <a:solidFill>
                <a:srgbClr val="CBD5E1">
                  <a:alpha val="90000"/>
                </a:srgbClr>
              </a:solidFill>
              <a:prstDash val="solid"/>
            </a:ln>
          </p:spPr>
          <p:txBody>
            <a:bodyPr/>
            <a:lstStyle/>
            <a:p>
              <a:endParaRPr lang="en-US" sz="3200"/>
            </a:p>
          </p:txBody>
        </p:sp>
        <p:sp>
          <p:nvSpPr>
            <p:cNvPr id="10" name="Shape 7">
              <a:extLst>
                <a:ext uri="{FF2B5EF4-FFF2-40B4-BE49-F238E27FC236}">
                  <a16:creationId xmlns:a16="http://schemas.microsoft.com/office/drawing/2014/main" id="{202625E8-7119-BE74-98FE-1BF9A1F720B7}"/>
                </a:ext>
              </a:extLst>
            </p:cNvPr>
            <p:cNvSpPr/>
            <p:nvPr/>
          </p:nvSpPr>
          <p:spPr>
            <a:xfrm>
              <a:off x="4389120" y="1417320"/>
              <a:ext cx="73152" cy="2834640"/>
            </a:xfrm>
            <a:prstGeom prst="rect">
              <a:avLst/>
            </a:prstGeom>
            <a:solidFill>
              <a:srgbClr val="2563EB"/>
            </a:solidFill>
            <a:ln w="12700">
              <a:solidFill>
                <a:srgbClr val="2563EB">
                  <a:alpha val="0"/>
                </a:srgbClr>
              </a:solidFill>
              <a:prstDash val="solid"/>
            </a:ln>
          </p:spPr>
          <p:txBody>
            <a:bodyPr/>
            <a:lstStyle/>
            <a:p>
              <a:endParaRPr lang="en-US" sz="3200"/>
            </a:p>
          </p:txBody>
        </p:sp>
        <p:sp>
          <p:nvSpPr>
            <p:cNvPr id="11" name="Text 8">
              <a:extLst>
                <a:ext uri="{FF2B5EF4-FFF2-40B4-BE49-F238E27FC236}">
                  <a16:creationId xmlns:a16="http://schemas.microsoft.com/office/drawing/2014/main" id="{4CCD39B2-C63E-7307-5553-0BAC16566D24}"/>
                </a:ext>
              </a:extLst>
            </p:cNvPr>
            <p:cNvSpPr/>
            <p:nvPr/>
          </p:nvSpPr>
          <p:spPr>
            <a:xfrm>
              <a:off x="4590288" y="1581912"/>
              <a:ext cx="3099816" cy="228600"/>
            </a:xfrm>
            <a:prstGeom prst="rect">
              <a:avLst/>
            </a:prstGeom>
            <a:noFill/>
            <a:ln/>
          </p:spPr>
          <p:txBody>
            <a:bodyPr wrap="square" lIns="0" tIns="0" rIns="0" bIns="0" rtlCol="0" anchor="ctr">
              <a:noAutofit/>
            </a:bodyPr>
            <a:lstStyle/>
            <a:p>
              <a:pPr marL="0" indent="0">
                <a:buNone/>
              </a:pPr>
              <a:r>
                <a:rPr lang="en-US" sz="2400" b="1" dirty="0">
                  <a:solidFill>
                    <a:srgbClr val="0F172A"/>
                  </a:solidFill>
                </a:rPr>
                <a:t>Physical parameters</a:t>
              </a:r>
              <a:endParaRPr lang="en-US" sz="2400" dirty="0"/>
            </a:p>
          </p:txBody>
        </p:sp>
        <p:sp>
          <p:nvSpPr>
            <p:cNvPr id="12" name="Text 9">
              <a:extLst>
                <a:ext uri="{FF2B5EF4-FFF2-40B4-BE49-F238E27FC236}">
                  <a16:creationId xmlns:a16="http://schemas.microsoft.com/office/drawing/2014/main" id="{BED5B8CC-0A8F-2489-C73F-9CF1F53B15DE}"/>
                </a:ext>
              </a:extLst>
            </p:cNvPr>
            <p:cNvSpPr/>
            <p:nvPr/>
          </p:nvSpPr>
          <p:spPr>
            <a:xfrm>
              <a:off x="4590288" y="1901952"/>
              <a:ext cx="3099816" cy="2194560"/>
            </a:xfrm>
            <a:prstGeom prst="rect">
              <a:avLst/>
            </a:prstGeom>
            <a:noFill/>
            <a:ln/>
          </p:spPr>
          <p:txBody>
            <a:bodyPr wrap="square" lIns="254" tIns="254" rIns="254" bIns="254" rtlCol="0" anchor="t">
              <a:normAutofit/>
            </a:bodyPr>
            <a:lstStyle/>
            <a:p>
              <a:pPr marL="0" indent="0">
                <a:buNone/>
              </a:pPr>
              <a:r>
                <a:rPr lang="en-US" dirty="0">
                  <a:solidFill>
                    <a:srgbClr val="334155"/>
                  </a:solidFill>
                </a:rPr>
                <a:t>Density, Vp, Vs, Q/attenuation, permeability and topography. Each parameter: geological association, relevance, value/range, source, uncertainty and status.</a:t>
              </a:r>
              <a:endParaRPr lang="en-US" dirty="0"/>
            </a:p>
          </p:txBody>
        </p:sp>
      </p:grpSp>
      <p:sp>
        <p:nvSpPr>
          <p:cNvPr id="19" name="Text 14">
            <a:extLst>
              <a:ext uri="{FF2B5EF4-FFF2-40B4-BE49-F238E27FC236}">
                <a16:creationId xmlns:a16="http://schemas.microsoft.com/office/drawing/2014/main" id="{1AC3DB5F-9869-957B-EC7D-9CFA5C6BF51E}"/>
              </a:ext>
            </a:extLst>
          </p:cNvPr>
          <p:cNvSpPr/>
          <p:nvPr/>
        </p:nvSpPr>
        <p:spPr>
          <a:xfrm>
            <a:off x="685800" y="4663440"/>
            <a:ext cx="2103120" cy="228600"/>
          </a:xfrm>
          <a:prstGeom prst="rect">
            <a:avLst/>
          </a:prstGeom>
          <a:noFill/>
          <a:ln/>
        </p:spPr>
        <p:txBody>
          <a:bodyPr wrap="square" lIns="0" tIns="0" rIns="0" bIns="0" rtlCol="0" anchor="ctr"/>
          <a:lstStyle/>
          <a:p>
            <a:pPr marL="0" indent="0">
              <a:buNone/>
            </a:pPr>
            <a:r>
              <a:rPr lang="en-US" sz="1600" b="1" dirty="0">
                <a:solidFill>
                  <a:srgbClr val="0F172A"/>
                </a:solidFill>
              </a:rPr>
              <a:t>Why this matters</a:t>
            </a:r>
            <a:endParaRPr lang="en-US" sz="1600" dirty="0"/>
          </a:p>
        </p:txBody>
      </p:sp>
      <p:sp>
        <p:nvSpPr>
          <p:cNvPr id="20" name="Text 15">
            <a:extLst>
              <a:ext uri="{FF2B5EF4-FFF2-40B4-BE49-F238E27FC236}">
                <a16:creationId xmlns:a16="http://schemas.microsoft.com/office/drawing/2014/main" id="{B0D387E3-75C4-F827-A77E-A077C8BDA7CE}"/>
              </a:ext>
            </a:extLst>
          </p:cNvPr>
          <p:cNvSpPr/>
          <p:nvPr/>
        </p:nvSpPr>
        <p:spPr>
          <a:xfrm>
            <a:off x="868680" y="5074920"/>
            <a:ext cx="9692640" cy="822960"/>
          </a:xfrm>
          <a:prstGeom prst="rect">
            <a:avLst/>
          </a:prstGeom>
          <a:noFill/>
          <a:ln/>
        </p:spPr>
        <p:txBody>
          <a:bodyPr wrap="square" lIns="254" tIns="254" rIns="254" bIns="254" rtlCol="0" anchor="t">
            <a:normAutofit/>
          </a:bodyPr>
          <a:lstStyle/>
          <a:p>
            <a:pPr marL="152400" indent="-152400">
              <a:buSzPct val="100000"/>
              <a:buChar char="•"/>
            </a:pPr>
            <a:r>
              <a:rPr lang="en-US" sz="1450" dirty="0">
                <a:solidFill>
                  <a:srgbClr val="334155"/>
                </a:solidFill>
              </a:rPr>
              <a:t>Reviewers can see what is measured, inferred or missing.</a:t>
            </a:r>
            <a:endParaRPr lang="en-US" sz="1450" dirty="0"/>
          </a:p>
          <a:p>
            <a:pPr marL="152400" indent="-152400">
              <a:buSzPct val="100000"/>
              <a:buChar char="•"/>
            </a:pPr>
            <a:r>
              <a:rPr lang="en-US" sz="1450" dirty="0">
                <a:solidFill>
                  <a:srgbClr val="334155"/>
                </a:solidFill>
              </a:rPr>
              <a:t>NN and performance studies receive traceable inputs.</a:t>
            </a:r>
            <a:endParaRPr lang="en-US" sz="1450" dirty="0"/>
          </a:p>
          <a:p>
            <a:pPr marL="152400" indent="-152400">
              <a:buSzPct val="100000"/>
              <a:buChar char="•"/>
            </a:pPr>
            <a:r>
              <a:rPr lang="en-US" sz="1450" dirty="0">
                <a:solidFill>
                  <a:srgbClr val="334155"/>
                </a:solidFill>
              </a:rPr>
              <a:t>Different sites can be compared without forcing identical geology.</a:t>
            </a:r>
            <a:endParaRPr lang="en-US" sz="1450" dirty="0"/>
          </a:p>
        </p:txBody>
      </p:sp>
    </p:spTree>
    <p:extLst>
      <p:ext uri="{BB962C8B-B14F-4D97-AF65-F5344CB8AC3E}">
        <p14:creationId xmlns:p14="http://schemas.microsoft.com/office/powerpoint/2010/main" val="348439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8E45-072A-811F-AB0F-0CBF1314562B}"/>
              </a:ext>
            </a:extLst>
          </p:cNvPr>
          <p:cNvSpPr>
            <a:spLocks noGrp="1"/>
          </p:cNvSpPr>
          <p:nvPr>
            <p:ph type="title"/>
          </p:nvPr>
        </p:nvSpPr>
        <p:spPr/>
        <p:txBody>
          <a:bodyPr/>
          <a:lstStyle/>
          <a:p>
            <a:r>
              <a:rPr lang="en-US" dirty="0"/>
              <a:t>D4.3: First Preliminary Site Impact Quantification</a:t>
            </a:r>
          </a:p>
        </p:txBody>
      </p:sp>
      <p:sp>
        <p:nvSpPr>
          <p:cNvPr id="3" name="Content Placeholder 2">
            <a:extLst>
              <a:ext uri="{FF2B5EF4-FFF2-40B4-BE49-F238E27FC236}">
                <a16:creationId xmlns:a16="http://schemas.microsoft.com/office/drawing/2014/main" id="{5D67FB7A-38C9-B284-EF48-14815DE877DB}"/>
              </a:ext>
            </a:extLst>
          </p:cNvPr>
          <p:cNvSpPr>
            <a:spLocks noGrp="1"/>
          </p:cNvSpPr>
          <p:nvPr>
            <p:ph idx="1"/>
          </p:nvPr>
        </p:nvSpPr>
        <p:spPr>
          <a:xfrm>
            <a:off x="316500" y="1457849"/>
            <a:ext cx="11570700" cy="1089715"/>
          </a:xfrm>
        </p:spPr>
        <p:txBody>
          <a:bodyPr>
            <a:normAutofit lnSpcReduction="10000"/>
          </a:bodyPr>
          <a:lstStyle/>
          <a:p>
            <a:r>
              <a:rPr lang="en-US" sz="2400" dirty="0"/>
              <a:t> No consensus about NN estimation</a:t>
            </a:r>
          </a:p>
          <a:p>
            <a:pPr lvl="1"/>
            <a:r>
              <a:rPr lang="en-US" sz="2000" dirty="0"/>
              <a:t> multiple tools currently available to take into account complex and realistic geological environment</a:t>
            </a:r>
          </a:p>
          <a:p>
            <a:pPr lvl="1"/>
            <a:r>
              <a:rPr lang="en-US" sz="2000" dirty="0"/>
              <a:t>NN roadmap: a staged benchmarking process </a:t>
            </a:r>
          </a:p>
        </p:txBody>
      </p:sp>
      <p:sp>
        <p:nvSpPr>
          <p:cNvPr id="4" name="Slide Number Placeholder 3">
            <a:extLst>
              <a:ext uri="{FF2B5EF4-FFF2-40B4-BE49-F238E27FC236}">
                <a16:creationId xmlns:a16="http://schemas.microsoft.com/office/drawing/2014/main" id="{7CEA54B7-A5F8-9A78-1E30-9FADE28E6E04}"/>
              </a:ext>
            </a:extLst>
          </p:cNvPr>
          <p:cNvSpPr>
            <a:spLocks noGrp="1"/>
          </p:cNvSpPr>
          <p:nvPr>
            <p:ph type="sldNum" sz="quarter" idx="12"/>
          </p:nvPr>
        </p:nvSpPr>
        <p:spPr/>
        <p:txBody>
          <a:bodyPr/>
          <a:lstStyle/>
          <a:p>
            <a:fld id="{7C659075-83B6-5446-8002-4ADFDBF3FC85}" type="slidenum">
              <a:rPr lang="en-US" smtClean="0"/>
              <a:t>27</a:t>
            </a:fld>
            <a:endParaRPr lang="en-US"/>
          </a:p>
        </p:txBody>
      </p:sp>
      <p:grpSp>
        <p:nvGrpSpPr>
          <p:cNvPr id="33" name="Group 32">
            <a:extLst>
              <a:ext uri="{FF2B5EF4-FFF2-40B4-BE49-F238E27FC236}">
                <a16:creationId xmlns:a16="http://schemas.microsoft.com/office/drawing/2014/main" id="{CCECF017-F826-968D-87C8-8019B2DF4273}"/>
              </a:ext>
            </a:extLst>
          </p:cNvPr>
          <p:cNvGrpSpPr/>
          <p:nvPr/>
        </p:nvGrpSpPr>
        <p:grpSpPr>
          <a:xfrm>
            <a:off x="586740" y="2520132"/>
            <a:ext cx="11018520" cy="841248"/>
            <a:chOff x="594360" y="1508760"/>
            <a:chExt cx="11018520" cy="841248"/>
          </a:xfrm>
        </p:grpSpPr>
        <p:sp>
          <p:nvSpPr>
            <p:cNvPr id="34" name="Shape 2">
              <a:extLst>
                <a:ext uri="{FF2B5EF4-FFF2-40B4-BE49-F238E27FC236}">
                  <a16:creationId xmlns:a16="http://schemas.microsoft.com/office/drawing/2014/main" id="{5BF472D6-461F-0477-25A2-7973D64B7D3F}"/>
                </a:ext>
              </a:extLst>
            </p:cNvPr>
            <p:cNvSpPr/>
            <p:nvPr/>
          </p:nvSpPr>
          <p:spPr>
            <a:xfrm>
              <a:off x="594360" y="1508760"/>
              <a:ext cx="1495697" cy="841248"/>
            </a:xfrm>
            <a:prstGeom prst="chevron">
              <a:avLst/>
            </a:prstGeom>
            <a:solidFill>
              <a:srgbClr val="16A34A"/>
            </a:solidFill>
            <a:ln w="12700">
              <a:solidFill>
                <a:srgbClr val="16A34A">
                  <a:alpha val="0"/>
                </a:srgbClr>
              </a:solidFill>
              <a:prstDash val="solid"/>
            </a:ln>
          </p:spPr>
          <p:txBody>
            <a:bodyPr/>
            <a:lstStyle/>
            <a:p>
              <a:endParaRPr lang="en-US" sz="3600"/>
            </a:p>
          </p:txBody>
        </p:sp>
        <p:sp>
          <p:nvSpPr>
            <p:cNvPr id="35" name="Text 3">
              <a:extLst>
                <a:ext uri="{FF2B5EF4-FFF2-40B4-BE49-F238E27FC236}">
                  <a16:creationId xmlns:a16="http://schemas.microsoft.com/office/drawing/2014/main" id="{C3FABCF4-3D54-C106-E4F4-8CCC4E011606}"/>
                </a:ext>
              </a:extLst>
            </p:cNvPr>
            <p:cNvSpPr/>
            <p:nvPr/>
          </p:nvSpPr>
          <p:spPr>
            <a:xfrm>
              <a:off x="667512"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Phase 0</a:t>
              </a:r>
              <a:endParaRPr lang="en-US" sz="1200" dirty="0"/>
            </a:p>
          </p:txBody>
        </p:sp>
        <p:sp>
          <p:nvSpPr>
            <p:cNvPr id="36" name="Text 4">
              <a:extLst>
                <a:ext uri="{FF2B5EF4-FFF2-40B4-BE49-F238E27FC236}">
                  <a16:creationId xmlns:a16="http://schemas.microsoft.com/office/drawing/2014/main" id="{C9D17B12-85CC-785E-F080-3CEBE0A66C19}"/>
                </a:ext>
              </a:extLst>
            </p:cNvPr>
            <p:cNvSpPr/>
            <p:nvPr/>
          </p:nvSpPr>
          <p:spPr>
            <a:xfrm>
              <a:off x="667512" y="1865376"/>
              <a:ext cx="1294529" cy="256032"/>
            </a:xfrm>
            <a:prstGeom prst="rect">
              <a:avLst/>
            </a:prstGeom>
            <a:noFill/>
            <a:ln/>
          </p:spPr>
          <p:txBody>
            <a:bodyPr wrap="square" lIns="0" tIns="0" rIns="0" bIns="0" rtlCol="0" anchor="ctr">
              <a:noAutofit/>
            </a:bodyPr>
            <a:lstStyle/>
            <a:p>
              <a:pPr marL="0" indent="0" algn="ctr">
                <a:buNone/>
              </a:pPr>
              <a:r>
                <a:rPr lang="en-US" sz="1400" dirty="0">
                  <a:solidFill>
                    <a:srgbClr val="FFFFFF"/>
                  </a:solidFill>
                </a:rPr>
                <a:t>Jan-Apr</a:t>
              </a:r>
              <a:endParaRPr lang="en-US" sz="1400" dirty="0"/>
            </a:p>
            <a:p>
              <a:pPr marL="0" indent="0" algn="ctr">
                <a:buNone/>
              </a:pPr>
              <a:r>
                <a:rPr lang="en-US" sz="1400" dirty="0">
                  <a:solidFill>
                    <a:srgbClr val="FFFFFF"/>
                  </a:solidFill>
                </a:rPr>
                <a:t>completed</a:t>
              </a:r>
              <a:endParaRPr lang="en-US" sz="1400" dirty="0"/>
            </a:p>
          </p:txBody>
        </p:sp>
        <p:sp>
          <p:nvSpPr>
            <p:cNvPr id="37" name="Shape 5">
              <a:extLst>
                <a:ext uri="{FF2B5EF4-FFF2-40B4-BE49-F238E27FC236}">
                  <a16:creationId xmlns:a16="http://schemas.microsoft.com/office/drawing/2014/main" id="{08136F19-E6DD-5554-AFEF-C4690BB08B67}"/>
                </a:ext>
              </a:extLst>
            </p:cNvPr>
            <p:cNvSpPr/>
            <p:nvPr/>
          </p:nvSpPr>
          <p:spPr>
            <a:xfrm>
              <a:off x="2181497" y="1508760"/>
              <a:ext cx="1495697" cy="841248"/>
            </a:xfrm>
            <a:prstGeom prst="chevron">
              <a:avLst/>
            </a:prstGeom>
            <a:solidFill>
              <a:srgbClr val="14B8A6"/>
            </a:solidFill>
            <a:ln w="12700">
              <a:solidFill>
                <a:srgbClr val="14B8A6">
                  <a:alpha val="0"/>
                </a:srgbClr>
              </a:solidFill>
              <a:prstDash val="solid"/>
            </a:ln>
          </p:spPr>
          <p:txBody>
            <a:bodyPr/>
            <a:lstStyle/>
            <a:p>
              <a:endParaRPr lang="en-US" sz="3600"/>
            </a:p>
          </p:txBody>
        </p:sp>
        <p:sp>
          <p:nvSpPr>
            <p:cNvPr id="38" name="Text 6">
              <a:extLst>
                <a:ext uri="{FF2B5EF4-FFF2-40B4-BE49-F238E27FC236}">
                  <a16:creationId xmlns:a16="http://schemas.microsoft.com/office/drawing/2014/main" id="{75CF230B-F775-975E-2FF8-DCD1C561FB3D}"/>
                </a:ext>
              </a:extLst>
            </p:cNvPr>
            <p:cNvSpPr/>
            <p:nvPr/>
          </p:nvSpPr>
          <p:spPr>
            <a:xfrm>
              <a:off x="2254649"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Phase 1</a:t>
              </a:r>
              <a:endParaRPr lang="en-US" sz="1200" dirty="0"/>
            </a:p>
          </p:txBody>
        </p:sp>
        <p:sp>
          <p:nvSpPr>
            <p:cNvPr id="39" name="Text 7">
              <a:extLst>
                <a:ext uri="{FF2B5EF4-FFF2-40B4-BE49-F238E27FC236}">
                  <a16:creationId xmlns:a16="http://schemas.microsoft.com/office/drawing/2014/main" id="{11880575-0A76-37AD-69A0-C6418FAF3566}"/>
                </a:ext>
              </a:extLst>
            </p:cNvPr>
            <p:cNvSpPr/>
            <p:nvPr/>
          </p:nvSpPr>
          <p:spPr>
            <a:xfrm>
              <a:off x="2254649" y="1865376"/>
              <a:ext cx="1294529" cy="256032"/>
            </a:xfrm>
            <a:prstGeom prst="rect">
              <a:avLst/>
            </a:prstGeom>
            <a:noFill/>
            <a:ln/>
          </p:spPr>
          <p:txBody>
            <a:bodyPr wrap="square" lIns="0" tIns="0" rIns="0" bIns="0" rtlCol="0" anchor="ctr">
              <a:noAutofit/>
            </a:bodyPr>
            <a:lstStyle/>
            <a:p>
              <a:pPr marL="0" indent="0" algn="ctr">
                <a:buNone/>
              </a:pPr>
              <a:r>
                <a:rPr lang="en-US" sz="1400" dirty="0">
                  <a:solidFill>
                    <a:srgbClr val="FFFFFF"/>
                  </a:solidFill>
                </a:rPr>
                <a:t>May</a:t>
              </a:r>
              <a:endParaRPr lang="en-US" sz="1400" dirty="0"/>
            </a:p>
            <a:p>
              <a:pPr marL="0" indent="0" algn="ctr">
                <a:buNone/>
              </a:pPr>
              <a:r>
                <a:rPr lang="en-US" sz="1400" dirty="0">
                  <a:solidFill>
                    <a:srgbClr val="FFFFFF"/>
                  </a:solidFill>
                </a:rPr>
                <a:t>flat</a:t>
              </a:r>
              <a:endParaRPr lang="en-US" sz="1400" dirty="0"/>
            </a:p>
          </p:txBody>
        </p:sp>
        <p:sp>
          <p:nvSpPr>
            <p:cNvPr id="40" name="Shape 8">
              <a:extLst>
                <a:ext uri="{FF2B5EF4-FFF2-40B4-BE49-F238E27FC236}">
                  <a16:creationId xmlns:a16="http://schemas.microsoft.com/office/drawing/2014/main" id="{5275BBDF-83BD-5477-841F-FB172C105267}"/>
                </a:ext>
              </a:extLst>
            </p:cNvPr>
            <p:cNvSpPr/>
            <p:nvPr/>
          </p:nvSpPr>
          <p:spPr>
            <a:xfrm>
              <a:off x="3768634" y="1508760"/>
              <a:ext cx="1495697" cy="841248"/>
            </a:xfrm>
            <a:prstGeom prst="chevron">
              <a:avLst/>
            </a:prstGeom>
            <a:solidFill>
              <a:srgbClr val="2563EB"/>
            </a:solidFill>
            <a:ln w="12700">
              <a:solidFill>
                <a:srgbClr val="2563EB">
                  <a:alpha val="0"/>
                </a:srgbClr>
              </a:solidFill>
              <a:prstDash val="solid"/>
            </a:ln>
          </p:spPr>
          <p:txBody>
            <a:bodyPr/>
            <a:lstStyle/>
            <a:p>
              <a:endParaRPr lang="en-US" sz="3600"/>
            </a:p>
          </p:txBody>
        </p:sp>
        <p:sp>
          <p:nvSpPr>
            <p:cNvPr id="41" name="Text 9">
              <a:extLst>
                <a:ext uri="{FF2B5EF4-FFF2-40B4-BE49-F238E27FC236}">
                  <a16:creationId xmlns:a16="http://schemas.microsoft.com/office/drawing/2014/main" id="{8771F0F0-2A1B-37E7-A465-7AC9EACE58BD}"/>
                </a:ext>
              </a:extLst>
            </p:cNvPr>
            <p:cNvSpPr/>
            <p:nvPr/>
          </p:nvSpPr>
          <p:spPr>
            <a:xfrm>
              <a:off x="3841786"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Phase 2</a:t>
              </a:r>
              <a:endParaRPr lang="en-US" sz="1200" dirty="0"/>
            </a:p>
          </p:txBody>
        </p:sp>
        <p:sp>
          <p:nvSpPr>
            <p:cNvPr id="42" name="Text 10">
              <a:extLst>
                <a:ext uri="{FF2B5EF4-FFF2-40B4-BE49-F238E27FC236}">
                  <a16:creationId xmlns:a16="http://schemas.microsoft.com/office/drawing/2014/main" id="{C72AD9FE-DB00-6093-4AF6-844218E5A327}"/>
                </a:ext>
              </a:extLst>
            </p:cNvPr>
            <p:cNvSpPr/>
            <p:nvPr/>
          </p:nvSpPr>
          <p:spPr>
            <a:xfrm>
              <a:off x="3841786" y="1865376"/>
              <a:ext cx="1294529" cy="256032"/>
            </a:xfrm>
            <a:prstGeom prst="rect">
              <a:avLst/>
            </a:prstGeom>
            <a:noFill/>
            <a:ln/>
          </p:spPr>
          <p:txBody>
            <a:bodyPr wrap="square" lIns="0" tIns="0" rIns="0" bIns="0" rtlCol="0" anchor="ctr">
              <a:noAutofit/>
            </a:bodyPr>
            <a:lstStyle/>
            <a:p>
              <a:pPr marL="0" indent="0" algn="ctr">
                <a:buNone/>
              </a:pPr>
              <a:r>
                <a:rPr lang="en-US" sz="1400" dirty="0">
                  <a:solidFill>
                    <a:srgbClr val="FFFFFF"/>
                  </a:solidFill>
                </a:rPr>
                <a:t>June</a:t>
              </a:r>
              <a:endParaRPr lang="en-US" sz="1400" dirty="0"/>
            </a:p>
            <a:p>
              <a:pPr marL="0" indent="0" algn="ctr">
                <a:buNone/>
              </a:pPr>
              <a:r>
                <a:rPr lang="en-US" sz="1400" dirty="0">
                  <a:solidFill>
                    <a:srgbClr val="FFFFFF"/>
                  </a:solidFill>
                </a:rPr>
                <a:t>seismic</a:t>
              </a:r>
              <a:endParaRPr lang="en-US" sz="1400" dirty="0"/>
            </a:p>
          </p:txBody>
        </p:sp>
        <p:sp>
          <p:nvSpPr>
            <p:cNvPr id="43" name="Shape 11">
              <a:extLst>
                <a:ext uri="{FF2B5EF4-FFF2-40B4-BE49-F238E27FC236}">
                  <a16:creationId xmlns:a16="http://schemas.microsoft.com/office/drawing/2014/main" id="{6673876E-DD77-A5C8-570E-2F0B6AC4C5E2}"/>
                </a:ext>
              </a:extLst>
            </p:cNvPr>
            <p:cNvSpPr/>
            <p:nvPr/>
          </p:nvSpPr>
          <p:spPr>
            <a:xfrm>
              <a:off x="5355771" y="1508760"/>
              <a:ext cx="1495697" cy="841248"/>
            </a:xfrm>
            <a:prstGeom prst="chevron">
              <a:avLst/>
            </a:prstGeom>
            <a:solidFill>
              <a:srgbClr val="7C3AED"/>
            </a:solidFill>
            <a:ln w="12700">
              <a:solidFill>
                <a:srgbClr val="7C3AED">
                  <a:alpha val="0"/>
                </a:srgbClr>
              </a:solidFill>
              <a:prstDash val="solid"/>
            </a:ln>
          </p:spPr>
          <p:txBody>
            <a:bodyPr/>
            <a:lstStyle/>
            <a:p>
              <a:endParaRPr lang="en-US" sz="3600"/>
            </a:p>
          </p:txBody>
        </p:sp>
        <p:sp>
          <p:nvSpPr>
            <p:cNvPr id="44" name="Text 12">
              <a:extLst>
                <a:ext uri="{FF2B5EF4-FFF2-40B4-BE49-F238E27FC236}">
                  <a16:creationId xmlns:a16="http://schemas.microsoft.com/office/drawing/2014/main" id="{EDBE4C0D-16AB-1945-29FF-CB2F11C61191}"/>
                </a:ext>
              </a:extLst>
            </p:cNvPr>
            <p:cNvSpPr/>
            <p:nvPr/>
          </p:nvSpPr>
          <p:spPr>
            <a:xfrm>
              <a:off x="5428923"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Phase 3</a:t>
              </a:r>
              <a:endParaRPr lang="en-US" sz="1200" dirty="0"/>
            </a:p>
          </p:txBody>
        </p:sp>
        <p:sp>
          <p:nvSpPr>
            <p:cNvPr id="45" name="Text 13">
              <a:extLst>
                <a:ext uri="{FF2B5EF4-FFF2-40B4-BE49-F238E27FC236}">
                  <a16:creationId xmlns:a16="http://schemas.microsoft.com/office/drawing/2014/main" id="{1533C259-B99A-15C4-F6F0-69FDDAECF6ED}"/>
                </a:ext>
              </a:extLst>
            </p:cNvPr>
            <p:cNvSpPr/>
            <p:nvPr/>
          </p:nvSpPr>
          <p:spPr>
            <a:xfrm>
              <a:off x="5428923" y="1865376"/>
              <a:ext cx="1294529" cy="256032"/>
            </a:xfrm>
            <a:prstGeom prst="rect">
              <a:avLst/>
            </a:prstGeom>
            <a:noFill/>
            <a:ln/>
          </p:spPr>
          <p:txBody>
            <a:bodyPr wrap="square" lIns="0" tIns="0" rIns="0" bIns="0" rtlCol="0" anchor="ctr">
              <a:noAutofit/>
            </a:bodyPr>
            <a:lstStyle/>
            <a:p>
              <a:pPr marL="0" indent="0" algn="ctr">
                <a:buNone/>
              </a:pPr>
              <a:r>
                <a:rPr lang="en-US" sz="1400" dirty="0">
                  <a:solidFill>
                    <a:srgbClr val="FFFFFF"/>
                  </a:solidFill>
                </a:rPr>
                <a:t>Jul-Sep</a:t>
              </a:r>
              <a:endParaRPr lang="en-US" sz="1400" dirty="0"/>
            </a:p>
            <a:p>
              <a:pPr marL="0" indent="0" algn="ctr">
                <a:buNone/>
              </a:pPr>
              <a:r>
                <a:rPr lang="en-US" sz="1400" dirty="0">
                  <a:solidFill>
                    <a:srgbClr val="FFFFFF"/>
                  </a:solidFill>
                </a:rPr>
                <a:t>topography</a:t>
              </a:r>
              <a:endParaRPr lang="en-US" sz="1400" dirty="0"/>
            </a:p>
          </p:txBody>
        </p:sp>
        <p:sp>
          <p:nvSpPr>
            <p:cNvPr id="46" name="Shape 14">
              <a:extLst>
                <a:ext uri="{FF2B5EF4-FFF2-40B4-BE49-F238E27FC236}">
                  <a16:creationId xmlns:a16="http://schemas.microsoft.com/office/drawing/2014/main" id="{3E6E7DC0-1FAA-3315-957E-CFFF01963E7A}"/>
                </a:ext>
              </a:extLst>
            </p:cNvPr>
            <p:cNvSpPr/>
            <p:nvPr/>
          </p:nvSpPr>
          <p:spPr>
            <a:xfrm>
              <a:off x="6942909" y="1508760"/>
              <a:ext cx="1495697" cy="841248"/>
            </a:xfrm>
            <a:prstGeom prst="chevron">
              <a:avLst/>
            </a:prstGeom>
            <a:solidFill>
              <a:srgbClr val="F59E0B"/>
            </a:solidFill>
            <a:ln w="12700">
              <a:solidFill>
                <a:srgbClr val="F59E0B">
                  <a:alpha val="0"/>
                </a:srgbClr>
              </a:solidFill>
              <a:prstDash val="solid"/>
            </a:ln>
          </p:spPr>
          <p:txBody>
            <a:bodyPr/>
            <a:lstStyle/>
            <a:p>
              <a:endParaRPr lang="en-US" sz="3600"/>
            </a:p>
          </p:txBody>
        </p:sp>
        <p:sp>
          <p:nvSpPr>
            <p:cNvPr id="47" name="Text 15">
              <a:extLst>
                <a:ext uri="{FF2B5EF4-FFF2-40B4-BE49-F238E27FC236}">
                  <a16:creationId xmlns:a16="http://schemas.microsoft.com/office/drawing/2014/main" id="{256746CB-2BC1-BC94-79FF-CC9F3F6B4B79}"/>
                </a:ext>
              </a:extLst>
            </p:cNvPr>
            <p:cNvSpPr/>
            <p:nvPr/>
          </p:nvSpPr>
          <p:spPr>
            <a:xfrm>
              <a:off x="7016061"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Phase 4</a:t>
              </a:r>
              <a:endParaRPr lang="en-US" sz="1200" dirty="0"/>
            </a:p>
          </p:txBody>
        </p:sp>
        <p:sp>
          <p:nvSpPr>
            <p:cNvPr id="48" name="Text 16">
              <a:extLst>
                <a:ext uri="{FF2B5EF4-FFF2-40B4-BE49-F238E27FC236}">
                  <a16:creationId xmlns:a16="http://schemas.microsoft.com/office/drawing/2014/main" id="{51E7E34A-7322-7025-5C86-FBD9FD79A77C}"/>
                </a:ext>
              </a:extLst>
            </p:cNvPr>
            <p:cNvSpPr/>
            <p:nvPr/>
          </p:nvSpPr>
          <p:spPr>
            <a:xfrm>
              <a:off x="7016061" y="1865376"/>
              <a:ext cx="1294529" cy="256032"/>
            </a:xfrm>
            <a:prstGeom prst="rect">
              <a:avLst/>
            </a:prstGeom>
            <a:noFill/>
            <a:ln/>
          </p:spPr>
          <p:txBody>
            <a:bodyPr wrap="square" lIns="0" tIns="0" rIns="0" bIns="0" rtlCol="0" anchor="ctr">
              <a:noAutofit/>
            </a:bodyPr>
            <a:lstStyle/>
            <a:p>
              <a:pPr marL="0" indent="0" algn="ctr">
                <a:buNone/>
              </a:pPr>
              <a:r>
                <a:rPr lang="en-US" sz="1400" dirty="0">
                  <a:solidFill>
                    <a:srgbClr val="FFFFFF"/>
                  </a:solidFill>
                </a:rPr>
                <a:t>Jul-Sep</a:t>
              </a:r>
              <a:endParaRPr lang="en-US" sz="1400" dirty="0"/>
            </a:p>
            <a:p>
              <a:pPr marL="0" indent="0" algn="ctr">
                <a:buNone/>
              </a:pPr>
              <a:r>
                <a:rPr lang="en-US" sz="1400" dirty="0">
                  <a:solidFill>
                    <a:srgbClr val="FFFFFF"/>
                  </a:solidFill>
                </a:rPr>
                <a:t>subsurface</a:t>
              </a:r>
              <a:endParaRPr lang="en-US" sz="1400" dirty="0"/>
            </a:p>
          </p:txBody>
        </p:sp>
        <p:sp>
          <p:nvSpPr>
            <p:cNvPr id="49" name="Shape 17">
              <a:extLst>
                <a:ext uri="{FF2B5EF4-FFF2-40B4-BE49-F238E27FC236}">
                  <a16:creationId xmlns:a16="http://schemas.microsoft.com/office/drawing/2014/main" id="{74BEA137-ACBC-881F-8FDC-F76AF74BC70C}"/>
                </a:ext>
              </a:extLst>
            </p:cNvPr>
            <p:cNvSpPr/>
            <p:nvPr/>
          </p:nvSpPr>
          <p:spPr>
            <a:xfrm>
              <a:off x="8530046" y="1508760"/>
              <a:ext cx="1495697" cy="841248"/>
            </a:xfrm>
            <a:prstGeom prst="chevron">
              <a:avLst/>
            </a:prstGeom>
            <a:solidFill>
              <a:srgbClr val="EF4444"/>
            </a:solidFill>
            <a:ln w="12700">
              <a:solidFill>
                <a:srgbClr val="EF4444">
                  <a:alpha val="0"/>
                </a:srgbClr>
              </a:solidFill>
              <a:prstDash val="solid"/>
            </a:ln>
          </p:spPr>
          <p:txBody>
            <a:bodyPr/>
            <a:lstStyle/>
            <a:p>
              <a:endParaRPr lang="en-US" sz="3600"/>
            </a:p>
          </p:txBody>
        </p:sp>
        <p:sp>
          <p:nvSpPr>
            <p:cNvPr id="50" name="Text 18">
              <a:extLst>
                <a:ext uri="{FF2B5EF4-FFF2-40B4-BE49-F238E27FC236}">
                  <a16:creationId xmlns:a16="http://schemas.microsoft.com/office/drawing/2014/main" id="{D4DBA2FC-BBB9-56D3-E07A-0F86A64B4022}"/>
                </a:ext>
              </a:extLst>
            </p:cNvPr>
            <p:cNvSpPr/>
            <p:nvPr/>
          </p:nvSpPr>
          <p:spPr>
            <a:xfrm>
              <a:off x="8603198"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Phase 5</a:t>
              </a:r>
              <a:endParaRPr lang="en-US" sz="1200" dirty="0"/>
            </a:p>
          </p:txBody>
        </p:sp>
        <p:sp>
          <p:nvSpPr>
            <p:cNvPr id="51" name="Text 19">
              <a:extLst>
                <a:ext uri="{FF2B5EF4-FFF2-40B4-BE49-F238E27FC236}">
                  <a16:creationId xmlns:a16="http://schemas.microsoft.com/office/drawing/2014/main" id="{108A422C-325A-106D-E273-010B53FE187B}"/>
                </a:ext>
              </a:extLst>
            </p:cNvPr>
            <p:cNvSpPr/>
            <p:nvPr/>
          </p:nvSpPr>
          <p:spPr>
            <a:xfrm>
              <a:off x="8603198" y="1865376"/>
              <a:ext cx="1294529" cy="256032"/>
            </a:xfrm>
            <a:prstGeom prst="rect">
              <a:avLst/>
            </a:prstGeom>
            <a:noFill/>
            <a:ln/>
          </p:spPr>
          <p:txBody>
            <a:bodyPr wrap="square" lIns="0" tIns="0" rIns="0" bIns="0" rtlCol="0" anchor="ctr">
              <a:noAutofit/>
            </a:bodyPr>
            <a:lstStyle/>
            <a:p>
              <a:pPr marL="0" indent="0" algn="ctr">
                <a:buNone/>
              </a:pPr>
              <a:r>
                <a:rPr lang="en-US" sz="1400" dirty="0">
                  <a:solidFill>
                    <a:srgbClr val="FFFFFF"/>
                  </a:solidFill>
                </a:rPr>
                <a:t>Oct</a:t>
              </a:r>
              <a:endParaRPr lang="en-US" sz="1400" dirty="0"/>
            </a:p>
            <a:p>
              <a:pPr marL="0" indent="0" algn="ctr">
                <a:buNone/>
              </a:pPr>
              <a:r>
                <a:rPr lang="en-US" sz="1400" dirty="0">
                  <a:solidFill>
                    <a:srgbClr val="FFFFFF"/>
                  </a:solidFill>
                </a:rPr>
                <a:t>real site</a:t>
              </a:r>
              <a:endParaRPr lang="en-US" sz="1400" dirty="0"/>
            </a:p>
          </p:txBody>
        </p:sp>
        <p:sp>
          <p:nvSpPr>
            <p:cNvPr id="52" name="Shape 20">
              <a:extLst>
                <a:ext uri="{FF2B5EF4-FFF2-40B4-BE49-F238E27FC236}">
                  <a16:creationId xmlns:a16="http://schemas.microsoft.com/office/drawing/2014/main" id="{A6E93D14-83B0-B87C-4CD2-CC22BA652A0C}"/>
                </a:ext>
              </a:extLst>
            </p:cNvPr>
            <p:cNvSpPr/>
            <p:nvPr/>
          </p:nvSpPr>
          <p:spPr>
            <a:xfrm>
              <a:off x="10117183" y="1508760"/>
              <a:ext cx="1495697" cy="841248"/>
            </a:xfrm>
            <a:prstGeom prst="chevron">
              <a:avLst/>
            </a:prstGeom>
            <a:solidFill>
              <a:srgbClr val="0F172A"/>
            </a:solidFill>
            <a:ln w="12700">
              <a:solidFill>
                <a:srgbClr val="0F172A">
                  <a:alpha val="0"/>
                </a:srgbClr>
              </a:solidFill>
              <a:prstDash val="solid"/>
            </a:ln>
          </p:spPr>
          <p:txBody>
            <a:bodyPr/>
            <a:lstStyle/>
            <a:p>
              <a:endParaRPr lang="en-US" sz="3600"/>
            </a:p>
          </p:txBody>
        </p:sp>
        <p:sp>
          <p:nvSpPr>
            <p:cNvPr id="53" name="Text 21">
              <a:extLst>
                <a:ext uri="{FF2B5EF4-FFF2-40B4-BE49-F238E27FC236}">
                  <a16:creationId xmlns:a16="http://schemas.microsoft.com/office/drawing/2014/main" id="{006D879B-CBEF-B847-1561-FB2682B5D94B}"/>
                </a:ext>
              </a:extLst>
            </p:cNvPr>
            <p:cNvSpPr/>
            <p:nvPr/>
          </p:nvSpPr>
          <p:spPr>
            <a:xfrm>
              <a:off x="10190335" y="1627632"/>
              <a:ext cx="1331105" cy="164592"/>
            </a:xfrm>
            <a:prstGeom prst="rect">
              <a:avLst/>
            </a:prstGeom>
            <a:noFill/>
            <a:ln/>
          </p:spPr>
          <p:txBody>
            <a:bodyPr wrap="square" lIns="0" tIns="0" rIns="0" bIns="0" rtlCol="0" anchor="ctr">
              <a:noAutofit/>
            </a:bodyPr>
            <a:lstStyle/>
            <a:p>
              <a:pPr marL="0" indent="0" algn="ctr">
                <a:buNone/>
              </a:pPr>
              <a:r>
                <a:rPr lang="en-US" sz="1200" b="1" dirty="0">
                  <a:solidFill>
                    <a:srgbClr val="FFFFFF"/>
                  </a:solidFill>
                </a:rPr>
                <a:t>Convergence</a:t>
              </a:r>
              <a:endParaRPr lang="en-US" sz="1200" dirty="0"/>
            </a:p>
          </p:txBody>
        </p:sp>
        <p:sp>
          <p:nvSpPr>
            <p:cNvPr id="54" name="Text 22">
              <a:extLst>
                <a:ext uri="{FF2B5EF4-FFF2-40B4-BE49-F238E27FC236}">
                  <a16:creationId xmlns:a16="http://schemas.microsoft.com/office/drawing/2014/main" id="{4E462F01-CD22-0C64-0E61-BD2E2BED388B}"/>
                </a:ext>
              </a:extLst>
            </p:cNvPr>
            <p:cNvSpPr/>
            <p:nvPr/>
          </p:nvSpPr>
          <p:spPr>
            <a:xfrm>
              <a:off x="10190335" y="1865376"/>
              <a:ext cx="1294529" cy="256032"/>
            </a:xfrm>
            <a:prstGeom prst="rect">
              <a:avLst/>
            </a:prstGeom>
            <a:noFill/>
            <a:ln/>
          </p:spPr>
          <p:txBody>
            <a:bodyPr wrap="square" lIns="0" tIns="0" rIns="0" bIns="0" rtlCol="0" anchor="ctr">
              <a:normAutofit fontScale="92500" lnSpcReduction="10000"/>
            </a:bodyPr>
            <a:lstStyle/>
            <a:p>
              <a:pPr marL="0" indent="0" algn="ctr">
                <a:buNone/>
              </a:pPr>
              <a:r>
                <a:rPr lang="en-US" sz="1000" dirty="0">
                  <a:solidFill>
                    <a:srgbClr val="FFFFFF"/>
                  </a:solidFill>
                </a:rPr>
                <a:t>Nov</a:t>
              </a:r>
              <a:endParaRPr lang="en-US" sz="1000" dirty="0"/>
            </a:p>
            <a:p>
              <a:pPr marL="0" indent="0" algn="ctr">
                <a:buNone/>
              </a:pPr>
              <a:r>
                <a:rPr lang="en-US" sz="1000" dirty="0">
                  <a:solidFill>
                    <a:srgbClr val="FFFFFF"/>
                  </a:solidFill>
                </a:rPr>
                <a:t>consolidate</a:t>
              </a:r>
              <a:endParaRPr lang="en-US" sz="1000" dirty="0"/>
            </a:p>
          </p:txBody>
        </p:sp>
      </p:grpSp>
      <p:grpSp>
        <p:nvGrpSpPr>
          <p:cNvPr id="55" name="Group 54">
            <a:extLst>
              <a:ext uri="{FF2B5EF4-FFF2-40B4-BE49-F238E27FC236}">
                <a16:creationId xmlns:a16="http://schemas.microsoft.com/office/drawing/2014/main" id="{F444C879-D28F-9CF0-6B5E-61F3E9D18D9C}"/>
              </a:ext>
            </a:extLst>
          </p:cNvPr>
          <p:cNvGrpSpPr/>
          <p:nvPr/>
        </p:nvGrpSpPr>
        <p:grpSpPr>
          <a:xfrm>
            <a:off x="830060" y="3638710"/>
            <a:ext cx="5166360" cy="1417320"/>
            <a:chOff x="841248" y="2971800"/>
            <a:chExt cx="5166360" cy="1417320"/>
          </a:xfrm>
        </p:grpSpPr>
        <p:sp>
          <p:nvSpPr>
            <p:cNvPr id="56" name="Shape 23">
              <a:extLst>
                <a:ext uri="{FF2B5EF4-FFF2-40B4-BE49-F238E27FC236}">
                  <a16:creationId xmlns:a16="http://schemas.microsoft.com/office/drawing/2014/main" id="{C9BA7C34-70BE-B872-DD32-2189BD3C4889}"/>
                </a:ext>
              </a:extLst>
            </p:cNvPr>
            <p:cNvSpPr/>
            <p:nvPr/>
          </p:nvSpPr>
          <p:spPr>
            <a:xfrm>
              <a:off x="841248" y="2971800"/>
              <a:ext cx="5166360" cy="1417320"/>
            </a:xfrm>
            <a:prstGeom prst="roundRect">
              <a:avLst>
                <a:gd name="adj" fmla="val 6452"/>
              </a:avLst>
            </a:prstGeom>
            <a:solidFill>
              <a:srgbClr val="FFFFFF"/>
            </a:solidFill>
            <a:ln w="12700">
              <a:solidFill>
                <a:srgbClr val="CBD5E1">
                  <a:alpha val="90000"/>
                </a:srgbClr>
              </a:solidFill>
              <a:prstDash val="solid"/>
            </a:ln>
          </p:spPr>
          <p:txBody>
            <a:bodyPr/>
            <a:lstStyle/>
            <a:p>
              <a:endParaRPr lang="en-US"/>
            </a:p>
          </p:txBody>
        </p:sp>
        <p:sp>
          <p:nvSpPr>
            <p:cNvPr id="57" name="Shape 24">
              <a:extLst>
                <a:ext uri="{FF2B5EF4-FFF2-40B4-BE49-F238E27FC236}">
                  <a16:creationId xmlns:a16="http://schemas.microsoft.com/office/drawing/2014/main" id="{072CB486-4707-EFAE-9DF2-EB0D448425FE}"/>
                </a:ext>
              </a:extLst>
            </p:cNvPr>
            <p:cNvSpPr/>
            <p:nvPr/>
          </p:nvSpPr>
          <p:spPr>
            <a:xfrm>
              <a:off x="841248" y="2971800"/>
              <a:ext cx="73152" cy="1417320"/>
            </a:xfrm>
            <a:prstGeom prst="rect">
              <a:avLst/>
            </a:prstGeom>
            <a:solidFill>
              <a:srgbClr val="14B8A6"/>
            </a:solidFill>
            <a:ln w="12700">
              <a:solidFill>
                <a:srgbClr val="14B8A6">
                  <a:alpha val="0"/>
                </a:srgbClr>
              </a:solidFill>
              <a:prstDash val="solid"/>
            </a:ln>
          </p:spPr>
          <p:txBody>
            <a:bodyPr/>
            <a:lstStyle/>
            <a:p>
              <a:endParaRPr lang="en-US"/>
            </a:p>
          </p:txBody>
        </p:sp>
        <p:sp>
          <p:nvSpPr>
            <p:cNvPr id="58" name="Text 25">
              <a:extLst>
                <a:ext uri="{FF2B5EF4-FFF2-40B4-BE49-F238E27FC236}">
                  <a16:creationId xmlns:a16="http://schemas.microsoft.com/office/drawing/2014/main" id="{68A16A61-2FF3-E92A-4434-2464D4F30C8C}"/>
                </a:ext>
              </a:extLst>
            </p:cNvPr>
            <p:cNvSpPr/>
            <p:nvPr/>
          </p:nvSpPr>
          <p:spPr>
            <a:xfrm>
              <a:off x="1042416" y="3136392"/>
              <a:ext cx="4837176" cy="228600"/>
            </a:xfrm>
            <a:prstGeom prst="rect">
              <a:avLst/>
            </a:prstGeom>
            <a:noFill/>
            <a:ln/>
          </p:spPr>
          <p:txBody>
            <a:bodyPr wrap="square" lIns="0" tIns="0" rIns="0" bIns="0" rtlCol="0" anchor="ctr">
              <a:normAutofit/>
            </a:bodyPr>
            <a:lstStyle/>
            <a:p>
              <a:pPr marL="0" indent="0">
                <a:buNone/>
              </a:pPr>
              <a:r>
                <a:rPr lang="en-US" sz="1500" b="1" dirty="0">
                  <a:solidFill>
                    <a:srgbClr val="0F172A"/>
                  </a:solidFill>
                </a:rPr>
                <a:t>Benchmark principle</a:t>
              </a:r>
              <a:endParaRPr lang="en-US" sz="1500" dirty="0"/>
            </a:p>
          </p:txBody>
        </p:sp>
        <p:sp>
          <p:nvSpPr>
            <p:cNvPr id="59" name="Text 26">
              <a:extLst>
                <a:ext uri="{FF2B5EF4-FFF2-40B4-BE49-F238E27FC236}">
                  <a16:creationId xmlns:a16="http://schemas.microsoft.com/office/drawing/2014/main" id="{BD9C0674-5619-9E38-65E5-1265CA2C1FF2}"/>
                </a:ext>
              </a:extLst>
            </p:cNvPr>
            <p:cNvSpPr/>
            <p:nvPr/>
          </p:nvSpPr>
          <p:spPr>
            <a:xfrm>
              <a:off x="1042416" y="3456432"/>
              <a:ext cx="4837176" cy="777240"/>
            </a:xfrm>
            <a:prstGeom prst="rect">
              <a:avLst/>
            </a:prstGeom>
            <a:noFill/>
            <a:ln/>
          </p:spPr>
          <p:txBody>
            <a:bodyPr wrap="square" lIns="254" tIns="254" rIns="254" bIns="254" rtlCol="0" anchor="t">
              <a:normAutofit/>
            </a:bodyPr>
            <a:lstStyle/>
            <a:p>
              <a:pPr marL="0" indent="0">
                <a:buNone/>
              </a:pPr>
              <a:r>
                <a:rPr lang="en-US" sz="1180" dirty="0">
                  <a:solidFill>
                    <a:srgbClr val="334155"/>
                  </a:solidFill>
                </a:rPr>
                <a:t>Increase complexity only after baseline agreement: analytical checks, numerical robustness, geometric effects, subsurface heterogeneity, then real-site comparisons.</a:t>
              </a:r>
              <a:endParaRPr lang="en-US" sz="1180" dirty="0"/>
            </a:p>
          </p:txBody>
        </p:sp>
      </p:grpSp>
      <p:grpSp>
        <p:nvGrpSpPr>
          <p:cNvPr id="60" name="Group 59">
            <a:extLst>
              <a:ext uri="{FF2B5EF4-FFF2-40B4-BE49-F238E27FC236}">
                <a16:creationId xmlns:a16="http://schemas.microsoft.com/office/drawing/2014/main" id="{18092EB4-E82C-104D-88ED-5BD2806E809D}"/>
              </a:ext>
            </a:extLst>
          </p:cNvPr>
          <p:cNvGrpSpPr/>
          <p:nvPr/>
        </p:nvGrpSpPr>
        <p:grpSpPr>
          <a:xfrm>
            <a:off x="6188444" y="3638710"/>
            <a:ext cx="5166360" cy="1417320"/>
            <a:chOff x="6199632" y="2971800"/>
            <a:chExt cx="5166360" cy="1417320"/>
          </a:xfrm>
        </p:grpSpPr>
        <p:sp>
          <p:nvSpPr>
            <p:cNvPr id="61" name="Shape 27">
              <a:extLst>
                <a:ext uri="{FF2B5EF4-FFF2-40B4-BE49-F238E27FC236}">
                  <a16:creationId xmlns:a16="http://schemas.microsoft.com/office/drawing/2014/main" id="{477B0F73-127D-379A-4644-E923012B40CF}"/>
                </a:ext>
              </a:extLst>
            </p:cNvPr>
            <p:cNvSpPr/>
            <p:nvPr/>
          </p:nvSpPr>
          <p:spPr>
            <a:xfrm>
              <a:off x="6199632" y="2971800"/>
              <a:ext cx="5166360" cy="1417320"/>
            </a:xfrm>
            <a:prstGeom prst="roundRect">
              <a:avLst>
                <a:gd name="adj" fmla="val 6452"/>
              </a:avLst>
            </a:prstGeom>
            <a:solidFill>
              <a:srgbClr val="FFFFFF"/>
            </a:solidFill>
            <a:ln w="12700">
              <a:solidFill>
                <a:srgbClr val="CBD5E1">
                  <a:alpha val="90000"/>
                </a:srgbClr>
              </a:solidFill>
              <a:prstDash val="solid"/>
            </a:ln>
          </p:spPr>
          <p:txBody>
            <a:bodyPr/>
            <a:lstStyle/>
            <a:p>
              <a:endParaRPr lang="en-US"/>
            </a:p>
          </p:txBody>
        </p:sp>
        <p:sp>
          <p:nvSpPr>
            <p:cNvPr id="62" name="Shape 28">
              <a:extLst>
                <a:ext uri="{FF2B5EF4-FFF2-40B4-BE49-F238E27FC236}">
                  <a16:creationId xmlns:a16="http://schemas.microsoft.com/office/drawing/2014/main" id="{68EB4A9A-343F-602B-2C78-C483F7E4111E}"/>
                </a:ext>
              </a:extLst>
            </p:cNvPr>
            <p:cNvSpPr/>
            <p:nvPr/>
          </p:nvSpPr>
          <p:spPr>
            <a:xfrm>
              <a:off x="6199632" y="2971800"/>
              <a:ext cx="73152" cy="1417320"/>
            </a:xfrm>
            <a:prstGeom prst="rect">
              <a:avLst/>
            </a:prstGeom>
            <a:solidFill>
              <a:srgbClr val="F59E0B"/>
            </a:solidFill>
            <a:ln w="12700">
              <a:solidFill>
                <a:srgbClr val="F59E0B">
                  <a:alpha val="0"/>
                </a:srgbClr>
              </a:solidFill>
              <a:prstDash val="solid"/>
            </a:ln>
          </p:spPr>
          <p:txBody>
            <a:bodyPr/>
            <a:lstStyle/>
            <a:p>
              <a:endParaRPr lang="en-US"/>
            </a:p>
          </p:txBody>
        </p:sp>
        <p:sp>
          <p:nvSpPr>
            <p:cNvPr id="63" name="Text 29">
              <a:extLst>
                <a:ext uri="{FF2B5EF4-FFF2-40B4-BE49-F238E27FC236}">
                  <a16:creationId xmlns:a16="http://schemas.microsoft.com/office/drawing/2014/main" id="{56AF0AB5-57F6-3F26-1C04-DB5E688D8176}"/>
                </a:ext>
              </a:extLst>
            </p:cNvPr>
            <p:cNvSpPr/>
            <p:nvPr/>
          </p:nvSpPr>
          <p:spPr>
            <a:xfrm>
              <a:off x="6400800" y="3136392"/>
              <a:ext cx="4837176" cy="228600"/>
            </a:xfrm>
            <a:prstGeom prst="rect">
              <a:avLst/>
            </a:prstGeom>
            <a:noFill/>
            <a:ln/>
          </p:spPr>
          <p:txBody>
            <a:bodyPr wrap="square" lIns="0" tIns="0" rIns="0" bIns="0" rtlCol="0" anchor="ctr">
              <a:normAutofit/>
            </a:bodyPr>
            <a:lstStyle/>
            <a:p>
              <a:pPr marL="0" indent="0">
                <a:buNone/>
              </a:pPr>
              <a:r>
                <a:rPr lang="en-US" sz="1500" b="1" dirty="0">
                  <a:solidFill>
                    <a:srgbClr val="0F172A"/>
                  </a:solidFill>
                </a:rPr>
                <a:t>Target</a:t>
              </a:r>
              <a:endParaRPr lang="en-US" sz="1500" dirty="0"/>
            </a:p>
          </p:txBody>
        </p:sp>
        <p:sp>
          <p:nvSpPr>
            <p:cNvPr id="64" name="Text 30">
              <a:extLst>
                <a:ext uri="{FF2B5EF4-FFF2-40B4-BE49-F238E27FC236}">
                  <a16:creationId xmlns:a16="http://schemas.microsoft.com/office/drawing/2014/main" id="{E6403C4E-FADC-268E-530F-245B4AE75C72}"/>
                </a:ext>
              </a:extLst>
            </p:cNvPr>
            <p:cNvSpPr/>
            <p:nvPr/>
          </p:nvSpPr>
          <p:spPr>
            <a:xfrm>
              <a:off x="6400800" y="3456432"/>
              <a:ext cx="4837176" cy="777240"/>
            </a:xfrm>
            <a:prstGeom prst="rect">
              <a:avLst/>
            </a:prstGeom>
            <a:noFill/>
            <a:ln/>
          </p:spPr>
          <p:txBody>
            <a:bodyPr wrap="square" lIns="254" tIns="254" rIns="254" bIns="254" rtlCol="0" anchor="t">
              <a:normAutofit/>
            </a:bodyPr>
            <a:lstStyle/>
            <a:p>
              <a:pPr marL="0" indent="0">
                <a:buNone/>
              </a:pPr>
              <a:r>
                <a:rPr lang="en-US" sz="1180" dirty="0">
                  <a:solidFill>
                    <a:srgbClr val="334155"/>
                  </a:solidFill>
                </a:rPr>
                <a:t>Consolidated comparison of NN modelling tools by November 2026, with a clear path from idealized tests to realistic site conditions.</a:t>
              </a:r>
              <a:endParaRPr lang="en-US" sz="1180" dirty="0"/>
            </a:p>
          </p:txBody>
        </p:sp>
      </p:grpSp>
      <p:sp>
        <p:nvSpPr>
          <p:cNvPr id="65" name="Text 31">
            <a:extLst>
              <a:ext uri="{FF2B5EF4-FFF2-40B4-BE49-F238E27FC236}">
                <a16:creationId xmlns:a16="http://schemas.microsoft.com/office/drawing/2014/main" id="{6DFA4B6D-E158-7ADE-838C-5C1F04E5397B}"/>
              </a:ext>
            </a:extLst>
          </p:cNvPr>
          <p:cNvSpPr/>
          <p:nvPr/>
        </p:nvSpPr>
        <p:spPr>
          <a:xfrm>
            <a:off x="830060" y="5189613"/>
            <a:ext cx="9875520" cy="841248"/>
          </a:xfrm>
          <a:prstGeom prst="rect">
            <a:avLst/>
          </a:prstGeom>
          <a:noFill/>
          <a:ln/>
        </p:spPr>
        <p:txBody>
          <a:bodyPr wrap="square" lIns="254" tIns="254" rIns="254" bIns="254" rtlCol="0" anchor="t">
            <a:normAutofit/>
          </a:bodyPr>
          <a:lstStyle/>
          <a:p>
            <a:pPr marL="152400" indent="-152400">
              <a:buSzPct val="100000"/>
              <a:buChar char="•"/>
            </a:pPr>
            <a:r>
              <a:rPr lang="en-US" sz="1400" dirty="0">
                <a:solidFill>
                  <a:srgbClr val="334155"/>
                </a:solidFill>
              </a:rPr>
              <a:t>Phase 0: inventory and ongoing activities already established.</a:t>
            </a:r>
            <a:endParaRPr lang="en-US" sz="1400" dirty="0"/>
          </a:p>
          <a:p>
            <a:pPr marL="152400" indent="-152400">
              <a:buSzPct val="100000"/>
              <a:buChar char="•"/>
            </a:pPr>
            <a:r>
              <a:rPr lang="en-US" sz="1400" dirty="0">
                <a:solidFill>
                  <a:srgbClr val="334155"/>
                </a:solidFill>
              </a:rPr>
              <a:t>Phases 3 and 4 proceed in parallel from a common flat homogeneous baseline.</a:t>
            </a:r>
            <a:endParaRPr lang="en-US" sz="1400" dirty="0"/>
          </a:p>
          <a:p>
            <a:pPr marL="152400" indent="-152400">
              <a:buSzPct val="100000"/>
              <a:buChar char="•"/>
            </a:pPr>
            <a:r>
              <a:rPr lang="en-US" sz="1400" dirty="0">
                <a:solidFill>
                  <a:srgbClr val="334155"/>
                </a:solidFill>
              </a:rPr>
              <a:t>Phase 5 is the stress test against realistic site inputs.</a:t>
            </a:r>
            <a:endParaRPr lang="en-US" sz="1400" dirty="0"/>
          </a:p>
        </p:txBody>
      </p:sp>
    </p:spTree>
    <p:extLst>
      <p:ext uri="{BB962C8B-B14F-4D97-AF65-F5344CB8AC3E}">
        <p14:creationId xmlns:p14="http://schemas.microsoft.com/office/powerpoint/2010/main" val="3949041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D9AC-D8BD-4FD5-94E5-B1B0A6B0C9AA}"/>
              </a:ext>
            </a:extLst>
          </p:cNvPr>
          <p:cNvSpPr>
            <a:spLocks noGrp="1"/>
          </p:cNvSpPr>
          <p:nvPr>
            <p:ph type="title"/>
          </p:nvPr>
        </p:nvSpPr>
        <p:spPr>
          <a:xfrm>
            <a:off x="310650" y="903776"/>
            <a:ext cx="11570700" cy="785294"/>
          </a:xfrm>
        </p:spPr>
        <p:txBody>
          <a:bodyPr/>
          <a:lstStyle/>
          <a:p>
            <a:r>
              <a:rPr lang="en-US" dirty="0"/>
              <a:t>NN roadmap GANTT</a:t>
            </a:r>
          </a:p>
        </p:txBody>
      </p:sp>
      <p:sp>
        <p:nvSpPr>
          <p:cNvPr id="4" name="Slide Number Placeholder 3">
            <a:extLst>
              <a:ext uri="{FF2B5EF4-FFF2-40B4-BE49-F238E27FC236}">
                <a16:creationId xmlns:a16="http://schemas.microsoft.com/office/drawing/2014/main" id="{33AE0445-6AB6-3A39-6573-E9DC033EFAC3}"/>
              </a:ext>
            </a:extLst>
          </p:cNvPr>
          <p:cNvSpPr>
            <a:spLocks noGrp="1"/>
          </p:cNvSpPr>
          <p:nvPr>
            <p:ph type="sldNum" sz="quarter" idx="12"/>
          </p:nvPr>
        </p:nvSpPr>
        <p:spPr/>
        <p:txBody>
          <a:bodyPr/>
          <a:lstStyle/>
          <a:p>
            <a:fld id="{7C659075-83B6-5446-8002-4ADFDBF3FC85}" type="slidenum">
              <a:rPr lang="en-US" smtClean="0"/>
              <a:t>28</a:t>
            </a:fld>
            <a:endParaRPr lang="en-US"/>
          </a:p>
        </p:txBody>
      </p:sp>
      <p:pic>
        <p:nvPicPr>
          <p:cNvPr id="5" name="Image 0" descr="preencoded.png">
            <a:extLst>
              <a:ext uri="{FF2B5EF4-FFF2-40B4-BE49-F238E27FC236}">
                <a16:creationId xmlns:a16="http://schemas.microsoft.com/office/drawing/2014/main" id="{F3AF4045-8818-A100-5408-D2F364960CD5}"/>
              </a:ext>
            </a:extLst>
          </p:cNvPr>
          <p:cNvPicPr>
            <a:picLocks noChangeAspect="1"/>
          </p:cNvPicPr>
          <p:nvPr/>
        </p:nvPicPr>
        <p:blipFill>
          <a:blip r:embed="rId2"/>
          <a:stretch>
            <a:fillRect/>
          </a:stretch>
        </p:blipFill>
        <p:spPr>
          <a:xfrm>
            <a:off x="6028552" y="579054"/>
            <a:ext cx="5440007" cy="3263984"/>
          </a:xfrm>
          <a:prstGeom prst="rect">
            <a:avLst/>
          </a:prstGeom>
        </p:spPr>
      </p:pic>
      <p:grpSp>
        <p:nvGrpSpPr>
          <p:cNvPr id="6" name="Group 5">
            <a:extLst>
              <a:ext uri="{FF2B5EF4-FFF2-40B4-BE49-F238E27FC236}">
                <a16:creationId xmlns:a16="http://schemas.microsoft.com/office/drawing/2014/main" id="{5F4B079B-B25A-E05C-A5FD-6FD2C406E8F0}"/>
              </a:ext>
            </a:extLst>
          </p:cNvPr>
          <p:cNvGrpSpPr/>
          <p:nvPr/>
        </p:nvGrpSpPr>
        <p:grpSpPr>
          <a:xfrm>
            <a:off x="823275" y="3898002"/>
            <a:ext cx="10744436" cy="2127989"/>
            <a:chOff x="1209452" y="3326606"/>
            <a:chExt cx="6725022" cy="1544241"/>
          </a:xfrm>
        </p:grpSpPr>
        <p:sp>
          <p:nvSpPr>
            <p:cNvPr id="7" name="Shape 2">
              <a:extLst>
                <a:ext uri="{FF2B5EF4-FFF2-40B4-BE49-F238E27FC236}">
                  <a16:creationId xmlns:a16="http://schemas.microsoft.com/office/drawing/2014/main" id="{DAA8B42A-4EBD-5CF4-19E6-CC0B2BEECB4A}"/>
                </a:ext>
              </a:extLst>
            </p:cNvPr>
            <p:cNvSpPr/>
            <p:nvPr/>
          </p:nvSpPr>
          <p:spPr>
            <a:xfrm>
              <a:off x="1209452" y="3326606"/>
              <a:ext cx="6725022" cy="1544241"/>
            </a:xfrm>
            <a:prstGeom prst="roundRect">
              <a:avLst>
                <a:gd name="adj" fmla="val 2319"/>
              </a:avLst>
            </a:prstGeom>
            <a:noFill/>
            <a:ln w="4763">
              <a:solidFill>
                <a:srgbClr val="000000">
                  <a:alpha val="8000"/>
                </a:srgbClr>
              </a:solidFill>
              <a:prstDash val="solid"/>
            </a:ln>
          </p:spPr>
          <p:txBody>
            <a:bodyPr/>
            <a:lstStyle/>
            <a:p>
              <a:endParaRPr lang="en-US" sz="4400"/>
            </a:p>
          </p:txBody>
        </p:sp>
        <p:sp>
          <p:nvSpPr>
            <p:cNvPr id="8" name="Text 3">
              <a:extLst>
                <a:ext uri="{FF2B5EF4-FFF2-40B4-BE49-F238E27FC236}">
                  <a16:creationId xmlns:a16="http://schemas.microsoft.com/office/drawing/2014/main" id="{F393A6F4-B78D-BF7C-FA9E-07E0A6002520}"/>
                </a:ext>
              </a:extLst>
            </p:cNvPr>
            <p:cNvSpPr/>
            <p:nvPr/>
          </p:nvSpPr>
          <p:spPr>
            <a:xfrm>
              <a:off x="1299567" y="3371255"/>
              <a:ext cx="1170161" cy="107900"/>
            </a:xfrm>
            <a:prstGeom prst="rect">
              <a:avLst/>
            </a:prstGeom>
            <a:noFill/>
            <a:ln/>
          </p:spPr>
          <p:txBody>
            <a:bodyPr wrap="none" lIns="0" tIns="0" rIns="0" bIns="0" rtlCol="0" anchor="t"/>
            <a:lstStyle/>
            <a:p>
              <a:pPr marL="0" indent="0" algn="l">
                <a:lnSpc>
                  <a:spcPts val="800"/>
                </a:lnSpc>
                <a:buNone/>
              </a:pPr>
              <a:r>
                <a:rPr lang="en-US" sz="1400" b="1" dirty="0">
                  <a:solidFill>
                    <a:srgbClr val="384653"/>
                  </a:solidFill>
                  <a:latin typeface="Roboto" pitchFamily="34" charset="0"/>
                  <a:ea typeface="Roboto" pitchFamily="34" charset="-122"/>
                  <a:cs typeface="Roboto" pitchFamily="34" charset="-120"/>
                </a:rPr>
                <a:t>Phase</a:t>
              </a:r>
              <a:endParaRPr lang="en-US" sz="1400" dirty="0"/>
            </a:p>
          </p:txBody>
        </p:sp>
        <p:sp>
          <p:nvSpPr>
            <p:cNvPr id="9" name="Text 4">
              <a:extLst>
                <a:ext uri="{FF2B5EF4-FFF2-40B4-BE49-F238E27FC236}">
                  <a16:creationId xmlns:a16="http://schemas.microsoft.com/office/drawing/2014/main" id="{7EB5D02D-B134-05A3-1797-02644383FD31}"/>
                </a:ext>
              </a:extLst>
            </p:cNvPr>
            <p:cNvSpPr/>
            <p:nvPr/>
          </p:nvSpPr>
          <p:spPr>
            <a:xfrm>
              <a:off x="2645048" y="3371255"/>
              <a:ext cx="1167780" cy="107900"/>
            </a:xfrm>
            <a:prstGeom prst="rect">
              <a:avLst/>
            </a:prstGeom>
            <a:noFill/>
            <a:ln/>
          </p:spPr>
          <p:txBody>
            <a:bodyPr wrap="none" lIns="0" tIns="0" rIns="0" bIns="0" rtlCol="0" anchor="t"/>
            <a:lstStyle/>
            <a:p>
              <a:pPr marL="0" indent="0" algn="l">
                <a:lnSpc>
                  <a:spcPts val="800"/>
                </a:lnSpc>
                <a:buNone/>
              </a:pPr>
              <a:r>
                <a:rPr lang="en-US" sz="1400" b="1" dirty="0">
                  <a:solidFill>
                    <a:srgbClr val="384653"/>
                  </a:solidFill>
                  <a:latin typeface="Roboto" pitchFamily="34" charset="0"/>
                  <a:ea typeface="Roboto" pitchFamily="34" charset="-122"/>
                  <a:cs typeface="Roboto" pitchFamily="34" charset="-120"/>
                </a:rPr>
                <a:t>Timeframe</a:t>
              </a:r>
              <a:endParaRPr lang="en-US" sz="1400" dirty="0"/>
            </a:p>
          </p:txBody>
        </p:sp>
        <p:sp>
          <p:nvSpPr>
            <p:cNvPr id="10" name="Text 5">
              <a:extLst>
                <a:ext uri="{FF2B5EF4-FFF2-40B4-BE49-F238E27FC236}">
                  <a16:creationId xmlns:a16="http://schemas.microsoft.com/office/drawing/2014/main" id="{8B23B5DE-D1CA-1560-3B2C-9B0AA87FF934}"/>
                </a:ext>
              </a:extLst>
            </p:cNvPr>
            <p:cNvSpPr/>
            <p:nvPr/>
          </p:nvSpPr>
          <p:spPr>
            <a:xfrm>
              <a:off x="3988147" y="3371255"/>
              <a:ext cx="2175049" cy="107900"/>
            </a:xfrm>
            <a:prstGeom prst="rect">
              <a:avLst/>
            </a:prstGeom>
            <a:noFill/>
            <a:ln/>
          </p:spPr>
          <p:txBody>
            <a:bodyPr wrap="none" lIns="0" tIns="0" rIns="0" bIns="0" rtlCol="0" anchor="t"/>
            <a:lstStyle/>
            <a:p>
              <a:pPr marL="0" indent="0" algn="l">
                <a:lnSpc>
                  <a:spcPts val="800"/>
                </a:lnSpc>
                <a:buNone/>
              </a:pPr>
              <a:r>
                <a:rPr lang="en-US" sz="1400" b="1" dirty="0">
                  <a:solidFill>
                    <a:srgbClr val="384653"/>
                  </a:solidFill>
                  <a:latin typeface="Roboto" pitchFamily="34" charset="0"/>
                  <a:ea typeface="Roboto" pitchFamily="34" charset="-122"/>
                  <a:cs typeface="Roboto" pitchFamily="34" charset="-120"/>
                </a:rPr>
                <a:t>Scope</a:t>
              </a:r>
              <a:endParaRPr lang="en-US" sz="1400" dirty="0"/>
            </a:p>
          </p:txBody>
        </p:sp>
        <p:sp>
          <p:nvSpPr>
            <p:cNvPr id="11" name="Text 6">
              <a:extLst>
                <a:ext uri="{FF2B5EF4-FFF2-40B4-BE49-F238E27FC236}">
                  <a16:creationId xmlns:a16="http://schemas.microsoft.com/office/drawing/2014/main" id="{5F7E858C-1F9D-72E0-F92C-CA257897D1E9}"/>
                </a:ext>
              </a:extLst>
            </p:cNvPr>
            <p:cNvSpPr/>
            <p:nvPr/>
          </p:nvSpPr>
          <p:spPr>
            <a:xfrm>
              <a:off x="6338515" y="3371255"/>
              <a:ext cx="1505917" cy="107900"/>
            </a:xfrm>
            <a:prstGeom prst="rect">
              <a:avLst/>
            </a:prstGeom>
            <a:noFill/>
            <a:ln/>
          </p:spPr>
          <p:txBody>
            <a:bodyPr wrap="none" lIns="0" tIns="0" rIns="0" bIns="0" rtlCol="0" anchor="t"/>
            <a:lstStyle/>
            <a:p>
              <a:pPr marL="0" indent="0" algn="l">
                <a:lnSpc>
                  <a:spcPts val="800"/>
                </a:lnSpc>
                <a:buNone/>
              </a:pPr>
              <a:r>
                <a:rPr lang="en-US" sz="1400" b="1" dirty="0">
                  <a:solidFill>
                    <a:srgbClr val="384653"/>
                  </a:solidFill>
                  <a:latin typeface="Roboto" pitchFamily="34" charset="0"/>
                  <a:ea typeface="Roboto" pitchFamily="34" charset="-122"/>
                  <a:cs typeface="Roboto" pitchFamily="34" charset="-120"/>
                </a:rPr>
                <a:t>Expected Outcome</a:t>
              </a:r>
              <a:endParaRPr lang="en-US" sz="1400" dirty="0"/>
            </a:p>
          </p:txBody>
        </p:sp>
        <p:sp>
          <p:nvSpPr>
            <p:cNvPr id="12" name="Text 7">
              <a:extLst>
                <a:ext uri="{FF2B5EF4-FFF2-40B4-BE49-F238E27FC236}">
                  <a16:creationId xmlns:a16="http://schemas.microsoft.com/office/drawing/2014/main" id="{1245F1A8-5330-7D78-95F9-59AB4B10F789}"/>
                </a:ext>
              </a:extLst>
            </p:cNvPr>
            <p:cNvSpPr/>
            <p:nvPr/>
          </p:nvSpPr>
          <p:spPr>
            <a:xfrm>
              <a:off x="1299567" y="3563689"/>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Phase 0 (completed)</a:t>
              </a:r>
              <a:endParaRPr lang="en-US" sz="1400" dirty="0"/>
            </a:p>
          </p:txBody>
        </p:sp>
        <p:sp>
          <p:nvSpPr>
            <p:cNvPr id="13" name="Text 8">
              <a:extLst>
                <a:ext uri="{FF2B5EF4-FFF2-40B4-BE49-F238E27FC236}">
                  <a16:creationId xmlns:a16="http://schemas.microsoft.com/office/drawing/2014/main" id="{4F849E2A-BB36-8668-B1F7-CB180A4286FC}"/>
                </a:ext>
              </a:extLst>
            </p:cNvPr>
            <p:cNvSpPr/>
            <p:nvPr/>
          </p:nvSpPr>
          <p:spPr>
            <a:xfrm>
              <a:off x="2645048" y="3563689"/>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Jan–Apr 2026</a:t>
              </a:r>
              <a:endParaRPr lang="en-US" sz="1400" dirty="0"/>
            </a:p>
          </p:txBody>
        </p:sp>
        <p:sp>
          <p:nvSpPr>
            <p:cNvPr id="14" name="Text 9">
              <a:extLst>
                <a:ext uri="{FF2B5EF4-FFF2-40B4-BE49-F238E27FC236}">
                  <a16:creationId xmlns:a16="http://schemas.microsoft.com/office/drawing/2014/main" id="{9AAA55C6-E549-CFFC-53EA-E9A10AA721EA}"/>
                </a:ext>
              </a:extLst>
            </p:cNvPr>
            <p:cNvSpPr/>
            <p:nvPr/>
          </p:nvSpPr>
          <p:spPr>
            <a:xfrm>
              <a:off x="3988147" y="3563689"/>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Inventory and ongoing activities</a:t>
              </a:r>
              <a:endParaRPr lang="en-US" sz="1400" dirty="0"/>
            </a:p>
          </p:txBody>
        </p:sp>
        <p:sp>
          <p:nvSpPr>
            <p:cNvPr id="15" name="Text 10">
              <a:extLst>
                <a:ext uri="{FF2B5EF4-FFF2-40B4-BE49-F238E27FC236}">
                  <a16:creationId xmlns:a16="http://schemas.microsoft.com/office/drawing/2014/main" id="{35BD66E4-E2BE-3818-A4AB-8D2FA7948EDB}"/>
                </a:ext>
              </a:extLst>
            </p:cNvPr>
            <p:cNvSpPr/>
            <p:nvPr/>
          </p:nvSpPr>
          <p:spPr>
            <a:xfrm>
              <a:off x="6338515" y="3563689"/>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Baseline established</a:t>
              </a:r>
              <a:endParaRPr lang="en-US" sz="1400" dirty="0"/>
            </a:p>
          </p:txBody>
        </p:sp>
        <p:sp>
          <p:nvSpPr>
            <p:cNvPr id="16" name="Text 11">
              <a:extLst>
                <a:ext uri="{FF2B5EF4-FFF2-40B4-BE49-F238E27FC236}">
                  <a16:creationId xmlns:a16="http://schemas.microsoft.com/office/drawing/2014/main" id="{E0DF4361-1CA1-A777-0DC7-1803D58BDCE2}"/>
                </a:ext>
              </a:extLst>
            </p:cNvPr>
            <p:cNvSpPr/>
            <p:nvPr/>
          </p:nvSpPr>
          <p:spPr>
            <a:xfrm>
              <a:off x="1299567" y="3756124"/>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Phase 1</a:t>
              </a:r>
              <a:endParaRPr lang="en-US" sz="1400" dirty="0"/>
            </a:p>
          </p:txBody>
        </p:sp>
        <p:sp>
          <p:nvSpPr>
            <p:cNvPr id="17" name="Text 12">
              <a:extLst>
                <a:ext uri="{FF2B5EF4-FFF2-40B4-BE49-F238E27FC236}">
                  <a16:creationId xmlns:a16="http://schemas.microsoft.com/office/drawing/2014/main" id="{01890E7B-62C4-D736-EC93-50FCDD2DAE73}"/>
                </a:ext>
              </a:extLst>
            </p:cNvPr>
            <p:cNvSpPr/>
            <p:nvPr/>
          </p:nvSpPr>
          <p:spPr>
            <a:xfrm>
              <a:off x="2645048" y="3756124"/>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May 2026</a:t>
              </a:r>
              <a:endParaRPr lang="en-US" sz="1400" dirty="0"/>
            </a:p>
          </p:txBody>
        </p:sp>
        <p:sp>
          <p:nvSpPr>
            <p:cNvPr id="18" name="Text 13">
              <a:extLst>
                <a:ext uri="{FF2B5EF4-FFF2-40B4-BE49-F238E27FC236}">
                  <a16:creationId xmlns:a16="http://schemas.microsoft.com/office/drawing/2014/main" id="{34125260-BE7C-E29C-412B-1860936BE1F5}"/>
                </a:ext>
              </a:extLst>
            </p:cNvPr>
            <p:cNvSpPr/>
            <p:nvPr/>
          </p:nvSpPr>
          <p:spPr>
            <a:xfrm>
              <a:off x="3988147" y="3756124"/>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Idealized flat topography</a:t>
              </a:r>
              <a:endParaRPr lang="en-US" sz="1400" dirty="0"/>
            </a:p>
          </p:txBody>
        </p:sp>
        <p:sp>
          <p:nvSpPr>
            <p:cNvPr id="19" name="Text 14">
              <a:extLst>
                <a:ext uri="{FF2B5EF4-FFF2-40B4-BE49-F238E27FC236}">
                  <a16:creationId xmlns:a16="http://schemas.microsoft.com/office/drawing/2014/main" id="{13C48CDB-0F25-E261-5789-8691C1B324D1}"/>
                </a:ext>
              </a:extLst>
            </p:cNvPr>
            <p:cNvSpPr/>
            <p:nvPr/>
          </p:nvSpPr>
          <p:spPr>
            <a:xfrm>
              <a:off x="6338515" y="3756124"/>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Agreement within tight tolerances</a:t>
              </a:r>
              <a:endParaRPr lang="en-US" sz="1400" dirty="0"/>
            </a:p>
          </p:txBody>
        </p:sp>
        <p:sp>
          <p:nvSpPr>
            <p:cNvPr id="20" name="Text 15">
              <a:extLst>
                <a:ext uri="{FF2B5EF4-FFF2-40B4-BE49-F238E27FC236}">
                  <a16:creationId xmlns:a16="http://schemas.microsoft.com/office/drawing/2014/main" id="{8679C02E-F3B7-C3BD-26F7-5B42FC3FF061}"/>
                </a:ext>
              </a:extLst>
            </p:cNvPr>
            <p:cNvSpPr/>
            <p:nvPr/>
          </p:nvSpPr>
          <p:spPr>
            <a:xfrm>
              <a:off x="1299567" y="3948559"/>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Phase 2</a:t>
              </a:r>
              <a:endParaRPr lang="en-US" sz="1400" dirty="0"/>
            </a:p>
          </p:txBody>
        </p:sp>
        <p:sp>
          <p:nvSpPr>
            <p:cNvPr id="21" name="Text 16">
              <a:extLst>
                <a:ext uri="{FF2B5EF4-FFF2-40B4-BE49-F238E27FC236}">
                  <a16:creationId xmlns:a16="http://schemas.microsoft.com/office/drawing/2014/main" id="{DF1270CB-91A1-7153-964C-899FA0351EFD}"/>
                </a:ext>
              </a:extLst>
            </p:cNvPr>
            <p:cNvSpPr/>
            <p:nvPr/>
          </p:nvSpPr>
          <p:spPr>
            <a:xfrm>
              <a:off x="2645048" y="3948559"/>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June 2026</a:t>
              </a:r>
              <a:endParaRPr lang="en-US" sz="1400" dirty="0"/>
            </a:p>
          </p:txBody>
        </p:sp>
        <p:sp>
          <p:nvSpPr>
            <p:cNvPr id="22" name="Text 17">
              <a:extLst>
                <a:ext uri="{FF2B5EF4-FFF2-40B4-BE49-F238E27FC236}">
                  <a16:creationId xmlns:a16="http://schemas.microsoft.com/office/drawing/2014/main" id="{EE19E750-C2CF-60C2-A2EC-046DD5EB897D}"/>
                </a:ext>
              </a:extLst>
            </p:cNvPr>
            <p:cNvSpPr/>
            <p:nvPr/>
          </p:nvSpPr>
          <p:spPr>
            <a:xfrm>
              <a:off x="3988147" y="3948559"/>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Realistic seismic fields</a:t>
              </a:r>
              <a:endParaRPr lang="en-US" sz="1400" dirty="0"/>
            </a:p>
          </p:txBody>
        </p:sp>
        <p:sp>
          <p:nvSpPr>
            <p:cNvPr id="23" name="Text 18">
              <a:extLst>
                <a:ext uri="{FF2B5EF4-FFF2-40B4-BE49-F238E27FC236}">
                  <a16:creationId xmlns:a16="http://schemas.microsoft.com/office/drawing/2014/main" id="{6FCE2260-F9CD-C300-57BA-39C9A94FBA64}"/>
                </a:ext>
              </a:extLst>
            </p:cNvPr>
            <p:cNvSpPr/>
            <p:nvPr/>
          </p:nvSpPr>
          <p:spPr>
            <a:xfrm>
              <a:off x="6338515" y="3948559"/>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Numerical robustness verified</a:t>
              </a:r>
              <a:endParaRPr lang="en-US" sz="1400" dirty="0"/>
            </a:p>
          </p:txBody>
        </p:sp>
        <p:sp>
          <p:nvSpPr>
            <p:cNvPr id="24" name="Text 19">
              <a:extLst>
                <a:ext uri="{FF2B5EF4-FFF2-40B4-BE49-F238E27FC236}">
                  <a16:creationId xmlns:a16="http://schemas.microsoft.com/office/drawing/2014/main" id="{14D8D3CF-17DB-17A4-F232-4BD7EDC10C7B}"/>
                </a:ext>
              </a:extLst>
            </p:cNvPr>
            <p:cNvSpPr/>
            <p:nvPr/>
          </p:nvSpPr>
          <p:spPr>
            <a:xfrm>
              <a:off x="1299567" y="4140994"/>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Phase 3</a:t>
              </a:r>
              <a:endParaRPr lang="en-US" sz="1400" dirty="0"/>
            </a:p>
          </p:txBody>
        </p:sp>
        <p:sp>
          <p:nvSpPr>
            <p:cNvPr id="25" name="Text 20">
              <a:extLst>
                <a:ext uri="{FF2B5EF4-FFF2-40B4-BE49-F238E27FC236}">
                  <a16:creationId xmlns:a16="http://schemas.microsoft.com/office/drawing/2014/main" id="{65923361-C802-3E2D-5330-DFE68680647C}"/>
                </a:ext>
              </a:extLst>
            </p:cNvPr>
            <p:cNvSpPr/>
            <p:nvPr/>
          </p:nvSpPr>
          <p:spPr>
            <a:xfrm>
              <a:off x="2645048" y="4140994"/>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Jul–Sep 2026</a:t>
              </a:r>
              <a:endParaRPr lang="en-US" sz="1400" dirty="0"/>
            </a:p>
          </p:txBody>
        </p:sp>
        <p:sp>
          <p:nvSpPr>
            <p:cNvPr id="26" name="Text 21">
              <a:extLst>
                <a:ext uri="{FF2B5EF4-FFF2-40B4-BE49-F238E27FC236}">
                  <a16:creationId xmlns:a16="http://schemas.microsoft.com/office/drawing/2014/main" id="{D1B8C4FF-C6AE-DCFC-82B6-90DC3838E769}"/>
                </a:ext>
              </a:extLst>
            </p:cNvPr>
            <p:cNvSpPr/>
            <p:nvPr/>
          </p:nvSpPr>
          <p:spPr>
            <a:xfrm>
              <a:off x="3988147" y="4140994"/>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Surface irregularities</a:t>
              </a:r>
              <a:endParaRPr lang="en-US" sz="1400" dirty="0"/>
            </a:p>
          </p:txBody>
        </p:sp>
        <p:sp>
          <p:nvSpPr>
            <p:cNvPr id="27" name="Text 22">
              <a:extLst>
                <a:ext uri="{FF2B5EF4-FFF2-40B4-BE49-F238E27FC236}">
                  <a16:creationId xmlns:a16="http://schemas.microsoft.com/office/drawing/2014/main" id="{F92CD6E1-08FC-8C84-9801-5118D0EF9124}"/>
                </a:ext>
              </a:extLst>
            </p:cNvPr>
            <p:cNvSpPr/>
            <p:nvPr/>
          </p:nvSpPr>
          <p:spPr>
            <a:xfrm>
              <a:off x="6338515" y="4140994"/>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Sensitivity to geometry</a:t>
              </a:r>
              <a:endParaRPr lang="en-US" sz="1400" dirty="0"/>
            </a:p>
          </p:txBody>
        </p:sp>
        <p:sp>
          <p:nvSpPr>
            <p:cNvPr id="28" name="Text 23">
              <a:extLst>
                <a:ext uri="{FF2B5EF4-FFF2-40B4-BE49-F238E27FC236}">
                  <a16:creationId xmlns:a16="http://schemas.microsoft.com/office/drawing/2014/main" id="{4B29139E-1FDE-28CF-3662-0F1644F42DC1}"/>
                </a:ext>
              </a:extLst>
            </p:cNvPr>
            <p:cNvSpPr/>
            <p:nvPr/>
          </p:nvSpPr>
          <p:spPr>
            <a:xfrm>
              <a:off x="1299567" y="4333429"/>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Phase 4</a:t>
              </a:r>
              <a:endParaRPr lang="en-US" sz="1400" dirty="0"/>
            </a:p>
          </p:txBody>
        </p:sp>
        <p:sp>
          <p:nvSpPr>
            <p:cNvPr id="29" name="Text 24">
              <a:extLst>
                <a:ext uri="{FF2B5EF4-FFF2-40B4-BE49-F238E27FC236}">
                  <a16:creationId xmlns:a16="http://schemas.microsoft.com/office/drawing/2014/main" id="{4949776B-D1C3-85E2-B9C6-78DBEE3FF660}"/>
                </a:ext>
              </a:extLst>
            </p:cNvPr>
            <p:cNvSpPr/>
            <p:nvPr/>
          </p:nvSpPr>
          <p:spPr>
            <a:xfrm>
              <a:off x="2645048" y="4333429"/>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Jul–Sep 2026</a:t>
              </a:r>
              <a:endParaRPr lang="en-US" sz="1400" dirty="0"/>
            </a:p>
          </p:txBody>
        </p:sp>
        <p:sp>
          <p:nvSpPr>
            <p:cNvPr id="30" name="Text 25">
              <a:extLst>
                <a:ext uri="{FF2B5EF4-FFF2-40B4-BE49-F238E27FC236}">
                  <a16:creationId xmlns:a16="http://schemas.microsoft.com/office/drawing/2014/main" id="{61E40666-283E-312D-1588-01EE53F9755C}"/>
                </a:ext>
              </a:extLst>
            </p:cNvPr>
            <p:cNvSpPr/>
            <p:nvPr/>
          </p:nvSpPr>
          <p:spPr>
            <a:xfrm>
              <a:off x="3988147" y="4333429"/>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Heterogeneous subsurface</a:t>
              </a:r>
              <a:endParaRPr lang="en-US" sz="1400" dirty="0"/>
            </a:p>
          </p:txBody>
        </p:sp>
        <p:sp>
          <p:nvSpPr>
            <p:cNvPr id="31" name="Text 26">
              <a:extLst>
                <a:ext uri="{FF2B5EF4-FFF2-40B4-BE49-F238E27FC236}">
                  <a16:creationId xmlns:a16="http://schemas.microsoft.com/office/drawing/2014/main" id="{37FE7A00-E82D-69E5-9452-8C15F40C9FB1}"/>
                </a:ext>
              </a:extLst>
            </p:cNvPr>
            <p:cNvSpPr/>
            <p:nvPr/>
          </p:nvSpPr>
          <p:spPr>
            <a:xfrm>
              <a:off x="6338515" y="4333429"/>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Model-dependent effects assessed</a:t>
              </a:r>
              <a:endParaRPr lang="en-US" sz="1400" dirty="0"/>
            </a:p>
          </p:txBody>
        </p:sp>
        <p:sp>
          <p:nvSpPr>
            <p:cNvPr id="32" name="Text 27">
              <a:extLst>
                <a:ext uri="{FF2B5EF4-FFF2-40B4-BE49-F238E27FC236}">
                  <a16:creationId xmlns:a16="http://schemas.microsoft.com/office/drawing/2014/main" id="{9224D875-942D-0239-AFCE-E8EDCC76BED1}"/>
                </a:ext>
              </a:extLst>
            </p:cNvPr>
            <p:cNvSpPr/>
            <p:nvPr/>
          </p:nvSpPr>
          <p:spPr>
            <a:xfrm>
              <a:off x="1299567" y="4525863"/>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Phase 5</a:t>
              </a:r>
              <a:endParaRPr lang="en-US" sz="1400" dirty="0"/>
            </a:p>
          </p:txBody>
        </p:sp>
        <p:sp>
          <p:nvSpPr>
            <p:cNvPr id="33" name="Text 28">
              <a:extLst>
                <a:ext uri="{FF2B5EF4-FFF2-40B4-BE49-F238E27FC236}">
                  <a16:creationId xmlns:a16="http://schemas.microsoft.com/office/drawing/2014/main" id="{D6B8DC9F-3ACF-8F68-C5F0-739857A39755}"/>
                </a:ext>
              </a:extLst>
            </p:cNvPr>
            <p:cNvSpPr/>
            <p:nvPr/>
          </p:nvSpPr>
          <p:spPr>
            <a:xfrm>
              <a:off x="2645048" y="4525863"/>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October 2026</a:t>
              </a:r>
              <a:endParaRPr lang="en-US" sz="1400" dirty="0"/>
            </a:p>
          </p:txBody>
        </p:sp>
        <p:sp>
          <p:nvSpPr>
            <p:cNvPr id="34" name="Text 29">
              <a:extLst>
                <a:ext uri="{FF2B5EF4-FFF2-40B4-BE49-F238E27FC236}">
                  <a16:creationId xmlns:a16="http://schemas.microsoft.com/office/drawing/2014/main" id="{0F98EE35-828D-97E6-7F5B-175CDC37DD65}"/>
                </a:ext>
              </a:extLst>
            </p:cNvPr>
            <p:cNvSpPr/>
            <p:nvPr/>
          </p:nvSpPr>
          <p:spPr>
            <a:xfrm>
              <a:off x="3988147" y="4525863"/>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Real-site benchmarks</a:t>
              </a:r>
              <a:endParaRPr lang="en-US" sz="1400" dirty="0"/>
            </a:p>
          </p:txBody>
        </p:sp>
        <p:sp>
          <p:nvSpPr>
            <p:cNvPr id="35" name="Text 30">
              <a:extLst>
                <a:ext uri="{FF2B5EF4-FFF2-40B4-BE49-F238E27FC236}">
                  <a16:creationId xmlns:a16="http://schemas.microsoft.com/office/drawing/2014/main" id="{7A47E9B1-1653-BB41-03ED-8B799E93E73D}"/>
                </a:ext>
              </a:extLst>
            </p:cNvPr>
            <p:cNvSpPr/>
            <p:nvPr/>
          </p:nvSpPr>
          <p:spPr>
            <a:xfrm>
              <a:off x="6338515" y="4525863"/>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Full comparison across tools</a:t>
              </a:r>
              <a:endParaRPr lang="en-US" sz="1400" dirty="0"/>
            </a:p>
          </p:txBody>
        </p:sp>
        <p:sp>
          <p:nvSpPr>
            <p:cNvPr id="36" name="Text 31">
              <a:extLst>
                <a:ext uri="{FF2B5EF4-FFF2-40B4-BE49-F238E27FC236}">
                  <a16:creationId xmlns:a16="http://schemas.microsoft.com/office/drawing/2014/main" id="{6F05162C-0AAF-C911-C673-DC98E3AFCC6D}"/>
                </a:ext>
              </a:extLst>
            </p:cNvPr>
            <p:cNvSpPr/>
            <p:nvPr/>
          </p:nvSpPr>
          <p:spPr>
            <a:xfrm>
              <a:off x="1299567" y="4718298"/>
              <a:ext cx="1170161"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Convergence</a:t>
              </a:r>
              <a:endParaRPr lang="en-US" sz="1400" dirty="0"/>
            </a:p>
          </p:txBody>
        </p:sp>
        <p:sp>
          <p:nvSpPr>
            <p:cNvPr id="37" name="Text 32">
              <a:extLst>
                <a:ext uri="{FF2B5EF4-FFF2-40B4-BE49-F238E27FC236}">
                  <a16:creationId xmlns:a16="http://schemas.microsoft.com/office/drawing/2014/main" id="{BE433E71-097C-98CE-E85C-835356C257AA}"/>
                </a:ext>
              </a:extLst>
            </p:cNvPr>
            <p:cNvSpPr/>
            <p:nvPr/>
          </p:nvSpPr>
          <p:spPr>
            <a:xfrm>
              <a:off x="2645048" y="4718298"/>
              <a:ext cx="1167780"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November 2026</a:t>
              </a:r>
              <a:endParaRPr lang="en-US" sz="1400" dirty="0"/>
            </a:p>
          </p:txBody>
        </p:sp>
        <p:sp>
          <p:nvSpPr>
            <p:cNvPr id="38" name="Text 33">
              <a:extLst>
                <a:ext uri="{FF2B5EF4-FFF2-40B4-BE49-F238E27FC236}">
                  <a16:creationId xmlns:a16="http://schemas.microsoft.com/office/drawing/2014/main" id="{4AE79487-0069-4D93-F6C4-8F3D88F97E7E}"/>
                </a:ext>
              </a:extLst>
            </p:cNvPr>
            <p:cNvSpPr/>
            <p:nvPr/>
          </p:nvSpPr>
          <p:spPr>
            <a:xfrm>
              <a:off x="3988147" y="4718298"/>
              <a:ext cx="2175049"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Final comparison and interpretation</a:t>
              </a:r>
              <a:endParaRPr lang="en-US" sz="1400" dirty="0"/>
            </a:p>
          </p:txBody>
        </p:sp>
        <p:sp>
          <p:nvSpPr>
            <p:cNvPr id="39" name="Text 34">
              <a:extLst>
                <a:ext uri="{FF2B5EF4-FFF2-40B4-BE49-F238E27FC236}">
                  <a16:creationId xmlns:a16="http://schemas.microsoft.com/office/drawing/2014/main" id="{45F5E1F5-2635-1206-3703-86B395AF86DA}"/>
                </a:ext>
              </a:extLst>
            </p:cNvPr>
            <p:cNvSpPr/>
            <p:nvPr/>
          </p:nvSpPr>
          <p:spPr>
            <a:xfrm>
              <a:off x="6338515" y="4718298"/>
              <a:ext cx="1505917" cy="107900"/>
            </a:xfrm>
            <a:prstGeom prst="rect">
              <a:avLst/>
            </a:prstGeom>
            <a:noFill/>
            <a:ln/>
          </p:spPr>
          <p:txBody>
            <a:bodyPr wrap="none" lIns="0" tIns="0" rIns="0" bIns="0" rtlCol="0" anchor="t"/>
            <a:lstStyle/>
            <a:p>
              <a:pPr marL="0" indent="0" algn="l">
                <a:lnSpc>
                  <a:spcPts val="800"/>
                </a:lnSpc>
                <a:buNone/>
              </a:pPr>
              <a:r>
                <a:rPr lang="en-US" sz="1400" dirty="0">
                  <a:solidFill>
                    <a:srgbClr val="384653"/>
                  </a:solidFill>
                  <a:latin typeface="Roboto" pitchFamily="34" charset="0"/>
                  <a:ea typeface="Roboto" pitchFamily="34" charset="-122"/>
                  <a:cs typeface="Roboto" pitchFamily="34" charset="-120"/>
                </a:rPr>
                <a:t>Consolidated results</a:t>
              </a:r>
              <a:endParaRPr lang="en-US" sz="1400" dirty="0"/>
            </a:p>
          </p:txBody>
        </p:sp>
      </p:grpSp>
    </p:spTree>
    <p:extLst>
      <p:ext uri="{BB962C8B-B14F-4D97-AF65-F5344CB8AC3E}">
        <p14:creationId xmlns:p14="http://schemas.microsoft.com/office/powerpoint/2010/main" val="1930295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0403-DDD8-F7A5-362F-94C0F2879C0E}"/>
              </a:ext>
            </a:extLst>
          </p:cNvPr>
          <p:cNvSpPr>
            <a:spLocks noGrp="1"/>
          </p:cNvSpPr>
          <p:nvPr>
            <p:ph type="title"/>
          </p:nvPr>
        </p:nvSpPr>
        <p:spPr/>
        <p:txBody>
          <a:bodyPr>
            <a:noAutofit/>
          </a:bodyPr>
          <a:lstStyle/>
          <a:p>
            <a:r>
              <a:rPr lang="en-US" sz="3600" dirty="0"/>
              <a:t>Q1. Make all site information identifiable and available</a:t>
            </a:r>
          </a:p>
        </p:txBody>
      </p:sp>
      <p:sp>
        <p:nvSpPr>
          <p:cNvPr id="4" name="Slide Number Placeholder 3">
            <a:extLst>
              <a:ext uri="{FF2B5EF4-FFF2-40B4-BE49-F238E27FC236}">
                <a16:creationId xmlns:a16="http://schemas.microsoft.com/office/drawing/2014/main" id="{37BD7C4C-AFAF-5D33-90F7-193C961857BA}"/>
              </a:ext>
            </a:extLst>
          </p:cNvPr>
          <p:cNvSpPr>
            <a:spLocks noGrp="1"/>
          </p:cNvSpPr>
          <p:nvPr>
            <p:ph type="sldNum" sz="quarter" idx="12"/>
          </p:nvPr>
        </p:nvSpPr>
        <p:spPr/>
        <p:txBody>
          <a:bodyPr/>
          <a:lstStyle/>
          <a:p>
            <a:fld id="{7C659075-83B6-5446-8002-4ADFDBF3FC85}" type="slidenum">
              <a:rPr lang="en-US" smtClean="0"/>
              <a:t>29</a:t>
            </a:fld>
            <a:endParaRPr lang="en-US"/>
          </a:p>
        </p:txBody>
      </p:sp>
      <p:sp>
        <p:nvSpPr>
          <p:cNvPr id="5" name="Text 4">
            <a:extLst>
              <a:ext uri="{FF2B5EF4-FFF2-40B4-BE49-F238E27FC236}">
                <a16:creationId xmlns:a16="http://schemas.microsoft.com/office/drawing/2014/main" id="{6462E725-3FE3-3B4E-22BF-7A1B8571DF56}"/>
              </a:ext>
            </a:extLst>
          </p:cNvPr>
          <p:cNvSpPr/>
          <p:nvPr/>
        </p:nvSpPr>
        <p:spPr>
          <a:xfrm>
            <a:off x="713232" y="1417320"/>
            <a:ext cx="10652760" cy="512064"/>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800" b="1" dirty="0">
                <a:solidFill>
                  <a:srgbClr val="FFFFFF"/>
                </a:solidFill>
                <a:latin typeface="Aptos" pitchFamily="34" charset="0"/>
                <a:ea typeface="Aptos" pitchFamily="34" charset="-122"/>
                <a:cs typeface="Aptos" pitchFamily="34" charset="-120"/>
              </a:rPr>
              <a:t>Answer: In principle yes, through a structured living inventory</a:t>
            </a:r>
            <a:endParaRPr lang="en-US" sz="1800" dirty="0"/>
          </a:p>
        </p:txBody>
      </p:sp>
      <p:sp>
        <p:nvSpPr>
          <p:cNvPr id="6" name="Text 5">
            <a:extLst>
              <a:ext uri="{FF2B5EF4-FFF2-40B4-BE49-F238E27FC236}">
                <a16:creationId xmlns:a16="http://schemas.microsoft.com/office/drawing/2014/main" id="{826BB31F-3307-E843-D990-4BD2DB011DDE}"/>
              </a:ext>
            </a:extLst>
          </p:cNvPr>
          <p:cNvSpPr/>
          <p:nvPr/>
        </p:nvSpPr>
        <p:spPr>
          <a:xfrm>
            <a:off x="777240" y="2331720"/>
            <a:ext cx="1920240" cy="256032"/>
          </a:xfrm>
          <a:prstGeom prst="rect">
            <a:avLst/>
          </a:prstGeom>
          <a:solidFill>
            <a:srgbClr val="1F5E99"/>
          </a:solidFill>
          <a:ln>
            <a:solidFill>
              <a:srgbClr val="1F5E99"/>
            </a:solidFill>
          </a:ln>
        </p:spPr>
        <p:txBody>
          <a:bodyPr wrap="square" lIns="635" tIns="635" rIns="635" bIns="635" rtlCol="0" anchor="ctr"/>
          <a:lstStyle/>
          <a:p>
            <a:pPr marL="0" indent="0" algn="ctr">
              <a:buNone/>
            </a:pPr>
            <a:r>
              <a:rPr lang="en-US" sz="2000" b="1" dirty="0">
                <a:solidFill>
                  <a:srgbClr val="FFFFFF"/>
                </a:solidFill>
              </a:rPr>
              <a:t>Noise Data</a:t>
            </a:r>
            <a:endParaRPr lang="en-US" sz="2000" dirty="0"/>
          </a:p>
        </p:txBody>
      </p:sp>
      <p:sp>
        <p:nvSpPr>
          <p:cNvPr id="7" name="Text 6">
            <a:extLst>
              <a:ext uri="{FF2B5EF4-FFF2-40B4-BE49-F238E27FC236}">
                <a16:creationId xmlns:a16="http://schemas.microsoft.com/office/drawing/2014/main" id="{08B97553-86A3-8A23-2AEE-B246292B0466}"/>
              </a:ext>
            </a:extLst>
          </p:cNvPr>
          <p:cNvSpPr/>
          <p:nvPr/>
        </p:nvSpPr>
        <p:spPr>
          <a:xfrm>
            <a:off x="777239" y="2719513"/>
            <a:ext cx="4742212" cy="1929605"/>
          </a:xfrm>
          <a:prstGeom prst="rect">
            <a:avLst/>
          </a:prstGeom>
          <a:solidFill>
            <a:srgbClr val="FFFFFF"/>
          </a:solidFill>
          <a:ln w="12700">
            <a:solidFill>
              <a:srgbClr val="C9D3DF"/>
            </a:solidFill>
          </a:ln>
        </p:spPr>
        <p:txBody>
          <a:bodyPr wrap="square" lIns="1524" tIns="1524" rIns="1524" bIns="1524" rtlCol="0" anchor="ctr">
            <a:noAutofit/>
          </a:bodyPr>
          <a:lstStyle/>
          <a:p>
            <a:pPr marL="342900" indent="-342900">
              <a:buFont typeface="Wingdings" pitchFamily="2" charset="2"/>
              <a:buChar char="Ø"/>
            </a:pPr>
            <a:r>
              <a:rPr lang="en-US" sz="2000" dirty="0">
                <a:solidFill>
                  <a:srgbClr val="18222D"/>
                </a:solidFill>
                <a:latin typeface="Aptos" pitchFamily="34" charset="0"/>
              </a:rPr>
              <a:t>currently available from Sardinia and </a:t>
            </a:r>
            <a:r>
              <a:rPr lang="en-US" sz="2000" dirty="0" err="1">
                <a:solidFill>
                  <a:srgbClr val="18222D"/>
                </a:solidFill>
                <a:latin typeface="Aptos" pitchFamily="34" charset="0"/>
              </a:rPr>
              <a:t>Lausitz</a:t>
            </a:r>
            <a:r>
              <a:rPr lang="en-US" sz="2000" dirty="0">
                <a:solidFill>
                  <a:srgbClr val="18222D"/>
                </a:solidFill>
                <a:latin typeface="Aptos" pitchFamily="34" charset="0"/>
              </a:rPr>
              <a:t>:</a:t>
            </a:r>
          </a:p>
          <a:p>
            <a:r>
              <a:rPr lang="en-US" sz="2000" dirty="0">
                <a:solidFill>
                  <a:srgbClr val="18222D"/>
                </a:solidFill>
                <a:latin typeface="Aptos" pitchFamily="34" charset="0"/>
                <a:ea typeface="Aptos" pitchFamily="34" charset="-122"/>
                <a:cs typeface="Aptos" pitchFamily="34" charset="-120"/>
              </a:rPr>
              <a:t>raw time series</a:t>
            </a:r>
            <a:r>
              <a:rPr lang="en-US" sz="2000" dirty="0"/>
              <a:t>, </a:t>
            </a:r>
            <a:r>
              <a:rPr lang="en-US" sz="2000" dirty="0">
                <a:solidFill>
                  <a:srgbClr val="18222D"/>
                </a:solidFill>
                <a:latin typeface="Aptos" pitchFamily="34" charset="0"/>
                <a:ea typeface="Aptos" pitchFamily="34" charset="-122"/>
                <a:cs typeface="Aptos" pitchFamily="34" charset="-120"/>
              </a:rPr>
              <a:t>logs</a:t>
            </a:r>
            <a:r>
              <a:rPr lang="en-US" sz="2000" dirty="0"/>
              <a:t>, </a:t>
            </a:r>
            <a:r>
              <a:rPr lang="en-US" sz="2000" dirty="0">
                <a:solidFill>
                  <a:srgbClr val="18222D"/>
                </a:solidFill>
                <a:latin typeface="Aptos" pitchFamily="34" charset="0"/>
                <a:ea typeface="Aptos" pitchFamily="34" charset="-122"/>
                <a:cs typeface="Aptos" pitchFamily="34" charset="-120"/>
              </a:rPr>
              <a:t>metadata</a:t>
            </a:r>
          </a:p>
          <a:p>
            <a:pPr marL="342900" indent="-342900">
              <a:buFont typeface="Wingdings" pitchFamily="2" charset="2"/>
              <a:buChar char="Ø"/>
            </a:pPr>
            <a:r>
              <a:rPr lang="en-US" sz="2000" dirty="0">
                <a:solidFill>
                  <a:srgbClr val="18222D"/>
                </a:solidFill>
                <a:latin typeface="Aptos" pitchFamily="34" charset="0"/>
              </a:rPr>
              <a:t>EMR team data not yet available </a:t>
            </a:r>
            <a:endParaRPr lang="en-US" sz="2000" dirty="0"/>
          </a:p>
        </p:txBody>
      </p:sp>
      <p:sp>
        <p:nvSpPr>
          <p:cNvPr id="8" name="Text 9">
            <a:extLst>
              <a:ext uri="{FF2B5EF4-FFF2-40B4-BE49-F238E27FC236}">
                <a16:creationId xmlns:a16="http://schemas.microsoft.com/office/drawing/2014/main" id="{A4CBF9F4-0056-2DBD-0034-002C446284A6}"/>
              </a:ext>
            </a:extLst>
          </p:cNvPr>
          <p:cNvSpPr/>
          <p:nvPr/>
        </p:nvSpPr>
        <p:spPr>
          <a:xfrm>
            <a:off x="5897879" y="2331719"/>
            <a:ext cx="2287653" cy="432231"/>
          </a:xfrm>
          <a:prstGeom prst="rect">
            <a:avLst/>
          </a:prstGeom>
          <a:solidFill>
            <a:srgbClr val="E58A2A"/>
          </a:solidFill>
          <a:ln>
            <a:solidFill>
              <a:srgbClr val="E58A2A"/>
            </a:solidFill>
          </a:ln>
        </p:spPr>
        <p:txBody>
          <a:bodyPr wrap="square" lIns="635" tIns="635" rIns="635" bIns="635" rtlCol="0" anchor="ctr"/>
          <a:lstStyle/>
          <a:p>
            <a:pPr marL="0" indent="0" algn="ctr">
              <a:buNone/>
            </a:pPr>
            <a:r>
              <a:rPr lang="en-US" sz="2000" b="1" dirty="0">
                <a:solidFill>
                  <a:srgbClr val="FFFFFF"/>
                </a:solidFill>
              </a:rPr>
              <a:t>Models</a:t>
            </a:r>
            <a:endParaRPr lang="en-US" sz="2000" dirty="0"/>
          </a:p>
        </p:txBody>
      </p:sp>
      <p:sp>
        <p:nvSpPr>
          <p:cNvPr id="9" name="Text 10">
            <a:extLst>
              <a:ext uri="{FF2B5EF4-FFF2-40B4-BE49-F238E27FC236}">
                <a16:creationId xmlns:a16="http://schemas.microsoft.com/office/drawing/2014/main" id="{6ADCF6E6-08A6-61C6-09EF-505C8C6E18D6}"/>
              </a:ext>
            </a:extLst>
          </p:cNvPr>
          <p:cNvSpPr/>
          <p:nvPr/>
        </p:nvSpPr>
        <p:spPr>
          <a:xfrm>
            <a:off x="5897879" y="2697480"/>
            <a:ext cx="4742212" cy="1929604"/>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buNone/>
            </a:pPr>
            <a:r>
              <a:rPr lang="en-US" sz="2000" dirty="0">
                <a:solidFill>
                  <a:srgbClr val="18222D"/>
                </a:solidFill>
                <a:latin typeface="Aptos" pitchFamily="34" charset="0"/>
                <a:ea typeface="Aptos" pitchFamily="34" charset="-122"/>
                <a:cs typeface="Aptos" pitchFamily="34" charset="-120"/>
              </a:rPr>
              <a:t>Geology</a:t>
            </a:r>
            <a:r>
              <a:rPr lang="en-US" sz="2000" dirty="0"/>
              <a:t> &amp; </a:t>
            </a:r>
            <a:r>
              <a:rPr lang="en-US" sz="2000" dirty="0">
                <a:solidFill>
                  <a:srgbClr val="18222D"/>
                </a:solidFill>
                <a:latin typeface="Aptos" pitchFamily="34" charset="0"/>
                <a:ea typeface="Aptos" pitchFamily="34" charset="-122"/>
                <a:cs typeface="Aptos" pitchFamily="34" charset="-120"/>
              </a:rPr>
              <a:t>hydrology: mostly slides, a few publications, no raw data (First model for ET-PP) </a:t>
            </a:r>
          </a:p>
          <a:p>
            <a:pPr marL="0" indent="0">
              <a:buNone/>
            </a:pPr>
            <a:r>
              <a:rPr lang="en-US" sz="2000" dirty="0">
                <a:solidFill>
                  <a:srgbClr val="18222D"/>
                </a:solidFill>
                <a:latin typeface="Aptos" pitchFamily="34" charset="0"/>
                <a:ea typeface="Aptos" pitchFamily="34" charset="-122"/>
                <a:cs typeface="Aptos" pitchFamily="34" charset="-120"/>
              </a:rPr>
              <a:t>NN projections: hot point of discussion</a:t>
            </a:r>
            <a:endParaRPr lang="en-US" sz="2000" dirty="0"/>
          </a:p>
        </p:txBody>
      </p:sp>
    </p:spTree>
    <p:extLst>
      <p:ext uri="{BB962C8B-B14F-4D97-AF65-F5344CB8AC3E}">
        <p14:creationId xmlns:p14="http://schemas.microsoft.com/office/powerpoint/2010/main" val="3740360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magin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 y="18979"/>
            <a:ext cx="12191186" cy="6842795"/>
          </a:xfrm>
          <a:prstGeom prst="rect">
            <a:avLst/>
          </a:prstGeom>
        </p:spPr>
      </p:pic>
      <p:pic>
        <p:nvPicPr>
          <p:cNvPr id="144" name="Immagine 143"/>
          <p:cNvPicPr>
            <a:picLocks noChangeAspect="1"/>
          </p:cNvPicPr>
          <p:nvPr/>
        </p:nvPicPr>
        <p:blipFill rotWithShape="1">
          <a:blip r:embed="rId3">
            <a:clrChange>
              <a:clrFrom>
                <a:srgbClr val="070506"/>
              </a:clrFrom>
              <a:clrTo>
                <a:srgbClr val="070506">
                  <a:alpha val="0"/>
                </a:srgbClr>
              </a:clrTo>
            </a:clrChange>
          </a:blip>
          <a:srcRect l="12074" t="3880" r="24443" b="36069"/>
          <a:stretch/>
        </p:blipFill>
        <p:spPr>
          <a:xfrm>
            <a:off x="7953554" y="3680604"/>
            <a:ext cx="4232695" cy="3180271"/>
          </a:xfrm>
          <a:prstGeom prst="rect">
            <a:avLst/>
          </a:prstGeom>
        </p:spPr>
      </p:pic>
      <p:sp>
        <p:nvSpPr>
          <p:cNvPr id="4" name="Titolo 3"/>
          <p:cNvSpPr>
            <a:spLocks noGrp="1"/>
          </p:cNvSpPr>
          <p:nvPr>
            <p:ph type="title"/>
          </p:nvPr>
        </p:nvSpPr>
        <p:spPr>
          <a:xfrm>
            <a:off x="74632" y="152137"/>
            <a:ext cx="10515600" cy="702230"/>
          </a:xfrm>
        </p:spPr>
        <p:txBody>
          <a:bodyPr/>
          <a:lstStyle/>
          <a:p>
            <a:r>
              <a:rPr lang="en-GB" dirty="0">
                <a:solidFill>
                  <a:schemeClr val="bg1"/>
                </a:solidFill>
              </a:rPr>
              <a:t>The GW spectrum</a:t>
            </a:r>
          </a:p>
        </p:txBody>
      </p:sp>
      <p:pic>
        <p:nvPicPr>
          <p:cNvPr id="50" name="Picture 9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56556" y="4661105"/>
            <a:ext cx="1630452" cy="1285589"/>
          </a:xfrm>
          <a:prstGeom prst="rect">
            <a:avLst/>
          </a:prstGeom>
          <a:ln w="28575" cmpd="sng">
            <a:solidFill>
              <a:srgbClr val="FFFFFF"/>
            </a:solidFill>
          </a:ln>
        </p:spPr>
      </p:pic>
      <p:pic>
        <p:nvPicPr>
          <p:cNvPr id="51" name="Picture 1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6367" y="3942663"/>
            <a:ext cx="1744523" cy="1219200"/>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52"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8316" y="4538200"/>
            <a:ext cx="2237493" cy="106547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53" name="TextBox 98"/>
          <p:cNvSpPr txBox="1"/>
          <p:nvPr/>
        </p:nvSpPr>
        <p:spPr>
          <a:xfrm>
            <a:off x="4572000" y="3265098"/>
            <a:ext cx="685800" cy="4572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10</a:t>
            </a:r>
            <a:r>
              <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rPr>
              <a:t>-9</a:t>
            </a:r>
            <a:r>
              <a:rPr kumimoji="0" lang="en-US" sz="1600" b="0" i="1" u="none" strike="noStrike" kern="0" cap="none" spc="0" normalizeH="0" baseline="0" noProof="0" dirty="0">
                <a:ln>
                  <a:noFill/>
                </a:ln>
                <a:solidFill>
                  <a:prstClr val="white"/>
                </a:solidFill>
                <a:effectLst/>
                <a:uLnTx/>
                <a:uFillTx/>
                <a:latin typeface="Helvetica" pitchFamily="34" charset="0"/>
                <a:ea typeface="+mn-ea"/>
                <a:cs typeface="Helvetica" pitchFamily="34" charset="0"/>
              </a:rPr>
              <a:t> Hz</a:t>
            </a:r>
            <a:endPar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endParaRPr>
          </a:p>
        </p:txBody>
      </p:sp>
      <p:sp>
        <p:nvSpPr>
          <p:cNvPr id="54" name="TextBox 99"/>
          <p:cNvSpPr txBox="1"/>
          <p:nvPr/>
        </p:nvSpPr>
        <p:spPr>
          <a:xfrm>
            <a:off x="6437416" y="3265098"/>
            <a:ext cx="685800" cy="4572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10</a:t>
            </a:r>
            <a:r>
              <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rPr>
              <a:t>-4</a:t>
            </a:r>
            <a:r>
              <a:rPr kumimoji="0" lang="en-US" sz="1600" b="0" i="1" u="none" strike="noStrike" kern="0" cap="none" spc="0" normalizeH="0" baseline="0" noProof="0" dirty="0">
                <a:ln>
                  <a:noFill/>
                </a:ln>
                <a:solidFill>
                  <a:prstClr val="white"/>
                </a:solidFill>
                <a:effectLst/>
                <a:uLnTx/>
                <a:uFillTx/>
                <a:latin typeface="Helvetica" pitchFamily="34" charset="0"/>
                <a:ea typeface="+mn-ea"/>
                <a:cs typeface="Helvetica" pitchFamily="34" charset="0"/>
              </a:rPr>
              <a:t> Hz</a:t>
            </a:r>
            <a:endPar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endParaRPr>
          </a:p>
        </p:txBody>
      </p:sp>
      <p:sp>
        <p:nvSpPr>
          <p:cNvPr id="55" name="TextBox 100"/>
          <p:cNvSpPr txBox="1"/>
          <p:nvPr/>
        </p:nvSpPr>
        <p:spPr>
          <a:xfrm>
            <a:off x="8022848" y="3265098"/>
            <a:ext cx="685800" cy="4572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10</a:t>
            </a:r>
            <a:r>
              <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rPr>
              <a:t>0</a:t>
            </a:r>
            <a:r>
              <a:rPr kumimoji="0" lang="en-US" sz="1600" b="0" i="1" u="none" strike="noStrike" kern="0" cap="none" spc="0" normalizeH="0" baseline="0" noProof="0" dirty="0">
                <a:ln>
                  <a:noFill/>
                </a:ln>
                <a:solidFill>
                  <a:prstClr val="white"/>
                </a:solidFill>
                <a:effectLst/>
                <a:uLnTx/>
                <a:uFillTx/>
                <a:latin typeface="Helvetica" pitchFamily="34" charset="0"/>
                <a:ea typeface="+mn-ea"/>
                <a:cs typeface="Helvetica" pitchFamily="34" charset="0"/>
              </a:rPr>
              <a:t> Hz</a:t>
            </a:r>
            <a:endPar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endParaRPr>
          </a:p>
        </p:txBody>
      </p:sp>
      <p:sp>
        <p:nvSpPr>
          <p:cNvPr id="56" name="TextBox 101"/>
          <p:cNvSpPr txBox="1"/>
          <p:nvPr/>
        </p:nvSpPr>
        <p:spPr>
          <a:xfrm>
            <a:off x="9525000" y="3265098"/>
            <a:ext cx="685800" cy="4572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10</a:t>
            </a:r>
            <a:r>
              <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rPr>
              <a:t>3</a:t>
            </a:r>
            <a:r>
              <a:rPr kumimoji="0" lang="en-US" sz="1600" b="0" i="1" u="none" strike="noStrike" kern="0" cap="none" spc="0" normalizeH="0" baseline="0" noProof="0" dirty="0">
                <a:ln>
                  <a:noFill/>
                </a:ln>
                <a:solidFill>
                  <a:prstClr val="white"/>
                </a:solidFill>
                <a:effectLst/>
                <a:uLnTx/>
                <a:uFillTx/>
                <a:latin typeface="Helvetica" pitchFamily="34" charset="0"/>
                <a:ea typeface="+mn-ea"/>
                <a:cs typeface="Helvetica" pitchFamily="34" charset="0"/>
              </a:rPr>
              <a:t> Hz</a:t>
            </a:r>
            <a:endPar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endParaRPr>
          </a:p>
        </p:txBody>
      </p:sp>
      <p:grpSp>
        <p:nvGrpSpPr>
          <p:cNvPr id="57" name="Group 14"/>
          <p:cNvGrpSpPr/>
          <p:nvPr/>
        </p:nvGrpSpPr>
        <p:grpSpPr>
          <a:xfrm>
            <a:off x="3648995" y="763506"/>
            <a:ext cx="1913056" cy="1434792"/>
            <a:chOff x="2243872" y="1079808"/>
            <a:chExt cx="1913056" cy="1434792"/>
          </a:xfrm>
        </p:grpSpPr>
        <p:pic>
          <p:nvPicPr>
            <p:cNvPr id="58"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43872" y="1079808"/>
              <a:ext cx="1913056" cy="1434792"/>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59" name="TextBox 107"/>
            <p:cNvSpPr txBox="1"/>
            <p:nvPr/>
          </p:nvSpPr>
          <p:spPr>
            <a:xfrm>
              <a:off x="2244675" y="1099948"/>
              <a:ext cx="1390124"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Cosmic Strings</a:t>
              </a:r>
            </a:p>
          </p:txBody>
        </p:sp>
      </p:grpSp>
      <p:grpSp>
        <p:nvGrpSpPr>
          <p:cNvPr id="60" name="Group 17"/>
          <p:cNvGrpSpPr/>
          <p:nvPr/>
        </p:nvGrpSpPr>
        <p:grpSpPr>
          <a:xfrm>
            <a:off x="4444789" y="1492066"/>
            <a:ext cx="2599134" cy="1412465"/>
            <a:chOff x="3039666" y="1808367"/>
            <a:chExt cx="2599134" cy="1412465"/>
          </a:xfrm>
        </p:grpSpPr>
        <p:pic>
          <p:nvPicPr>
            <p:cNvPr id="61"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48000" y="1808367"/>
              <a:ext cx="2590800" cy="1412465"/>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62" name="TextBox 110"/>
            <p:cNvSpPr txBox="1"/>
            <p:nvPr/>
          </p:nvSpPr>
          <p:spPr>
            <a:xfrm>
              <a:off x="3039666" y="2878149"/>
              <a:ext cx="2316660"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Supermassive BH Binaries</a:t>
              </a:r>
            </a:p>
          </p:txBody>
        </p:sp>
      </p:grpSp>
      <p:grpSp>
        <p:nvGrpSpPr>
          <p:cNvPr id="63" name="Group 20"/>
          <p:cNvGrpSpPr/>
          <p:nvPr/>
        </p:nvGrpSpPr>
        <p:grpSpPr>
          <a:xfrm>
            <a:off x="7348724" y="733133"/>
            <a:ext cx="1857145" cy="1219200"/>
            <a:chOff x="4315055" y="990600"/>
            <a:chExt cx="1857145" cy="1219200"/>
          </a:xfrm>
        </p:grpSpPr>
        <p:pic>
          <p:nvPicPr>
            <p:cNvPr id="64"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43400" y="990600"/>
              <a:ext cx="1828800" cy="1219200"/>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65" name="TextBox 113"/>
            <p:cNvSpPr txBox="1"/>
            <p:nvPr/>
          </p:nvSpPr>
          <p:spPr>
            <a:xfrm>
              <a:off x="4315055" y="1009945"/>
              <a:ext cx="1779654"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BH and NS Binaries</a:t>
              </a:r>
            </a:p>
          </p:txBody>
        </p:sp>
      </p:grpSp>
      <p:grpSp>
        <p:nvGrpSpPr>
          <p:cNvPr id="66" name="Group 23"/>
          <p:cNvGrpSpPr/>
          <p:nvPr/>
        </p:nvGrpSpPr>
        <p:grpSpPr>
          <a:xfrm>
            <a:off x="6744025" y="1817680"/>
            <a:ext cx="1967205" cy="1238709"/>
            <a:chOff x="5338901" y="2133981"/>
            <a:chExt cx="1967205" cy="1238709"/>
          </a:xfrm>
        </p:grpSpPr>
        <p:pic>
          <p:nvPicPr>
            <p:cNvPr id="67"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10200" y="2133981"/>
              <a:ext cx="1828800" cy="1218819"/>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68" name="TextBox 116"/>
            <p:cNvSpPr txBox="1"/>
            <p:nvPr/>
          </p:nvSpPr>
          <p:spPr>
            <a:xfrm>
              <a:off x="5338901" y="3064913"/>
              <a:ext cx="1967205"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Binaries coalescences</a:t>
              </a:r>
            </a:p>
          </p:txBody>
        </p:sp>
      </p:grpSp>
      <p:grpSp>
        <p:nvGrpSpPr>
          <p:cNvPr id="69" name="Group 26"/>
          <p:cNvGrpSpPr/>
          <p:nvPr/>
        </p:nvGrpSpPr>
        <p:grpSpPr>
          <a:xfrm>
            <a:off x="5477404" y="429021"/>
            <a:ext cx="1920025" cy="1388659"/>
            <a:chOff x="6016975" y="1049741"/>
            <a:chExt cx="1920025" cy="1388659"/>
          </a:xfrm>
        </p:grpSpPr>
        <p:pic>
          <p:nvPicPr>
            <p:cNvPr id="70"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83799" y="1049741"/>
              <a:ext cx="1853201" cy="1388659"/>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71" name="TextBox 119"/>
            <p:cNvSpPr txBox="1"/>
            <p:nvPr/>
          </p:nvSpPr>
          <p:spPr>
            <a:xfrm>
              <a:off x="6016975" y="1855704"/>
              <a:ext cx="1797287" cy="523220"/>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Extreme Mass Ratio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Inspirals</a:t>
              </a:r>
            </a:p>
          </p:txBody>
        </p:sp>
      </p:grpSp>
      <p:grpSp>
        <p:nvGrpSpPr>
          <p:cNvPr id="72" name="Group 29"/>
          <p:cNvGrpSpPr/>
          <p:nvPr/>
        </p:nvGrpSpPr>
        <p:grpSpPr>
          <a:xfrm>
            <a:off x="9068625" y="521898"/>
            <a:ext cx="1436996" cy="1436996"/>
            <a:chOff x="7663502" y="838200"/>
            <a:chExt cx="1436996" cy="1436996"/>
          </a:xfrm>
        </p:grpSpPr>
        <p:pic>
          <p:nvPicPr>
            <p:cNvPr id="73" name="Picture 1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663502" y="838200"/>
              <a:ext cx="1436996" cy="1436996"/>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74" name="TextBox 122"/>
            <p:cNvSpPr txBox="1"/>
            <p:nvPr/>
          </p:nvSpPr>
          <p:spPr>
            <a:xfrm>
              <a:off x="7847956" y="930671"/>
              <a:ext cx="1149674"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Supernovae</a:t>
              </a:r>
            </a:p>
          </p:txBody>
        </p:sp>
      </p:grpSp>
      <p:grpSp>
        <p:nvGrpSpPr>
          <p:cNvPr id="75" name="Group 32"/>
          <p:cNvGrpSpPr/>
          <p:nvPr/>
        </p:nvGrpSpPr>
        <p:grpSpPr>
          <a:xfrm>
            <a:off x="8856325" y="1801013"/>
            <a:ext cx="1235599" cy="1230004"/>
            <a:chOff x="7451201" y="2117315"/>
            <a:chExt cx="1235599" cy="1230004"/>
          </a:xfrm>
        </p:grpSpPr>
        <p:pic>
          <p:nvPicPr>
            <p:cNvPr id="76" name="Picture 1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452241" y="2117315"/>
              <a:ext cx="1234559" cy="1230004"/>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77" name="TextBox 125"/>
            <p:cNvSpPr txBox="1"/>
            <p:nvPr/>
          </p:nvSpPr>
          <p:spPr>
            <a:xfrm>
              <a:off x="7451201" y="3024153"/>
              <a:ext cx="1181734"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Spinning NS</a:t>
              </a:r>
            </a:p>
          </p:txBody>
        </p:sp>
      </p:grpSp>
      <p:sp>
        <p:nvSpPr>
          <p:cNvPr id="78" name="TextBox 126"/>
          <p:cNvSpPr txBox="1"/>
          <p:nvPr/>
        </p:nvSpPr>
        <p:spPr>
          <a:xfrm>
            <a:off x="1676400" y="3265098"/>
            <a:ext cx="685800" cy="457200"/>
          </a:xfrm>
          <a:prstGeom prst="rect">
            <a:avLst/>
          </a:prstGeom>
        </p:spPr>
        <p:txBody>
          <a:bodyPr vert="horz" wrap="none"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10</a:t>
            </a:r>
            <a:r>
              <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rPr>
              <a:t>-16</a:t>
            </a:r>
            <a:r>
              <a:rPr kumimoji="0" lang="en-US" sz="1600" b="0" i="1" u="none" strike="noStrike" kern="0" cap="none" spc="0" normalizeH="0" baseline="0" noProof="0" dirty="0">
                <a:ln>
                  <a:noFill/>
                </a:ln>
                <a:solidFill>
                  <a:prstClr val="white"/>
                </a:solidFill>
                <a:effectLst/>
                <a:uLnTx/>
                <a:uFillTx/>
                <a:latin typeface="Helvetica" pitchFamily="34" charset="0"/>
                <a:ea typeface="+mn-ea"/>
                <a:cs typeface="Helvetica" pitchFamily="34" charset="0"/>
              </a:rPr>
              <a:t> Hz</a:t>
            </a:r>
            <a:endParaRPr kumimoji="0" lang="en-US" sz="1600" b="0" i="1" u="none" strike="noStrike" kern="1200" cap="none" spc="0" normalizeH="0" baseline="30000" noProof="0" dirty="0">
              <a:ln>
                <a:noFill/>
              </a:ln>
              <a:solidFill>
                <a:prstClr val="white"/>
              </a:solidFill>
              <a:effectLst/>
              <a:uLnTx/>
              <a:uFillTx/>
              <a:latin typeface="Helvetica" pitchFamily="34" charset="0"/>
              <a:ea typeface="+mn-ea"/>
              <a:cs typeface="Helvetica" pitchFamily="34" charset="0"/>
            </a:endParaRPr>
          </a:p>
        </p:txBody>
      </p:sp>
      <p:grpSp>
        <p:nvGrpSpPr>
          <p:cNvPr id="79" name="Group 46"/>
          <p:cNvGrpSpPr/>
          <p:nvPr/>
        </p:nvGrpSpPr>
        <p:grpSpPr>
          <a:xfrm>
            <a:off x="3575103" y="3650037"/>
            <a:ext cx="3014339" cy="2434758"/>
            <a:chOff x="2051102" y="3954147"/>
            <a:chExt cx="3014339" cy="2434758"/>
          </a:xfrm>
        </p:grpSpPr>
        <p:pic>
          <p:nvPicPr>
            <p:cNvPr id="80" name="Picture 1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433575" y="3954147"/>
              <a:ext cx="1631866" cy="2065653"/>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81"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051102" y="5036355"/>
              <a:ext cx="2032000" cy="135255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82" name="Rectangle 130"/>
            <p:cNvSpPr/>
            <p:nvPr/>
          </p:nvSpPr>
          <p:spPr>
            <a:xfrm>
              <a:off x="2219255" y="3960265"/>
              <a:ext cx="2488776" cy="233803"/>
            </a:xfrm>
            <a:prstGeom prst="rect">
              <a:avLst/>
            </a:prstGeom>
            <a:gradFill flip="none" rotWithShape="1">
              <a:gsLst>
                <a:gs pos="0">
                  <a:srgbClr val="326464">
                    <a:alpha val="0"/>
                  </a:srgbClr>
                </a:gs>
                <a:gs pos="20000">
                  <a:srgbClr val="326464"/>
                </a:gs>
                <a:gs pos="80000">
                  <a:srgbClr val="326464"/>
                </a:gs>
                <a:gs pos="100000">
                  <a:srgbClr val="326464">
                    <a:alpha val="0"/>
                  </a:srgbClr>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Helvetica" pitchFamily="34" charset="0"/>
                  <a:ea typeface="+mn-ea"/>
                  <a:cs typeface="Helvetica" pitchFamily="34" charset="0"/>
                </a:rPr>
                <a:t>Pulsar timing</a:t>
              </a:r>
            </a:p>
          </p:txBody>
        </p:sp>
      </p:grpSp>
      <p:sp>
        <p:nvSpPr>
          <p:cNvPr id="83" name="Rectangle 131"/>
          <p:cNvSpPr/>
          <p:nvPr/>
        </p:nvSpPr>
        <p:spPr>
          <a:xfrm>
            <a:off x="6035864" y="3643964"/>
            <a:ext cx="2488776" cy="233803"/>
          </a:xfrm>
          <a:prstGeom prst="rect">
            <a:avLst/>
          </a:prstGeom>
          <a:gradFill flip="none" rotWithShape="1">
            <a:gsLst>
              <a:gs pos="0">
                <a:sysClr val="windowText" lastClr="000000">
                  <a:lumMod val="50000"/>
                  <a:alpha val="0"/>
                </a:sysClr>
              </a:gs>
              <a:gs pos="20000">
                <a:sysClr val="windowText" lastClr="000000">
                  <a:lumMod val="50000"/>
                </a:sysClr>
              </a:gs>
              <a:gs pos="80000">
                <a:sysClr val="windowText" lastClr="000000">
                  <a:lumMod val="50000"/>
                </a:sysClr>
              </a:gs>
              <a:gs pos="100000">
                <a:sysClr val="windowText" lastClr="000000">
                  <a:lumMod val="50000"/>
                  <a:alpha val="0"/>
                </a:sysClr>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Helvetica" pitchFamily="34" charset="0"/>
                <a:ea typeface="+mn-ea"/>
                <a:cs typeface="Helvetica" pitchFamily="34" charset="0"/>
              </a:rPr>
              <a:t>Space detectors</a:t>
            </a:r>
          </a:p>
        </p:txBody>
      </p:sp>
      <p:pic>
        <p:nvPicPr>
          <p:cNvPr id="85" name="Picture 20"/>
          <p:cNvPicPr>
            <a:picLocks noChangeAspect="1" noChangeArrowheads="1"/>
          </p:cNvPicPr>
          <p:nvPr/>
        </p:nvPicPr>
        <p:blipFill>
          <a:blip r:embed="rId16" cstate="print"/>
          <a:srcRect/>
          <a:stretch>
            <a:fillRect/>
          </a:stretch>
        </p:blipFill>
        <p:spPr bwMode="auto">
          <a:xfrm>
            <a:off x="8524640" y="4097986"/>
            <a:ext cx="1820965" cy="1329374"/>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86" name="Picture 21"/>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942576" y="3929455"/>
            <a:ext cx="1588911" cy="842287"/>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87" name="Rectangle 135"/>
          <p:cNvSpPr/>
          <p:nvPr/>
        </p:nvSpPr>
        <p:spPr>
          <a:xfrm>
            <a:off x="8160924" y="3643964"/>
            <a:ext cx="2488776" cy="233803"/>
          </a:xfrm>
          <a:prstGeom prst="rect">
            <a:avLst/>
          </a:prstGeom>
          <a:gradFill flip="none" rotWithShape="1">
            <a:gsLst>
              <a:gs pos="0">
                <a:srgbClr val="FC950C">
                  <a:alpha val="0"/>
                </a:srgbClr>
              </a:gs>
              <a:gs pos="20000">
                <a:srgbClr val="FC950C"/>
              </a:gs>
              <a:gs pos="79000">
                <a:srgbClr val="FC950C"/>
              </a:gs>
              <a:gs pos="100000">
                <a:srgbClr val="FC950C">
                  <a:alpha val="0"/>
                </a:srgbClr>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 lastClr="FFFFFF"/>
                </a:solidFill>
                <a:effectLst/>
                <a:uLnTx/>
                <a:uFillTx/>
                <a:latin typeface="Helvetica" pitchFamily="34" charset="0"/>
                <a:ea typeface="+mn-ea"/>
                <a:cs typeface="Helvetica" pitchFamily="34" charset="0"/>
              </a:rPr>
              <a:t>Ground interferometers</a:t>
            </a:r>
          </a:p>
        </p:txBody>
      </p:sp>
      <p:grpSp>
        <p:nvGrpSpPr>
          <p:cNvPr id="88" name="Group 53"/>
          <p:cNvGrpSpPr>
            <a:grpSpLocks noChangeAspect="1"/>
          </p:cNvGrpSpPr>
          <p:nvPr/>
        </p:nvGrpSpPr>
        <p:grpSpPr bwMode="auto">
          <a:xfrm>
            <a:off x="1295398" y="3149230"/>
            <a:ext cx="9601251" cy="192088"/>
            <a:chOff x="-144" y="2183"/>
            <a:chExt cx="6048" cy="121"/>
          </a:xfrm>
          <a:noFill/>
        </p:grpSpPr>
        <p:sp>
          <p:nvSpPr>
            <p:cNvPr id="89" name="AutoShape 52"/>
            <p:cNvSpPr>
              <a:spLocks noChangeAspect="1" noChangeArrowheads="1" noTextEdit="1"/>
            </p:cNvSpPr>
            <p:nvPr/>
          </p:nvSpPr>
          <p:spPr bwMode="auto">
            <a:xfrm>
              <a:off x="-144" y="2183"/>
              <a:ext cx="6048" cy="12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0" name="Freeform 55"/>
            <p:cNvSpPr>
              <a:spLocks/>
            </p:cNvSpPr>
            <p:nvPr/>
          </p:nvSpPr>
          <p:spPr bwMode="auto">
            <a:xfrm>
              <a:off x="-23" y="2186"/>
              <a:ext cx="796" cy="58"/>
            </a:xfrm>
            <a:custGeom>
              <a:avLst/>
              <a:gdLst/>
              <a:ahLst/>
              <a:cxnLst>
                <a:cxn ang="0">
                  <a:pos x="1" y="58"/>
                </a:cxn>
                <a:cxn ang="0">
                  <a:pos x="1" y="58"/>
                </a:cxn>
                <a:cxn ang="0">
                  <a:pos x="2" y="58"/>
                </a:cxn>
                <a:cxn ang="0">
                  <a:pos x="3" y="58"/>
                </a:cxn>
                <a:cxn ang="0">
                  <a:pos x="4" y="58"/>
                </a:cxn>
                <a:cxn ang="0">
                  <a:pos x="5" y="58"/>
                </a:cxn>
                <a:cxn ang="0">
                  <a:pos x="6" y="58"/>
                </a:cxn>
                <a:cxn ang="0">
                  <a:pos x="7" y="58"/>
                </a:cxn>
                <a:cxn ang="0">
                  <a:pos x="9" y="58"/>
                </a:cxn>
                <a:cxn ang="0">
                  <a:pos x="10" y="58"/>
                </a:cxn>
                <a:cxn ang="0">
                  <a:pos x="12" y="58"/>
                </a:cxn>
                <a:cxn ang="0">
                  <a:pos x="15" y="58"/>
                </a:cxn>
                <a:cxn ang="0">
                  <a:pos x="17" y="58"/>
                </a:cxn>
                <a:cxn ang="0">
                  <a:pos x="19" y="58"/>
                </a:cxn>
                <a:cxn ang="0">
                  <a:pos x="22" y="58"/>
                </a:cxn>
                <a:cxn ang="0">
                  <a:pos x="26" y="58"/>
                </a:cxn>
                <a:cxn ang="0">
                  <a:pos x="29" y="58"/>
                </a:cxn>
                <a:cxn ang="0">
                  <a:pos x="33" y="58"/>
                </a:cxn>
                <a:cxn ang="0">
                  <a:pos x="38" y="58"/>
                </a:cxn>
                <a:cxn ang="0">
                  <a:pos x="41" y="58"/>
                </a:cxn>
                <a:cxn ang="0">
                  <a:pos x="45" y="58"/>
                </a:cxn>
                <a:cxn ang="0">
                  <a:pos x="52" y="58"/>
                </a:cxn>
                <a:cxn ang="0">
                  <a:pos x="58" y="58"/>
                </a:cxn>
                <a:cxn ang="0">
                  <a:pos x="75" y="58"/>
                </a:cxn>
                <a:cxn ang="0">
                  <a:pos x="122" y="57"/>
                </a:cxn>
                <a:cxn ang="0">
                  <a:pos x="169" y="56"/>
                </a:cxn>
                <a:cxn ang="0">
                  <a:pos x="215" y="55"/>
                </a:cxn>
                <a:cxn ang="0">
                  <a:pos x="261" y="53"/>
                </a:cxn>
                <a:cxn ang="0">
                  <a:pos x="308" y="51"/>
                </a:cxn>
                <a:cxn ang="0">
                  <a:pos x="355" y="47"/>
                </a:cxn>
                <a:cxn ang="0">
                  <a:pos x="401" y="42"/>
                </a:cxn>
                <a:cxn ang="0">
                  <a:pos x="448" y="37"/>
                </a:cxn>
                <a:cxn ang="0">
                  <a:pos x="494" y="30"/>
                </a:cxn>
                <a:cxn ang="0">
                  <a:pos x="540" y="23"/>
                </a:cxn>
                <a:cxn ang="0">
                  <a:pos x="587" y="15"/>
                </a:cxn>
                <a:cxn ang="0">
                  <a:pos x="633" y="8"/>
                </a:cxn>
                <a:cxn ang="0">
                  <a:pos x="680" y="2"/>
                </a:cxn>
                <a:cxn ang="0">
                  <a:pos x="699" y="0"/>
                </a:cxn>
                <a:cxn ang="0">
                  <a:pos x="706" y="0"/>
                </a:cxn>
                <a:cxn ang="0">
                  <a:pos x="709" y="0"/>
                </a:cxn>
                <a:cxn ang="0">
                  <a:pos x="713" y="0"/>
                </a:cxn>
                <a:cxn ang="0">
                  <a:pos x="716" y="0"/>
                </a:cxn>
                <a:cxn ang="0">
                  <a:pos x="718" y="0"/>
                </a:cxn>
                <a:cxn ang="0">
                  <a:pos x="721" y="0"/>
                </a:cxn>
                <a:cxn ang="0">
                  <a:pos x="722" y="0"/>
                </a:cxn>
                <a:cxn ang="0">
                  <a:pos x="724" y="0"/>
                </a:cxn>
                <a:cxn ang="0">
                  <a:pos x="725" y="0"/>
                </a:cxn>
                <a:cxn ang="0">
                  <a:pos x="726" y="0"/>
                </a:cxn>
                <a:cxn ang="0">
                  <a:pos x="727" y="0"/>
                </a:cxn>
                <a:cxn ang="0">
                  <a:pos x="727" y="0"/>
                </a:cxn>
                <a:cxn ang="0">
                  <a:pos x="728" y="0"/>
                </a:cxn>
                <a:cxn ang="0">
                  <a:pos x="729" y="0"/>
                </a:cxn>
                <a:cxn ang="0">
                  <a:pos x="730" y="0"/>
                </a:cxn>
                <a:cxn ang="0">
                  <a:pos x="731" y="0"/>
                </a:cxn>
                <a:cxn ang="0">
                  <a:pos x="733" y="0"/>
                </a:cxn>
                <a:cxn ang="0">
                  <a:pos x="735" y="0"/>
                </a:cxn>
                <a:cxn ang="0">
                  <a:pos x="741" y="0"/>
                </a:cxn>
                <a:cxn ang="0">
                  <a:pos x="744" y="0"/>
                </a:cxn>
                <a:cxn ang="0">
                  <a:pos x="747" y="0"/>
                </a:cxn>
                <a:cxn ang="0">
                  <a:pos x="752" y="0"/>
                </a:cxn>
                <a:cxn ang="0">
                  <a:pos x="761" y="1"/>
                </a:cxn>
                <a:cxn ang="0">
                  <a:pos x="773" y="2"/>
                </a:cxn>
              </a:cxnLst>
              <a:rect l="0" t="0" r="r" b="b"/>
              <a:pathLst>
                <a:path w="796" h="58">
                  <a:moveTo>
                    <a:pt x="0" y="58"/>
                  </a:moveTo>
                  <a:lnTo>
                    <a:pt x="0" y="58"/>
                  </a:lnTo>
                  <a:lnTo>
                    <a:pt x="0" y="58"/>
                  </a:lnTo>
                  <a:lnTo>
                    <a:pt x="0" y="58"/>
                  </a:lnTo>
                  <a:lnTo>
                    <a:pt x="0"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2" y="58"/>
                  </a:lnTo>
                  <a:lnTo>
                    <a:pt x="2" y="58"/>
                  </a:lnTo>
                  <a:lnTo>
                    <a:pt x="2" y="58"/>
                  </a:lnTo>
                  <a:lnTo>
                    <a:pt x="2" y="58"/>
                  </a:lnTo>
                  <a:lnTo>
                    <a:pt x="2" y="58"/>
                  </a:lnTo>
                  <a:lnTo>
                    <a:pt x="2" y="58"/>
                  </a:lnTo>
                  <a:lnTo>
                    <a:pt x="2" y="58"/>
                  </a:lnTo>
                  <a:lnTo>
                    <a:pt x="2" y="58"/>
                  </a:lnTo>
                  <a:lnTo>
                    <a:pt x="2" y="58"/>
                  </a:lnTo>
                  <a:lnTo>
                    <a:pt x="2" y="58"/>
                  </a:lnTo>
                  <a:lnTo>
                    <a:pt x="3" y="58"/>
                  </a:lnTo>
                  <a:lnTo>
                    <a:pt x="3" y="58"/>
                  </a:lnTo>
                  <a:lnTo>
                    <a:pt x="3" y="58"/>
                  </a:lnTo>
                  <a:lnTo>
                    <a:pt x="3" y="58"/>
                  </a:lnTo>
                  <a:lnTo>
                    <a:pt x="3" y="58"/>
                  </a:lnTo>
                  <a:lnTo>
                    <a:pt x="3" y="58"/>
                  </a:lnTo>
                  <a:lnTo>
                    <a:pt x="3" y="58"/>
                  </a:lnTo>
                  <a:lnTo>
                    <a:pt x="3" y="58"/>
                  </a:lnTo>
                  <a:lnTo>
                    <a:pt x="3" y="58"/>
                  </a:lnTo>
                  <a:lnTo>
                    <a:pt x="4" y="58"/>
                  </a:lnTo>
                  <a:lnTo>
                    <a:pt x="4" y="58"/>
                  </a:lnTo>
                  <a:lnTo>
                    <a:pt x="4" y="58"/>
                  </a:lnTo>
                  <a:lnTo>
                    <a:pt x="4" y="58"/>
                  </a:lnTo>
                  <a:lnTo>
                    <a:pt x="4" y="58"/>
                  </a:lnTo>
                  <a:lnTo>
                    <a:pt x="4" y="58"/>
                  </a:lnTo>
                  <a:lnTo>
                    <a:pt x="4" y="58"/>
                  </a:lnTo>
                  <a:lnTo>
                    <a:pt x="4" y="58"/>
                  </a:lnTo>
                  <a:lnTo>
                    <a:pt x="4" y="58"/>
                  </a:lnTo>
                  <a:lnTo>
                    <a:pt x="5" y="58"/>
                  </a:lnTo>
                  <a:lnTo>
                    <a:pt x="5" y="58"/>
                  </a:lnTo>
                  <a:lnTo>
                    <a:pt x="5" y="58"/>
                  </a:lnTo>
                  <a:lnTo>
                    <a:pt x="5" y="58"/>
                  </a:lnTo>
                  <a:lnTo>
                    <a:pt x="5" y="58"/>
                  </a:lnTo>
                  <a:lnTo>
                    <a:pt x="5" y="58"/>
                  </a:lnTo>
                  <a:lnTo>
                    <a:pt x="5" y="58"/>
                  </a:lnTo>
                  <a:lnTo>
                    <a:pt x="6" y="58"/>
                  </a:lnTo>
                  <a:lnTo>
                    <a:pt x="6" y="58"/>
                  </a:lnTo>
                  <a:lnTo>
                    <a:pt x="6" y="58"/>
                  </a:lnTo>
                  <a:lnTo>
                    <a:pt x="6" y="58"/>
                  </a:lnTo>
                  <a:lnTo>
                    <a:pt x="6" y="58"/>
                  </a:lnTo>
                  <a:lnTo>
                    <a:pt x="6" y="58"/>
                  </a:lnTo>
                  <a:lnTo>
                    <a:pt x="6" y="58"/>
                  </a:lnTo>
                  <a:lnTo>
                    <a:pt x="7" y="58"/>
                  </a:lnTo>
                  <a:lnTo>
                    <a:pt x="7" y="58"/>
                  </a:lnTo>
                  <a:lnTo>
                    <a:pt x="7" y="58"/>
                  </a:lnTo>
                  <a:lnTo>
                    <a:pt x="7" y="58"/>
                  </a:lnTo>
                  <a:lnTo>
                    <a:pt x="7" y="58"/>
                  </a:lnTo>
                  <a:lnTo>
                    <a:pt x="7" y="58"/>
                  </a:lnTo>
                  <a:lnTo>
                    <a:pt x="7" y="58"/>
                  </a:lnTo>
                  <a:lnTo>
                    <a:pt x="8" y="58"/>
                  </a:lnTo>
                  <a:lnTo>
                    <a:pt x="8" y="58"/>
                  </a:lnTo>
                  <a:lnTo>
                    <a:pt x="8" y="58"/>
                  </a:lnTo>
                  <a:lnTo>
                    <a:pt x="8" y="58"/>
                  </a:lnTo>
                  <a:lnTo>
                    <a:pt x="9" y="58"/>
                  </a:lnTo>
                  <a:lnTo>
                    <a:pt x="9" y="58"/>
                  </a:lnTo>
                  <a:lnTo>
                    <a:pt x="9" y="58"/>
                  </a:lnTo>
                  <a:lnTo>
                    <a:pt x="9" y="58"/>
                  </a:lnTo>
                  <a:lnTo>
                    <a:pt x="9" y="58"/>
                  </a:lnTo>
                  <a:lnTo>
                    <a:pt x="9" y="58"/>
                  </a:lnTo>
                  <a:lnTo>
                    <a:pt x="10" y="58"/>
                  </a:lnTo>
                  <a:lnTo>
                    <a:pt x="10" y="58"/>
                  </a:lnTo>
                  <a:lnTo>
                    <a:pt x="10" y="58"/>
                  </a:lnTo>
                  <a:lnTo>
                    <a:pt x="10" y="58"/>
                  </a:lnTo>
                  <a:lnTo>
                    <a:pt x="10" y="58"/>
                  </a:lnTo>
                  <a:lnTo>
                    <a:pt x="11" y="58"/>
                  </a:lnTo>
                  <a:lnTo>
                    <a:pt x="11" y="58"/>
                  </a:lnTo>
                  <a:lnTo>
                    <a:pt x="12" y="58"/>
                  </a:lnTo>
                  <a:lnTo>
                    <a:pt x="12" y="58"/>
                  </a:lnTo>
                  <a:lnTo>
                    <a:pt x="12" y="58"/>
                  </a:lnTo>
                  <a:lnTo>
                    <a:pt x="12" y="58"/>
                  </a:lnTo>
                  <a:lnTo>
                    <a:pt x="12" y="58"/>
                  </a:lnTo>
                  <a:lnTo>
                    <a:pt x="13" y="58"/>
                  </a:lnTo>
                  <a:lnTo>
                    <a:pt x="13" y="58"/>
                  </a:lnTo>
                  <a:lnTo>
                    <a:pt x="13" y="58"/>
                  </a:lnTo>
                  <a:lnTo>
                    <a:pt x="13" y="58"/>
                  </a:lnTo>
                  <a:lnTo>
                    <a:pt x="14" y="58"/>
                  </a:lnTo>
                  <a:lnTo>
                    <a:pt x="15" y="58"/>
                  </a:lnTo>
                  <a:lnTo>
                    <a:pt x="15" y="58"/>
                  </a:lnTo>
                  <a:lnTo>
                    <a:pt x="15" y="58"/>
                  </a:lnTo>
                  <a:lnTo>
                    <a:pt x="15" y="58"/>
                  </a:lnTo>
                  <a:lnTo>
                    <a:pt x="15" y="58"/>
                  </a:lnTo>
                  <a:lnTo>
                    <a:pt x="16" y="58"/>
                  </a:lnTo>
                  <a:lnTo>
                    <a:pt x="16" y="58"/>
                  </a:lnTo>
                  <a:lnTo>
                    <a:pt x="16" y="58"/>
                  </a:lnTo>
                  <a:lnTo>
                    <a:pt x="16" y="58"/>
                  </a:lnTo>
                  <a:lnTo>
                    <a:pt x="17" y="58"/>
                  </a:lnTo>
                  <a:lnTo>
                    <a:pt x="18" y="58"/>
                  </a:lnTo>
                  <a:lnTo>
                    <a:pt x="18" y="58"/>
                  </a:lnTo>
                  <a:lnTo>
                    <a:pt x="18" y="58"/>
                  </a:lnTo>
                  <a:lnTo>
                    <a:pt x="18" y="58"/>
                  </a:lnTo>
                  <a:lnTo>
                    <a:pt x="18" y="58"/>
                  </a:lnTo>
                  <a:lnTo>
                    <a:pt x="19" y="58"/>
                  </a:lnTo>
                  <a:lnTo>
                    <a:pt x="19" y="58"/>
                  </a:lnTo>
                  <a:lnTo>
                    <a:pt x="19" y="58"/>
                  </a:lnTo>
                  <a:lnTo>
                    <a:pt x="19" y="58"/>
                  </a:lnTo>
                  <a:lnTo>
                    <a:pt x="20" y="58"/>
                  </a:lnTo>
                  <a:lnTo>
                    <a:pt x="20" y="58"/>
                  </a:lnTo>
                  <a:lnTo>
                    <a:pt x="20" y="58"/>
                  </a:lnTo>
                  <a:lnTo>
                    <a:pt x="20" y="58"/>
                  </a:lnTo>
                  <a:lnTo>
                    <a:pt x="21" y="58"/>
                  </a:lnTo>
                  <a:lnTo>
                    <a:pt x="21" y="58"/>
                  </a:lnTo>
                  <a:lnTo>
                    <a:pt x="22" y="58"/>
                  </a:lnTo>
                  <a:lnTo>
                    <a:pt x="23" y="58"/>
                  </a:lnTo>
                  <a:lnTo>
                    <a:pt x="23" y="58"/>
                  </a:lnTo>
                  <a:lnTo>
                    <a:pt x="23" y="58"/>
                  </a:lnTo>
                  <a:lnTo>
                    <a:pt x="23" y="58"/>
                  </a:lnTo>
                  <a:lnTo>
                    <a:pt x="24" y="58"/>
                  </a:lnTo>
                  <a:lnTo>
                    <a:pt x="24" y="58"/>
                  </a:lnTo>
                  <a:lnTo>
                    <a:pt x="26" y="58"/>
                  </a:lnTo>
                  <a:lnTo>
                    <a:pt x="26" y="58"/>
                  </a:lnTo>
                  <a:lnTo>
                    <a:pt x="26" y="58"/>
                  </a:lnTo>
                  <a:lnTo>
                    <a:pt x="26" y="58"/>
                  </a:lnTo>
                  <a:lnTo>
                    <a:pt x="27" y="58"/>
                  </a:lnTo>
                  <a:lnTo>
                    <a:pt x="28" y="58"/>
                  </a:lnTo>
                  <a:lnTo>
                    <a:pt x="29" y="58"/>
                  </a:lnTo>
                  <a:lnTo>
                    <a:pt x="29" y="58"/>
                  </a:lnTo>
                  <a:lnTo>
                    <a:pt x="29" y="58"/>
                  </a:lnTo>
                  <a:lnTo>
                    <a:pt x="29" y="58"/>
                  </a:lnTo>
                  <a:lnTo>
                    <a:pt x="30" y="58"/>
                  </a:lnTo>
                  <a:lnTo>
                    <a:pt x="30" y="58"/>
                  </a:lnTo>
                  <a:lnTo>
                    <a:pt x="32" y="58"/>
                  </a:lnTo>
                  <a:lnTo>
                    <a:pt x="32" y="58"/>
                  </a:lnTo>
                  <a:lnTo>
                    <a:pt x="32" y="58"/>
                  </a:lnTo>
                  <a:lnTo>
                    <a:pt x="32" y="58"/>
                  </a:lnTo>
                  <a:lnTo>
                    <a:pt x="32" y="58"/>
                  </a:lnTo>
                  <a:lnTo>
                    <a:pt x="33" y="58"/>
                  </a:lnTo>
                  <a:lnTo>
                    <a:pt x="35" y="58"/>
                  </a:lnTo>
                  <a:lnTo>
                    <a:pt x="35" y="58"/>
                  </a:lnTo>
                  <a:lnTo>
                    <a:pt x="35" y="58"/>
                  </a:lnTo>
                  <a:lnTo>
                    <a:pt x="35" y="58"/>
                  </a:lnTo>
                  <a:lnTo>
                    <a:pt x="35" y="58"/>
                  </a:lnTo>
                  <a:lnTo>
                    <a:pt x="36" y="58"/>
                  </a:lnTo>
                  <a:lnTo>
                    <a:pt x="38" y="58"/>
                  </a:lnTo>
                  <a:lnTo>
                    <a:pt x="38" y="58"/>
                  </a:lnTo>
                  <a:lnTo>
                    <a:pt x="38" y="58"/>
                  </a:lnTo>
                  <a:lnTo>
                    <a:pt x="38" y="58"/>
                  </a:lnTo>
                  <a:lnTo>
                    <a:pt x="38" y="58"/>
                  </a:lnTo>
                  <a:lnTo>
                    <a:pt x="39" y="58"/>
                  </a:lnTo>
                  <a:lnTo>
                    <a:pt x="41" y="58"/>
                  </a:lnTo>
                  <a:lnTo>
                    <a:pt x="41" y="58"/>
                  </a:lnTo>
                  <a:lnTo>
                    <a:pt x="41" y="58"/>
                  </a:lnTo>
                  <a:lnTo>
                    <a:pt x="41" y="58"/>
                  </a:lnTo>
                  <a:lnTo>
                    <a:pt x="41" y="58"/>
                  </a:lnTo>
                  <a:lnTo>
                    <a:pt x="42" y="58"/>
                  </a:lnTo>
                  <a:lnTo>
                    <a:pt x="44" y="58"/>
                  </a:lnTo>
                  <a:lnTo>
                    <a:pt x="44" y="58"/>
                  </a:lnTo>
                  <a:lnTo>
                    <a:pt x="44" y="58"/>
                  </a:lnTo>
                  <a:lnTo>
                    <a:pt x="44" y="58"/>
                  </a:lnTo>
                  <a:lnTo>
                    <a:pt x="44" y="58"/>
                  </a:lnTo>
                  <a:lnTo>
                    <a:pt x="45" y="58"/>
                  </a:lnTo>
                  <a:lnTo>
                    <a:pt x="47" y="58"/>
                  </a:lnTo>
                  <a:lnTo>
                    <a:pt x="47" y="58"/>
                  </a:lnTo>
                  <a:lnTo>
                    <a:pt x="47" y="58"/>
                  </a:lnTo>
                  <a:lnTo>
                    <a:pt x="47" y="58"/>
                  </a:lnTo>
                  <a:lnTo>
                    <a:pt x="47" y="58"/>
                  </a:lnTo>
                  <a:lnTo>
                    <a:pt x="48" y="58"/>
                  </a:lnTo>
                  <a:lnTo>
                    <a:pt x="49" y="58"/>
                  </a:lnTo>
                  <a:lnTo>
                    <a:pt x="52" y="58"/>
                  </a:lnTo>
                  <a:lnTo>
                    <a:pt x="52" y="58"/>
                  </a:lnTo>
                  <a:lnTo>
                    <a:pt x="52" y="58"/>
                  </a:lnTo>
                  <a:lnTo>
                    <a:pt x="53" y="58"/>
                  </a:lnTo>
                  <a:lnTo>
                    <a:pt x="53" y="58"/>
                  </a:lnTo>
                  <a:lnTo>
                    <a:pt x="54" y="58"/>
                  </a:lnTo>
                  <a:lnTo>
                    <a:pt x="55" y="58"/>
                  </a:lnTo>
                  <a:lnTo>
                    <a:pt x="58" y="58"/>
                  </a:lnTo>
                  <a:lnTo>
                    <a:pt x="58" y="58"/>
                  </a:lnTo>
                  <a:lnTo>
                    <a:pt x="58" y="58"/>
                  </a:lnTo>
                  <a:lnTo>
                    <a:pt x="59" y="58"/>
                  </a:lnTo>
                  <a:lnTo>
                    <a:pt x="59" y="58"/>
                  </a:lnTo>
                  <a:lnTo>
                    <a:pt x="60" y="58"/>
                  </a:lnTo>
                  <a:lnTo>
                    <a:pt x="61" y="58"/>
                  </a:lnTo>
                  <a:lnTo>
                    <a:pt x="64" y="58"/>
                  </a:lnTo>
                  <a:lnTo>
                    <a:pt x="69" y="58"/>
                  </a:lnTo>
                  <a:lnTo>
                    <a:pt x="75" y="58"/>
                  </a:lnTo>
                  <a:lnTo>
                    <a:pt x="81" y="58"/>
                  </a:lnTo>
                  <a:lnTo>
                    <a:pt x="87" y="57"/>
                  </a:lnTo>
                  <a:lnTo>
                    <a:pt x="93" y="57"/>
                  </a:lnTo>
                  <a:lnTo>
                    <a:pt x="99" y="57"/>
                  </a:lnTo>
                  <a:lnTo>
                    <a:pt x="105" y="57"/>
                  </a:lnTo>
                  <a:lnTo>
                    <a:pt x="110" y="57"/>
                  </a:lnTo>
                  <a:lnTo>
                    <a:pt x="116" y="57"/>
                  </a:lnTo>
                  <a:lnTo>
                    <a:pt x="122" y="57"/>
                  </a:lnTo>
                  <a:lnTo>
                    <a:pt x="128" y="57"/>
                  </a:lnTo>
                  <a:lnTo>
                    <a:pt x="134" y="57"/>
                  </a:lnTo>
                  <a:lnTo>
                    <a:pt x="140" y="57"/>
                  </a:lnTo>
                  <a:lnTo>
                    <a:pt x="145" y="57"/>
                  </a:lnTo>
                  <a:lnTo>
                    <a:pt x="151" y="57"/>
                  </a:lnTo>
                  <a:lnTo>
                    <a:pt x="157" y="57"/>
                  </a:lnTo>
                  <a:lnTo>
                    <a:pt x="163" y="57"/>
                  </a:lnTo>
                  <a:lnTo>
                    <a:pt x="169" y="56"/>
                  </a:lnTo>
                  <a:lnTo>
                    <a:pt x="174" y="56"/>
                  </a:lnTo>
                  <a:lnTo>
                    <a:pt x="180" y="56"/>
                  </a:lnTo>
                  <a:lnTo>
                    <a:pt x="186" y="56"/>
                  </a:lnTo>
                  <a:lnTo>
                    <a:pt x="192" y="56"/>
                  </a:lnTo>
                  <a:lnTo>
                    <a:pt x="198" y="56"/>
                  </a:lnTo>
                  <a:lnTo>
                    <a:pt x="203" y="56"/>
                  </a:lnTo>
                  <a:lnTo>
                    <a:pt x="209" y="55"/>
                  </a:lnTo>
                  <a:lnTo>
                    <a:pt x="215" y="55"/>
                  </a:lnTo>
                  <a:lnTo>
                    <a:pt x="221" y="55"/>
                  </a:lnTo>
                  <a:lnTo>
                    <a:pt x="227" y="55"/>
                  </a:lnTo>
                  <a:lnTo>
                    <a:pt x="232" y="55"/>
                  </a:lnTo>
                  <a:lnTo>
                    <a:pt x="238" y="54"/>
                  </a:lnTo>
                  <a:lnTo>
                    <a:pt x="244" y="54"/>
                  </a:lnTo>
                  <a:lnTo>
                    <a:pt x="250" y="54"/>
                  </a:lnTo>
                  <a:lnTo>
                    <a:pt x="256" y="54"/>
                  </a:lnTo>
                  <a:lnTo>
                    <a:pt x="261" y="53"/>
                  </a:lnTo>
                  <a:lnTo>
                    <a:pt x="267" y="53"/>
                  </a:lnTo>
                  <a:lnTo>
                    <a:pt x="273" y="53"/>
                  </a:lnTo>
                  <a:lnTo>
                    <a:pt x="279" y="52"/>
                  </a:lnTo>
                  <a:lnTo>
                    <a:pt x="285" y="52"/>
                  </a:lnTo>
                  <a:lnTo>
                    <a:pt x="291" y="52"/>
                  </a:lnTo>
                  <a:lnTo>
                    <a:pt x="296" y="52"/>
                  </a:lnTo>
                  <a:lnTo>
                    <a:pt x="302" y="51"/>
                  </a:lnTo>
                  <a:lnTo>
                    <a:pt x="308" y="51"/>
                  </a:lnTo>
                  <a:lnTo>
                    <a:pt x="314" y="50"/>
                  </a:lnTo>
                  <a:lnTo>
                    <a:pt x="320" y="50"/>
                  </a:lnTo>
                  <a:lnTo>
                    <a:pt x="326" y="50"/>
                  </a:lnTo>
                  <a:lnTo>
                    <a:pt x="332" y="49"/>
                  </a:lnTo>
                  <a:lnTo>
                    <a:pt x="337" y="48"/>
                  </a:lnTo>
                  <a:lnTo>
                    <a:pt x="343" y="48"/>
                  </a:lnTo>
                  <a:lnTo>
                    <a:pt x="349" y="48"/>
                  </a:lnTo>
                  <a:lnTo>
                    <a:pt x="355" y="47"/>
                  </a:lnTo>
                  <a:lnTo>
                    <a:pt x="361" y="47"/>
                  </a:lnTo>
                  <a:lnTo>
                    <a:pt x="367" y="46"/>
                  </a:lnTo>
                  <a:lnTo>
                    <a:pt x="372" y="46"/>
                  </a:lnTo>
                  <a:lnTo>
                    <a:pt x="378" y="45"/>
                  </a:lnTo>
                  <a:lnTo>
                    <a:pt x="384" y="44"/>
                  </a:lnTo>
                  <a:lnTo>
                    <a:pt x="389" y="44"/>
                  </a:lnTo>
                  <a:lnTo>
                    <a:pt x="395" y="43"/>
                  </a:lnTo>
                  <a:lnTo>
                    <a:pt x="401" y="42"/>
                  </a:lnTo>
                  <a:lnTo>
                    <a:pt x="407" y="42"/>
                  </a:lnTo>
                  <a:lnTo>
                    <a:pt x="413" y="41"/>
                  </a:lnTo>
                  <a:lnTo>
                    <a:pt x="418" y="40"/>
                  </a:lnTo>
                  <a:lnTo>
                    <a:pt x="424" y="40"/>
                  </a:lnTo>
                  <a:lnTo>
                    <a:pt x="430" y="39"/>
                  </a:lnTo>
                  <a:lnTo>
                    <a:pt x="436" y="38"/>
                  </a:lnTo>
                  <a:lnTo>
                    <a:pt x="442" y="38"/>
                  </a:lnTo>
                  <a:lnTo>
                    <a:pt x="448" y="37"/>
                  </a:lnTo>
                  <a:lnTo>
                    <a:pt x="454" y="36"/>
                  </a:lnTo>
                  <a:lnTo>
                    <a:pt x="459" y="35"/>
                  </a:lnTo>
                  <a:lnTo>
                    <a:pt x="465" y="34"/>
                  </a:lnTo>
                  <a:lnTo>
                    <a:pt x="471" y="34"/>
                  </a:lnTo>
                  <a:lnTo>
                    <a:pt x="476" y="33"/>
                  </a:lnTo>
                  <a:lnTo>
                    <a:pt x="482" y="32"/>
                  </a:lnTo>
                  <a:lnTo>
                    <a:pt x="488" y="31"/>
                  </a:lnTo>
                  <a:lnTo>
                    <a:pt x="494" y="30"/>
                  </a:lnTo>
                  <a:lnTo>
                    <a:pt x="500" y="29"/>
                  </a:lnTo>
                  <a:lnTo>
                    <a:pt x="506" y="28"/>
                  </a:lnTo>
                  <a:lnTo>
                    <a:pt x="511" y="28"/>
                  </a:lnTo>
                  <a:lnTo>
                    <a:pt x="517" y="27"/>
                  </a:lnTo>
                  <a:lnTo>
                    <a:pt x="523" y="26"/>
                  </a:lnTo>
                  <a:lnTo>
                    <a:pt x="529" y="25"/>
                  </a:lnTo>
                  <a:lnTo>
                    <a:pt x="534" y="24"/>
                  </a:lnTo>
                  <a:lnTo>
                    <a:pt x="540" y="23"/>
                  </a:lnTo>
                  <a:lnTo>
                    <a:pt x="546" y="22"/>
                  </a:lnTo>
                  <a:lnTo>
                    <a:pt x="552" y="21"/>
                  </a:lnTo>
                  <a:lnTo>
                    <a:pt x="558" y="20"/>
                  </a:lnTo>
                  <a:lnTo>
                    <a:pt x="564" y="19"/>
                  </a:lnTo>
                  <a:lnTo>
                    <a:pt x="569" y="18"/>
                  </a:lnTo>
                  <a:lnTo>
                    <a:pt x="575" y="17"/>
                  </a:lnTo>
                  <a:lnTo>
                    <a:pt x="581" y="16"/>
                  </a:lnTo>
                  <a:lnTo>
                    <a:pt x="587" y="15"/>
                  </a:lnTo>
                  <a:lnTo>
                    <a:pt x="593" y="14"/>
                  </a:lnTo>
                  <a:lnTo>
                    <a:pt x="598" y="13"/>
                  </a:lnTo>
                  <a:lnTo>
                    <a:pt x="604" y="12"/>
                  </a:lnTo>
                  <a:lnTo>
                    <a:pt x="610" y="11"/>
                  </a:lnTo>
                  <a:lnTo>
                    <a:pt x="616" y="10"/>
                  </a:lnTo>
                  <a:lnTo>
                    <a:pt x="622" y="9"/>
                  </a:lnTo>
                  <a:lnTo>
                    <a:pt x="627" y="8"/>
                  </a:lnTo>
                  <a:lnTo>
                    <a:pt x="633" y="8"/>
                  </a:lnTo>
                  <a:lnTo>
                    <a:pt x="639" y="7"/>
                  </a:lnTo>
                  <a:lnTo>
                    <a:pt x="645" y="6"/>
                  </a:lnTo>
                  <a:lnTo>
                    <a:pt x="651" y="5"/>
                  </a:lnTo>
                  <a:lnTo>
                    <a:pt x="657" y="4"/>
                  </a:lnTo>
                  <a:lnTo>
                    <a:pt x="662" y="4"/>
                  </a:lnTo>
                  <a:lnTo>
                    <a:pt x="668" y="3"/>
                  </a:lnTo>
                  <a:lnTo>
                    <a:pt x="674" y="3"/>
                  </a:lnTo>
                  <a:lnTo>
                    <a:pt x="680" y="2"/>
                  </a:lnTo>
                  <a:lnTo>
                    <a:pt x="686" y="2"/>
                  </a:lnTo>
                  <a:lnTo>
                    <a:pt x="692" y="1"/>
                  </a:lnTo>
                  <a:lnTo>
                    <a:pt x="698" y="1"/>
                  </a:lnTo>
                  <a:lnTo>
                    <a:pt x="698" y="1"/>
                  </a:lnTo>
                  <a:lnTo>
                    <a:pt x="698" y="1"/>
                  </a:lnTo>
                  <a:lnTo>
                    <a:pt x="698" y="1"/>
                  </a:lnTo>
                  <a:lnTo>
                    <a:pt x="698" y="1"/>
                  </a:lnTo>
                  <a:lnTo>
                    <a:pt x="699" y="0"/>
                  </a:lnTo>
                  <a:lnTo>
                    <a:pt x="700" y="0"/>
                  </a:lnTo>
                  <a:lnTo>
                    <a:pt x="703" y="0"/>
                  </a:lnTo>
                  <a:lnTo>
                    <a:pt x="703" y="0"/>
                  </a:lnTo>
                  <a:lnTo>
                    <a:pt x="703" y="0"/>
                  </a:lnTo>
                  <a:lnTo>
                    <a:pt x="704" y="0"/>
                  </a:lnTo>
                  <a:lnTo>
                    <a:pt x="704" y="0"/>
                  </a:lnTo>
                  <a:lnTo>
                    <a:pt x="704" y="0"/>
                  </a:lnTo>
                  <a:lnTo>
                    <a:pt x="706" y="0"/>
                  </a:lnTo>
                  <a:lnTo>
                    <a:pt x="706" y="0"/>
                  </a:lnTo>
                  <a:lnTo>
                    <a:pt x="706" y="0"/>
                  </a:lnTo>
                  <a:lnTo>
                    <a:pt x="706" y="0"/>
                  </a:lnTo>
                  <a:lnTo>
                    <a:pt x="707" y="0"/>
                  </a:lnTo>
                  <a:lnTo>
                    <a:pt x="707" y="0"/>
                  </a:lnTo>
                  <a:lnTo>
                    <a:pt x="709" y="0"/>
                  </a:lnTo>
                  <a:lnTo>
                    <a:pt x="709" y="0"/>
                  </a:lnTo>
                  <a:lnTo>
                    <a:pt x="709" y="0"/>
                  </a:lnTo>
                  <a:lnTo>
                    <a:pt x="709" y="0"/>
                  </a:lnTo>
                  <a:lnTo>
                    <a:pt x="709" y="0"/>
                  </a:lnTo>
                  <a:lnTo>
                    <a:pt x="710" y="0"/>
                  </a:lnTo>
                  <a:lnTo>
                    <a:pt x="712" y="0"/>
                  </a:lnTo>
                  <a:lnTo>
                    <a:pt x="712" y="0"/>
                  </a:lnTo>
                  <a:lnTo>
                    <a:pt x="712" y="0"/>
                  </a:lnTo>
                  <a:lnTo>
                    <a:pt x="712" y="0"/>
                  </a:lnTo>
                  <a:lnTo>
                    <a:pt x="713" y="0"/>
                  </a:lnTo>
                  <a:lnTo>
                    <a:pt x="713" y="0"/>
                  </a:lnTo>
                  <a:lnTo>
                    <a:pt x="715" y="0"/>
                  </a:lnTo>
                  <a:lnTo>
                    <a:pt x="715" y="0"/>
                  </a:lnTo>
                  <a:lnTo>
                    <a:pt x="715" y="0"/>
                  </a:lnTo>
                  <a:lnTo>
                    <a:pt x="715" y="0"/>
                  </a:lnTo>
                  <a:lnTo>
                    <a:pt x="715" y="0"/>
                  </a:lnTo>
                  <a:lnTo>
                    <a:pt x="716" y="0"/>
                  </a:lnTo>
                  <a:lnTo>
                    <a:pt x="716" y="0"/>
                  </a:lnTo>
                  <a:lnTo>
                    <a:pt x="716" y="0"/>
                  </a:lnTo>
                  <a:lnTo>
                    <a:pt x="717" y="0"/>
                  </a:lnTo>
                  <a:lnTo>
                    <a:pt x="717" y="0"/>
                  </a:lnTo>
                  <a:lnTo>
                    <a:pt x="717" y="0"/>
                  </a:lnTo>
                  <a:lnTo>
                    <a:pt x="718" y="0"/>
                  </a:lnTo>
                  <a:lnTo>
                    <a:pt x="718" y="0"/>
                  </a:lnTo>
                  <a:lnTo>
                    <a:pt x="718" y="0"/>
                  </a:lnTo>
                  <a:lnTo>
                    <a:pt x="718" y="0"/>
                  </a:lnTo>
                  <a:lnTo>
                    <a:pt x="719" y="0"/>
                  </a:lnTo>
                  <a:lnTo>
                    <a:pt x="719" y="0"/>
                  </a:lnTo>
                  <a:lnTo>
                    <a:pt x="719" y="0"/>
                  </a:lnTo>
                  <a:lnTo>
                    <a:pt x="719" y="0"/>
                  </a:lnTo>
                  <a:lnTo>
                    <a:pt x="720" y="0"/>
                  </a:lnTo>
                  <a:lnTo>
                    <a:pt x="720" y="0"/>
                  </a:lnTo>
                  <a:lnTo>
                    <a:pt x="720" y="0"/>
                  </a:lnTo>
                  <a:lnTo>
                    <a:pt x="721" y="0"/>
                  </a:lnTo>
                  <a:lnTo>
                    <a:pt x="721" y="0"/>
                  </a:lnTo>
                  <a:lnTo>
                    <a:pt x="721" y="0"/>
                  </a:lnTo>
                  <a:lnTo>
                    <a:pt x="721" y="0"/>
                  </a:lnTo>
                  <a:lnTo>
                    <a:pt x="721" y="0"/>
                  </a:lnTo>
                  <a:lnTo>
                    <a:pt x="721" y="0"/>
                  </a:lnTo>
                  <a:lnTo>
                    <a:pt x="722" y="0"/>
                  </a:lnTo>
                  <a:lnTo>
                    <a:pt x="722" y="0"/>
                  </a:lnTo>
                  <a:lnTo>
                    <a:pt x="722" y="0"/>
                  </a:lnTo>
                  <a:lnTo>
                    <a:pt x="722" y="0"/>
                  </a:lnTo>
                  <a:lnTo>
                    <a:pt x="723" y="0"/>
                  </a:lnTo>
                  <a:lnTo>
                    <a:pt x="723" y="0"/>
                  </a:lnTo>
                  <a:lnTo>
                    <a:pt x="723" y="0"/>
                  </a:lnTo>
                  <a:lnTo>
                    <a:pt x="723" y="0"/>
                  </a:lnTo>
                  <a:lnTo>
                    <a:pt x="723" y="0"/>
                  </a:lnTo>
                  <a:lnTo>
                    <a:pt x="723" y="0"/>
                  </a:lnTo>
                  <a:lnTo>
                    <a:pt x="724" y="0"/>
                  </a:lnTo>
                  <a:lnTo>
                    <a:pt x="724" y="0"/>
                  </a:lnTo>
                  <a:lnTo>
                    <a:pt x="724" y="0"/>
                  </a:lnTo>
                  <a:lnTo>
                    <a:pt x="724" y="0"/>
                  </a:lnTo>
                  <a:lnTo>
                    <a:pt x="724" y="0"/>
                  </a:lnTo>
                  <a:lnTo>
                    <a:pt x="724" y="0"/>
                  </a:lnTo>
                  <a:lnTo>
                    <a:pt x="724" y="0"/>
                  </a:lnTo>
                  <a:lnTo>
                    <a:pt x="725" y="0"/>
                  </a:lnTo>
                  <a:lnTo>
                    <a:pt x="725" y="0"/>
                  </a:lnTo>
                  <a:lnTo>
                    <a:pt x="725" y="0"/>
                  </a:lnTo>
                  <a:lnTo>
                    <a:pt x="725" y="0"/>
                  </a:lnTo>
                  <a:lnTo>
                    <a:pt x="725" y="0"/>
                  </a:lnTo>
                  <a:lnTo>
                    <a:pt x="725" y="0"/>
                  </a:lnTo>
                  <a:lnTo>
                    <a:pt x="725" y="0"/>
                  </a:lnTo>
                  <a:lnTo>
                    <a:pt x="726" y="0"/>
                  </a:lnTo>
                  <a:lnTo>
                    <a:pt x="726" y="0"/>
                  </a:lnTo>
                  <a:lnTo>
                    <a:pt x="726" y="0"/>
                  </a:lnTo>
                  <a:lnTo>
                    <a:pt x="726" y="0"/>
                  </a:lnTo>
                  <a:lnTo>
                    <a:pt x="726" y="0"/>
                  </a:lnTo>
                  <a:lnTo>
                    <a:pt x="726" y="0"/>
                  </a:lnTo>
                  <a:lnTo>
                    <a:pt x="726" y="0"/>
                  </a:lnTo>
                  <a:lnTo>
                    <a:pt x="726" y="0"/>
                  </a:lnTo>
                  <a:lnTo>
                    <a:pt x="726"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8" y="0"/>
                  </a:lnTo>
                  <a:lnTo>
                    <a:pt x="728" y="0"/>
                  </a:lnTo>
                  <a:lnTo>
                    <a:pt x="728" y="0"/>
                  </a:lnTo>
                  <a:lnTo>
                    <a:pt x="728" y="0"/>
                  </a:lnTo>
                  <a:lnTo>
                    <a:pt x="728" y="0"/>
                  </a:lnTo>
                  <a:lnTo>
                    <a:pt x="728" y="0"/>
                  </a:lnTo>
                  <a:lnTo>
                    <a:pt x="728" y="0"/>
                  </a:lnTo>
                  <a:lnTo>
                    <a:pt x="728" y="0"/>
                  </a:lnTo>
                  <a:lnTo>
                    <a:pt x="728" y="0"/>
                  </a:lnTo>
                  <a:lnTo>
                    <a:pt x="729" y="0"/>
                  </a:lnTo>
                  <a:lnTo>
                    <a:pt x="729" y="0"/>
                  </a:lnTo>
                  <a:lnTo>
                    <a:pt x="729" y="0"/>
                  </a:lnTo>
                  <a:lnTo>
                    <a:pt x="729" y="0"/>
                  </a:lnTo>
                  <a:lnTo>
                    <a:pt x="729" y="0"/>
                  </a:lnTo>
                  <a:lnTo>
                    <a:pt x="729" y="0"/>
                  </a:lnTo>
                  <a:lnTo>
                    <a:pt x="729" y="0"/>
                  </a:lnTo>
                  <a:lnTo>
                    <a:pt x="729" y="0"/>
                  </a:lnTo>
                  <a:lnTo>
                    <a:pt x="729" y="0"/>
                  </a:lnTo>
                  <a:lnTo>
                    <a:pt x="730" y="0"/>
                  </a:lnTo>
                  <a:lnTo>
                    <a:pt x="730" y="0"/>
                  </a:lnTo>
                  <a:lnTo>
                    <a:pt x="730" y="0"/>
                  </a:lnTo>
                  <a:lnTo>
                    <a:pt x="730" y="0"/>
                  </a:lnTo>
                  <a:lnTo>
                    <a:pt x="730" y="0"/>
                  </a:lnTo>
                  <a:lnTo>
                    <a:pt x="730" y="0"/>
                  </a:lnTo>
                  <a:lnTo>
                    <a:pt x="730" y="0"/>
                  </a:lnTo>
                  <a:lnTo>
                    <a:pt x="731" y="0"/>
                  </a:lnTo>
                  <a:lnTo>
                    <a:pt x="731" y="0"/>
                  </a:lnTo>
                  <a:lnTo>
                    <a:pt x="731" y="0"/>
                  </a:lnTo>
                  <a:lnTo>
                    <a:pt x="731" y="0"/>
                  </a:lnTo>
                  <a:lnTo>
                    <a:pt x="731" y="0"/>
                  </a:lnTo>
                  <a:lnTo>
                    <a:pt x="732" y="0"/>
                  </a:lnTo>
                  <a:lnTo>
                    <a:pt x="732" y="0"/>
                  </a:lnTo>
                  <a:lnTo>
                    <a:pt x="732" y="0"/>
                  </a:lnTo>
                  <a:lnTo>
                    <a:pt x="732" y="0"/>
                  </a:lnTo>
                  <a:lnTo>
                    <a:pt x="733" y="0"/>
                  </a:lnTo>
                  <a:lnTo>
                    <a:pt x="733" y="0"/>
                  </a:lnTo>
                  <a:lnTo>
                    <a:pt x="733" y="0"/>
                  </a:lnTo>
                  <a:lnTo>
                    <a:pt x="734" y="0"/>
                  </a:lnTo>
                  <a:lnTo>
                    <a:pt x="734" y="0"/>
                  </a:lnTo>
                  <a:lnTo>
                    <a:pt x="734" y="0"/>
                  </a:lnTo>
                  <a:lnTo>
                    <a:pt x="735" y="0"/>
                  </a:lnTo>
                  <a:lnTo>
                    <a:pt x="735" y="0"/>
                  </a:lnTo>
                  <a:lnTo>
                    <a:pt x="735" y="0"/>
                  </a:lnTo>
                  <a:lnTo>
                    <a:pt x="735" y="0"/>
                  </a:lnTo>
                  <a:lnTo>
                    <a:pt x="735" y="0"/>
                  </a:lnTo>
                  <a:lnTo>
                    <a:pt x="736" y="0"/>
                  </a:lnTo>
                  <a:lnTo>
                    <a:pt x="738" y="0"/>
                  </a:lnTo>
                  <a:lnTo>
                    <a:pt x="738" y="0"/>
                  </a:lnTo>
                  <a:lnTo>
                    <a:pt x="738" y="0"/>
                  </a:lnTo>
                  <a:lnTo>
                    <a:pt x="738" y="0"/>
                  </a:lnTo>
                  <a:lnTo>
                    <a:pt x="738" y="0"/>
                  </a:lnTo>
                  <a:lnTo>
                    <a:pt x="739" y="0"/>
                  </a:lnTo>
                  <a:lnTo>
                    <a:pt x="741" y="0"/>
                  </a:lnTo>
                  <a:lnTo>
                    <a:pt x="741" y="0"/>
                  </a:lnTo>
                  <a:lnTo>
                    <a:pt x="741" y="0"/>
                  </a:lnTo>
                  <a:lnTo>
                    <a:pt x="741" y="0"/>
                  </a:lnTo>
                  <a:lnTo>
                    <a:pt x="741" y="0"/>
                  </a:lnTo>
                  <a:lnTo>
                    <a:pt x="742" y="0"/>
                  </a:lnTo>
                  <a:lnTo>
                    <a:pt x="744" y="0"/>
                  </a:lnTo>
                  <a:lnTo>
                    <a:pt x="744" y="0"/>
                  </a:lnTo>
                  <a:lnTo>
                    <a:pt x="744" y="0"/>
                  </a:lnTo>
                  <a:lnTo>
                    <a:pt x="744" y="0"/>
                  </a:lnTo>
                  <a:lnTo>
                    <a:pt x="744" y="0"/>
                  </a:lnTo>
                  <a:lnTo>
                    <a:pt x="745" y="0"/>
                  </a:lnTo>
                  <a:lnTo>
                    <a:pt x="746" y="0"/>
                  </a:lnTo>
                  <a:lnTo>
                    <a:pt x="747" y="0"/>
                  </a:lnTo>
                  <a:lnTo>
                    <a:pt x="747" y="0"/>
                  </a:lnTo>
                  <a:lnTo>
                    <a:pt x="747" y="0"/>
                  </a:lnTo>
                  <a:lnTo>
                    <a:pt x="747" y="0"/>
                  </a:lnTo>
                  <a:lnTo>
                    <a:pt x="748" y="0"/>
                  </a:lnTo>
                  <a:lnTo>
                    <a:pt x="749" y="0"/>
                  </a:lnTo>
                  <a:lnTo>
                    <a:pt x="749" y="0"/>
                  </a:lnTo>
                  <a:lnTo>
                    <a:pt x="749" y="0"/>
                  </a:lnTo>
                  <a:lnTo>
                    <a:pt x="750" y="0"/>
                  </a:lnTo>
                  <a:lnTo>
                    <a:pt x="750" y="0"/>
                  </a:lnTo>
                  <a:lnTo>
                    <a:pt x="751" y="0"/>
                  </a:lnTo>
                  <a:lnTo>
                    <a:pt x="752" y="0"/>
                  </a:lnTo>
                  <a:lnTo>
                    <a:pt x="755" y="1"/>
                  </a:lnTo>
                  <a:lnTo>
                    <a:pt x="755" y="1"/>
                  </a:lnTo>
                  <a:lnTo>
                    <a:pt x="755" y="1"/>
                  </a:lnTo>
                  <a:lnTo>
                    <a:pt x="756" y="1"/>
                  </a:lnTo>
                  <a:lnTo>
                    <a:pt x="756" y="1"/>
                  </a:lnTo>
                  <a:lnTo>
                    <a:pt x="757" y="1"/>
                  </a:lnTo>
                  <a:lnTo>
                    <a:pt x="758" y="1"/>
                  </a:lnTo>
                  <a:lnTo>
                    <a:pt x="761" y="1"/>
                  </a:lnTo>
                  <a:lnTo>
                    <a:pt x="761" y="1"/>
                  </a:lnTo>
                  <a:lnTo>
                    <a:pt x="761" y="1"/>
                  </a:lnTo>
                  <a:lnTo>
                    <a:pt x="762" y="1"/>
                  </a:lnTo>
                  <a:lnTo>
                    <a:pt x="762" y="1"/>
                  </a:lnTo>
                  <a:lnTo>
                    <a:pt x="763" y="1"/>
                  </a:lnTo>
                  <a:lnTo>
                    <a:pt x="764" y="2"/>
                  </a:lnTo>
                  <a:lnTo>
                    <a:pt x="767" y="2"/>
                  </a:lnTo>
                  <a:lnTo>
                    <a:pt x="773" y="2"/>
                  </a:lnTo>
                  <a:lnTo>
                    <a:pt x="779" y="3"/>
                  </a:lnTo>
                  <a:lnTo>
                    <a:pt x="784" y="4"/>
                  </a:lnTo>
                  <a:lnTo>
                    <a:pt x="790" y="5"/>
                  </a:lnTo>
                  <a:lnTo>
                    <a:pt x="796" y="6"/>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1" name="Freeform 56"/>
            <p:cNvSpPr>
              <a:spLocks/>
            </p:cNvSpPr>
            <p:nvPr/>
          </p:nvSpPr>
          <p:spPr bwMode="auto">
            <a:xfrm>
              <a:off x="773" y="2186"/>
              <a:ext cx="582" cy="116"/>
            </a:xfrm>
            <a:custGeom>
              <a:avLst/>
              <a:gdLst/>
              <a:ahLst/>
              <a:cxnLst>
                <a:cxn ang="0">
                  <a:pos x="41" y="18"/>
                </a:cxn>
                <a:cxn ang="0">
                  <a:pos x="88" y="39"/>
                </a:cxn>
                <a:cxn ang="0">
                  <a:pos x="134" y="66"/>
                </a:cxn>
                <a:cxn ang="0">
                  <a:pos x="181" y="93"/>
                </a:cxn>
                <a:cxn ang="0">
                  <a:pos x="221" y="111"/>
                </a:cxn>
                <a:cxn ang="0">
                  <a:pos x="227" y="112"/>
                </a:cxn>
                <a:cxn ang="0">
                  <a:pos x="231" y="113"/>
                </a:cxn>
                <a:cxn ang="0">
                  <a:pos x="236" y="114"/>
                </a:cxn>
                <a:cxn ang="0">
                  <a:pos x="239" y="115"/>
                </a:cxn>
                <a:cxn ang="0">
                  <a:pos x="241" y="115"/>
                </a:cxn>
                <a:cxn ang="0">
                  <a:pos x="244" y="115"/>
                </a:cxn>
                <a:cxn ang="0">
                  <a:pos x="247" y="115"/>
                </a:cxn>
                <a:cxn ang="0">
                  <a:pos x="249" y="116"/>
                </a:cxn>
                <a:cxn ang="0">
                  <a:pos x="250" y="116"/>
                </a:cxn>
                <a:cxn ang="0">
                  <a:pos x="251" y="116"/>
                </a:cxn>
                <a:cxn ang="0">
                  <a:pos x="252" y="116"/>
                </a:cxn>
                <a:cxn ang="0">
                  <a:pos x="252" y="116"/>
                </a:cxn>
                <a:cxn ang="0">
                  <a:pos x="253" y="116"/>
                </a:cxn>
                <a:cxn ang="0">
                  <a:pos x="254" y="116"/>
                </a:cxn>
                <a:cxn ang="0">
                  <a:pos x="255" y="116"/>
                </a:cxn>
                <a:cxn ang="0">
                  <a:pos x="256" y="116"/>
                </a:cxn>
                <a:cxn ang="0">
                  <a:pos x="257" y="115"/>
                </a:cxn>
                <a:cxn ang="0">
                  <a:pos x="259" y="115"/>
                </a:cxn>
                <a:cxn ang="0">
                  <a:pos x="262" y="115"/>
                </a:cxn>
                <a:cxn ang="0">
                  <a:pos x="264" y="115"/>
                </a:cxn>
                <a:cxn ang="0">
                  <a:pos x="268" y="114"/>
                </a:cxn>
                <a:cxn ang="0">
                  <a:pos x="271" y="114"/>
                </a:cxn>
                <a:cxn ang="0">
                  <a:pos x="275" y="113"/>
                </a:cxn>
                <a:cxn ang="0">
                  <a:pos x="282" y="111"/>
                </a:cxn>
                <a:cxn ang="0">
                  <a:pos x="291" y="108"/>
                </a:cxn>
                <a:cxn ang="0">
                  <a:pos x="337" y="77"/>
                </a:cxn>
                <a:cxn ang="0">
                  <a:pos x="384" y="34"/>
                </a:cxn>
                <a:cxn ang="0">
                  <a:pos x="419" y="7"/>
                </a:cxn>
                <a:cxn ang="0">
                  <a:pos x="425" y="4"/>
                </a:cxn>
                <a:cxn ang="0">
                  <a:pos x="429" y="3"/>
                </a:cxn>
                <a:cxn ang="0">
                  <a:pos x="433" y="2"/>
                </a:cxn>
                <a:cxn ang="0">
                  <a:pos x="437" y="1"/>
                </a:cxn>
                <a:cxn ang="0">
                  <a:pos x="439" y="0"/>
                </a:cxn>
                <a:cxn ang="0">
                  <a:pos x="441" y="0"/>
                </a:cxn>
                <a:cxn ang="0">
                  <a:pos x="443" y="0"/>
                </a:cxn>
                <a:cxn ang="0">
                  <a:pos x="444" y="0"/>
                </a:cxn>
                <a:cxn ang="0">
                  <a:pos x="445" y="0"/>
                </a:cxn>
                <a:cxn ang="0">
                  <a:pos x="446" y="0"/>
                </a:cxn>
                <a:cxn ang="0">
                  <a:pos x="447" y="0"/>
                </a:cxn>
                <a:cxn ang="0">
                  <a:pos x="448" y="0"/>
                </a:cxn>
                <a:cxn ang="0">
                  <a:pos x="449" y="0"/>
                </a:cxn>
                <a:cxn ang="0">
                  <a:pos x="449" y="0"/>
                </a:cxn>
                <a:cxn ang="0">
                  <a:pos x="451" y="0"/>
                </a:cxn>
                <a:cxn ang="0">
                  <a:pos x="452" y="0"/>
                </a:cxn>
                <a:cxn ang="0">
                  <a:pos x="454" y="0"/>
                </a:cxn>
                <a:cxn ang="0">
                  <a:pos x="456" y="0"/>
                </a:cxn>
                <a:cxn ang="0">
                  <a:pos x="459" y="1"/>
                </a:cxn>
                <a:cxn ang="0">
                  <a:pos x="464" y="2"/>
                </a:cxn>
                <a:cxn ang="0">
                  <a:pos x="468" y="4"/>
                </a:cxn>
                <a:cxn ang="0">
                  <a:pos x="471" y="6"/>
                </a:cxn>
                <a:cxn ang="0">
                  <a:pos x="478" y="9"/>
                </a:cxn>
                <a:cxn ang="0">
                  <a:pos x="512" y="41"/>
                </a:cxn>
                <a:cxn ang="0">
                  <a:pos x="558" y="96"/>
                </a:cxn>
                <a:cxn ang="0">
                  <a:pos x="570" y="106"/>
                </a:cxn>
                <a:cxn ang="0">
                  <a:pos x="573" y="108"/>
                </a:cxn>
                <a:cxn ang="0">
                  <a:pos x="576" y="110"/>
                </a:cxn>
                <a:cxn ang="0">
                  <a:pos x="581" y="112"/>
                </a:cxn>
              </a:cxnLst>
              <a:rect l="0" t="0" r="r" b="b"/>
              <a:pathLst>
                <a:path w="582" h="116">
                  <a:moveTo>
                    <a:pt x="0" y="6"/>
                  </a:moveTo>
                  <a:lnTo>
                    <a:pt x="6" y="8"/>
                  </a:lnTo>
                  <a:lnTo>
                    <a:pt x="12" y="9"/>
                  </a:lnTo>
                  <a:lnTo>
                    <a:pt x="17" y="11"/>
                  </a:lnTo>
                  <a:lnTo>
                    <a:pt x="23" y="12"/>
                  </a:lnTo>
                  <a:lnTo>
                    <a:pt x="29" y="14"/>
                  </a:lnTo>
                  <a:lnTo>
                    <a:pt x="35" y="16"/>
                  </a:lnTo>
                  <a:lnTo>
                    <a:pt x="41" y="18"/>
                  </a:lnTo>
                  <a:lnTo>
                    <a:pt x="47" y="20"/>
                  </a:lnTo>
                  <a:lnTo>
                    <a:pt x="53" y="23"/>
                  </a:lnTo>
                  <a:lnTo>
                    <a:pt x="58" y="25"/>
                  </a:lnTo>
                  <a:lnTo>
                    <a:pt x="64" y="28"/>
                  </a:lnTo>
                  <a:lnTo>
                    <a:pt x="70" y="30"/>
                  </a:lnTo>
                  <a:lnTo>
                    <a:pt x="76" y="33"/>
                  </a:lnTo>
                  <a:lnTo>
                    <a:pt x="82" y="36"/>
                  </a:lnTo>
                  <a:lnTo>
                    <a:pt x="88" y="39"/>
                  </a:lnTo>
                  <a:lnTo>
                    <a:pt x="93" y="42"/>
                  </a:lnTo>
                  <a:lnTo>
                    <a:pt x="99" y="46"/>
                  </a:lnTo>
                  <a:lnTo>
                    <a:pt x="105" y="49"/>
                  </a:lnTo>
                  <a:lnTo>
                    <a:pt x="110" y="52"/>
                  </a:lnTo>
                  <a:lnTo>
                    <a:pt x="116" y="55"/>
                  </a:lnTo>
                  <a:lnTo>
                    <a:pt x="122" y="59"/>
                  </a:lnTo>
                  <a:lnTo>
                    <a:pt x="128" y="62"/>
                  </a:lnTo>
                  <a:lnTo>
                    <a:pt x="134" y="66"/>
                  </a:lnTo>
                  <a:lnTo>
                    <a:pt x="140" y="69"/>
                  </a:lnTo>
                  <a:lnTo>
                    <a:pt x="146" y="73"/>
                  </a:lnTo>
                  <a:lnTo>
                    <a:pt x="151" y="76"/>
                  </a:lnTo>
                  <a:lnTo>
                    <a:pt x="157" y="80"/>
                  </a:lnTo>
                  <a:lnTo>
                    <a:pt x="163" y="84"/>
                  </a:lnTo>
                  <a:lnTo>
                    <a:pt x="169" y="87"/>
                  </a:lnTo>
                  <a:lnTo>
                    <a:pt x="175" y="90"/>
                  </a:lnTo>
                  <a:lnTo>
                    <a:pt x="181" y="93"/>
                  </a:lnTo>
                  <a:lnTo>
                    <a:pt x="186" y="96"/>
                  </a:lnTo>
                  <a:lnTo>
                    <a:pt x="192" y="99"/>
                  </a:lnTo>
                  <a:lnTo>
                    <a:pt x="198" y="102"/>
                  </a:lnTo>
                  <a:lnTo>
                    <a:pt x="204" y="104"/>
                  </a:lnTo>
                  <a:lnTo>
                    <a:pt x="210" y="107"/>
                  </a:lnTo>
                  <a:lnTo>
                    <a:pt x="215" y="109"/>
                  </a:lnTo>
                  <a:lnTo>
                    <a:pt x="221" y="111"/>
                  </a:lnTo>
                  <a:lnTo>
                    <a:pt x="221" y="111"/>
                  </a:lnTo>
                  <a:lnTo>
                    <a:pt x="222" y="111"/>
                  </a:lnTo>
                  <a:lnTo>
                    <a:pt x="222" y="111"/>
                  </a:lnTo>
                  <a:lnTo>
                    <a:pt x="222" y="111"/>
                  </a:lnTo>
                  <a:lnTo>
                    <a:pt x="223" y="111"/>
                  </a:lnTo>
                  <a:lnTo>
                    <a:pt x="224" y="112"/>
                  </a:lnTo>
                  <a:lnTo>
                    <a:pt x="227" y="112"/>
                  </a:lnTo>
                  <a:lnTo>
                    <a:pt x="227" y="112"/>
                  </a:lnTo>
                  <a:lnTo>
                    <a:pt x="227" y="112"/>
                  </a:lnTo>
                  <a:lnTo>
                    <a:pt x="228" y="112"/>
                  </a:lnTo>
                  <a:lnTo>
                    <a:pt x="228" y="112"/>
                  </a:lnTo>
                  <a:lnTo>
                    <a:pt x="228" y="113"/>
                  </a:lnTo>
                  <a:lnTo>
                    <a:pt x="230" y="113"/>
                  </a:lnTo>
                  <a:lnTo>
                    <a:pt x="230" y="113"/>
                  </a:lnTo>
                  <a:lnTo>
                    <a:pt x="230" y="113"/>
                  </a:lnTo>
                  <a:lnTo>
                    <a:pt x="230" y="113"/>
                  </a:lnTo>
                  <a:lnTo>
                    <a:pt x="231" y="113"/>
                  </a:lnTo>
                  <a:lnTo>
                    <a:pt x="231" y="113"/>
                  </a:lnTo>
                  <a:lnTo>
                    <a:pt x="233" y="114"/>
                  </a:lnTo>
                  <a:lnTo>
                    <a:pt x="233" y="114"/>
                  </a:lnTo>
                  <a:lnTo>
                    <a:pt x="233" y="114"/>
                  </a:lnTo>
                  <a:lnTo>
                    <a:pt x="233" y="114"/>
                  </a:lnTo>
                  <a:lnTo>
                    <a:pt x="233" y="114"/>
                  </a:lnTo>
                  <a:lnTo>
                    <a:pt x="234" y="114"/>
                  </a:lnTo>
                  <a:lnTo>
                    <a:pt x="236" y="114"/>
                  </a:lnTo>
                  <a:lnTo>
                    <a:pt x="236" y="114"/>
                  </a:lnTo>
                  <a:lnTo>
                    <a:pt x="236" y="114"/>
                  </a:lnTo>
                  <a:lnTo>
                    <a:pt x="236" y="114"/>
                  </a:lnTo>
                  <a:lnTo>
                    <a:pt x="236" y="114"/>
                  </a:lnTo>
                  <a:lnTo>
                    <a:pt x="237" y="114"/>
                  </a:lnTo>
                  <a:lnTo>
                    <a:pt x="239" y="114"/>
                  </a:lnTo>
                  <a:lnTo>
                    <a:pt x="239" y="114"/>
                  </a:lnTo>
                  <a:lnTo>
                    <a:pt x="239" y="115"/>
                  </a:lnTo>
                  <a:lnTo>
                    <a:pt x="239" y="115"/>
                  </a:lnTo>
                  <a:lnTo>
                    <a:pt x="239" y="115"/>
                  </a:lnTo>
                  <a:lnTo>
                    <a:pt x="240" y="115"/>
                  </a:lnTo>
                  <a:lnTo>
                    <a:pt x="240" y="115"/>
                  </a:lnTo>
                  <a:lnTo>
                    <a:pt x="240" y="115"/>
                  </a:lnTo>
                  <a:lnTo>
                    <a:pt x="240" y="115"/>
                  </a:lnTo>
                  <a:lnTo>
                    <a:pt x="241" y="115"/>
                  </a:lnTo>
                  <a:lnTo>
                    <a:pt x="241" y="115"/>
                  </a:lnTo>
                  <a:lnTo>
                    <a:pt x="242" y="115"/>
                  </a:lnTo>
                  <a:lnTo>
                    <a:pt x="242" y="115"/>
                  </a:lnTo>
                  <a:lnTo>
                    <a:pt x="242" y="115"/>
                  </a:lnTo>
                  <a:lnTo>
                    <a:pt x="242" y="115"/>
                  </a:lnTo>
                  <a:lnTo>
                    <a:pt x="243" y="115"/>
                  </a:lnTo>
                  <a:lnTo>
                    <a:pt x="244" y="115"/>
                  </a:lnTo>
                  <a:lnTo>
                    <a:pt x="244" y="115"/>
                  </a:lnTo>
                  <a:lnTo>
                    <a:pt x="244" y="115"/>
                  </a:lnTo>
                  <a:lnTo>
                    <a:pt x="245" y="115"/>
                  </a:lnTo>
                  <a:lnTo>
                    <a:pt x="245" y="115"/>
                  </a:lnTo>
                  <a:lnTo>
                    <a:pt x="246" y="115"/>
                  </a:lnTo>
                  <a:lnTo>
                    <a:pt x="246" y="115"/>
                  </a:lnTo>
                  <a:lnTo>
                    <a:pt x="246" y="115"/>
                  </a:lnTo>
                  <a:lnTo>
                    <a:pt x="246" y="115"/>
                  </a:lnTo>
                  <a:lnTo>
                    <a:pt x="246" y="115"/>
                  </a:lnTo>
                  <a:lnTo>
                    <a:pt x="247" y="115"/>
                  </a:lnTo>
                  <a:lnTo>
                    <a:pt x="247" y="115"/>
                  </a:lnTo>
                  <a:lnTo>
                    <a:pt x="247" y="115"/>
                  </a:lnTo>
                  <a:lnTo>
                    <a:pt x="248" y="115"/>
                  </a:lnTo>
                  <a:lnTo>
                    <a:pt x="248" y="115"/>
                  </a:lnTo>
                  <a:lnTo>
                    <a:pt x="248" y="115"/>
                  </a:lnTo>
                  <a:lnTo>
                    <a:pt x="248" y="115"/>
                  </a:lnTo>
                  <a:lnTo>
                    <a:pt x="248" y="116"/>
                  </a:lnTo>
                  <a:lnTo>
                    <a:pt x="249" y="116"/>
                  </a:lnTo>
                  <a:lnTo>
                    <a:pt x="249" y="116"/>
                  </a:lnTo>
                  <a:lnTo>
                    <a:pt x="249" y="116"/>
                  </a:lnTo>
                  <a:lnTo>
                    <a:pt x="249" y="116"/>
                  </a:lnTo>
                  <a:lnTo>
                    <a:pt x="249" y="116"/>
                  </a:lnTo>
                  <a:lnTo>
                    <a:pt x="249" y="116"/>
                  </a:lnTo>
                  <a:lnTo>
                    <a:pt x="250" y="116"/>
                  </a:lnTo>
                  <a:lnTo>
                    <a:pt x="250" y="116"/>
                  </a:lnTo>
                  <a:lnTo>
                    <a:pt x="250" y="116"/>
                  </a:lnTo>
                  <a:lnTo>
                    <a:pt x="250" y="116"/>
                  </a:lnTo>
                  <a:lnTo>
                    <a:pt x="250" y="116"/>
                  </a:lnTo>
                  <a:lnTo>
                    <a:pt x="250" y="116"/>
                  </a:lnTo>
                  <a:lnTo>
                    <a:pt x="250" y="116"/>
                  </a:lnTo>
                  <a:lnTo>
                    <a:pt x="251" y="116"/>
                  </a:lnTo>
                  <a:lnTo>
                    <a:pt x="251" y="116"/>
                  </a:lnTo>
                  <a:lnTo>
                    <a:pt x="251" y="116"/>
                  </a:lnTo>
                  <a:lnTo>
                    <a:pt x="251" y="116"/>
                  </a:lnTo>
                  <a:lnTo>
                    <a:pt x="251" y="116"/>
                  </a:lnTo>
                  <a:lnTo>
                    <a:pt x="251" y="116"/>
                  </a:lnTo>
                  <a:lnTo>
                    <a:pt x="251" y="116"/>
                  </a:lnTo>
                  <a:lnTo>
                    <a:pt x="251" y="116"/>
                  </a:lnTo>
                  <a:lnTo>
                    <a:pt x="251"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5" y="116"/>
                  </a:lnTo>
                  <a:lnTo>
                    <a:pt x="255" y="116"/>
                  </a:lnTo>
                  <a:lnTo>
                    <a:pt x="255" y="116"/>
                  </a:lnTo>
                  <a:lnTo>
                    <a:pt x="255" y="116"/>
                  </a:lnTo>
                  <a:lnTo>
                    <a:pt x="255" y="116"/>
                  </a:lnTo>
                  <a:lnTo>
                    <a:pt x="255" y="116"/>
                  </a:lnTo>
                  <a:lnTo>
                    <a:pt x="255" y="116"/>
                  </a:lnTo>
                  <a:lnTo>
                    <a:pt x="255" y="116"/>
                  </a:lnTo>
                  <a:lnTo>
                    <a:pt x="256" y="116"/>
                  </a:lnTo>
                  <a:lnTo>
                    <a:pt x="256" y="116"/>
                  </a:lnTo>
                  <a:lnTo>
                    <a:pt x="256" y="116"/>
                  </a:lnTo>
                  <a:lnTo>
                    <a:pt x="256" y="116"/>
                  </a:lnTo>
                  <a:lnTo>
                    <a:pt x="256" y="116"/>
                  </a:lnTo>
                  <a:lnTo>
                    <a:pt x="257" y="116"/>
                  </a:lnTo>
                  <a:lnTo>
                    <a:pt x="257" y="116"/>
                  </a:lnTo>
                  <a:lnTo>
                    <a:pt x="257" y="116"/>
                  </a:lnTo>
                  <a:lnTo>
                    <a:pt x="257" y="116"/>
                  </a:lnTo>
                  <a:lnTo>
                    <a:pt x="257" y="115"/>
                  </a:lnTo>
                  <a:lnTo>
                    <a:pt x="257" y="115"/>
                  </a:lnTo>
                  <a:lnTo>
                    <a:pt x="258" y="115"/>
                  </a:lnTo>
                  <a:lnTo>
                    <a:pt x="258" y="115"/>
                  </a:lnTo>
                  <a:lnTo>
                    <a:pt x="258" y="115"/>
                  </a:lnTo>
                  <a:lnTo>
                    <a:pt x="259" y="115"/>
                  </a:lnTo>
                  <a:lnTo>
                    <a:pt x="259" y="115"/>
                  </a:lnTo>
                  <a:lnTo>
                    <a:pt x="259" y="115"/>
                  </a:lnTo>
                  <a:lnTo>
                    <a:pt x="259" y="115"/>
                  </a:lnTo>
                  <a:lnTo>
                    <a:pt x="259" y="115"/>
                  </a:lnTo>
                  <a:lnTo>
                    <a:pt x="260" y="115"/>
                  </a:lnTo>
                  <a:lnTo>
                    <a:pt x="260" y="115"/>
                  </a:lnTo>
                  <a:lnTo>
                    <a:pt x="260" y="115"/>
                  </a:lnTo>
                  <a:lnTo>
                    <a:pt x="260" y="115"/>
                  </a:lnTo>
                  <a:lnTo>
                    <a:pt x="261" y="115"/>
                  </a:lnTo>
                  <a:lnTo>
                    <a:pt x="262" y="115"/>
                  </a:lnTo>
                  <a:lnTo>
                    <a:pt x="262" y="115"/>
                  </a:lnTo>
                  <a:lnTo>
                    <a:pt x="262" y="115"/>
                  </a:lnTo>
                  <a:lnTo>
                    <a:pt x="262" y="115"/>
                  </a:lnTo>
                  <a:lnTo>
                    <a:pt x="262" y="115"/>
                  </a:lnTo>
                  <a:lnTo>
                    <a:pt x="263" y="115"/>
                  </a:lnTo>
                  <a:lnTo>
                    <a:pt x="263" y="115"/>
                  </a:lnTo>
                  <a:lnTo>
                    <a:pt x="263" y="115"/>
                  </a:lnTo>
                  <a:lnTo>
                    <a:pt x="263" y="115"/>
                  </a:lnTo>
                  <a:lnTo>
                    <a:pt x="264" y="115"/>
                  </a:lnTo>
                  <a:lnTo>
                    <a:pt x="264" y="115"/>
                  </a:lnTo>
                  <a:lnTo>
                    <a:pt x="264" y="115"/>
                  </a:lnTo>
                  <a:lnTo>
                    <a:pt x="265" y="115"/>
                  </a:lnTo>
                  <a:lnTo>
                    <a:pt x="265" y="115"/>
                  </a:lnTo>
                  <a:lnTo>
                    <a:pt x="265" y="115"/>
                  </a:lnTo>
                  <a:lnTo>
                    <a:pt x="266" y="115"/>
                  </a:lnTo>
                  <a:lnTo>
                    <a:pt x="268" y="114"/>
                  </a:lnTo>
                  <a:lnTo>
                    <a:pt x="268" y="114"/>
                  </a:lnTo>
                  <a:lnTo>
                    <a:pt x="268" y="114"/>
                  </a:lnTo>
                  <a:lnTo>
                    <a:pt x="268" y="114"/>
                  </a:lnTo>
                  <a:lnTo>
                    <a:pt x="268" y="114"/>
                  </a:lnTo>
                  <a:lnTo>
                    <a:pt x="269" y="114"/>
                  </a:lnTo>
                  <a:lnTo>
                    <a:pt x="270" y="114"/>
                  </a:lnTo>
                  <a:lnTo>
                    <a:pt x="270" y="114"/>
                  </a:lnTo>
                  <a:lnTo>
                    <a:pt x="270" y="114"/>
                  </a:lnTo>
                  <a:lnTo>
                    <a:pt x="271" y="114"/>
                  </a:lnTo>
                  <a:lnTo>
                    <a:pt x="271" y="114"/>
                  </a:lnTo>
                  <a:lnTo>
                    <a:pt x="272" y="114"/>
                  </a:lnTo>
                  <a:lnTo>
                    <a:pt x="273" y="113"/>
                  </a:lnTo>
                  <a:lnTo>
                    <a:pt x="273" y="113"/>
                  </a:lnTo>
                  <a:lnTo>
                    <a:pt x="273" y="113"/>
                  </a:lnTo>
                  <a:lnTo>
                    <a:pt x="274" y="113"/>
                  </a:lnTo>
                  <a:lnTo>
                    <a:pt x="274" y="113"/>
                  </a:lnTo>
                  <a:lnTo>
                    <a:pt x="275" y="113"/>
                  </a:lnTo>
                  <a:lnTo>
                    <a:pt x="276" y="112"/>
                  </a:lnTo>
                  <a:lnTo>
                    <a:pt x="279" y="112"/>
                  </a:lnTo>
                  <a:lnTo>
                    <a:pt x="279" y="112"/>
                  </a:lnTo>
                  <a:lnTo>
                    <a:pt x="279" y="112"/>
                  </a:lnTo>
                  <a:lnTo>
                    <a:pt x="280" y="112"/>
                  </a:lnTo>
                  <a:lnTo>
                    <a:pt x="280" y="112"/>
                  </a:lnTo>
                  <a:lnTo>
                    <a:pt x="281" y="111"/>
                  </a:lnTo>
                  <a:lnTo>
                    <a:pt x="282" y="111"/>
                  </a:lnTo>
                  <a:lnTo>
                    <a:pt x="285" y="110"/>
                  </a:lnTo>
                  <a:lnTo>
                    <a:pt x="285" y="110"/>
                  </a:lnTo>
                  <a:lnTo>
                    <a:pt x="285" y="110"/>
                  </a:lnTo>
                  <a:lnTo>
                    <a:pt x="286" y="110"/>
                  </a:lnTo>
                  <a:lnTo>
                    <a:pt x="286" y="110"/>
                  </a:lnTo>
                  <a:lnTo>
                    <a:pt x="286" y="109"/>
                  </a:lnTo>
                  <a:lnTo>
                    <a:pt x="288" y="109"/>
                  </a:lnTo>
                  <a:lnTo>
                    <a:pt x="291" y="108"/>
                  </a:lnTo>
                  <a:lnTo>
                    <a:pt x="297" y="105"/>
                  </a:lnTo>
                  <a:lnTo>
                    <a:pt x="303" y="102"/>
                  </a:lnTo>
                  <a:lnTo>
                    <a:pt x="308" y="99"/>
                  </a:lnTo>
                  <a:lnTo>
                    <a:pt x="314" y="95"/>
                  </a:lnTo>
                  <a:lnTo>
                    <a:pt x="320" y="91"/>
                  </a:lnTo>
                  <a:lnTo>
                    <a:pt x="326" y="86"/>
                  </a:lnTo>
                  <a:lnTo>
                    <a:pt x="332" y="82"/>
                  </a:lnTo>
                  <a:lnTo>
                    <a:pt x="337" y="77"/>
                  </a:lnTo>
                  <a:lnTo>
                    <a:pt x="343" y="72"/>
                  </a:lnTo>
                  <a:lnTo>
                    <a:pt x="349" y="66"/>
                  </a:lnTo>
                  <a:lnTo>
                    <a:pt x="355" y="61"/>
                  </a:lnTo>
                  <a:lnTo>
                    <a:pt x="361" y="55"/>
                  </a:lnTo>
                  <a:lnTo>
                    <a:pt x="366" y="50"/>
                  </a:lnTo>
                  <a:lnTo>
                    <a:pt x="373" y="44"/>
                  </a:lnTo>
                  <a:lnTo>
                    <a:pt x="378" y="39"/>
                  </a:lnTo>
                  <a:lnTo>
                    <a:pt x="384" y="34"/>
                  </a:lnTo>
                  <a:lnTo>
                    <a:pt x="390" y="28"/>
                  </a:lnTo>
                  <a:lnTo>
                    <a:pt x="395" y="24"/>
                  </a:lnTo>
                  <a:lnTo>
                    <a:pt x="401" y="19"/>
                  </a:lnTo>
                  <a:lnTo>
                    <a:pt x="407" y="14"/>
                  </a:lnTo>
                  <a:lnTo>
                    <a:pt x="413" y="11"/>
                  </a:lnTo>
                  <a:lnTo>
                    <a:pt x="419" y="7"/>
                  </a:lnTo>
                  <a:lnTo>
                    <a:pt x="419" y="7"/>
                  </a:lnTo>
                  <a:lnTo>
                    <a:pt x="419" y="7"/>
                  </a:lnTo>
                  <a:lnTo>
                    <a:pt x="419" y="7"/>
                  </a:lnTo>
                  <a:lnTo>
                    <a:pt x="420" y="7"/>
                  </a:lnTo>
                  <a:lnTo>
                    <a:pt x="421" y="7"/>
                  </a:lnTo>
                  <a:lnTo>
                    <a:pt x="422" y="6"/>
                  </a:lnTo>
                  <a:lnTo>
                    <a:pt x="425" y="5"/>
                  </a:lnTo>
                  <a:lnTo>
                    <a:pt x="425" y="5"/>
                  </a:lnTo>
                  <a:lnTo>
                    <a:pt x="425" y="5"/>
                  </a:lnTo>
                  <a:lnTo>
                    <a:pt x="425" y="4"/>
                  </a:lnTo>
                  <a:lnTo>
                    <a:pt x="425" y="4"/>
                  </a:lnTo>
                  <a:lnTo>
                    <a:pt x="426" y="4"/>
                  </a:lnTo>
                  <a:lnTo>
                    <a:pt x="427" y="4"/>
                  </a:lnTo>
                  <a:lnTo>
                    <a:pt x="428" y="4"/>
                  </a:lnTo>
                  <a:lnTo>
                    <a:pt x="428" y="4"/>
                  </a:lnTo>
                  <a:lnTo>
                    <a:pt x="428" y="3"/>
                  </a:lnTo>
                  <a:lnTo>
                    <a:pt x="428" y="3"/>
                  </a:lnTo>
                  <a:lnTo>
                    <a:pt x="429" y="3"/>
                  </a:lnTo>
                  <a:lnTo>
                    <a:pt x="430" y="3"/>
                  </a:lnTo>
                  <a:lnTo>
                    <a:pt x="430" y="2"/>
                  </a:lnTo>
                  <a:lnTo>
                    <a:pt x="430" y="2"/>
                  </a:lnTo>
                  <a:lnTo>
                    <a:pt x="431" y="2"/>
                  </a:lnTo>
                  <a:lnTo>
                    <a:pt x="431" y="2"/>
                  </a:lnTo>
                  <a:lnTo>
                    <a:pt x="432" y="2"/>
                  </a:lnTo>
                  <a:lnTo>
                    <a:pt x="433" y="2"/>
                  </a:lnTo>
                  <a:lnTo>
                    <a:pt x="433" y="2"/>
                  </a:lnTo>
                  <a:lnTo>
                    <a:pt x="433" y="2"/>
                  </a:lnTo>
                  <a:lnTo>
                    <a:pt x="434" y="2"/>
                  </a:lnTo>
                  <a:lnTo>
                    <a:pt x="434" y="1"/>
                  </a:lnTo>
                  <a:lnTo>
                    <a:pt x="435" y="1"/>
                  </a:lnTo>
                  <a:lnTo>
                    <a:pt x="436" y="1"/>
                  </a:lnTo>
                  <a:lnTo>
                    <a:pt x="436" y="1"/>
                  </a:lnTo>
                  <a:lnTo>
                    <a:pt x="436" y="1"/>
                  </a:lnTo>
                  <a:lnTo>
                    <a:pt x="437" y="1"/>
                  </a:lnTo>
                  <a:lnTo>
                    <a:pt x="437" y="1"/>
                  </a:lnTo>
                  <a:lnTo>
                    <a:pt x="438" y="1"/>
                  </a:lnTo>
                  <a:lnTo>
                    <a:pt x="438" y="1"/>
                  </a:lnTo>
                  <a:lnTo>
                    <a:pt x="438" y="1"/>
                  </a:lnTo>
                  <a:lnTo>
                    <a:pt x="438" y="0"/>
                  </a:lnTo>
                  <a:lnTo>
                    <a:pt x="438" y="0"/>
                  </a:lnTo>
                  <a:lnTo>
                    <a:pt x="439" y="0"/>
                  </a:lnTo>
                  <a:lnTo>
                    <a:pt x="439" y="0"/>
                  </a:lnTo>
                  <a:lnTo>
                    <a:pt x="439" y="0"/>
                  </a:lnTo>
                  <a:lnTo>
                    <a:pt x="439" y="0"/>
                  </a:lnTo>
                  <a:lnTo>
                    <a:pt x="440" y="0"/>
                  </a:lnTo>
                  <a:lnTo>
                    <a:pt x="440" y="0"/>
                  </a:lnTo>
                  <a:lnTo>
                    <a:pt x="441" y="0"/>
                  </a:lnTo>
                  <a:lnTo>
                    <a:pt x="441" y="0"/>
                  </a:lnTo>
                  <a:lnTo>
                    <a:pt x="441" y="0"/>
                  </a:lnTo>
                  <a:lnTo>
                    <a:pt x="441" y="0"/>
                  </a:lnTo>
                  <a:lnTo>
                    <a:pt x="442" y="0"/>
                  </a:lnTo>
                  <a:lnTo>
                    <a:pt x="442" y="0"/>
                  </a:lnTo>
                  <a:lnTo>
                    <a:pt x="442" y="0"/>
                  </a:lnTo>
                  <a:lnTo>
                    <a:pt x="442" y="0"/>
                  </a:lnTo>
                  <a:lnTo>
                    <a:pt x="443" y="0"/>
                  </a:lnTo>
                  <a:lnTo>
                    <a:pt x="443" y="0"/>
                  </a:lnTo>
                  <a:lnTo>
                    <a:pt x="443" y="0"/>
                  </a:lnTo>
                  <a:lnTo>
                    <a:pt x="443" y="0"/>
                  </a:lnTo>
                  <a:lnTo>
                    <a:pt x="443" y="0"/>
                  </a:lnTo>
                  <a:lnTo>
                    <a:pt x="443" y="0"/>
                  </a:lnTo>
                  <a:lnTo>
                    <a:pt x="443" y="0"/>
                  </a:lnTo>
                  <a:lnTo>
                    <a:pt x="444" y="0"/>
                  </a:lnTo>
                  <a:lnTo>
                    <a:pt x="444" y="0"/>
                  </a:lnTo>
                  <a:lnTo>
                    <a:pt x="444" y="0"/>
                  </a:lnTo>
                  <a:lnTo>
                    <a:pt x="444" y="0"/>
                  </a:lnTo>
                  <a:lnTo>
                    <a:pt x="444" y="0"/>
                  </a:lnTo>
                  <a:lnTo>
                    <a:pt x="444" y="0"/>
                  </a:lnTo>
                  <a:lnTo>
                    <a:pt x="445" y="0"/>
                  </a:lnTo>
                  <a:lnTo>
                    <a:pt x="445" y="0"/>
                  </a:lnTo>
                  <a:lnTo>
                    <a:pt x="445" y="0"/>
                  </a:lnTo>
                  <a:lnTo>
                    <a:pt x="445" y="0"/>
                  </a:lnTo>
                  <a:lnTo>
                    <a:pt x="445" y="0"/>
                  </a:lnTo>
                  <a:lnTo>
                    <a:pt x="445" y="0"/>
                  </a:lnTo>
                  <a:lnTo>
                    <a:pt x="445" y="0"/>
                  </a:lnTo>
                  <a:lnTo>
                    <a:pt x="446" y="0"/>
                  </a:lnTo>
                  <a:lnTo>
                    <a:pt x="446" y="0"/>
                  </a:lnTo>
                  <a:lnTo>
                    <a:pt x="446" y="0"/>
                  </a:lnTo>
                  <a:lnTo>
                    <a:pt x="446" y="0"/>
                  </a:lnTo>
                  <a:lnTo>
                    <a:pt x="446" y="0"/>
                  </a:lnTo>
                  <a:lnTo>
                    <a:pt x="446" y="0"/>
                  </a:lnTo>
                  <a:lnTo>
                    <a:pt x="446" y="0"/>
                  </a:lnTo>
                  <a:lnTo>
                    <a:pt x="446" y="0"/>
                  </a:lnTo>
                  <a:lnTo>
                    <a:pt x="446"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8" y="0"/>
                  </a:lnTo>
                  <a:lnTo>
                    <a:pt x="448" y="0"/>
                  </a:lnTo>
                  <a:lnTo>
                    <a:pt x="448" y="0"/>
                  </a:lnTo>
                  <a:lnTo>
                    <a:pt x="448" y="0"/>
                  </a:lnTo>
                  <a:lnTo>
                    <a:pt x="448" y="0"/>
                  </a:lnTo>
                  <a:lnTo>
                    <a:pt x="448" y="0"/>
                  </a:lnTo>
                  <a:lnTo>
                    <a:pt x="448" y="0"/>
                  </a:lnTo>
                  <a:lnTo>
                    <a:pt x="448" y="0"/>
                  </a:lnTo>
                  <a:lnTo>
                    <a:pt x="448" y="0"/>
                  </a:lnTo>
                  <a:lnTo>
                    <a:pt x="448" y="0"/>
                  </a:lnTo>
                  <a:lnTo>
                    <a:pt x="449" y="0"/>
                  </a:lnTo>
                  <a:lnTo>
                    <a:pt x="449" y="0"/>
                  </a:lnTo>
                  <a:lnTo>
                    <a:pt x="449" y="0"/>
                  </a:lnTo>
                  <a:lnTo>
                    <a:pt x="449" y="0"/>
                  </a:lnTo>
                  <a:lnTo>
                    <a:pt x="449" y="0"/>
                  </a:lnTo>
                  <a:lnTo>
                    <a:pt x="449" y="0"/>
                  </a:lnTo>
                  <a:lnTo>
                    <a:pt x="449" y="0"/>
                  </a:lnTo>
                  <a:lnTo>
                    <a:pt x="449" y="0"/>
                  </a:lnTo>
                  <a:lnTo>
                    <a:pt x="449" y="0"/>
                  </a:lnTo>
                  <a:lnTo>
                    <a:pt x="450" y="0"/>
                  </a:lnTo>
                  <a:lnTo>
                    <a:pt x="450" y="0"/>
                  </a:lnTo>
                  <a:lnTo>
                    <a:pt x="450" y="0"/>
                  </a:lnTo>
                  <a:lnTo>
                    <a:pt x="450" y="0"/>
                  </a:lnTo>
                  <a:lnTo>
                    <a:pt x="450" y="0"/>
                  </a:lnTo>
                  <a:lnTo>
                    <a:pt x="450" y="0"/>
                  </a:lnTo>
                  <a:lnTo>
                    <a:pt x="450" y="0"/>
                  </a:lnTo>
                  <a:lnTo>
                    <a:pt x="451" y="0"/>
                  </a:lnTo>
                  <a:lnTo>
                    <a:pt x="451" y="0"/>
                  </a:lnTo>
                  <a:lnTo>
                    <a:pt x="451" y="0"/>
                  </a:lnTo>
                  <a:lnTo>
                    <a:pt x="451" y="0"/>
                  </a:lnTo>
                  <a:lnTo>
                    <a:pt x="451" y="0"/>
                  </a:lnTo>
                  <a:lnTo>
                    <a:pt x="451" y="0"/>
                  </a:lnTo>
                  <a:lnTo>
                    <a:pt x="452" y="0"/>
                  </a:lnTo>
                  <a:lnTo>
                    <a:pt x="452" y="0"/>
                  </a:lnTo>
                  <a:lnTo>
                    <a:pt x="452" y="0"/>
                  </a:lnTo>
                  <a:lnTo>
                    <a:pt x="452" y="0"/>
                  </a:lnTo>
                  <a:lnTo>
                    <a:pt x="452" y="0"/>
                  </a:lnTo>
                  <a:lnTo>
                    <a:pt x="453" y="0"/>
                  </a:lnTo>
                  <a:lnTo>
                    <a:pt x="453" y="0"/>
                  </a:lnTo>
                  <a:lnTo>
                    <a:pt x="453" y="0"/>
                  </a:lnTo>
                  <a:lnTo>
                    <a:pt x="454" y="0"/>
                  </a:lnTo>
                  <a:lnTo>
                    <a:pt x="454" y="0"/>
                  </a:lnTo>
                  <a:lnTo>
                    <a:pt x="454" y="0"/>
                  </a:lnTo>
                  <a:lnTo>
                    <a:pt x="454" y="0"/>
                  </a:lnTo>
                  <a:lnTo>
                    <a:pt x="455" y="0"/>
                  </a:lnTo>
                  <a:lnTo>
                    <a:pt x="455" y="0"/>
                  </a:lnTo>
                  <a:lnTo>
                    <a:pt x="455" y="0"/>
                  </a:lnTo>
                  <a:lnTo>
                    <a:pt x="455" y="0"/>
                  </a:lnTo>
                  <a:lnTo>
                    <a:pt x="456" y="0"/>
                  </a:lnTo>
                  <a:lnTo>
                    <a:pt x="456" y="0"/>
                  </a:lnTo>
                  <a:lnTo>
                    <a:pt x="456" y="0"/>
                  </a:lnTo>
                  <a:lnTo>
                    <a:pt x="457" y="0"/>
                  </a:lnTo>
                  <a:lnTo>
                    <a:pt x="457" y="0"/>
                  </a:lnTo>
                  <a:lnTo>
                    <a:pt x="457" y="1"/>
                  </a:lnTo>
                  <a:lnTo>
                    <a:pt x="458" y="1"/>
                  </a:lnTo>
                  <a:lnTo>
                    <a:pt x="459" y="1"/>
                  </a:lnTo>
                  <a:lnTo>
                    <a:pt x="459" y="1"/>
                  </a:lnTo>
                  <a:lnTo>
                    <a:pt x="459" y="1"/>
                  </a:lnTo>
                  <a:lnTo>
                    <a:pt x="459" y="1"/>
                  </a:lnTo>
                  <a:lnTo>
                    <a:pt x="460" y="1"/>
                  </a:lnTo>
                  <a:lnTo>
                    <a:pt x="461" y="2"/>
                  </a:lnTo>
                  <a:lnTo>
                    <a:pt x="462" y="2"/>
                  </a:lnTo>
                  <a:lnTo>
                    <a:pt x="462" y="2"/>
                  </a:lnTo>
                  <a:lnTo>
                    <a:pt x="462" y="2"/>
                  </a:lnTo>
                  <a:lnTo>
                    <a:pt x="463" y="2"/>
                  </a:lnTo>
                  <a:lnTo>
                    <a:pt x="463" y="2"/>
                  </a:lnTo>
                  <a:lnTo>
                    <a:pt x="464" y="2"/>
                  </a:lnTo>
                  <a:lnTo>
                    <a:pt x="465" y="3"/>
                  </a:lnTo>
                  <a:lnTo>
                    <a:pt x="465" y="3"/>
                  </a:lnTo>
                  <a:lnTo>
                    <a:pt x="465" y="3"/>
                  </a:lnTo>
                  <a:lnTo>
                    <a:pt x="465" y="3"/>
                  </a:lnTo>
                  <a:lnTo>
                    <a:pt x="466" y="3"/>
                  </a:lnTo>
                  <a:lnTo>
                    <a:pt x="467" y="4"/>
                  </a:lnTo>
                  <a:lnTo>
                    <a:pt x="468" y="4"/>
                  </a:lnTo>
                  <a:lnTo>
                    <a:pt x="468" y="4"/>
                  </a:lnTo>
                  <a:lnTo>
                    <a:pt x="468" y="4"/>
                  </a:lnTo>
                  <a:lnTo>
                    <a:pt x="468" y="4"/>
                  </a:lnTo>
                  <a:lnTo>
                    <a:pt x="469" y="4"/>
                  </a:lnTo>
                  <a:lnTo>
                    <a:pt x="469" y="5"/>
                  </a:lnTo>
                  <a:lnTo>
                    <a:pt x="471" y="6"/>
                  </a:lnTo>
                  <a:lnTo>
                    <a:pt x="471" y="6"/>
                  </a:lnTo>
                  <a:lnTo>
                    <a:pt x="471" y="6"/>
                  </a:lnTo>
                  <a:lnTo>
                    <a:pt x="471" y="6"/>
                  </a:lnTo>
                  <a:lnTo>
                    <a:pt x="471" y="6"/>
                  </a:lnTo>
                  <a:lnTo>
                    <a:pt x="472" y="6"/>
                  </a:lnTo>
                  <a:lnTo>
                    <a:pt x="474" y="7"/>
                  </a:lnTo>
                  <a:lnTo>
                    <a:pt x="477" y="9"/>
                  </a:lnTo>
                  <a:lnTo>
                    <a:pt x="477" y="9"/>
                  </a:lnTo>
                  <a:lnTo>
                    <a:pt x="477" y="9"/>
                  </a:lnTo>
                  <a:lnTo>
                    <a:pt x="477" y="9"/>
                  </a:lnTo>
                  <a:lnTo>
                    <a:pt x="478" y="9"/>
                  </a:lnTo>
                  <a:lnTo>
                    <a:pt x="478" y="10"/>
                  </a:lnTo>
                  <a:lnTo>
                    <a:pt x="480" y="11"/>
                  </a:lnTo>
                  <a:lnTo>
                    <a:pt x="483" y="13"/>
                  </a:lnTo>
                  <a:lnTo>
                    <a:pt x="488" y="17"/>
                  </a:lnTo>
                  <a:lnTo>
                    <a:pt x="494" y="23"/>
                  </a:lnTo>
                  <a:lnTo>
                    <a:pt x="500" y="28"/>
                  </a:lnTo>
                  <a:lnTo>
                    <a:pt x="506" y="34"/>
                  </a:lnTo>
                  <a:lnTo>
                    <a:pt x="512" y="41"/>
                  </a:lnTo>
                  <a:lnTo>
                    <a:pt x="517" y="48"/>
                  </a:lnTo>
                  <a:lnTo>
                    <a:pt x="523" y="55"/>
                  </a:lnTo>
                  <a:lnTo>
                    <a:pt x="529" y="63"/>
                  </a:lnTo>
                  <a:lnTo>
                    <a:pt x="535" y="70"/>
                  </a:lnTo>
                  <a:lnTo>
                    <a:pt x="541" y="77"/>
                  </a:lnTo>
                  <a:lnTo>
                    <a:pt x="547" y="84"/>
                  </a:lnTo>
                  <a:lnTo>
                    <a:pt x="552" y="90"/>
                  </a:lnTo>
                  <a:lnTo>
                    <a:pt x="558" y="96"/>
                  </a:lnTo>
                  <a:lnTo>
                    <a:pt x="564" y="101"/>
                  </a:lnTo>
                  <a:lnTo>
                    <a:pt x="564" y="101"/>
                  </a:lnTo>
                  <a:lnTo>
                    <a:pt x="564" y="101"/>
                  </a:lnTo>
                  <a:lnTo>
                    <a:pt x="564" y="101"/>
                  </a:lnTo>
                  <a:lnTo>
                    <a:pt x="564" y="102"/>
                  </a:lnTo>
                  <a:lnTo>
                    <a:pt x="565" y="102"/>
                  </a:lnTo>
                  <a:lnTo>
                    <a:pt x="567" y="104"/>
                  </a:lnTo>
                  <a:lnTo>
                    <a:pt x="570" y="106"/>
                  </a:lnTo>
                  <a:lnTo>
                    <a:pt x="570" y="106"/>
                  </a:lnTo>
                  <a:lnTo>
                    <a:pt x="570" y="106"/>
                  </a:lnTo>
                  <a:lnTo>
                    <a:pt x="570" y="106"/>
                  </a:lnTo>
                  <a:lnTo>
                    <a:pt x="570" y="106"/>
                  </a:lnTo>
                  <a:lnTo>
                    <a:pt x="571" y="107"/>
                  </a:lnTo>
                  <a:lnTo>
                    <a:pt x="573" y="108"/>
                  </a:lnTo>
                  <a:lnTo>
                    <a:pt x="573" y="108"/>
                  </a:lnTo>
                  <a:lnTo>
                    <a:pt x="573" y="108"/>
                  </a:lnTo>
                  <a:lnTo>
                    <a:pt x="573" y="108"/>
                  </a:lnTo>
                  <a:lnTo>
                    <a:pt x="573" y="108"/>
                  </a:lnTo>
                  <a:lnTo>
                    <a:pt x="574" y="109"/>
                  </a:lnTo>
                  <a:lnTo>
                    <a:pt x="575" y="110"/>
                  </a:lnTo>
                  <a:lnTo>
                    <a:pt x="575" y="110"/>
                  </a:lnTo>
                  <a:lnTo>
                    <a:pt x="575" y="110"/>
                  </a:lnTo>
                  <a:lnTo>
                    <a:pt x="576" y="110"/>
                  </a:lnTo>
                  <a:lnTo>
                    <a:pt x="576" y="110"/>
                  </a:lnTo>
                  <a:lnTo>
                    <a:pt x="577" y="110"/>
                  </a:lnTo>
                  <a:lnTo>
                    <a:pt x="578" y="111"/>
                  </a:lnTo>
                  <a:lnTo>
                    <a:pt x="578" y="111"/>
                  </a:lnTo>
                  <a:lnTo>
                    <a:pt x="578" y="111"/>
                  </a:lnTo>
                  <a:lnTo>
                    <a:pt x="579" y="111"/>
                  </a:lnTo>
                  <a:lnTo>
                    <a:pt x="579" y="112"/>
                  </a:lnTo>
                  <a:lnTo>
                    <a:pt x="579" y="112"/>
                  </a:lnTo>
                  <a:lnTo>
                    <a:pt x="581" y="112"/>
                  </a:lnTo>
                  <a:lnTo>
                    <a:pt x="581" y="112"/>
                  </a:lnTo>
                  <a:lnTo>
                    <a:pt x="581" y="112"/>
                  </a:lnTo>
                  <a:lnTo>
                    <a:pt x="581" y="113"/>
                  </a:lnTo>
                  <a:lnTo>
                    <a:pt x="582" y="113"/>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2" name="Freeform 57"/>
            <p:cNvSpPr>
              <a:spLocks/>
            </p:cNvSpPr>
            <p:nvPr/>
          </p:nvSpPr>
          <p:spPr bwMode="auto">
            <a:xfrm>
              <a:off x="1355" y="2186"/>
              <a:ext cx="245" cy="116"/>
            </a:xfrm>
            <a:custGeom>
              <a:avLst/>
              <a:gdLst/>
              <a:ahLst/>
              <a:cxnLst>
                <a:cxn ang="0">
                  <a:pos x="2" y="114"/>
                </a:cxn>
                <a:cxn ang="0">
                  <a:pos x="4" y="114"/>
                </a:cxn>
                <a:cxn ang="0">
                  <a:pos x="7" y="115"/>
                </a:cxn>
                <a:cxn ang="0">
                  <a:pos x="9" y="115"/>
                </a:cxn>
                <a:cxn ang="0">
                  <a:pos x="10" y="115"/>
                </a:cxn>
                <a:cxn ang="0">
                  <a:pos x="11" y="116"/>
                </a:cxn>
                <a:cxn ang="0">
                  <a:pos x="12" y="116"/>
                </a:cxn>
                <a:cxn ang="0">
                  <a:pos x="13" y="116"/>
                </a:cxn>
                <a:cxn ang="0">
                  <a:pos x="13" y="116"/>
                </a:cxn>
                <a:cxn ang="0">
                  <a:pos x="14" y="116"/>
                </a:cxn>
                <a:cxn ang="0">
                  <a:pos x="15" y="116"/>
                </a:cxn>
                <a:cxn ang="0">
                  <a:pos x="16" y="115"/>
                </a:cxn>
                <a:cxn ang="0">
                  <a:pos x="17" y="115"/>
                </a:cxn>
                <a:cxn ang="0">
                  <a:pos x="20" y="115"/>
                </a:cxn>
                <a:cxn ang="0">
                  <a:pos x="22" y="114"/>
                </a:cxn>
                <a:cxn ang="0">
                  <a:pos x="26" y="113"/>
                </a:cxn>
                <a:cxn ang="0">
                  <a:pos x="29" y="112"/>
                </a:cxn>
                <a:cxn ang="0">
                  <a:pos x="33" y="109"/>
                </a:cxn>
                <a:cxn ang="0">
                  <a:pos x="40" y="104"/>
                </a:cxn>
                <a:cxn ang="0">
                  <a:pos x="51" y="92"/>
                </a:cxn>
                <a:cxn ang="0">
                  <a:pos x="98" y="26"/>
                </a:cxn>
                <a:cxn ang="0">
                  <a:pos x="110" y="12"/>
                </a:cxn>
                <a:cxn ang="0">
                  <a:pos x="113" y="10"/>
                </a:cxn>
                <a:cxn ang="0">
                  <a:pos x="116" y="7"/>
                </a:cxn>
                <a:cxn ang="0">
                  <a:pos x="121" y="4"/>
                </a:cxn>
                <a:cxn ang="0">
                  <a:pos x="123" y="2"/>
                </a:cxn>
                <a:cxn ang="0">
                  <a:pos x="126" y="1"/>
                </a:cxn>
                <a:cxn ang="0">
                  <a:pos x="128" y="1"/>
                </a:cxn>
                <a:cxn ang="0">
                  <a:pos x="129" y="0"/>
                </a:cxn>
                <a:cxn ang="0">
                  <a:pos x="131" y="0"/>
                </a:cxn>
                <a:cxn ang="0">
                  <a:pos x="132" y="0"/>
                </a:cxn>
                <a:cxn ang="0">
                  <a:pos x="133" y="0"/>
                </a:cxn>
                <a:cxn ang="0">
                  <a:pos x="134" y="0"/>
                </a:cxn>
                <a:cxn ang="0">
                  <a:pos x="135" y="0"/>
                </a:cxn>
                <a:cxn ang="0">
                  <a:pos x="135" y="0"/>
                </a:cxn>
                <a:cxn ang="0">
                  <a:pos x="136" y="0"/>
                </a:cxn>
                <a:cxn ang="0">
                  <a:pos x="137" y="0"/>
                </a:cxn>
                <a:cxn ang="0">
                  <a:pos x="139" y="0"/>
                </a:cxn>
                <a:cxn ang="0">
                  <a:pos x="141" y="0"/>
                </a:cxn>
                <a:cxn ang="0">
                  <a:pos x="143" y="2"/>
                </a:cxn>
                <a:cxn ang="0">
                  <a:pos x="148" y="4"/>
                </a:cxn>
                <a:cxn ang="0">
                  <a:pos x="151" y="6"/>
                </a:cxn>
                <a:cxn ang="0">
                  <a:pos x="157" y="11"/>
                </a:cxn>
                <a:cxn ang="0">
                  <a:pos x="191" y="62"/>
                </a:cxn>
                <a:cxn ang="0">
                  <a:pos x="210" y="92"/>
                </a:cxn>
                <a:cxn ang="0">
                  <a:pos x="217" y="102"/>
                </a:cxn>
                <a:cxn ang="0">
                  <a:pos x="220" y="106"/>
                </a:cxn>
                <a:cxn ang="0">
                  <a:pos x="224" y="109"/>
                </a:cxn>
                <a:cxn ang="0">
                  <a:pos x="227" y="112"/>
                </a:cxn>
                <a:cxn ang="0">
                  <a:pos x="230" y="113"/>
                </a:cxn>
                <a:cxn ang="0">
                  <a:pos x="232" y="114"/>
                </a:cxn>
                <a:cxn ang="0">
                  <a:pos x="233" y="115"/>
                </a:cxn>
                <a:cxn ang="0">
                  <a:pos x="235" y="115"/>
                </a:cxn>
                <a:cxn ang="0">
                  <a:pos x="237" y="115"/>
                </a:cxn>
                <a:cxn ang="0">
                  <a:pos x="237" y="116"/>
                </a:cxn>
                <a:cxn ang="0">
                  <a:pos x="238" y="116"/>
                </a:cxn>
                <a:cxn ang="0">
                  <a:pos x="239" y="116"/>
                </a:cxn>
                <a:cxn ang="0">
                  <a:pos x="240" y="116"/>
                </a:cxn>
                <a:cxn ang="0">
                  <a:pos x="240" y="116"/>
                </a:cxn>
                <a:cxn ang="0">
                  <a:pos x="242" y="115"/>
                </a:cxn>
                <a:cxn ang="0">
                  <a:pos x="243" y="115"/>
                </a:cxn>
                <a:cxn ang="0">
                  <a:pos x="245" y="115"/>
                </a:cxn>
              </a:cxnLst>
              <a:rect l="0" t="0" r="r" b="b"/>
              <a:pathLst>
                <a:path w="245" h="116">
                  <a:moveTo>
                    <a:pt x="0" y="113"/>
                  </a:moveTo>
                  <a:lnTo>
                    <a:pt x="0" y="113"/>
                  </a:lnTo>
                  <a:lnTo>
                    <a:pt x="1" y="113"/>
                  </a:lnTo>
                  <a:lnTo>
                    <a:pt x="1" y="113"/>
                  </a:lnTo>
                  <a:lnTo>
                    <a:pt x="1" y="113"/>
                  </a:lnTo>
                  <a:lnTo>
                    <a:pt x="1" y="113"/>
                  </a:lnTo>
                  <a:lnTo>
                    <a:pt x="2" y="114"/>
                  </a:lnTo>
                  <a:lnTo>
                    <a:pt x="2" y="114"/>
                  </a:lnTo>
                  <a:lnTo>
                    <a:pt x="2" y="114"/>
                  </a:lnTo>
                  <a:lnTo>
                    <a:pt x="2" y="114"/>
                  </a:lnTo>
                  <a:lnTo>
                    <a:pt x="3" y="114"/>
                  </a:lnTo>
                  <a:lnTo>
                    <a:pt x="3" y="114"/>
                  </a:lnTo>
                  <a:lnTo>
                    <a:pt x="3" y="114"/>
                  </a:lnTo>
                  <a:lnTo>
                    <a:pt x="4" y="114"/>
                  </a:lnTo>
                  <a:lnTo>
                    <a:pt x="4" y="114"/>
                  </a:lnTo>
                  <a:lnTo>
                    <a:pt x="4" y="114"/>
                  </a:lnTo>
                  <a:lnTo>
                    <a:pt x="5" y="114"/>
                  </a:lnTo>
                  <a:lnTo>
                    <a:pt x="5" y="114"/>
                  </a:lnTo>
                  <a:lnTo>
                    <a:pt x="5" y="115"/>
                  </a:lnTo>
                  <a:lnTo>
                    <a:pt x="5" y="115"/>
                  </a:lnTo>
                  <a:lnTo>
                    <a:pt x="6" y="115"/>
                  </a:lnTo>
                  <a:lnTo>
                    <a:pt x="6" y="115"/>
                  </a:lnTo>
                  <a:lnTo>
                    <a:pt x="6" y="115"/>
                  </a:lnTo>
                  <a:lnTo>
                    <a:pt x="7" y="115"/>
                  </a:lnTo>
                  <a:lnTo>
                    <a:pt x="7" y="115"/>
                  </a:lnTo>
                  <a:lnTo>
                    <a:pt x="7" y="115"/>
                  </a:lnTo>
                  <a:lnTo>
                    <a:pt x="8" y="115"/>
                  </a:lnTo>
                  <a:lnTo>
                    <a:pt x="8" y="115"/>
                  </a:lnTo>
                  <a:lnTo>
                    <a:pt x="8" y="115"/>
                  </a:lnTo>
                  <a:lnTo>
                    <a:pt x="8" y="115"/>
                  </a:lnTo>
                  <a:lnTo>
                    <a:pt x="8" y="115"/>
                  </a:lnTo>
                  <a:lnTo>
                    <a:pt x="9" y="115"/>
                  </a:lnTo>
                  <a:lnTo>
                    <a:pt x="9" y="115"/>
                  </a:lnTo>
                  <a:lnTo>
                    <a:pt x="9" y="115"/>
                  </a:lnTo>
                  <a:lnTo>
                    <a:pt x="9" y="115"/>
                  </a:lnTo>
                  <a:lnTo>
                    <a:pt x="9" y="115"/>
                  </a:lnTo>
                  <a:lnTo>
                    <a:pt x="9" y="115"/>
                  </a:lnTo>
                  <a:lnTo>
                    <a:pt x="9" y="115"/>
                  </a:lnTo>
                  <a:lnTo>
                    <a:pt x="9" y="115"/>
                  </a:lnTo>
                  <a:lnTo>
                    <a:pt x="10" y="115"/>
                  </a:lnTo>
                  <a:lnTo>
                    <a:pt x="10" y="115"/>
                  </a:lnTo>
                  <a:lnTo>
                    <a:pt x="10" y="115"/>
                  </a:lnTo>
                  <a:lnTo>
                    <a:pt x="10" y="115"/>
                  </a:lnTo>
                  <a:lnTo>
                    <a:pt x="10" y="115"/>
                  </a:lnTo>
                  <a:lnTo>
                    <a:pt x="11" y="116"/>
                  </a:lnTo>
                  <a:lnTo>
                    <a:pt x="11" y="116"/>
                  </a:lnTo>
                  <a:lnTo>
                    <a:pt x="11" y="116"/>
                  </a:lnTo>
                  <a:lnTo>
                    <a:pt x="11" y="116"/>
                  </a:lnTo>
                  <a:lnTo>
                    <a:pt x="11" y="116"/>
                  </a:lnTo>
                  <a:lnTo>
                    <a:pt x="11" y="116"/>
                  </a:lnTo>
                  <a:lnTo>
                    <a:pt x="11" y="116"/>
                  </a:lnTo>
                  <a:lnTo>
                    <a:pt x="11" y="116"/>
                  </a:lnTo>
                  <a:lnTo>
                    <a:pt x="11" y="116"/>
                  </a:lnTo>
                  <a:lnTo>
                    <a:pt x="11" y="116"/>
                  </a:lnTo>
                  <a:lnTo>
                    <a:pt x="12" y="116"/>
                  </a:lnTo>
                  <a:lnTo>
                    <a:pt x="12" y="116"/>
                  </a:lnTo>
                  <a:lnTo>
                    <a:pt x="12" y="116"/>
                  </a:lnTo>
                  <a:lnTo>
                    <a:pt x="12" y="116"/>
                  </a:lnTo>
                  <a:lnTo>
                    <a:pt x="12" y="116"/>
                  </a:lnTo>
                  <a:lnTo>
                    <a:pt x="12" y="116"/>
                  </a:lnTo>
                  <a:lnTo>
                    <a:pt x="12" y="116"/>
                  </a:lnTo>
                  <a:lnTo>
                    <a:pt x="12" y="116"/>
                  </a:lnTo>
                  <a:lnTo>
                    <a:pt x="12"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4" y="116"/>
                  </a:lnTo>
                  <a:lnTo>
                    <a:pt x="14" y="116"/>
                  </a:lnTo>
                  <a:lnTo>
                    <a:pt x="14" y="116"/>
                  </a:lnTo>
                  <a:lnTo>
                    <a:pt x="14" y="116"/>
                  </a:lnTo>
                  <a:lnTo>
                    <a:pt x="14" y="116"/>
                  </a:lnTo>
                  <a:lnTo>
                    <a:pt x="14" y="116"/>
                  </a:lnTo>
                  <a:lnTo>
                    <a:pt x="14" y="116"/>
                  </a:lnTo>
                  <a:lnTo>
                    <a:pt x="14" y="116"/>
                  </a:lnTo>
                  <a:lnTo>
                    <a:pt x="15" y="116"/>
                  </a:lnTo>
                  <a:lnTo>
                    <a:pt x="15" y="116"/>
                  </a:lnTo>
                  <a:lnTo>
                    <a:pt x="15" y="116"/>
                  </a:lnTo>
                  <a:lnTo>
                    <a:pt x="15" y="116"/>
                  </a:lnTo>
                  <a:lnTo>
                    <a:pt x="15" y="116"/>
                  </a:lnTo>
                  <a:lnTo>
                    <a:pt x="15" y="116"/>
                  </a:lnTo>
                  <a:lnTo>
                    <a:pt x="15" y="116"/>
                  </a:lnTo>
                  <a:lnTo>
                    <a:pt x="15" y="115"/>
                  </a:lnTo>
                  <a:lnTo>
                    <a:pt x="15" y="115"/>
                  </a:lnTo>
                  <a:lnTo>
                    <a:pt x="16" y="115"/>
                  </a:lnTo>
                  <a:lnTo>
                    <a:pt x="16" y="115"/>
                  </a:lnTo>
                  <a:lnTo>
                    <a:pt x="16" y="115"/>
                  </a:lnTo>
                  <a:lnTo>
                    <a:pt x="16" y="115"/>
                  </a:lnTo>
                  <a:lnTo>
                    <a:pt x="16" y="115"/>
                  </a:lnTo>
                  <a:lnTo>
                    <a:pt x="17" y="115"/>
                  </a:lnTo>
                  <a:lnTo>
                    <a:pt x="17" y="115"/>
                  </a:lnTo>
                  <a:lnTo>
                    <a:pt x="17" y="115"/>
                  </a:lnTo>
                  <a:lnTo>
                    <a:pt x="17" y="115"/>
                  </a:lnTo>
                  <a:lnTo>
                    <a:pt x="17" y="115"/>
                  </a:lnTo>
                  <a:lnTo>
                    <a:pt x="17" y="115"/>
                  </a:lnTo>
                  <a:lnTo>
                    <a:pt x="17" y="115"/>
                  </a:lnTo>
                  <a:lnTo>
                    <a:pt x="18" y="115"/>
                  </a:lnTo>
                  <a:lnTo>
                    <a:pt x="18" y="115"/>
                  </a:lnTo>
                  <a:lnTo>
                    <a:pt x="18" y="115"/>
                  </a:lnTo>
                  <a:lnTo>
                    <a:pt x="18" y="115"/>
                  </a:lnTo>
                  <a:lnTo>
                    <a:pt x="19" y="115"/>
                  </a:lnTo>
                  <a:lnTo>
                    <a:pt x="19" y="115"/>
                  </a:lnTo>
                  <a:lnTo>
                    <a:pt x="20" y="115"/>
                  </a:lnTo>
                  <a:lnTo>
                    <a:pt x="20" y="115"/>
                  </a:lnTo>
                  <a:lnTo>
                    <a:pt x="20" y="115"/>
                  </a:lnTo>
                  <a:lnTo>
                    <a:pt x="20" y="115"/>
                  </a:lnTo>
                  <a:lnTo>
                    <a:pt x="20" y="115"/>
                  </a:lnTo>
                  <a:lnTo>
                    <a:pt x="21" y="114"/>
                  </a:lnTo>
                  <a:lnTo>
                    <a:pt x="21" y="114"/>
                  </a:lnTo>
                  <a:lnTo>
                    <a:pt x="21" y="114"/>
                  </a:lnTo>
                  <a:lnTo>
                    <a:pt x="22" y="114"/>
                  </a:lnTo>
                  <a:lnTo>
                    <a:pt x="22" y="114"/>
                  </a:lnTo>
                  <a:lnTo>
                    <a:pt x="23" y="114"/>
                  </a:lnTo>
                  <a:lnTo>
                    <a:pt x="23" y="114"/>
                  </a:lnTo>
                  <a:lnTo>
                    <a:pt x="23" y="114"/>
                  </a:lnTo>
                  <a:lnTo>
                    <a:pt x="23" y="114"/>
                  </a:lnTo>
                  <a:lnTo>
                    <a:pt x="23" y="114"/>
                  </a:lnTo>
                  <a:lnTo>
                    <a:pt x="24" y="114"/>
                  </a:lnTo>
                  <a:lnTo>
                    <a:pt x="25" y="113"/>
                  </a:lnTo>
                  <a:lnTo>
                    <a:pt x="26" y="113"/>
                  </a:lnTo>
                  <a:lnTo>
                    <a:pt x="26" y="113"/>
                  </a:lnTo>
                  <a:lnTo>
                    <a:pt x="26" y="113"/>
                  </a:lnTo>
                  <a:lnTo>
                    <a:pt x="26" y="113"/>
                  </a:lnTo>
                  <a:lnTo>
                    <a:pt x="27" y="112"/>
                  </a:lnTo>
                  <a:lnTo>
                    <a:pt x="28" y="112"/>
                  </a:lnTo>
                  <a:lnTo>
                    <a:pt x="28" y="112"/>
                  </a:lnTo>
                  <a:lnTo>
                    <a:pt x="28" y="112"/>
                  </a:lnTo>
                  <a:lnTo>
                    <a:pt x="29" y="112"/>
                  </a:lnTo>
                  <a:lnTo>
                    <a:pt x="29" y="111"/>
                  </a:lnTo>
                  <a:lnTo>
                    <a:pt x="30" y="111"/>
                  </a:lnTo>
                  <a:lnTo>
                    <a:pt x="31" y="110"/>
                  </a:lnTo>
                  <a:lnTo>
                    <a:pt x="31" y="110"/>
                  </a:lnTo>
                  <a:lnTo>
                    <a:pt x="31" y="110"/>
                  </a:lnTo>
                  <a:lnTo>
                    <a:pt x="32" y="110"/>
                  </a:lnTo>
                  <a:lnTo>
                    <a:pt x="32" y="110"/>
                  </a:lnTo>
                  <a:lnTo>
                    <a:pt x="33" y="109"/>
                  </a:lnTo>
                  <a:lnTo>
                    <a:pt x="34" y="108"/>
                  </a:lnTo>
                  <a:lnTo>
                    <a:pt x="34" y="108"/>
                  </a:lnTo>
                  <a:lnTo>
                    <a:pt x="34" y="108"/>
                  </a:lnTo>
                  <a:lnTo>
                    <a:pt x="35" y="108"/>
                  </a:lnTo>
                  <a:lnTo>
                    <a:pt x="35" y="108"/>
                  </a:lnTo>
                  <a:lnTo>
                    <a:pt x="36" y="107"/>
                  </a:lnTo>
                  <a:lnTo>
                    <a:pt x="37" y="106"/>
                  </a:lnTo>
                  <a:lnTo>
                    <a:pt x="40" y="104"/>
                  </a:lnTo>
                  <a:lnTo>
                    <a:pt x="40" y="104"/>
                  </a:lnTo>
                  <a:lnTo>
                    <a:pt x="40" y="104"/>
                  </a:lnTo>
                  <a:lnTo>
                    <a:pt x="40" y="103"/>
                  </a:lnTo>
                  <a:lnTo>
                    <a:pt x="41" y="103"/>
                  </a:lnTo>
                  <a:lnTo>
                    <a:pt x="41" y="102"/>
                  </a:lnTo>
                  <a:lnTo>
                    <a:pt x="43" y="101"/>
                  </a:lnTo>
                  <a:lnTo>
                    <a:pt x="45" y="98"/>
                  </a:lnTo>
                  <a:lnTo>
                    <a:pt x="51" y="92"/>
                  </a:lnTo>
                  <a:lnTo>
                    <a:pt x="57" y="85"/>
                  </a:lnTo>
                  <a:lnTo>
                    <a:pt x="63" y="77"/>
                  </a:lnTo>
                  <a:lnTo>
                    <a:pt x="69" y="68"/>
                  </a:lnTo>
                  <a:lnTo>
                    <a:pt x="74" y="60"/>
                  </a:lnTo>
                  <a:lnTo>
                    <a:pt x="81" y="51"/>
                  </a:lnTo>
                  <a:lnTo>
                    <a:pt x="86" y="42"/>
                  </a:lnTo>
                  <a:lnTo>
                    <a:pt x="92" y="34"/>
                  </a:lnTo>
                  <a:lnTo>
                    <a:pt x="98" y="26"/>
                  </a:lnTo>
                  <a:lnTo>
                    <a:pt x="104" y="19"/>
                  </a:lnTo>
                  <a:lnTo>
                    <a:pt x="104" y="19"/>
                  </a:lnTo>
                  <a:lnTo>
                    <a:pt x="104" y="19"/>
                  </a:lnTo>
                  <a:lnTo>
                    <a:pt x="104" y="18"/>
                  </a:lnTo>
                  <a:lnTo>
                    <a:pt x="105" y="18"/>
                  </a:lnTo>
                  <a:lnTo>
                    <a:pt x="105" y="17"/>
                  </a:lnTo>
                  <a:lnTo>
                    <a:pt x="107" y="15"/>
                  </a:lnTo>
                  <a:lnTo>
                    <a:pt x="110" y="12"/>
                  </a:lnTo>
                  <a:lnTo>
                    <a:pt x="110" y="12"/>
                  </a:lnTo>
                  <a:lnTo>
                    <a:pt x="110" y="12"/>
                  </a:lnTo>
                  <a:lnTo>
                    <a:pt x="110" y="12"/>
                  </a:lnTo>
                  <a:lnTo>
                    <a:pt x="111" y="12"/>
                  </a:lnTo>
                  <a:lnTo>
                    <a:pt x="111" y="11"/>
                  </a:lnTo>
                  <a:lnTo>
                    <a:pt x="113" y="10"/>
                  </a:lnTo>
                  <a:lnTo>
                    <a:pt x="113" y="10"/>
                  </a:lnTo>
                  <a:lnTo>
                    <a:pt x="113" y="10"/>
                  </a:lnTo>
                  <a:lnTo>
                    <a:pt x="113" y="9"/>
                  </a:lnTo>
                  <a:lnTo>
                    <a:pt x="113" y="9"/>
                  </a:lnTo>
                  <a:lnTo>
                    <a:pt x="114" y="8"/>
                  </a:lnTo>
                  <a:lnTo>
                    <a:pt x="116" y="7"/>
                  </a:lnTo>
                  <a:lnTo>
                    <a:pt x="116" y="7"/>
                  </a:lnTo>
                  <a:lnTo>
                    <a:pt x="116" y="7"/>
                  </a:lnTo>
                  <a:lnTo>
                    <a:pt x="116" y="7"/>
                  </a:lnTo>
                  <a:lnTo>
                    <a:pt x="116" y="7"/>
                  </a:lnTo>
                  <a:lnTo>
                    <a:pt x="117" y="6"/>
                  </a:lnTo>
                  <a:lnTo>
                    <a:pt x="118" y="5"/>
                  </a:lnTo>
                  <a:lnTo>
                    <a:pt x="119" y="5"/>
                  </a:lnTo>
                  <a:lnTo>
                    <a:pt x="119" y="5"/>
                  </a:lnTo>
                  <a:lnTo>
                    <a:pt x="119" y="5"/>
                  </a:lnTo>
                  <a:lnTo>
                    <a:pt x="119" y="5"/>
                  </a:lnTo>
                  <a:lnTo>
                    <a:pt x="120" y="4"/>
                  </a:lnTo>
                  <a:lnTo>
                    <a:pt x="121" y="4"/>
                  </a:lnTo>
                  <a:lnTo>
                    <a:pt x="121" y="4"/>
                  </a:lnTo>
                  <a:lnTo>
                    <a:pt x="121" y="3"/>
                  </a:lnTo>
                  <a:lnTo>
                    <a:pt x="121" y="3"/>
                  </a:lnTo>
                  <a:lnTo>
                    <a:pt x="122" y="3"/>
                  </a:lnTo>
                  <a:lnTo>
                    <a:pt x="123" y="3"/>
                  </a:lnTo>
                  <a:lnTo>
                    <a:pt x="123" y="3"/>
                  </a:lnTo>
                  <a:lnTo>
                    <a:pt x="123" y="3"/>
                  </a:lnTo>
                  <a:lnTo>
                    <a:pt x="123" y="2"/>
                  </a:lnTo>
                  <a:lnTo>
                    <a:pt x="123" y="2"/>
                  </a:lnTo>
                  <a:lnTo>
                    <a:pt x="124" y="2"/>
                  </a:lnTo>
                  <a:lnTo>
                    <a:pt x="124" y="2"/>
                  </a:lnTo>
                  <a:lnTo>
                    <a:pt x="124" y="2"/>
                  </a:lnTo>
                  <a:lnTo>
                    <a:pt x="125" y="2"/>
                  </a:lnTo>
                  <a:lnTo>
                    <a:pt x="125" y="2"/>
                  </a:lnTo>
                  <a:lnTo>
                    <a:pt x="126" y="1"/>
                  </a:lnTo>
                  <a:lnTo>
                    <a:pt x="126" y="1"/>
                  </a:lnTo>
                  <a:lnTo>
                    <a:pt x="126" y="1"/>
                  </a:lnTo>
                  <a:lnTo>
                    <a:pt x="126" y="1"/>
                  </a:lnTo>
                  <a:lnTo>
                    <a:pt x="126" y="1"/>
                  </a:lnTo>
                  <a:lnTo>
                    <a:pt x="127" y="1"/>
                  </a:lnTo>
                  <a:lnTo>
                    <a:pt x="127" y="1"/>
                  </a:lnTo>
                  <a:lnTo>
                    <a:pt x="127" y="1"/>
                  </a:lnTo>
                  <a:lnTo>
                    <a:pt x="127" y="1"/>
                  </a:lnTo>
                  <a:lnTo>
                    <a:pt x="128" y="1"/>
                  </a:lnTo>
                  <a:lnTo>
                    <a:pt x="128" y="1"/>
                  </a:lnTo>
                  <a:lnTo>
                    <a:pt x="128" y="0"/>
                  </a:lnTo>
                  <a:lnTo>
                    <a:pt x="128" y="0"/>
                  </a:lnTo>
                  <a:lnTo>
                    <a:pt x="129" y="0"/>
                  </a:lnTo>
                  <a:lnTo>
                    <a:pt x="129" y="0"/>
                  </a:lnTo>
                  <a:lnTo>
                    <a:pt x="129" y="0"/>
                  </a:lnTo>
                  <a:lnTo>
                    <a:pt x="129" y="0"/>
                  </a:lnTo>
                  <a:lnTo>
                    <a:pt x="129"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6" y="0"/>
                  </a:lnTo>
                  <a:lnTo>
                    <a:pt x="136" y="0"/>
                  </a:lnTo>
                  <a:lnTo>
                    <a:pt x="137" y="0"/>
                  </a:lnTo>
                  <a:lnTo>
                    <a:pt x="137" y="0"/>
                  </a:lnTo>
                  <a:lnTo>
                    <a:pt x="137" y="0"/>
                  </a:lnTo>
                  <a:lnTo>
                    <a:pt x="137" y="0"/>
                  </a:lnTo>
                  <a:lnTo>
                    <a:pt x="137" y="0"/>
                  </a:lnTo>
                  <a:lnTo>
                    <a:pt x="137" y="0"/>
                  </a:lnTo>
                  <a:lnTo>
                    <a:pt x="137" y="0"/>
                  </a:lnTo>
                  <a:lnTo>
                    <a:pt x="138" y="0"/>
                  </a:lnTo>
                  <a:lnTo>
                    <a:pt x="138" y="0"/>
                  </a:lnTo>
                  <a:lnTo>
                    <a:pt x="138" y="0"/>
                  </a:lnTo>
                  <a:lnTo>
                    <a:pt x="138" y="0"/>
                  </a:lnTo>
                  <a:lnTo>
                    <a:pt x="139" y="0"/>
                  </a:lnTo>
                  <a:lnTo>
                    <a:pt x="139" y="0"/>
                  </a:lnTo>
                  <a:lnTo>
                    <a:pt x="139" y="0"/>
                  </a:lnTo>
                  <a:lnTo>
                    <a:pt x="139" y="0"/>
                  </a:lnTo>
                  <a:lnTo>
                    <a:pt x="139" y="0"/>
                  </a:lnTo>
                  <a:lnTo>
                    <a:pt x="140" y="0"/>
                  </a:lnTo>
                  <a:lnTo>
                    <a:pt x="140" y="0"/>
                  </a:lnTo>
                  <a:lnTo>
                    <a:pt x="140" y="0"/>
                  </a:lnTo>
                  <a:lnTo>
                    <a:pt x="140" y="0"/>
                  </a:lnTo>
                  <a:lnTo>
                    <a:pt x="140" y="0"/>
                  </a:lnTo>
                  <a:lnTo>
                    <a:pt x="140" y="0"/>
                  </a:lnTo>
                  <a:lnTo>
                    <a:pt x="141" y="0"/>
                  </a:lnTo>
                  <a:lnTo>
                    <a:pt x="141" y="0"/>
                  </a:lnTo>
                  <a:lnTo>
                    <a:pt x="141" y="1"/>
                  </a:lnTo>
                  <a:lnTo>
                    <a:pt x="142" y="1"/>
                  </a:lnTo>
                  <a:lnTo>
                    <a:pt x="142" y="1"/>
                  </a:lnTo>
                  <a:lnTo>
                    <a:pt x="142" y="1"/>
                  </a:lnTo>
                  <a:lnTo>
                    <a:pt x="142" y="1"/>
                  </a:lnTo>
                  <a:lnTo>
                    <a:pt x="143" y="1"/>
                  </a:lnTo>
                  <a:lnTo>
                    <a:pt x="143" y="2"/>
                  </a:lnTo>
                  <a:lnTo>
                    <a:pt x="145" y="2"/>
                  </a:lnTo>
                  <a:lnTo>
                    <a:pt x="145" y="2"/>
                  </a:lnTo>
                  <a:lnTo>
                    <a:pt x="145" y="2"/>
                  </a:lnTo>
                  <a:lnTo>
                    <a:pt x="145" y="2"/>
                  </a:lnTo>
                  <a:lnTo>
                    <a:pt x="146" y="2"/>
                  </a:lnTo>
                  <a:lnTo>
                    <a:pt x="146" y="3"/>
                  </a:lnTo>
                  <a:lnTo>
                    <a:pt x="148" y="4"/>
                  </a:lnTo>
                  <a:lnTo>
                    <a:pt x="148" y="4"/>
                  </a:lnTo>
                  <a:lnTo>
                    <a:pt x="148" y="4"/>
                  </a:lnTo>
                  <a:lnTo>
                    <a:pt x="148" y="4"/>
                  </a:lnTo>
                  <a:lnTo>
                    <a:pt x="148" y="4"/>
                  </a:lnTo>
                  <a:lnTo>
                    <a:pt x="149" y="4"/>
                  </a:lnTo>
                  <a:lnTo>
                    <a:pt x="150" y="6"/>
                  </a:lnTo>
                  <a:lnTo>
                    <a:pt x="150" y="6"/>
                  </a:lnTo>
                  <a:lnTo>
                    <a:pt x="151" y="6"/>
                  </a:lnTo>
                  <a:lnTo>
                    <a:pt x="151" y="6"/>
                  </a:lnTo>
                  <a:lnTo>
                    <a:pt x="151" y="6"/>
                  </a:lnTo>
                  <a:lnTo>
                    <a:pt x="152" y="7"/>
                  </a:lnTo>
                  <a:lnTo>
                    <a:pt x="154" y="8"/>
                  </a:lnTo>
                  <a:lnTo>
                    <a:pt x="156" y="11"/>
                  </a:lnTo>
                  <a:lnTo>
                    <a:pt x="157" y="11"/>
                  </a:lnTo>
                  <a:lnTo>
                    <a:pt x="157" y="11"/>
                  </a:lnTo>
                  <a:lnTo>
                    <a:pt x="157" y="11"/>
                  </a:lnTo>
                  <a:lnTo>
                    <a:pt x="157" y="11"/>
                  </a:lnTo>
                  <a:lnTo>
                    <a:pt x="158" y="12"/>
                  </a:lnTo>
                  <a:lnTo>
                    <a:pt x="159" y="14"/>
                  </a:lnTo>
                  <a:lnTo>
                    <a:pt x="162" y="17"/>
                  </a:lnTo>
                  <a:lnTo>
                    <a:pt x="168" y="24"/>
                  </a:lnTo>
                  <a:lnTo>
                    <a:pt x="174" y="33"/>
                  </a:lnTo>
                  <a:lnTo>
                    <a:pt x="179" y="42"/>
                  </a:lnTo>
                  <a:lnTo>
                    <a:pt x="185" y="52"/>
                  </a:lnTo>
                  <a:lnTo>
                    <a:pt x="191" y="62"/>
                  </a:lnTo>
                  <a:lnTo>
                    <a:pt x="196" y="72"/>
                  </a:lnTo>
                  <a:lnTo>
                    <a:pt x="202" y="82"/>
                  </a:lnTo>
                  <a:lnTo>
                    <a:pt x="208" y="90"/>
                  </a:lnTo>
                  <a:lnTo>
                    <a:pt x="208" y="90"/>
                  </a:lnTo>
                  <a:lnTo>
                    <a:pt x="208" y="90"/>
                  </a:lnTo>
                  <a:lnTo>
                    <a:pt x="209" y="91"/>
                  </a:lnTo>
                  <a:lnTo>
                    <a:pt x="209" y="91"/>
                  </a:lnTo>
                  <a:lnTo>
                    <a:pt x="210" y="92"/>
                  </a:lnTo>
                  <a:lnTo>
                    <a:pt x="211" y="95"/>
                  </a:lnTo>
                  <a:lnTo>
                    <a:pt x="214" y="99"/>
                  </a:lnTo>
                  <a:lnTo>
                    <a:pt x="214" y="99"/>
                  </a:lnTo>
                  <a:lnTo>
                    <a:pt x="214" y="99"/>
                  </a:lnTo>
                  <a:lnTo>
                    <a:pt x="215" y="99"/>
                  </a:lnTo>
                  <a:lnTo>
                    <a:pt x="215" y="100"/>
                  </a:lnTo>
                  <a:lnTo>
                    <a:pt x="216" y="100"/>
                  </a:lnTo>
                  <a:lnTo>
                    <a:pt x="217" y="102"/>
                  </a:lnTo>
                  <a:lnTo>
                    <a:pt x="217" y="102"/>
                  </a:lnTo>
                  <a:lnTo>
                    <a:pt x="217" y="102"/>
                  </a:lnTo>
                  <a:lnTo>
                    <a:pt x="218" y="103"/>
                  </a:lnTo>
                  <a:lnTo>
                    <a:pt x="218" y="103"/>
                  </a:lnTo>
                  <a:lnTo>
                    <a:pt x="219" y="104"/>
                  </a:lnTo>
                  <a:lnTo>
                    <a:pt x="220" y="106"/>
                  </a:lnTo>
                  <a:lnTo>
                    <a:pt x="220" y="106"/>
                  </a:lnTo>
                  <a:lnTo>
                    <a:pt x="220" y="106"/>
                  </a:lnTo>
                  <a:lnTo>
                    <a:pt x="221" y="106"/>
                  </a:lnTo>
                  <a:lnTo>
                    <a:pt x="221" y="106"/>
                  </a:lnTo>
                  <a:lnTo>
                    <a:pt x="222" y="107"/>
                  </a:lnTo>
                  <a:lnTo>
                    <a:pt x="223" y="108"/>
                  </a:lnTo>
                  <a:lnTo>
                    <a:pt x="223" y="108"/>
                  </a:lnTo>
                  <a:lnTo>
                    <a:pt x="223" y="108"/>
                  </a:lnTo>
                  <a:lnTo>
                    <a:pt x="223" y="108"/>
                  </a:lnTo>
                  <a:lnTo>
                    <a:pt x="224" y="109"/>
                  </a:lnTo>
                  <a:lnTo>
                    <a:pt x="224" y="109"/>
                  </a:lnTo>
                  <a:lnTo>
                    <a:pt x="226" y="110"/>
                  </a:lnTo>
                  <a:lnTo>
                    <a:pt x="226" y="110"/>
                  </a:lnTo>
                  <a:lnTo>
                    <a:pt x="226" y="111"/>
                  </a:lnTo>
                  <a:lnTo>
                    <a:pt x="226" y="111"/>
                  </a:lnTo>
                  <a:lnTo>
                    <a:pt x="227" y="111"/>
                  </a:lnTo>
                  <a:lnTo>
                    <a:pt x="227" y="112"/>
                  </a:lnTo>
                  <a:lnTo>
                    <a:pt x="227" y="112"/>
                  </a:lnTo>
                  <a:lnTo>
                    <a:pt x="227" y="112"/>
                  </a:lnTo>
                  <a:lnTo>
                    <a:pt x="228" y="112"/>
                  </a:lnTo>
                  <a:lnTo>
                    <a:pt x="228" y="112"/>
                  </a:lnTo>
                  <a:lnTo>
                    <a:pt x="229" y="112"/>
                  </a:lnTo>
                  <a:lnTo>
                    <a:pt x="229" y="112"/>
                  </a:lnTo>
                  <a:lnTo>
                    <a:pt x="229" y="113"/>
                  </a:lnTo>
                  <a:lnTo>
                    <a:pt x="229" y="113"/>
                  </a:lnTo>
                  <a:lnTo>
                    <a:pt x="230" y="113"/>
                  </a:lnTo>
                  <a:lnTo>
                    <a:pt x="230" y="113"/>
                  </a:lnTo>
                  <a:lnTo>
                    <a:pt x="230" y="113"/>
                  </a:lnTo>
                  <a:lnTo>
                    <a:pt x="231" y="113"/>
                  </a:lnTo>
                  <a:lnTo>
                    <a:pt x="231" y="114"/>
                  </a:lnTo>
                  <a:lnTo>
                    <a:pt x="231" y="114"/>
                  </a:lnTo>
                  <a:lnTo>
                    <a:pt x="232" y="114"/>
                  </a:lnTo>
                  <a:lnTo>
                    <a:pt x="232" y="114"/>
                  </a:lnTo>
                  <a:lnTo>
                    <a:pt x="232" y="114"/>
                  </a:lnTo>
                  <a:lnTo>
                    <a:pt x="232" y="114"/>
                  </a:lnTo>
                  <a:lnTo>
                    <a:pt x="233" y="114"/>
                  </a:lnTo>
                  <a:lnTo>
                    <a:pt x="233" y="114"/>
                  </a:lnTo>
                  <a:lnTo>
                    <a:pt x="233" y="114"/>
                  </a:lnTo>
                  <a:lnTo>
                    <a:pt x="233" y="114"/>
                  </a:lnTo>
                  <a:lnTo>
                    <a:pt x="233" y="114"/>
                  </a:lnTo>
                  <a:lnTo>
                    <a:pt x="233" y="115"/>
                  </a:lnTo>
                  <a:lnTo>
                    <a:pt x="233" y="115"/>
                  </a:lnTo>
                  <a:lnTo>
                    <a:pt x="234" y="115"/>
                  </a:lnTo>
                  <a:lnTo>
                    <a:pt x="234" y="115"/>
                  </a:lnTo>
                  <a:lnTo>
                    <a:pt x="235" y="115"/>
                  </a:lnTo>
                  <a:lnTo>
                    <a:pt x="235" y="115"/>
                  </a:lnTo>
                  <a:lnTo>
                    <a:pt x="235" y="115"/>
                  </a:lnTo>
                  <a:lnTo>
                    <a:pt x="235" y="115"/>
                  </a:lnTo>
                  <a:lnTo>
                    <a:pt x="235" y="115"/>
                  </a:lnTo>
                  <a:lnTo>
                    <a:pt x="235" y="115"/>
                  </a:lnTo>
                  <a:lnTo>
                    <a:pt x="235" y="115"/>
                  </a:lnTo>
                  <a:lnTo>
                    <a:pt x="236" y="115"/>
                  </a:lnTo>
                  <a:lnTo>
                    <a:pt x="236" y="115"/>
                  </a:lnTo>
                  <a:lnTo>
                    <a:pt x="236" y="115"/>
                  </a:lnTo>
                  <a:lnTo>
                    <a:pt x="236" y="115"/>
                  </a:lnTo>
                  <a:lnTo>
                    <a:pt x="236" y="115"/>
                  </a:lnTo>
                  <a:lnTo>
                    <a:pt x="237" y="115"/>
                  </a:lnTo>
                  <a:lnTo>
                    <a:pt x="237" y="115"/>
                  </a:lnTo>
                  <a:lnTo>
                    <a:pt x="237" y="115"/>
                  </a:lnTo>
                  <a:lnTo>
                    <a:pt x="237" y="115"/>
                  </a:lnTo>
                  <a:lnTo>
                    <a:pt x="237" y="115"/>
                  </a:lnTo>
                  <a:lnTo>
                    <a:pt x="237" y="115"/>
                  </a:lnTo>
                  <a:lnTo>
                    <a:pt x="237" y="116"/>
                  </a:lnTo>
                  <a:lnTo>
                    <a:pt x="237" y="116"/>
                  </a:lnTo>
                  <a:lnTo>
                    <a:pt x="237" y="116"/>
                  </a:lnTo>
                  <a:lnTo>
                    <a:pt x="237" y="116"/>
                  </a:lnTo>
                  <a:lnTo>
                    <a:pt x="238" y="116"/>
                  </a:lnTo>
                  <a:lnTo>
                    <a:pt x="238" y="116"/>
                  </a:lnTo>
                  <a:lnTo>
                    <a:pt x="238" y="116"/>
                  </a:lnTo>
                  <a:lnTo>
                    <a:pt x="238" y="116"/>
                  </a:lnTo>
                  <a:lnTo>
                    <a:pt x="238" y="116"/>
                  </a:lnTo>
                  <a:lnTo>
                    <a:pt x="238" y="116"/>
                  </a:lnTo>
                  <a:lnTo>
                    <a:pt x="238" y="116"/>
                  </a:lnTo>
                  <a:lnTo>
                    <a:pt x="238" y="116"/>
                  </a:lnTo>
                  <a:lnTo>
                    <a:pt x="238" y="116"/>
                  </a:lnTo>
                  <a:lnTo>
                    <a:pt x="238"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40" y="116"/>
                  </a:lnTo>
                  <a:lnTo>
                    <a:pt x="240" y="116"/>
                  </a:lnTo>
                  <a:lnTo>
                    <a:pt x="240" y="116"/>
                  </a:lnTo>
                  <a:lnTo>
                    <a:pt x="240" y="116"/>
                  </a:lnTo>
                  <a:lnTo>
                    <a:pt x="240" y="116"/>
                  </a:lnTo>
                  <a:lnTo>
                    <a:pt x="240" y="116"/>
                  </a:lnTo>
                  <a:lnTo>
                    <a:pt x="240" y="116"/>
                  </a:lnTo>
                  <a:lnTo>
                    <a:pt x="240" y="116"/>
                  </a:lnTo>
                  <a:lnTo>
                    <a:pt x="240" y="116"/>
                  </a:lnTo>
                  <a:lnTo>
                    <a:pt x="241" y="116"/>
                  </a:lnTo>
                  <a:lnTo>
                    <a:pt x="241" y="116"/>
                  </a:lnTo>
                  <a:lnTo>
                    <a:pt x="241" y="116"/>
                  </a:lnTo>
                  <a:lnTo>
                    <a:pt x="241" y="115"/>
                  </a:lnTo>
                  <a:lnTo>
                    <a:pt x="241" y="115"/>
                  </a:lnTo>
                  <a:lnTo>
                    <a:pt x="241" y="115"/>
                  </a:lnTo>
                  <a:lnTo>
                    <a:pt x="241" y="115"/>
                  </a:lnTo>
                  <a:lnTo>
                    <a:pt x="242" y="115"/>
                  </a:lnTo>
                  <a:lnTo>
                    <a:pt x="242" y="115"/>
                  </a:lnTo>
                  <a:lnTo>
                    <a:pt x="242" y="115"/>
                  </a:lnTo>
                  <a:lnTo>
                    <a:pt x="242" y="115"/>
                  </a:lnTo>
                  <a:lnTo>
                    <a:pt x="242" y="115"/>
                  </a:lnTo>
                  <a:lnTo>
                    <a:pt x="242" y="115"/>
                  </a:lnTo>
                  <a:lnTo>
                    <a:pt x="243" y="115"/>
                  </a:lnTo>
                  <a:lnTo>
                    <a:pt x="243" y="115"/>
                  </a:lnTo>
                  <a:lnTo>
                    <a:pt x="243" y="115"/>
                  </a:lnTo>
                  <a:lnTo>
                    <a:pt x="243" y="115"/>
                  </a:lnTo>
                  <a:lnTo>
                    <a:pt x="243" y="115"/>
                  </a:lnTo>
                  <a:lnTo>
                    <a:pt x="243" y="115"/>
                  </a:lnTo>
                  <a:lnTo>
                    <a:pt x="244" y="115"/>
                  </a:lnTo>
                  <a:lnTo>
                    <a:pt x="244" y="115"/>
                  </a:lnTo>
                  <a:lnTo>
                    <a:pt x="244" y="115"/>
                  </a:lnTo>
                  <a:lnTo>
                    <a:pt x="244" y="115"/>
                  </a:lnTo>
                  <a:lnTo>
                    <a:pt x="245" y="115"/>
                  </a:lnTo>
                  <a:lnTo>
                    <a:pt x="245" y="115"/>
                  </a:lnTo>
                  <a:lnTo>
                    <a:pt x="245" y="115"/>
                  </a:lnTo>
                  <a:lnTo>
                    <a:pt x="245" y="114"/>
                  </a:lnTo>
                  <a:lnTo>
                    <a:pt x="245" y="1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3" name="Freeform 58"/>
            <p:cNvSpPr>
              <a:spLocks/>
            </p:cNvSpPr>
            <p:nvPr/>
          </p:nvSpPr>
          <p:spPr bwMode="auto">
            <a:xfrm>
              <a:off x="1600" y="2186"/>
              <a:ext cx="250" cy="116"/>
            </a:xfrm>
            <a:custGeom>
              <a:avLst/>
              <a:gdLst/>
              <a:ahLst/>
              <a:cxnLst>
                <a:cxn ang="0">
                  <a:pos x="3" y="113"/>
                </a:cxn>
                <a:cxn ang="0">
                  <a:pos x="5" y="112"/>
                </a:cxn>
                <a:cxn ang="0">
                  <a:pos x="10" y="108"/>
                </a:cxn>
                <a:cxn ang="0">
                  <a:pos x="16" y="102"/>
                </a:cxn>
                <a:cxn ang="0">
                  <a:pos x="33" y="74"/>
                </a:cxn>
                <a:cxn ang="0">
                  <a:pos x="63" y="19"/>
                </a:cxn>
                <a:cxn ang="0">
                  <a:pos x="67" y="13"/>
                </a:cxn>
                <a:cxn ang="0">
                  <a:pos x="71" y="8"/>
                </a:cxn>
                <a:cxn ang="0">
                  <a:pos x="74" y="5"/>
                </a:cxn>
                <a:cxn ang="0">
                  <a:pos x="77" y="3"/>
                </a:cxn>
                <a:cxn ang="0">
                  <a:pos x="79" y="2"/>
                </a:cxn>
                <a:cxn ang="0">
                  <a:pos x="81" y="1"/>
                </a:cxn>
                <a:cxn ang="0">
                  <a:pos x="83" y="0"/>
                </a:cxn>
                <a:cxn ang="0">
                  <a:pos x="84" y="0"/>
                </a:cxn>
                <a:cxn ang="0">
                  <a:pos x="85" y="0"/>
                </a:cxn>
                <a:cxn ang="0">
                  <a:pos x="86" y="0"/>
                </a:cxn>
                <a:cxn ang="0">
                  <a:pos x="87" y="0"/>
                </a:cxn>
                <a:cxn ang="0">
                  <a:pos x="87" y="0"/>
                </a:cxn>
                <a:cxn ang="0">
                  <a:pos x="88" y="0"/>
                </a:cxn>
                <a:cxn ang="0">
                  <a:pos x="89" y="0"/>
                </a:cxn>
                <a:cxn ang="0">
                  <a:pos x="91" y="0"/>
                </a:cxn>
                <a:cxn ang="0">
                  <a:pos x="93" y="1"/>
                </a:cxn>
                <a:cxn ang="0">
                  <a:pos x="95" y="2"/>
                </a:cxn>
                <a:cxn ang="0">
                  <a:pos x="99" y="5"/>
                </a:cxn>
                <a:cxn ang="0">
                  <a:pos x="103" y="10"/>
                </a:cxn>
                <a:cxn ang="0">
                  <a:pos x="109" y="18"/>
                </a:cxn>
                <a:cxn ang="0">
                  <a:pos x="132" y="63"/>
                </a:cxn>
                <a:cxn ang="0">
                  <a:pos x="147" y="93"/>
                </a:cxn>
                <a:cxn ang="0">
                  <a:pos x="153" y="102"/>
                </a:cxn>
                <a:cxn ang="0">
                  <a:pos x="156" y="107"/>
                </a:cxn>
                <a:cxn ang="0">
                  <a:pos x="160" y="111"/>
                </a:cxn>
                <a:cxn ang="0">
                  <a:pos x="163" y="113"/>
                </a:cxn>
                <a:cxn ang="0">
                  <a:pos x="165" y="114"/>
                </a:cxn>
                <a:cxn ang="0">
                  <a:pos x="167" y="115"/>
                </a:cxn>
                <a:cxn ang="0">
                  <a:pos x="168" y="115"/>
                </a:cxn>
                <a:cxn ang="0">
                  <a:pos x="169" y="116"/>
                </a:cxn>
                <a:cxn ang="0">
                  <a:pos x="170" y="116"/>
                </a:cxn>
                <a:cxn ang="0">
                  <a:pos x="170" y="116"/>
                </a:cxn>
                <a:cxn ang="0">
                  <a:pos x="171" y="116"/>
                </a:cxn>
                <a:cxn ang="0">
                  <a:pos x="172" y="115"/>
                </a:cxn>
                <a:cxn ang="0">
                  <a:pos x="173" y="115"/>
                </a:cxn>
                <a:cxn ang="0">
                  <a:pos x="175" y="115"/>
                </a:cxn>
                <a:cxn ang="0">
                  <a:pos x="176" y="114"/>
                </a:cxn>
                <a:cxn ang="0">
                  <a:pos x="179" y="112"/>
                </a:cxn>
                <a:cxn ang="0">
                  <a:pos x="181" y="110"/>
                </a:cxn>
                <a:cxn ang="0">
                  <a:pos x="185" y="106"/>
                </a:cxn>
                <a:cxn ang="0">
                  <a:pos x="191" y="97"/>
                </a:cxn>
                <a:cxn ang="0">
                  <a:pos x="214" y="47"/>
                </a:cxn>
                <a:cxn ang="0">
                  <a:pos x="225" y="22"/>
                </a:cxn>
                <a:cxn ang="0">
                  <a:pos x="228" y="16"/>
                </a:cxn>
                <a:cxn ang="0">
                  <a:pos x="232" y="10"/>
                </a:cxn>
                <a:cxn ang="0">
                  <a:pos x="237" y="4"/>
                </a:cxn>
                <a:cxn ang="0">
                  <a:pos x="239" y="3"/>
                </a:cxn>
                <a:cxn ang="0">
                  <a:pos x="240" y="2"/>
                </a:cxn>
                <a:cxn ang="0">
                  <a:pos x="242" y="0"/>
                </a:cxn>
                <a:cxn ang="0">
                  <a:pos x="244" y="0"/>
                </a:cxn>
                <a:cxn ang="0">
                  <a:pos x="245" y="0"/>
                </a:cxn>
                <a:cxn ang="0">
                  <a:pos x="246" y="0"/>
                </a:cxn>
                <a:cxn ang="0">
                  <a:pos x="247" y="0"/>
                </a:cxn>
                <a:cxn ang="0">
                  <a:pos x="247" y="0"/>
                </a:cxn>
                <a:cxn ang="0">
                  <a:pos x="248" y="0"/>
                </a:cxn>
                <a:cxn ang="0">
                  <a:pos x="249" y="0"/>
                </a:cxn>
              </a:cxnLst>
              <a:rect l="0" t="0" r="r" b="b"/>
              <a:pathLst>
                <a:path w="250" h="116">
                  <a:moveTo>
                    <a:pt x="0" y="114"/>
                  </a:moveTo>
                  <a:lnTo>
                    <a:pt x="1" y="114"/>
                  </a:lnTo>
                  <a:lnTo>
                    <a:pt x="1" y="114"/>
                  </a:lnTo>
                  <a:lnTo>
                    <a:pt x="1" y="114"/>
                  </a:lnTo>
                  <a:lnTo>
                    <a:pt x="1" y="114"/>
                  </a:lnTo>
                  <a:lnTo>
                    <a:pt x="2" y="114"/>
                  </a:lnTo>
                  <a:lnTo>
                    <a:pt x="2" y="113"/>
                  </a:lnTo>
                  <a:lnTo>
                    <a:pt x="3" y="113"/>
                  </a:lnTo>
                  <a:lnTo>
                    <a:pt x="3" y="113"/>
                  </a:lnTo>
                  <a:lnTo>
                    <a:pt x="3" y="113"/>
                  </a:lnTo>
                  <a:lnTo>
                    <a:pt x="3" y="113"/>
                  </a:lnTo>
                  <a:lnTo>
                    <a:pt x="4" y="113"/>
                  </a:lnTo>
                  <a:lnTo>
                    <a:pt x="4" y="112"/>
                  </a:lnTo>
                  <a:lnTo>
                    <a:pt x="4" y="112"/>
                  </a:lnTo>
                  <a:lnTo>
                    <a:pt x="4" y="112"/>
                  </a:lnTo>
                  <a:lnTo>
                    <a:pt x="5" y="112"/>
                  </a:lnTo>
                  <a:lnTo>
                    <a:pt x="5" y="112"/>
                  </a:lnTo>
                  <a:lnTo>
                    <a:pt x="7" y="111"/>
                  </a:lnTo>
                  <a:lnTo>
                    <a:pt x="7" y="111"/>
                  </a:lnTo>
                  <a:lnTo>
                    <a:pt x="7" y="110"/>
                  </a:lnTo>
                  <a:lnTo>
                    <a:pt x="7" y="110"/>
                  </a:lnTo>
                  <a:lnTo>
                    <a:pt x="8" y="110"/>
                  </a:lnTo>
                  <a:lnTo>
                    <a:pt x="8" y="110"/>
                  </a:lnTo>
                  <a:lnTo>
                    <a:pt x="10" y="108"/>
                  </a:lnTo>
                  <a:lnTo>
                    <a:pt x="10" y="108"/>
                  </a:lnTo>
                  <a:lnTo>
                    <a:pt x="10" y="108"/>
                  </a:lnTo>
                  <a:lnTo>
                    <a:pt x="10" y="108"/>
                  </a:lnTo>
                  <a:lnTo>
                    <a:pt x="10" y="108"/>
                  </a:lnTo>
                  <a:lnTo>
                    <a:pt x="11" y="107"/>
                  </a:lnTo>
                  <a:lnTo>
                    <a:pt x="13" y="105"/>
                  </a:lnTo>
                  <a:lnTo>
                    <a:pt x="16" y="102"/>
                  </a:lnTo>
                  <a:lnTo>
                    <a:pt x="16" y="102"/>
                  </a:lnTo>
                  <a:lnTo>
                    <a:pt x="16" y="102"/>
                  </a:lnTo>
                  <a:lnTo>
                    <a:pt x="16" y="101"/>
                  </a:lnTo>
                  <a:lnTo>
                    <a:pt x="16" y="101"/>
                  </a:lnTo>
                  <a:lnTo>
                    <a:pt x="17" y="100"/>
                  </a:lnTo>
                  <a:lnTo>
                    <a:pt x="19" y="98"/>
                  </a:lnTo>
                  <a:lnTo>
                    <a:pt x="22" y="94"/>
                  </a:lnTo>
                  <a:lnTo>
                    <a:pt x="27" y="85"/>
                  </a:lnTo>
                  <a:lnTo>
                    <a:pt x="33" y="74"/>
                  </a:lnTo>
                  <a:lnTo>
                    <a:pt x="39" y="63"/>
                  </a:lnTo>
                  <a:lnTo>
                    <a:pt x="45" y="51"/>
                  </a:lnTo>
                  <a:lnTo>
                    <a:pt x="51" y="39"/>
                  </a:lnTo>
                  <a:lnTo>
                    <a:pt x="57" y="29"/>
                  </a:lnTo>
                  <a:lnTo>
                    <a:pt x="63" y="19"/>
                  </a:lnTo>
                  <a:lnTo>
                    <a:pt x="63" y="19"/>
                  </a:lnTo>
                  <a:lnTo>
                    <a:pt x="63" y="19"/>
                  </a:lnTo>
                  <a:lnTo>
                    <a:pt x="63" y="19"/>
                  </a:lnTo>
                  <a:lnTo>
                    <a:pt x="63" y="18"/>
                  </a:lnTo>
                  <a:lnTo>
                    <a:pt x="64" y="17"/>
                  </a:lnTo>
                  <a:lnTo>
                    <a:pt x="65" y="15"/>
                  </a:lnTo>
                  <a:lnTo>
                    <a:pt x="65" y="15"/>
                  </a:lnTo>
                  <a:lnTo>
                    <a:pt x="66" y="15"/>
                  </a:lnTo>
                  <a:lnTo>
                    <a:pt x="66" y="15"/>
                  </a:lnTo>
                  <a:lnTo>
                    <a:pt x="66" y="14"/>
                  </a:lnTo>
                  <a:lnTo>
                    <a:pt x="67" y="13"/>
                  </a:lnTo>
                  <a:lnTo>
                    <a:pt x="68" y="12"/>
                  </a:lnTo>
                  <a:lnTo>
                    <a:pt x="68" y="11"/>
                  </a:lnTo>
                  <a:lnTo>
                    <a:pt x="68" y="11"/>
                  </a:lnTo>
                  <a:lnTo>
                    <a:pt x="69" y="11"/>
                  </a:lnTo>
                  <a:lnTo>
                    <a:pt x="69" y="11"/>
                  </a:lnTo>
                  <a:lnTo>
                    <a:pt x="70" y="10"/>
                  </a:lnTo>
                  <a:lnTo>
                    <a:pt x="71" y="8"/>
                  </a:lnTo>
                  <a:lnTo>
                    <a:pt x="71" y="8"/>
                  </a:lnTo>
                  <a:lnTo>
                    <a:pt x="71" y="8"/>
                  </a:lnTo>
                  <a:lnTo>
                    <a:pt x="71" y="8"/>
                  </a:lnTo>
                  <a:lnTo>
                    <a:pt x="72" y="8"/>
                  </a:lnTo>
                  <a:lnTo>
                    <a:pt x="72" y="7"/>
                  </a:lnTo>
                  <a:lnTo>
                    <a:pt x="74" y="6"/>
                  </a:lnTo>
                  <a:lnTo>
                    <a:pt x="74" y="6"/>
                  </a:lnTo>
                  <a:lnTo>
                    <a:pt x="74" y="5"/>
                  </a:lnTo>
                  <a:lnTo>
                    <a:pt x="74" y="5"/>
                  </a:lnTo>
                  <a:lnTo>
                    <a:pt x="75" y="5"/>
                  </a:lnTo>
                  <a:lnTo>
                    <a:pt x="75" y="4"/>
                  </a:lnTo>
                  <a:lnTo>
                    <a:pt x="75" y="4"/>
                  </a:lnTo>
                  <a:lnTo>
                    <a:pt x="75" y="4"/>
                  </a:lnTo>
                  <a:lnTo>
                    <a:pt x="76" y="4"/>
                  </a:lnTo>
                  <a:lnTo>
                    <a:pt x="76" y="4"/>
                  </a:lnTo>
                  <a:lnTo>
                    <a:pt x="77" y="3"/>
                  </a:lnTo>
                  <a:lnTo>
                    <a:pt x="77" y="3"/>
                  </a:lnTo>
                  <a:lnTo>
                    <a:pt x="77" y="3"/>
                  </a:lnTo>
                  <a:lnTo>
                    <a:pt x="77" y="3"/>
                  </a:lnTo>
                  <a:lnTo>
                    <a:pt x="77" y="3"/>
                  </a:lnTo>
                  <a:lnTo>
                    <a:pt x="78" y="2"/>
                  </a:lnTo>
                  <a:lnTo>
                    <a:pt x="78" y="2"/>
                  </a:lnTo>
                  <a:lnTo>
                    <a:pt x="79" y="2"/>
                  </a:lnTo>
                  <a:lnTo>
                    <a:pt x="79" y="2"/>
                  </a:lnTo>
                  <a:lnTo>
                    <a:pt x="79" y="2"/>
                  </a:lnTo>
                  <a:lnTo>
                    <a:pt x="80" y="1"/>
                  </a:lnTo>
                  <a:lnTo>
                    <a:pt x="80" y="1"/>
                  </a:lnTo>
                  <a:lnTo>
                    <a:pt x="80" y="1"/>
                  </a:lnTo>
                  <a:lnTo>
                    <a:pt x="80" y="1"/>
                  </a:lnTo>
                  <a:lnTo>
                    <a:pt x="81" y="1"/>
                  </a:lnTo>
                  <a:lnTo>
                    <a:pt x="81" y="1"/>
                  </a:lnTo>
                  <a:lnTo>
                    <a:pt x="81" y="1"/>
                  </a:lnTo>
                  <a:lnTo>
                    <a:pt x="81" y="1"/>
                  </a:lnTo>
                  <a:lnTo>
                    <a:pt x="81" y="1"/>
                  </a:lnTo>
                  <a:lnTo>
                    <a:pt x="81" y="1"/>
                  </a:lnTo>
                  <a:lnTo>
                    <a:pt x="81" y="1"/>
                  </a:lnTo>
                  <a:lnTo>
                    <a:pt x="81" y="1"/>
                  </a:lnTo>
                  <a:lnTo>
                    <a:pt x="82" y="0"/>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7" y="0"/>
                  </a:lnTo>
                  <a:lnTo>
                    <a:pt x="87" y="0"/>
                  </a:lnTo>
                  <a:lnTo>
                    <a:pt x="87" y="0"/>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1" y="0"/>
                  </a:lnTo>
                  <a:lnTo>
                    <a:pt x="91" y="0"/>
                  </a:lnTo>
                  <a:lnTo>
                    <a:pt x="91" y="0"/>
                  </a:lnTo>
                  <a:lnTo>
                    <a:pt x="91" y="0"/>
                  </a:lnTo>
                  <a:lnTo>
                    <a:pt x="92" y="0"/>
                  </a:lnTo>
                  <a:lnTo>
                    <a:pt x="92" y="1"/>
                  </a:lnTo>
                  <a:lnTo>
                    <a:pt x="92" y="1"/>
                  </a:lnTo>
                  <a:lnTo>
                    <a:pt x="92" y="1"/>
                  </a:lnTo>
                  <a:lnTo>
                    <a:pt x="92" y="1"/>
                  </a:lnTo>
                  <a:lnTo>
                    <a:pt x="93" y="1"/>
                  </a:lnTo>
                  <a:lnTo>
                    <a:pt x="93" y="1"/>
                  </a:lnTo>
                  <a:lnTo>
                    <a:pt x="93" y="1"/>
                  </a:lnTo>
                  <a:lnTo>
                    <a:pt x="93" y="1"/>
                  </a:lnTo>
                  <a:lnTo>
                    <a:pt x="94" y="2"/>
                  </a:lnTo>
                  <a:lnTo>
                    <a:pt x="95" y="2"/>
                  </a:lnTo>
                  <a:lnTo>
                    <a:pt x="95" y="2"/>
                  </a:lnTo>
                  <a:lnTo>
                    <a:pt x="95" y="2"/>
                  </a:lnTo>
                  <a:lnTo>
                    <a:pt x="95" y="2"/>
                  </a:lnTo>
                  <a:lnTo>
                    <a:pt x="95" y="2"/>
                  </a:lnTo>
                  <a:lnTo>
                    <a:pt x="96" y="3"/>
                  </a:lnTo>
                  <a:lnTo>
                    <a:pt x="98" y="4"/>
                  </a:lnTo>
                  <a:lnTo>
                    <a:pt x="98" y="4"/>
                  </a:lnTo>
                  <a:lnTo>
                    <a:pt x="98" y="4"/>
                  </a:lnTo>
                  <a:lnTo>
                    <a:pt x="98" y="4"/>
                  </a:lnTo>
                  <a:lnTo>
                    <a:pt x="98" y="5"/>
                  </a:lnTo>
                  <a:lnTo>
                    <a:pt x="99" y="5"/>
                  </a:lnTo>
                  <a:lnTo>
                    <a:pt x="100" y="6"/>
                  </a:lnTo>
                  <a:lnTo>
                    <a:pt x="100" y="7"/>
                  </a:lnTo>
                  <a:lnTo>
                    <a:pt x="100" y="7"/>
                  </a:lnTo>
                  <a:lnTo>
                    <a:pt x="101" y="7"/>
                  </a:lnTo>
                  <a:lnTo>
                    <a:pt x="101" y="7"/>
                  </a:lnTo>
                  <a:lnTo>
                    <a:pt x="102" y="8"/>
                  </a:lnTo>
                  <a:lnTo>
                    <a:pt x="103" y="10"/>
                  </a:lnTo>
                  <a:lnTo>
                    <a:pt x="103" y="10"/>
                  </a:lnTo>
                  <a:lnTo>
                    <a:pt x="103" y="10"/>
                  </a:lnTo>
                  <a:lnTo>
                    <a:pt x="104" y="10"/>
                  </a:lnTo>
                  <a:lnTo>
                    <a:pt x="104" y="10"/>
                  </a:lnTo>
                  <a:lnTo>
                    <a:pt x="105" y="12"/>
                  </a:lnTo>
                  <a:lnTo>
                    <a:pt x="106" y="14"/>
                  </a:lnTo>
                  <a:lnTo>
                    <a:pt x="109" y="18"/>
                  </a:lnTo>
                  <a:lnTo>
                    <a:pt x="109" y="18"/>
                  </a:lnTo>
                  <a:lnTo>
                    <a:pt x="109" y="18"/>
                  </a:lnTo>
                  <a:lnTo>
                    <a:pt x="110" y="18"/>
                  </a:lnTo>
                  <a:lnTo>
                    <a:pt x="110" y="19"/>
                  </a:lnTo>
                  <a:lnTo>
                    <a:pt x="110" y="20"/>
                  </a:lnTo>
                  <a:lnTo>
                    <a:pt x="112" y="22"/>
                  </a:lnTo>
                  <a:lnTo>
                    <a:pt x="115" y="28"/>
                  </a:lnTo>
                  <a:lnTo>
                    <a:pt x="120" y="38"/>
                  </a:lnTo>
                  <a:lnTo>
                    <a:pt x="126" y="51"/>
                  </a:lnTo>
                  <a:lnTo>
                    <a:pt x="132" y="63"/>
                  </a:lnTo>
                  <a:lnTo>
                    <a:pt x="138" y="76"/>
                  </a:lnTo>
                  <a:lnTo>
                    <a:pt x="144" y="88"/>
                  </a:lnTo>
                  <a:lnTo>
                    <a:pt x="144" y="88"/>
                  </a:lnTo>
                  <a:lnTo>
                    <a:pt x="144" y="88"/>
                  </a:lnTo>
                  <a:lnTo>
                    <a:pt x="144" y="89"/>
                  </a:lnTo>
                  <a:lnTo>
                    <a:pt x="145" y="89"/>
                  </a:lnTo>
                  <a:lnTo>
                    <a:pt x="145" y="90"/>
                  </a:lnTo>
                  <a:lnTo>
                    <a:pt x="147" y="93"/>
                  </a:lnTo>
                  <a:lnTo>
                    <a:pt x="149" y="98"/>
                  </a:lnTo>
                  <a:lnTo>
                    <a:pt x="150" y="98"/>
                  </a:lnTo>
                  <a:lnTo>
                    <a:pt x="150" y="98"/>
                  </a:lnTo>
                  <a:lnTo>
                    <a:pt x="150" y="98"/>
                  </a:lnTo>
                  <a:lnTo>
                    <a:pt x="150" y="99"/>
                  </a:lnTo>
                  <a:lnTo>
                    <a:pt x="151" y="100"/>
                  </a:lnTo>
                  <a:lnTo>
                    <a:pt x="153" y="102"/>
                  </a:lnTo>
                  <a:lnTo>
                    <a:pt x="153" y="102"/>
                  </a:lnTo>
                  <a:lnTo>
                    <a:pt x="153" y="103"/>
                  </a:lnTo>
                  <a:lnTo>
                    <a:pt x="153" y="103"/>
                  </a:lnTo>
                  <a:lnTo>
                    <a:pt x="153" y="103"/>
                  </a:lnTo>
                  <a:lnTo>
                    <a:pt x="154" y="104"/>
                  </a:lnTo>
                  <a:lnTo>
                    <a:pt x="155" y="106"/>
                  </a:lnTo>
                  <a:lnTo>
                    <a:pt x="156" y="106"/>
                  </a:lnTo>
                  <a:lnTo>
                    <a:pt x="156" y="106"/>
                  </a:lnTo>
                  <a:lnTo>
                    <a:pt x="156" y="107"/>
                  </a:lnTo>
                  <a:lnTo>
                    <a:pt x="156" y="107"/>
                  </a:lnTo>
                  <a:lnTo>
                    <a:pt x="157" y="108"/>
                  </a:lnTo>
                  <a:lnTo>
                    <a:pt x="158" y="109"/>
                  </a:lnTo>
                  <a:lnTo>
                    <a:pt x="158" y="110"/>
                  </a:lnTo>
                  <a:lnTo>
                    <a:pt x="159" y="110"/>
                  </a:lnTo>
                  <a:lnTo>
                    <a:pt x="159" y="110"/>
                  </a:lnTo>
                  <a:lnTo>
                    <a:pt x="159" y="110"/>
                  </a:lnTo>
                  <a:lnTo>
                    <a:pt x="160" y="111"/>
                  </a:lnTo>
                  <a:lnTo>
                    <a:pt x="161" y="112"/>
                  </a:lnTo>
                  <a:lnTo>
                    <a:pt x="161" y="112"/>
                  </a:lnTo>
                  <a:lnTo>
                    <a:pt x="161" y="112"/>
                  </a:lnTo>
                  <a:lnTo>
                    <a:pt x="161" y="112"/>
                  </a:lnTo>
                  <a:lnTo>
                    <a:pt x="162" y="112"/>
                  </a:lnTo>
                  <a:lnTo>
                    <a:pt x="163" y="113"/>
                  </a:lnTo>
                  <a:lnTo>
                    <a:pt x="163" y="113"/>
                  </a:lnTo>
                  <a:lnTo>
                    <a:pt x="163" y="113"/>
                  </a:lnTo>
                  <a:lnTo>
                    <a:pt x="163" y="113"/>
                  </a:lnTo>
                  <a:lnTo>
                    <a:pt x="163" y="114"/>
                  </a:lnTo>
                  <a:lnTo>
                    <a:pt x="164" y="114"/>
                  </a:lnTo>
                  <a:lnTo>
                    <a:pt x="164" y="114"/>
                  </a:lnTo>
                  <a:lnTo>
                    <a:pt x="164" y="114"/>
                  </a:lnTo>
                  <a:lnTo>
                    <a:pt x="165" y="114"/>
                  </a:lnTo>
                  <a:lnTo>
                    <a:pt x="165" y="114"/>
                  </a:lnTo>
                  <a:lnTo>
                    <a:pt x="165" y="114"/>
                  </a:lnTo>
                  <a:lnTo>
                    <a:pt x="165" y="114"/>
                  </a:lnTo>
                  <a:lnTo>
                    <a:pt x="165" y="114"/>
                  </a:lnTo>
                  <a:lnTo>
                    <a:pt x="166" y="115"/>
                  </a:lnTo>
                  <a:lnTo>
                    <a:pt x="166" y="115"/>
                  </a:lnTo>
                  <a:lnTo>
                    <a:pt x="166" y="115"/>
                  </a:lnTo>
                  <a:lnTo>
                    <a:pt x="166" y="115"/>
                  </a:lnTo>
                  <a:lnTo>
                    <a:pt x="167" y="115"/>
                  </a:lnTo>
                  <a:lnTo>
                    <a:pt x="167" y="115"/>
                  </a:lnTo>
                  <a:lnTo>
                    <a:pt x="167" y="115"/>
                  </a:lnTo>
                  <a:lnTo>
                    <a:pt x="167" y="115"/>
                  </a:lnTo>
                  <a:lnTo>
                    <a:pt x="167" y="115"/>
                  </a:lnTo>
                  <a:lnTo>
                    <a:pt x="167" y="115"/>
                  </a:lnTo>
                  <a:lnTo>
                    <a:pt x="167" y="115"/>
                  </a:lnTo>
                  <a:lnTo>
                    <a:pt x="168" y="115"/>
                  </a:lnTo>
                  <a:lnTo>
                    <a:pt x="168" y="115"/>
                  </a:lnTo>
                  <a:lnTo>
                    <a:pt x="168" y="115"/>
                  </a:lnTo>
                  <a:lnTo>
                    <a:pt x="168" y="115"/>
                  </a:lnTo>
                  <a:lnTo>
                    <a:pt x="168" y="115"/>
                  </a:lnTo>
                  <a:lnTo>
                    <a:pt x="168" y="115"/>
                  </a:lnTo>
                  <a:lnTo>
                    <a:pt x="168" y="115"/>
                  </a:lnTo>
                  <a:lnTo>
                    <a:pt x="169" y="115"/>
                  </a:lnTo>
                  <a:lnTo>
                    <a:pt x="169" y="115"/>
                  </a:lnTo>
                  <a:lnTo>
                    <a:pt x="169" y="116"/>
                  </a:lnTo>
                  <a:lnTo>
                    <a:pt x="169" y="116"/>
                  </a:lnTo>
                  <a:lnTo>
                    <a:pt x="169" y="116"/>
                  </a:lnTo>
                  <a:lnTo>
                    <a:pt x="169" y="116"/>
                  </a:lnTo>
                  <a:lnTo>
                    <a:pt x="169" y="116"/>
                  </a:lnTo>
                  <a:lnTo>
                    <a:pt x="169" y="116"/>
                  </a:lnTo>
                  <a:lnTo>
                    <a:pt x="169" y="116"/>
                  </a:lnTo>
                  <a:lnTo>
                    <a:pt x="169" y="116"/>
                  </a:lnTo>
                  <a:lnTo>
                    <a:pt x="169" y="116"/>
                  </a:lnTo>
                  <a:lnTo>
                    <a:pt x="170" y="116"/>
                  </a:lnTo>
                  <a:lnTo>
                    <a:pt x="170" y="116"/>
                  </a:lnTo>
                  <a:lnTo>
                    <a:pt x="170" y="116"/>
                  </a:lnTo>
                  <a:lnTo>
                    <a:pt x="170" y="116"/>
                  </a:lnTo>
                  <a:lnTo>
                    <a:pt x="170" y="116"/>
                  </a:lnTo>
                  <a:lnTo>
                    <a:pt x="170" y="116"/>
                  </a:lnTo>
                  <a:lnTo>
                    <a:pt x="170" y="116"/>
                  </a:lnTo>
                  <a:lnTo>
                    <a:pt x="170" y="116"/>
                  </a:lnTo>
                  <a:lnTo>
                    <a:pt x="170" y="116"/>
                  </a:lnTo>
                  <a:lnTo>
                    <a:pt x="170"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2" y="115"/>
                  </a:lnTo>
                  <a:lnTo>
                    <a:pt x="172" y="115"/>
                  </a:lnTo>
                  <a:lnTo>
                    <a:pt x="172" y="115"/>
                  </a:lnTo>
                  <a:lnTo>
                    <a:pt x="172" y="115"/>
                  </a:lnTo>
                  <a:lnTo>
                    <a:pt x="172" y="115"/>
                  </a:lnTo>
                  <a:lnTo>
                    <a:pt x="172" y="115"/>
                  </a:lnTo>
                  <a:lnTo>
                    <a:pt x="173" y="115"/>
                  </a:lnTo>
                  <a:lnTo>
                    <a:pt x="173" y="115"/>
                  </a:lnTo>
                  <a:lnTo>
                    <a:pt x="173" y="115"/>
                  </a:lnTo>
                  <a:lnTo>
                    <a:pt x="173" y="115"/>
                  </a:lnTo>
                  <a:lnTo>
                    <a:pt x="173" y="115"/>
                  </a:lnTo>
                  <a:lnTo>
                    <a:pt x="173" y="115"/>
                  </a:lnTo>
                  <a:lnTo>
                    <a:pt x="173" y="115"/>
                  </a:lnTo>
                  <a:lnTo>
                    <a:pt x="174" y="115"/>
                  </a:lnTo>
                  <a:lnTo>
                    <a:pt x="174" y="115"/>
                  </a:lnTo>
                  <a:lnTo>
                    <a:pt x="174" y="115"/>
                  </a:lnTo>
                  <a:lnTo>
                    <a:pt x="174" y="115"/>
                  </a:lnTo>
                  <a:lnTo>
                    <a:pt x="174" y="115"/>
                  </a:lnTo>
                  <a:lnTo>
                    <a:pt x="175" y="115"/>
                  </a:lnTo>
                  <a:lnTo>
                    <a:pt x="175" y="115"/>
                  </a:lnTo>
                  <a:lnTo>
                    <a:pt x="175" y="115"/>
                  </a:lnTo>
                  <a:lnTo>
                    <a:pt x="175" y="114"/>
                  </a:lnTo>
                  <a:lnTo>
                    <a:pt x="175" y="114"/>
                  </a:lnTo>
                  <a:lnTo>
                    <a:pt x="176" y="114"/>
                  </a:lnTo>
                  <a:lnTo>
                    <a:pt x="176" y="114"/>
                  </a:lnTo>
                  <a:lnTo>
                    <a:pt x="176" y="114"/>
                  </a:lnTo>
                  <a:lnTo>
                    <a:pt x="176" y="114"/>
                  </a:lnTo>
                  <a:lnTo>
                    <a:pt x="177" y="114"/>
                  </a:lnTo>
                  <a:lnTo>
                    <a:pt x="177" y="113"/>
                  </a:lnTo>
                  <a:lnTo>
                    <a:pt x="177" y="113"/>
                  </a:lnTo>
                  <a:lnTo>
                    <a:pt x="178" y="113"/>
                  </a:lnTo>
                  <a:lnTo>
                    <a:pt x="178" y="113"/>
                  </a:lnTo>
                  <a:lnTo>
                    <a:pt x="178" y="113"/>
                  </a:lnTo>
                  <a:lnTo>
                    <a:pt x="179" y="112"/>
                  </a:lnTo>
                  <a:lnTo>
                    <a:pt x="179" y="112"/>
                  </a:lnTo>
                  <a:lnTo>
                    <a:pt x="179" y="112"/>
                  </a:lnTo>
                  <a:lnTo>
                    <a:pt x="179" y="112"/>
                  </a:lnTo>
                  <a:lnTo>
                    <a:pt x="179" y="112"/>
                  </a:lnTo>
                  <a:lnTo>
                    <a:pt x="180" y="111"/>
                  </a:lnTo>
                  <a:lnTo>
                    <a:pt x="180" y="111"/>
                  </a:lnTo>
                  <a:lnTo>
                    <a:pt x="181" y="111"/>
                  </a:lnTo>
                  <a:lnTo>
                    <a:pt x="181" y="111"/>
                  </a:lnTo>
                  <a:lnTo>
                    <a:pt x="181" y="110"/>
                  </a:lnTo>
                  <a:lnTo>
                    <a:pt x="182" y="110"/>
                  </a:lnTo>
                  <a:lnTo>
                    <a:pt x="182" y="109"/>
                  </a:lnTo>
                  <a:lnTo>
                    <a:pt x="182" y="109"/>
                  </a:lnTo>
                  <a:lnTo>
                    <a:pt x="182" y="109"/>
                  </a:lnTo>
                  <a:lnTo>
                    <a:pt x="183" y="109"/>
                  </a:lnTo>
                  <a:lnTo>
                    <a:pt x="183" y="108"/>
                  </a:lnTo>
                  <a:lnTo>
                    <a:pt x="185" y="106"/>
                  </a:lnTo>
                  <a:lnTo>
                    <a:pt x="185" y="106"/>
                  </a:lnTo>
                  <a:lnTo>
                    <a:pt x="185" y="106"/>
                  </a:lnTo>
                  <a:lnTo>
                    <a:pt x="185" y="106"/>
                  </a:lnTo>
                  <a:lnTo>
                    <a:pt x="185" y="105"/>
                  </a:lnTo>
                  <a:lnTo>
                    <a:pt x="186" y="104"/>
                  </a:lnTo>
                  <a:lnTo>
                    <a:pt x="188" y="102"/>
                  </a:lnTo>
                  <a:lnTo>
                    <a:pt x="191" y="98"/>
                  </a:lnTo>
                  <a:lnTo>
                    <a:pt x="191" y="97"/>
                  </a:lnTo>
                  <a:lnTo>
                    <a:pt x="191" y="97"/>
                  </a:lnTo>
                  <a:lnTo>
                    <a:pt x="191" y="97"/>
                  </a:lnTo>
                  <a:lnTo>
                    <a:pt x="191" y="96"/>
                  </a:lnTo>
                  <a:lnTo>
                    <a:pt x="192" y="95"/>
                  </a:lnTo>
                  <a:lnTo>
                    <a:pt x="193" y="93"/>
                  </a:lnTo>
                  <a:lnTo>
                    <a:pt x="196" y="87"/>
                  </a:lnTo>
                  <a:lnTo>
                    <a:pt x="202" y="74"/>
                  </a:lnTo>
                  <a:lnTo>
                    <a:pt x="208" y="61"/>
                  </a:lnTo>
                  <a:lnTo>
                    <a:pt x="214" y="47"/>
                  </a:lnTo>
                  <a:lnTo>
                    <a:pt x="220" y="33"/>
                  </a:lnTo>
                  <a:lnTo>
                    <a:pt x="220" y="33"/>
                  </a:lnTo>
                  <a:lnTo>
                    <a:pt x="220" y="33"/>
                  </a:lnTo>
                  <a:lnTo>
                    <a:pt x="220" y="32"/>
                  </a:lnTo>
                  <a:lnTo>
                    <a:pt x="220" y="32"/>
                  </a:lnTo>
                  <a:lnTo>
                    <a:pt x="221" y="30"/>
                  </a:lnTo>
                  <a:lnTo>
                    <a:pt x="222" y="27"/>
                  </a:lnTo>
                  <a:lnTo>
                    <a:pt x="225" y="22"/>
                  </a:lnTo>
                  <a:lnTo>
                    <a:pt x="225" y="22"/>
                  </a:lnTo>
                  <a:lnTo>
                    <a:pt x="226" y="21"/>
                  </a:lnTo>
                  <a:lnTo>
                    <a:pt x="226" y="21"/>
                  </a:lnTo>
                  <a:lnTo>
                    <a:pt x="226" y="20"/>
                  </a:lnTo>
                  <a:lnTo>
                    <a:pt x="227" y="19"/>
                  </a:lnTo>
                  <a:lnTo>
                    <a:pt x="228" y="16"/>
                  </a:lnTo>
                  <a:lnTo>
                    <a:pt x="228" y="16"/>
                  </a:lnTo>
                  <a:lnTo>
                    <a:pt x="228" y="16"/>
                  </a:lnTo>
                  <a:lnTo>
                    <a:pt x="229" y="16"/>
                  </a:lnTo>
                  <a:lnTo>
                    <a:pt x="229" y="15"/>
                  </a:lnTo>
                  <a:lnTo>
                    <a:pt x="230" y="14"/>
                  </a:lnTo>
                  <a:lnTo>
                    <a:pt x="231" y="11"/>
                  </a:lnTo>
                  <a:lnTo>
                    <a:pt x="231" y="11"/>
                  </a:lnTo>
                  <a:lnTo>
                    <a:pt x="232" y="11"/>
                  </a:lnTo>
                  <a:lnTo>
                    <a:pt x="232" y="11"/>
                  </a:lnTo>
                  <a:lnTo>
                    <a:pt x="232" y="10"/>
                  </a:lnTo>
                  <a:lnTo>
                    <a:pt x="233" y="9"/>
                  </a:lnTo>
                  <a:lnTo>
                    <a:pt x="234" y="8"/>
                  </a:lnTo>
                  <a:lnTo>
                    <a:pt x="234" y="8"/>
                  </a:lnTo>
                  <a:lnTo>
                    <a:pt x="234" y="7"/>
                  </a:lnTo>
                  <a:lnTo>
                    <a:pt x="234" y="7"/>
                  </a:lnTo>
                  <a:lnTo>
                    <a:pt x="235" y="7"/>
                  </a:lnTo>
                  <a:lnTo>
                    <a:pt x="236" y="6"/>
                  </a:lnTo>
                  <a:lnTo>
                    <a:pt x="237" y="4"/>
                  </a:lnTo>
                  <a:lnTo>
                    <a:pt x="237" y="4"/>
                  </a:lnTo>
                  <a:lnTo>
                    <a:pt x="237" y="4"/>
                  </a:lnTo>
                  <a:lnTo>
                    <a:pt x="237" y="4"/>
                  </a:lnTo>
                  <a:lnTo>
                    <a:pt x="238" y="4"/>
                  </a:lnTo>
                  <a:lnTo>
                    <a:pt x="238" y="3"/>
                  </a:lnTo>
                  <a:lnTo>
                    <a:pt x="238" y="3"/>
                  </a:lnTo>
                  <a:lnTo>
                    <a:pt x="238" y="3"/>
                  </a:lnTo>
                  <a:lnTo>
                    <a:pt x="239" y="3"/>
                  </a:lnTo>
                  <a:lnTo>
                    <a:pt x="239" y="3"/>
                  </a:lnTo>
                  <a:lnTo>
                    <a:pt x="240" y="2"/>
                  </a:lnTo>
                  <a:lnTo>
                    <a:pt x="240" y="2"/>
                  </a:lnTo>
                  <a:lnTo>
                    <a:pt x="240" y="2"/>
                  </a:lnTo>
                  <a:lnTo>
                    <a:pt x="240" y="2"/>
                  </a:lnTo>
                  <a:lnTo>
                    <a:pt x="240" y="2"/>
                  </a:lnTo>
                  <a:lnTo>
                    <a:pt x="240" y="2"/>
                  </a:lnTo>
                  <a:lnTo>
                    <a:pt x="240" y="2"/>
                  </a:lnTo>
                  <a:lnTo>
                    <a:pt x="241" y="1"/>
                  </a:lnTo>
                  <a:lnTo>
                    <a:pt x="241" y="1"/>
                  </a:lnTo>
                  <a:lnTo>
                    <a:pt x="241" y="1"/>
                  </a:lnTo>
                  <a:lnTo>
                    <a:pt x="241" y="1"/>
                  </a:lnTo>
                  <a:lnTo>
                    <a:pt x="241" y="1"/>
                  </a:lnTo>
                  <a:lnTo>
                    <a:pt x="242" y="1"/>
                  </a:lnTo>
                  <a:lnTo>
                    <a:pt x="242" y="0"/>
                  </a:lnTo>
                  <a:lnTo>
                    <a:pt x="242" y="0"/>
                  </a:lnTo>
                  <a:lnTo>
                    <a:pt x="243" y="0"/>
                  </a:lnTo>
                  <a:lnTo>
                    <a:pt x="243" y="0"/>
                  </a:lnTo>
                  <a:lnTo>
                    <a:pt x="243" y="0"/>
                  </a:lnTo>
                  <a:lnTo>
                    <a:pt x="243" y="0"/>
                  </a:lnTo>
                  <a:lnTo>
                    <a:pt x="243" y="0"/>
                  </a:lnTo>
                  <a:lnTo>
                    <a:pt x="244" y="0"/>
                  </a:lnTo>
                  <a:lnTo>
                    <a:pt x="244" y="0"/>
                  </a:lnTo>
                  <a:lnTo>
                    <a:pt x="244" y="0"/>
                  </a:lnTo>
                  <a:lnTo>
                    <a:pt x="244" y="0"/>
                  </a:lnTo>
                  <a:lnTo>
                    <a:pt x="244" y="0"/>
                  </a:lnTo>
                  <a:lnTo>
                    <a:pt x="244" y="0"/>
                  </a:lnTo>
                  <a:lnTo>
                    <a:pt x="244" y="0"/>
                  </a:lnTo>
                  <a:lnTo>
                    <a:pt x="245" y="0"/>
                  </a:lnTo>
                  <a:lnTo>
                    <a:pt x="245" y="0"/>
                  </a:lnTo>
                  <a:lnTo>
                    <a:pt x="245" y="0"/>
                  </a:lnTo>
                  <a:lnTo>
                    <a:pt x="245" y="0"/>
                  </a:lnTo>
                  <a:lnTo>
                    <a:pt x="245" y="0"/>
                  </a:lnTo>
                  <a:lnTo>
                    <a:pt x="245" y="0"/>
                  </a:lnTo>
                  <a:lnTo>
                    <a:pt x="245" y="0"/>
                  </a:lnTo>
                  <a:lnTo>
                    <a:pt x="245" y="0"/>
                  </a:lnTo>
                  <a:lnTo>
                    <a:pt x="246" y="0"/>
                  </a:lnTo>
                  <a:lnTo>
                    <a:pt x="246" y="0"/>
                  </a:lnTo>
                  <a:lnTo>
                    <a:pt x="246" y="0"/>
                  </a:lnTo>
                  <a:lnTo>
                    <a:pt x="246" y="0"/>
                  </a:lnTo>
                  <a:lnTo>
                    <a:pt x="246" y="0"/>
                  </a:lnTo>
                  <a:lnTo>
                    <a:pt x="246" y="0"/>
                  </a:lnTo>
                  <a:lnTo>
                    <a:pt x="246" y="0"/>
                  </a:lnTo>
                  <a:lnTo>
                    <a:pt x="246" y="0"/>
                  </a:lnTo>
                  <a:lnTo>
                    <a:pt x="246" y="0"/>
                  </a:lnTo>
                  <a:lnTo>
                    <a:pt x="246" y="0"/>
                  </a:lnTo>
                  <a:lnTo>
                    <a:pt x="246" y="0"/>
                  </a:lnTo>
                  <a:lnTo>
                    <a:pt x="247" y="0"/>
                  </a:lnTo>
                  <a:lnTo>
                    <a:pt x="247" y="0"/>
                  </a:lnTo>
                  <a:lnTo>
                    <a:pt x="247" y="0"/>
                  </a:lnTo>
                  <a:lnTo>
                    <a:pt x="247" y="0"/>
                  </a:lnTo>
                  <a:lnTo>
                    <a:pt x="247" y="0"/>
                  </a:lnTo>
                  <a:lnTo>
                    <a:pt x="247" y="0"/>
                  </a:lnTo>
                  <a:lnTo>
                    <a:pt x="247" y="0"/>
                  </a:lnTo>
                  <a:lnTo>
                    <a:pt x="247" y="0"/>
                  </a:lnTo>
                  <a:lnTo>
                    <a:pt x="247" y="0"/>
                  </a:lnTo>
                  <a:lnTo>
                    <a:pt x="247" y="0"/>
                  </a:lnTo>
                  <a:lnTo>
                    <a:pt x="248" y="0"/>
                  </a:lnTo>
                  <a:lnTo>
                    <a:pt x="248" y="0"/>
                  </a:lnTo>
                  <a:lnTo>
                    <a:pt x="248" y="0"/>
                  </a:lnTo>
                  <a:lnTo>
                    <a:pt x="248" y="0"/>
                  </a:lnTo>
                  <a:lnTo>
                    <a:pt x="248" y="0"/>
                  </a:lnTo>
                  <a:lnTo>
                    <a:pt x="248" y="0"/>
                  </a:lnTo>
                  <a:lnTo>
                    <a:pt x="248" y="0"/>
                  </a:lnTo>
                  <a:lnTo>
                    <a:pt x="248" y="0"/>
                  </a:lnTo>
                  <a:lnTo>
                    <a:pt x="248" y="0"/>
                  </a:lnTo>
                  <a:lnTo>
                    <a:pt x="248" y="0"/>
                  </a:lnTo>
                  <a:lnTo>
                    <a:pt x="248" y="0"/>
                  </a:lnTo>
                  <a:lnTo>
                    <a:pt x="249" y="0"/>
                  </a:lnTo>
                  <a:lnTo>
                    <a:pt x="249" y="0"/>
                  </a:lnTo>
                  <a:lnTo>
                    <a:pt x="249" y="0"/>
                  </a:lnTo>
                  <a:lnTo>
                    <a:pt x="249" y="0"/>
                  </a:lnTo>
                  <a:lnTo>
                    <a:pt x="249" y="0"/>
                  </a:lnTo>
                  <a:lnTo>
                    <a:pt x="249" y="0"/>
                  </a:lnTo>
                  <a:lnTo>
                    <a:pt x="249" y="0"/>
                  </a:lnTo>
                  <a:lnTo>
                    <a:pt x="250" y="0"/>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4" name="Freeform 59"/>
            <p:cNvSpPr>
              <a:spLocks/>
            </p:cNvSpPr>
            <p:nvPr/>
          </p:nvSpPr>
          <p:spPr bwMode="auto">
            <a:xfrm>
              <a:off x="1850" y="2186"/>
              <a:ext cx="200" cy="116"/>
            </a:xfrm>
            <a:custGeom>
              <a:avLst/>
              <a:gdLst/>
              <a:ahLst/>
              <a:cxnLst>
                <a:cxn ang="0">
                  <a:pos x="1" y="0"/>
                </a:cxn>
                <a:cxn ang="0">
                  <a:pos x="3" y="2"/>
                </a:cxn>
                <a:cxn ang="0">
                  <a:pos x="5" y="3"/>
                </a:cxn>
                <a:cxn ang="0">
                  <a:pos x="7" y="6"/>
                </a:cxn>
                <a:cxn ang="0">
                  <a:pos x="11" y="10"/>
                </a:cxn>
                <a:cxn ang="0">
                  <a:pos x="17" y="21"/>
                </a:cxn>
                <a:cxn ang="0">
                  <a:pos x="45" y="89"/>
                </a:cxn>
                <a:cxn ang="0">
                  <a:pos x="49" y="96"/>
                </a:cxn>
                <a:cxn ang="0">
                  <a:pos x="54" y="105"/>
                </a:cxn>
                <a:cxn ang="0">
                  <a:pos x="57" y="109"/>
                </a:cxn>
                <a:cxn ang="0">
                  <a:pos x="59" y="112"/>
                </a:cxn>
                <a:cxn ang="0">
                  <a:pos x="61" y="113"/>
                </a:cxn>
                <a:cxn ang="0">
                  <a:pos x="63" y="115"/>
                </a:cxn>
                <a:cxn ang="0">
                  <a:pos x="64" y="115"/>
                </a:cxn>
                <a:cxn ang="0">
                  <a:pos x="65" y="115"/>
                </a:cxn>
                <a:cxn ang="0">
                  <a:pos x="66" y="116"/>
                </a:cxn>
                <a:cxn ang="0">
                  <a:pos x="67" y="116"/>
                </a:cxn>
                <a:cxn ang="0">
                  <a:pos x="68" y="116"/>
                </a:cxn>
                <a:cxn ang="0">
                  <a:pos x="68" y="116"/>
                </a:cxn>
                <a:cxn ang="0">
                  <a:pos x="69" y="115"/>
                </a:cxn>
                <a:cxn ang="0">
                  <a:pos x="70" y="115"/>
                </a:cxn>
                <a:cxn ang="0">
                  <a:pos x="72" y="114"/>
                </a:cxn>
                <a:cxn ang="0">
                  <a:pos x="74" y="113"/>
                </a:cxn>
                <a:cxn ang="0">
                  <a:pos x="77" y="110"/>
                </a:cxn>
                <a:cxn ang="0">
                  <a:pos x="80" y="106"/>
                </a:cxn>
                <a:cxn ang="0">
                  <a:pos x="86" y="95"/>
                </a:cxn>
                <a:cxn ang="0">
                  <a:pos x="109" y="36"/>
                </a:cxn>
                <a:cxn ang="0">
                  <a:pos x="112" y="27"/>
                </a:cxn>
                <a:cxn ang="0">
                  <a:pos x="116" y="18"/>
                </a:cxn>
                <a:cxn ang="0">
                  <a:pos x="121" y="10"/>
                </a:cxn>
                <a:cxn ang="0">
                  <a:pos x="123" y="7"/>
                </a:cxn>
                <a:cxn ang="0">
                  <a:pos x="125" y="4"/>
                </a:cxn>
                <a:cxn ang="0">
                  <a:pos x="127" y="2"/>
                </a:cxn>
                <a:cxn ang="0">
                  <a:pos x="129" y="1"/>
                </a:cxn>
                <a:cxn ang="0">
                  <a:pos x="130" y="0"/>
                </a:cxn>
                <a:cxn ang="0">
                  <a:pos x="131" y="0"/>
                </a:cxn>
                <a:cxn ang="0">
                  <a:pos x="132" y="0"/>
                </a:cxn>
                <a:cxn ang="0">
                  <a:pos x="133" y="0"/>
                </a:cxn>
                <a:cxn ang="0">
                  <a:pos x="133" y="0"/>
                </a:cxn>
                <a:cxn ang="0">
                  <a:pos x="134" y="0"/>
                </a:cxn>
                <a:cxn ang="0">
                  <a:pos x="135" y="0"/>
                </a:cxn>
                <a:cxn ang="0">
                  <a:pos x="136" y="0"/>
                </a:cxn>
                <a:cxn ang="0">
                  <a:pos x="138" y="2"/>
                </a:cxn>
                <a:cxn ang="0">
                  <a:pos x="140" y="3"/>
                </a:cxn>
                <a:cxn ang="0">
                  <a:pos x="144" y="8"/>
                </a:cxn>
                <a:cxn ang="0">
                  <a:pos x="147" y="13"/>
                </a:cxn>
                <a:cxn ang="0">
                  <a:pos x="151" y="22"/>
                </a:cxn>
                <a:cxn ang="0">
                  <a:pos x="173" y="83"/>
                </a:cxn>
                <a:cxn ang="0">
                  <a:pos x="177" y="94"/>
                </a:cxn>
                <a:cxn ang="0">
                  <a:pos x="182" y="103"/>
                </a:cxn>
                <a:cxn ang="0">
                  <a:pos x="185" y="108"/>
                </a:cxn>
                <a:cxn ang="0">
                  <a:pos x="187" y="111"/>
                </a:cxn>
                <a:cxn ang="0">
                  <a:pos x="189" y="113"/>
                </a:cxn>
                <a:cxn ang="0">
                  <a:pos x="191" y="114"/>
                </a:cxn>
                <a:cxn ang="0">
                  <a:pos x="192" y="115"/>
                </a:cxn>
                <a:cxn ang="0">
                  <a:pos x="193" y="115"/>
                </a:cxn>
                <a:cxn ang="0">
                  <a:pos x="194" y="116"/>
                </a:cxn>
                <a:cxn ang="0">
                  <a:pos x="195" y="116"/>
                </a:cxn>
                <a:cxn ang="0">
                  <a:pos x="195" y="116"/>
                </a:cxn>
                <a:cxn ang="0">
                  <a:pos x="197" y="115"/>
                </a:cxn>
                <a:cxn ang="0">
                  <a:pos x="198" y="115"/>
                </a:cxn>
                <a:cxn ang="0">
                  <a:pos x="199" y="114"/>
                </a:cxn>
              </a:cxnLst>
              <a:rect l="0" t="0" r="r" b="b"/>
              <a:pathLst>
                <a:path w="200" h="116">
                  <a:moveTo>
                    <a:pt x="0" y="0"/>
                  </a:moveTo>
                  <a:lnTo>
                    <a:pt x="0" y="0"/>
                  </a:lnTo>
                  <a:lnTo>
                    <a:pt x="0" y="0"/>
                  </a:lnTo>
                  <a:lnTo>
                    <a:pt x="0" y="0"/>
                  </a:lnTo>
                  <a:lnTo>
                    <a:pt x="0" y="0"/>
                  </a:lnTo>
                  <a:lnTo>
                    <a:pt x="0" y="0"/>
                  </a:lnTo>
                  <a:lnTo>
                    <a:pt x="1" y="0"/>
                  </a:lnTo>
                  <a:lnTo>
                    <a:pt x="1" y="0"/>
                  </a:lnTo>
                  <a:lnTo>
                    <a:pt x="1" y="1"/>
                  </a:lnTo>
                  <a:lnTo>
                    <a:pt x="1" y="1"/>
                  </a:lnTo>
                  <a:lnTo>
                    <a:pt x="1" y="1"/>
                  </a:lnTo>
                  <a:lnTo>
                    <a:pt x="1" y="1"/>
                  </a:lnTo>
                  <a:lnTo>
                    <a:pt x="2" y="1"/>
                  </a:lnTo>
                  <a:lnTo>
                    <a:pt x="2" y="1"/>
                  </a:lnTo>
                  <a:lnTo>
                    <a:pt x="3" y="2"/>
                  </a:lnTo>
                  <a:lnTo>
                    <a:pt x="3" y="2"/>
                  </a:lnTo>
                  <a:lnTo>
                    <a:pt x="3" y="2"/>
                  </a:lnTo>
                  <a:lnTo>
                    <a:pt x="3" y="2"/>
                  </a:lnTo>
                  <a:lnTo>
                    <a:pt x="3" y="2"/>
                  </a:lnTo>
                  <a:lnTo>
                    <a:pt x="4" y="3"/>
                  </a:lnTo>
                  <a:lnTo>
                    <a:pt x="4" y="3"/>
                  </a:lnTo>
                  <a:lnTo>
                    <a:pt x="4" y="3"/>
                  </a:lnTo>
                  <a:lnTo>
                    <a:pt x="4" y="3"/>
                  </a:lnTo>
                  <a:lnTo>
                    <a:pt x="5" y="3"/>
                  </a:lnTo>
                  <a:lnTo>
                    <a:pt x="6" y="4"/>
                  </a:lnTo>
                  <a:lnTo>
                    <a:pt x="6" y="4"/>
                  </a:lnTo>
                  <a:lnTo>
                    <a:pt x="6" y="4"/>
                  </a:lnTo>
                  <a:lnTo>
                    <a:pt x="6" y="4"/>
                  </a:lnTo>
                  <a:lnTo>
                    <a:pt x="6" y="5"/>
                  </a:lnTo>
                  <a:lnTo>
                    <a:pt x="7" y="6"/>
                  </a:lnTo>
                  <a:lnTo>
                    <a:pt x="7" y="6"/>
                  </a:lnTo>
                  <a:lnTo>
                    <a:pt x="7" y="6"/>
                  </a:lnTo>
                  <a:lnTo>
                    <a:pt x="7" y="6"/>
                  </a:lnTo>
                  <a:lnTo>
                    <a:pt x="8" y="6"/>
                  </a:lnTo>
                  <a:lnTo>
                    <a:pt x="8" y="7"/>
                  </a:lnTo>
                  <a:lnTo>
                    <a:pt x="10" y="9"/>
                  </a:lnTo>
                  <a:lnTo>
                    <a:pt x="10" y="9"/>
                  </a:lnTo>
                  <a:lnTo>
                    <a:pt x="10" y="10"/>
                  </a:lnTo>
                  <a:lnTo>
                    <a:pt x="10" y="10"/>
                  </a:lnTo>
                  <a:lnTo>
                    <a:pt x="11" y="10"/>
                  </a:lnTo>
                  <a:lnTo>
                    <a:pt x="12" y="11"/>
                  </a:lnTo>
                  <a:lnTo>
                    <a:pt x="13" y="14"/>
                  </a:lnTo>
                  <a:lnTo>
                    <a:pt x="16" y="18"/>
                  </a:lnTo>
                  <a:lnTo>
                    <a:pt x="16" y="19"/>
                  </a:lnTo>
                  <a:lnTo>
                    <a:pt x="16" y="19"/>
                  </a:lnTo>
                  <a:lnTo>
                    <a:pt x="16" y="19"/>
                  </a:lnTo>
                  <a:lnTo>
                    <a:pt x="16" y="20"/>
                  </a:lnTo>
                  <a:lnTo>
                    <a:pt x="17" y="21"/>
                  </a:lnTo>
                  <a:lnTo>
                    <a:pt x="18" y="24"/>
                  </a:lnTo>
                  <a:lnTo>
                    <a:pt x="21" y="30"/>
                  </a:lnTo>
                  <a:lnTo>
                    <a:pt x="27" y="44"/>
                  </a:lnTo>
                  <a:lnTo>
                    <a:pt x="33" y="59"/>
                  </a:lnTo>
                  <a:lnTo>
                    <a:pt x="39" y="74"/>
                  </a:lnTo>
                  <a:lnTo>
                    <a:pt x="45" y="88"/>
                  </a:lnTo>
                  <a:lnTo>
                    <a:pt x="45" y="89"/>
                  </a:lnTo>
                  <a:lnTo>
                    <a:pt x="45" y="89"/>
                  </a:lnTo>
                  <a:lnTo>
                    <a:pt x="45" y="89"/>
                  </a:lnTo>
                  <a:lnTo>
                    <a:pt x="46" y="90"/>
                  </a:lnTo>
                  <a:lnTo>
                    <a:pt x="46" y="91"/>
                  </a:lnTo>
                  <a:lnTo>
                    <a:pt x="48" y="94"/>
                  </a:lnTo>
                  <a:lnTo>
                    <a:pt x="48" y="94"/>
                  </a:lnTo>
                  <a:lnTo>
                    <a:pt x="48" y="95"/>
                  </a:lnTo>
                  <a:lnTo>
                    <a:pt x="48" y="95"/>
                  </a:lnTo>
                  <a:lnTo>
                    <a:pt x="49" y="96"/>
                  </a:lnTo>
                  <a:lnTo>
                    <a:pt x="49" y="97"/>
                  </a:lnTo>
                  <a:lnTo>
                    <a:pt x="51" y="100"/>
                  </a:lnTo>
                  <a:lnTo>
                    <a:pt x="51" y="100"/>
                  </a:lnTo>
                  <a:lnTo>
                    <a:pt x="51" y="100"/>
                  </a:lnTo>
                  <a:lnTo>
                    <a:pt x="51" y="100"/>
                  </a:lnTo>
                  <a:lnTo>
                    <a:pt x="51" y="101"/>
                  </a:lnTo>
                  <a:lnTo>
                    <a:pt x="52" y="102"/>
                  </a:lnTo>
                  <a:lnTo>
                    <a:pt x="54" y="105"/>
                  </a:lnTo>
                  <a:lnTo>
                    <a:pt x="54" y="105"/>
                  </a:lnTo>
                  <a:lnTo>
                    <a:pt x="54" y="105"/>
                  </a:lnTo>
                  <a:lnTo>
                    <a:pt x="54" y="105"/>
                  </a:lnTo>
                  <a:lnTo>
                    <a:pt x="54" y="106"/>
                  </a:lnTo>
                  <a:lnTo>
                    <a:pt x="55" y="107"/>
                  </a:lnTo>
                  <a:lnTo>
                    <a:pt x="57" y="109"/>
                  </a:lnTo>
                  <a:lnTo>
                    <a:pt x="57" y="109"/>
                  </a:lnTo>
                  <a:lnTo>
                    <a:pt x="57" y="109"/>
                  </a:lnTo>
                  <a:lnTo>
                    <a:pt x="57" y="109"/>
                  </a:lnTo>
                  <a:lnTo>
                    <a:pt x="57" y="110"/>
                  </a:lnTo>
                  <a:lnTo>
                    <a:pt x="58" y="110"/>
                  </a:lnTo>
                  <a:lnTo>
                    <a:pt x="58" y="111"/>
                  </a:lnTo>
                  <a:lnTo>
                    <a:pt x="58" y="111"/>
                  </a:lnTo>
                  <a:lnTo>
                    <a:pt x="58" y="111"/>
                  </a:lnTo>
                  <a:lnTo>
                    <a:pt x="59" y="111"/>
                  </a:lnTo>
                  <a:lnTo>
                    <a:pt x="59" y="112"/>
                  </a:lnTo>
                  <a:lnTo>
                    <a:pt x="59" y="112"/>
                  </a:lnTo>
                  <a:lnTo>
                    <a:pt x="60" y="112"/>
                  </a:lnTo>
                  <a:lnTo>
                    <a:pt x="60" y="112"/>
                  </a:lnTo>
                  <a:lnTo>
                    <a:pt x="60" y="113"/>
                  </a:lnTo>
                  <a:lnTo>
                    <a:pt x="61" y="113"/>
                  </a:lnTo>
                  <a:lnTo>
                    <a:pt x="61" y="113"/>
                  </a:lnTo>
                  <a:lnTo>
                    <a:pt x="61" y="113"/>
                  </a:lnTo>
                  <a:lnTo>
                    <a:pt x="61" y="113"/>
                  </a:lnTo>
                  <a:lnTo>
                    <a:pt x="61" y="114"/>
                  </a:lnTo>
                  <a:lnTo>
                    <a:pt x="62" y="114"/>
                  </a:lnTo>
                  <a:lnTo>
                    <a:pt x="62" y="114"/>
                  </a:lnTo>
                  <a:lnTo>
                    <a:pt x="62" y="114"/>
                  </a:lnTo>
                  <a:lnTo>
                    <a:pt x="63" y="114"/>
                  </a:lnTo>
                  <a:lnTo>
                    <a:pt x="63" y="114"/>
                  </a:lnTo>
                  <a:lnTo>
                    <a:pt x="63" y="114"/>
                  </a:lnTo>
                  <a:lnTo>
                    <a:pt x="63" y="115"/>
                  </a:lnTo>
                  <a:lnTo>
                    <a:pt x="63"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5"/>
                  </a:lnTo>
                  <a:lnTo>
                    <a:pt x="65" y="115"/>
                  </a:lnTo>
                  <a:lnTo>
                    <a:pt x="65" y="115"/>
                  </a:lnTo>
                  <a:lnTo>
                    <a:pt x="65" y="115"/>
                  </a:lnTo>
                  <a:lnTo>
                    <a:pt x="66" y="115"/>
                  </a:lnTo>
                  <a:lnTo>
                    <a:pt x="66" y="115"/>
                  </a:lnTo>
                  <a:lnTo>
                    <a:pt x="66" y="116"/>
                  </a:lnTo>
                  <a:lnTo>
                    <a:pt x="66" y="116"/>
                  </a:lnTo>
                  <a:lnTo>
                    <a:pt x="66" y="116"/>
                  </a:lnTo>
                  <a:lnTo>
                    <a:pt x="66" y="116"/>
                  </a:lnTo>
                  <a:lnTo>
                    <a:pt x="66" y="116"/>
                  </a:lnTo>
                  <a:lnTo>
                    <a:pt x="66" y="116"/>
                  </a:lnTo>
                  <a:lnTo>
                    <a:pt x="66"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8" y="116"/>
                  </a:lnTo>
                  <a:lnTo>
                    <a:pt x="68" y="116"/>
                  </a:lnTo>
                  <a:lnTo>
                    <a:pt x="68" y="116"/>
                  </a:lnTo>
                  <a:lnTo>
                    <a:pt x="68" y="116"/>
                  </a:lnTo>
                  <a:lnTo>
                    <a:pt x="68" y="116"/>
                  </a:lnTo>
                  <a:lnTo>
                    <a:pt x="68" y="116"/>
                  </a:lnTo>
                  <a:lnTo>
                    <a:pt x="68" y="116"/>
                  </a:lnTo>
                  <a:lnTo>
                    <a:pt x="68" y="116"/>
                  </a:lnTo>
                  <a:lnTo>
                    <a:pt x="68" y="116"/>
                  </a:lnTo>
                  <a:lnTo>
                    <a:pt x="69" y="115"/>
                  </a:lnTo>
                  <a:lnTo>
                    <a:pt x="69" y="115"/>
                  </a:lnTo>
                  <a:lnTo>
                    <a:pt x="69" y="115"/>
                  </a:lnTo>
                  <a:lnTo>
                    <a:pt x="69" y="115"/>
                  </a:lnTo>
                  <a:lnTo>
                    <a:pt x="69" y="115"/>
                  </a:lnTo>
                  <a:lnTo>
                    <a:pt x="69" y="115"/>
                  </a:lnTo>
                  <a:lnTo>
                    <a:pt x="69" y="115"/>
                  </a:lnTo>
                  <a:lnTo>
                    <a:pt x="69" y="115"/>
                  </a:lnTo>
                  <a:lnTo>
                    <a:pt x="69" y="115"/>
                  </a:lnTo>
                  <a:lnTo>
                    <a:pt x="70" y="115"/>
                  </a:lnTo>
                  <a:lnTo>
                    <a:pt x="70" y="115"/>
                  </a:lnTo>
                  <a:lnTo>
                    <a:pt x="70" y="115"/>
                  </a:lnTo>
                  <a:lnTo>
                    <a:pt x="70" y="115"/>
                  </a:lnTo>
                  <a:lnTo>
                    <a:pt x="70" y="115"/>
                  </a:lnTo>
                  <a:lnTo>
                    <a:pt x="70" y="115"/>
                  </a:lnTo>
                  <a:lnTo>
                    <a:pt x="70" y="115"/>
                  </a:lnTo>
                  <a:lnTo>
                    <a:pt x="71" y="115"/>
                  </a:lnTo>
                  <a:lnTo>
                    <a:pt x="71" y="115"/>
                  </a:lnTo>
                  <a:lnTo>
                    <a:pt x="71" y="115"/>
                  </a:lnTo>
                  <a:lnTo>
                    <a:pt x="71" y="114"/>
                  </a:lnTo>
                  <a:lnTo>
                    <a:pt x="71" y="114"/>
                  </a:lnTo>
                  <a:lnTo>
                    <a:pt x="72" y="114"/>
                  </a:lnTo>
                  <a:lnTo>
                    <a:pt x="72" y="114"/>
                  </a:lnTo>
                  <a:lnTo>
                    <a:pt x="72" y="114"/>
                  </a:lnTo>
                  <a:lnTo>
                    <a:pt x="72" y="114"/>
                  </a:lnTo>
                  <a:lnTo>
                    <a:pt x="72" y="114"/>
                  </a:lnTo>
                  <a:lnTo>
                    <a:pt x="73" y="114"/>
                  </a:lnTo>
                  <a:lnTo>
                    <a:pt x="73" y="114"/>
                  </a:lnTo>
                  <a:lnTo>
                    <a:pt x="73" y="113"/>
                  </a:lnTo>
                  <a:lnTo>
                    <a:pt x="74" y="113"/>
                  </a:lnTo>
                  <a:lnTo>
                    <a:pt x="74" y="113"/>
                  </a:lnTo>
                  <a:lnTo>
                    <a:pt x="74" y="113"/>
                  </a:lnTo>
                  <a:lnTo>
                    <a:pt x="74" y="112"/>
                  </a:lnTo>
                  <a:lnTo>
                    <a:pt x="75" y="112"/>
                  </a:lnTo>
                  <a:lnTo>
                    <a:pt x="75" y="112"/>
                  </a:lnTo>
                  <a:lnTo>
                    <a:pt x="75" y="112"/>
                  </a:lnTo>
                  <a:lnTo>
                    <a:pt x="75" y="111"/>
                  </a:lnTo>
                  <a:lnTo>
                    <a:pt x="75" y="111"/>
                  </a:lnTo>
                  <a:lnTo>
                    <a:pt x="76" y="111"/>
                  </a:lnTo>
                  <a:lnTo>
                    <a:pt x="77" y="110"/>
                  </a:lnTo>
                  <a:lnTo>
                    <a:pt x="77" y="110"/>
                  </a:lnTo>
                  <a:lnTo>
                    <a:pt x="77" y="110"/>
                  </a:lnTo>
                  <a:lnTo>
                    <a:pt x="77" y="110"/>
                  </a:lnTo>
                  <a:lnTo>
                    <a:pt x="77" y="109"/>
                  </a:lnTo>
                  <a:lnTo>
                    <a:pt x="78" y="108"/>
                  </a:lnTo>
                  <a:lnTo>
                    <a:pt x="79" y="106"/>
                  </a:lnTo>
                  <a:lnTo>
                    <a:pt x="79" y="106"/>
                  </a:lnTo>
                  <a:lnTo>
                    <a:pt x="80" y="106"/>
                  </a:lnTo>
                  <a:lnTo>
                    <a:pt x="80" y="106"/>
                  </a:lnTo>
                  <a:lnTo>
                    <a:pt x="80" y="105"/>
                  </a:lnTo>
                  <a:lnTo>
                    <a:pt x="81" y="104"/>
                  </a:lnTo>
                  <a:lnTo>
                    <a:pt x="82" y="102"/>
                  </a:lnTo>
                  <a:lnTo>
                    <a:pt x="85" y="96"/>
                  </a:lnTo>
                  <a:lnTo>
                    <a:pt x="85" y="96"/>
                  </a:lnTo>
                  <a:lnTo>
                    <a:pt x="86" y="95"/>
                  </a:lnTo>
                  <a:lnTo>
                    <a:pt x="86" y="95"/>
                  </a:lnTo>
                  <a:lnTo>
                    <a:pt x="86" y="94"/>
                  </a:lnTo>
                  <a:lnTo>
                    <a:pt x="87" y="92"/>
                  </a:lnTo>
                  <a:lnTo>
                    <a:pt x="88" y="89"/>
                  </a:lnTo>
                  <a:lnTo>
                    <a:pt x="92" y="82"/>
                  </a:lnTo>
                  <a:lnTo>
                    <a:pt x="97" y="68"/>
                  </a:lnTo>
                  <a:lnTo>
                    <a:pt x="103" y="51"/>
                  </a:lnTo>
                  <a:lnTo>
                    <a:pt x="109" y="36"/>
                  </a:lnTo>
                  <a:lnTo>
                    <a:pt x="109" y="36"/>
                  </a:lnTo>
                  <a:lnTo>
                    <a:pt x="109" y="35"/>
                  </a:lnTo>
                  <a:lnTo>
                    <a:pt x="109" y="35"/>
                  </a:lnTo>
                  <a:lnTo>
                    <a:pt x="109" y="34"/>
                  </a:lnTo>
                  <a:lnTo>
                    <a:pt x="110" y="32"/>
                  </a:lnTo>
                  <a:lnTo>
                    <a:pt x="112" y="28"/>
                  </a:lnTo>
                  <a:lnTo>
                    <a:pt x="112" y="28"/>
                  </a:lnTo>
                  <a:lnTo>
                    <a:pt x="112" y="28"/>
                  </a:lnTo>
                  <a:lnTo>
                    <a:pt x="112" y="27"/>
                  </a:lnTo>
                  <a:lnTo>
                    <a:pt x="112" y="26"/>
                  </a:lnTo>
                  <a:lnTo>
                    <a:pt x="113" y="24"/>
                  </a:lnTo>
                  <a:lnTo>
                    <a:pt x="115" y="21"/>
                  </a:lnTo>
                  <a:lnTo>
                    <a:pt x="115" y="21"/>
                  </a:lnTo>
                  <a:lnTo>
                    <a:pt x="115" y="21"/>
                  </a:lnTo>
                  <a:lnTo>
                    <a:pt x="115" y="20"/>
                  </a:lnTo>
                  <a:lnTo>
                    <a:pt x="116" y="20"/>
                  </a:lnTo>
                  <a:lnTo>
                    <a:pt x="116" y="18"/>
                  </a:lnTo>
                  <a:lnTo>
                    <a:pt x="118" y="15"/>
                  </a:lnTo>
                  <a:lnTo>
                    <a:pt x="118" y="15"/>
                  </a:lnTo>
                  <a:lnTo>
                    <a:pt x="118" y="15"/>
                  </a:lnTo>
                  <a:lnTo>
                    <a:pt x="118" y="14"/>
                  </a:lnTo>
                  <a:lnTo>
                    <a:pt x="118" y="14"/>
                  </a:lnTo>
                  <a:lnTo>
                    <a:pt x="119" y="12"/>
                  </a:lnTo>
                  <a:lnTo>
                    <a:pt x="121" y="10"/>
                  </a:lnTo>
                  <a:lnTo>
                    <a:pt x="121" y="10"/>
                  </a:lnTo>
                  <a:lnTo>
                    <a:pt x="121" y="10"/>
                  </a:lnTo>
                  <a:lnTo>
                    <a:pt x="121" y="9"/>
                  </a:lnTo>
                  <a:lnTo>
                    <a:pt x="121" y="9"/>
                  </a:lnTo>
                  <a:lnTo>
                    <a:pt x="122" y="8"/>
                  </a:lnTo>
                  <a:lnTo>
                    <a:pt x="122" y="8"/>
                  </a:lnTo>
                  <a:lnTo>
                    <a:pt x="122" y="7"/>
                  </a:lnTo>
                  <a:lnTo>
                    <a:pt x="122" y="7"/>
                  </a:lnTo>
                  <a:lnTo>
                    <a:pt x="123" y="7"/>
                  </a:lnTo>
                  <a:lnTo>
                    <a:pt x="124" y="6"/>
                  </a:lnTo>
                  <a:lnTo>
                    <a:pt x="124" y="6"/>
                  </a:lnTo>
                  <a:lnTo>
                    <a:pt x="124" y="6"/>
                  </a:lnTo>
                  <a:lnTo>
                    <a:pt x="124" y="5"/>
                  </a:lnTo>
                  <a:lnTo>
                    <a:pt x="124" y="5"/>
                  </a:lnTo>
                  <a:lnTo>
                    <a:pt x="125" y="4"/>
                  </a:lnTo>
                  <a:lnTo>
                    <a:pt x="125" y="4"/>
                  </a:lnTo>
                  <a:lnTo>
                    <a:pt x="125" y="4"/>
                  </a:lnTo>
                  <a:lnTo>
                    <a:pt x="125" y="4"/>
                  </a:lnTo>
                  <a:lnTo>
                    <a:pt x="126" y="3"/>
                  </a:lnTo>
                  <a:lnTo>
                    <a:pt x="126" y="3"/>
                  </a:lnTo>
                  <a:lnTo>
                    <a:pt x="126" y="3"/>
                  </a:lnTo>
                  <a:lnTo>
                    <a:pt x="126" y="2"/>
                  </a:lnTo>
                  <a:lnTo>
                    <a:pt x="127" y="2"/>
                  </a:lnTo>
                  <a:lnTo>
                    <a:pt x="127" y="2"/>
                  </a:lnTo>
                  <a:lnTo>
                    <a:pt x="127" y="2"/>
                  </a:lnTo>
                  <a:lnTo>
                    <a:pt x="127" y="2"/>
                  </a:lnTo>
                  <a:lnTo>
                    <a:pt x="128" y="2"/>
                  </a:lnTo>
                  <a:lnTo>
                    <a:pt x="128" y="2"/>
                  </a:lnTo>
                  <a:lnTo>
                    <a:pt x="128" y="1"/>
                  </a:lnTo>
                  <a:lnTo>
                    <a:pt x="128" y="1"/>
                  </a:lnTo>
                  <a:lnTo>
                    <a:pt x="128" y="1"/>
                  </a:lnTo>
                  <a:lnTo>
                    <a:pt x="129" y="1"/>
                  </a:lnTo>
                  <a:lnTo>
                    <a:pt x="129" y="1"/>
                  </a:lnTo>
                  <a:lnTo>
                    <a:pt x="129" y="1"/>
                  </a:lnTo>
                  <a:lnTo>
                    <a:pt x="129" y="1"/>
                  </a:lnTo>
                  <a:lnTo>
                    <a:pt x="129" y="0"/>
                  </a:lnTo>
                  <a:lnTo>
                    <a:pt x="129" y="0"/>
                  </a:lnTo>
                  <a:lnTo>
                    <a:pt x="130" y="0"/>
                  </a:lnTo>
                  <a:lnTo>
                    <a:pt x="130" y="0"/>
                  </a:lnTo>
                  <a:lnTo>
                    <a:pt x="130" y="0"/>
                  </a:lnTo>
                  <a:lnTo>
                    <a:pt x="130"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7" y="1"/>
                  </a:lnTo>
                  <a:lnTo>
                    <a:pt x="137" y="1"/>
                  </a:lnTo>
                  <a:lnTo>
                    <a:pt x="137" y="1"/>
                  </a:lnTo>
                  <a:lnTo>
                    <a:pt x="137" y="1"/>
                  </a:lnTo>
                  <a:lnTo>
                    <a:pt x="137" y="1"/>
                  </a:lnTo>
                  <a:lnTo>
                    <a:pt x="138" y="1"/>
                  </a:lnTo>
                  <a:lnTo>
                    <a:pt x="138" y="2"/>
                  </a:lnTo>
                  <a:lnTo>
                    <a:pt x="138" y="2"/>
                  </a:lnTo>
                  <a:lnTo>
                    <a:pt x="138" y="2"/>
                  </a:lnTo>
                  <a:lnTo>
                    <a:pt x="139" y="2"/>
                  </a:lnTo>
                  <a:lnTo>
                    <a:pt x="139" y="3"/>
                  </a:lnTo>
                  <a:lnTo>
                    <a:pt x="140" y="3"/>
                  </a:lnTo>
                  <a:lnTo>
                    <a:pt x="140" y="3"/>
                  </a:lnTo>
                  <a:lnTo>
                    <a:pt x="140" y="3"/>
                  </a:lnTo>
                  <a:lnTo>
                    <a:pt x="140" y="3"/>
                  </a:lnTo>
                  <a:lnTo>
                    <a:pt x="141" y="4"/>
                  </a:lnTo>
                  <a:lnTo>
                    <a:pt x="141" y="4"/>
                  </a:lnTo>
                  <a:lnTo>
                    <a:pt x="141" y="4"/>
                  </a:lnTo>
                  <a:lnTo>
                    <a:pt x="141" y="4"/>
                  </a:lnTo>
                  <a:lnTo>
                    <a:pt x="142" y="5"/>
                  </a:lnTo>
                  <a:lnTo>
                    <a:pt x="142" y="6"/>
                  </a:lnTo>
                  <a:lnTo>
                    <a:pt x="144" y="8"/>
                  </a:lnTo>
                  <a:lnTo>
                    <a:pt x="144" y="8"/>
                  </a:lnTo>
                  <a:lnTo>
                    <a:pt x="144" y="8"/>
                  </a:lnTo>
                  <a:lnTo>
                    <a:pt x="144" y="8"/>
                  </a:lnTo>
                  <a:lnTo>
                    <a:pt x="144" y="9"/>
                  </a:lnTo>
                  <a:lnTo>
                    <a:pt x="145" y="10"/>
                  </a:lnTo>
                  <a:lnTo>
                    <a:pt x="146" y="12"/>
                  </a:lnTo>
                  <a:lnTo>
                    <a:pt x="147" y="13"/>
                  </a:lnTo>
                  <a:lnTo>
                    <a:pt x="147" y="13"/>
                  </a:lnTo>
                  <a:lnTo>
                    <a:pt x="147" y="13"/>
                  </a:lnTo>
                  <a:lnTo>
                    <a:pt x="147" y="14"/>
                  </a:lnTo>
                  <a:lnTo>
                    <a:pt x="148" y="15"/>
                  </a:lnTo>
                  <a:lnTo>
                    <a:pt x="150" y="18"/>
                  </a:lnTo>
                  <a:lnTo>
                    <a:pt x="150" y="18"/>
                  </a:lnTo>
                  <a:lnTo>
                    <a:pt x="150" y="19"/>
                  </a:lnTo>
                  <a:lnTo>
                    <a:pt x="150" y="19"/>
                  </a:lnTo>
                  <a:lnTo>
                    <a:pt x="150" y="20"/>
                  </a:lnTo>
                  <a:lnTo>
                    <a:pt x="151" y="22"/>
                  </a:lnTo>
                  <a:lnTo>
                    <a:pt x="152" y="25"/>
                  </a:lnTo>
                  <a:lnTo>
                    <a:pt x="155" y="32"/>
                  </a:lnTo>
                  <a:lnTo>
                    <a:pt x="161" y="49"/>
                  </a:lnTo>
                  <a:lnTo>
                    <a:pt x="167" y="66"/>
                  </a:lnTo>
                  <a:lnTo>
                    <a:pt x="173" y="82"/>
                  </a:lnTo>
                  <a:lnTo>
                    <a:pt x="173" y="82"/>
                  </a:lnTo>
                  <a:lnTo>
                    <a:pt x="173" y="82"/>
                  </a:lnTo>
                  <a:lnTo>
                    <a:pt x="173" y="83"/>
                  </a:lnTo>
                  <a:lnTo>
                    <a:pt x="174" y="84"/>
                  </a:lnTo>
                  <a:lnTo>
                    <a:pt x="174" y="86"/>
                  </a:lnTo>
                  <a:lnTo>
                    <a:pt x="176" y="90"/>
                  </a:lnTo>
                  <a:lnTo>
                    <a:pt x="176" y="90"/>
                  </a:lnTo>
                  <a:lnTo>
                    <a:pt x="176" y="90"/>
                  </a:lnTo>
                  <a:lnTo>
                    <a:pt x="176" y="91"/>
                  </a:lnTo>
                  <a:lnTo>
                    <a:pt x="177" y="92"/>
                  </a:lnTo>
                  <a:lnTo>
                    <a:pt x="177" y="94"/>
                  </a:lnTo>
                  <a:lnTo>
                    <a:pt x="179" y="97"/>
                  </a:lnTo>
                  <a:lnTo>
                    <a:pt x="179" y="97"/>
                  </a:lnTo>
                  <a:lnTo>
                    <a:pt x="179" y="97"/>
                  </a:lnTo>
                  <a:lnTo>
                    <a:pt x="179" y="98"/>
                  </a:lnTo>
                  <a:lnTo>
                    <a:pt x="180" y="98"/>
                  </a:lnTo>
                  <a:lnTo>
                    <a:pt x="180" y="100"/>
                  </a:lnTo>
                  <a:lnTo>
                    <a:pt x="182" y="103"/>
                  </a:lnTo>
                  <a:lnTo>
                    <a:pt x="182" y="103"/>
                  </a:lnTo>
                  <a:lnTo>
                    <a:pt x="182" y="103"/>
                  </a:lnTo>
                  <a:lnTo>
                    <a:pt x="182" y="103"/>
                  </a:lnTo>
                  <a:lnTo>
                    <a:pt x="182" y="104"/>
                  </a:lnTo>
                  <a:lnTo>
                    <a:pt x="183" y="105"/>
                  </a:lnTo>
                  <a:lnTo>
                    <a:pt x="185" y="108"/>
                  </a:lnTo>
                  <a:lnTo>
                    <a:pt x="185" y="108"/>
                  </a:lnTo>
                  <a:lnTo>
                    <a:pt x="185" y="108"/>
                  </a:lnTo>
                  <a:lnTo>
                    <a:pt x="185" y="108"/>
                  </a:lnTo>
                  <a:lnTo>
                    <a:pt x="185" y="108"/>
                  </a:lnTo>
                  <a:lnTo>
                    <a:pt x="186" y="110"/>
                  </a:lnTo>
                  <a:lnTo>
                    <a:pt x="186" y="110"/>
                  </a:lnTo>
                  <a:lnTo>
                    <a:pt x="186" y="110"/>
                  </a:lnTo>
                  <a:lnTo>
                    <a:pt x="186" y="110"/>
                  </a:lnTo>
                  <a:lnTo>
                    <a:pt x="187" y="110"/>
                  </a:lnTo>
                  <a:lnTo>
                    <a:pt x="187" y="111"/>
                  </a:lnTo>
                  <a:lnTo>
                    <a:pt x="187" y="111"/>
                  </a:lnTo>
                  <a:lnTo>
                    <a:pt x="187" y="111"/>
                  </a:lnTo>
                  <a:lnTo>
                    <a:pt x="188" y="112"/>
                  </a:lnTo>
                  <a:lnTo>
                    <a:pt x="188" y="112"/>
                  </a:lnTo>
                  <a:lnTo>
                    <a:pt x="189" y="113"/>
                  </a:lnTo>
                  <a:lnTo>
                    <a:pt x="189" y="113"/>
                  </a:lnTo>
                  <a:lnTo>
                    <a:pt x="189" y="113"/>
                  </a:lnTo>
                  <a:lnTo>
                    <a:pt x="189" y="113"/>
                  </a:lnTo>
                  <a:lnTo>
                    <a:pt x="189" y="113"/>
                  </a:lnTo>
                  <a:lnTo>
                    <a:pt x="190" y="114"/>
                  </a:lnTo>
                  <a:lnTo>
                    <a:pt x="190" y="114"/>
                  </a:lnTo>
                  <a:lnTo>
                    <a:pt x="190" y="114"/>
                  </a:lnTo>
                  <a:lnTo>
                    <a:pt x="190" y="114"/>
                  </a:lnTo>
                  <a:lnTo>
                    <a:pt x="191" y="114"/>
                  </a:lnTo>
                  <a:lnTo>
                    <a:pt x="191" y="114"/>
                  </a:lnTo>
                  <a:lnTo>
                    <a:pt x="191" y="114"/>
                  </a:lnTo>
                  <a:lnTo>
                    <a:pt x="191" y="114"/>
                  </a:lnTo>
                  <a:lnTo>
                    <a:pt x="191" y="115"/>
                  </a:lnTo>
                  <a:lnTo>
                    <a:pt x="192" y="115"/>
                  </a:lnTo>
                  <a:lnTo>
                    <a:pt x="192" y="115"/>
                  </a:lnTo>
                  <a:lnTo>
                    <a:pt x="192" y="115"/>
                  </a:lnTo>
                  <a:lnTo>
                    <a:pt x="192" y="115"/>
                  </a:lnTo>
                  <a:lnTo>
                    <a:pt x="192" y="115"/>
                  </a:lnTo>
                  <a:lnTo>
                    <a:pt x="192" y="115"/>
                  </a:lnTo>
                  <a:lnTo>
                    <a:pt x="192" y="115"/>
                  </a:lnTo>
                  <a:lnTo>
                    <a:pt x="193" y="115"/>
                  </a:lnTo>
                  <a:lnTo>
                    <a:pt x="193" y="115"/>
                  </a:lnTo>
                  <a:lnTo>
                    <a:pt x="193" y="115"/>
                  </a:lnTo>
                  <a:lnTo>
                    <a:pt x="193" y="115"/>
                  </a:lnTo>
                  <a:lnTo>
                    <a:pt x="193" y="115"/>
                  </a:lnTo>
                  <a:lnTo>
                    <a:pt x="193" y="115"/>
                  </a:lnTo>
                  <a:lnTo>
                    <a:pt x="193" y="115"/>
                  </a:lnTo>
                  <a:lnTo>
                    <a:pt x="193" y="115"/>
                  </a:lnTo>
                  <a:lnTo>
                    <a:pt x="193" y="115"/>
                  </a:lnTo>
                  <a:lnTo>
                    <a:pt x="193" y="115"/>
                  </a:lnTo>
                  <a:lnTo>
                    <a:pt x="194" y="116"/>
                  </a:lnTo>
                  <a:lnTo>
                    <a:pt x="194" y="116"/>
                  </a:lnTo>
                  <a:lnTo>
                    <a:pt x="194" y="116"/>
                  </a:lnTo>
                  <a:lnTo>
                    <a:pt x="194" y="116"/>
                  </a:lnTo>
                  <a:lnTo>
                    <a:pt x="194" y="116"/>
                  </a:lnTo>
                  <a:lnTo>
                    <a:pt x="194" y="116"/>
                  </a:lnTo>
                  <a:lnTo>
                    <a:pt x="194" y="116"/>
                  </a:lnTo>
                  <a:lnTo>
                    <a:pt x="194" y="116"/>
                  </a:lnTo>
                  <a:lnTo>
                    <a:pt x="194" y="116"/>
                  </a:lnTo>
                  <a:lnTo>
                    <a:pt x="194"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6" y="116"/>
                  </a:lnTo>
                  <a:lnTo>
                    <a:pt x="196" y="116"/>
                  </a:lnTo>
                  <a:lnTo>
                    <a:pt x="196" y="116"/>
                  </a:lnTo>
                  <a:lnTo>
                    <a:pt x="196" y="115"/>
                  </a:lnTo>
                  <a:lnTo>
                    <a:pt x="196" y="115"/>
                  </a:lnTo>
                  <a:lnTo>
                    <a:pt x="196" y="115"/>
                  </a:lnTo>
                  <a:lnTo>
                    <a:pt x="196" y="115"/>
                  </a:lnTo>
                  <a:lnTo>
                    <a:pt x="197" y="115"/>
                  </a:lnTo>
                  <a:lnTo>
                    <a:pt x="197" y="115"/>
                  </a:lnTo>
                  <a:lnTo>
                    <a:pt x="197" y="115"/>
                  </a:lnTo>
                  <a:lnTo>
                    <a:pt x="197" y="115"/>
                  </a:lnTo>
                  <a:lnTo>
                    <a:pt x="197" y="115"/>
                  </a:lnTo>
                  <a:lnTo>
                    <a:pt x="197" y="115"/>
                  </a:lnTo>
                  <a:lnTo>
                    <a:pt x="197" y="115"/>
                  </a:lnTo>
                  <a:lnTo>
                    <a:pt x="197" y="115"/>
                  </a:lnTo>
                  <a:lnTo>
                    <a:pt x="198" y="115"/>
                  </a:lnTo>
                  <a:lnTo>
                    <a:pt x="198" y="115"/>
                  </a:lnTo>
                  <a:lnTo>
                    <a:pt x="198" y="115"/>
                  </a:lnTo>
                  <a:lnTo>
                    <a:pt x="198" y="115"/>
                  </a:lnTo>
                  <a:lnTo>
                    <a:pt x="198" y="114"/>
                  </a:lnTo>
                  <a:lnTo>
                    <a:pt x="199" y="114"/>
                  </a:lnTo>
                  <a:lnTo>
                    <a:pt x="199" y="114"/>
                  </a:lnTo>
                  <a:lnTo>
                    <a:pt x="199" y="114"/>
                  </a:lnTo>
                  <a:lnTo>
                    <a:pt x="199" y="114"/>
                  </a:lnTo>
                  <a:lnTo>
                    <a:pt x="199" y="114"/>
                  </a:lnTo>
                  <a:lnTo>
                    <a:pt x="199" y="114"/>
                  </a:lnTo>
                  <a:lnTo>
                    <a:pt x="200" y="114"/>
                  </a:lnTo>
                  <a:lnTo>
                    <a:pt x="200" y="1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5" name="Freeform 60"/>
            <p:cNvSpPr>
              <a:spLocks/>
            </p:cNvSpPr>
            <p:nvPr/>
          </p:nvSpPr>
          <p:spPr bwMode="auto">
            <a:xfrm>
              <a:off x="2050" y="2186"/>
              <a:ext cx="194" cy="116"/>
            </a:xfrm>
            <a:custGeom>
              <a:avLst/>
              <a:gdLst/>
              <a:ahLst/>
              <a:cxnLst>
                <a:cxn ang="0">
                  <a:pos x="2" y="112"/>
                </a:cxn>
                <a:cxn ang="0">
                  <a:pos x="3" y="109"/>
                </a:cxn>
                <a:cxn ang="0">
                  <a:pos x="8" y="102"/>
                </a:cxn>
                <a:cxn ang="0">
                  <a:pos x="13" y="89"/>
                </a:cxn>
                <a:cxn ang="0">
                  <a:pos x="31" y="38"/>
                </a:cxn>
                <a:cxn ang="0">
                  <a:pos x="34" y="29"/>
                </a:cxn>
                <a:cxn ang="0">
                  <a:pos x="37" y="20"/>
                </a:cxn>
                <a:cxn ang="0">
                  <a:pos x="43" y="9"/>
                </a:cxn>
                <a:cxn ang="0">
                  <a:pos x="44" y="6"/>
                </a:cxn>
                <a:cxn ang="0">
                  <a:pos x="47" y="3"/>
                </a:cxn>
                <a:cxn ang="0">
                  <a:pos x="49" y="1"/>
                </a:cxn>
                <a:cxn ang="0">
                  <a:pos x="50" y="0"/>
                </a:cxn>
                <a:cxn ang="0">
                  <a:pos x="51" y="0"/>
                </a:cxn>
                <a:cxn ang="0">
                  <a:pos x="52" y="0"/>
                </a:cxn>
                <a:cxn ang="0">
                  <a:pos x="53" y="0"/>
                </a:cxn>
                <a:cxn ang="0">
                  <a:pos x="54" y="0"/>
                </a:cxn>
                <a:cxn ang="0">
                  <a:pos x="54" y="0"/>
                </a:cxn>
                <a:cxn ang="0">
                  <a:pos x="55" y="0"/>
                </a:cxn>
                <a:cxn ang="0">
                  <a:pos x="56" y="1"/>
                </a:cxn>
                <a:cxn ang="0">
                  <a:pos x="58" y="2"/>
                </a:cxn>
                <a:cxn ang="0">
                  <a:pos x="60" y="4"/>
                </a:cxn>
                <a:cxn ang="0">
                  <a:pos x="62" y="7"/>
                </a:cxn>
                <a:cxn ang="0">
                  <a:pos x="66" y="13"/>
                </a:cxn>
                <a:cxn ang="0">
                  <a:pos x="72" y="28"/>
                </a:cxn>
                <a:cxn ang="0">
                  <a:pos x="89" y="84"/>
                </a:cxn>
                <a:cxn ang="0">
                  <a:pos x="92" y="92"/>
                </a:cxn>
                <a:cxn ang="0">
                  <a:pos x="96" y="102"/>
                </a:cxn>
                <a:cxn ang="0">
                  <a:pos x="98" y="106"/>
                </a:cxn>
                <a:cxn ang="0">
                  <a:pos x="101" y="110"/>
                </a:cxn>
                <a:cxn ang="0">
                  <a:pos x="103" y="113"/>
                </a:cxn>
                <a:cxn ang="0">
                  <a:pos x="105" y="114"/>
                </a:cxn>
                <a:cxn ang="0">
                  <a:pos x="106" y="115"/>
                </a:cxn>
                <a:cxn ang="0">
                  <a:pos x="107" y="115"/>
                </a:cxn>
                <a:cxn ang="0">
                  <a:pos x="107" y="116"/>
                </a:cxn>
                <a:cxn ang="0">
                  <a:pos x="108" y="116"/>
                </a:cxn>
                <a:cxn ang="0">
                  <a:pos x="109" y="116"/>
                </a:cxn>
                <a:cxn ang="0">
                  <a:pos x="110" y="115"/>
                </a:cxn>
                <a:cxn ang="0">
                  <a:pos x="111" y="115"/>
                </a:cxn>
                <a:cxn ang="0">
                  <a:pos x="113" y="114"/>
                </a:cxn>
                <a:cxn ang="0">
                  <a:pos x="114" y="112"/>
                </a:cxn>
                <a:cxn ang="0">
                  <a:pos x="116" y="109"/>
                </a:cxn>
                <a:cxn ang="0">
                  <a:pos x="121" y="100"/>
                </a:cxn>
                <a:cxn ang="0">
                  <a:pos x="124" y="92"/>
                </a:cxn>
                <a:cxn ang="0">
                  <a:pos x="141" y="36"/>
                </a:cxn>
                <a:cxn ang="0">
                  <a:pos x="145" y="25"/>
                </a:cxn>
                <a:cxn ang="0">
                  <a:pos x="149" y="15"/>
                </a:cxn>
                <a:cxn ang="0">
                  <a:pos x="153" y="6"/>
                </a:cxn>
                <a:cxn ang="0">
                  <a:pos x="155" y="3"/>
                </a:cxn>
                <a:cxn ang="0">
                  <a:pos x="157" y="1"/>
                </a:cxn>
                <a:cxn ang="0">
                  <a:pos x="158" y="0"/>
                </a:cxn>
                <a:cxn ang="0">
                  <a:pos x="159" y="0"/>
                </a:cxn>
                <a:cxn ang="0">
                  <a:pos x="160" y="0"/>
                </a:cxn>
                <a:cxn ang="0">
                  <a:pos x="161" y="0"/>
                </a:cxn>
                <a:cxn ang="0">
                  <a:pos x="162" y="0"/>
                </a:cxn>
                <a:cxn ang="0">
                  <a:pos x="162" y="0"/>
                </a:cxn>
                <a:cxn ang="0">
                  <a:pos x="164" y="0"/>
                </a:cxn>
                <a:cxn ang="0">
                  <a:pos x="165" y="2"/>
                </a:cxn>
                <a:cxn ang="0">
                  <a:pos x="167" y="4"/>
                </a:cxn>
                <a:cxn ang="0">
                  <a:pos x="171" y="10"/>
                </a:cxn>
                <a:cxn ang="0">
                  <a:pos x="174" y="18"/>
                </a:cxn>
                <a:cxn ang="0">
                  <a:pos x="178" y="29"/>
                </a:cxn>
                <a:cxn ang="0">
                  <a:pos x="189" y="69"/>
                </a:cxn>
              </a:cxnLst>
              <a:rect l="0" t="0" r="r" b="b"/>
              <a:pathLst>
                <a:path w="194" h="116">
                  <a:moveTo>
                    <a:pt x="0" y="114"/>
                  </a:moveTo>
                  <a:lnTo>
                    <a:pt x="0" y="113"/>
                  </a:lnTo>
                  <a:lnTo>
                    <a:pt x="0" y="113"/>
                  </a:lnTo>
                  <a:lnTo>
                    <a:pt x="0" y="113"/>
                  </a:lnTo>
                  <a:lnTo>
                    <a:pt x="0" y="113"/>
                  </a:lnTo>
                  <a:lnTo>
                    <a:pt x="1" y="113"/>
                  </a:lnTo>
                  <a:lnTo>
                    <a:pt x="1" y="112"/>
                  </a:lnTo>
                  <a:lnTo>
                    <a:pt x="2" y="112"/>
                  </a:lnTo>
                  <a:lnTo>
                    <a:pt x="2" y="112"/>
                  </a:lnTo>
                  <a:lnTo>
                    <a:pt x="2" y="112"/>
                  </a:lnTo>
                  <a:lnTo>
                    <a:pt x="2" y="111"/>
                  </a:lnTo>
                  <a:lnTo>
                    <a:pt x="2" y="111"/>
                  </a:lnTo>
                  <a:lnTo>
                    <a:pt x="3" y="110"/>
                  </a:lnTo>
                  <a:lnTo>
                    <a:pt x="3" y="110"/>
                  </a:lnTo>
                  <a:lnTo>
                    <a:pt x="3" y="110"/>
                  </a:lnTo>
                  <a:lnTo>
                    <a:pt x="3" y="109"/>
                  </a:lnTo>
                  <a:lnTo>
                    <a:pt x="4" y="109"/>
                  </a:lnTo>
                  <a:lnTo>
                    <a:pt x="5" y="108"/>
                  </a:lnTo>
                  <a:lnTo>
                    <a:pt x="5" y="108"/>
                  </a:lnTo>
                  <a:lnTo>
                    <a:pt x="5" y="108"/>
                  </a:lnTo>
                  <a:lnTo>
                    <a:pt x="5" y="107"/>
                  </a:lnTo>
                  <a:lnTo>
                    <a:pt x="5" y="107"/>
                  </a:lnTo>
                  <a:lnTo>
                    <a:pt x="6" y="105"/>
                  </a:lnTo>
                  <a:lnTo>
                    <a:pt x="8" y="102"/>
                  </a:lnTo>
                  <a:lnTo>
                    <a:pt x="8" y="102"/>
                  </a:lnTo>
                  <a:lnTo>
                    <a:pt x="8" y="102"/>
                  </a:lnTo>
                  <a:lnTo>
                    <a:pt x="8" y="102"/>
                  </a:lnTo>
                  <a:lnTo>
                    <a:pt x="8" y="101"/>
                  </a:lnTo>
                  <a:lnTo>
                    <a:pt x="9" y="100"/>
                  </a:lnTo>
                  <a:lnTo>
                    <a:pt x="11" y="96"/>
                  </a:lnTo>
                  <a:lnTo>
                    <a:pt x="13" y="90"/>
                  </a:lnTo>
                  <a:lnTo>
                    <a:pt x="13" y="89"/>
                  </a:lnTo>
                  <a:lnTo>
                    <a:pt x="13" y="89"/>
                  </a:lnTo>
                  <a:lnTo>
                    <a:pt x="14" y="89"/>
                  </a:lnTo>
                  <a:lnTo>
                    <a:pt x="14" y="88"/>
                  </a:lnTo>
                  <a:lnTo>
                    <a:pt x="15" y="86"/>
                  </a:lnTo>
                  <a:lnTo>
                    <a:pt x="16" y="82"/>
                  </a:lnTo>
                  <a:lnTo>
                    <a:pt x="19" y="74"/>
                  </a:lnTo>
                  <a:lnTo>
                    <a:pt x="25" y="56"/>
                  </a:lnTo>
                  <a:lnTo>
                    <a:pt x="31" y="38"/>
                  </a:lnTo>
                  <a:lnTo>
                    <a:pt x="31" y="38"/>
                  </a:lnTo>
                  <a:lnTo>
                    <a:pt x="31" y="38"/>
                  </a:lnTo>
                  <a:lnTo>
                    <a:pt x="31" y="37"/>
                  </a:lnTo>
                  <a:lnTo>
                    <a:pt x="31" y="36"/>
                  </a:lnTo>
                  <a:lnTo>
                    <a:pt x="32" y="34"/>
                  </a:lnTo>
                  <a:lnTo>
                    <a:pt x="34" y="30"/>
                  </a:lnTo>
                  <a:lnTo>
                    <a:pt x="34" y="29"/>
                  </a:lnTo>
                  <a:lnTo>
                    <a:pt x="34" y="29"/>
                  </a:lnTo>
                  <a:lnTo>
                    <a:pt x="34" y="28"/>
                  </a:lnTo>
                  <a:lnTo>
                    <a:pt x="34" y="27"/>
                  </a:lnTo>
                  <a:lnTo>
                    <a:pt x="35" y="25"/>
                  </a:lnTo>
                  <a:lnTo>
                    <a:pt x="37" y="22"/>
                  </a:lnTo>
                  <a:lnTo>
                    <a:pt x="37" y="21"/>
                  </a:lnTo>
                  <a:lnTo>
                    <a:pt x="37" y="21"/>
                  </a:lnTo>
                  <a:lnTo>
                    <a:pt x="37" y="21"/>
                  </a:lnTo>
                  <a:lnTo>
                    <a:pt x="37" y="20"/>
                  </a:lnTo>
                  <a:lnTo>
                    <a:pt x="38" y="18"/>
                  </a:lnTo>
                  <a:lnTo>
                    <a:pt x="40" y="15"/>
                  </a:lnTo>
                  <a:lnTo>
                    <a:pt x="40" y="14"/>
                  </a:lnTo>
                  <a:lnTo>
                    <a:pt x="40" y="14"/>
                  </a:lnTo>
                  <a:lnTo>
                    <a:pt x="40" y="14"/>
                  </a:lnTo>
                  <a:lnTo>
                    <a:pt x="40" y="13"/>
                  </a:lnTo>
                  <a:lnTo>
                    <a:pt x="41" y="12"/>
                  </a:lnTo>
                  <a:lnTo>
                    <a:pt x="43" y="9"/>
                  </a:lnTo>
                  <a:lnTo>
                    <a:pt x="43" y="9"/>
                  </a:lnTo>
                  <a:lnTo>
                    <a:pt x="43" y="8"/>
                  </a:lnTo>
                  <a:lnTo>
                    <a:pt x="43" y="8"/>
                  </a:lnTo>
                  <a:lnTo>
                    <a:pt x="43" y="8"/>
                  </a:lnTo>
                  <a:lnTo>
                    <a:pt x="44" y="7"/>
                  </a:lnTo>
                  <a:lnTo>
                    <a:pt x="44" y="6"/>
                  </a:lnTo>
                  <a:lnTo>
                    <a:pt x="44" y="6"/>
                  </a:lnTo>
                  <a:lnTo>
                    <a:pt x="44" y="6"/>
                  </a:lnTo>
                  <a:lnTo>
                    <a:pt x="45" y="6"/>
                  </a:lnTo>
                  <a:lnTo>
                    <a:pt x="45" y="5"/>
                  </a:lnTo>
                  <a:lnTo>
                    <a:pt x="46" y="4"/>
                  </a:lnTo>
                  <a:lnTo>
                    <a:pt x="46" y="4"/>
                  </a:lnTo>
                  <a:lnTo>
                    <a:pt x="46" y="4"/>
                  </a:lnTo>
                  <a:lnTo>
                    <a:pt x="46" y="4"/>
                  </a:lnTo>
                  <a:lnTo>
                    <a:pt x="47" y="3"/>
                  </a:lnTo>
                  <a:lnTo>
                    <a:pt x="47" y="3"/>
                  </a:lnTo>
                  <a:lnTo>
                    <a:pt x="47" y="3"/>
                  </a:lnTo>
                  <a:lnTo>
                    <a:pt x="47" y="3"/>
                  </a:lnTo>
                  <a:lnTo>
                    <a:pt x="48" y="2"/>
                  </a:lnTo>
                  <a:lnTo>
                    <a:pt x="48" y="2"/>
                  </a:lnTo>
                  <a:lnTo>
                    <a:pt x="48" y="2"/>
                  </a:lnTo>
                  <a:lnTo>
                    <a:pt x="48" y="2"/>
                  </a:lnTo>
                  <a:lnTo>
                    <a:pt x="49" y="1"/>
                  </a:lnTo>
                  <a:lnTo>
                    <a:pt x="49" y="1"/>
                  </a:lnTo>
                  <a:lnTo>
                    <a:pt x="49" y="1"/>
                  </a:lnTo>
                  <a:lnTo>
                    <a:pt x="49" y="1"/>
                  </a:lnTo>
                  <a:lnTo>
                    <a:pt x="49" y="1"/>
                  </a:lnTo>
                  <a:lnTo>
                    <a:pt x="50" y="1"/>
                  </a:lnTo>
                  <a:lnTo>
                    <a:pt x="50" y="0"/>
                  </a:lnTo>
                  <a:lnTo>
                    <a:pt x="50" y="0"/>
                  </a:lnTo>
                  <a:lnTo>
                    <a:pt x="50" y="0"/>
                  </a:lnTo>
                  <a:lnTo>
                    <a:pt x="50" y="0"/>
                  </a:lnTo>
                  <a:lnTo>
                    <a:pt x="50" y="0"/>
                  </a:lnTo>
                  <a:lnTo>
                    <a:pt x="50"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4" y="0"/>
                  </a:lnTo>
                  <a:lnTo>
                    <a:pt x="54" y="0"/>
                  </a:lnTo>
                  <a:lnTo>
                    <a:pt x="54" y="0"/>
                  </a:lnTo>
                  <a:lnTo>
                    <a:pt x="54" y="0"/>
                  </a:lnTo>
                  <a:lnTo>
                    <a:pt x="54" y="0"/>
                  </a:lnTo>
                  <a:lnTo>
                    <a:pt x="54" y="0"/>
                  </a:lnTo>
                  <a:lnTo>
                    <a:pt x="54" y="0"/>
                  </a:lnTo>
                  <a:lnTo>
                    <a:pt x="54" y="0"/>
                  </a:lnTo>
                  <a:lnTo>
                    <a:pt x="54" y="0"/>
                  </a:lnTo>
                  <a:lnTo>
                    <a:pt x="54" y="0"/>
                  </a:lnTo>
                  <a:lnTo>
                    <a:pt x="54" y="0"/>
                  </a:lnTo>
                  <a:lnTo>
                    <a:pt x="55" y="0"/>
                  </a:lnTo>
                  <a:lnTo>
                    <a:pt x="55" y="0"/>
                  </a:lnTo>
                  <a:lnTo>
                    <a:pt x="55" y="0"/>
                  </a:lnTo>
                  <a:lnTo>
                    <a:pt x="55" y="0"/>
                  </a:lnTo>
                  <a:lnTo>
                    <a:pt x="55" y="0"/>
                  </a:lnTo>
                  <a:lnTo>
                    <a:pt x="55" y="0"/>
                  </a:lnTo>
                  <a:lnTo>
                    <a:pt x="55" y="0"/>
                  </a:lnTo>
                  <a:lnTo>
                    <a:pt x="56" y="0"/>
                  </a:lnTo>
                  <a:lnTo>
                    <a:pt x="56" y="0"/>
                  </a:lnTo>
                  <a:lnTo>
                    <a:pt x="56" y="0"/>
                  </a:lnTo>
                  <a:lnTo>
                    <a:pt x="56" y="0"/>
                  </a:lnTo>
                  <a:lnTo>
                    <a:pt x="56" y="1"/>
                  </a:lnTo>
                  <a:lnTo>
                    <a:pt x="56" y="1"/>
                  </a:lnTo>
                  <a:lnTo>
                    <a:pt x="56" y="1"/>
                  </a:lnTo>
                  <a:lnTo>
                    <a:pt x="57" y="1"/>
                  </a:lnTo>
                  <a:lnTo>
                    <a:pt x="57" y="1"/>
                  </a:lnTo>
                  <a:lnTo>
                    <a:pt x="57" y="1"/>
                  </a:lnTo>
                  <a:lnTo>
                    <a:pt x="57" y="1"/>
                  </a:lnTo>
                  <a:lnTo>
                    <a:pt x="57" y="1"/>
                  </a:lnTo>
                  <a:lnTo>
                    <a:pt x="58" y="2"/>
                  </a:lnTo>
                  <a:lnTo>
                    <a:pt x="58" y="2"/>
                  </a:lnTo>
                  <a:lnTo>
                    <a:pt x="58" y="2"/>
                  </a:lnTo>
                  <a:lnTo>
                    <a:pt x="58" y="2"/>
                  </a:lnTo>
                  <a:lnTo>
                    <a:pt x="58" y="2"/>
                  </a:lnTo>
                  <a:lnTo>
                    <a:pt x="59" y="2"/>
                  </a:lnTo>
                  <a:lnTo>
                    <a:pt x="59" y="2"/>
                  </a:lnTo>
                  <a:lnTo>
                    <a:pt x="59" y="3"/>
                  </a:lnTo>
                  <a:lnTo>
                    <a:pt x="59" y="3"/>
                  </a:lnTo>
                  <a:lnTo>
                    <a:pt x="60" y="4"/>
                  </a:lnTo>
                  <a:lnTo>
                    <a:pt x="60" y="4"/>
                  </a:lnTo>
                  <a:lnTo>
                    <a:pt x="60" y="4"/>
                  </a:lnTo>
                  <a:lnTo>
                    <a:pt x="60" y="4"/>
                  </a:lnTo>
                  <a:lnTo>
                    <a:pt x="61" y="5"/>
                  </a:lnTo>
                  <a:lnTo>
                    <a:pt x="61" y="6"/>
                  </a:lnTo>
                  <a:lnTo>
                    <a:pt x="61" y="6"/>
                  </a:lnTo>
                  <a:lnTo>
                    <a:pt x="61" y="6"/>
                  </a:lnTo>
                  <a:lnTo>
                    <a:pt x="62" y="6"/>
                  </a:lnTo>
                  <a:lnTo>
                    <a:pt x="62" y="7"/>
                  </a:lnTo>
                  <a:lnTo>
                    <a:pt x="63" y="8"/>
                  </a:lnTo>
                  <a:lnTo>
                    <a:pt x="63" y="8"/>
                  </a:lnTo>
                  <a:lnTo>
                    <a:pt x="63" y="8"/>
                  </a:lnTo>
                  <a:lnTo>
                    <a:pt x="63" y="8"/>
                  </a:lnTo>
                  <a:lnTo>
                    <a:pt x="63" y="9"/>
                  </a:lnTo>
                  <a:lnTo>
                    <a:pt x="64" y="10"/>
                  </a:lnTo>
                  <a:lnTo>
                    <a:pt x="65" y="13"/>
                  </a:lnTo>
                  <a:lnTo>
                    <a:pt x="66" y="13"/>
                  </a:lnTo>
                  <a:lnTo>
                    <a:pt x="66" y="13"/>
                  </a:lnTo>
                  <a:lnTo>
                    <a:pt x="66" y="14"/>
                  </a:lnTo>
                  <a:lnTo>
                    <a:pt x="66" y="15"/>
                  </a:lnTo>
                  <a:lnTo>
                    <a:pt x="67" y="16"/>
                  </a:lnTo>
                  <a:lnTo>
                    <a:pt x="68" y="20"/>
                  </a:lnTo>
                  <a:lnTo>
                    <a:pt x="71" y="28"/>
                  </a:lnTo>
                  <a:lnTo>
                    <a:pt x="72" y="28"/>
                  </a:lnTo>
                  <a:lnTo>
                    <a:pt x="72" y="28"/>
                  </a:lnTo>
                  <a:lnTo>
                    <a:pt x="72" y="29"/>
                  </a:lnTo>
                  <a:lnTo>
                    <a:pt x="72" y="30"/>
                  </a:lnTo>
                  <a:lnTo>
                    <a:pt x="73" y="32"/>
                  </a:lnTo>
                  <a:lnTo>
                    <a:pt x="74" y="36"/>
                  </a:lnTo>
                  <a:lnTo>
                    <a:pt x="77" y="45"/>
                  </a:lnTo>
                  <a:lnTo>
                    <a:pt x="83" y="65"/>
                  </a:lnTo>
                  <a:lnTo>
                    <a:pt x="89" y="84"/>
                  </a:lnTo>
                  <a:lnTo>
                    <a:pt x="89" y="84"/>
                  </a:lnTo>
                  <a:lnTo>
                    <a:pt x="89" y="84"/>
                  </a:lnTo>
                  <a:lnTo>
                    <a:pt x="89" y="84"/>
                  </a:lnTo>
                  <a:lnTo>
                    <a:pt x="90" y="86"/>
                  </a:lnTo>
                  <a:lnTo>
                    <a:pt x="91" y="88"/>
                  </a:lnTo>
                  <a:lnTo>
                    <a:pt x="92" y="91"/>
                  </a:lnTo>
                  <a:lnTo>
                    <a:pt x="92" y="92"/>
                  </a:lnTo>
                  <a:lnTo>
                    <a:pt x="92" y="92"/>
                  </a:lnTo>
                  <a:lnTo>
                    <a:pt x="92" y="92"/>
                  </a:lnTo>
                  <a:lnTo>
                    <a:pt x="93" y="93"/>
                  </a:lnTo>
                  <a:lnTo>
                    <a:pt x="93" y="95"/>
                  </a:lnTo>
                  <a:lnTo>
                    <a:pt x="95" y="98"/>
                  </a:lnTo>
                  <a:lnTo>
                    <a:pt x="95" y="99"/>
                  </a:lnTo>
                  <a:lnTo>
                    <a:pt x="95" y="99"/>
                  </a:lnTo>
                  <a:lnTo>
                    <a:pt x="95" y="99"/>
                  </a:lnTo>
                  <a:lnTo>
                    <a:pt x="95" y="100"/>
                  </a:lnTo>
                  <a:lnTo>
                    <a:pt x="96" y="102"/>
                  </a:lnTo>
                  <a:lnTo>
                    <a:pt x="96" y="102"/>
                  </a:lnTo>
                  <a:lnTo>
                    <a:pt x="96" y="102"/>
                  </a:lnTo>
                  <a:lnTo>
                    <a:pt x="97" y="103"/>
                  </a:lnTo>
                  <a:lnTo>
                    <a:pt x="97" y="104"/>
                  </a:lnTo>
                  <a:lnTo>
                    <a:pt x="98" y="105"/>
                  </a:lnTo>
                  <a:lnTo>
                    <a:pt x="98" y="105"/>
                  </a:lnTo>
                  <a:lnTo>
                    <a:pt x="98" y="105"/>
                  </a:lnTo>
                  <a:lnTo>
                    <a:pt x="98" y="106"/>
                  </a:lnTo>
                  <a:lnTo>
                    <a:pt x="99" y="106"/>
                  </a:lnTo>
                  <a:lnTo>
                    <a:pt x="99" y="108"/>
                  </a:lnTo>
                  <a:lnTo>
                    <a:pt x="99" y="108"/>
                  </a:lnTo>
                  <a:lnTo>
                    <a:pt x="99" y="108"/>
                  </a:lnTo>
                  <a:lnTo>
                    <a:pt x="100" y="108"/>
                  </a:lnTo>
                  <a:lnTo>
                    <a:pt x="100" y="109"/>
                  </a:lnTo>
                  <a:lnTo>
                    <a:pt x="101" y="110"/>
                  </a:lnTo>
                  <a:lnTo>
                    <a:pt x="101" y="110"/>
                  </a:lnTo>
                  <a:lnTo>
                    <a:pt x="101" y="110"/>
                  </a:lnTo>
                  <a:lnTo>
                    <a:pt x="101" y="110"/>
                  </a:lnTo>
                  <a:lnTo>
                    <a:pt x="101" y="111"/>
                  </a:lnTo>
                  <a:lnTo>
                    <a:pt x="102" y="112"/>
                  </a:lnTo>
                  <a:lnTo>
                    <a:pt x="102" y="112"/>
                  </a:lnTo>
                  <a:lnTo>
                    <a:pt x="102" y="112"/>
                  </a:lnTo>
                  <a:lnTo>
                    <a:pt x="103" y="112"/>
                  </a:lnTo>
                  <a:lnTo>
                    <a:pt x="103" y="113"/>
                  </a:lnTo>
                  <a:lnTo>
                    <a:pt x="103" y="113"/>
                  </a:lnTo>
                  <a:lnTo>
                    <a:pt x="104" y="114"/>
                  </a:lnTo>
                  <a:lnTo>
                    <a:pt x="104" y="114"/>
                  </a:lnTo>
                  <a:lnTo>
                    <a:pt x="104" y="114"/>
                  </a:lnTo>
                  <a:lnTo>
                    <a:pt x="104" y="114"/>
                  </a:lnTo>
                  <a:lnTo>
                    <a:pt x="104" y="114"/>
                  </a:lnTo>
                  <a:lnTo>
                    <a:pt x="104" y="114"/>
                  </a:lnTo>
                  <a:lnTo>
                    <a:pt x="105" y="114"/>
                  </a:lnTo>
                  <a:lnTo>
                    <a:pt x="105" y="114"/>
                  </a:lnTo>
                  <a:lnTo>
                    <a:pt x="105" y="114"/>
                  </a:lnTo>
                  <a:lnTo>
                    <a:pt x="105" y="115"/>
                  </a:lnTo>
                  <a:lnTo>
                    <a:pt x="105" y="115"/>
                  </a:lnTo>
                  <a:lnTo>
                    <a:pt x="105" y="115"/>
                  </a:lnTo>
                  <a:lnTo>
                    <a:pt x="105" y="115"/>
                  </a:lnTo>
                  <a:lnTo>
                    <a:pt x="106" y="115"/>
                  </a:lnTo>
                  <a:lnTo>
                    <a:pt x="106" y="115"/>
                  </a:lnTo>
                  <a:lnTo>
                    <a:pt x="106" y="115"/>
                  </a:lnTo>
                  <a:lnTo>
                    <a:pt x="106" y="115"/>
                  </a:lnTo>
                  <a:lnTo>
                    <a:pt x="106" y="115"/>
                  </a:lnTo>
                  <a:lnTo>
                    <a:pt x="106" y="115"/>
                  </a:lnTo>
                  <a:lnTo>
                    <a:pt x="106" y="115"/>
                  </a:lnTo>
                  <a:lnTo>
                    <a:pt x="106" y="115"/>
                  </a:lnTo>
                  <a:lnTo>
                    <a:pt x="107" y="115"/>
                  </a:lnTo>
                  <a:lnTo>
                    <a:pt x="107" y="115"/>
                  </a:lnTo>
                  <a:lnTo>
                    <a:pt x="107" y="115"/>
                  </a:lnTo>
                  <a:lnTo>
                    <a:pt x="107" y="115"/>
                  </a:lnTo>
                  <a:lnTo>
                    <a:pt x="107" y="115"/>
                  </a:lnTo>
                  <a:lnTo>
                    <a:pt x="107" y="115"/>
                  </a:lnTo>
                  <a:lnTo>
                    <a:pt x="107" y="115"/>
                  </a:lnTo>
                  <a:lnTo>
                    <a:pt x="107" y="116"/>
                  </a:lnTo>
                  <a:lnTo>
                    <a:pt x="107" y="116"/>
                  </a:lnTo>
                  <a:lnTo>
                    <a:pt x="107" y="116"/>
                  </a:lnTo>
                  <a:lnTo>
                    <a:pt x="108" y="116"/>
                  </a:lnTo>
                  <a:lnTo>
                    <a:pt x="108" y="116"/>
                  </a:lnTo>
                  <a:lnTo>
                    <a:pt x="108" y="116"/>
                  </a:lnTo>
                  <a:lnTo>
                    <a:pt x="108" y="116"/>
                  </a:lnTo>
                  <a:lnTo>
                    <a:pt x="108" y="116"/>
                  </a:lnTo>
                  <a:lnTo>
                    <a:pt x="108" y="116"/>
                  </a:lnTo>
                  <a:lnTo>
                    <a:pt x="108" y="116"/>
                  </a:lnTo>
                  <a:lnTo>
                    <a:pt x="108" y="116"/>
                  </a:lnTo>
                  <a:lnTo>
                    <a:pt x="108" y="116"/>
                  </a:lnTo>
                  <a:lnTo>
                    <a:pt x="108" y="116"/>
                  </a:lnTo>
                  <a:lnTo>
                    <a:pt x="109" y="116"/>
                  </a:lnTo>
                  <a:lnTo>
                    <a:pt x="109" y="116"/>
                  </a:lnTo>
                  <a:lnTo>
                    <a:pt x="109" y="116"/>
                  </a:lnTo>
                  <a:lnTo>
                    <a:pt x="109" y="116"/>
                  </a:lnTo>
                  <a:lnTo>
                    <a:pt x="109" y="116"/>
                  </a:lnTo>
                  <a:lnTo>
                    <a:pt x="109" y="116"/>
                  </a:lnTo>
                  <a:lnTo>
                    <a:pt x="109" y="116"/>
                  </a:lnTo>
                  <a:lnTo>
                    <a:pt x="109" y="116"/>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1" y="115"/>
                  </a:lnTo>
                  <a:lnTo>
                    <a:pt x="111" y="115"/>
                  </a:lnTo>
                  <a:lnTo>
                    <a:pt x="111" y="115"/>
                  </a:lnTo>
                  <a:lnTo>
                    <a:pt x="111" y="115"/>
                  </a:lnTo>
                  <a:lnTo>
                    <a:pt x="111" y="115"/>
                  </a:lnTo>
                  <a:lnTo>
                    <a:pt x="112" y="114"/>
                  </a:lnTo>
                  <a:lnTo>
                    <a:pt x="112" y="114"/>
                  </a:lnTo>
                  <a:lnTo>
                    <a:pt x="112" y="114"/>
                  </a:lnTo>
                  <a:lnTo>
                    <a:pt x="112" y="114"/>
                  </a:lnTo>
                  <a:lnTo>
                    <a:pt x="112" y="114"/>
                  </a:lnTo>
                  <a:lnTo>
                    <a:pt x="113" y="114"/>
                  </a:lnTo>
                  <a:lnTo>
                    <a:pt x="113" y="114"/>
                  </a:lnTo>
                  <a:lnTo>
                    <a:pt x="113" y="114"/>
                  </a:lnTo>
                  <a:lnTo>
                    <a:pt x="113" y="113"/>
                  </a:lnTo>
                  <a:lnTo>
                    <a:pt x="113" y="113"/>
                  </a:lnTo>
                  <a:lnTo>
                    <a:pt x="113" y="113"/>
                  </a:lnTo>
                  <a:lnTo>
                    <a:pt x="113" y="113"/>
                  </a:lnTo>
                  <a:lnTo>
                    <a:pt x="114" y="112"/>
                  </a:lnTo>
                  <a:lnTo>
                    <a:pt x="114" y="112"/>
                  </a:lnTo>
                  <a:lnTo>
                    <a:pt x="114" y="112"/>
                  </a:lnTo>
                  <a:lnTo>
                    <a:pt x="114" y="112"/>
                  </a:lnTo>
                  <a:lnTo>
                    <a:pt x="115" y="112"/>
                  </a:lnTo>
                  <a:lnTo>
                    <a:pt x="115" y="110"/>
                  </a:lnTo>
                  <a:lnTo>
                    <a:pt x="115" y="110"/>
                  </a:lnTo>
                  <a:lnTo>
                    <a:pt x="116" y="110"/>
                  </a:lnTo>
                  <a:lnTo>
                    <a:pt x="116" y="110"/>
                  </a:lnTo>
                  <a:lnTo>
                    <a:pt x="116" y="109"/>
                  </a:lnTo>
                  <a:lnTo>
                    <a:pt x="117" y="108"/>
                  </a:lnTo>
                  <a:lnTo>
                    <a:pt x="118" y="106"/>
                  </a:lnTo>
                  <a:lnTo>
                    <a:pt x="119" y="105"/>
                  </a:lnTo>
                  <a:lnTo>
                    <a:pt x="119" y="105"/>
                  </a:lnTo>
                  <a:lnTo>
                    <a:pt x="119" y="105"/>
                  </a:lnTo>
                  <a:lnTo>
                    <a:pt x="119" y="104"/>
                  </a:lnTo>
                  <a:lnTo>
                    <a:pt x="120" y="103"/>
                  </a:lnTo>
                  <a:lnTo>
                    <a:pt x="121" y="100"/>
                  </a:lnTo>
                  <a:lnTo>
                    <a:pt x="121" y="99"/>
                  </a:lnTo>
                  <a:lnTo>
                    <a:pt x="121" y="99"/>
                  </a:lnTo>
                  <a:lnTo>
                    <a:pt x="121" y="99"/>
                  </a:lnTo>
                  <a:lnTo>
                    <a:pt x="122" y="98"/>
                  </a:lnTo>
                  <a:lnTo>
                    <a:pt x="123" y="96"/>
                  </a:lnTo>
                  <a:lnTo>
                    <a:pt x="124" y="92"/>
                  </a:lnTo>
                  <a:lnTo>
                    <a:pt x="124" y="92"/>
                  </a:lnTo>
                  <a:lnTo>
                    <a:pt x="124" y="92"/>
                  </a:lnTo>
                  <a:lnTo>
                    <a:pt x="124" y="91"/>
                  </a:lnTo>
                  <a:lnTo>
                    <a:pt x="125" y="90"/>
                  </a:lnTo>
                  <a:lnTo>
                    <a:pt x="125" y="88"/>
                  </a:lnTo>
                  <a:lnTo>
                    <a:pt x="127" y="84"/>
                  </a:lnTo>
                  <a:lnTo>
                    <a:pt x="130" y="74"/>
                  </a:lnTo>
                  <a:lnTo>
                    <a:pt x="136" y="54"/>
                  </a:lnTo>
                  <a:lnTo>
                    <a:pt x="141" y="36"/>
                  </a:lnTo>
                  <a:lnTo>
                    <a:pt x="141" y="36"/>
                  </a:lnTo>
                  <a:lnTo>
                    <a:pt x="141" y="35"/>
                  </a:lnTo>
                  <a:lnTo>
                    <a:pt x="142" y="35"/>
                  </a:lnTo>
                  <a:lnTo>
                    <a:pt x="142" y="33"/>
                  </a:lnTo>
                  <a:lnTo>
                    <a:pt x="143" y="31"/>
                  </a:lnTo>
                  <a:lnTo>
                    <a:pt x="144" y="26"/>
                  </a:lnTo>
                  <a:lnTo>
                    <a:pt x="144" y="26"/>
                  </a:lnTo>
                  <a:lnTo>
                    <a:pt x="144" y="26"/>
                  </a:lnTo>
                  <a:lnTo>
                    <a:pt x="145" y="25"/>
                  </a:lnTo>
                  <a:lnTo>
                    <a:pt x="145" y="24"/>
                  </a:lnTo>
                  <a:lnTo>
                    <a:pt x="146" y="22"/>
                  </a:lnTo>
                  <a:lnTo>
                    <a:pt x="147" y="18"/>
                  </a:lnTo>
                  <a:lnTo>
                    <a:pt x="147" y="18"/>
                  </a:lnTo>
                  <a:lnTo>
                    <a:pt x="148" y="18"/>
                  </a:lnTo>
                  <a:lnTo>
                    <a:pt x="148" y="17"/>
                  </a:lnTo>
                  <a:lnTo>
                    <a:pt x="148" y="16"/>
                  </a:lnTo>
                  <a:lnTo>
                    <a:pt x="149" y="15"/>
                  </a:lnTo>
                  <a:lnTo>
                    <a:pt x="150" y="12"/>
                  </a:lnTo>
                  <a:lnTo>
                    <a:pt x="150" y="11"/>
                  </a:lnTo>
                  <a:lnTo>
                    <a:pt x="150" y="11"/>
                  </a:lnTo>
                  <a:lnTo>
                    <a:pt x="150" y="11"/>
                  </a:lnTo>
                  <a:lnTo>
                    <a:pt x="151" y="10"/>
                  </a:lnTo>
                  <a:lnTo>
                    <a:pt x="152" y="9"/>
                  </a:lnTo>
                  <a:lnTo>
                    <a:pt x="153" y="6"/>
                  </a:lnTo>
                  <a:lnTo>
                    <a:pt x="153" y="6"/>
                  </a:lnTo>
                  <a:lnTo>
                    <a:pt x="153" y="6"/>
                  </a:lnTo>
                  <a:lnTo>
                    <a:pt x="153" y="6"/>
                  </a:lnTo>
                  <a:lnTo>
                    <a:pt x="154" y="5"/>
                  </a:lnTo>
                  <a:lnTo>
                    <a:pt x="154" y="4"/>
                  </a:lnTo>
                  <a:lnTo>
                    <a:pt x="155" y="4"/>
                  </a:lnTo>
                  <a:lnTo>
                    <a:pt x="155" y="4"/>
                  </a:lnTo>
                  <a:lnTo>
                    <a:pt x="155" y="4"/>
                  </a:lnTo>
                  <a:lnTo>
                    <a:pt x="155" y="3"/>
                  </a:lnTo>
                  <a:lnTo>
                    <a:pt x="156" y="2"/>
                  </a:lnTo>
                  <a:lnTo>
                    <a:pt x="156" y="2"/>
                  </a:lnTo>
                  <a:lnTo>
                    <a:pt x="156" y="2"/>
                  </a:lnTo>
                  <a:lnTo>
                    <a:pt x="156" y="2"/>
                  </a:lnTo>
                  <a:lnTo>
                    <a:pt x="157" y="1"/>
                  </a:lnTo>
                  <a:lnTo>
                    <a:pt x="157" y="1"/>
                  </a:lnTo>
                  <a:lnTo>
                    <a:pt x="157" y="1"/>
                  </a:lnTo>
                  <a:lnTo>
                    <a:pt x="157" y="1"/>
                  </a:lnTo>
                  <a:lnTo>
                    <a:pt x="158" y="1"/>
                  </a:lnTo>
                  <a:lnTo>
                    <a:pt x="158" y="1"/>
                  </a:lnTo>
                  <a:lnTo>
                    <a:pt x="158" y="1"/>
                  </a:lnTo>
                  <a:lnTo>
                    <a:pt x="158" y="1"/>
                  </a:lnTo>
                  <a:lnTo>
                    <a:pt x="158" y="0"/>
                  </a:lnTo>
                  <a:lnTo>
                    <a:pt x="158" y="0"/>
                  </a:lnTo>
                  <a:lnTo>
                    <a:pt x="158" y="0"/>
                  </a:lnTo>
                  <a:lnTo>
                    <a:pt x="158" y="0"/>
                  </a:lnTo>
                  <a:lnTo>
                    <a:pt x="158" y="0"/>
                  </a:lnTo>
                  <a:lnTo>
                    <a:pt x="159" y="0"/>
                  </a:lnTo>
                  <a:lnTo>
                    <a:pt x="159" y="0"/>
                  </a:lnTo>
                  <a:lnTo>
                    <a:pt x="159" y="0"/>
                  </a:lnTo>
                  <a:lnTo>
                    <a:pt x="159" y="0"/>
                  </a:lnTo>
                  <a:lnTo>
                    <a:pt x="159" y="0"/>
                  </a:lnTo>
                  <a:lnTo>
                    <a:pt x="159" y="0"/>
                  </a:lnTo>
                  <a:lnTo>
                    <a:pt x="159" y="0"/>
                  </a:lnTo>
                  <a:lnTo>
                    <a:pt x="159" y="0"/>
                  </a:lnTo>
                  <a:lnTo>
                    <a:pt x="160" y="0"/>
                  </a:lnTo>
                  <a:lnTo>
                    <a:pt x="160" y="0"/>
                  </a:lnTo>
                  <a:lnTo>
                    <a:pt x="160" y="0"/>
                  </a:lnTo>
                  <a:lnTo>
                    <a:pt x="160" y="0"/>
                  </a:lnTo>
                  <a:lnTo>
                    <a:pt x="160" y="0"/>
                  </a:lnTo>
                  <a:lnTo>
                    <a:pt x="160" y="0"/>
                  </a:lnTo>
                  <a:lnTo>
                    <a:pt x="160" y="0"/>
                  </a:lnTo>
                  <a:lnTo>
                    <a:pt x="160" y="0"/>
                  </a:lnTo>
                  <a:lnTo>
                    <a:pt x="160" y="0"/>
                  </a:lnTo>
                  <a:lnTo>
                    <a:pt x="160" y="0"/>
                  </a:lnTo>
                  <a:lnTo>
                    <a:pt x="160" y="0"/>
                  </a:lnTo>
                  <a:lnTo>
                    <a:pt x="161" y="0"/>
                  </a:lnTo>
                  <a:lnTo>
                    <a:pt x="161" y="0"/>
                  </a:lnTo>
                  <a:lnTo>
                    <a:pt x="161" y="0"/>
                  </a:lnTo>
                  <a:lnTo>
                    <a:pt x="161" y="0"/>
                  </a:lnTo>
                  <a:lnTo>
                    <a:pt x="161" y="0"/>
                  </a:lnTo>
                  <a:lnTo>
                    <a:pt x="161" y="0"/>
                  </a:lnTo>
                  <a:lnTo>
                    <a:pt x="161" y="0"/>
                  </a:lnTo>
                  <a:lnTo>
                    <a:pt x="161" y="0"/>
                  </a:lnTo>
                  <a:lnTo>
                    <a:pt x="161" y="0"/>
                  </a:lnTo>
                  <a:lnTo>
                    <a:pt x="161"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3" y="0"/>
                  </a:lnTo>
                  <a:lnTo>
                    <a:pt x="163" y="0"/>
                  </a:lnTo>
                  <a:lnTo>
                    <a:pt x="163" y="0"/>
                  </a:lnTo>
                  <a:lnTo>
                    <a:pt x="163" y="0"/>
                  </a:lnTo>
                  <a:lnTo>
                    <a:pt x="163" y="0"/>
                  </a:lnTo>
                  <a:lnTo>
                    <a:pt x="164" y="0"/>
                  </a:lnTo>
                  <a:lnTo>
                    <a:pt x="164" y="0"/>
                  </a:lnTo>
                  <a:lnTo>
                    <a:pt x="164" y="0"/>
                  </a:lnTo>
                  <a:lnTo>
                    <a:pt x="164" y="1"/>
                  </a:lnTo>
                  <a:lnTo>
                    <a:pt x="164" y="1"/>
                  </a:lnTo>
                  <a:lnTo>
                    <a:pt x="164" y="1"/>
                  </a:lnTo>
                  <a:lnTo>
                    <a:pt x="164" y="1"/>
                  </a:lnTo>
                  <a:lnTo>
                    <a:pt x="165" y="1"/>
                  </a:lnTo>
                  <a:lnTo>
                    <a:pt x="165" y="2"/>
                  </a:lnTo>
                  <a:lnTo>
                    <a:pt x="165" y="2"/>
                  </a:lnTo>
                  <a:lnTo>
                    <a:pt x="165" y="2"/>
                  </a:lnTo>
                  <a:lnTo>
                    <a:pt x="165" y="2"/>
                  </a:lnTo>
                  <a:lnTo>
                    <a:pt x="166" y="2"/>
                  </a:lnTo>
                  <a:lnTo>
                    <a:pt x="166" y="3"/>
                  </a:lnTo>
                  <a:lnTo>
                    <a:pt x="166" y="3"/>
                  </a:lnTo>
                  <a:lnTo>
                    <a:pt x="166" y="3"/>
                  </a:lnTo>
                  <a:lnTo>
                    <a:pt x="167" y="3"/>
                  </a:lnTo>
                  <a:lnTo>
                    <a:pt x="167" y="4"/>
                  </a:lnTo>
                  <a:lnTo>
                    <a:pt x="168" y="5"/>
                  </a:lnTo>
                  <a:lnTo>
                    <a:pt x="168" y="5"/>
                  </a:lnTo>
                  <a:lnTo>
                    <a:pt x="168" y="5"/>
                  </a:lnTo>
                  <a:lnTo>
                    <a:pt x="168" y="5"/>
                  </a:lnTo>
                  <a:lnTo>
                    <a:pt x="168" y="6"/>
                  </a:lnTo>
                  <a:lnTo>
                    <a:pt x="169" y="7"/>
                  </a:lnTo>
                  <a:lnTo>
                    <a:pt x="170" y="10"/>
                  </a:lnTo>
                  <a:lnTo>
                    <a:pt x="171" y="10"/>
                  </a:lnTo>
                  <a:lnTo>
                    <a:pt x="171" y="10"/>
                  </a:lnTo>
                  <a:lnTo>
                    <a:pt x="171" y="10"/>
                  </a:lnTo>
                  <a:lnTo>
                    <a:pt x="171" y="11"/>
                  </a:lnTo>
                  <a:lnTo>
                    <a:pt x="172" y="13"/>
                  </a:lnTo>
                  <a:lnTo>
                    <a:pt x="174" y="17"/>
                  </a:lnTo>
                  <a:lnTo>
                    <a:pt x="174" y="17"/>
                  </a:lnTo>
                  <a:lnTo>
                    <a:pt x="174" y="17"/>
                  </a:lnTo>
                  <a:lnTo>
                    <a:pt x="174" y="18"/>
                  </a:lnTo>
                  <a:lnTo>
                    <a:pt x="174" y="18"/>
                  </a:lnTo>
                  <a:lnTo>
                    <a:pt x="175" y="21"/>
                  </a:lnTo>
                  <a:lnTo>
                    <a:pt x="177" y="25"/>
                  </a:lnTo>
                  <a:lnTo>
                    <a:pt x="177" y="25"/>
                  </a:lnTo>
                  <a:lnTo>
                    <a:pt x="177" y="25"/>
                  </a:lnTo>
                  <a:lnTo>
                    <a:pt x="177" y="26"/>
                  </a:lnTo>
                  <a:lnTo>
                    <a:pt x="177" y="27"/>
                  </a:lnTo>
                  <a:lnTo>
                    <a:pt x="178" y="29"/>
                  </a:lnTo>
                  <a:lnTo>
                    <a:pt x="179" y="34"/>
                  </a:lnTo>
                  <a:lnTo>
                    <a:pt x="182" y="43"/>
                  </a:lnTo>
                  <a:lnTo>
                    <a:pt x="188" y="63"/>
                  </a:lnTo>
                  <a:lnTo>
                    <a:pt x="188" y="64"/>
                  </a:lnTo>
                  <a:lnTo>
                    <a:pt x="188" y="64"/>
                  </a:lnTo>
                  <a:lnTo>
                    <a:pt x="188" y="65"/>
                  </a:lnTo>
                  <a:lnTo>
                    <a:pt x="188" y="66"/>
                  </a:lnTo>
                  <a:lnTo>
                    <a:pt x="189" y="69"/>
                  </a:lnTo>
                  <a:lnTo>
                    <a:pt x="191" y="74"/>
                  </a:lnTo>
                  <a:lnTo>
                    <a:pt x="194" y="84"/>
                  </a:lnTo>
                  <a:lnTo>
                    <a:pt x="194" y="84"/>
                  </a:lnTo>
                  <a:lnTo>
                    <a:pt x="194" y="85"/>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6" name="Freeform 61"/>
            <p:cNvSpPr>
              <a:spLocks/>
            </p:cNvSpPr>
            <p:nvPr/>
          </p:nvSpPr>
          <p:spPr bwMode="auto">
            <a:xfrm>
              <a:off x="2244" y="2186"/>
              <a:ext cx="155" cy="116"/>
            </a:xfrm>
            <a:custGeom>
              <a:avLst/>
              <a:gdLst/>
              <a:ahLst/>
              <a:cxnLst>
                <a:cxn ang="0">
                  <a:pos x="3" y="94"/>
                </a:cxn>
                <a:cxn ang="0">
                  <a:pos x="7" y="104"/>
                </a:cxn>
                <a:cxn ang="0">
                  <a:pos x="9" y="108"/>
                </a:cxn>
                <a:cxn ang="0">
                  <a:pos x="12" y="112"/>
                </a:cxn>
                <a:cxn ang="0">
                  <a:pos x="13" y="114"/>
                </a:cxn>
                <a:cxn ang="0">
                  <a:pos x="15" y="115"/>
                </a:cxn>
                <a:cxn ang="0">
                  <a:pos x="15" y="115"/>
                </a:cxn>
                <a:cxn ang="0">
                  <a:pos x="16" y="116"/>
                </a:cxn>
                <a:cxn ang="0">
                  <a:pos x="17" y="116"/>
                </a:cxn>
                <a:cxn ang="0">
                  <a:pos x="18" y="116"/>
                </a:cxn>
                <a:cxn ang="0">
                  <a:pos x="19" y="115"/>
                </a:cxn>
                <a:cxn ang="0">
                  <a:pos x="19" y="115"/>
                </a:cxn>
                <a:cxn ang="0">
                  <a:pos x="21" y="114"/>
                </a:cxn>
                <a:cxn ang="0">
                  <a:pos x="22" y="113"/>
                </a:cxn>
                <a:cxn ang="0">
                  <a:pos x="25" y="109"/>
                </a:cxn>
                <a:cxn ang="0">
                  <a:pos x="27" y="105"/>
                </a:cxn>
                <a:cxn ang="0">
                  <a:pos x="32" y="91"/>
                </a:cxn>
                <a:cxn ang="0">
                  <a:pos x="41" y="60"/>
                </a:cxn>
                <a:cxn ang="0">
                  <a:pos x="49" y="28"/>
                </a:cxn>
                <a:cxn ang="0">
                  <a:pos x="53" y="18"/>
                </a:cxn>
                <a:cxn ang="0">
                  <a:pos x="55" y="11"/>
                </a:cxn>
                <a:cxn ang="0">
                  <a:pos x="57" y="7"/>
                </a:cxn>
                <a:cxn ang="0">
                  <a:pos x="59" y="4"/>
                </a:cxn>
                <a:cxn ang="0">
                  <a:pos x="61" y="2"/>
                </a:cxn>
                <a:cxn ang="0">
                  <a:pos x="63" y="0"/>
                </a:cxn>
                <a:cxn ang="0">
                  <a:pos x="64" y="0"/>
                </a:cxn>
                <a:cxn ang="0">
                  <a:pos x="64" y="0"/>
                </a:cxn>
                <a:cxn ang="0">
                  <a:pos x="65" y="0"/>
                </a:cxn>
                <a:cxn ang="0">
                  <a:pos x="66" y="0"/>
                </a:cxn>
                <a:cxn ang="0">
                  <a:pos x="66" y="0"/>
                </a:cxn>
                <a:cxn ang="0">
                  <a:pos x="67" y="0"/>
                </a:cxn>
                <a:cxn ang="0">
                  <a:pos x="69" y="1"/>
                </a:cxn>
                <a:cxn ang="0">
                  <a:pos x="70" y="3"/>
                </a:cxn>
                <a:cxn ang="0">
                  <a:pos x="73" y="7"/>
                </a:cxn>
                <a:cxn ang="0">
                  <a:pos x="76" y="15"/>
                </a:cxn>
                <a:cxn ang="0">
                  <a:pos x="83" y="35"/>
                </a:cxn>
                <a:cxn ang="0">
                  <a:pos x="95" y="81"/>
                </a:cxn>
                <a:cxn ang="0">
                  <a:pos x="99" y="95"/>
                </a:cxn>
                <a:cxn ang="0">
                  <a:pos x="101" y="102"/>
                </a:cxn>
                <a:cxn ang="0">
                  <a:pos x="104" y="107"/>
                </a:cxn>
                <a:cxn ang="0">
                  <a:pos x="106" y="111"/>
                </a:cxn>
                <a:cxn ang="0">
                  <a:pos x="107" y="113"/>
                </a:cxn>
                <a:cxn ang="0">
                  <a:pos x="108" y="114"/>
                </a:cxn>
                <a:cxn ang="0">
                  <a:pos x="109" y="115"/>
                </a:cxn>
                <a:cxn ang="0">
                  <a:pos x="110" y="115"/>
                </a:cxn>
                <a:cxn ang="0">
                  <a:pos x="111" y="116"/>
                </a:cxn>
                <a:cxn ang="0">
                  <a:pos x="112" y="116"/>
                </a:cxn>
                <a:cxn ang="0">
                  <a:pos x="112" y="115"/>
                </a:cxn>
                <a:cxn ang="0">
                  <a:pos x="113" y="115"/>
                </a:cxn>
                <a:cxn ang="0">
                  <a:pos x="114" y="114"/>
                </a:cxn>
                <a:cxn ang="0">
                  <a:pos x="116" y="112"/>
                </a:cxn>
                <a:cxn ang="0">
                  <a:pos x="118" y="109"/>
                </a:cxn>
                <a:cxn ang="0">
                  <a:pos x="122" y="100"/>
                </a:cxn>
                <a:cxn ang="0">
                  <a:pos x="128" y="82"/>
                </a:cxn>
                <a:cxn ang="0">
                  <a:pos x="139" y="35"/>
                </a:cxn>
                <a:cxn ang="0">
                  <a:pos x="143" y="23"/>
                </a:cxn>
                <a:cxn ang="0">
                  <a:pos x="147" y="12"/>
                </a:cxn>
                <a:cxn ang="0">
                  <a:pos x="149" y="7"/>
                </a:cxn>
                <a:cxn ang="0">
                  <a:pos x="151" y="3"/>
                </a:cxn>
                <a:cxn ang="0">
                  <a:pos x="152" y="1"/>
                </a:cxn>
                <a:cxn ang="0">
                  <a:pos x="154" y="0"/>
                </a:cxn>
                <a:cxn ang="0">
                  <a:pos x="155" y="0"/>
                </a:cxn>
              </a:cxnLst>
              <a:rect l="0" t="0" r="r" b="b"/>
              <a:pathLst>
                <a:path w="155" h="116">
                  <a:moveTo>
                    <a:pt x="0" y="85"/>
                  </a:moveTo>
                  <a:lnTo>
                    <a:pt x="0" y="85"/>
                  </a:lnTo>
                  <a:lnTo>
                    <a:pt x="0" y="86"/>
                  </a:lnTo>
                  <a:lnTo>
                    <a:pt x="1" y="88"/>
                  </a:lnTo>
                  <a:lnTo>
                    <a:pt x="2" y="93"/>
                  </a:lnTo>
                  <a:lnTo>
                    <a:pt x="3" y="93"/>
                  </a:lnTo>
                  <a:lnTo>
                    <a:pt x="3" y="93"/>
                  </a:lnTo>
                  <a:lnTo>
                    <a:pt x="3" y="94"/>
                  </a:lnTo>
                  <a:lnTo>
                    <a:pt x="3" y="95"/>
                  </a:lnTo>
                  <a:lnTo>
                    <a:pt x="4" y="97"/>
                  </a:lnTo>
                  <a:lnTo>
                    <a:pt x="5" y="100"/>
                  </a:lnTo>
                  <a:lnTo>
                    <a:pt x="5" y="100"/>
                  </a:lnTo>
                  <a:lnTo>
                    <a:pt x="6" y="101"/>
                  </a:lnTo>
                  <a:lnTo>
                    <a:pt x="6" y="101"/>
                  </a:lnTo>
                  <a:lnTo>
                    <a:pt x="6" y="102"/>
                  </a:lnTo>
                  <a:lnTo>
                    <a:pt x="7" y="104"/>
                  </a:lnTo>
                  <a:lnTo>
                    <a:pt x="7" y="104"/>
                  </a:lnTo>
                  <a:lnTo>
                    <a:pt x="7" y="104"/>
                  </a:lnTo>
                  <a:lnTo>
                    <a:pt x="7" y="105"/>
                  </a:lnTo>
                  <a:lnTo>
                    <a:pt x="8" y="106"/>
                  </a:lnTo>
                  <a:lnTo>
                    <a:pt x="8" y="107"/>
                  </a:lnTo>
                  <a:lnTo>
                    <a:pt x="8" y="107"/>
                  </a:lnTo>
                  <a:lnTo>
                    <a:pt x="8" y="107"/>
                  </a:lnTo>
                  <a:lnTo>
                    <a:pt x="9" y="108"/>
                  </a:lnTo>
                  <a:lnTo>
                    <a:pt x="9" y="108"/>
                  </a:lnTo>
                  <a:lnTo>
                    <a:pt x="10" y="110"/>
                  </a:lnTo>
                  <a:lnTo>
                    <a:pt x="10" y="110"/>
                  </a:lnTo>
                  <a:lnTo>
                    <a:pt x="10" y="110"/>
                  </a:lnTo>
                  <a:lnTo>
                    <a:pt x="10" y="110"/>
                  </a:lnTo>
                  <a:lnTo>
                    <a:pt x="11" y="111"/>
                  </a:lnTo>
                  <a:lnTo>
                    <a:pt x="11" y="112"/>
                  </a:lnTo>
                  <a:lnTo>
                    <a:pt x="12" y="112"/>
                  </a:lnTo>
                  <a:lnTo>
                    <a:pt x="12" y="112"/>
                  </a:lnTo>
                  <a:lnTo>
                    <a:pt x="12" y="112"/>
                  </a:lnTo>
                  <a:lnTo>
                    <a:pt x="12" y="113"/>
                  </a:lnTo>
                  <a:lnTo>
                    <a:pt x="12" y="113"/>
                  </a:lnTo>
                  <a:lnTo>
                    <a:pt x="12" y="113"/>
                  </a:lnTo>
                  <a:lnTo>
                    <a:pt x="13" y="113"/>
                  </a:lnTo>
                  <a:lnTo>
                    <a:pt x="13" y="114"/>
                  </a:lnTo>
                  <a:lnTo>
                    <a:pt x="13" y="114"/>
                  </a:lnTo>
                  <a:lnTo>
                    <a:pt x="13" y="114"/>
                  </a:lnTo>
                  <a:lnTo>
                    <a:pt x="13" y="114"/>
                  </a:lnTo>
                  <a:lnTo>
                    <a:pt x="14" y="114"/>
                  </a:lnTo>
                  <a:lnTo>
                    <a:pt x="14" y="114"/>
                  </a:lnTo>
                  <a:lnTo>
                    <a:pt x="14" y="114"/>
                  </a:lnTo>
                  <a:lnTo>
                    <a:pt x="14" y="114"/>
                  </a:lnTo>
                  <a:lnTo>
                    <a:pt x="15" y="115"/>
                  </a:lnTo>
                  <a:lnTo>
                    <a:pt x="15" y="115"/>
                  </a:lnTo>
                  <a:lnTo>
                    <a:pt x="15" y="115"/>
                  </a:lnTo>
                  <a:lnTo>
                    <a:pt x="15" y="115"/>
                  </a:lnTo>
                  <a:lnTo>
                    <a:pt x="15" y="115"/>
                  </a:lnTo>
                  <a:lnTo>
                    <a:pt x="15" y="115"/>
                  </a:lnTo>
                  <a:lnTo>
                    <a:pt x="15" y="115"/>
                  </a:lnTo>
                  <a:lnTo>
                    <a:pt x="15" y="115"/>
                  </a:lnTo>
                  <a:lnTo>
                    <a:pt x="15" y="115"/>
                  </a:lnTo>
                  <a:lnTo>
                    <a:pt x="15" y="115"/>
                  </a:lnTo>
                  <a:lnTo>
                    <a:pt x="16" y="115"/>
                  </a:lnTo>
                  <a:lnTo>
                    <a:pt x="16" y="115"/>
                  </a:lnTo>
                  <a:lnTo>
                    <a:pt x="16" y="115"/>
                  </a:lnTo>
                  <a:lnTo>
                    <a:pt x="16" y="115"/>
                  </a:lnTo>
                  <a:lnTo>
                    <a:pt x="16" y="115"/>
                  </a:lnTo>
                  <a:lnTo>
                    <a:pt x="16" y="115"/>
                  </a:lnTo>
                  <a:lnTo>
                    <a:pt x="16" y="116"/>
                  </a:lnTo>
                  <a:lnTo>
                    <a:pt x="16" y="116"/>
                  </a:lnTo>
                  <a:lnTo>
                    <a:pt x="16"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8" y="116"/>
                  </a:lnTo>
                  <a:lnTo>
                    <a:pt x="18" y="116"/>
                  </a:lnTo>
                  <a:lnTo>
                    <a:pt x="18" y="116"/>
                  </a:lnTo>
                  <a:lnTo>
                    <a:pt x="18" y="116"/>
                  </a:lnTo>
                  <a:lnTo>
                    <a:pt x="18" y="116"/>
                  </a:lnTo>
                  <a:lnTo>
                    <a:pt x="18" y="115"/>
                  </a:lnTo>
                  <a:lnTo>
                    <a:pt x="18" y="115"/>
                  </a:lnTo>
                  <a:lnTo>
                    <a:pt x="18" y="115"/>
                  </a:lnTo>
                  <a:lnTo>
                    <a:pt x="18" y="115"/>
                  </a:lnTo>
                  <a:lnTo>
                    <a:pt x="18" y="115"/>
                  </a:lnTo>
                  <a:lnTo>
                    <a:pt x="19" y="115"/>
                  </a:lnTo>
                  <a:lnTo>
                    <a:pt x="19" y="115"/>
                  </a:lnTo>
                  <a:lnTo>
                    <a:pt x="19" y="115"/>
                  </a:lnTo>
                  <a:lnTo>
                    <a:pt x="19" y="115"/>
                  </a:lnTo>
                  <a:lnTo>
                    <a:pt x="19" y="115"/>
                  </a:lnTo>
                  <a:lnTo>
                    <a:pt x="19" y="115"/>
                  </a:lnTo>
                  <a:lnTo>
                    <a:pt x="19" y="115"/>
                  </a:lnTo>
                  <a:lnTo>
                    <a:pt x="19" y="115"/>
                  </a:lnTo>
                  <a:lnTo>
                    <a:pt x="19" y="115"/>
                  </a:lnTo>
                  <a:lnTo>
                    <a:pt x="19" y="115"/>
                  </a:lnTo>
                  <a:lnTo>
                    <a:pt x="20" y="115"/>
                  </a:lnTo>
                  <a:lnTo>
                    <a:pt x="20" y="115"/>
                  </a:lnTo>
                  <a:lnTo>
                    <a:pt x="20" y="115"/>
                  </a:lnTo>
                  <a:lnTo>
                    <a:pt x="20" y="114"/>
                  </a:lnTo>
                  <a:lnTo>
                    <a:pt x="20" y="114"/>
                  </a:lnTo>
                  <a:lnTo>
                    <a:pt x="20" y="114"/>
                  </a:lnTo>
                  <a:lnTo>
                    <a:pt x="21" y="114"/>
                  </a:lnTo>
                  <a:lnTo>
                    <a:pt x="21" y="114"/>
                  </a:lnTo>
                  <a:lnTo>
                    <a:pt x="21" y="114"/>
                  </a:lnTo>
                  <a:lnTo>
                    <a:pt x="21" y="114"/>
                  </a:lnTo>
                  <a:lnTo>
                    <a:pt x="21" y="114"/>
                  </a:lnTo>
                  <a:lnTo>
                    <a:pt x="22" y="113"/>
                  </a:lnTo>
                  <a:lnTo>
                    <a:pt x="22" y="113"/>
                  </a:lnTo>
                  <a:lnTo>
                    <a:pt x="22" y="113"/>
                  </a:lnTo>
                  <a:lnTo>
                    <a:pt x="22" y="113"/>
                  </a:lnTo>
                  <a:lnTo>
                    <a:pt x="22" y="112"/>
                  </a:lnTo>
                  <a:lnTo>
                    <a:pt x="23" y="111"/>
                  </a:lnTo>
                  <a:lnTo>
                    <a:pt x="23" y="111"/>
                  </a:lnTo>
                  <a:lnTo>
                    <a:pt x="23" y="111"/>
                  </a:lnTo>
                  <a:lnTo>
                    <a:pt x="23" y="111"/>
                  </a:lnTo>
                  <a:lnTo>
                    <a:pt x="24" y="110"/>
                  </a:lnTo>
                  <a:lnTo>
                    <a:pt x="25" y="109"/>
                  </a:lnTo>
                  <a:lnTo>
                    <a:pt x="25" y="109"/>
                  </a:lnTo>
                  <a:lnTo>
                    <a:pt x="25" y="109"/>
                  </a:lnTo>
                  <a:lnTo>
                    <a:pt x="25" y="108"/>
                  </a:lnTo>
                  <a:lnTo>
                    <a:pt x="25" y="108"/>
                  </a:lnTo>
                  <a:lnTo>
                    <a:pt x="26" y="106"/>
                  </a:lnTo>
                  <a:lnTo>
                    <a:pt x="26" y="106"/>
                  </a:lnTo>
                  <a:lnTo>
                    <a:pt x="26" y="106"/>
                  </a:lnTo>
                  <a:lnTo>
                    <a:pt x="26" y="106"/>
                  </a:lnTo>
                  <a:lnTo>
                    <a:pt x="27" y="105"/>
                  </a:lnTo>
                  <a:lnTo>
                    <a:pt x="27" y="103"/>
                  </a:lnTo>
                  <a:lnTo>
                    <a:pt x="29" y="99"/>
                  </a:lnTo>
                  <a:lnTo>
                    <a:pt x="29" y="99"/>
                  </a:lnTo>
                  <a:lnTo>
                    <a:pt x="29" y="99"/>
                  </a:lnTo>
                  <a:lnTo>
                    <a:pt x="29" y="98"/>
                  </a:lnTo>
                  <a:lnTo>
                    <a:pt x="30" y="97"/>
                  </a:lnTo>
                  <a:lnTo>
                    <a:pt x="30" y="96"/>
                  </a:lnTo>
                  <a:lnTo>
                    <a:pt x="32" y="91"/>
                  </a:lnTo>
                  <a:lnTo>
                    <a:pt x="35" y="82"/>
                  </a:lnTo>
                  <a:lnTo>
                    <a:pt x="35" y="82"/>
                  </a:lnTo>
                  <a:lnTo>
                    <a:pt x="35" y="82"/>
                  </a:lnTo>
                  <a:lnTo>
                    <a:pt x="35" y="81"/>
                  </a:lnTo>
                  <a:lnTo>
                    <a:pt x="35" y="80"/>
                  </a:lnTo>
                  <a:lnTo>
                    <a:pt x="36" y="77"/>
                  </a:lnTo>
                  <a:lnTo>
                    <a:pt x="38" y="71"/>
                  </a:lnTo>
                  <a:lnTo>
                    <a:pt x="41" y="60"/>
                  </a:lnTo>
                  <a:lnTo>
                    <a:pt x="47" y="38"/>
                  </a:lnTo>
                  <a:lnTo>
                    <a:pt x="47" y="37"/>
                  </a:lnTo>
                  <a:lnTo>
                    <a:pt x="47" y="37"/>
                  </a:lnTo>
                  <a:lnTo>
                    <a:pt x="47" y="36"/>
                  </a:lnTo>
                  <a:lnTo>
                    <a:pt x="47" y="35"/>
                  </a:lnTo>
                  <a:lnTo>
                    <a:pt x="48" y="33"/>
                  </a:lnTo>
                  <a:lnTo>
                    <a:pt x="49" y="28"/>
                  </a:lnTo>
                  <a:lnTo>
                    <a:pt x="49" y="28"/>
                  </a:lnTo>
                  <a:lnTo>
                    <a:pt x="50" y="28"/>
                  </a:lnTo>
                  <a:lnTo>
                    <a:pt x="50" y="27"/>
                  </a:lnTo>
                  <a:lnTo>
                    <a:pt x="50" y="26"/>
                  </a:lnTo>
                  <a:lnTo>
                    <a:pt x="51" y="24"/>
                  </a:lnTo>
                  <a:lnTo>
                    <a:pt x="52" y="20"/>
                  </a:lnTo>
                  <a:lnTo>
                    <a:pt x="52" y="19"/>
                  </a:lnTo>
                  <a:lnTo>
                    <a:pt x="52" y="19"/>
                  </a:lnTo>
                  <a:lnTo>
                    <a:pt x="53" y="18"/>
                  </a:lnTo>
                  <a:lnTo>
                    <a:pt x="53" y="17"/>
                  </a:lnTo>
                  <a:lnTo>
                    <a:pt x="54" y="15"/>
                  </a:lnTo>
                  <a:lnTo>
                    <a:pt x="54" y="15"/>
                  </a:lnTo>
                  <a:lnTo>
                    <a:pt x="54" y="15"/>
                  </a:lnTo>
                  <a:lnTo>
                    <a:pt x="54" y="14"/>
                  </a:lnTo>
                  <a:lnTo>
                    <a:pt x="55" y="13"/>
                  </a:lnTo>
                  <a:lnTo>
                    <a:pt x="55" y="12"/>
                  </a:lnTo>
                  <a:lnTo>
                    <a:pt x="55" y="11"/>
                  </a:lnTo>
                  <a:lnTo>
                    <a:pt x="55" y="11"/>
                  </a:lnTo>
                  <a:lnTo>
                    <a:pt x="56" y="11"/>
                  </a:lnTo>
                  <a:lnTo>
                    <a:pt x="56" y="10"/>
                  </a:lnTo>
                  <a:lnTo>
                    <a:pt x="57" y="8"/>
                  </a:lnTo>
                  <a:lnTo>
                    <a:pt x="57" y="8"/>
                  </a:lnTo>
                  <a:lnTo>
                    <a:pt x="57" y="8"/>
                  </a:lnTo>
                  <a:lnTo>
                    <a:pt x="57" y="8"/>
                  </a:lnTo>
                  <a:lnTo>
                    <a:pt x="57" y="7"/>
                  </a:lnTo>
                  <a:lnTo>
                    <a:pt x="58" y="6"/>
                  </a:lnTo>
                  <a:lnTo>
                    <a:pt x="58" y="5"/>
                  </a:lnTo>
                  <a:lnTo>
                    <a:pt x="59" y="5"/>
                  </a:lnTo>
                  <a:lnTo>
                    <a:pt x="59" y="5"/>
                  </a:lnTo>
                  <a:lnTo>
                    <a:pt x="59" y="4"/>
                  </a:lnTo>
                  <a:lnTo>
                    <a:pt x="59" y="4"/>
                  </a:lnTo>
                  <a:lnTo>
                    <a:pt x="59" y="4"/>
                  </a:lnTo>
                  <a:lnTo>
                    <a:pt x="59" y="4"/>
                  </a:lnTo>
                  <a:lnTo>
                    <a:pt x="60" y="3"/>
                  </a:lnTo>
                  <a:lnTo>
                    <a:pt x="60" y="3"/>
                  </a:lnTo>
                  <a:lnTo>
                    <a:pt x="60" y="3"/>
                  </a:lnTo>
                  <a:lnTo>
                    <a:pt x="60" y="3"/>
                  </a:lnTo>
                  <a:lnTo>
                    <a:pt x="60" y="2"/>
                  </a:lnTo>
                  <a:lnTo>
                    <a:pt x="61" y="2"/>
                  </a:lnTo>
                  <a:lnTo>
                    <a:pt x="61" y="2"/>
                  </a:lnTo>
                  <a:lnTo>
                    <a:pt x="61" y="2"/>
                  </a:lnTo>
                  <a:lnTo>
                    <a:pt x="61" y="1"/>
                  </a:lnTo>
                  <a:lnTo>
                    <a:pt x="62" y="1"/>
                  </a:lnTo>
                  <a:lnTo>
                    <a:pt x="62" y="1"/>
                  </a:lnTo>
                  <a:lnTo>
                    <a:pt x="62" y="1"/>
                  </a:lnTo>
                  <a:lnTo>
                    <a:pt x="62" y="1"/>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6" y="0"/>
                  </a:lnTo>
                  <a:lnTo>
                    <a:pt x="66" y="0"/>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1"/>
                  </a:lnTo>
                  <a:lnTo>
                    <a:pt x="69" y="1"/>
                  </a:lnTo>
                  <a:lnTo>
                    <a:pt x="69" y="2"/>
                  </a:lnTo>
                  <a:lnTo>
                    <a:pt x="69" y="2"/>
                  </a:lnTo>
                  <a:lnTo>
                    <a:pt x="69" y="2"/>
                  </a:lnTo>
                  <a:lnTo>
                    <a:pt x="69" y="2"/>
                  </a:lnTo>
                  <a:lnTo>
                    <a:pt x="69" y="2"/>
                  </a:lnTo>
                  <a:lnTo>
                    <a:pt x="70" y="2"/>
                  </a:lnTo>
                  <a:lnTo>
                    <a:pt x="70" y="2"/>
                  </a:lnTo>
                  <a:lnTo>
                    <a:pt x="70" y="3"/>
                  </a:lnTo>
                  <a:lnTo>
                    <a:pt x="71" y="4"/>
                  </a:lnTo>
                  <a:lnTo>
                    <a:pt x="71" y="4"/>
                  </a:lnTo>
                  <a:lnTo>
                    <a:pt x="71" y="4"/>
                  </a:lnTo>
                  <a:lnTo>
                    <a:pt x="71" y="5"/>
                  </a:lnTo>
                  <a:lnTo>
                    <a:pt x="72" y="5"/>
                  </a:lnTo>
                  <a:lnTo>
                    <a:pt x="73" y="7"/>
                  </a:lnTo>
                  <a:lnTo>
                    <a:pt x="73" y="7"/>
                  </a:lnTo>
                  <a:lnTo>
                    <a:pt x="73" y="7"/>
                  </a:lnTo>
                  <a:lnTo>
                    <a:pt x="73" y="7"/>
                  </a:lnTo>
                  <a:lnTo>
                    <a:pt x="73" y="8"/>
                  </a:lnTo>
                  <a:lnTo>
                    <a:pt x="74" y="10"/>
                  </a:lnTo>
                  <a:lnTo>
                    <a:pt x="76" y="13"/>
                  </a:lnTo>
                  <a:lnTo>
                    <a:pt x="76" y="13"/>
                  </a:lnTo>
                  <a:lnTo>
                    <a:pt x="76" y="14"/>
                  </a:lnTo>
                  <a:lnTo>
                    <a:pt x="76" y="14"/>
                  </a:lnTo>
                  <a:lnTo>
                    <a:pt x="76" y="15"/>
                  </a:lnTo>
                  <a:lnTo>
                    <a:pt x="77" y="17"/>
                  </a:lnTo>
                  <a:lnTo>
                    <a:pt x="78" y="21"/>
                  </a:lnTo>
                  <a:lnTo>
                    <a:pt x="81" y="30"/>
                  </a:lnTo>
                  <a:lnTo>
                    <a:pt x="81" y="30"/>
                  </a:lnTo>
                  <a:lnTo>
                    <a:pt x="81" y="31"/>
                  </a:lnTo>
                  <a:lnTo>
                    <a:pt x="82" y="31"/>
                  </a:lnTo>
                  <a:lnTo>
                    <a:pt x="82" y="33"/>
                  </a:lnTo>
                  <a:lnTo>
                    <a:pt x="83" y="35"/>
                  </a:lnTo>
                  <a:lnTo>
                    <a:pt x="84" y="41"/>
                  </a:lnTo>
                  <a:lnTo>
                    <a:pt x="87" y="53"/>
                  </a:lnTo>
                  <a:lnTo>
                    <a:pt x="93" y="76"/>
                  </a:lnTo>
                  <a:lnTo>
                    <a:pt x="93" y="76"/>
                  </a:lnTo>
                  <a:lnTo>
                    <a:pt x="93" y="77"/>
                  </a:lnTo>
                  <a:lnTo>
                    <a:pt x="94" y="77"/>
                  </a:lnTo>
                  <a:lnTo>
                    <a:pt x="94" y="78"/>
                  </a:lnTo>
                  <a:lnTo>
                    <a:pt x="95" y="81"/>
                  </a:lnTo>
                  <a:lnTo>
                    <a:pt x="96" y="86"/>
                  </a:lnTo>
                  <a:lnTo>
                    <a:pt x="96" y="86"/>
                  </a:lnTo>
                  <a:lnTo>
                    <a:pt x="96" y="87"/>
                  </a:lnTo>
                  <a:lnTo>
                    <a:pt x="96" y="87"/>
                  </a:lnTo>
                  <a:lnTo>
                    <a:pt x="97" y="88"/>
                  </a:lnTo>
                  <a:lnTo>
                    <a:pt x="97" y="91"/>
                  </a:lnTo>
                  <a:lnTo>
                    <a:pt x="99" y="95"/>
                  </a:lnTo>
                  <a:lnTo>
                    <a:pt x="99" y="95"/>
                  </a:lnTo>
                  <a:lnTo>
                    <a:pt x="99" y="96"/>
                  </a:lnTo>
                  <a:lnTo>
                    <a:pt x="99" y="96"/>
                  </a:lnTo>
                  <a:lnTo>
                    <a:pt x="100" y="97"/>
                  </a:lnTo>
                  <a:lnTo>
                    <a:pt x="100" y="100"/>
                  </a:lnTo>
                  <a:lnTo>
                    <a:pt x="100" y="100"/>
                  </a:lnTo>
                  <a:lnTo>
                    <a:pt x="100" y="100"/>
                  </a:lnTo>
                  <a:lnTo>
                    <a:pt x="101" y="100"/>
                  </a:lnTo>
                  <a:lnTo>
                    <a:pt x="101" y="102"/>
                  </a:lnTo>
                  <a:lnTo>
                    <a:pt x="102" y="103"/>
                  </a:lnTo>
                  <a:lnTo>
                    <a:pt x="102" y="104"/>
                  </a:lnTo>
                  <a:lnTo>
                    <a:pt x="102" y="104"/>
                  </a:lnTo>
                  <a:lnTo>
                    <a:pt x="102" y="104"/>
                  </a:lnTo>
                  <a:lnTo>
                    <a:pt x="102" y="105"/>
                  </a:lnTo>
                  <a:lnTo>
                    <a:pt x="103" y="107"/>
                  </a:lnTo>
                  <a:lnTo>
                    <a:pt x="103" y="107"/>
                  </a:lnTo>
                  <a:lnTo>
                    <a:pt x="104" y="107"/>
                  </a:lnTo>
                  <a:lnTo>
                    <a:pt x="104" y="108"/>
                  </a:lnTo>
                  <a:lnTo>
                    <a:pt x="104" y="108"/>
                  </a:lnTo>
                  <a:lnTo>
                    <a:pt x="105" y="110"/>
                  </a:lnTo>
                  <a:lnTo>
                    <a:pt x="105" y="110"/>
                  </a:lnTo>
                  <a:lnTo>
                    <a:pt x="105" y="110"/>
                  </a:lnTo>
                  <a:lnTo>
                    <a:pt x="105" y="110"/>
                  </a:lnTo>
                  <a:lnTo>
                    <a:pt x="106" y="111"/>
                  </a:lnTo>
                  <a:lnTo>
                    <a:pt x="106" y="111"/>
                  </a:lnTo>
                  <a:lnTo>
                    <a:pt x="106" y="111"/>
                  </a:lnTo>
                  <a:lnTo>
                    <a:pt x="106" y="111"/>
                  </a:lnTo>
                  <a:lnTo>
                    <a:pt x="106" y="112"/>
                  </a:lnTo>
                  <a:lnTo>
                    <a:pt x="106" y="112"/>
                  </a:lnTo>
                  <a:lnTo>
                    <a:pt x="106" y="112"/>
                  </a:lnTo>
                  <a:lnTo>
                    <a:pt x="106" y="112"/>
                  </a:lnTo>
                  <a:lnTo>
                    <a:pt x="107" y="113"/>
                  </a:lnTo>
                  <a:lnTo>
                    <a:pt x="107" y="113"/>
                  </a:lnTo>
                  <a:lnTo>
                    <a:pt x="107" y="113"/>
                  </a:lnTo>
                  <a:lnTo>
                    <a:pt x="107" y="113"/>
                  </a:lnTo>
                  <a:lnTo>
                    <a:pt x="108" y="114"/>
                  </a:lnTo>
                  <a:lnTo>
                    <a:pt x="108" y="114"/>
                  </a:lnTo>
                  <a:lnTo>
                    <a:pt x="108" y="114"/>
                  </a:lnTo>
                  <a:lnTo>
                    <a:pt x="108" y="114"/>
                  </a:lnTo>
                  <a:lnTo>
                    <a:pt x="108" y="114"/>
                  </a:lnTo>
                  <a:lnTo>
                    <a:pt x="108" y="114"/>
                  </a:lnTo>
                  <a:lnTo>
                    <a:pt x="108" y="114"/>
                  </a:lnTo>
                  <a:lnTo>
                    <a:pt x="108" y="114"/>
                  </a:lnTo>
                  <a:lnTo>
                    <a:pt x="108" y="114"/>
                  </a:lnTo>
                  <a:lnTo>
                    <a:pt x="109" y="115"/>
                  </a:lnTo>
                  <a:lnTo>
                    <a:pt x="109" y="115"/>
                  </a:lnTo>
                  <a:lnTo>
                    <a:pt x="109" y="115"/>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0" y="115"/>
                  </a:lnTo>
                  <a:lnTo>
                    <a:pt x="110" y="115"/>
                  </a:lnTo>
                  <a:lnTo>
                    <a:pt x="110"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2" y="116"/>
                  </a:lnTo>
                  <a:lnTo>
                    <a:pt x="112" y="116"/>
                  </a:lnTo>
                  <a:lnTo>
                    <a:pt x="112" y="116"/>
                  </a:lnTo>
                  <a:lnTo>
                    <a:pt x="112" y="116"/>
                  </a:lnTo>
                  <a:lnTo>
                    <a:pt x="112" y="116"/>
                  </a:lnTo>
                  <a:lnTo>
                    <a:pt x="112" y="116"/>
                  </a:lnTo>
                  <a:lnTo>
                    <a:pt x="112" y="116"/>
                  </a:lnTo>
                  <a:lnTo>
                    <a:pt x="112" y="116"/>
                  </a:lnTo>
                  <a:lnTo>
                    <a:pt x="112" y="115"/>
                  </a:lnTo>
                  <a:lnTo>
                    <a:pt x="112" y="115"/>
                  </a:lnTo>
                  <a:lnTo>
                    <a:pt x="112" y="115"/>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5"/>
                  </a:lnTo>
                  <a:lnTo>
                    <a:pt x="114" y="115"/>
                  </a:lnTo>
                  <a:lnTo>
                    <a:pt x="114" y="115"/>
                  </a:lnTo>
                  <a:lnTo>
                    <a:pt x="114" y="114"/>
                  </a:lnTo>
                  <a:lnTo>
                    <a:pt x="114" y="114"/>
                  </a:lnTo>
                  <a:lnTo>
                    <a:pt x="114" y="114"/>
                  </a:lnTo>
                  <a:lnTo>
                    <a:pt x="115" y="114"/>
                  </a:lnTo>
                  <a:lnTo>
                    <a:pt x="115" y="114"/>
                  </a:lnTo>
                  <a:lnTo>
                    <a:pt x="115" y="114"/>
                  </a:lnTo>
                  <a:lnTo>
                    <a:pt x="115" y="113"/>
                  </a:lnTo>
                  <a:lnTo>
                    <a:pt x="116" y="113"/>
                  </a:lnTo>
                  <a:lnTo>
                    <a:pt x="116" y="112"/>
                  </a:lnTo>
                  <a:lnTo>
                    <a:pt x="116" y="112"/>
                  </a:lnTo>
                  <a:lnTo>
                    <a:pt x="116" y="112"/>
                  </a:lnTo>
                  <a:lnTo>
                    <a:pt x="117" y="112"/>
                  </a:lnTo>
                  <a:lnTo>
                    <a:pt x="117" y="110"/>
                  </a:lnTo>
                  <a:lnTo>
                    <a:pt x="118" y="110"/>
                  </a:lnTo>
                  <a:lnTo>
                    <a:pt x="118" y="110"/>
                  </a:lnTo>
                  <a:lnTo>
                    <a:pt x="118" y="110"/>
                  </a:lnTo>
                  <a:lnTo>
                    <a:pt x="118" y="109"/>
                  </a:lnTo>
                  <a:lnTo>
                    <a:pt x="119" y="108"/>
                  </a:lnTo>
                  <a:lnTo>
                    <a:pt x="119" y="107"/>
                  </a:lnTo>
                  <a:lnTo>
                    <a:pt x="119" y="107"/>
                  </a:lnTo>
                  <a:lnTo>
                    <a:pt x="119" y="107"/>
                  </a:lnTo>
                  <a:lnTo>
                    <a:pt x="120" y="106"/>
                  </a:lnTo>
                  <a:lnTo>
                    <a:pt x="120" y="104"/>
                  </a:lnTo>
                  <a:lnTo>
                    <a:pt x="122" y="100"/>
                  </a:lnTo>
                  <a:lnTo>
                    <a:pt x="122" y="100"/>
                  </a:lnTo>
                  <a:lnTo>
                    <a:pt x="122" y="100"/>
                  </a:lnTo>
                  <a:lnTo>
                    <a:pt x="122" y="99"/>
                  </a:lnTo>
                  <a:lnTo>
                    <a:pt x="123" y="98"/>
                  </a:lnTo>
                  <a:lnTo>
                    <a:pt x="123" y="96"/>
                  </a:lnTo>
                  <a:lnTo>
                    <a:pt x="125" y="92"/>
                  </a:lnTo>
                  <a:lnTo>
                    <a:pt x="128" y="82"/>
                  </a:lnTo>
                  <a:lnTo>
                    <a:pt x="128" y="82"/>
                  </a:lnTo>
                  <a:lnTo>
                    <a:pt x="128" y="82"/>
                  </a:lnTo>
                  <a:lnTo>
                    <a:pt x="128" y="81"/>
                  </a:lnTo>
                  <a:lnTo>
                    <a:pt x="128" y="79"/>
                  </a:lnTo>
                  <a:lnTo>
                    <a:pt x="129" y="76"/>
                  </a:lnTo>
                  <a:lnTo>
                    <a:pt x="130" y="70"/>
                  </a:lnTo>
                  <a:lnTo>
                    <a:pt x="134" y="58"/>
                  </a:lnTo>
                  <a:lnTo>
                    <a:pt x="139" y="36"/>
                  </a:lnTo>
                  <a:lnTo>
                    <a:pt x="139" y="35"/>
                  </a:lnTo>
                  <a:lnTo>
                    <a:pt x="139" y="35"/>
                  </a:lnTo>
                  <a:lnTo>
                    <a:pt x="140" y="34"/>
                  </a:lnTo>
                  <a:lnTo>
                    <a:pt x="140" y="33"/>
                  </a:lnTo>
                  <a:lnTo>
                    <a:pt x="141" y="30"/>
                  </a:lnTo>
                  <a:lnTo>
                    <a:pt x="142" y="26"/>
                  </a:lnTo>
                  <a:lnTo>
                    <a:pt x="142" y="25"/>
                  </a:lnTo>
                  <a:lnTo>
                    <a:pt x="142" y="25"/>
                  </a:lnTo>
                  <a:lnTo>
                    <a:pt x="142" y="24"/>
                  </a:lnTo>
                  <a:lnTo>
                    <a:pt x="143" y="23"/>
                  </a:lnTo>
                  <a:lnTo>
                    <a:pt x="143" y="21"/>
                  </a:lnTo>
                  <a:lnTo>
                    <a:pt x="145" y="17"/>
                  </a:lnTo>
                  <a:lnTo>
                    <a:pt x="145" y="16"/>
                  </a:lnTo>
                  <a:lnTo>
                    <a:pt x="145" y="16"/>
                  </a:lnTo>
                  <a:lnTo>
                    <a:pt x="145" y="16"/>
                  </a:lnTo>
                  <a:lnTo>
                    <a:pt x="146" y="14"/>
                  </a:lnTo>
                  <a:lnTo>
                    <a:pt x="146" y="12"/>
                  </a:lnTo>
                  <a:lnTo>
                    <a:pt x="147" y="12"/>
                  </a:lnTo>
                  <a:lnTo>
                    <a:pt x="147" y="12"/>
                  </a:lnTo>
                  <a:lnTo>
                    <a:pt x="147" y="12"/>
                  </a:lnTo>
                  <a:lnTo>
                    <a:pt x="147" y="11"/>
                  </a:lnTo>
                  <a:lnTo>
                    <a:pt x="148" y="9"/>
                  </a:lnTo>
                  <a:lnTo>
                    <a:pt x="148" y="9"/>
                  </a:lnTo>
                  <a:lnTo>
                    <a:pt x="148" y="8"/>
                  </a:lnTo>
                  <a:lnTo>
                    <a:pt x="148" y="8"/>
                  </a:lnTo>
                  <a:lnTo>
                    <a:pt x="149" y="7"/>
                  </a:lnTo>
                  <a:lnTo>
                    <a:pt x="149" y="6"/>
                  </a:lnTo>
                  <a:lnTo>
                    <a:pt x="149" y="6"/>
                  </a:lnTo>
                  <a:lnTo>
                    <a:pt x="149" y="5"/>
                  </a:lnTo>
                  <a:lnTo>
                    <a:pt x="150" y="5"/>
                  </a:lnTo>
                  <a:lnTo>
                    <a:pt x="150" y="4"/>
                  </a:lnTo>
                  <a:lnTo>
                    <a:pt x="151" y="3"/>
                  </a:lnTo>
                  <a:lnTo>
                    <a:pt x="151" y="3"/>
                  </a:lnTo>
                  <a:lnTo>
                    <a:pt x="151" y="3"/>
                  </a:lnTo>
                  <a:lnTo>
                    <a:pt x="151" y="3"/>
                  </a:lnTo>
                  <a:lnTo>
                    <a:pt x="152" y="2"/>
                  </a:lnTo>
                  <a:lnTo>
                    <a:pt x="152" y="2"/>
                  </a:lnTo>
                  <a:lnTo>
                    <a:pt x="152" y="2"/>
                  </a:lnTo>
                  <a:lnTo>
                    <a:pt x="152" y="2"/>
                  </a:lnTo>
                  <a:lnTo>
                    <a:pt x="152" y="2"/>
                  </a:lnTo>
                  <a:lnTo>
                    <a:pt x="152" y="1"/>
                  </a:lnTo>
                  <a:lnTo>
                    <a:pt x="152" y="1"/>
                  </a:lnTo>
                  <a:lnTo>
                    <a:pt x="153" y="1"/>
                  </a:lnTo>
                  <a:lnTo>
                    <a:pt x="153" y="1"/>
                  </a:lnTo>
                  <a:lnTo>
                    <a:pt x="153" y="1"/>
                  </a:lnTo>
                  <a:lnTo>
                    <a:pt x="153" y="1"/>
                  </a:lnTo>
                  <a:lnTo>
                    <a:pt x="153" y="1"/>
                  </a:lnTo>
                  <a:lnTo>
                    <a:pt x="153" y="1"/>
                  </a:lnTo>
                  <a:lnTo>
                    <a:pt x="153" y="1"/>
                  </a:lnTo>
                  <a:lnTo>
                    <a:pt x="154" y="0"/>
                  </a:lnTo>
                  <a:lnTo>
                    <a:pt x="154" y="0"/>
                  </a:lnTo>
                  <a:lnTo>
                    <a:pt x="154" y="0"/>
                  </a:lnTo>
                  <a:lnTo>
                    <a:pt x="154" y="0"/>
                  </a:lnTo>
                  <a:lnTo>
                    <a:pt x="154" y="0"/>
                  </a:lnTo>
                  <a:lnTo>
                    <a:pt x="154" y="0"/>
                  </a:lnTo>
                  <a:lnTo>
                    <a:pt x="154" y="0"/>
                  </a:lnTo>
                  <a:lnTo>
                    <a:pt x="155" y="0"/>
                  </a:lnTo>
                  <a:lnTo>
                    <a:pt x="155" y="0"/>
                  </a:lnTo>
                  <a:lnTo>
                    <a:pt x="155" y="0"/>
                  </a:lnTo>
                  <a:lnTo>
                    <a:pt x="155" y="0"/>
                  </a:lnTo>
                  <a:lnTo>
                    <a:pt x="155" y="0"/>
                  </a:lnTo>
                  <a:lnTo>
                    <a:pt x="155" y="0"/>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7" name="Freeform 62"/>
            <p:cNvSpPr>
              <a:spLocks/>
            </p:cNvSpPr>
            <p:nvPr/>
          </p:nvSpPr>
          <p:spPr bwMode="auto">
            <a:xfrm>
              <a:off x="2399" y="2186"/>
              <a:ext cx="154" cy="116"/>
            </a:xfrm>
            <a:custGeom>
              <a:avLst/>
              <a:gdLst/>
              <a:ahLst/>
              <a:cxnLst>
                <a:cxn ang="0">
                  <a:pos x="0" y="0"/>
                </a:cxn>
                <a:cxn ang="0">
                  <a:pos x="1" y="0"/>
                </a:cxn>
                <a:cxn ang="0">
                  <a:pos x="2" y="0"/>
                </a:cxn>
                <a:cxn ang="0">
                  <a:pos x="3" y="0"/>
                </a:cxn>
                <a:cxn ang="0">
                  <a:pos x="4" y="1"/>
                </a:cxn>
                <a:cxn ang="0">
                  <a:pos x="6" y="3"/>
                </a:cxn>
                <a:cxn ang="0">
                  <a:pos x="8" y="7"/>
                </a:cxn>
                <a:cxn ang="0">
                  <a:pos x="10" y="12"/>
                </a:cxn>
                <a:cxn ang="0">
                  <a:pos x="14" y="23"/>
                </a:cxn>
                <a:cxn ang="0">
                  <a:pos x="25" y="70"/>
                </a:cxn>
                <a:cxn ang="0">
                  <a:pos x="28" y="82"/>
                </a:cxn>
                <a:cxn ang="0">
                  <a:pos x="32" y="96"/>
                </a:cxn>
                <a:cxn ang="0">
                  <a:pos x="36" y="107"/>
                </a:cxn>
                <a:cxn ang="0">
                  <a:pos x="38" y="110"/>
                </a:cxn>
                <a:cxn ang="0">
                  <a:pos x="40" y="114"/>
                </a:cxn>
                <a:cxn ang="0">
                  <a:pos x="41" y="115"/>
                </a:cxn>
                <a:cxn ang="0">
                  <a:pos x="42" y="115"/>
                </a:cxn>
                <a:cxn ang="0">
                  <a:pos x="43" y="116"/>
                </a:cxn>
                <a:cxn ang="0">
                  <a:pos x="44" y="116"/>
                </a:cxn>
                <a:cxn ang="0">
                  <a:pos x="44" y="116"/>
                </a:cxn>
                <a:cxn ang="0">
                  <a:pos x="45" y="115"/>
                </a:cxn>
                <a:cxn ang="0">
                  <a:pos x="46" y="114"/>
                </a:cxn>
                <a:cxn ang="0">
                  <a:pos x="48" y="113"/>
                </a:cxn>
                <a:cxn ang="0">
                  <a:pos x="49" y="111"/>
                </a:cxn>
                <a:cxn ang="0">
                  <a:pos x="51" y="107"/>
                </a:cxn>
                <a:cxn ang="0">
                  <a:pos x="55" y="97"/>
                </a:cxn>
                <a:cxn ang="0">
                  <a:pos x="66" y="50"/>
                </a:cxn>
                <a:cxn ang="0">
                  <a:pos x="72" y="28"/>
                </a:cxn>
                <a:cxn ang="0">
                  <a:pos x="75" y="18"/>
                </a:cxn>
                <a:cxn ang="0">
                  <a:pos x="78" y="8"/>
                </a:cxn>
                <a:cxn ang="0">
                  <a:pos x="80" y="3"/>
                </a:cxn>
                <a:cxn ang="0">
                  <a:pos x="82" y="1"/>
                </a:cxn>
                <a:cxn ang="0">
                  <a:pos x="83" y="0"/>
                </a:cxn>
                <a:cxn ang="0">
                  <a:pos x="84" y="0"/>
                </a:cxn>
                <a:cxn ang="0">
                  <a:pos x="85" y="0"/>
                </a:cxn>
                <a:cxn ang="0">
                  <a:pos x="85" y="0"/>
                </a:cxn>
                <a:cxn ang="0">
                  <a:pos x="86" y="0"/>
                </a:cxn>
                <a:cxn ang="0">
                  <a:pos x="87" y="0"/>
                </a:cxn>
                <a:cxn ang="0">
                  <a:pos x="89" y="2"/>
                </a:cxn>
                <a:cxn ang="0">
                  <a:pos x="91" y="5"/>
                </a:cxn>
                <a:cxn ang="0">
                  <a:pos x="92" y="9"/>
                </a:cxn>
                <a:cxn ang="0">
                  <a:pos x="96" y="20"/>
                </a:cxn>
                <a:cxn ang="0">
                  <a:pos x="104" y="50"/>
                </a:cxn>
                <a:cxn ang="0">
                  <a:pos x="110" y="76"/>
                </a:cxn>
                <a:cxn ang="0">
                  <a:pos x="112" y="88"/>
                </a:cxn>
                <a:cxn ang="0">
                  <a:pos x="115" y="98"/>
                </a:cxn>
                <a:cxn ang="0">
                  <a:pos x="117" y="105"/>
                </a:cxn>
                <a:cxn ang="0">
                  <a:pos x="119" y="109"/>
                </a:cxn>
                <a:cxn ang="0">
                  <a:pos x="121" y="112"/>
                </a:cxn>
                <a:cxn ang="0">
                  <a:pos x="122" y="114"/>
                </a:cxn>
                <a:cxn ang="0">
                  <a:pos x="124" y="115"/>
                </a:cxn>
                <a:cxn ang="0">
                  <a:pos x="124" y="115"/>
                </a:cxn>
                <a:cxn ang="0">
                  <a:pos x="125" y="116"/>
                </a:cxn>
                <a:cxn ang="0">
                  <a:pos x="126" y="116"/>
                </a:cxn>
                <a:cxn ang="0">
                  <a:pos x="127" y="115"/>
                </a:cxn>
                <a:cxn ang="0">
                  <a:pos x="128" y="114"/>
                </a:cxn>
                <a:cxn ang="0">
                  <a:pos x="129" y="113"/>
                </a:cxn>
                <a:cxn ang="0">
                  <a:pos x="131" y="109"/>
                </a:cxn>
                <a:cxn ang="0">
                  <a:pos x="133" y="104"/>
                </a:cxn>
                <a:cxn ang="0">
                  <a:pos x="137" y="91"/>
                </a:cxn>
                <a:cxn ang="0">
                  <a:pos x="149" y="39"/>
                </a:cxn>
                <a:cxn ang="0">
                  <a:pos x="153" y="21"/>
                </a:cxn>
              </a:cxnLst>
              <a:rect l="0" t="0" r="r" b="b"/>
              <a:pathLst>
                <a:path w="154" h="116">
                  <a:moveTo>
                    <a:pt x="0"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1"/>
                  </a:lnTo>
                  <a:lnTo>
                    <a:pt x="4" y="1"/>
                  </a:lnTo>
                  <a:lnTo>
                    <a:pt x="4" y="1"/>
                  </a:lnTo>
                  <a:lnTo>
                    <a:pt x="4" y="1"/>
                  </a:lnTo>
                  <a:lnTo>
                    <a:pt x="4" y="1"/>
                  </a:lnTo>
                  <a:lnTo>
                    <a:pt x="4" y="1"/>
                  </a:lnTo>
                  <a:lnTo>
                    <a:pt x="4" y="1"/>
                  </a:lnTo>
                  <a:lnTo>
                    <a:pt x="4" y="2"/>
                  </a:lnTo>
                  <a:lnTo>
                    <a:pt x="5" y="2"/>
                  </a:lnTo>
                  <a:lnTo>
                    <a:pt x="5" y="2"/>
                  </a:lnTo>
                  <a:lnTo>
                    <a:pt x="5" y="2"/>
                  </a:lnTo>
                  <a:lnTo>
                    <a:pt x="5" y="3"/>
                  </a:lnTo>
                  <a:lnTo>
                    <a:pt x="5" y="3"/>
                  </a:lnTo>
                  <a:lnTo>
                    <a:pt x="6" y="3"/>
                  </a:lnTo>
                  <a:lnTo>
                    <a:pt x="6" y="3"/>
                  </a:lnTo>
                  <a:lnTo>
                    <a:pt x="6" y="4"/>
                  </a:lnTo>
                  <a:lnTo>
                    <a:pt x="6" y="4"/>
                  </a:lnTo>
                  <a:lnTo>
                    <a:pt x="6" y="4"/>
                  </a:lnTo>
                  <a:lnTo>
                    <a:pt x="6" y="4"/>
                  </a:lnTo>
                  <a:lnTo>
                    <a:pt x="7" y="5"/>
                  </a:lnTo>
                  <a:lnTo>
                    <a:pt x="8" y="6"/>
                  </a:lnTo>
                  <a:lnTo>
                    <a:pt x="8" y="7"/>
                  </a:lnTo>
                  <a:lnTo>
                    <a:pt x="8" y="7"/>
                  </a:lnTo>
                  <a:lnTo>
                    <a:pt x="8" y="7"/>
                  </a:lnTo>
                  <a:lnTo>
                    <a:pt x="8" y="8"/>
                  </a:lnTo>
                  <a:lnTo>
                    <a:pt x="9" y="10"/>
                  </a:lnTo>
                  <a:lnTo>
                    <a:pt x="9" y="10"/>
                  </a:lnTo>
                  <a:lnTo>
                    <a:pt x="9" y="10"/>
                  </a:lnTo>
                  <a:lnTo>
                    <a:pt x="9" y="10"/>
                  </a:lnTo>
                  <a:lnTo>
                    <a:pt x="10" y="12"/>
                  </a:lnTo>
                  <a:lnTo>
                    <a:pt x="10" y="13"/>
                  </a:lnTo>
                  <a:lnTo>
                    <a:pt x="11" y="14"/>
                  </a:lnTo>
                  <a:lnTo>
                    <a:pt x="11" y="14"/>
                  </a:lnTo>
                  <a:lnTo>
                    <a:pt x="11" y="14"/>
                  </a:lnTo>
                  <a:lnTo>
                    <a:pt x="11" y="16"/>
                  </a:lnTo>
                  <a:lnTo>
                    <a:pt x="12" y="18"/>
                  </a:lnTo>
                  <a:lnTo>
                    <a:pt x="14" y="22"/>
                  </a:lnTo>
                  <a:lnTo>
                    <a:pt x="14" y="23"/>
                  </a:lnTo>
                  <a:lnTo>
                    <a:pt x="14" y="23"/>
                  </a:lnTo>
                  <a:lnTo>
                    <a:pt x="14" y="24"/>
                  </a:lnTo>
                  <a:lnTo>
                    <a:pt x="14" y="25"/>
                  </a:lnTo>
                  <a:lnTo>
                    <a:pt x="15" y="27"/>
                  </a:lnTo>
                  <a:lnTo>
                    <a:pt x="16" y="33"/>
                  </a:lnTo>
                  <a:lnTo>
                    <a:pt x="19" y="44"/>
                  </a:lnTo>
                  <a:lnTo>
                    <a:pt x="25" y="69"/>
                  </a:lnTo>
                  <a:lnTo>
                    <a:pt x="25" y="70"/>
                  </a:lnTo>
                  <a:lnTo>
                    <a:pt x="25" y="70"/>
                  </a:lnTo>
                  <a:lnTo>
                    <a:pt x="26" y="71"/>
                  </a:lnTo>
                  <a:lnTo>
                    <a:pt x="26" y="72"/>
                  </a:lnTo>
                  <a:lnTo>
                    <a:pt x="26" y="75"/>
                  </a:lnTo>
                  <a:lnTo>
                    <a:pt x="28" y="81"/>
                  </a:lnTo>
                  <a:lnTo>
                    <a:pt x="28" y="81"/>
                  </a:lnTo>
                  <a:lnTo>
                    <a:pt x="28" y="81"/>
                  </a:lnTo>
                  <a:lnTo>
                    <a:pt x="28" y="82"/>
                  </a:lnTo>
                  <a:lnTo>
                    <a:pt x="29" y="83"/>
                  </a:lnTo>
                  <a:lnTo>
                    <a:pt x="29" y="86"/>
                  </a:lnTo>
                  <a:lnTo>
                    <a:pt x="31" y="91"/>
                  </a:lnTo>
                  <a:lnTo>
                    <a:pt x="31" y="91"/>
                  </a:lnTo>
                  <a:lnTo>
                    <a:pt x="31" y="92"/>
                  </a:lnTo>
                  <a:lnTo>
                    <a:pt x="31" y="92"/>
                  </a:lnTo>
                  <a:lnTo>
                    <a:pt x="32" y="93"/>
                  </a:lnTo>
                  <a:lnTo>
                    <a:pt x="32" y="96"/>
                  </a:lnTo>
                  <a:lnTo>
                    <a:pt x="34" y="100"/>
                  </a:lnTo>
                  <a:lnTo>
                    <a:pt x="34" y="100"/>
                  </a:lnTo>
                  <a:lnTo>
                    <a:pt x="34" y="100"/>
                  </a:lnTo>
                  <a:lnTo>
                    <a:pt x="34" y="101"/>
                  </a:lnTo>
                  <a:lnTo>
                    <a:pt x="34" y="102"/>
                  </a:lnTo>
                  <a:lnTo>
                    <a:pt x="35" y="104"/>
                  </a:lnTo>
                  <a:lnTo>
                    <a:pt x="36" y="107"/>
                  </a:lnTo>
                  <a:lnTo>
                    <a:pt x="36" y="107"/>
                  </a:lnTo>
                  <a:lnTo>
                    <a:pt x="36" y="108"/>
                  </a:lnTo>
                  <a:lnTo>
                    <a:pt x="37" y="108"/>
                  </a:lnTo>
                  <a:lnTo>
                    <a:pt x="37" y="109"/>
                  </a:lnTo>
                  <a:lnTo>
                    <a:pt x="37" y="109"/>
                  </a:lnTo>
                  <a:lnTo>
                    <a:pt x="37" y="109"/>
                  </a:lnTo>
                  <a:lnTo>
                    <a:pt x="37" y="110"/>
                  </a:lnTo>
                  <a:lnTo>
                    <a:pt x="38" y="110"/>
                  </a:lnTo>
                  <a:lnTo>
                    <a:pt x="38" y="110"/>
                  </a:lnTo>
                  <a:lnTo>
                    <a:pt x="38" y="110"/>
                  </a:lnTo>
                  <a:lnTo>
                    <a:pt x="38" y="111"/>
                  </a:lnTo>
                  <a:lnTo>
                    <a:pt x="38" y="111"/>
                  </a:lnTo>
                  <a:lnTo>
                    <a:pt x="39" y="112"/>
                  </a:lnTo>
                  <a:lnTo>
                    <a:pt x="39" y="113"/>
                  </a:lnTo>
                  <a:lnTo>
                    <a:pt x="40" y="113"/>
                  </a:lnTo>
                  <a:lnTo>
                    <a:pt x="40" y="113"/>
                  </a:lnTo>
                  <a:lnTo>
                    <a:pt x="40" y="114"/>
                  </a:lnTo>
                  <a:lnTo>
                    <a:pt x="40" y="114"/>
                  </a:lnTo>
                  <a:lnTo>
                    <a:pt x="40" y="114"/>
                  </a:lnTo>
                  <a:lnTo>
                    <a:pt x="40" y="114"/>
                  </a:lnTo>
                  <a:lnTo>
                    <a:pt x="41" y="114"/>
                  </a:lnTo>
                  <a:lnTo>
                    <a:pt x="41" y="114"/>
                  </a:lnTo>
                  <a:lnTo>
                    <a:pt x="41" y="114"/>
                  </a:lnTo>
                  <a:lnTo>
                    <a:pt x="41" y="115"/>
                  </a:lnTo>
                  <a:lnTo>
                    <a:pt x="41" y="115"/>
                  </a:lnTo>
                  <a:lnTo>
                    <a:pt x="41" y="115"/>
                  </a:lnTo>
                  <a:lnTo>
                    <a:pt x="42" y="115"/>
                  </a:lnTo>
                  <a:lnTo>
                    <a:pt x="42" y="115"/>
                  </a:lnTo>
                  <a:lnTo>
                    <a:pt x="42" y="115"/>
                  </a:lnTo>
                  <a:lnTo>
                    <a:pt x="42" y="115"/>
                  </a:lnTo>
                  <a:lnTo>
                    <a:pt x="42" y="115"/>
                  </a:lnTo>
                  <a:lnTo>
                    <a:pt x="42" y="115"/>
                  </a:lnTo>
                  <a:lnTo>
                    <a:pt x="42" y="115"/>
                  </a:lnTo>
                  <a:lnTo>
                    <a:pt x="42" y="115"/>
                  </a:lnTo>
                  <a:lnTo>
                    <a:pt x="42" y="115"/>
                  </a:lnTo>
                  <a:lnTo>
                    <a:pt x="42" y="115"/>
                  </a:lnTo>
                  <a:lnTo>
                    <a:pt x="43" y="115"/>
                  </a:lnTo>
                  <a:lnTo>
                    <a:pt x="43" y="115"/>
                  </a:lnTo>
                  <a:lnTo>
                    <a:pt x="43" y="115"/>
                  </a:lnTo>
                  <a:lnTo>
                    <a:pt x="43" y="116"/>
                  </a:lnTo>
                  <a:lnTo>
                    <a:pt x="43" y="116"/>
                  </a:lnTo>
                  <a:lnTo>
                    <a:pt x="43" y="116"/>
                  </a:lnTo>
                  <a:lnTo>
                    <a:pt x="43" y="116"/>
                  </a:lnTo>
                  <a:lnTo>
                    <a:pt x="43" y="116"/>
                  </a:lnTo>
                  <a:lnTo>
                    <a:pt x="43" y="116"/>
                  </a:lnTo>
                  <a:lnTo>
                    <a:pt x="43" y="116"/>
                  </a:lnTo>
                  <a:lnTo>
                    <a:pt x="44" y="116"/>
                  </a:lnTo>
                  <a:lnTo>
                    <a:pt x="44" y="116"/>
                  </a:lnTo>
                  <a:lnTo>
                    <a:pt x="44" y="116"/>
                  </a:lnTo>
                  <a:lnTo>
                    <a:pt x="44" y="116"/>
                  </a:lnTo>
                  <a:lnTo>
                    <a:pt x="44" y="116"/>
                  </a:lnTo>
                  <a:lnTo>
                    <a:pt x="44" y="116"/>
                  </a:lnTo>
                  <a:lnTo>
                    <a:pt x="44" y="116"/>
                  </a:lnTo>
                  <a:lnTo>
                    <a:pt x="44" y="116"/>
                  </a:lnTo>
                  <a:lnTo>
                    <a:pt x="44" y="116"/>
                  </a:lnTo>
                  <a:lnTo>
                    <a:pt x="44" y="116"/>
                  </a:lnTo>
                  <a:lnTo>
                    <a:pt x="44" y="116"/>
                  </a:lnTo>
                  <a:lnTo>
                    <a:pt x="44" y="115"/>
                  </a:lnTo>
                  <a:lnTo>
                    <a:pt x="44" y="115"/>
                  </a:lnTo>
                  <a:lnTo>
                    <a:pt x="45" y="115"/>
                  </a:lnTo>
                  <a:lnTo>
                    <a:pt x="45" y="115"/>
                  </a:lnTo>
                  <a:lnTo>
                    <a:pt x="45" y="115"/>
                  </a:lnTo>
                  <a:lnTo>
                    <a:pt x="45" y="115"/>
                  </a:lnTo>
                  <a:lnTo>
                    <a:pt x="45" y="115"/>
                  </a:lnTo>
                  <a:lnTo>
                    <a:pt x="45" y="115"/>
                  </a:lnTo>
                  <a:lnTo>
                    <a:pt x="45" y="115"/>
                  </a:lnTo>
                  <a:lnTo>
                    <a:pt x="45" y="115"/>
                  </a:lnTo>
                  <a:lnTo>
                    <a:pt x="46" y="115"/>
                  </a:lnTo>
                  <a:lnTo>
                    <a:pt x="46" y="115"/>
                  </a:lnTo>
                  <a:lnTo>
                    <a:pt x="46" y="115"/>
                  </a:lnTo>
                  <a:lnTo>
                    <a:pt x="46" y="115"/>
                  </a:lnTo>
                  <a:lnTo>
                    <a:pt x="46" y="115"/>
                  </a:lnTo>
                  <a:lnTo>
                    <a:pt x="46" y="114"/>
                  </a:lnTo>
                  <a:lnTo>
                    <a:pt x="47" y="114"/>
                  </a:lnTo>
                  <a:lnTo>
                    <a:pt x="47" y="114"/>
                  </a:lnTo>
                  <a:lnTo>
                    <a:pt x="47" y="114"/>
                  </a:lnTo>
                  <a:lnTo>
                    <a:pt x="47" y="114"/>
                  </a:lnTo>
                  <a:lnTo>
                    <a:pt x="47" y="114"/>
                  </a:lnTo>
                  <a:lnTo>
                    <a:pt x="47" y="113"/>
                  </a:lnTo>
                  <a:lnTo>
                    <a:pt x="47" y="113"/>
                  </a:lnTo>
                  <a:lnTo>
                    <a:pt x="48" y="113"/>
                  </a:lnTo>
                  <a:lnTo>
                    <a:pt x="48" y="113"/>
                  </a:lnTo>
                  <a:lnTo>
                    <a:pt x="48" y="112"/>
                  </a:lnTo>
                  <a:lnTo>
                    <a:pt x="48" y="112"/>
                  </a:lnTo>
                  <a:lnTo>
                    <a:pt x="48" y="112"/>
                  </a:lnTo>
                  <a:lnTo>
                    <a:pt x="49" y="112"/>
                  </a:lnTo>
                  <a:lnTo>
                    <a:pt x="49" y="111"/>
                  </a:lnTo>
                  <a:lnTo>
                    <a:pt x="49" y="111"/>
                  </a:lnTo>
                  <a:lnTo>
                    <a:pt x="49" y="111"/>
                  </a:lnTo>
                  <a:lnTo>
                    <a:pt x="49" y="110"/>
                  </a:lnTo>
                  <a:lnTo>
                    <a:pt x="50" y="110"/>
                  </a:lnTo>
                  <a:lnTo>
                    <a:pt x="50" y="110"/>
                  </a:lnTo>
                  <a:lnTo>
                    <a:pt x="50" y="110"/>
                  </a:lnTo>
                  <a:lnTo>
                    <a:pt x="50" y="109"/>
                  </a:lnTo>
                  <a:lnTo>
                    <a:pt x="51" y="107"/>
                  </a:lnTo>
                  <a:lnTo>
                    <a:pt x="51" y="107"/>
                  </a:lnTo>
                  <a:lnTo>
                    <a:pt x="51" y="107"/>
                  </a:lnTo>
                  <a:lnTo>
                    <a:pt x="51" y="106"/>
                  </a:lnTo>
                  <a:lnTo>
                    <a:pt x="52" y="105"/>
                  </a:lnTo>
                  <a:lnTo>
                    <a:pt x="53" y="103"/>
                  </a:lnTo>
                  <a:lnTo>
                    <a:pt x="54" y="99"/>
                  </a:lnTo>
                  <a:lnTo>
                    <a:pt x="54" y="99"/>
                  </a:lnTo>
                  <a:lnTo>
                    <a:pt x="54" y="98"/>
                  </a:lnTo>
                  <a:lnTo>
                    <a:pt x="54" y="98"/>
                  </a:lnTo>
                  <a:lnTo>
                    <a:pt x="55" y="97"/>
                  </a:lnTo>
                  <a:lnTo>
                    <a:pt x="55" y="94"/>
                  </a:lnTo>
                  <a:lnTo>
                    <a:pt x="57" y="89"/>
                  </a:lnTo>
                  <a:lnTo>
                    <a:pt x="60" y="77"/>
                  </a:lnTo>
                  <a:lnTo>
                    <a:pt x="65" y="53"/>
                  </a:lnTo>
                  <a:lnTo>
                    <a:pt x="66" y="53"/>
                  </a:lnTo>
                  <a:lnTo>
                    <a:pt x="66" y="52"/>
                  </a:lnTo>
                  <a:lnTo>
                    <a:pt x="66" y="52"/>
                  </a:lnTo>
                  <a:lnTo>
                    <a:pt x="66" y="50"/>
                  </a:lnTo>
                  <a:lnTo>
                    <a:pt x="67" y="47"/>
                  </a:lnTo>
                  <a:lnTo>
                    <a:pt x="69" y="40"/>
                  </a:lnTo>
                  <a:lnTo>
                    <a:pt x="69" y="40"/>
                  </a:lnTo>
                  <a:lnTo>
                    <a:pt x="69" y="40"/>
                  </a:lnTo>
                  <a:lnTo>
                    <a:pt x="69" y="39"/>
                  </a:lnTo>
                  <a:lnTo>
                    <a:pt x="69" y="37"/>
                  </a:lnTo>
                  <a:lnTo>
                    <a:pt x="70" y="34"/>
                  </a:lnTo>
                  <a:lnTo>
                    <a:pt x="72" y="28"/>
                  </a:lnTo>
                  <a:lnTo>
                    <a:pt x="72" y="28"/>
                  </a:lnTo>
                  <a:lnTo>
                    <a:pt x="72" y="28"/>
                  </a:lnTo>
                  <a:lnTo>
                    <a:pt x="72" y="27"/>
                  </a:lnTo>
                  <a:lnTo>
                    <a:pt x="72" y="26"/>
                  </a:lnTo>
                  <a:lnTo>
                    <a:pt x="73" y="23"/>
                  </a:lnTo>
                  <a:lnTo>
                    <a:pt x="74" y="18"/>
                  </a:lnTo>
                  <a:lnTo>
                    <a:pt x="75" y="18"/>
                  </a:lnTo>
                  <a:lnTo>
                    <a:pt x="75" y="18"/>
                  </a:lnTo>
                  <a:lnTo>
                    <a:pt x="75" y="17"/>
                  </a:lnTo>
                  <a:lnTo>
                    <a:pt x="75" y="16"/>
                  </a:lnTo>
                  <a:lnTo>
                    <a:pt x="76" y="14"/>
                  </a:lnTo>
                  <a:lnTo>
                    <a:pt x="77" y="10"/>
                  </a:lnTo>
                  <a:lnTo>
                    <a:pt x="77" y="10"/>
                  </a:lnTo>
                  <a:lnTo>
                    <a:pt x="77" y="10"/>
                  </a:lnTo>
                  <a:lnTo>
                    <a:pt x="78" y="9"/>
                  </a:lnTo>
                  <a:lnTo>
                    <a:pt x="78" y="8"/>
                  </a:lnTo>
                  <a:lnTo>
                    <a:pt x="79" y="6"/>
                  </a:lnTo>
                  <a:lnTo>
                    <a:pt x="79" y="6"/>
                  </a:lnTo>
                  <a:lnTo>
                    <a:pt x="79" y="6"/>
                  </a:lnTo>
                  <a:lnTo>
                    <a:pt x="79" y="6"/>
                  </a:lnTo>
                  <a:lnTo>
                    <a:pt x="79" y="5"/>
                  </a:lnTo>
                  <a:lnTo>
                    <a:pt x="80" y="4"/>
                  </a:lnTo>
                  <a:lnTo>
                    <a:pt x="80" y="4"/>
                  </a:lnTo>
                  <a:lnTo>
                    <a:pt x="80" y="3"/>
                  </a:lnTo>
                  <a:lnTo>
                    <a:pt x="81" y="3"/>
                  </a:lnTo>
                  <a:lnTo>
                    <a:pt x="81" y="2"/>
                  </a:lnTo>
                  <a:lnTo>
                    <a:pt x="81" y="2"/>
                  </a:lnTo>
                  <a:lnTo>
                    <a:pt x="81" y="2"/>
                  </a:lnTo>
                  <a:lnTo>
                    <a:pt x="81" y="2"/>
                  </a:lnTo>
                  <a:lnTo>
                    <a:pt x="82" y="2"/>
                  </a:lnTo>
                  <a:lnTo>
                    <a:pt x="82" y="1"/>
                  </a:lnTo>
                  <a:lnTo>
                    <a:pt x="82" y="1"/>
                  </a:lnTo>
                  <a:lnTo>
                    <a:pt x="82" y="1"/>
                  </a:lnTo>
                  <a:lnTo>
                    <a:pt x="82" y="1"/>
                  </a:lnTo>
                  <a:lnTo>
                    <a:pt x="82" y="1"/>
                  </a:lnTo>
                  <a:lnTo>
                    <a:pt x="83" y="1"/>
                  </a:lnTo>
                  <a:lnTo>
                    <a:pt x="83" y="1"/>
                  </a:lnTo>
                  <a:lnTo>
                    <a:pt x="83" y="1"/>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8" y="1"/>
                  </a:lnTo>
                  <a:lnTo>
                    <a:pt x="88" y="1"/>
                  </a:lnTo>
                  <a:lnTo>
                    <a:pt x="88" y="1"/>
                  </a:lnTo>
                  <a:lnTo>
                    <a:pt x="88" y="1"/>
                  </a:lnTo>
                  <a:lnTo>
                    <a:pt x="89" y="2"/>
                  </a:lnTo>
                  <a:lnTo>
                    <a:pt x="89" y="2"/>
                  </a:lnTo>
                  <a:lnTo>
                    <a:pt x="89" y="2"/>
                  </a:lnTo>
                  <a:lnTo>
                    <a:pt x="89" y="2"/>
                  </a:lnTo>
                  <a:lnTo>
                    <a:pt x="89" y="3"/>
                  </a:lnTo>
                  <a:lnTo>
                    <a:pt x="89" y="3"/>
                  </a:lnTo>
                  <a:lnTo>
                    <a:pt x="89" y="3"/>
                  </a:lnTo>
                  <a:lnTo>
                    <a:pt x="90" y="3"/>
                  </a:lnTo>
                  <a:lnTo>
                    <a:pt x="90" y="4"/>
                  </a:lnTo>
                  <a:lnTo>
                    <a:pt x="91" y="5"/>
                  </a:lnTo>
                  <a:lnTo>
                    <a:pt x="91" y="5"/>
                  </a:lnTo>
                  <a:lnTo>
                    <a:pt x="91" y="5"/>
                  </a:lnTo>
                  <a:lnTo>
                    <a:pt x="91" y="6"/>
                  </a:lnTo>
                  <a:lnTo>
                    <a:pt x="91" y="6"/>
                  </a:lnTo>
                  <a:lnTo>
                    <a:pt x="92" y="8"/>
                  </a:lnTo>
                  <a:lnTo>
                    <a:pt x="92" y="8"/>
                  </a:lnTo>
                  <a:lnTo>
                    <a:pt x="92" y="8"/>
                  </a:lnTo>
                  <a:lnTo>
                    <a:pt x="92" y="9"/>
                  </a:lnTo>
                  <a:lnTo>
                    <a:pt x="93" y="10"/>
                  </a:lnTo>
                  <a:lnTo>
                    <a:pt x="93" y="11"/>
                  </a:lnTo>
                  <a:lnTo>
                    <a:pt x="95" y="15"/>
                  </a:lnTo>
                  <a:lnTo>
                    <a:pt x="95" y="16"/>
                  </a:lnTo>
                  <a:lnTo>
                    <a:pt x="95" y="16"/>
                  </a:lnTo>
                  <a:lnTo>
                    <a:pt x="95" y="16"/>
                  </a:lnTo>
                  <a:lnTo>
                    <a:pt x="96" y="18"/>
                  </a:lnTo>
                  <a:lnTo>
                    <a:pt x="96" y="20"/>
                  </a:lnTo>
                  <a:lnTo>
                    <a:pt x="98" y="26"/>
                  </a:lnTo>
                  <a:lnTo>
                    <a:pt x="101" y="38"/>
                  </a:lnTo>
                  <a:lnTo>
                    <a:pt x="101" y="38"/>
                  </a:lnTo>
                  <a:lnTo>
                    <a:pt x="101" y="39"/>
                  </a:lnTo>
                  <a:lnTo>
                    <a:pt x="101" y="40"/>
                  </a:lnTo>
                  <a:lnTo>
                    <a:pt x="102" y="41"/>
                  </a:lnTo>
                  <a:lnTo>
                    <a:pt x="102" y="44"/>
                  </a:lnTo>
                  <a:lnTo>
                    <a:pt x="104" y="50"/>
                  </a:lnTo>
                  <a:lnTo>
                    <a:pt x="107" y="63"/>
                  </a:lnTo>
                  <a:lnTo>
                    <a:pt x="107" y="64"/>
                  </a:lnTo>
                  <a:lnTo>
                    <a:pt x="107" y="64"/>
                  </a:lnTo>
                  <a:lnTo>
                    <a:pt x="107" y="65"/>
                  </a:lnTo>
                  <a:lnTo>
                    <a:pt x="107" y="66"/>
                  </a:lnTo>
                  <a:lnTo>
                    <a:pt x="108" y="70"/>
                  </a:lnTo>
                  <a:lnTo>
                    <a:pt x="109" y="76"/>
                  </a:lnTo>
                  <a:lnTo>
                    <a:pt x="110" y="76"/>
                  </a:lnTo>
                  <a:lnTo>
                    <a:pt x="110" y="76"/>
                  </a:lnTo>
                  <a:lnTo>
                    <a:pt x="110" y="77"/>
                  </a:lnTo>
                  <a:lnTo>
                    <a:pt x="110" y="78"/>
                  </a:lnTo>
                  <a:lnTo>
                    <a:pt x="111" y="82"/>
                  </a:lnTo>
                  <a:lnTo>
                    <a:pt x="112" y="87"/>
                  </a:lnTo>
                  <a:lnTo>
                    <a:pt x="112" y="87"/>
                  </a:lnTo>
                  <a:lnTo>
                    <a:pt x="112" y="88"/>
                  </a:lnTo>
                  <a:lnTo>
                    <a:pt x="112" y="88"/>
                  </a:lnTo>
                  <a:lnTo>
                    <a:pt x="113" y="90"/>
                  </a:lnTo>
                  <a:lnTo>
                    <a:pt x="114" y="93"/>
                  </a:lnTo>
                  <a:lnTo>
                    <a:pt x="114" y="93"/>
                  </a:lnTo>
                  <a:lnTo>
                    <a:pt x="114" y="93"/>
                  </a:lnTo>
                  <a:lnTo>
                    <a:pt x="114" y="94"/>
                  </a:lnTo>
                  <a:lnTo>
                    <a:pt x="114" y="95"/>
                  </a:lnTo>
                  <a:lnTo>
                    <a:pt x="115" y="98"/>
                  </a:lnTo>
                  <a:lnTo>
                    <a:pt x="115" y="98"/>
                  </a:lnTo>
                  <a:lnTo>
                    <a:pt x="115" y="99"/>
                  </a:lnTo>
                  <a:lnTo>
                    <a:pt x="116" y="99"/>
                  </a:lnTo>
                  <a:lnTo>
                    <a:pt x="116" y="100"/>
                  </a:lnTo>
                  <a:lnTo>
                    <a:pt x="117" y="103"/>
                  </a:lnTo>
                  <a:lnTo>
                    <a:pt x="117" y="103"/>
                  </a:lnTo>
                  <a:lnTo>
                    <a:pt x="117" y="103"/>
                  </a:lnTo>
                  <a:lnTo>
                    <a:pt x="117" y="104"/>
                  </a:lnTo>
                  <a:lnTo>
                    <a:pt x="117" y="105"/>
                  </a:lnTo>
                  <a:lnTo>
                    <a:pt x="118" y="107"/>
                  </a:lnTo>
                  <a:lnTo>
                    <a:pt x="118" y="107"/>
                  </a:lnTo>
                  <a:lnTo>
                    <a:pt x="118" y="107"/>
                  </a:lnTo>
                  <a:lnTo>
                    <a:pt x="118" y="108"/>
                  </a:lnTo>
                  <a:lnTo>
                    <a:pt x="119" y="108"/>
                  </a:lnTo>
                  <a:lnTo>
                    <a:pt x="119" y="108"/>
                  </a:lnTo>
                  <a:lnTo>
                    <a:pt x="119" y="109"/>
                  </a:lnTo>
                  <a:lnTo>
                    <a:pt x="119" y="109"/>
                  </a:lnTo>
                  <a:lnTo>
                    <a:pt x="120" y="110"/>
                  </a:lnTo>
                  <a:lnTo>
                    <a:pt x="120" y="110"/>
                  </a:lnTo>
                  <a:lnTo>
                    <a:pt x="120" y="110"/>
                  </a:lnTo>
                  <a:lnTo>
                    <a:pt x="120" y="110"/>
                  </a:lnTo>
                  <a:lnTo>
                    <a:pt x="120" y="111"/>
                  </a:lnTo>
                  <a:lnTo>
                    <a:pt x="121" y="112"/>
                  </a:lnTo>
                  <a:lnTo>
                    <a:pt x="121" y="112"/>
                  </a:lnTo>
                  <a:lnTo>
                    <a:pt x="121" y="112"/>
                  </a:lnTo>
                  <a:lnTo>
                    <a:pt x="121" y="113"/>
                  </a:lnTo>
                  <a:lnTo>
                    <a:pt x="122" y="113"/>
                  </a:lnTo>
                  <a:lnTo>
                    <a:pt x="122" y="113"/>
                  </a:lnTo>
                  <a:lnTo>
                    <a:pt x="122" y="113"/>
                  </a:lnTo>
                  <a:lnTo>
                    <a:pt x="122" y="114"/>
                  </a:lnTo>
                  <a:lnTo>
                    <a:pt x="122" y="114"/>
                  </a:lnTo>
                  <a:lnTo>
                    <a:pt x="122" y="114"/>
                  </a:lnTo>
                  <a:lnTo>
                    <a:pt x="122" y="114"/>
                  </a:lnTo>
                  <a:lnTo>
                    <a:pt x="123" y="114"/>
                  </a:lnTo>
                  <a:lnTo>
                    <a:pt x="123" y="114"/>
                  </a:lnTo>
                  <a:lnTo>
                    <a:pt x="123" y="114"/>
                  </a:lnTo>
                  <a:lnTo>
                    <a:pt x="123" y="115"/>
                  </a:lnTo>
                  <a:lnTo>
                    <a:pt x="123" y="115"/>
                  </a:lnTo>
                  <a:lnTo>
                    <a:pt x="123" y="115"/>
                  </a:lnTo>
                  <a:lnTo>
                    <a:pt x="123" y="115"/>
                  </a:lnTo>
                  <a:lnTo>
                    <a:pt x="124" y="115"/>
                  </a:lnTo>
                  <a:lnTo>
                    <a:pt x="124" y="115"/>
                  </a:lnTo>
                  <a:lnTo>
                    <a:pt x="124" y="115"/>
                  </a:lnTo>
                  <a:lnTo>
                    <a:pt x="124" y="115"/>
                  </a:lnTo>
                  <a:lnTo>
                    <a:pt x="124" y="115"/>
                  </a:lnTo>
                  <a:lnTo>
                    <a:pt x="124" y="115"/>
                  </a:lnTo>
                  <a:lnTo>
                    <a:pt x="124" y="115"/>
                  </a:lnTo>
                  <a:lnTo>
                    <a:pt x="124" y="115"/>
                  </a:lnTo>
                  <a:lnTo>
                    <a:pt x="124" y="115"/>
                  </a:lnTo>
                  <a:lnTo>
                    <a:pt x="124" y="115"/>
                  </a:lnTo>
                  <a:lnTo>
                    <a:pt x="124" y="116"/>
                  </a:lnTo>
                  <a:lnTo>
                    <a:pt x="125" y="116"/>
                  </a:lnTo>
                  <a:lnTo>
                    <a:pt x="125" y="116"/>
                  </a:lnTo>
                  <a:lnTo>
                    <a:pt x="125" y="116"/>
                  </a:lnTo>
                  <a:lnTo>
                    <a:pt x="125" y="116"/>
                  </a:lnTo>
                  <a:lnTo>
                    <a:pt x="125" y="116"/>
                  </a:lnTo>
                  <a:lnTo>
                    <a:pt x="125" y="116"/>
                  </a:lnTo>
                  <a:lnTo>
                    <a:pt x="125" y="116"/>
                  </a:lnTo>
                  <a:lnTo>
                    <a:pt x="125" y="116"/>
                  </a:lnTo>
                  <a:lnTo>
                    <a:pt x="125" y="116"/>
                  </a:lnTo>
                  <a:lnTo>
                    <a:pt x="126" y="116"/>
                  </a:lnTo>
                  <a:lnTo>
                    <a:pt x="126" y="116"/>
                  </a:lnTo>
                  <a:lnTo>
                    <a:pt x="126" y="116"/>
                  </a:lnTo>
                  <a:lnTo>
                    <a:pt x="126" y="116"/>
                  </a:lnTo>
                  <a:lnTo>
                    <a:pt x="126" y="116"/>
                  </a:lnTo>
                  <a:lnTo>
                    <a:pt x="126" y="116"/>
                  </a:lnTo>
                  <a:lnTo>
                    <a:pt x="126" y="115"/>
                  </a:lnTo>
                  <a:lnTo>
                    <a:pt x="126" y="115"/>
                  </a:lnTo>
                  <a:lnTo>
                    <a:pt x="126" y="115"/>
                  </a:lnTo>
                  <a:lnTo>
                    <a:pt x="126" y="115"/>
                  </a:lnTo>
                  <a:lnTo>
                    <a:pt x="126" y="115"/>
                  </a:lnTo>
                  <a:lnTo>
                    <a:pt x="126" y="115"/>
                  </a:lnTo>
                  <a:lnTo>
                    <a:pt x="127" y="115"/>
                  </a:lnTo>
                  <a:lnTo>
                    <a:pt x="127" y="115"/>
                  </a:lnTo>
                  <a:lnTo>
                    <a:pt x="127" y="115"/>
                  </a:lnTo>
                  <a:lnTo>
                    <a:pt x="127" y="115"/>
                  </a:lnTo>
                  <a:lnTo>
                    <a:pt x="127" y="115"/>
                  </a:lnTo>
                  <a:lnTo>
                    <a:pt x="127" y="115"/>
                  </a:lnTo>
                  <a:lnTo>
                    <a:pt x="127" y="115"/>
                  </a:lnTo>
                  <a:lnTo>
                    <a:pt x="128" y="115"/>
                  </a:lnTo>
                  <a:lnTo>
                    <a:pt x="128" y="114"/>
                  </a:lnTo>
                  <a:lnTo>
                    <a:pt x="128" y="114"/>
                  </a:lnTo>
                  <a:lnTo>
                    <a:pt x="128" y="114"/>
                  </a:lnTo>
                  <a:lnTo>
                    <a:pt x="128" y="114"/>
                  </a:lnTo>
                  <a:lnTo>
                    <a:pt x="128" y="114"/>
                  </a:lnTo>
                  <a:lnTo>
                    <a:pt x="128" y="114"/>
                  </a:lnTo>
                  <a:lnTo>
                    <a:pt x="129" y="113"/>
                  </a:lnTo>
                  <a:lnTo>
                    <a:pt x="129" y="113"/>
                  </a:lnTo>
                  <a:lnTo>
                    <a:pt x="129" y="113"/>
                  </a:lnTo>
                  <a:lnTo>
                    <a:pt x="129" y="113"/>
                  </a:lnTo>
                  <a:lnTo>
                    <a:pt x="130" y="112"/>
                  </a:lnTo>
                  <a:lnTo>
                    <a:pt x="130" y="112"/>
                  </a:lnTo>
                  <a:lnTo>
                    <a:pt x="130" y="112"/>
                  </a:lnTo>
                  <a:lnTo>
                    <a:pt x="130" y="111"/>
                  </a:lnTo>
                  <a:lnTo>
                    <a:pt x="130" y="111"/>
                  </a:lnTo>
                  <a:lnTo>
                    <a:pt x="131" y="110"/>
                  </a:lnTo>
                  <a:lnTo>
                    <a:pt x="131" y="109"/>
                  </a:lnTo>
                  <a:lnTo>
                    <a:pt x="131" y="109"/>
                  </a:lnTo>
                  <a:lnTo>
                    <a:pt x="132" y="108"/>
                  </a:lnTo>
                  <a:lnTo>
                    <a:pt x="132" y="108"/>
                  </a:lnTo>
                  <a:lnTo>
                    <a:pt x="132" y="107"/>
                  </a:lnTo>
                  <a:lnTo>
                    <a:pt x="133" y="105"/>
                  </a:lnTo>
                  <a:lnTo>
                    <a:pt x="133" y="105"/>
                  </a:lnTo>
                  <a:lnTo>
                    <a:pt x="133" y="105"/>
                  </a:lnTo>
                  <a:lnTo>
                    <a:pt x="133" y="104"/>
                  </a:lnTo>
                  <a:lnTo>
                    <a:pt x="134" y="103"/>
                  </a:lnTo>
                  <a:lnTo>
                    <a:pt x="134" y="101"/>
                  </a:lnTo>
                  <a:lnTo>
                    <a:pt x="136" y="96"/>
                  </a:lnTo>
                  <a:lnTo>
                    <a:pt x="136" y="96"/>
                  </a:lnTo>
                  <a:lnTo>
                    <a:pt x="136" y="96"/>
                  </a:lnTo>
                  <a:lnTo>
                    <a:pt x="136" y="95"/>
                  </a:lnTo>
                  <a:lnTo>
                    <a:pt x="136" y="94"/>
                  </a:lnTo>
                  <a:lnTo>
                    <a:pt x="137" y="91"/>
                  </a:lnTo>
                  <a:lnTo>
                    <a:pt x="139" y="86"/>
                  </a:lnTo>
                  <a:lnTo>
                    <a:pt x="141" y="74"/>
                  </a:lnTo>
                  <a:lnTo>
                    <a:pt x="147" y="46"/>
                  </a:lnTo>
                  <a:lnTo>
                    <a:pt x="148" y="45"/>
                  </a:lnTo>
                  <a:lnTo>
                    <a:pt x="148" y="45"/>
                  </a:lnTo>
                  <a:lnTo>
                    <a:pt x="148" y="44"/>
                  </a:lnTo>
                  <a:lnTo>
                    <a:pt x="148" y="42"/>
                  </a:lnTo>
                  <a:lnTo>
                    <a:pt x="149" y="39"/>
                  </a:lnTo>
                  <a:lnTo>
                    <a:pt x="150" y="33"/>
                  </a:lnTo>
                  <a:lnTo>
                    <a:pt x="150" y="33"/>
                  </a:lnTo>
                  <a:lnTo>
                    <a:pt x="150" y="32"/>
                  </a:lnTo>
                  <a:lnTo>
                    <a:pt x="151" y="32"/>
                  </a:lnTo>
                  <a:lnTo>
                    <a:pt x="151" y="30"/>
                  </a:lnTo>
                  <a:lnTo>
                    <a:pt x="152" y="27"/>
                  </a:lnTo>
                  <a:lnTo>
                    <a:pt x="153" y="22"/>
                  </a:lnTo>
                  <a:lnTo>
                    <a:pt x="153" y="21"/>
                  </a:lnTo>
                  <a:lnTo>
                    <a:pt x="153" y="21"/>
                  </a:lnTo>
                  <a:lnTo>
                    <a:pt x="153" y="20"/>
                  </a:lnTo>
                  <a:lnTo>
                    <a:pt x="154" y="19"/>
                  </a:lnTo>
                  <a:lnTo>
                    <a:pt x="154" y="17"/>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8" name="Freeform 63"/>
            <p:cNvSpPr>
              <a:spLocks/>
            </p:cNvSpPr>
            <p:nvPr/>
          </p:nvSpPr>
          <p:spPr bwMode="auto">
            <a:xfrm>
              <a:off x="2553" y="2186"/>
              <a:ext cx="126" cy="116"/>
            </a:xfrm>
            <a:custGeom>
              <a:avLst/>
              <a:gdLst/>
              <a:ahLst/>
              <a:cxnLst>
                <a:cxn ang="0">
                  <a:pos x="2" y="12"/>
                </a:cxn>
                <a:cxn ang="0">
                  <a:pos x="4" y="6"/>
                </a:cxn>
                <a:cxn ang="0">
                  <a:pos x="6" y="3"/>
                </a:cxn>
                <a:cxn ang="0">
                  <a:pos x="8" y="1"/>
                </a:cxn>
                <a:cxn ang="0">
                  <a:pos x="8" y="0"/>
                </a:cxn>
                <a:cxn ang="0">
                  <a:pos x="9" y="0"/>
                </a:cxn>
                <a:cxn ang="0">
                  <a:pos x="10" y="0"/>
                </a:cxn>
                <a:cxn ang="0">
                  <a:pos x="11" y="0"/>
                </a:cxn>
                <a:cxn ang="0">
                  <a:pos x="11" y="0"/>
                </a:cxn>
                <a:cxn ang="0">
                  <a:pos x="12" y="1"/>
                </a:cxn>
                <a:cxn ang="0">
                  <a:pos x="14" y="2"/>
                </a:cxn>
                <a:cxn ang="0">
                  <a:pos x="15" y="4"/>
                </a:cxn>
                <a:cxn ang="0">
                  <a:pos x="18" y="10"/>
                </a:cxn>
                <a:cxn ang="0">
                  <a:pos x="20" y="16"/>
                </a:cxn>
                <a:cxn ang="0">
                  <a:pos x="24" y="32"/>
                </a:cxn>
                <a:cxn ang="0">
                  <a:pos x="31" y="65"/>
                </a:cxn>
                <a:cxn ang="0">
                  <a:pos x="34" y="79"/>
                </a:cxn>
                <a:cxn ang="0">
                  <a:pos x="37" y="94"/>
                </a:cxn>
                <a:cxn ang="0">
                  <a:pos x="41" y="106"/>
                </a:cxn>
                <a:cxn ang="0">
                  <a:pos x="43" y="111"/>
                </a:cxn>
                <a:cxn ang="0">
                  <a:pos x="44" y="113"/>
                </a:cxn>
                <a:cxn ang="0">
                  <a:pos x="46" y="114"/>
                </a:cxn>
                <a:cxn ang="0">
                  <a:pos x="47" y="115"/>
                </a:cxn>
                <a:cxn ang="0">
                  <a:pos x="47" y="116"/>
                </a:cxn>
                <a:cxn ang="0">
                  <a:pos x="48" y="116"/>
                </a:cxn>
                <a:cxn ang="0">
                  <a:pos x="49" y="115"/>
                </a:cxn>
                <a:cxn ang="0">
                  <a:pos x="50" y="115"/>
                </a:cxn>
                <a:cxn ang="0">
                  <a:pos x="51" y="114"/>
                </a:cxn>
                <a:cxn ang="0">
                  <a:pos x="52" y="112"/>
                </a:cxn>
                <a:cxn ang="0">
                  <a:pos x="54" y="107"/>
                </a:cxn>
                <a:cxn ang="0">
                  <a:pos x="57" y="97"/>
                </a:cxn>
                <a:cxn ang="0">
                  <a:pos x="69" y="44"/>
                </a:cxn>
                <a:cxn ang="0">
                  <a:pos x="73" y="26"/>
                </a:cxn>
                <a:cxn ang="0">
                  <a:pos x="76" y="15"/>
                </a:cxn>
                <a:cxn ang="0">
                  <a:pos x="79" y="7"/>
                </a:cxn>
                <a:cxn ang="0">
                  <a:pos x="80" y="3"/>
                </a:cxn>
                <a:cxn ang="0">
                  <a:pos x="82" y="1"/>
                </a:cxn>
                <a:cxn ang="0">
                  <a:pos x="83" y="0"/>
                </a:cxn>
                <a:cxn ang="0">
                  <a:pos x="84" y="0"/>
                </a:cxn>
                <a:cxn ang="0">
                  <a:pos x="84" y="0"/>
                </a:cxn>
                <a:cxn ang="0">
                  <a:pos x="85" y="0"/>
                </a:cxn>
                <a:cxn ang="0">
                  <a:pos x="86" y="0"/>
                </a:cxn>
                <a:cxn ang="0">
                  <a:pos x="87" y="1"/>
                </a:cxn>
                <a:cxn ang="0">
                  <a:pos x="88" y="3"/>
                </a:cxn>
                <a:cxn ang="0">
                  <a:pos x="90" y="7"/>
                </a:cxn>
                <a:cxn ang="0">
                  <a:pos x="92" y="12"/>
                </a:cxn>
                <a:cxn ang="0">
                  <a:pos x="98" y="34"/>
                </a:cxn>
                <a:cxn ang="0">
                  <a:pos x="104" y="64"/>
                </a:cxn>
                <a:cxn ang="0">
                  <a:pos x="107" y="79"/>
                </a:cxn>
                <a:cxn ang="0">
                  <a:pos x="111" y="96"/>
                </a:cxn>
                <a:cxn ang="0">
                  <a:pos x="113" y="103"/>
                </a:cxn>
                <a:cxn ang="0">
                  <a:pos x="115" y="110"/>
                </a:cxn>
                <a:cxn ang="0">
                  <a:pos x="117" y="113"/>
                </a:cxn>
                <a:cxn ang="0">
                  <a:pos x="118" y="114"/>
                </a:cxn>
                <a:cxn ang="0">
                  <a:pos x="119" y="115"/>
                </a:cxn>
                <a:cxn ang="0">
                  <a:pos x="120" y="115"/>
                </a:cxn>
                <a:cxn ang="0">
                  <a:pos x="120" y="116"/>
                </a:cxn>
                <a:cxn ang="0">
                  <a:pos x="121" y="115"/>
                </a:cxn>
                <a:cxn ang="0">
                  <a:pos x="122" y="115"/>
                </a:cxn>
                <a:cxn ang="0">
                  <a:pos x="123" y="114"/>
                </a:cxn>
                <a:cxn ang="0">
                  <a:pos x="124" y="113"/>
                </a:cxn>
                <a:cxn ang="0">
                  <a:pos x="125" y="110"/>
                </a:cxn>
              </a:cxnLst>
              <a:rect l="0" t="0" r="r" b="b"/>
              <a:pathLst>
                <a:path w="126" h="116">
                  <a:moveTo>
                    <a:pt x="0" y="17"/>
                  </a:moveTo>
                  <a:lnTo>
                    <a:pt x="0" y="16"/>
                  </a:lnTo>
                  <a:lnTo>
                    <a:pt x="1" y="16"/>
                  </a:lnTo>
                  <a:lnTo>
                    <a:pt x="1" y="16"/>
                  </a:lnTo>
                  <a:lnTo>
                    <a:pt x="1" y="15"/>
                  </a:lnTo>
                  <a:lnTo>
                    <a:pt x="2" y="12"/>
                  </a:lnTo>
                  <a:lnTo>
                    <a:pt x="2" y="12"/>
                  </a:lnTo>
                  <a:lnTo>
                    <a:pt x="2" y="12"/>
                  </a:lnTo>
                  <a:lnTo>
                    <a:pt x="2" y="12"/>
                  </a:lnTo>
                  <a:lnTo>
                    <a:pt x="2" y="10"/>
                  </a:lnTo>
                  <a:lnTo>
                    <a:pt x="3" y="9"/>
                  </a:lnTo>
                  <a:lnTo>
                    <a:pt x="3" y="8"/>
                  </a:lnTo>
                  <a:lnTo>
                    <a:pt x="3" y="8"/>
                  </a:lnTo>
                  <a:lnTo>
                    <a:pt x="4" y="8"/>
                  </a:lnTo>
                  <a:lnTo>
                    <a:pt x="4" y="7"/>
                  </a:lnTo>
                  <a:lnTo>
                    <a:pt x="4" y="6"/>
                  </a:lnTo>
                  <a:lnTo>
                    <a:pt x="5" y="5"/>
                  </a:lnTo>
                  <a:lnTo>
                    <a:pt x="5" y="5"/>
                  </a:lnTo>
                  <a:lnTo>
                    <a:pt x="5" y="5"/>
                  </a:lnTo>
                  <a:lnTo>
                    <a:pt x="5" y="4"/>
                  </a:lnTo>
                  <a:lnTo>
                    <a:pt x="5" y="4"/>
                  </a:lnTo>
                  <a:lnTo>
                    <a:pt x="6" y="4"/>
                  </a:lnTo>
                  <a:lnTo>
                    <a:pt x="6" y="3"/>
                  </a:lnTo>
                  <a:lnTo>
                    <a:pt x="6" y="3"/>
                  </a:lnTo>
                  <a:lnTo>
                    <a:pt x="6" y="3"/>
                  </a:lnTo>
                  <a:lnTo>
                    <a:pt x="6" y="2"/>
                  </a:lnTo>
                  <a:lnTo>
                    <a:pt x="6" y="2"/>
                  </a:lnTo>
                  <a:lnTo>
                    <a:pt x="7" y="2"/>
                  </a:lnTo>
                  <a:lnTo>
                    <a:pt x="7" y="2"/>
                  </a:lnTo>
                  <a:lnTo>
                    <a:pt x="7" y="2"/>
                  </a:lnTo>
                  <a:lnTo>
                    <a:pt x="7" y="1"/>
                  </a:lnTo>
                  <a:lnTo>
                    <a:pt x="8" y="1"/>
                  </a:lnTo>
                  <a:lnTo>
                    <a:pt x="8" y="1"/>
                  </a:lnTo>
                  <a:lnTo>
                    <a:pt x="8" y="1"/>
                  </a:lnTo>
                  <a:lnTo>
                    <a:pt x="8" y="0"/>
                  </a:lnTo>
                  <a:lnTo>
                    <a:pt x="8" y="0"/>
                  </a:lnTo>
                  <a:lnTo>
                    <a:pt x="8" y="0"/>
                  </a:lnTo>
                  <a:lnTo>
                    <a:pt x="8" y="0"/>
                  </a:lnTo>
                  <a:lnTo>
                    <a:pt x="8" y="0"/>
                  </a:lnTo>
                  <a:lnTo>
                    <a:pt x="8" y="0"/>
                  </a:lnTo>
                  <a:lnTo>
                    <a:pt x="9" y="0"/>
                  </a:lnTo>
                  <a:lnTo>
                    <a:pt x="9" y="0"/>
                  </a:lnTo>
                  <a:lnTo>
                    <a:pt x="9" y="0"/>
                  </a:lnTo>
                  <a:lnTo>
                    <a:pt x="9" y="0"/>
                  </a:lnTo>
                  <a:lnTo>
                    <a:pt x="9" y="0"/>
                  </a:lnTo>
                  <a:lnTo>
                    <a:pt x="9" y="0"/>
                  </a:lnTo>
                  <a:lnTo>
                    <a:pt x="9" y="0"/>
                  </a:lnTo>
                  <a:lnTo>
                    <a:pt x="9" y="0"/>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0"/>
                  </a:lnTo>
                  <a:lnTo>
                    <a:pt x="11" y="0"/>
                  </a:lnTo>
                  <a:lnTo>
                    <a:pt x="11" y="0"/>
                  </a:lnTo>
                  <a:lnTo>
                    <a:pt x="12" y="0"/>
                  </a:lnTo>
                  <a:lnTo>
                    <a:pt x="12" y="0"/>
                  </a:lnTo>
                  <a:lnTo>
                    <a:pt x="12" y="0"/>
                  </a:lnTo>
                  <a:lnTo>
                    <a:pt x="12" y="0"/>
                  </a:lnTo>
                  <a:lnTo>
                    <a:pt x="12" y="0"/>
                  </a:lnTo>
                  <a:lnTo>
                    <a:pt x="12" y="0"/>
                  </a:lnTo>
                  <a:lnTo>
                    <a:pt x="12" y="1"/>
                  </a:lnTo>
                  <a:lnTo>
                    <a:pt x="12" y="1"/>
                  </a:lnTo>
                  <a:lnTo>
                    <a:pt x="12" y="1"/>
                  </a:lnTo>
                  <a:lnTo>
                    <a:pt x="13" y="1"/>
                  </a:lnTo>
                  <a:lnTo>
                    <a:pt x="13" y="1"/>
                  </a:lnTo>
                  <a:lnTo>
                    <a:pt x="13" y="1"/>
                  </a:lnTo>
                  <a:lnTo>
                    <a:pt x="13" y="1"/>
                  </a:lnTo>
                  <a:lnTo>
                    <a:pt x="13" y="2"/>
                  </a:lnTo>
                  <a:lnTo>
                    <a:pt x="13" y="2"/>
                  </a:lnTo>
                  <a:lnTo>
                    <a:pt x="14" y="2"/>
                  </a:lnTo>
                  <a:lnTo>
                    <a:pt x="14" y="2"/>
                  </a:lnTo>
                  <a:lnTo>
                    <a:pt x="14" y="3"/>
                  </a:lnTo>
                  <a:lnTo>
                    <a:pt x="14" y="3"/>
                  </a:lnTo>
                  <a:lnTo>
                    <a:pt x="14" y="3"/>
                  </a:lnTo>
                  <a:lnTo>
                    <a:pt x="14" y="3"/>
                  </a:lnTo>
                  <a:lnTo>
                    <a:pt x="15" y="4"/>
                  </a:lnTo>
                  <a:lnTo>
                    <a:pt x="15" y="4"/>
                  </a:lnTo>
                  <a:lnTo>
                    <a:pt x="15" y="4"/>
                  </a:lnTo>
                  <a:lnTo>
                    <a:pt x="15" y="4"/>
                  </a:lnTo>
                  <a:lnTo>
                    <a:pt x="15" y="5"/>
                  </a:lnTo>
                  <a:lnTo>
                    <a:pt x="16" y="7"/>
                  </a:lnTo>
                  <a:lnTo>
                    <a:pt x="16" y="7"/>
                  </a:lnTo>
                  <a:lnTo>
                    <a:pt x="16" y="7"/>
                  </a:lnTo>
                  <a:lnTo>
                    <a:pt x="16" y="8"/>
                  </a:lnTo>
                  <a:lnTo>
                    <a:pt x="17" y="8"/>
                  </a:lnTo>
                  <a:lnTo>
                    <a:pt x="18" y="10"/>
                  </a:lnTo>
                  <a:lnTo>
                    <a:pt x="18" y="11"/>
                  </a:lnTo>
                  <a:lnTo>
                    <a:pt x="18" y="11"/>
                  </a:lnTo>
                  <a:lnTo>
                    <a:pt x="18" y="12"/>
                  </a:lnTo>
                  <a:lnTo>
                    <a:pt x="19" y="13"/>
                  </a:lnTo>
                  <a:lnTo>
                    <a:pt x="19" y="15"/>
                  </a:lnTo>
                  <a:lnTo>
                    <a:pt x="19" y="15"/>
                  </a:lnTo>
                  <a:lnTo>
                    <a:pt x="19" y="16"/>
                  </a:lnTo>
                  <a:lnTo>
                    <a:pt x="20" y="16"/>
                  </a:lnTo>
                  <a:lnTo>
                    <a:pt x="20" y="18"/>
                  </a:lnTo>
                  <a:lnTo>
                    <a:pt x="21" y="20"/>
                  </a:lnTo>
                  <a:lnTo>
                    <a:pt x="22" y="26"/>
                  </a:lnTo>
                  <a:lnTo>
                    <a:pt x="22" y="27"/>
                  </a:lnTo>
                  <a:lnTo>
                    <a:pt x="23" y="27"/>
                  </a:lnTo>
                  <a:lnTo>
                    <a:pt x="23" y="28"/>
                  </a:lnTo>
                  <a:lnTo>
                    <a:pt x="23" y="29"/>
                  </a:lnTo>
                  <a:lnTo>
                    <a:pt x="24" y="32"/>
                  </a:lnTo>
                  <a:lnTo>
                    <a:pt x="25" y="38"/>
                  </a:lnTo>
                  <a:lnTo>
                    <a:pt x="28" y="52"/>
                  </a:lnTo>
                  <a:lnTo>
                    <a:pt x="28" y="52"/>
                  </a:lnTo>
                  <a:lnTo>
                    <a:pt x="28" y="52"/>
                  </a:lnTo>
                  <a:lnTo>
                    <a:pt x="28" y="53"/>
                  </a:lnTo>
                  <a:lnTo>
                    <a:pt x="29" y="55"/>
                  </a:lnTo>
                  <a:lnTo>
                    <a:pt x="29" y="58"/>
                  </a:lnTo>
                  <a:lnTo>
                    <a:pt x="31" y="65"/>
                  </a:lnTo>
                  <a:lnTo>
                    <a:pt x="31" y="66"/>
                  </a:lnTo>
                  <a:lnTo>
                    <a:pt x="31" y="66"/>
                  </a:lnTo>
                  <a:lnTo>
                    <a:pt x="31" y="67"/>
                  </a:lnTo>
                  <a:lnTo>
                    <a:pt x="31" y="68"/>
                  </a:lnTo>
                  <a:lnTo>
                    <a:pt x="32" y="72"/>
                  </a:lnTo>
                  <a:lnTo>
                    <a:pt x="33" y="78"/>
                  </a:lnTo>
                  <a:lnTo>
                    <a:pt x="34" y="78"/>
                  </a:lnTo>
                  <a:lnTo>
                    <a:pt x="34" y="79"/>
                  </a:lnTo>
                  <a:lnTo>
                    <a:pt x="34" y="80"/>
                  </a:lnTo>
                  <a:lnTo>
                    <a:pt x="34" y="81"/>
                  </a:lnTo>
                  <a:lnTo>
                    <a:pt x="35" y="85"/>
                  </a:lnTo>
                  <a:lnTo>
                    <a:pt x="37" y="91"/>
                  </a:lnTo>
                  <a:lnTo>
                    <a:pt x="37" y="91"/>
                  </a:lnTo>
                  <a:lnTo>
                    <a:pt x="37" y="92"/>
                  </a:lnTo>
                  <a:lnTo>
                    <a:pt x="37" y="92"/>
                  </a:lnTo>
                  <a:lnTo>
                    <a:pt x="37" y="94"/>
                  </a:lnTo>
                  <a:lnTo>
                    <a:pt x="38" y="97"/>
                  </a:lnTo>
                  <a:lnTo>
                    <a:pt x="39" y="102"/>
                  </a:lnTo>
                  <a:lnTo>
                    <a:pt x="40" y="102"/>
                  </a:lnTo>
                  <a:lnTo>
                    <a:pt x="40" y="102"/>
                  </a:lnTo>
                  <a:lnTo>
                    <a:pt x="40" y="103"/>
                  </a:lnTo>
                  <a:lnTo>
                    <a:pt x="40" y="104"/>
                  </a:lnTo>
                  <a:lnTo>
                    <a:pt x="41" y="106"/>
                  </a:lnTo>
                  <a:lnTo>
                    <a:pt x="41" y="106"/>
                  </a:lnTo>
                  <a:lnTo>
                    <a:pt x="41" y="106"/>
                  </a:lnTo>
                  <a:lnTo>
                    <a:pt x="41" y="107"/>
                  </a:lnTo>
                  <a:lnTo>
                    <a:pt x="42" y="108"/>
                  </a:lnTo>
                  <a:lnTo>
                    <a:pt x="42" y="109"/>
                  </a:lnTo>
                  <a:lnTo>
                    <a:pt x="42" y="110"/>
                  </a:lnTo>
                  <a:lnTo>
                    <a:pt x="43" y="110"/>
                  </a:lnTo>
                  <a:lnTo>
                    <a:pt x="43" y="110"/>
                  </a:lnTo>
                  <a:lnTo>
                    <a:pt x="43" y="111"/>
                  </a:lnTo>
                  <a:lnTo>
                    <a:pt x="43" y="111"/>
                  </a:lnTo>
                  <a:lnTo>
                    <a:pt x="43" y="111"/>
                  </a:lnTo>
                  <a:lnTo>
                    <a:pt x="43" y="111"/>
                  </a:lnTo>
                  <a:lnTo>
                    <a:pt x="44" y="112"/>
                  </a:lnTo>
                  <a:lnTo>
                    <a:pt x="44" y="112"/>
                  </a:lnTo>
                  <a:lnTo>
                    <a:pt x="44" y="112"/>
                  </a:lnTo>
                  <a:lnTo>
                    <a:pt x="44" y="113"/>
                  </a:lnTo>
                  <a:lnTo>
                    <a:pt x="44" y="113"/>
                  </a:lnTo>
                  <a:lnTo>
                    <a:pt x="45" y="113"/>
                  </a:lnTo>
                  <a:lnTo>
                    <a:pt x="45" y="113"/>
                  </a:lnTo>
                  <a:lnTo>
                    <a:pt x="45" y="114"/>
                  </a:lnTo>
                  <a:lnTo>
                    <a:pt x="45" y="114"/>
                  </a:lnTo>
                  <a:lnTo>
                    <a:pt x="45" y="114"/>
                  </a:lnTo>
                  <a:lnTo>
                    <a:pt x="45" y="114"/>
                  </a:lnTo>
                  <a:lnTo>
                    <a:pt x="45" y="114"/>
                  </a:lnTo>
                  <a:lnTo>
                    <a:pt x="46" y="114"/>
                  </a:lnTo>
                  <a:lnTo>
                    <a:pt x="46" y="115"/>
                  </a:lnTo>
                  <a:lnTo>
                    <a:pt x="46" y="115"/>
                  </a:lnTo>
                  <a:lnTo>
                    <a:pt x="46" y="115"/>
                  </a:lnTo>
                  <a:lnTo>
                    <a:pt x="46" y="115"/>
                  </a:lnTo>
                  <a:lnTo>
                    <a:pt x="46" y="115"/>
                  </a:lnTo>
                  <a:lnTo>
                    <a:pt x="46" y="115"/>
                  </a:lnTo>
                  <a:lnTo>
                    <a:pt x="46" y="115"/>
                  </a:lnTo>
                  <a:lnTo>
                    <a:pt x="47" y="115"/>
                  </a:lnTo>
                  <a:lnTo>
                    <a:pt x="47" y="115"/>
                  </a:lnTo>
                  <a:lnTo>
                    <a:pt x="47" y="115"/>
                  </a:lnTo>
                  <a:lnTo>
                    <a:pt x="47" y="115"/>
                  </a:lnTo>
                  <a:lnTo>
                    <a:pt x="47" y="115"/>
                  </a:lnTo>
                  <a:lnTo>
                    <a:pt x="47" y="115"/>
                  </a:lnTo>
                  <a:lnTo>
                    <a:pt x="47" y="115"/>
                  </a:lnTo>
                  <a:lnTo>
                    <a:pt x="47" y="116"/>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6"/>
                  </a:lnTo>
                  <a:lnTo>
                    <a:pt x="49" y="116"/>
                  </a:lnTo>
                  <a:lnTo>
                    <a:pt x="49" y="116"/>
                  </a:lnTo>
                  <a:lnTo>
                    <a:pt x="49" y="115"/>
                  </a:lnTo>
                  <a:lnTo>
                    <a:pt x="49" y="115"/>
                  </a:lnTo>
                  <a:lnTo>
                    <a:pt x="49" y="115"/>
                  </a:lnTo>
                  <a:lnTo>
                    <a:pt x="49" y="115"/>
                  </a:lnTo>
                  <a:lnTo>
                    <a:pt x="49" y="115"/>
                  </a:lnTo>
                  <a:lnTo>
                    <a:pt x="49" y="115"/>
                  </a:lnTo>
                  <a:lnTo>
                    <a:pt x="49" y="115"/>
                  </a:lnTo>
                  <a:lnTo>
                    <a:pt x="49" y="115"/>
                  </a:lnTo>
                  <a:lnTo>
                    <a:pt x="49" y="115"/>
                  </a:lnTo>
                  <a:lnTo>
                    <a:pt x="49" y="115"/>
                  </a:lnTo>
                  <a:lnTo>
                    <a:pt x="50" y="115"/>
                  </a:lnTo>
                  <a:lnTo>
                    <a:pt x="50" y="115"/>
                  </a:lnTo>
                  <a:lnTo>
                    <a:pt x="50" y="115"/>
                  </a:lnTo>
                  <a:lnTo>
                    <a:pt x="50" y="115"/>
                  </a:lnTo>
                  <a:lnTo>
                    <a:pt x="50" y="114"/>
                  </a:lnTo>
                  <a:lnTo>
                    <a:pt x="50" y="114"/>
                  </a:lnTo>
                  <a:lnTo>
                    <a:pt x="51" y="114"/>
                  </a:lnTo>
                  <a:lnTo>
                    <a:pt x="51" y="114"/>
                  </a:lnTo>
                  <a:lnTo>
                    <a:pt x="51" y="114"/>
                  </a:lnTo>
                  <a:lnTo>
                    <a:pt x="51" y="114"/>
                  </a:lnTo>
                  <a:lnTo>
                    <a:pt x="51" y="113"/>
                  </a:lnTo>
                  <a:lnTo>
                    <a:pt x="51" y="113"/>
                  </a:lnTo>
                  <a:lnTo>
                    <a:pt x="51" y="113"/>
                  </a:lnTo>
                  <a:lnTo>
                    <a:pt x="52" y="113"/>
                  </a:lnTo>
                  <a:lnTo>
                    <a:pt x="52" y="112"/>
                  </a:lnTo>
                  <a:lnTo>
                    <a:pt x="52" y="112"/>
                  </a:lnTo>
                  <a:lnTo>
                    <a:pt x="52" y="112"/>
                  </a:lnTo>
                  <a:lnTo>
                    <a:pt x="52" y="112"/>
                  </a:lnTo>
                  <a:lnTo>
                    <a:pt x="53" y="111"/>
                  </a:lnTo>
                  <a:lnTo>
                    <a:pt x="53" y="111"/>
                  </a:lnTo>
                  <a:lnTo>
                    <a:pt x="53" y="110"/>
                  </a:lnTo>
                  <a:lnTo>
                    <a:pt x="53" y="110"/>
                  </a:lnTo>
                  <a:lnTo>
                    <a:pt x="53" y="109"/>
                  </a:lnTo>
                  <a:lnTo>
                    <a:pt x="54" y="108"/>
                  </a:lnTo>
                  <a:lnTo>
                    <a:pt x="54" y="107"/>
                  </a:lnTo>
                  <a:lnTo>
                    <a:pt x="54" y="107"/>
                  </a:lnTo>
                  <a:lnTo>
                    <a:pt x="55" y="106"/>
                  </a:lnTo>
                  <a:lnTo>
                    <a:pt x="55" y="106"/>
                  </a:lnTo>
                  <a:lnTo>
                    <a:pt x="56" y="103"/>
                  </a:lnTo>
                  <a:lnTo>
                    <a:pt x="57" y="98"/>
                  </a:lnTo>
                  <a:lnTo>
                    <a:pt x="57" y="98"/>
                  </a:lnTo>
                  <a:lnTo>
                    <a:pt x="57" y="98"/>
                  </a:lnTo>
                  <a:lnTo>
                    <a:pt x="57" y="97"/>
                  </a:lnTo>
                  <a:lnTo>
                    <a:pt x="58" y="96"/>
                  </a:lnTo>
                  <a:lnTo>
                    <a:pt x="59" y="93"/>
                  </a:lnTo>
                  <a:lnTo>
                    <a:pt x="60" y="88"/>
                  </a:lnTo>
                  <a:lnTo>
                    <a:pt x="63" y="75"/>
                  </a:lnTo>
                  <a:lnTo>
                    <a:pt x="69" y="45"/>
                  </a:lnTo>
                  <a:lnTo>
                    <a:pt x="69" y="45"/>
                  </a:lnTo>
                  <a:lnTo>
                    <a:pt x="69" y="45"/>
                  </a:lnTo>
                  <a:lnTo>
                    <a:pt x="69" y="44"/>
                  </a:lnTo>
                  <a:lnTo>
                    <a:pt x="69" y="42"/>
                  </a:lnTo>
                  <a:lnTo>
                    <a:pt x="70" y="39"/>
                  </a:lnTo>
                  <a:lnTo>
                    <a:pt x="72" y="32"/>
                  </a:lnTo>
                  <a:lnTo>
                    <a:pt x="72" y="32"/>
                  </a:lnTo>
                  <a:lnTo>
                    <a:pt x="72" y="31"/>
                  </a:lnTo>
                  <a:lnTo>
                    <a:pt x="72" y="31"/>
                  </a:lnTo>
                  <a:lnTo>
                    <a:pt x="72" y="29"/>
                  </a:lnTo>
                  <a:lnTo>
                    <a:pt x="73" y="26"/>
                  </a:lnTo>
                  <a:lnTo>
                    <a:pt x="74" y="20"/>
                  </a:lnTo>
                  <a:lnTo>
                    <a:pt x="75" y="20"/>
                  </a:lnTo>
                  <a:lnTo>
                    <a:pt x="75" y="20"/>
                  </a:lnTo>
                  <a:lnTo>
                    <a:pt x="75" y="19"/>
                  </a:lnTo>
                  <a:lnTo>
                    <a:pt x="75" y="18"/>
                  </a:lnTo>
                  <a:lnTo>
                    <a:pt x="76" y="15"/>
                  </a:lnTo>
                  <a:lnTo>
                    <a:pt x="76" y="15"/>
                  </a:lnTo>
                  <a:lnTo>
                    <a:pt x="76" y="15"/>
                  </a:lnTo>
                  <a:lnTo>
                    <a:pt x="76" y="14"/>
                  </a:lnTo>
                  <a:lnTo>
                    <a:pt x="77" y="13"/>
                  </a:lnTo>
                  <a:lnTo>
                    <a:pt x="77" y="11"/>
                  </a:lnTo>
                  <a:lnTo>
                    <a:pt x="77" y="11"/>
                  </a:lnTo>
                  <a:lnTo>
                    <a:pt x="77" y="10"/>
                  </a:lnTo>
                  <a:lnTo>
                    <a:pt x="77" y="10"/>
                  </a:lnTo>
                  <a:lnTo>
                    <a:pt x="78" y="9"/>
                  </a:lnTo>
                  <a:lnTo>
                    <a:pt x="79" y="7"/>
                  </a:lnTo>
                  <a:lnTo>
                    <a:pt x="79" y="7"/>
                  </a:lnTo>
                  <a:lnTo>
                    <a:pt x="79" y="7"/>
                  </a:lnTo>
                  <a:lnTo>
                    <a:pt x="79" y="6"/>
                  </a:lnTo>
                  <a:lnTo>
                    <a:pt x="79" y="6"/>
                  </a:lnTo>
                  <a:lnTo>
                    <a:pt x="80" y="4"/>
                  </a:lnTo>
                  <a:lnTo>
                    <a:pt x="80" y="4"/>
                  </a:lnTo>
                  <a:lnTo>
                    <a:pt x="80" y="4"/>
                  </a:lnTo>
                  <a:lnTo>
                    <a:pt x="80" y="3"/>
                  </a:lnTo>
                  <a:lnTo>
                    <a:pt x="81" y="3"/>
                  </a:lnTo>
                  <a:lnTo>
                    <a:pt x="81" y="3"/>
                  </a:lnTo>
                  <a:lnTo>
                    <a:pt x="81" y="2"/>
                  </a:lnTo>
                  <a:lnTo>
                    <a:pt x="81" y="2"/>
                  </a:lnTo>
                  <a:lnTo>
                    <a:pt x="82" y="2"/>
                  </a:lnTo>
                  <a:lnTo>
                    <a:pt x="82" y="2"/>
                  </a:lnTo>
                  <a:lnTo>
                    <a:pt x="82" y="1"/>
                  </a:lnTo>
                  <a:lnTo>
                    <a:pt x="82" y="1"/>
                  </a:lnTo>
                  <a:lnTo>
                    <a:pt x="82" y="1"/>
                  </a:lnTo>
                  <a:lnTo>
                    <a:pt x="82" y="1"/>
                  </a:lnTo>
                  <a:lnTo>
                    <a:pt x="82" y="1"/>
                  </a:lnTo>
                  <a:lnTo>
                    <a:pt x="82" y="1"/>
                  </a:lnTo>
                  <a:lnTo>
                    <a:pt x="82" y="1"/>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8" y="1"/>
                  </a:lnTo>
                  <a:lnTo>
                    <a:pt x="88" y="2"/>
                  </a:lnTo>
                  <a:lnTo>
                    <a:pt x="88" y="2"/>
                  </a:lnTo>
                  <a:lnTo>
                    <a:pt x="88" y="2"/>
                  </a:lnTo>
                  <a:lnTo>
                    <a:pt x="88" y="2"/>
                  </a:lnTo>
                  <a:lnTo>
                    <a:pt x="88" y="2"/>
                  </a:lnTo>
                  <a:lnTo>
                    <a:pt x="88" y="3"/>
                  </a:lnTo>
                  <a:lnTo>
                    <a:pt x="88" y="3"/>
                  </a:lnTo>
                  <a:lnTo>
                    <a:pt x="89" y="4"/>
                  </a:lnTo>
                  <a:lnTo>
                    <a:pt x="89" y="4"/>
                  </a:lnTo>
                  <a:lnTo>
                    <a:pt x="89" y="4"/>
                  </a:lnTo>
                  <a:lnTo>
                    <a:pt x="89" y="4"/>
                  </a:lnTo>
                  <a:lnTo>
                    <a:pt x="90" y="5"/>
                  </a:lnTo>
                  <a:lnTo>
                    <a:pt x="90" y="6"/>
                  </a:lnTo>
                  <a:lnTo>
                    <a:pt x="90" y="7"/>
                  </a:lnTo>
                  <a:lnTo>
                    <a:pt x="90" y="7"/>
                  </a:lnTo>
                  <a:lnTo>
                    <a:pt x="91" y="7"/>
                  </a:lnTo>
                  <a:lnTo>
                    <a:pt x="91" y="8"/>
                  </a:lnTo>
                  <a:lnTo>
                    <a:pt x="92" y="10"/>
                  </a:lnTo>
                  <a:lnTo>
                    <a:pt x="92" y="10"/>
                  </a:lnTo>
                  <a:lnTo>
                    <a:pt x="92" y="11"/>
                  </a:lnTo>
                  <a:lnTo>
                    <a:pt x="92" y="11"/>
                  </a:lnTo>
                  <a:lnTo>
                    <a:pt x="92" y="12"/>
                  </a:lnTo>
                  <a:lnTo>
                    <a:pt x="93" y="15"/>
                  </a:lnTo>
                  <a:lnTo>
                    <a:pt x="95" y="21"/>
                  </a:lnTo>
                  <a:lnTo>
                    <a:pt x="95" y="21"/>
                  </a:lnTo>
                  <a:lnTo>
                    <a:pt x="95" y="21"/>
                  </a:lnTo>
                  <a:lnTo>
                    <a:pt x="95" y="22"/>
                  </a:lnTo>
                  <a:lnTo>
                    <a:pt x="96" y="24"/>
                  </a:lnTo>
                  <a:lnTo>
                    <a:pt x="96" y="27"/>
                  </a:lnTo>
                  <a:lnTo>
                    <a:pt x="98" y="34"/>
                  </a:lnTo>
                  <a:lnTo>
                    <a:pt x="98" y="34"/>
                  </a:lnTo>
                  <a:lnTo>
                    <a:pt x="98" y="34"/>
                  </a:lnTo>
                  <a:lnTo>
                    <a:pt x="98" y="35"/>
                  </a:lnTo>
                  <a:lnTo>
                    <a:pt x="98" y="37"/>
                  </a:lnTo>
                  <a:lnTo>
                    <a:pt x="99" y="41"/>
                  </a:lnTo>
                  <a:lnTo>
                    <a:pt x="101" y="48"/>
                  </a:lnTo>
                  <a:lnTo>
                    <a:pt x="104" y="63"/>
                  </a:lnTo>
                  <a:lnTo>
                    <a:pt x="104" y="64"/>
                  </a:lnTo>
                  <a:lnTo>
                    <a:pt x="104" y="64"/>
                  </a:lnTo>
                  <a:lnTo>
                    <a:pt x="104" y="65"/>
                  </a:lnTo>
                  <a:lnTo>
                    <a:pt x="104" y="67"/>
                  </a:lnTo>
                  <a:lnTo>
                    <a:pt x="105" y="70"/>
                  </a:lnTo>
                  <a:lnTo>
                    <a:pt x="106" y="77"/>
                  </a:lnTo>
                  <a:lnTo>
                    <a:pt x="106" y="78"/>
                  </a:lnTo>
                  <a:lnTo>
                    <a:pt x="107" y="78"/>
                  </a:lnTo>
                  <a:lnTo>
                    <a:pt x="107" y="79"/>
                  </a:lnTo>
                  <a:lnTo>
                    <a:pt x="107" y="80"/>
                  </a:lnTo>
                  <a:lnTo>
                    <a:pt x="108" y="84"/>
                  </a:lnTo>
                  <a:lnTo>
                    <a:pt x="109" y="90"/>
                  </a:lnTo>
                  <a:lnTo>
                    <a:pt x="109" y="90"/>
                  </a:lnTo>
                  <a:lnTo>
                    <a:pt x="109" y="91"/>
                  </a:lnTo>
                  <a:lnTo>
                    <a:pt x="110" y="91"/>
                  </a:lnTo>
                  <a:lnTo>
                    <a:pt x="110" y="93"/>
                  </a:lnTo>
                  <a:lnTo>
                    <a:pt x="111" y="96"/>
                  </a:lnTo>
                  <a:lnTo>
                    <a:pt x="111" y="96"/>
                  </a:lnTo>
                  <a:lnTo>
                    <a:pt x="111" y="97"/>
                  </a:lnTo>
                  <a:lnTo>
                    <a:pt x="111" y="97"/>
                  </a:lnTo>
                  <a:lnTo>
                    <a:pt x="112" y="99"/>
                  </a:lnTo>
                  <a:lnTo>
                    <a:pt x="112" y="101"/>
                  </a:lnTo>
                  <a:lnTo>
                    <a:pt x="112" y="102"/>
                  </a:lnTo>
                  <a:lnTo>
                    <a:pt x="112" y="102"/>
                  </a:lnTo>
                  <a:lnTo>
                    <a:pt x="113" y="103"/>
                  </a:lnTo>
                  <a:lnTo>
                    <a:pt x="113" y="104"/>
                  </a:lnTo>
                  <a:lnTo>
                    <a:pt x="114" y="106"/>
                  </a:lnTo>
                  <a:lnTo>
                    <a:pt x="114" y="106"/>
                  </a:lnTo>
                  <a:lnTo>
                    <a:pt x="114" y="107"/>
                  </a:lnTo>
                  <a:lnTo>
                    <a:pt x="114" y="107"/>
                  </a:lnTo>
                  <a:lnTo>
                    <a:pt x="114" y="108"/>
                  </a:lnTo>
                  <a:lnTo>
                    <a:pt x="115" y="110"/>
                  </a:lnTo>
                  <a:lnTo>
                    <a:pt x="115" y="110"/>
                  </a:lnTo>
                  <a:lnTo>
                    <a:pt x="116" y="110"/>
                  </a:lnTo>
                  <a:lnTo>
                    <a:pt x="116" y="111"/>
                  </a:lnTo>
                  <a:lnTo>
                    <a:pt x="116" y="111"/>
                  </a:lnTo>
                  <a:lnTo>
                    <a:pt x="116" y="112"/>
                  </a:lnTo>
                  <a:lnTo>
                    <a:pt x="116" y="112"/>
                  </a:lnTo>
                  <a:lnTo>
                    <a:pt x="116" y="112"/>
                  </a:lnTo>
                  <a:lnTo>
                    <a:pt x="117" y="113"/>
                  </a:lnTo>
                  <a:lnTo>
                    <a:pt x="117" y="113"/>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5"/>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20" y="115"/>
                  </a:lnTo>
                  <a:lnTo>
                    <a:pt x="120" y="115"/>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6"/>
                  </a:lnTo>
                  <a:lnTo>
                    <a:pt x="121" y="116"/>
                  </a:lnTo>
                  <a:lnTo>
                    <a:pt x="121" y="116"/>
                  </a:lnTo>
                  <a:lnTo>
                    <a:pt x="121" y="115"/>
                  </a:lnTo>
                  <a:lnTo>
                    <a:pt x="121" y="115"/>
                  </a:lnTo>
                  <a:lnTo>
                    <a:pt x="121" y="115"/>
                  </a:lnTo>
                  <a:lnTo>
                    <a:pt x="121" y="115"/>
                  </a:lnTo>
                  <a:lnTo>
                    <a:pt x="121" y="115"/>
                  </a:lnTo>
                  <a:lnTo>
                    <a:pt x="121" y="115"/>
                  </a:lnTo>
                  <a:lnTo>
                    <a:pt x="122" y="115"/>
                  </a:lnTo>
                  <a:lnTo>
                    <a:pt x="122" y="115"/>
                  </a:lnTo>
                  <a:lnTo>
                    <a:pt x="122" y="115"/>
                  </a:lnTo>
                  <a:lnTo>
                    <a:pt x="122" y="115"/>
                  </a:lnTo>
                  <a:lnTo>
                    <a:pt x="122" y="115"/>
                  </a:lnTo>
                  <a:lnTo>
                    <a:pt x="122" y="115"/>
                  </a:lnTo>
                  <a:lnTo>
                    <a:pt x="122" y="115"/>
                  </a:lnTo>
                  <a:lnTo>
                    <a:pt x="122" y="114"/>
                  </a:lnTo>
                  <a:lnTo>
                    <a:pt x="122" y="114"/>
                  </a:lnTo>
                  <a:lnTo>
                    <a:pt x="123" y="114"/>
                  </a:lnTo>
                  <a:lnTo>
                    <a:pt x="123" y="114"/>
                  </a:lnTo>
                  <a:lnTo>
                    <a:pt x="123" y="114"/>
                  </a:lnTo>
                  <a:lnTo>
                    <a:pt x="123" y="114"/>
                  </a:lnTo>
                  <a:lnTo>
                    <a:pt x="123" y="114"/>
                  </a:lnTo>
                  <a:lnTo>
                    <a:pt x="123" y="114"/>
                  </a:lnTo>
                  <a:lnTo>
                    <a:pt x="123" y="113"/>
                  </a:lnTo>
                  <a:lnTo>
                    <a:pt x="124" y="113"/>
                  </a:lnTo>
                  <a:lnTo>
                    <a:pt x="124" y="113"/>
                  </a:lnTo>
                  <a:lnTo>
                    <a:pt x="124" y="113"/>
                  </a:lnTo>
                  <a:lnTo>
                    <a:pt x="124" y="112"/>
                  </a:lnTo>
                  <a:lnTo>
                    <a:pt x="124" y="112"/>
                  </a:lnTo>
                  <a:lnTo>
                    <a:pt x="124" y="112"/>
                  </a:lnTo>
                  <a:lnTo>
                    <a:pt x="124" y="112"/>
                  </a:lnTo>
                  <a:lnTo>
                    <a:pt x="125" y="111"/>
                  </a:lnTo>
                  <a:lnTo>
                    <a:pt x="125" y="110"/>
                  </a:lnTo>
                  <a:lnTo>
                    <a:pt x="125" y="110"/>
                  </a:lnTo>
                  <a:lnTo>
                    <a:pt x="125" y="110"/>
                  </a:lnTo>
                  <a:lnTo>
                    <a:pt x="125" y="110"/>
                  </a:lnTo>
                  <a:lnTo>
                    <a:pt x="126" y="109"/>
                  </a:lnTo>
                  <a:lnTo>
                    <a:pt x="126" y="107"/>
                  </a:lnTo>
                  <a:lnTo>
                    <a:pt x="126" y="107"/>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99" name="Freeform 64"/>
            <p:cNvSpPr>
              <a:spLocks/>
            </p:cNvSpPr>
            <p:nvPr/>
          </p:nvSpPr>
          <p:spPr bwMode="auto">
            <a:xfrm>
              <a:off x="2679" y="2186"/>
              <a:ext cx="131" cy="116"/>
            </a:xfrm>
            <a:custGeom>
              <a:avLst/>
              <a:gdLst/>
              <a:ahLst/>
              <a:cxnLst>
                <a:cxn ang="0">
                  <a:pos x="2" y="101"/>
                </a:cxn>
                <a:cxn ang="0">
                  <a:pos x="6" y="85"/>
                </a:cxn>
                <a:cxn ang="0">
                  <a:pos x="12" y="56"/>
                </a:cxn>
                <a:cxn ang="0">
                  <a:pos x="15" y="39"/>
                </a:cxn>
                <a:cxn ang="0">
                  <a:pos x="19" y="20"/>
                </a:cxn>
                <a:cxn ang="0">
                  <a:pos x="21" y="14"/>
                </a:cxn>
                <a:cxn ang="0">
                  <a:pos x="24" y="6"/>
                </a:cxn>
                <a:cxn ang="0">
                  <a:pos x="25" y="3"/>
                </a:cxn>
                <a:cxn ang="0">
                  <a:pos x="27" y="1"/>
                </a:cxn>
                <a:cxn ang="0">
                  <a:pos x="28" y="0"/>
                </a:cxn>
                <a:cxn ang="0">
                  <a:pos x="28" y="0"/>
                </a:cxn>
                <a:cxn ang="0">
                  <a:pos x="29" y="0"/>
                </a:cxn>
                <a:cxn ang="0">
                  <a:pos x="30" y="0"/>
                </a:cxn>
                <a:cxn ang="0">
                  <a:pos x="31" y="0"/>
                </a:cxn>
                <a:cxn ang="0">
                  <a:pos x="32" y="1"/>
                </a:cxn>
                <a:cxn ang="0">
                  <a:pos x="33" y="3"/>
                </a:cxn>
                <a:cxn ang="0">
                  <a:pos x="35" y="7"/>
                </a:cxn>
                <a:cxn ang="0">
                  <a:pos x="38" y="19"/>
                </a:cxn>
                <a:cxn ang="0">
                  <a:pos x="41" y="32"/>
                </a:cxn>
                <a:cxn ang="0">
                  <a:pos x="48" y="66"/>
                </a:cxn>
                <a:cxn ang="0">
                  <a:pos x="53" y="92"/>
                </a:cxn>
                <a:cxn ang="0">
                  <a:pos x="55" y="99"/>
                </a:cxn>
                <a:cxn ang="0">
                  <a:pos x="57" y="107"/>
                </a:cxn>
                <a:cxn ang="0">
                  <a:pos x="59" y="112"/>
                </a:cxn>
                <a:cxn ang="0">
                  <a:pos x="61" y="114"/>
                </a:cxn>
                <a:cxn ang="0">
                  <a:pos x="62" y="115"/>
                </a:cxn>
                <a:cxn ang="0">
                  <a:pos x="62" y="115"/>
                </a:cxn>
                <a:cxn ang="0">
                  <a:pos x="63" y="116"/>
                </a:cxn>
                <a:cxn ang="0">
                  <a:pos x="64" y="115"/>
                </a:cxn>
                <a:cxn ang="0">
                  <a:pos x="65" y="115"/>
                </a:cxn>
                <a:cxn ang="0">
                  <a:pos x="66" y="114"/>
                </a:cxn>
                <a:cxn ang="0">
                  <a:pos x="67" y="111"/>
                </a:cxn>
                <a:cxn ang="0">
                  <a:pos x="69" y="107"/>
                </a:cxn>
                <a:cxn ang="0">
                  <a:pos x="72" y="98"/>
                </a:cxn>
                <a:cxn ang="0">
                  <a:pos x="76" y="78"/>
                </a:cxn>
                <a:cxn ang="0">
                  <a:pos x="82" y="45"/>
                </a:cxn>
                <a:cxn ang="0">
                  <a:pos x="85" y="28"/>
                </a:cxn>
                <a:cxn ang="0">
                  <a:pos x="89" y="13"/>
                </a:cxn>
                <a:cxn ang="0">
                  <a:pos x="91" y="6"/>
                </a:cxn>
                <a:cxn ang="0">
                  <a:pos x="93" y="3"/>
                </a:cxn>
                <a:cxn ang="0">
                  <a:pos x="94" y="1"/>
                </a:cxn>
                <a:cxn ang="0">
                  <a:pos x="95" y="0"/>
                </a:cxn>
                <a:cxn ang="0">
                  <a:pos x="96" y="0"/>
                </a:cxn>
                <a:cxn ang="0">
                  <a:pos x="96" y="0"/>
                </a:cxn>
                <a:cxn ang="0">
                  <a:pos x="97" y="0"/>
                </a:cxn>
                <a:cxn ang="0">
                  <a:pos x="98" y="0"/>
                </a:cxn>
                <a:cxn ang="0">
                  <a:pos x="99" y="2"/>
                </a:cxn>
                <a:cxn ang="0">
                  <a:pos x="100" y="4"/>
                </a:cxn>
                <a:cxn ang="0">
                  <a:pos x="102" y="10"/>
                </a:cxn>
                <a:cxn ang="0">
                  <a:pos x="105" y="21"/>
                </a:cxn>
                <a:cxn ang="0">
                  <a:pos x="112" y="54"/>
                </a:cxn>
                <a:cxn ang="0">
                  <a:pos x="117" y="81"/>
                </a:cxn>
                <a:cxn ang="0">
                  <a:pos x="118" y="90"/>
                </a:cxn>
                <a:cxn ang="0">
                  <a:pos x="121" y="102"/>
                </a:cxn>
                <a:cxn ang="0">
                  <a:pos x="124" y="109"/>
                </a:cxn>
                <a:cxn ang="0">
                  <a:pos x="125" y="112"/>
                </a:cxn>
                <a:cxn ang="0">
                  <a:pos x="126" y="114"/>
                </a:cxn>
                <a:cxn ang="0">
                  <a:pos x="127" y="115"/>
                </a:cxn>
                <a:cxn ang="0">
                  <a:pos x="128" y="116"/>
                </a:cxn>
                <a:cxn ang="0">
                  <a:pos x="129" y="116"/>
                </a:cxn>
                <a:cxn ang="0">
                  <a:pos x="129" y="115"/>
                </a:cxn>
                <a:cxn ang="0">
                  <a:pos x="130" y="115"/>
                </a:cxn>
              </a:cxnLst>
              <a:rect l="0" t="0" r="r" b="b"/>
              <a:pathLst>
                <a:path w="131" h="116">
                  <a:moveTo>
                    <a:pt x="0" y="107"/>
                  </a:moveTo>
                  <a:lnTo>
                    <a:pt x="1" y="106"/>
                  </a:lnTo>
                  <a:lnTo>
                    <a:pt x="1" y="106"/>
                  </a:lnTo>
                  <a:lnTo>
                    <a:pt x="1" y="105"/>
                  </a:lnTo>
                  <a:lnTo>
                    <a:pt x="2" y="103"/>
                  </a:lnTo>
                  <a:lnTo>
                    <a:pt x="2" y="102"/>
                  </a:lnTo>
                  <a:lnTo>
                    <a:pt x="2" y="102"/>
                  </a:lnTo>
                  <a:lnTo>
                    <a:pt x="2" y="101"/>
                  </a:lnTo>
                  <a:lnTo>
                    <a:pt x="3" y="100"/>
                  </a:lnTo>
                  <a:lnTo>
                    <a:pt x="3" y="97"/>
                  </a:lnTo>
                  <a:lnTo>
                    <a:pt x="4" y="97"/>
                  </a:lnTo>
                  <a:lnTo>
                    <a:pt x="4" y="96"/>
                  </a:lnTo>
                  <a:lnTo>
                    <a:pt x="4" y="96"/>
                  </a:lnTo>
                  <a:lnTo>
                    <a:pt x="4" y="94"/>
                  </a:lnTo>
                  <a:lnTo>
                    <a:pt x="5" y="91"/>
                  </a:lnTo>
                  <a:lnTo>
                    <a:pt x="6" y="85"/>
                  </a:lnTo>
                  <a:lnTo>
                    <a:pt x="6" y="84"/>
                  </a:lnTo>
                  <a:lnTo>
                    <a:pt x="7" y="84"/>
                  </a:lnTo>
                  <a:lnTo>
                    <a:pt x="7" y="83"/>
                  </a:lnTo>
                  <a:lnTo>
                    <a:pt x="7" y="81"/>
                  </a:lnTo>
                  <a:lnTo>
                    <a:pt x="8" y="78"/>
                  </a:lnTo>
                  <a:lnTo>
                    <a:pt x="9" y="71"/>
                  </a:lnTo>
                  <a:lnTo>
                    <a:pt x="12" y="56"/>
                  </a:lnTo>
                  <a:lnTo>
                    <a:pt x="12" y="56"/>
                  </a:lnTo>
                  <a:lnTo>
                    <a:pt x="12" y="56"/>
                  </a:lnTo>
                  <a:lnTo>
                    <a:pt x="12" y="54"/>
                  </a:lnTo>
                  <a:lnTo>
                    <a:pt x="13" y="52"/>
                  </a:lnTo>
                  <a:lnTo>
                    <a:pt x="14" y="49"/>
                  </a:lnTo>
                  <a:lnTo>
                    <a:pt x="15" y="41"/>
                  </a:lnTo>
                  <a:lnTo>
                    <a:pt x="15" y="40"/>
                  </a:lnTo>
                  <a:lnTo>
                    <a:pt x="15" y="40"/>
                  </a:lnTo>
                  <a:lnTo>
                    <a:pt x="15" y="39"/>
                  </a:lnTo>
                  <a:lnTo>
                    <a:pt x="16" y="37"/>
                  </a:lnTo>
                  <a:lnTo>
                    <a:pt x="17" y="33"/>
                  </a:lnTo>
                  <a:lnTo>
                    <a:pt x="18" y="26"/>
                  </a:lnTo>
                  <a:lnTo>
                    <a:pt x="18" y="26"/>
                  </a:lnTo>
                  <a:lnTo>
                    <a:pt x="18" y="26"/>
                  </a:lnTo>
                  <a:lnTo>
                    <a:pt x="19" y="25"/>
                  </a:lnTo>
                  <a:lnTo>
                    <a:pt x="19" y="23"/>
                  </a:lnTo>
                  <a:lnTo>
                    <a:pt x="19" y="20"/>
                  </a:lnTo>
                  <a:lnTo>
                    <a:pt x="20" y="20"/>
                  </a:lnTo>
                  <a:lnTo>
                    <a:pt x="20" y="20"/>
                  </a:lnTo>
                  <a:lnTo>
                    <a:pt x="20" y="19"/>
                  </a:lnTo>
                  <a:lnTo>
                    <a:pt x="20" y="18"/>
                  </a:lnTo>
                  <a:lnTo>
                    <a:pt x="21" y="15"/>
                  </a:lnTo>
                  <a:lnTo>
                    <a:pt x="21" y="15"/>
                  </a:lnTo>
                  <a:lnTo>
                    <a:pt x="21" y="14"/>
                  </a:lnTo>
                  <a:lnTo>
                    <a:pt x="21" y="14"/>
                  </a:lnTo>
                  <a:lnTo>
                    <a:pt x="22" y="13"/>
                  </a:lnTo>
                  <a:lnTo>
                    <a:pt x="22" y="10"/>
                  </a:lnTo>
                  <a:lnTo>
                    <a:pt x="23" y="10"/>
                  </a:lnTo>
                  <a:lnTo>
                    <a:pt x="23" y="10"/>
                  </a:lnTo>
                  <a:lnTo>
                    <a:pt x="23" y="9"/>
                  </a:lnTo>
                  <a:lnTo>
                    <a:pt x="23" y="8"/>
                  </a:lnTo>
                  <a:lnTo>
                    <a:pt x="24" y="6"/>
                  </a:lnTo>
                  <a:lnTo>
                    <a:pt x="24" y="6"/>
                  </a:lnTo>
                  <a:lnTo>
                    <a:pt x="24" y="6"/>
                  </a:lnTo>
                  <a:lnTo>
                    <a:pt x="24" y="6"/>
                  </a:lnTo>
                  <a:lnTo>
                    <a:pt x="25" y="5"/>
                  </a:lnTo>
                  <a:lnTo>
                    <a:pt x="25" y="5"/>
                  </a:lnTo>
                  <a:lnTo>
                    <a:pt x="25" y="4"/>
                  </a:lnTo>
                  <a:lnTo>
                    <a:pt x="25" y="4"/>
                  </a:lnTo>
                  <a:lnTo>
                    <a:pt x="25" y="3"/>
                  </a:lnTo>
                  <a:lnTo>
                    <a:pt x="25" y="3"/>
                  </a:lnTo>
                  <a:lnTo>
                    <a:pt x="25" y="3"/>
                  </a:lnTo>
                  <a:lnTo>
                    <a:pt x="25" y="3"/>
                  </a:lnTo>
                  <a:lnTo>
                    <a:pt x="26" y="2"/>
                  </a:lnTo>
                  <a:lnTo>
                    <a:pt x="26" y="2"/>
                  </a:lnTo>
                  <a:lnTo>
                    <a:pt x="26" y="2"/>
                  </a:lnTo>
                  <a:lnTo>
                    <a:pt x="26" y="2"/>
                  </a:lnTo>
                  <a:lnTo>
                    <a:pt x="27" y="1"/>
                  </a:lnTo>
                  <a:lnTo>
                    <a:pt x="27" y="1"/>
                  </a:lnTo>
                  <a:lnTo>
                    <a:pt x="27" y="1"/>
                  </a:lnTo>
                  <a:lnTo>
                    <a:pt x="27" y="1"/>
                  </a:lnTo>
                  <a:lnTo>
                    <a:pt x="27" y="1"/>
                  </a:lnTo>
                  <a:lnTo>
                    <a:pt x="27" y="1"/>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0"/>
                  </a:lnTo>
                  <a:lnTo>
                    <a:pt x="31" y="0"/>
                  </a:lnTo>
                  <a:lnTo>
                    <a:pt x="31" y="0"/>
                  </a:lnTo>
                  <a:lnTo>
                    <a:pt x="31" y="1"/>
                  </a:lnTo>
                  <a:lnTo>
                    <a:pt x="31" y="1"/>
                  </a:lnTo>
                  <a:lnTo>
                    <a:pt x="31" y="1"/>
                  </a:lnTo>
                  <a:lnTo>
                    <a:pt x="32" y="1"/>
                  </a:lnTo>
                  <a:lnTo>
                    <a:pt x="32" y="1"/>
                  </a:lnTo>
                  <a:lnTo>
                    <a:pt x="32" y="1"/>
                  </a:lnTo>
                  <a:lnTo>
                    <a:pt x="32" y="2"/>
                  </a:lnTo>
                  <a:lnTo>
                    <a:pt x="32" y="2"/>
                  </a:lnTo>
                  <a:lnTo>
                    <a:pt x="32" y="2"/>
                  </a:lnTo>
                  <a:lnTo>
                    <a:pt x="33" y="2"/>
                  </a:lnTo>
                  <a:lnTo>
                    <a:pt x="33" y="3"/>
                  </a:lnTo>
                  <a:lnTo>
                    <a:pt x="33" y="3"/>
                  </a:lnTo>
                  <a:lnTo>
                    <a:pt x="33" y="4"/>
                  </a:lnTo>
                  <a:lnTo>
                    <a:pt x="33" y="4"/>
                  </a:lnTo>
                  <a:lnTo>
                    <a:pt x="33" y="4"/>
                  </a:lnTo>
                  <a:lnTo>
                    <a:pt x="34" y="5"/>
                  </a:lnTo>
                  <a:lnTo>
                    <a:pt x="34" y="5"/>
                  </a:lnTo>
                  <a:lnTo>
                    <a:pt x="34" y="5"/>
                  </a:lnTo>
                  <a:lnTo>
                    <a:pt x="34" y="6"/>
                  </a:lnTo>
                  <a:lnTo>
                    <a:pt x="35" y="7"/>
                  </a:lnTo>
                  <a:lnTo>
                    <a:pt x="35" y="9"/>
                  </a:lnTo>
                  <a:lnTo>
                    <a:pt x="35" y="9"/>
                  </a:lnTo>
                  <a:lnTo>
                    <a:pt x="35" y="9"/>
                  </a:lnTo>
                  <a:lnTo>
                    <a:pt x="36" y="10"/>
                  </a:lnTo>
                  <a:lnTo>
                    <a:pt x="36" y="11"/>
                  </a:lnTo>
                  <a:lnTo>
                    <a:pt x="37" y="13"/>
                  </a:lnTo>
                  <a:lnTo>
                    <a:pt x="38" y="18"/>
                  </a:lnTo>
                  <a:lnTo>
                    <a:pt x="38" y="19"/>
                  </a:lnTo>
                  <a:lnTo>
                    <a:pt x="38" y="19"/>
                  </a:lnTo>
                  <a:lnTo>
                    <a:pt x="39" y="20"/>
                  </a:lnTo>
                  <a:lnTo>
                    <a:pt x="39" y="21"/>
                  </a:lnTo>
                  <a:lnTo>
                    <a:pt x="39" y="24"/>
                  </a:lnTo>
                  <a:lnTo>
                    <a:pt x="41" y="31"/>
                  </a:lnTo>
                  <a:lnTo>
                    <a:pt x="41" y="31"/>
                  </a:lnTo>
                  <a:lnTo>
                    <a:pt x="41" y="32"/>
                  </a:lnTo>
                  <a:lnTo>
                    <a:pt x="41" y="32"/>
                  </a:lnTo>
                  <a:lnTo>
                    <a:pt x="42" y="34"/>
                  </a:lnTo>
                  <a:lnTo>
                    <a:pt x="43" y="38"/>
                  </a:lnTo>
                  <a:lnTo>
                    <a:pt x="44" y="46"/>
                  </a:lnTo>
                  <a:lnTo>
                    <a:pt x="47" y="62"/>
                  </a:lnTo>
                  <a:lnTo>
                    <a:pt x="47" y="63"/>
                  </a:lnTo>
                  <a:lnTo>
                    <a:pt x="47" y="63"/>
                  </a:lnTo>
                  <a:lnTo>
                    <a:pt x="47" y="64"/>
                  </a:lnTo>
                  <a:lnTo>
                    <a:pt x="48" y="66"/>
                  </a:lnTo>
                  <a:lnTo>
                    <a:pt x="49" y="70"/>
                  </a:lnTo>
                  <a:lnTo>
                    <a:pt x="50" y="78"/>
                  </a:lnTo>
                  <a:lnTo>
                    <a:pt x="50" y="78"/>
                  </a:lnTo>
                  <a:lnTo>
                    <a:pt x="50" y="79"/>
                  </a:lnTo>
                  <a:lnTo>
                    <a:pt x="50" y="80"/>
                  </a:lnTo>
                  <a:lnTo>
                    <a:pt x="51" y="82"/>
                  </a:lnTo>
                  <a:lnTo>
                    <a:pt x="51" y="85"/>
                  </a:lnTo>
                  <a:lnTo>
                    <a:pt x="53" y="92"/>
                  </a:lnTo>
                  <a:lnTo>
                    <a:pt x="53" y="92"/>
                  </a:lnTo>
                  <a:lnTo>
                    <a:pt x="53" y="93"/>
                  </a:lnTo>
                  <a:lnTo>
                    <a:pt x="53" y="93"/>
                  </a:lnTo>
                  <a:lnTo>
                    <a:pt x="54" y="95"/>
                  </a:lnTo>
                  <a:lnTo>
                    <a:pt x="54" y="98"/>
                  </a:lnTo>
                  <a:lnTo>
                    <a:pt x="55" y="98"/>
                  </a:lnTo>
                  <a:lnTo>
                    <a:pt x="55" y="98"/>
                  </a:lnTo>
                  <a:lnTo>
                    <a:pt x="55" y="99"/>
                  </a:lnTo>
                  <a:lnTo>
                    <a:pt x="55" y="100"/>
                  </a:lnTo>
                  <a:lnTo>
                    <a:pt x="56" y="103"/>
                  </a:lnTo>
                  <a:lnTo>
                    <a:pt x="56" y="103"/>
                  </a:lnTo>
                  <a:lnTo>
                    <a:pt x="56" y="103"/>
                  </a:lnTo>
                  <a:lnTo>
                    <a:pt x="56" y="104"/>
                  </a:lnTo>
                  <a:lnTo>
                    <a:pt x="57" y="105"/>
                  </a:lnTo>
                  <a:lnTo>
                    <a:pt x="57" y="107"/>
                  </a:lnTo>
                  <a:lnTo>
                    <a:pt x="57" y="107"/>
                  </a:lnTo>
                  <a:lnTo>
                    <a:pt x="57" y="108"/>
                  </a:lnTo>
                  <a:lnTo>
                    <a:pt x="57" y="108"/>
                  </a:lnTo>
                  <a:lnTo>
                    <a:pt x="58" y="109"/>
                  </a:lnTo>
                  <a:lnTo>
                    <a:pt x="59" y="111"/>
                  </a:lnTo>
                  <a:lnTo>
                    <a:pt x="59" y="111"/>
                  </a:lnTo>
                  <a:lnTo>
                    <a:pt x="59" y="111"/>
                  </a:lnTo>
                  <a:lnTo>
                    <a:pt x="59" y="111"/>
                  </a:lnTo>
                  <a:lnTo>
                    <a:pt x="59" y="112"/>
                  </a:lnTo>
                  <a:lnTo>
                    <a:pt x="59" y="112"/>
                  </a:lnTo>
                  <a:lnTo>
                    <a:pt x="59" y="112"/>
                  </a:lnTo>
                  <a:lnTo>
                    <a:pt x="60" y="113"/>
                  </a:lnTo>
                  <a:lnTo>
                    <a:pt x="60" y="113"/>
                  </a:lnTo>
                  <a:lnTo>
                    <a:pt x="60" y="114"/>
                  </a:lnTo>
                  <a:lnTo>
                    <a:pt x="60" y="114"/>
                  </a:lnTo>
                  <a:lnTo>
                    <a:pt x="60" y="114"/>
                  </a:lnTo>
                  <a:lnTo>
                    <a:pt x="61" y="114"/>
                  </a:lnTo>
                  <a:lnTo>
                    <a:pt x="61" y="114"/>
                  </a:lnTo>
                  <a:lnTo>
                    <a:pt x="61" y="114"/>
                  </a:lnTo>
                  <a:lnTo>
                    <a:pt x="61" y="114"/>
                  </a:lnTo>
                  <a:lnTo>
                    <a:pt x="61" y="114"/>
                  </a:lnTo>
                  <a:lnTo>
                    <a:pt x="61" y="115"/>
                  </a:lnTo>
                  <a:lnTo>
                    <a:pt x="61" y="115"/>
                  </a:lnTo>
                  <a:lnTo>
                    <a:pt x="61" y="115"/>
                  </a:lnTo>
                  <a:lnTo>
                    <a:pt x="62" y="115"/>
                  </a:lnTo>
                  <a:lnTo>
                    <a:pt x="62" y="115"/>
                  </a:lnTo>
                  <a:lnTo>
                    <a:pt x="62" y="115"/>
                  </a:lnTo>
                  <a:lnTo>
                    <a:pt x="62" y="115"/>
                  </a:lnTo>
                  <a:lnTo>
                    <a:pt x="62" y="115"/>
                  </a:lnTo>
                  <a:lnTo>
                    <a:pt x="62" y="115"/>
                  </a:lnTo>
                  <a:lnTo>
                    <a:pt x="62" y="115"/>
                  </a:lnTo>
                  <a:lnTo>
                    <a:pt x="62" y="115"/>
                  </a:lnTo>
                  <a:lnTo>
                    <a:pt x="62" y="115"/>
                  </a:lnTo>
                  <a:lnTo>
                    <a:pt x="62"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4"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4"/>
                  </a:lnTo>
                  <a:lnTo>
                    <a:pt x="65" y="114"/>
                  </a:lnTo>
                  <a:lnTo>
                    <a:pt x="65" y="114"/>
                  </a:lnTo>
                  <a:lnTo>
                    <a:pt x="65" y="114"/>
                  </a:lnTo>
                  <a:lnTo>
                    <a:pt x="65" y="114"/>
                  </a:lnTo>
                  <a:lnTo>
                    <a:pt x="66" y="114"/>
                  </a:lnTo>
                  <a:lnTo>
                    <a:pt x="66" y="113"/>
                  </a:lnTo>
                  <a:lnTo>
                    <a:pt x="66" y="113"/>
                  </a:lnTo>
                  <a:lnTo>
                    <a:pt x="66" y="113"/>
                  </a:lnTo>
                  <a:lnTo>
                    <a:pt x="66" y="113"/>
                  </a:lnTo>
                  <a:lnTo>
                    <a:pt x="67" y="112"/>
                  </a:lnTo>
                  <a:lnTo>
                    <a:pt x="67" y="112"/>
                  </a:lnTo>
                  <a:lnTo>
                    <a:pt x="67" y="112"/>
                  </a:lnTo>
                  <a:lnTo>
                    <a:pt x="67" y="111"/>
                  </a:lnTo>
                  <a:lnTo>
                    <a:pt x="67" y="111"/>
                  </a:lnTo>
                  <a:lnTo>
                    <a:pt x="67" y="110"/>
                  </a:lnTo>
                  <a:lnTo>
                    <a:pt x="68" y="110"/>
                  </a:lnTo>
                  <a:lnTo>
                    <a:pt x="68" y="110"/>
                  </a:lnTo>
                  <a:lnTo>
                    <a:pt x="68" y="109"/>
                  </a:lnTo>
                  <a:lnTo>
                    <a:pt x="69" y="107"/>
                  </a:lnTo>
                  <a:lnTo>
                    <a:pt x="69" y="107"/>
                  </a:lnTo>
                  <a:lnTo>
                    <a:pt x="69" y="107"/>
                  </a:lnTo>
                  <a:lnTo>
                    <a:pt x="69" y="106"/>
                  </a:lnTo>
                  <a:lnTo>
                    <a:pt x="69" y="105"/>
                  </a:lnTo>
                  <a:lnTo>
                    <a:pt x="70" y="103"/>
                  </a:lnTo>
                  <a:lnTo>
                    <a:pt x="70" y="102"/>
                  </a:lnTo>
                  <a:lnTo>
                    <a:pt x="70" y="102"/>
                  </a:lnTo>
                  <a:lnTo>
                    <a:pt x="71" y="102"/>
                  </a:lnTo>
                  <a:lnTo>
                    <a:pt x="71" y="100"/>
                  </a:lnTo>
                  <a:lnTo>
                    <a:pt x="72" y="98"/>
                  </a:lnTo>
                  <a:lnTo>
                    <a:pt x="73" y="92"/>
                  </a:lnTo>
                  <a:lnTo>
                    <a:pt x="73" y="91"/>
                  </a:lnTo>
                  <a:lnTo>
                    <a:pt x="73" y="91"/>
                  </a:lnTo>
                  <a:lnTo>
                    <a:pt x="73" y="90"/>
                  </a:lnTo>
                  <a:lnTo>
                    <a:pt x="74" y="89"/>
                  </a:lnTo>
                  <a:lnTo>
                    <a:pt x="74" y="85"/>
                  </a:lnTo>
                  <a:lnTo>
                    <a:pt x="76" y="78"/>
                  </a:lnTo>
                  <a:lnTo>
                    <a:pt x="76" y="78"/>
                  </a:lnTo>
                  <a:lnTo>
                    <a:pt x="76" y="78"/>
                  </a:lnTo>
                  <a:lnTo>
                    <a:pt x="76" y="77"/>
                  </a:lnTo>
                  <a:lnTo>
                    <a:pt x="77" y="75"/>
                  </a:lnTo>
                  <a:lnTo>
                    <a:pt x="77" y="71"/>
                  </a:lnTo>
                  <a:lnTo>
                    <a:pt x="79" y="62"/>
                  </a:lnTo>
                  <a:lnTo>
                    <a:pt x="82" y="46"/>
                  </a:lnTo>
                  <a:lnTo>
                    <a:pt x="82" y="46"/>
                  </a:lnTo>
                  <a:lnTo>
                    <a:pt x="82" y="45"/>
                  </a:lnTo>
                  <a:lnTo>
                    <a:pt x="82" y="44"/>
                  </a:lnTo>
                  <a:lnTo>
                    <a:pt x="82" y="42"/>
                  </a:lnTo>
                  <a:lnTo>
                    <a:pt x="83" y="39"/>
                  </a:lnTo>
                  <a:lnTo>
                    <a:pt x="85" y="32"/>
                  </a:lnTo>
                  <a:lnTo>
                    <a:pt x="85" y="31"/>
                  </a:lnTo>
                  <a:lnTo>
                    <a:pt x="85" y="31"/>
                  </a:lnTo>
                  <a:lnTo>
                    <a:pt x="85" y="30"/>
                  </a:lnTo>
                  <a:lnTo>
                    <a:pt x="85" y="28"/>
                  </a:lnTo>
                  <a:lnTo>
                    <a:pt x="86" y="25"/>
                  </a:lnTo>
                  <a:lnTo>
                    <a:pt x="87" y="19"/>
                  </a:lnTo>
                  <a:lnTo>
                    <a:pt x="88" y="18"/>
                  </a:lnTo>
                  <a:lnTo>
                    <a:pt x="88" y="18"/>
                  </a:lnTo>
                  <a:lnTo>
                    <a:pt x="88" y="17"/>
                  </a:lnTo>
                  <a:lnTo>
                    <a:pt x="88" y="16"/>
                  </a:lnTo>
                  <a:lnTo>
                    <a:pt x="89" y="13"/>
                  </a:lnTo>
                  <a:lnTo>
                    <a:pt x="89" y="13"/>
                  </a:lnTo>
                  <a:lnTo>
                    <a:pt x="89" y="12"/>
                  </a:lnTo>
                  <a:lnTo>
                    <a:pt x="89" y="12"/>
                  </a:lnTo>
                  <a:lnTo>
                    <a:pt x="90" y="10"/>
                  </a:lnTo>
                  <a:lnTo>
                    <a:pt x="90" y="8"/>
                  </a:lnTo>
                  <a:lnTo>
                    <a:pt x="90" y="8"/>
                  </a:lnTo>
                  <a:lnTo>
                    <a:pt x="91" y="8"/>
                  </a:lnTo>
                  <a:lnTo>
                    <a:pt x="91" y="7"/>
                  </a:lnTo>
                  <a:lnTo>
                    <a:pt x="91" y="6"/>
                  </a:lnTo>
                  <a:lnTo>
                    <a:pt x="91" y="6"/>
                  </a:lnTo>
                  <a:lnTo>
                    <a:pt x="91" y="6"/>
                  </a:lnTo>
                  <a:lnTo>
                    <a:pt x="92" y="5"/>
                  </a:lnTo>
                  <a:lnTo>
                    <a:pt x="92" y="4"/>
                  </a:lnTo>
                  <a:lnTo>
                    <a:pt x="92" y="4"/>
                  </a:lnTo>
                  <a:lnTo>
                    <a:pt x="92" y="4"/>
                  </a:lnTo>
                  <a:lnTo>
                    <a:pt x="92" y="4"/>
                  </a:lnTo>
                  <a:lnTo>
                    <a:pt x="93" y="3"/>
                  </a:lnTo>
                  <a:lnTo>
                    <a:pt x="93" y="3"/>
                  </a:lnTo>
                  <a:lnTo>
                    <a:pt x="93" y="2"/>
                  </a:lnTo>
                  <a:lnTo>
                    <a:pt x="93" y="2"/>
                  </a:lnTo>
                  <a:lnTo>
                    <a:pt x="94" y="2"/>
                  </a:lnTo>
                  <a:lnTo>
                    <a:pt x="94" y="1"/>
                  </a:lnTo>
                  <a:lnTo>
                    <a:pt x="94" y="1"/>
                  </a:lnTo>
                  <a:lnTo>
                    <a:pt x="94" y="1"/>
                  </a:lnTo>
                  <a:lnTo>
                    <a:pt x="94" y="1"/>
                  </a:lnTo>
                  <a:lnTo>
                    <a:pt x="94" y="1"/>
                  </a:lnTo>
                  <a:lnTo>
                    <a:pt x="94" y="1"/>
                  </a:lnTo>
                  <a:lnTo>
                    <a:pt x="94" y="0"/>
                  </a:lnTo>
                  <a:lnTo>
                    <a:pt x="94" y="0"/>
                  </a:lnTo>
                  <a:lnTo>
                    <a:pt x="94" y="0"/>
                  </a:lnTo>
                  <a:lnTo>
                    <a:pt x="95" y="0"/>
                  </a:lnTo>
                  <a:lnTo>
                    <a:pt x="95" y="0"/>
                  </a:lnTo>
                  <a:lnTo>
                    <a:pt x="95" y="0"/>
                  </a:lnTo>
                  <a:lnTo>
                    <a:pt x="95" y="0"/>
                  </a:lnTo>
                  <a:lnTo>
                    <a:pt x="95" y="0"/>
                  </a:lnTo>
                  <a:lnTo>
                    <a:pt x="95" y="0"/>
                  </a:lnTo>
                  <a:lnTo>
                    <a:pt x="95" y="0"/>
                  </a:lnTo>
                  <a:lnTo>
                    <a:pt x="95" y="0"/>
                  </a:lnTo>
                  <a:lnTo>
                    <a:pt x="95" y="0"/>
                  </a:lnTo>
                  <a:lnTo>
                    <a:pt x="96" y="0"/>
                  </a:lnTo>
                  <a:lnTo>
                    <a:pt x="96" y="0"/>
                  </a:lnTo>
                  <a:lnTo>
                    <a:pt x="96" y="0"/>
                  </a:lnTo>
                  <a:lnTo>
                    <a:pt x="96" y="0"/>
                  </a:lnTo>
                  <a:lnTo>
                    <a:pt x="96" y="0"/>
                  </a:lnTo>
                  <a:lnTo>
                    <a:pt x="96" y="0"/>
                  </a:lnTo>
                  <a:lnTo>
                    <a:pt x="96" y="0"/>
                  </a:lnTo>
                  <a:lnTo>
                    <a:pt x="96" y="0"/>
                  </a:lnTo>
                  <a:lnTo>
                    <a:pt x="96" y="0"/>
                  </a:lnTo>
                  <a:lnTo>
                    <a:pt x="96" y="0"/>
                  </a:lnTo>
                  <a:lnTo>
                    <a:pt x="96" y="0"/>
                  </a:lnTo>
                  <a:lnTo>
                    <a:pt x="96" y="0"/>
                  </a:lnTo>
                  <a:lnTo>
                    <a:pt x="97" y="0"/>
                  </a:lnTo>
                  <a:lnTo>
                    <a:pt x="97" y="0"/>
                  </a:lnTo>
                  <a:lnTo>
                    <a:pt x="97" y="0"/>
                  </a:lnTo>
                  <a:lnTo>
                    <a:pt x="97" y="0"/>
                  </a:lnTo>
                  <a:lnTo>
                    <a:pt x="97" y="0"/>
                  </a:lnTo>
                  <a:lnTo>
                    <a:pt x="97" y="0"/>
                  </a:lnTo>
                  <a:lnTo>
                    <a:pt x="97" y="0"/>
                  </a:lnTo>
                  <a:lnTo>
                    <a:pt x="97" y="0"/>
                  </a:lnTo>
                  <a:lnTo>
                    <a:pt x="97" y="0"/>
                  </a:lnTo>
                  <a:lnTo>
                    <a:pt x="98" y="0"/>
                  </a:lnTo>
                  <a:lnTo>
                    <a:pt x="98" y="0"/>
                  </a:lnTo>
                  <a:lnTo>
                    <a:pt x="98" y="0"/>
                  </a:lnTo>
                  <a:lnTo>
                    <a:pt x="98" y="0"/>
                  </a:lnTo>
                  <a:lnTo>
                    <a:pt x="98" y="0"/>
                  </a:lnTo>
                  <a:lnTo>
                    <a:pt x="98" y="1"/>
                  </a:lnTo>
                  <a:lnTo>
                    <a:pt x="98" y="1"/>
                  </a:lnTo>
                  <a:lnTo>
                    <a:pt x="98" y="1"/>
                  </a:lnTo>
                  <a:lnTo>
                    <a:pt x="98" y="1"/>
                  </a:lnTo>
                  <a:lnTo>
                    <a:pt x="98" y="1"/>
                  </a:lnTo>
                  <a:lnTo>
                    <a:pt x="99" y="1"/>
                  </a:lnTo>
                  <a:lnTo>
                    <a:pt x="99" y="2"/>
                  </a:lnTo>
                  <a:lnTo>
                    <a:pt x="99" y="2"/>
                  </a:lnTo>
                  <a:lnTo>
                    <a:pt x="99" y="2"/>
                  </a:lnTo>
                  <a:lnTo>
                    <a:pt x="99" y="2"/>
                  </a:lnTo>
                  <a:lnTo>
                    <a:pt x="100" y="3"/>
                  </a:lnTo>
                  <a:lnTo>
                    <a:pt x="100" y="3"/>
                  </a:lnTo>
                  <a:lnTo>
                    <a:pt x="100" y="3"/>
                  </a:lnTo>
                  <a:lnTo>
                    <a:pt x="100" y="4"/>
                  </a:lnTo>
                  <a:lnTo>
                    <a:pt x="100" y="4"/>
                  </a:lnTo>
                  <a:lnTo>
                    <a:pt x="100" y="4"/>
                  </a:lnTo>
                  <a:lnTo>
                    <a:pt x="100" y="5"/>
                  </a:lnTo>
                  <a:lnTo>
                    <a:pt x="101" y="5"/>
                  </a:lnTo>
                  <a:lnTo>
                    <a:pt x="101" y="6"/>
                  </a:lnTo>
                  <a:lnTo>
                    <a:pt x="101" y="6"/>
                  </a:lnTo>
                  <a:lnTo>
                    <a:pt x="101" y="6"/>
                  </a:lnTo>
                  <a:lnTo>
                    <a:pt x="102" y="7"/>
                  </a:lnTo>
                  <a:lnTo>
                    <a:pt x="102" y="9"/>
                  </a:lnTo>
                  <a:lnTo>
                    <a:pt x="102" y="10"/>
                  </a:lnTo>
                  <a:lnTo>
                    <a:pt x="102" y="10"/>
                  </a:lnTo>
                  <a:lnTo>
                    <a:pt x="103" y="10"/>
                  </a:lnTo>
                  <a:lnTo>
                    <a:pt x="103" y="12"/>
                  </a:lnTo>
                  <a:lnTo>
                    <a:pt x="104" y="14"/>
                  </a:lnTo>
                  <a:lnTo>
                    <a:pt x="105" y="19"/>
                  </a:lnTo>
                  <a:lnTo>
                    <a:pt x="105" y="20"/>
                  </a:lnTo>
                  <a:lnTo>
                    <a:pt x="105" y="20"/>
                  </a:lnTo>
                  <a:lnTo>
                    <a:pt x="105" y="21"/>
                  </a:lnTo>
                  <a:lnTo>
                    <a:pt x="106" y="23"/>
                  </a:lnTo>
                  <a:lnTo>
                    <a:pt x="106" y="26"/>
                  </a:lnTo>
                  <a:lnTo>
                    <a:pt x="108" y="34"/>
                  </a:lnTo>
                  <a:lnTo>
                    <a:pt x="111" y="50"/>
                  </a:lnTo>
                  <a:lnTo>
                    <a:pt x="111" y="50"/>
                  </a:lnTo>
                  <a:lnTo>
                    <a:pt x="111" y="51"/>
                  </a:lnTo>
                  <a:lnTo>
                    <a:pt x="111" y="52"/>
                  </a:lnTo>
                  <a:lnTo>
                    <a:pt x="112" y="54"/>
                  </a:lnTo>
                  <a:lnTo>
                    <a:pt x="112" y="58"/>
                  </a:lnTo>
                  <a:lnTo>
                    <a:pt x="114" y="66"/>
                  </a:lnTo>
                  <a:lnTo>
                    <a:pt x="114" y="66"/>
                  </a:lnTo>
                  <a:lnTo>
                    <a:pt x="114" y="66"/>
                  </a:lnTo>
                  <a:lnTo>
                    <a:pt x="114" y="68"/>
                  </a:lnTo>
                  <a:lnTo>
                    <a:pt x="114" y="69"/>
                  </a:lnTo>
                  <a:lnTo>
                    <a:pt x="115" y="73"/>
                  </a:lnTo>
                  <a:lnTo>
                    <a:pt x="117" y="81"/>
                  </a:lnTo>
                  <a:lnTo>
                    <a:pt x="117" y="81"/>
                  </a:lnTo>
                  <a:lnTo>
                    <a:pt x="117" y="82"/>
                  </a:lnTo>
                  <a:lnTo>
                    <a:pt x="117" y="83"/>
                  </a:lnTo>
                  <a:lnTo>
                    <a:pt x="117" y="85"/>
                  </a:lnTo>
                  <a:lnTo>
                    <a:pt x="118" y="88"/>
                  </a:lnTo>
                  <a:lnTo>
                    <a:pt x="118" y="89"/>
                  </a:lnTo>
                  <a:lnTo>
                    <a:pt x="118" y="89"/>
                  </a:lnTo>
                  <a:lnTo>
                    <a:pt x="118" y="90"/>
                  </a:lnTo>
                  <a:lnTo>
                    <a:pt x="119" y="92"/>
                  </a:lnTo>
                  <a:lnTo>
                    <a:pt x="120" y="95"/>
                  </a:lnTo>
                  <a:lnTo>
                    <a:pt x="120" y="96"/>
                  </a:lnTo>
                  <a:lnTo>
                    <a:pt x="120" y="96"/>
                  </a:lnTo>
                  <a:lnTo>
                    <a:pt x="120" y="97"/>
                  </a:lnTo>
                  <a:lnTo>
                    <a:pt x="120" y="98"/>
                  </a:lnTo>
                  <a:lnTo>
                    <a:pt x="121" y="101"/>
                  </a:lnTo>
                  <a:lnTo>
                    <a:pt x="121" y="102"/>
                  </a:lnTo>
                  <a:lnTo>
                    <a:pt x="121" y="102"/>
                  </a:lnTo>
                  <a:lnTo>
                    <a:pt x="122" y="103"/>
                  </a:lnTo>
                  <a:lnTo>
                    <a:pt x="122" y="104"/>
                  </a:lnTo>
                  <a:lnTo>
                    <a:pt x="123" y="107"/>
                  </a:lnTo>
                  <a:lnTo>
                    <a:pt x="123" y="107"/>
                  </a:lnTo>
                  <a:lnTo>
                    <a:pt x="123" y="107"/>
                  </a:lnTo>
                  <a:lnTo>
                    <a:pt x="123" y="108"/>
                  </a:lnTo>
                  <a:lnTo>
                    <a:pt x="124" y="109"/>
                  </a:lnTo>
                  <a:lnTo>
                    <a:pt x="124" y="109"/>
                  </a:lnTo>
                  <a:lnTo>
                    <a:pt x="124" y="109"/>
                  </a:lnTo>
                  <a:lnTo>
                    <a:pt x="124" y="110"/>
                  </a:lnTo>
                  <a:lnTo>
                    <a:pt x="124" y="111"/>
                  </a:lnTo>
                  <a:lnTo>
                    <a:pt x="124" y="111"/>
                  </a:lnTo>
                  <a:lnTo>
                    <a:pt x="124" y="111"/>
                  </a:lnTo>
                  <a:lnTo>
                    <a:pt x="125" y="111"/>
                  </a:lnTo>
                  <a:lnTo>
                    <a:pt x="125" y="112"/>
                  </a:lnTo>
                  <a:lnTo>
                    <a:pt x="125" y="112"/>
                  </a:lnTo>
                  <a:lnTo>
                    <a:pt x="125" y="112"/>
                  </a:lnTo>
                  <a:lnTo>
                    <a:pt x="125" y="113"/>
                  </a:lnTo>
                  <a:lnTo>
                    <a:pt x="126" y="113"/>
                  </a:lnTo>
                  <a:lnTo>
                    <a:pt x="126" y="114"/>
                  </a:lnTo>
                  <a:lnTo>
                    <a:pt x="126" y="114"/>
                  </a:lnTo>
                  <a:lnTo>
                    <a:pt x="126" y="114"/>
                  </a:lnTo>
                  <a:lnTo>
                    <a:pt x="126" y="114"/>
                  </a:lnTo>
                  <a:lnTo>
                    <a:pt x="126" y="114"/>
                  </a:lnTo>
                  <a:lnTo>
                    <a:pt x="126" y="114"/>
                  </a:lnTo>
                  <a:lnTo>
                    <a:pt x="126" y="114"/>
                  </a:lnTo>
                  <a:lnTo>
                    <a:pt x="127" y="115"/>
                  </a:lnTo>
                  <a:lnTo>
                    <a:pt x="127" y="115"/>
                  </a:lnTo>
                  <a:lnTo>
                    <a:pt x="127" y="115"/>
                  </a:lnTo>
                  <a:lnTo>
                    <a:pt x="127" y="115"/>
                  </a:lnTo>
                  <a:lnTo>
                    <a:pt x="127" y="115"/>
                  </a:lnTo>
                  <a:lnTo>
                    <a:pt x="127" y="115"/>
                  </a:lnTo>
                  <a:lnTo>
                    <a:pt x="127" y="115"/>
                  </a:lnTo>
                  <a:lnTo>
                    <a:pt x="128" y="115"/>
                  </a:lnTo>
                  <a:lnTo>
                    <a:pt x="128" y="115"/>
                  </a:lnTo>
                  <a:lnTo>
                    <a:pt x="128" y="115"/>
                  </a:lnTo>
                  <a:lnTo>
                    <a:pt x="128" y="115"/>
                  </a:lnTo>
                  <a:lnTo>
                    <a:pt x="128" y="115"/>
                  </a:lnTo>
                  <a:lnTo>
                    <a:pt x="128" y="116"/>
                  </a:lnTo>
                  <a:lnTo>
                    <a:pt x="128" y="116"/>
                  </a:lnTo>
                  <a:lnTo>
                    <a:pt x="128" y="116"/>
                  </a:lnTo>
                  <a:lnTo>
                    <a:pt x="128" y="116"/>
                  </a:lnTo>
                  <a:lnTo>
                    <a:pt x="128" y="116"/>
                  </a:lnTo>
                  <a:lnTo>
                    <a:pt x="128" y="116"/>
                  </a:lnTo>
                  <a:lnTo>
                    <a:pt x="128" y="116"/>
                  </a:lnTo>
                  <a:lnTo>
                    <a:pt x="129" y="116"/>
                  </a:lnTo>
                  <a:lnTo>
                    <a:pt x="129" y="116"/>
                  </a:lnTo>
                  <a:lnTo>
                    <a:pt x="129" y="116"/>
                  </a:lnTo>
                  <a:lnTo>
                    <a:pt x="129" y="116"/>
                  </a:lnTo>
                  <a:lnTo>
                    <a:pt x="129" y="116"/>
                  </a:lnTo>
                  <a:lnTo>
                    <a:pt x="129" y="116"/>
                  </a:lnTo>
                  <a:lnTo>
                    <a:pt x="129" y="115"/>
                  </a:lnTo>
                  <a:lnTo>
                    <a:pt x="129" y="115"/>
                  </a:lnTo>
                  <a:lnTo>
                    <a:pt x="129" y="115"/>
                  </a:lnTo>
                  <a:lnTo>
                    <a:pt x="129" y="115"/>
                  </a:lnTo>
                  <a:lnTo>
                    <a:pt x="130" y="115"/>
                  </a:lnTo>
                  <a:lnTo>
                    <a:pt x="130" y="115"/>
                  </a:lnTo>
                  <a:lnTo>
                    <a:pt x="130" y="115"/>
                  </a:lnTo>
                  <a:lnTo>
                    <a:pt x="130" y="115"/>
                  </a:lnTo>
                  <a:lnTo>
                    <a:pt x="130" y="115"/>
                  </a:lnTo>
                  <a:lnTo>
                    <a:pt x="130" y="115"/>
                  </a:lnTo>
                  <a:lnTo>
                    <a:pt x="130" y="115"/>
                  </a:lnTo>
                  <a:lnTo>
                    <a:pt x="130" y="115"/>
                  </a:lnTo>
                  <a:lnTo>
                    <a:pt x="130" y="115"/>
                  </a:lnTo>
                  <a:lnTo>
                    <a:pt x="130" y="114"/>
                  </a:lnTo>
                  <a:lnTo>
                    <a:pt x="130" y="114"/>
                  </a:lnTo>
                  <a:lnTo>
                    <a:pt x="131" y="1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0" name="Freeform 65"/>
            <p:cNvSpPr>
              <a:spLocks/>
            </p:cNvSpPr>
            <p:nvPr/>
          </p:nvSpPr>
          <p:spPr bwMode="auto">
            <a:xfrm>
              <a:off x="2810" y="2186"/>
              <a:ext cx="121" cy="116"/>
            </a:xfrm>
            <a:custGeom>
              <a:avLst/>
              <a:gdLst/>
              <a:ahLst/>
              <a:cxnLst>
                <a:cxn ang="0">
                  <a:pos x="1" y="113"/>
                </a:cxn>
                <a:cxn ang="0">
                  <a:pos x="2" y="110"/>
                </a:cxn>
                <a:cxn ang="0">
                  <a:pos x="5" y="101"/>
                </a:cxn>
                <a:cxn ang="0">
                  <a:pos x="9" y="80"/>
                </a:cxn>
                <a:cxn ang="0">
                  <a:pos x="15" y="47"/>
                </a:cxn>
                <a:cxn ang="0">
                  <a:pos x="18" y="30"/>
                </a:cxn>
                <a:cxn ang="0">
                  <a:pos x="22" y="13"/>
                </a:cxn>
                <a:cxn ang="0">
                  <a:pos x="24" y="6"/>
                </a:cxn>
                <a:cxn ang="0">
                  <a:pos x="26" y="3"/>
                </a:cxn>
                <a:cxn ang="0">
                  <a:pos x="27" y="1"/>
                </a:cxn>
                <a:cxn ang="0">
                  <a:pos x="28" y="0"/>
                </a:cxn>
                <a:cxn ang="0">
                  <a:pos x="29" y="0"/>
                </a:cxn>
                <a:cxn ang="0">
                  <a:pos x="29" y="0"/>
                </a:cxn>
                <a:cxn ang="0">
                  <a:pos x="30" y="0"/>
                </a:cxn>
                <a:cxn ang="0">
                  <a:pos x="31" y="0"/>
                </a:cxn>
                <a:cxn ang="0">
                  <a:pos x="32" y="2"/>
                </a:cxn>
                <a:cxn ang="0">
                  <a:pos x="33" y="4"/>
                </a:cxn>
                <a:cxn ang="0">
                  <a:pos x="35" y="10"/>
                </a:cxn>
                <a:cxn ang="0">
                  <a:pos x="39" y="24"/>
                </a:cxn>
                <a:cxn ang="0">
                  <a:pos x="45" y="59"/>
                </a:cxn>
                <a:cxn ang="0">
                  <a:pos x="50" y="86"/>
                </a:cxn>
                <a:cxn ang="0">
                  <a:pos x="52" y="96"/>
                </a:cxn>
                <a:cxn ang="0">
                  <a:pos x="54" y="104"/>
                </a:cxn>
                <a:cxn ang="0">
                  <a:pos x="56" y="110"/>
                </a:cxn>
                <a:cxn ang="0">
                  <a:pos x="57" y="113"/>
                </a:cxn>
                <a:cxn ang="0">
                  <a:pos x="58" y="115"/>
                </a:cxn>
                <a:cxn ang="0">
                  <a:pos x="59" y="115"/>
                </a:cxn>
                <a:cxn ang="0">
                  <a:pos x="60" y="116"/>
                </a:cxn>
                <a:cxn ang="0">
                  <a:pos x="60" y="116"/>
                </a:cxn>
                <a:cxn ang="0">
                  <a:pos x="61" y="115"/>
                </a:cxn>
                <a:cxn ang="0">
                  <a:pos x="62" y="114"/>
                </a:cxn>
                <a:cxn ang="0">
                  <a:pos x="64" y="112"/>
                </a:cxn>
                <a:cxn ang="0">
                  <a:pos x="65" y="108"/>
                </a:cxn>
                <a:cxn ang="0">
                  <a:pos x="67" y="101"/>
                </a:cxn>
                <a:cxn ang="0">
                  <a:pos x="71" y="84"/>
                </a:cxn>
                <a:cxn ang="0">
                  <a:pos x="76" y="54"/>
                </a:cxn>
                <a:cxn ang="0">
                  <a:pos x="79" y="37"/>
                </a:cxn>
                <a:cxn ang="0">
                  <a:pos x="82" y="22"/>
                </a:cxn>
                <a:cxn ang="0">
                  <a:pos x="83" y="14"/>
                </a:cxn>
                <a:cxn ang="0">
                  <a:pos x="86" y="7"/>
                </a:cxn>
                <a:cxn ang="0">
                  <a:pos x="87" y="3"/>
                </a:cxn>
                <a:cxn ang="0">
                  <a:pos x="88" y="1"/>
                </a:cxn>
                <a:cxn ang="0">
                  <a:pos x="89" y="0"/>
                </a:cxn>
                <a:cxn ang="0">
                  <a:pos x="90" y="0"/>
                </a:cxn>
                <a:cxn ang="0">
                  <a:pos x="91" y="0"/>
                </a:cxn>
                <a:cxn ang="0">
                  <a:pos x="91" y="0"/>
                </a:cxn>
                <a:cxn ang="0">
                  <a:pos x="92" y="0"/>
                </a:cxn>
                <a:cxn ang="0">
                  <a:pos x="93" y="2"/>
                </a:cxn>
                <a:cxn ang="0">
                  <a:pos x="95" y="5"/>
                </a:cxn>
                <a:cxn ang="0">
                  <a:pos x="97" y="12"/>
                </a:cxn>
                <a:cxn ang="0">
                  <a:pos x="99" y="22"/>
                </a:cxn>
                <a:cxn ang="0">
                  <a:pos x="103" y="41"/>
                </a:cxn>
                <a:cxn ang="0">
                  <a:pos x="109" y="80"/>
                </a:cxn>
                <a:cxn ang="0">
                  <a:pos x="112" y="97"/>
                </a:cxn>
                <a:cxn ang="0">
                  <a:pos x="114" y="106"/>
                </a:cxn>
                <a:cxn ang="0">
                  <a:pos x="116" y="110"/>
                </a:cxn>
                <a:cxn ang="0">
                  <a:pos x="117" y="113"/>
                </a:cxn>
                <a:cxn ang="0">
                  <a:pos x="118" y="114"/>
                </a:cxn>
                <a:cxn ang="0">
                  <a:pos x="119" y="115"/>
                </a:cxn>
                <a:cxn ang="0">
                  <a:pos x="120" y="116"/>
                </a:cxn>
                <a:cxn ang="0">
                  <a:pos x="120" y="116"/>
                </a:cxn>
                <a:cxn ang="0">
                  <a:pos x="121" y="115"/>
                </a:cxn>
              </a:cxnLst>
              <a:rect l="0" t="0" r="r" b="b"/>
              <a:pathLst>
                <a:path w="121" h="116">
                  <a:moveTo>
                    <a:pt x="0" y="114"/>
                  </a:moveTo>
                  <a:lnTo>
                    <a:pt x="0" y="114"/>
                  </a:lnTo>
                  <a:lnTo>
                    <a:pt x="0" y="114"/>
                  </a:lnTo>
                  <a:lnTo>
                    <a:pt x="0" y="114"/>
                  </a:lnTo>
                  <a:lnTo>
                    <a:pt x="0" y="114"/>
                  </a:lnTo>
                  <a:lnTo>
                    <a:pt x="1" y="113"/>
                  </a:lnTo>
                  <a:lnTo>
                    <a:pt x="1" y="113"/>
                  </a:lnTo>
                  <a:lnTo>
                    <a:pt x="1" y="113"/>
                  </a:lnTo>
                  <a:lnTo>
                    <a:pt x="1" y="112"/>
                  </a:lnTo>
                  <a:lnTo>
                    <a:pt x="1" y="112"/>
                  </a:lnTo>
                  <a:lnTo>
                    <a:pt x="1" y="112"/>
                  </a:lnTo>
                  <a:lnTo>
                    <a:pt x="1" y="111"/>
                  </a:lnTo>
                  <a:lnTo>
                    <a:pt x="1" y="111"/>
                  </a:lnTo>
                  <a:lnTo>
                    <a:pt x="2" y="110"/>
                  </a:lnTo>
                  <a:lnTo>
                    <a:pt x="2" y="110"/>
                  </a:lnTo>
                  <a:lnTo>
                    <a:pt x="2" y="110"/>
                  </a:lnTo>
                  <a:lnTo>
                    <a:pt x="2" y="109"/>
                  </a:lnTo>
                  <a:lnTo>
                    <a:pt x="3" y="108"/>
                  </a:lnTo>
                  <a:lnTo>
                    <a:pt x="3" y="106"/>
                  </a:lnTo>
                  <a:lnTo>
                    <a:pt x="3" y="106"/>
                  </a:lnTo>
                  <a:lnTo>
                    <a:pt x="3" y="106"/>
                  </a:lnTo>
                  <a:lnTo>
                    <a:pt x="4" y="105"/>
                  </a:lnTo>
                  <a:lnTo>
                    <a:pt x="4" y="104"/>
                  </a:lnTo>
                  <a:lnTo>
                    <a:pt x="5" y="101"/>
                  </a:lnTo>
                  <a:lnTo>
                    <a:pt x="6" y="95"/>
                  </a:lnTo>
                  <a:lnTo>
                    <a:pt x="6" y="94"/>
                  </a:lnTo>
                  <a:lnTo>
                    <a:pt x="7" y="94"/>
                  </a:lnTo>
                  <a:lnTo>
                    <a:pt x="7" y="93"/>
                  </a:lnTo>
                  <a:lnTo>
                    <a:pt x="7" y="92"/>
                  </a:lnTo>
                  <a:lnTo>
                    <a:pt x="8" y="88"/>
                  </a:lnTo>
                  <a:lnTo>
                    <a:pt x="9" y="80"/>
                  </a:lnTo>
                  <a:lnTo>
                    <a:pt x="9" y="80"/>
                  </a:lnTo>
                  <a:lnTo>
                    <a:pt x="9" y="79"/>
                  </a:lnTo>
                  <a:lnTo>
                    <a:pt x="10" y="78"/>
                  </a:lnTo>
                  <a:lnTo>
                    <a:pt x="10" y="76"/>
                  </a:lnTo>
                  <a:lnTo>
                    <a:pt x="11" y="72"/>
                  </a:lnTo>
                  <a:lnTo>
                    <a:pt x="12" y="64"/>
                  </a:lnTo>
                  <a:lnTo>
                    <a:pt x="15" y="48"/>
                  </a:lnTo>
                  <a:lnTo>
                    <a:pt x="15" y="48"/>
                  </a:lnTo>
                  <a:lnTo>
                    <a:pt x="15" y="47"/>
                  </a:lnTo>
                  <a:lnTo>
                    <a:pt x="15" y="46"/>
                  </a:lnTo>
                  <a:lnTo>
                    <a:pt x="16" y="44"/>
                  </a:lnTo>
                  <a:lnTo>
                    <a:pt x="16" y="40"/>
                  </a:lnTo>
                  <a:lnTo>
                    <a:pt x="18" y="33"/>
                  </a:lnTo>
                  <a:lnTo>
                    <a:pt x="18" y="33"/>
                  </a:lnTo>
                  <a:lnTo>
                    <a:pt x="18" y="32"/>
                  </a:lnTo>
                  <a:lnTo>
                    <a:pt x="18" y="31"/>
                  </a:lnTo>
                  <a:lnTo>
                    <a:pt x="18" y="30"/>
                  </a:lnTo>
                  <a:lnTo>
                    <a:pt x="19" y="26"/>
                  </a:lnTo>
                  <a:lnTo>
                    <a:pt x="21" y="20"/>
                  </a:lnTo>
                  <a:lnTo>
                    <a:pt x="21" y="19"/>
                  </a:lnTo>
                  <a:lnTo>
                    <a:pt x="21" y="19"/>
                  </a:lnTo>
                  <a:lnTo>
                    <a:pt x="21" y="18"/>
                  </a:lnTo>
                  <a:lnTo>
                    <a:pt x="21" y="16"/>
                  </a:lnTo>
                  <a:lnTo>
                    <a:pt x="22" y="14"/>
                  </a:lnTo>
                  <a:lnTo>
                    <a:pt x="22" y="13"/>
                  </a:lnTo>
                  <a:lnTo>
                    <a:pt x="22" y="13"/>
                  </a:lnTo>
                  <a:lnTo>
                    <a:pt x="22" y="12"/>
                  </a:lnTo>
                  <a:lnTo>
                    <a:pt x="23" y="11"/>
                  </a:lnTo>
                  <a:lnTo>
                    <a:pt x="24" y="8"/>
                  </a:lnTo>
                  <a:lnTo>
                    <a:pt x="24" y="8"/>
                  </a:lnTo>
                  <a:lnTo>
                    <a:pt x="24" y="8"/>
                  </a:lnTo>
                  <a:lnTo>
                    <a:pt x="24" y="7"/>
                  </a:lnTo>
                  <a:lnTo>
                    <a:pt x="24" y="6"/>
                  </a:lnTo>
                  <a:lnTo>
                    <a:pt x="24" y="6"/>
                  </a:lnTo>
                  <a:lnTo>
                    <a:pt x="24" y="6"/>
                  </a:lnTo>
                  <a:lnTo>
                    <a:pt x="25" y="5"/>
                  </a:lnTo>
                  <a:lnTo>
                    <a:pt x="25" y="4"/>
                  </a:lnTo>
                  <a:lnTo>
                    <a:pt x="25" y="4"/>
                  </a:lnTo>
                  <a:lnTo>
                    <a:pt x="25" y="4"/>
                  </a:lnTo>
                  <a:lnTo>
                    <a:pt x="26" y="4"/>
                  </a:lnTo>
                  <a:lnTo>
                    <a:pt x="26" y="3"/>
                  </a:lnTo>
                  <a:lnTo>
                    <a:pt x="26" y="3"/>
                  </a:lnTo>
                  <a:lnTo>
                    <a:pt x="26" y="2"/>
                  </a:lnTo>
                  <a:lnTo>
                    <a:pt x="26" y="2"/>
                  </a:lnTo>
                  <a:lnTo>
                    <a:pt x="27" y="2"/>
                  </a:lnTo>
                  <a:lnTo>
                    <a:pt x="27" y="1"/>
                  </a:lnTo>
                  <a:lnTo>
                    <a:pt x="27" y="1"/>
                  </a:lnTo>
                  <a:lnTo>
                    <a:pt x="27" y="1"/>
                  </a:lnTo>
                  <a:lnTo>
                    <a:pt x="27" y="1"/>
                  </a:lnTo>
                  <a:lnTo>
                    <a:pt x="27" y="1"/>
                  </a:lnTo>
                  <a:lnTo>
                    <a:pt x="27" y="1"/>
                  </a:lnTo>
                  <a:lnTo>
                    <a:pt x="27"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2" y="1"/>
                  </a:lnTo>
                  <a:lnTo>
                    <a:pt x="32" y="1"/>
                  </a:lnTo>
                  <a:lnTo>
                    <a:pt x="32" y="2"/>
                  </a:lnTo>
                  <a:lnTo>
                    <a:pt x="32" y="2"/>
                  </a:lnTo>
                  <a:lnTo>
                    <a:pt x="32" y="2"/>
                  </a:lnTo>
                  <a:lnTo>
                    <a:pt x="32" y="2"/>
                  </a:lnTo>
                  <a:lnTo>
                    <a:pt x="32" y="3"/>
                  </a:lnTo>
                  <a:lnTo>
                    <a:pt x="33" y="3"/>
                  </a:lnTo>
                  <a:lnTo>
                    <a:pt x="33" y="4"/>
                  </a:lnTo>
                  <a:lnTo>
                    <a:pt x="33" y="4"/>
                  </a:lnTo>
                  <a:lnTo>
                    <a:pt x="33" y="4"/>
                  </a:lnTo>
                  <a:lnTo>
                    <a:pt x="33" y="5"/>
                  </a:lnTo>
                  <a:lnTo>
                    <a:pt x="34" y="6"/>
                  </a:lnTo>
                  <a:lnTo>
                    <a:pt x="34" y="6"/>
                  </a:lnTo>
                  <a:lnTo>
                    <a:pt x="34" y="6"/>
                  </a:lnTo>
                  <a:lnTo>
                    <a:pt x="34" y="7"/>
                  </a:lnTo>
                  <a:lnTo>
                    <a:pt x="34" y="8"/>
                  </a:lnTo>
                  <a:lnTo>
                    <a:pt x="35" y="10"/>
                  </a:lnTo>
                  <a:lnTo>
                    <a:pt x="35" y="10"/>
                  </a:lnTo>
                  <a:lnTo>
                    <a:pt x="35" y="11"/>
                  </a:lnTo>
                  <a:lnTo>
                    <a:pt x="36" y="12"/>
                  </a:lnTo>
                  <a:lnTo>
                    <a:pt x="36" y="13"/>
                  </a:lnTo>
                  <a:lnTo>
                    <a:pt x="37" y="16"/>
                  </a:lnTo>
                  <a:lnTo>
                    <a:pt x="38" y="22"/>
                  </a:lnTo>
                  <a:lnTo>
                    <a:pt x="38" y="23"/>
                  </a:lnTo>
                  <a:lnTo>
                    <a:pt x="38" y="23"/>
                  </a:lnTo>
                  <a:lnTo>
                    <a:pt x="39" y="24"/>
                  </a:lnTo>
                  <a:lnTo>
                    <a:pt x="39" y="26"/>
                  </a:lnTo>
                  <a:lnTo>
                    <a:pt x="40" y="30"/>
                  </a:lnTo>
                  <a:lnTo>
                    <a:pt x="41" y="38"/>
                  </a:lnTo>
                  <a:lnTo>
                    <a:pt x="44" y="55"/>
                  </a:lnTo>
                  <a:lnTo>
                    <a:pt x="44" y="56"/>
                  </a:lnTo>
                  <a:lnTo>
                    <a:pt x="44" y="56"/>
                  </a:lnTo>
                  <a:lnTo>
                    <a:pt x="45" y="57"/>
                  </a:lnTo>
                  <a:lnTo>
                    <a:pt x="45" y="59"/>
                  </a:lnTo>
                  <a:lnTo>
                    <a:pt x="46" y="63"/>
                  </a:lnTo>
                  <a:lnTo>
                    <a:pt x="47" y="71"/>
                  </a:lnTo>
                  <a:lnTo>
                    <a:pt x="47" y="72"/>
                  </a:lnTo>
                  <a:lnTo>
                    <a:pt x="47" y="72"/>
                  </a:lnTo>
                  <a:lnTo>
                    <a:pt x="47" y="73"/>
                  </a:lnTo>
                  <a:lnTo>
                    <a:pt x="48" y="75"/>
                  </a:lnTo>
                  <a:lnTo>
                    <a:pt x="48" y="79"/>
                  </a:lnTo>
                  <a:lnTo>
                    <a:pt x="50" y="86"/>
                  </a:lnTo>
                  <a:lnTo>
                    <a:pt x="50" y="87"/>
                  </a:lnTo>
                  <a:lnTo>
                    <a:pt x="50" y="87"/>
                  </a:lnTo>
                  <a:lnTo>
                    <a:pt x="50" y="88"/>
                  </a:lnTo>
                  <a:lnTo>
                    <a:pt x="50" y="90"/>
                  </a:lnTo>
                  <a:lnTo>
                    <a:pt x="51" y="94"/>
                  </a:lnTo>
                  <a:lnTo>
                    <a:pt x="51" y="94"/>
                  </a:lnTo>
                  <a:lnTo>
                    <a:pt x="52" y="95"/>
                  </a:lnTo>
                  <a:lnTo>
                    <a:pt x="52" y="96"/>
                  </a:lnTo>
                  <a:lnTo>
                    <a:pt x="52" y="97"/>
                  </a:lnTo>
                  <a:lnTo>
                    <a:pt x="53" y="100"/>
                  </a:lnTo>
                  <a:lnTo>
                    <a:pt x="53" y="101"/>
                  </a:lnTo>
                  <a:lnTo>
                    <a:pt x="53" y="101"/>
                  </a:lnTo>
                  <a:lnTo>
                    <a:pt x="53" y="102"/>
                  </a:lnTo>
                  <a:lnTo>
                    <a:pt x="54" y="103"/>
                  </a:lnTo>
                  <a:lnTo>
                    <a:pt x="54" y="104"/>
                  </a:lnTo>
                  <a:lnTo>
                    <a:pt x="54" y="104"/>
                  </a:lnTo>
                  <a:lnTo>
                    <a:pt x="54" y="105"/>
                  </a:lnTo>
                  <a:lnTo>
                    <a:pt x="54" y="106"/>
                  </a:lnTo>
                  <a:lnTo>
                    <a:pt x="54" y="106"/>
                  </a:lnTo>
                  <a:lnTo>
                    <a:pt x="54" y="106"/>
                  </a:lnTo>
                  <a:lnTo>
                    <a:pt x="55" y="107"/>
                  </a:lnTo>
                  <a:lnTo>
                    <a:pt x="55" y="108"/>
                  </a:lnTo>
                  <a:lnTo>
                    <a:pt x="56" y="110"/>
                  </a:lnTo>
                  <a:lnTo>
                    <a:pt x="56" y="110"/>
                  </a:lnTo>
                  <a:lnTo>
                    <a:pt x="56" y="111"/>
                  </a:lnTo>
                  <a:lnTo>
                    <a:pt x="56" y="111"/>
                  </a:lnTo>
                  <a:lnTo>
                    <a:pt x="56" y="112"/>
                  </a:lnTo>
                  <a:lnTo>
                    <a:pt x="57" y="112"/>
                  </a:lnTo>
                  <a:lnTo>
                    <a:pt x="57" y="112"/>
                  </a:lnTo>
                  <a:lnTo>
                    <a:pt x="57" y="112"/>
                  </a:lnTo>
                  <a:lnTo>
                    <a:pt x="57" y="113"/>
                  </a:lnTo>
                  <a:lnTo>
                    <a:pt x="57" y="113"/>
                  </a:lnTo>
                  <a:lnTo>
                    <a:pt x="57" y="113"/>
                  </a:lnTo>
                  <a:lnTo>
                    <a:pt x="58" y="114"/>
                  </a:lnTo>
                  <a:lnTo>
                    <a:pt x="58" y="114"/>
                  </a:lnTo>
                  <a:lnTo>
                    <a:pt x="58" y="114"/>
                  </a:lnTo>
                  <a:lnTo>
                    <a:pt x="58" y="114"/>
                  </a:lnTo>
                  <a:lnTo>
                    <a:pt x="58" y="114"/>
                  </a:lnTo>
                  <a:lnTo>
                    <a:pt x="58" y="114"/>
                  </a:lnTo>
                  <a:lnTo>
                    <a:pt x="58" y="115"/>
                  </a:lnTo>
                  <a:lnTo>
                    <a:pt x="58" y="115"/>
                  </a:lnTo>
                  <a:lnTo>
                    <a:pt x="58" y="115"/>
                  </a:lnTo>
                  <a:lnTo>
                    <a:pt x="59" y="115"/>
                  </a:lnTo>
                  <a:lnTo>
                    <a:pt x="59" y="115"/>
                  </a:lnTo>
                  <a:lnTo>
                    <a:pt x="59" y="115"/>
                  </a:lnTo>
                  <a:lnTo>
                    <a:pt x="59" y="115"/>
                  </a:lnTo>
                  <a:lnTo>
                    <a:pt x="59" y="115"/>
                  </a:lnTo>
                  <a:lnTo>
                    <a:pt x="59" y="115"/>
                  </a:lnTo>
                  <a:lnTo>
                    <a:pt x="59" y="115"/>
                  </a:lnTo>
                  <a:lnTo>
                    <a:pt x="59" y="115"/>
                  </a:lnTo>
                  <a:lnTo>
                    <a:pt x="59" y="115"/>
                  </a:lnTo>
                  <a:lnTo>
                    <a:pt x="59" y="115"/>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1" y="116"/>
                  </a:lnTo>
                  <a:lnTo>
                    <a:pt x="61" y="115"/>
                  </a:lnTo>
                  <a:lnTo>
                    <a:pt x="61" y="115"/>
                  </a:lnTo>
                  <a:lnTo>
                    <a:pt x="61" y="115"/>
                  </a:lnTo>
                  <a:lnTo>
                    <a:pt x="61" y="115"/>
                  </a:lnTo>
                  <a:lnTo>
                    <a:pt x="61" y="115"/>
                  </a:lnTo>
                  <a:lnTo>
                    <a:pt x="61" y="115"/>
                  </a:lnTo>
                  <a:lnTo>
                    <a:pt x="61" y="115"/>
                  </a:lnTo>
                  <a:lnTo>
                    <a:pt x="61" y="115"/>
                  </a:lnTo>
                  <a:lnTo>
                    <a:pt x="61" y="115"/>
                  </a:lnTo>
                  <a:lnTo>
                    <a:pt x="62" y="115"/>
                  </a:lnTo>
                  <a:lnTo>
                    <a:pt x="62" y="115"/>
                  </a:lnTo>
                  <a:lnTo>
                    <a:pt x="62" y="115"/>
                  </a:lnTo>
                  <a:lnTo>
                    <a:pt x="62" y="114"/>
                  </a:lnTo>
                  <a:lnTo>
                    <a:pt x="62" y="114"/>
                  </a:lnTo>
                  <a:lnTo>
                    <a:pt x="62" y="114"/>
                  </a:lnTo>
                  <a:lnTo>
                    <a:pt x="62" y="114"/>
                  </a:lnTo>
                  <a:lnTo>
                    <a:pt x="62" y="114"/>
                  </a:lnTo>
                  <a:lnTo>
                    <a:pt x="62" y="114"/>
                  </a:lnTo>
                  <a:lnTo>
                    <a:pt x="63" y="113"/>
                  </a:lnTo>
                  <a:lnTo>
                    <a:pt x="63" y="113"/>
                  </a:lnTo>
                  <a:lnTo>
                    <a:pt x="63" y="113"/>
                  </a:lnTo>
                  <a:lnTo>
                    <a:pt x="63" y="112"/>
                  </a:lnTo>
                  <a:lnTo>
                    <a:pt x="64" y="112"/>
                  </a:lnTo>
                  <a:lnTo>
                    <a:pt x="64" y="112"/>
                  </a:lnTo>
                  <a:lnTo>
                    <a:pt x="64" y="112"/>
                  </a:lnTo>
                  <a:lnTo>
                    <a:pt x="64" y="111"/>
                  </a:lnTo>
                  <a:lnTo>
                    <a:pt x="64" y="110"/>
                  </a:lnTo>
                  <a:lnTo>
                    <a:pt x="64" y="110"/>
                  </a:lnTo>
                  <a:lnTo>
                    <a:pt x="64" y="110"/>
                  </a:lnTo>
                  <a:lnTo>
                    <a:pt x="64" y="109"/>
                  </a:lnTo>
                  <a:lnTo>
                    <a:pt x="65" y="108"/>
                  </a:lnTo>
                  <a:lnTo>
                    <a:pt x="66" y="106"/>
                  </a:lnTo>
                  <a:lnTo>
                    <a:pt x="66" y="106"/>
                  </a:lnTo>
                  <a:lnTo>
                    <a:pt x="66" y="106"/>
                  </a:lnTo>
                  <a:lnTo>
                    <a:pt x="66" y="105"/>
                  </a:lnTo>
                  <a:lnTo>
                    <a:pt x="66" y="104"/>
                  </a:lnTo>
                  <a:lnTo>
                    <a:pt x="67" y="101"/>
                  </a:lnTo>
                  <a:lnTo>
                    <a:pt x="67" y="101"/>
                  </a:lnTo>
                  <a:lnTo>
                    <a:pt x="67" y="101"/>
                  </a:lnTo>
                  <a:lnTo>
                    <a:pt x="67" y="100"/>
                  </a:lnTo>
                  <a:lnTo>
                    <a:pt x="68" y="98"/>
                  </a:lnTo>
                  <a:lnTo>
                    <a:pt x="68" y="95"/>
                  </a:lnTo>
                  <a:lnTo>
                    <a:pt x="70" y="88"/>
                  </a:lnTo>
                  <a:lnTo>
                    <a:pt x="70" y="87"/>
                  </a:lnTo>
                  <a:lnTo>
                    <a:pt x="70" y="87"/>
                  </a:lnTo>
                  <a:lnTo>
                    <a:pt x="70" y="86"/>
                  </a:lnTo>
                  <a:lnTo>
                    <a:pt x="71" y="84"/>
                  </a:lnTo>
                  <a:lnTo>
                    <a:pt x="71" y="80"/>
                  </a:lnTo>
                  <a:lnTo>
                    <a:pt x="73" y="71"/>
                  </a:lnTo>
                  <a:lnTo>
                    <a:pt x="73" y="71"/>
                  </a:lnTo>
                  <a:lnTo>
                    <a:pt x="73" y="70"/>
                  </a:lnTo>
                  <a:lnTo>
                    <a:pt x="73" y="69"/>
                  </a:lnTo>
                  <a:lnTo>
                    <a:pt x="74" y="67"/>
                  </a:lnTo>
                  <a:lnTo>
                    <a:pt x="75" y="63"/>
                  </a:lnTo>
                  <a:lnTo>
                    <a:pt x="76" y="54"/>
                  </a:lnTo>
                  <a:lnTo>
                    <a:pt x="76" y="54"/>
                  </a:lnTo>
                  <a:lnTo>
                    <a:pt x="76" y="54"/>
                  </a:lnTo>
                  <a:lnTo>
                    <a:pt x="76" y="52"/>
                  </a:lnTo>
                  <a:lnTo>
                    <a:pt x="77" y="50"/>
                  </a:lnTo>
                  <a:lnTo>
                    <a:pt x="77" y="46"/>
                  </a:lnTo>
                  <a:lnTo>
                    <a:pt x="79" y="38"/>
                  </a:lnTo>
                  <a:lnTo>
                    <a:pt x="79" y="38"/>
                  </a:lnTo>
                  <a:lnTo>
                    <a:pt x="79" y="37"/>
                  </a:lnTo>
                  <a:lnTo>
                    <a:pt x="79" y="36"/>
                  </a:lnTo>
                  <a:lnTo>
                    <a:pt x="79" y="34"/>
                  </a:lnTo>
                  <a:lnTo>
                    <a:pt x="80" y="30"/>
                  </a:lnTo>
                  <a:lnTo>
                    <a:pt x="80" y="29"/>
                  </a:lnTo>
                  <a:lnTo>
                    <a:pt x="80" y="29"/>
                  </a:lnTo>
                  <a:lnTo>
                    <a:pt x="81" y="28"/>
                  </a:lnTo>
                  <a:lnTo>
                    <a:pt x="81" y="26"/>
                  </a:lnTo>
                  <a:lnTo>
                    <a:pt x="82" y="22"/>
                  </a:lnTo>
                  <a:lnTo>
                    <a:pt x="82" y="22"/>
                  </a:lnTo>
                  <a:lnTo>
                    <a:pt x="82" y="21"/>
                  </a:lnTo>
                  <a:lnTo>
                    <a:pt x="82" y="20"/>
                  </a:lnTo>
                  <a:lnTo>
                    <a:pt x="82" y="19"/>
                  </a:lnTo>
                  <a:lnTo>
                    <a:pt x="83" y="15"/>
                  </a:lnTo>
                  <a:lnTo>
                    <a:pt x="83" y="15"/>
                  </a:lnTo>
                  <a:lnTo>
                    <a:pt x="83" y="15"/>
                  </a:lnTo>
                  <a:lnTo>
                    <a:pt x="83" y="14"/>
                  </a:lnTo>
                  <a:lnTo>
                    <a:pt x="84" y="12"/>
                  </a:lnTo>
                  <a:lnTo>
                    <a:pt x="85" y="10"/>
                  </a:lnTo>
                  <a:lnTo>
                    <a:pt x="85" y="9"/>
                  </a:lnTo>
                  <a:lnTo>
                    <a:pt x="85" y="9"/>
                  </a:lnTo>
                  <a:lnTo>
                    <a:pt x="85" y="8"/>
                  </a:lnTo>
                  <a:lnTo>
                    <a:pt x="85" y="7"/>
                  </a:lnTo>
                  <a:lnTo>
                    <a:pt x="85" y="7"/>
                  </a:lnTo>
                  <a:lnTo>
                    <a:pt x="86" y="7"/>
                  </a:lnTo>
                  <a:lnTo>
                    <a:pt x="86" y="6"/>
                  </a:lnTo>
                  <a:lnTo>
                    <a:pt x="86" y="5"/>
                  </a:lnTo>
                  <a:lnTo>
                    <a:pt x="86" y="5"/>
                  </a:lnTo>
                  <a:lnTo>
                    <a:pt x="86" y="5"/>
                  </a:lnTo>
                  <a:lnTo>
                    <a:pt x="87" y="4"/>
                  </a:lnTo>
                  <a:lnTo>
                    <a:pt x="87" y="4"/>
                  </a:lnTo>
                  <a:lnTo>
                    <a:pt x="87" y="3"/>
                  </a:lnTo>
                  <a:lnTo>
                    <a:pt x="87" y="3"/>
                  </a:lnTo>
                  <a:lnTo>
                    <a:pt x="87" y="3"/>
                  </a:lnTo>
                  <a:lnTo>
                    <a:pt x="87" y="2"/>
                  </a:lnTo>
                  <a:lnTo>
                    <a:pt x="88" y="2"/>
                  </a:lnTo>
                  <a:lnTo>
                    <a:pt x="88" y="2"/>
                  </a:lnTo>
                  <a:lnTo>
                    <a:pt x="88" y="2"/>
                  </a:lnTo>
                  <a:lnTo>
                    <a:pt x="88" y="2"/>
                  </a:lnTo>
                  <a:lnTo>
                    <a:pt x="88" y="1"/>
                  </a:lnTo>
                  <a:lnTo>
                    <a:pt x="88" y="1"/>
                  </a:lnTo>
                  <a:lnTo>
                    <a:pt x="88" y="1"/>
                  </a:lnTo>
                  <a:lnTo>
                    <a:pt x="88" y="1"/>
                  </a:lnTo>
                  <a:lnTo>
                    <a:pt x="89" y="1"/>
                  </a:lnTo>
                  <a:lnTo>
                    <a:pt x="89" y="1"/>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0"/>
                  </a:lnTo>
                  <a:lnTo>
                    <a:pt x="90" y="0"/>
                  </a:lnTo>
                  <a:lnTo>
                    <a:pt x="91" y="0"/>
                  </a:lnTo>
                  <a:lnTo>
                    <a:pt x="91" y="0"/>
                  </a:lnTo>
                  <a:lnTo>
                    <a:pt x="91" y="0"/>
                  </a:lnTo>
                  <a:lnTo>
                    <a:pt x="91" y="0"/>
                  </a:lnTo>
                  <a:lnTo>
                    <a:pt x="91" y="0"/>
                  </a:lnTo>
                  <a:lnTo>
                    <a:pt x="91" y="0"/>
                  </a:lnTo>
                  <a:lnTo>
                    <a:pt x="91" y="0"/>
                  </a:lnTo>
                  <a:lnTo>
                    <a:pt x="91" y="0"/>
                  </a:lnTo>
                  <a:lnTo>
                    <a:pt x="91" y="0"/>
                  </a:lnTo>
                  <a:lnTo>
                    <a:pt x="91" y="0"/>
                  </a:lnTo>
                  <a:lnTo>
                    <a:pt x="91" y="0"/>
                  </a:lnTo>
                  <a:lnTo>
                    <a:pt x="91" y="0"/>
                  </a:lnTo>
                  <a:lnTo>
                    <a:pt x="92" y="0"/>
                  </a:lnTo>
                  <a:lnTo>
                    <a:pt x="92" y="0"/>
                  </a:lnTo>
                  <a:lnTo>
                    <a:pt x="92" y="0"/>
                  </a:lnTo>
                  <a:lnTo>
                    <a:pt x="92" y="0"/>
                  </a:lnTo>
                  <a:lnTo>
                    <a:pt x="92" y="0"/>
                  </a:lnTo>
                  <a:lnTo>
                    <a:pt x="92" y="1"/>
                  </a:lnTo>
                  <a:lnTo>
                    <a:pt x="92" y="1"/>
                  </a:lnTo>
                  <a:lnTo>
                    <a:pt x="92" y="1"/>
                  </a:lnTo>
                  <a:lnTo>
                    <a:pt x="93" y="1"/>
                  </a:lnTo>
                  <a:lnTo>
                    <a:pt x="93" y="1"/>
                  </a:lnTo>
                  <a:lnTo>
                    <a:pt x="93" y="2"/>
                  </a:lnTo>
                  <a:lnTo>
                    <a:pt x="93" y="2"/>
                  </a:lnTo>
                  <a:lnTo>
                    <a:pt x="93" y="2"/>
                  </a:lnTo>
                  <a:lnTo>
                    <a:pt x="93" y="2"/>
                  </a:lnTo>
                  <a:lnTo>
                    <a:pt x="93" y="3"/>
                  </a:lnTo>
                  <a:lnTo>
                    <a:pt x="94" y="3"/>
                  </a:lnTo>
                  <a:lnTo>
                    <a:pt x="94" y="4"/>
                  </a:lnTo>
                  <a:lnTo>
                    <a:pt x="94" y="4"/>
                  </a:lnTo>
                  <a:lnTo>
                    <a:pt x="94" y="4"/>
                  </a:lnTo>
                  <a:lnTo>
                    <a:pt x="95" y="5"/>
                  </a:lnTo>
                  <a:lnTo>
                    <a:pt x="95" y="5"/>
                  </a:lnTo>
                  <a:lnTo>
                    <a:pt x="95" y="5"/>
                  </a:lnTo>
                  <a:lnTo>
                    <a:pt x="95" y="6"/>
                  </a:lnTo>
                  <a:lnTo>
                    <a:pt x="95" y="7"/>
                  </a:lnTo>
                  <a:lnTo>
                    <a:pt x="96" y="9"/>
                  </a:lnTo>
                  <a:lnTo>
                    <a:pt x="96" y="9"/>
                  </a:lnTo>
                  <a:lnTo>
                    <a:pt x="96" y="10"/>
                  </a:lnTo>
                  <a:lnTo>
                    <a:pt x="96" y="10"/>
                  </a:lnTo>
                  <a:lnTo>
                    <a:pt x="97" y="12"/>
                  </a:lnTo>
                  <a:lnTo>
                    <a:pt x="97" y="15"/>
                  </a:lnTo>
                  <a:lnTo>
                    <a:pt x="97" y="15"/>
                  </a:lnTo>
                  <a:lnTo>
                    <a:pt x="98" y="16"/>
                  </a:lnTo>
                  <a:lnTo>
                    <a:pt x="98" y="16"/>
                  </a:lnTo>
                  <a:lnTo>
                    <a:pt x="98" y="18"/>
                  </a:lnTo>
                  <a:lnTo>
                    <a:pt x="99" y="21"/>
                  </a:lnTo>
                  <a:lnTo>
                    <a:pt x="99" y="22"/>
                  </a:lnTo>
                  <a:lnTo>
                    <a:pt x="99" y="22"/>
                  </a:lnTo>
                  <a:lnTo>
                    <a:pt x="99" y="23"/>
                  </a:lnTo>
                  <a:lnTo>
                    <a:pt x="100" y="25"/>
                  </a:lnTo>
                  <a:lnTo>
                    <a:pt x="100" y="29"/>
                  </a:lnTo>
                  <a:lnTo>
                    <a:pt x="102" y="37"/>
                  </a:lnTo>
                  <a:lnTo>
                    <a:pt x="102" y="38"/>
                  </a:lnTo>
                  <a:lnTo>
                    <a:pt x="102" y="38"/>
                  </a:lnTo>
                  <a:lnTo>
                    <a:pt x="102" y="39"/>
                  </a:lnTo>
                  <a:lnTo>
                    <a:pt x="103" y="41"/>
                  </a:lnTo>
                  <a:lnTo>
                    <a:pt x="103" y="46"/>
                  </a:lnTo>
                  <a:lnTo>
                    <a:pt x="105" y="54"/>
                  </a:lnTo>
                  <a:lnTo>
                    <a:pt x="107" y="71"/>
                  </a:lnTo>
                  <a:lnTo>
                    <a:pt x="108" y="72"/>
                  </a:lnTo>
                  <a:lnTo>
                    <a:pt x="108" y="72"/>
                  </a:lnTo>
                  <a:lnTo>
                    <a:pt x="108" y="74"/>
                  </a:lnTo>
                  <a:lnTo>
                    <a:pt x="108" y="76"/>
                  </a:lnTo>
                  <a:lnTo>
                    <a:pt x="109" y="80"/>
                  </a:lnTo>
                  <a:lnTo>
                    <a:pt x="111" y="88"/>
                  </a:lnTo>
                  <a:lnTo>
                    <a:pt x="111" y="89"/>
                  </a:lnTo>
                  <a:lnTo>
                    <a:pt x="111" y="89"/>
                  </a:lnTo>
                  <a:lnTo>
                    <a:pt x="111" y="90"/>
                  </a:lnTo>
                  <a:lnTo>
                    <a:pt x="111" y="92"/>
                  </a:lnTo>
                  <a:lnTo>
                    <a:pt x="112" y="96"/>
                  </a:lnTo>
                  <a:lnTo>
                    <a:pt x="112" y="96"/>
                  </a:lnTo>
                  <a:lnTo>
                    <a:pt x="112" y="97"/>
                  </a:lnTo>
                  <a:lnTo>
                    <a:pt x="113" y="98"/>
                  </a:lnTo>
                  <a:lnTo>
                    <a:pt x="113" y="99"/>
                  </a:lnTo>
                  <a:lnTo>
                    <a:pt x="114" y="102"/>
                  </a:lnTo>
                  <a:lnTo>
                    <a:pt x="114" y="103"/>
                  </a:lnTo>
                  <a:lnTo>
                    <a:pt x="114" y="103"/>
                  </a:lnTo>
                  <a:lnTo>
                    <a:pt x="114" y="104"/>
                  </a:lnTo>
                  <a:lnTo>
                    <a:pt x="114" y="105"/>
                  </a:lnTo>
                  <a:lnTo>
                    <a:pt x="114" y="106"/>
                  </a:lnTo>
                  <a:lnTo>
                    <a:pt x="115" y="106"/>
                  </a:lnTo>
                  <a:lnTo>
                    <a:pt x="115" y="106"/>
                  </a:lnTo>
                  <a:lnTo>
                    <a:pt x="115" y="108"/>
                  </a:lnTo>
                  <a:lnTo>
                    <a:pt x="115" y="108"/>
                  </a:lnTo>
                  <a:lnTo>
                    <a:pt x="115" y="108"/>
                  </a:lnTo>
                  <a:lnTo>
                    <a:pt x="115" y="109"/>
                  </a:lnTo>
                  <a:lnTo>
                    <a:pt x="116" y="110"/>
                  </a:lnTo>
                  <a:lnTo>
                    <a:pt x="116" y="110"/>
                  </a:lnTo>
                  <a:lnTo>
                    <a:pt x="116" y="110"/>
                  </a:lnTo>
                  <a:lnTo>
                    <a:pt x="116" y="111"/>
                  </a:lnTo>
                  <a:lnTo>
                    <a:pt x="117" y="112"/>
                  </a:lnTo>
                  <a:lnTo>
                    <a:pt x="117" y="112"/>
                  </a:lnTo>
                  <a:lnTo>
                    <a:pt x="117" y="112"/>
                  </a:lnTo>
                  <a:lnTo>
                    <a:pt x="117" y="112"/>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4"/>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19"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5"/>
                  </a:lnTo>
                  <a:lnTo>
                    <a:pt x="121" y="115"/>
                  </a:lnTo>
                  <a:lnTo>
                    <a:pt x="121" y="115"/>
                  </a:lnTo>
                  <a:lnTo>
                    <a:pt x="121" y="115"/>
                  </a:lnTo>
                  <a:lnTo>
                    <a:pt x="121" y="115"/>
                  </a:lnTo>
                  <a:lnTo>
                    <a:pt x="121" y="115"/>
                  </a:lnTo>
                  <a:lnTo>
                    <a:pt x="121" y="115"/>
                  </a:lnTo>
                  <a:lnTo>
                    <a:pt x="121" y="115"/>
                  </a:lnTo>
                  <a:lnTo>
                    <a:pt x="121" y="115"/>
                  </a:lnTo>
                  <a:lnTo>
                    <a:pt x="121" y="115"/>
                  </a:lnTo>
                  <a:lnTo>
                    <a:pt x="121" y="115"/>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1" name="Freeform 66"/>
            <p:cNvSpPr>
              <a:spLocks/>
            </p:cNvSpPr>
            <p:nvPr/>
          </p:nvSpPr>
          <p:spPr bwMode="auto">
            <a:xfrm>
              <a:off x="2931" y="2186"/>
              <a:ext cx="118" cy="116"/>
            </a:xfrm>
            <a:custGeom>
              <a:avLst/>
              <a:gdLst/>
              <a:ahLst/>
              <a:cxnLst>
                <a:cxn ang="0">
                  <a:pos x="2" y="114"/>
                </a:cxn>
                <a:cxn ang="0">
                  <a:pos x="3" y="110"/>
                </a:cxn>
                <a:cxn ang="0">
                  <a:pos x="6" y="102"/>
                </a:cxn>
                <a:cxn ang="0">
                  <a:pos x="8" y="93"/>
                </a:cxn>
                <a:cxn ang="0">
                  <a:pos x="12" y="70"/>
                </a:cxn>
                <a:cxn ang="0">
                  <a:pos x="19" y="28"/>
                </a:cxn>
                <a:cxn ang="0">
                  <a:pos x="22" y="14"/>
                </a:cxn>
                <a:cxn ang="0">
                  <a:pos x="23" y="8"/>
                </a:cxn>
                <a:cxn ang="0">
                  <a:pos x="25" y="4"/>
                </a:cxn>
                <a:cxn ang="0">
                  <a:pos x="26" y="1"/>
                </a:cxn>
                <a:cxn ang="0">
                  <a:pos x="27" y="0"/>
                </a:cxn>
                <a:cxn ang="0">
                  <a:pos x="28" y="0"/>
                </a:cxn>
                <a:cxn ang="0">
                  <a:pos x="28" y="0"/>
                </a:cxn>
                <a:cxn ang="0">
                  <a:pos x="29" y="0"/>
                </a:cxn>
                <a:cxn ang="0">
                  <a:pos x="30" y="1"/>
                </a:cxn>
                <a:cxn ang="0">
                  <a:pos x="31" y="2"/>
                </a:cxn>
                <a:cxn ang="0">
                  <a:pos x="32" y="5"/>
                </a:cxn>
                <a:cxn ang="0">
                  <a:pos x="35" y="14"/>
                </a:cxn>
                <a:cxn ang="0">
                  <a:pos x="37" y="24"/>
                </a:cxn>
                <a:cxn ang="0">
                  <a:pos x="42" y="55"/>
                </a:cxn>
                <a:cxn ang="0">
                  <a:pos x="45" y="75"/>
                </a:cxn>
                <a:cxn ang="0">
                  <a:pos x="49" y="94"/>
                </a:cxn>
                <a:cxn ang="0">
                  <a:pos x="51" y="104"/>
                </a:cxn>
                <a:cxn ang="0">
                  <a:pos x="52" y="109"/>
                </a:cxn>
                <a:cxn ang="0">
                  <a:pos x="54" y="113"/>
                </a:cxn>
                <a:cxn ang="0">
                  <a:pos x="55" y="114"/>
                </a:cxn>
                <a:cxn ang="0">
                  <a:pos x="56" y="115"/>
                </a:cxn>
                <a:cxn ang="0">
                  <a:pos x="56" y="116"/>
                </a:cxn>
                <a:cxn ang="0">
                  <a:pos x="57" y="116"/>
                </a:cxn>
                <a:cxn ang="0">
                  <a:pos x="58" y="115"/>
                </a:cxn>
                <a:cxn ang="0">
                  <a:pos x="59" y="114"/>
                </a:cxn>
                <a:cxn ang="0">
                  <a:pos x="60" y="111"/>
                </a:cxn>
                <a:cxn ang="0">
                  <a:pos x="62" y="105"/>
                </a:cxn>
                <a:cxn ang="0">
                  <a:pos x="65" y="90"/>
                </a:cxn>
                <a:cxn ang="0">
                  <a:pos x="69" y="68"/>
                </a:cxn>
                <a:cxn ang="0">
                  <a:pos x="74" y="35"/>
                </a:cxn>
                <a:cxn ang="0">
                  <a:pos x="76" y="25"/>
                </a:cxn>
                <a:cxn ang="0">
                  <a:pos x="79" y="13"/>
                </a:cxn>
                <a:cxn ang="0">
                  <a:pos x="81" y="5"/>
                </a:cxn>
                <a:cxn ang="0">
                  <a:pos x="82" y="2"/>
                </a:cxn>
                <a:cxn ang="0">
                  <a:pos x="83" y="1"/>
                </a:cxn>
                <a:cxn ang="0">
                  <a:pos x="84" y="0"/>
                </a:cxn>
                <a:cxn ang="0">
                  <a:pos x="84" y="0"/>
                </a:cxn>
                <a:cxn ang="0">
                  <a:pos x="85" y="0"/>
                </a:cxn>
                <a:cxn ang="0">
                  <a:pos x="86" y="0"/>
                </a:cxn>
                <a:cxn ang="0">
                  <a:pos x="87" y="2"/>
                </a:cxn>
                <a:cxn ang="0">
                  <a:pos x="88" y="5"/>
                </a:cxn>
                <a:cxn ang="0">
                  <a:pos x="90" y="12"/>
                </a:cxn>
                <a:cxn ang="0">
                  <a:pos x="93" y="24"/>
                </a:cxn>
                <a:cxn ang="0">
                  <a:pos x="100" y="69"/>
                </a:cxn>
                <a:cxn ang="0">
                  <a:pos x="103" y="88"/>
                </a:cxn>
                <a:cxn ang="0">
                  <a:pos x="106" y="102"/>
                </a:cxn>
                <a:cxn ang="0">
                  <a:pos x="108" y="107"/>
                </a:cxn>
                <a:cxn ang="0">
                  <a:pos x="109" y="111"/>
                </a:cxn>
                <a:cxn ang="0">
                  <a:pos x="110" y="113"/>
                </a:cxn>
                <a:cxn ang="0">
                  <a:pos x="111" y="115"/>
                </a:cxn>
                <a:cxn ang="0">
                  <a:pos x="112" y="115"/>
                </a:cxn>
                <a:cxn ang="0">
                  <a:pos x="112" y="116"/>
                </a:cxn>
                <a:cxn ang="0">
                  <a:pos x="113" y="115"/>
                </a:cxn>
                <a:cxn ang="0">
                  <a:pos x="114" y="114"/>
                </a:cxn>
                <a:cxn ang="0">
                  <a:pos x="115" y="112"/>
                </a:cxn>
                <a:cxn ang="0">
                  <a:pos x="117" y="108"/>
                </a:cxn>
              </a:cxnLst>
              <a:rect l="0" t="0" r="r" b="b"/>
              <a:pathLst>
                <a:path w="118" h="116">
                  <a:moveTo>
                    <a:pt x="0" y="115"/>
                  </a:moveTo>
                  <a:lnTo>
                    <a:pt x="1" y="115"/>
                  </a:lnTo>
                  <a:lnTo>
                    <a:pt x="1" y="114"/>
                  </a:lnTo>
                  <a:lnTo>
                    <a:pt x="1" y="114"/>
                  </a:lnTo>
                  <a:lnTo>
                    <a:pt x="1" y="114"/>
                  </a:lnTo>
                  <a:lnTo>
                    <a:pt x="1" y="114"/>
                  </a:lnTo>
                  <a:lnTo>
                    <a:pt x="1" y="114"/>
                  </a:lnTo>
                  <a:lnTo>
                    <a:pt x="2" y="114"/>
                  </a:lnTo>
                  <a:lnTo>
                    <a:pt x="2" y="113"/>
                  </a:lnTo>
                  <a:lnTo>
                    <a:pt x="2" y="112"/>
                  </a:lnTo>
                  <a:lnTo>
                    <a:pt x="2" y="112"/>
                  </a:lnTo>
                  <a:lnTo>
                    <a:pt x="2" y="112"/>
                  </a:lnTo>
                  <a:lnTo>
                    <a:pt x="2" y="112"/>
                  </a:lnTo>
                  <a:lnTo>
                    <a:pt x="3" y="111"/>
                  </a:lnTo>
                  <a:lnTo>
                    <a:pt x="3" y="111"/>
                  </a:lnTo>
                  <a:lnTo>
                    <a:pt x="3" y="110"/>
                  </a:lnTo>
                  <a:lnTo>
                    <a:pt x="3" y="110"/>
                  </a:lnTo>
                  <a:lnTo>
                    <a:pt x="3" y="109"/>
                  </a:lnTo>
                  <a:lnTo>
                    <a:pt x="4" y="107"/>
                  </a:lnTo>
                  <a:lnTo>
                    <a:pt x="4" y="107"/>
                  </a:lnTo>
                  <a:lnTo>
                    <a:pt x="4" y="106"/>
                  </a:lnTo>
                  <a:lnTo>
                    <a:pt x="4" y="106"/>
                  </a:lnTo>
                  <a:lnTo>
                    <a:pt x="5" y="104"/>
                  </a:lnTo>
                  <a:lnTo>
                    <a:pt x="6" y="102"/>
                  </a:lnTo>
                  <a:lnTo>
                    <a:pt x="6" y="101"/>
                  </a:lnTo>
                  <a:lnTo>
                    <a:pt x="6" y="101"/>
                  </a:lnTo>
                  <a:lnTo>
                    <a:pt x="6" y="100"/>
                  </a:lnTo>
                  <a:lnTo>
                    <a:pt x="6" y="98"/>
                  </a:lnTo>
                  <a:lnTo>
                    <a:pt x="7" y="95"/>
                  </a:lnTo>
                  <a:lnTo>
                    <a:pt x="7" y="94"/>
                  </a:lnTo>
                  <a:lnTo>
                    <a:pt x="7" y="94"/>
                  </a:lnTo>
                  <a:lnTo>
                    <a:pt x="8" y="93"/>
                  </a:lnTo>
                  <a:lnTo>
                    <a:pt x="8" y="91"/>
                  </a:lnTo>
                  <a:lnTo>
                    <a:pt x="9" y="87"/>
                  </a:lnTo>
                  <a:lnTo>
                    <a:pt x="10" y="79"/>
                  </a:lnTo>
                  <a:lnTo>
                    <a:pt x="10" y="78"/>
                  </a:lnTo>
                  <a:lnTo>
                    <a:pt x="10" y="78"/>
                  </a:lnTo>
                  <a:lnTo>
                    <a:pt x="10" y="76"/>
                  </a:lnTo>
                  <a:lnTo>
                    <a:pt x="11" y="74"/>
                  </a:lnTo>
                  <a:lnTo>
                    <a:pt x="12" y="70"/>
                  </a:lnTo>
                  <a:lnTo>
                    <a:pt x="13" y="61"/>
                  </a:lnTo>
                  <a:lnTo>
                    <a:pt x="16" y="44"/>
                  </a:lnTo>
                  <a:lnTo>
                    <a:pt x="16" y="43"/>
                  </a:lnTo>
                  <a:lnTo>
                    <a:pt x="16" y="43"/>
                  </a:lnTo>
                  <a:lnTo>
                    <a:pt x="16" y="42"/>
                  </a:lnTo>
                  <a:lnTo>
                    <a:pt x="17" y="40"/>
                  </a:lnTo>
                  <a:lnTo>
                    <a:pt x="17" y="36"/>
                  </a:lnTo>
                  <a:lnTo>
                    <a:pt x="19" y="28"/>
                  </a:lnTo>
                  <a:lnTo>
                    <a:pt x="19" y="27"/>
                  </a:lnTo>
                  <a:lnTo>
                    <a:pt x="19" y="27"/>
                  </a:lnTo>
                  <a:lnTo>
                    <a:pt x="19" y="26"/>
                  </a:lnTo>
                  <a:lnTo>
                    <a:pt x="19" y="24"/>
                  </a:lnTo>
                  <a:lnTo>
                    <a:pt x="20" y="21"/>
                  </a:lnTo>
                  <a:lnTo>
                    <a:pt x="21" y="14"/>
                  </a:lnTo>
                  <a:lnTo>
                    <a:pt x="21" y="14"/>
                  </a:lnTo>
                  <a:lnTo>
                    <a:pt x="22" y="14"/>
                  </a:lnTo>
                  <a:lnTo>
                    <a:pt x="22" y="13"/>
                  </a:lnTo>
                  <a:lnTo>
                    <a:pt x="22" y="12"/>
                  </a:lnTo>
                  <a:lnTo>
                    <a:pt x="22" y="11"/>
                  </a:lnTo>
                  <a:lnTo>
                    <a:pt x="22" y="11"/>
                  </a:lnTo>
                  <a:lnTo>
                    <a:pt x="23" y="10"/>
                  </a:lnTo>
                  <a:lnTo>
                    <a:pt x="23" y="9"/>
                  </a:lnTo>
                  <a:lnTo>
                    <a:pt x="23" y="8"/>
                  </a:lnTo>
                  <a:lnTo>
                    <a:pt x="23" y="8"/>
                  </a:lnTo>
                  <a:lnTo>
                    <a:pt x="23" y="8"/>
                  </a:lnTo>
                  <a:lnTo>
                    <a:pt x="24" y="6"/>
                  </a:lnTo>
                  <a:lnTo>
                    <a:pt x="24" y="6"/>
                  </a:lnTo>
                  <a:lnTo>
                    <a:pt x="24" y="6"/>
                  </a:lnTo>
                  <a:lnTo>
                    <a:pt x="24" y="5"/>
                  </a:lnTo>
                  <a:lnTo>
                    <a:pt x="24" y="4"/>
                  </a:lnTo>
                  <a:lnTo>
                    <a:pt x="25" y="4"/>
                  </a:lnTo>
                  <a:lnTo>
                    <a:pt x="25" y="4"/>
                  </a:lnTo>
                  <a:lnTo>
                    <a:pt x="25" y="4"/>
                  </a:lnTo>
                  <a:lnTo>
                    <a:pt x="25" y="3"/>
                  </a:lnTo>
                  <a:lnTo>
                    <a:pt x="25" y="3"/>
                  </a:lnTo>
                  <a:lnTo>
                    <a:pt x="25" y="3"/>
                  </a:lnTo>
                  <a:lnTo>
                    <a:pt x="25" y="2"/>
                  </a:lnTo>
                  <a:lnTo>
                    <a:pt x="25" y="2"/>
                  </a:lnTo>
                  <a:lnTo>
                    <a:pt x="26" y="2"/>
                  </a:lnTo>
                  <a:lnTo>
                    <a:pt x="26" y="1"/>
                  </a:lnTo>
                  <a:lnTo>
                    <a:pt x="26" y="1"/>
                  </a:lnTo>
                  <a:lnTo>
                    <a:pt x="26" y="1"/>
                  </a:lnTo>
                  <a:lnTo>
                    <a:pt x="26" y="1"/>
                  </a:lnTo>
                  <a:lnTo>
                    <a:pt x="26" y="1"/>
                  </a:lnTo>
                  <a:lnTo>
                    <a:pt x="27" y="1"/>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1"/>
                  </a:lnTo>
                  <a:lnTo>
                    <a:pt x="30" y="1"/>
                  </a:lnTo>
                  <a:lnTo>
                    <a:pt x="30" y="1"/>
                  </a:lnTo>
                  <a:lnTo>
                    <a:pt x="30" y="1"/>
                  </a:lnTo>
                  <a:lnTo>
                    <a:pt x="30" y="1"/>
                  </a:lnTo>
                  <a:lnTo>
                    <a:pt x="30" y="1"/>
                  </a:lnTo>
                  <a:lnTo>
                    <a:pt x="31" y="2"/>
                  </a:lnTo>
                  <a:lnTo>
                    <a:pt x="31" y="2"/>
                  </a:lnTo>
                  <a:lnTo>
                    <a:pt x="31" y="2"/>
                  </a:lnTo>
                  <a:lnTo>
                    <a:pt x="31" y="2"/>
                  </a:lnTo>
                  <a:lnTo>
                    <a:pt x="31" y="2"/>
                  </a:lnTo>
                  <a:lnTo>
                    <a:pt x="31" y="3"/>
                  </a:lnTo>
                  <a:lnTo>
                    <a:pt x="31" y="3"/>
                  </a:lnTo>
                  <a:lnTo>
                    <a:pt x="32" y="4"/>
                  </a:lnTo>
                  <a:lnTo>
                    <a:pt x="32" y="4"/>
                  </a:lnTo>
                  <a:lnTo>
                    <a:pt x="32" y="4"/>
                  </a:lnTo>
                  <a:lnTo>
                    <a:pt x="32" y="5"/>
                  </a:lnTo>
                  <a:lnTo>
                    <a:pt x="32" y="6"/>
                  </a:lnTo>
                  <a:lnTo>
                    <a:pt x="33" y="8"/>
                  </a:lnTo>
                  <a:lnTo>
                    <a:pt x="33" y="8"/>
                  </a:lnTo>
                  <a:lnTo>
                    <a:pt x="33" y="8"/>
                  </a:lnTo>
                  <a:lnTo>
                    <a:pt x="33" y="9"/>
                  </a:lnTo>
                  <a:lnTo>
                    <a:pt x="34" y="10"/>
                  </a:lnTo>
                  <a:lnTo>
                    <a:pt x="35" y="13"/>
                  </a:lnTo>
                  <a:lnTo>
                    <a:pt x="35" y="14"/>
                  </a:lnTo>
                  <a:lnTo>
                    <a:pt x="35" y="14"/>
                  </a:lnTo>
                  <a:lnTo>
                    <a:pt x="35" y="15"/>
                  </a:lnTo>
                  <a:lnTo>
                    <a:pt x="35" y="16"/>
                  </a:lnTo>
                  <a:lnTo>
                    <a:pt x="36" y="20"/>
                  </a:lnTo>
                  <a:lnTo>
                    <a:pt x="36" y="20"/>
                  </a:lnTo>
                  <a:lnTo>
                    <a:pt x="36" y="21"/>
                  </a:lnTo>
                  <a:lnTo>
                    <a:pt x="36" y="22"/>
                  </a:lnTo>
                  <a:lnTo>
                    <a:pt x="37" y="24"/>
                  </a:lnTo>
                  <a:lnTo>
                    <a:pt x="38" y="28"/>
                  </a:lnTo>
                  <a:lnTo>
                    <a:pt x="39" y="36"/>
                  </a:lnTo>
                  <a:lnTo>
                    <a:pt x="39" y="37"/>
                  </a:lnTo>
                  <a:lnTo>
                    <a:pt x="39" y="38"/>
                  </a:lnTo>
                  <a:lnTo>
                    <a:pt x="39" y="39"/>
                  </a:lnTo>
                  <a:lnTo>
                    <a:pt x="40" y="41"/>
                  </a:lnTo>
                  <a:lnTo>
                    <a:pt x="41" y="46"/>
                  </a:lnTo>
                  <a:lnTo>
                    <a:pt x="42" y="55"/>
                  </a:lnTo>
                  <a:lnTo>
                    <a:pt x="42" y="56"/>
                  </a:lnTo>
                  <a:lnTo>
                    <a:pt x="42" y="56"/>
                  </a:lnTo>
                  <a:lnTo>
                    <a:pt x="43" y="57"/>
                  </a:lnTo>
                  <a:lnTo>
                    <a:pt x="43" y="60"/>
                  </a:lnTo>
                  <a:lnTo>
                    <a:pt x="44" y="64"/>
                  </a:lnTo>
                  <a:lnTo>
                    <a:pt x="45" y="74"/>
                  </a:lnTo>
                  <a:lnTo>
                    <a:pt x="45" y="74"/>
                  </a:lnTo>
                  <a:lnTo>
                    <a:pt x="45" y="75"/>
                  </a:lnTo>
                  <a:lnTo>
                    <a:pt x="45" y="76"/>
                  </a:lnTo>
                  <a:lnTo>
                    <a:pt x="46" y="78"/>
                  </a:lnTo>
                  <a:lnTo>
                    <a:pt x="46" y="82"/>
                  </a:lnTo>
                  <a:lnTo>
                    <a:pt x="48" y="90"/>
                  </a:lnTo>
                  <a:lnTo>
                    <a:pt x="48" y="90"/>
                  </a:lnTo>
                  <a:lnTo>
                    <a:pt x="48" y="91"/>
                  </a:lnTo>
                  <a:lnTo>
                    <a:pt x="48" y="92"/>
                  </a:lnTo>
                  <a:lnTo>
                    <a:pt x="49" y="94"/>
                  </a:lnTo>
                  <a:lnTo>
                    <a:pt x="49" y="97"/>
                  </a:lnTo>
                  <a:lnTo>
                    <a:pt x="49" y="97"/>
                  </a:lnTo>
                  <a:lnTo>
                    <a:pt x="49" y="98"/>
                  </a:lnTo>
                  <a:lnTo>
                    <a:pt x="50" y="98"/>
                  </a:lnTo>
                  <a:lnTo>
                    <a:pt x="50" y="100"/>
                  </a:lnTo>
                  <a:lnTo>
                    <a:pt x="51" y="103"/>
                  </a:lnTo>
                  <a:lnTo>
                    <a:pt x="51" y="103"/>
                  </a:lnTo>
                  <a:lnTo>
                    <a:pt x="51" y="104"/>
                  </a:lnTo>
                  <a:lnTo>
                    <a:pt x="51" y="104"/>
                  </a:lnTo>
                  <a:lnTo>
                    <a:pt x="51" y="106"/>
                  </a:lnTo>
                  <a:lnTo>
                    <a:pt x="51" y="106"/>
                  </a:lnTo>
                  <a:lnTo>
                    <a:pt x="51" y="106"/>
                  </a:lnTo>
                  <a:lnTo>
                    <a:pt x="52" y="107"/>
                  </a:lnTo>
                  <a:lnTo>
                    <a:pt x="52" y="108"/>
                  </a:lnTo>
                  <a:lnTo>
                    <a:pt x="52" y="109"/>
                  </a:lnTo>
                  <a:lnTo>
                    <a:pt x="52" y="109"/>
                  </a:lnTo>
                  <a:lnTo>
                    <a:pt x="53" y="110"/>
                  </a:lnTo>
                  <a:lnTo>
                    <a:pt x="53" y="110"/>
                  </a:lnTo>
                  <a:lnTo>
                    <a:pt x="53" y="111"/>
                  </a:lnTo>
                  <a:lnTo>
                    <a:pt x="53" y="111"/>
                  </a:lnTo>
                  <a:lnTo>
                    <a:pt x="53" y="111"/>
                  </a:lnTo>
                  <a:lnTo>
                    <a:pt x="54" y="112"/>
                  </a:lnTo>
                  <a:lnTo>
                    <a:pt x="54" y="112"/>
                  </a:lnTo>
                  <a:lnTo>
                    <a:pt x="54" y="113"/>
                  </a:lnTo>
                  <a:lnTo>
                    <a:pt x="54" y="113"/>
                  </a:lnTo>
                  <a:lnTo>
                    <a:pt x="54" y="113"/>
                  </a:lnTo>
                  <a:lnTo>
                    <a:pt x="54" y="113"/>
                  </a:lnTo>
                  <a:lnTo>
                    <a:pt x="54" y="114"/>
                  </a:lnTo>
                  <a:lnTo>
                    <a:pt x="55" y="114"/>
                  </a:lnTo>
                  <a:lnTo>
                    <a:pt x="55" y="114"/>
                  </a:lnTo>
                  <a:lnTo>
                    <a:pt x="55" y="114"/>
                  </a:lnTo>
                  <a:lnTo>
                    <a:pt x="55" y="114"/>
                  </a:lnTo>
                  <a:lnTo>
                    <a:pt x="55" y="114"/>
                  </a:lnTo>
                  <a:lnTo>
                    <a:pt x="55" y="115"/>
                  </a:lnTo>
                  <a:lnTo>
                    <a:pt x="55" y="115"/>
                  </a:lnTo>
                  <a:lnTo>
                    <a:pt x="55" y="115"/>
                  </a:lnTo>
                  <a:lnTo>
                    <a:pt x="55" y="115"/>
                  </a:lnTo>
                  <a:lnTo>
                    <a:pt x="55" y="115"/>
                  </a:lnTo>
                  <a:lnTo>
                    <a:pt x="56" y="115"/>
                  </a:lnTo>
                  <a:lnTo>
                    <a:pt x="56" y="115"/>
                  </a:lnTo>
                  <a:lnTo>
                    <a:pt x="56" y="115"/>
                  </a:lnTo>
                  <a:lnTo>
                    <a:pt x="56" y="115"/>
                  </a:lnTo>
                  <a:lnTo>
                    <a:pt x="56" y="115"/>
                  </a:lnTo>
                  <a:lnTo>
                    <a:pt x="56" y="115"/>
                  </a:lnTo>
                  <a:lnTo>
                    <a:pt x="56" y="116"/>
                  </a:lnTo>
                  <a:lnTo>
                    <a:pt x="56" y="116"/>
                  </a:lnTo>
                  <a:lnTo>
                    <a:pt x="56" y="116"/>
                  </a:lnTo>
                  <a:lnTo>
                    <a:pt x="56" y="116"/>
                  </a:lnTo>
                  <a:lnTo>
                    <a:pt x="57" y="116"/>
                  </a:lnTo>
                  <a:lnTo>
                    <a:pt x="57" y="116"/>
                  </a:lnTo>
                  <a:lnTo>
                    <a:pt x="57" y="116"/>
                  </a:lnTo>
                  <a:lnTo>
                    <a:pt x="57" y="116"/>
                  </a:lnTo>
                  <a:lnTo>
                    <a:pt x="57" y="116"/>
                  </a:lnTo>
                  <a:lnTo>
                    <a:pt x="57" y="116"/>
                  </a:lnTo>
                  <a:lnTo>
                    <a:pt x="57" y="116"/>
                  </a:lnTo>
                  <a:lnTo>
                    <a:pt x="57" y="116"/>
                  </a:lnTo>
                  <a:lnTo>
                    <a:pt x="57" y="115"/>
                  </a:lnTo>
                  <a:lnTo>
                    <a:pt x="57" y="115"/>
                  </a:lnTo>
                  <a:lnTo>
                    <a:pt x="57" y="115"/>
                  </a:lnTo>
                  <a:lnTo>
                    <a:pt x="57" y="115"/>
                  </a:lnTo>
                  <a:lnTo>
                    <a:pt x="58" y="115"/>
                  </a:lnTo>
                  <a:lnTo>
                    <a:pt x="58" y="115"/>
                  </a:lnTo>
                  <a:lnTo>
                    <a:pt x="58" y="115"/>
                  </a:lnTo>
                  <a:lnTo>
                    <a:pt x="58" y="115"/>
                  </a:lnTo>
                  <a:lnTo>
                    <a:pt x="58" y="115"/>
                  </a:lnTo>
                  <a:lnTo>
                    <a:pt x="58" y="115"/>
                  </a:lnTo>
                  <a:lnTo>
                    <a:pt x="58" y="115"/>
                  </a:lnTo>
                  <a:lnTo>
                    <a:pt x="58" y="114"/>
                  </a:lnTo>
                  <a:lnTo>
                    <a:pt x="59" y="114"/>
                  </a:lnTo>
                  <a:lnTo>
                    <a:pt x="59" y="114"/>
                  </a:lnTo>
                  <a:lnTo>
                    <a:pt x="59" y="114"/>
                  </a:lnTo>
                  <a:lnTo>
                    <a:pt x="59" y="114"/>
                  </a:lnTo>
                  <a:lnTo>
                    <a:pt x="59" y="114"/>
                  </a:lnTo>
                  <a:lnTo>
                    <a:pt x="59" y="113"/>
                  </a:lnTo>
                  <a:lnTo>
                    <a:pt x="59" y="113"/>
                  </a:lnTo>
                  <a:lnTo>
                    <a:pt x="59" y="113"/>
                  </a:lnTo>
                  <a:lnTo>
                    <a:pt x="60" y="112"/>
                  </a:lnTo>
                  <a:lnTo>
                    <a:pt x="60" y="112"/>
                  </a:lnTo>
                  <a:lnTo>
                    <a:pt x="60" y="111"/>
                  </a:lnTo>
                  <a:lnTo>
                    <a:pt x="60" y="111"/>
                  </a:lnTo>
                  <a:lnTo>
                    <a:pt x="60" y="111"/>
                  </a:lnTo>
                  <a:lnTo>
                    <a:pt x="61" y="110"/>
                  </a:lnTo>
                  <a:lnTo>
                    <a:pt x="61" y="109"/>
                  </a:lnTo>
                  <a:lnTo>
                    <a:pt x="61" y="109"/>
                  </a:lnTo>
                  <a:lnTo>
                    <a:pt x="61" y="109"/>
                  </a:lnTo>
                  <a:lnTo>
                    <a:pt x="61" y="108"/>
                  </a:lnTo>
                  <a:lnTo>
                    <a:pt x="61" y="107"/>
                  </a:lnTo>
                  <a:lnTo>
                    <a:pt x="62" y="105"/>
                  </a:lnTo>
                  <a:lnTo>
                    <a:pt x="62" y="104"/>
                  </a:lnTo>
                  <a:lnTo>
                    <a:pt x="62" y="104"/>
                  </a:lnTo>
                  <a:lnTo>
                    <a:pt x="63" y="103"/>
                  </a:lnTo>
                  <a:lnTo>
                    <a:pt x="63" y="102"/>
                  </a:lnTo>
                  <a:lnTo>
                    <a:pt x="64" y="98"/>
                  </a:lnTo>
                  <a:lnTo>
                    <a:pt x="65" y="91"/>
                  </a:lnTo>
                  <a:lnTo>
                    <a:pt x="65" y="90"/>
                  </a:lnTo>
                  <a:lnTo>
                    <a:pt x="65" y="90"/>
                  </a:lnTo>
                  <a:lnTo>
                    <a:pt x="66" y="88"/>
                  </a:lnTo>
                  <a:lnTo>
                    <a:pt x="66" y="86"/>
                  </a:lnTo>
                  <a:lnTo>
                    <a:pt x="67" y="82"/>
                  </a:lnTo>
                  <a:lnTo>
                    <a:pt x="68" y="73"/>
                  </a:lnTo>
                  <a:lnTo>
                    <a:pt x="68" y="72"/>
                  </a:lnTo>
                  <a:lnTo>
                    <a:pt x="69" y="72"/>
                  </a:lnTo>
                  <a:lnTo>
                    <a:pt x="69" y="70"/>
                  </a:lnTo>
                  <a:lnTo>
                    <a:pt x="69" y="68"/>
                  </a:lnTo>
                  <a:lnTo>
                    <a:pt x="70" y="63"/>
                  </a:lnTo>
                  <a:lnTo>
                    <a:pt x="71" y="54"/>
                  </a:lnTo>
                  <a:lnTo>
                    <a:pt x="71" y="53"/>
                  </a:lnTo>
                  <a:lnTo>
                    <a:pt x="71" y="52"/>
                  </a:lnTo>
                  <a:lnTo>
                    <a:pt x="72" y="51"/>
                  </a:lnTo>
                  <a:lnTo>
                    <a:pt x="72" y="49"/>
                  </a:lnTo>
                  <a:lnTo>
                    <a:pt x="73" y="44"/>
                  </a:lnTo>
                  <a:lnTo>
                    <a:pt x="74" y="35"/>
                  </a:lnTo>
                  <a:lnTo>
                    <a:pt x="74" y="34"/>
                  </a:lnTo>
                  <a:lnTo>
                    <a:pt x="75" y="34"/>
                  </a:lnTo>
                  <a:lnTo>
                    <a:pt x="75" y="32"/>
                  </a:lnTo>
                  <a:lnTo>
                    <a:pt x="75" y="30"/>
                  </a:lnTo>
                  <a:lnTo>
                    <a:pt x="76" y="26"/>
                  </a:lnTo>
                  <a:lnTo>
                    <a:pt x="76" y="26"/>
                  </a:lnTo>
                  <a:lnTo>
                    <a:pt x="76" y="26"/>
                  </a:lnTo>
                  <a:lnTo>
                    <a:pt x="76" y="25"/>
                  </a:lnTo>
                  <a:lnTo>
                    <a:pt x="76" y="23"/>
                  </a:lnTo>
                  <a:lnTo>
                    <a:pt x="77" y="19"/>
                  </a:lnTo>
                  <a:lnTo>
                    <a:pt x="77" y="19"/>
                  </a:lnTo>
                  <a:lnTo>
                    <a:pt x="77" y="18"/>
                  </a:lnTo>
                  <a:lnTo>
                    <a:pt x="77" y="18"/>
                  </a:lnTo>
                  <a:lnTo>
                    <a:pt x="78" y="16"/>
                  </a:lnTo>
                  <a:lnTo>
                    <a:pt x="79" y="13"/>
                  </a:lnTo>
                  <a:lnTo>
                    <a:pt x="79" y="13"/>
                  </a:lnTo>
                  <a:lnTo>
                    <a:pt x="79" y="12"/>
                  </a:lnTo>
                  <a:lnTo>
                    <a:pt x="79" y="12"/>
                  </a:lnTo>
                  <a:lnTo>
                    <a:pt x="79" y="10"/>
                  </a:lnTo>
                  <a:lnTo>
                    <a:pt x="80" y="8"/>
                  </a:lnTo>
                  <a:lnTo>
                    <a:pt x="80" y="7"/>
                  </a:lnTo>
                  <a:lnTo>
                    <a:pt x="80" y="7"/>
                  </a:lnTo>
                  <a:lnTo>
                    <a:pt x="80" y="6"/>
                  </a:lnTo>
                  <a:lnTo>
                    <a:pt x="81" y="5"/>
                  </a:lnTo>
                  <a:lnTo>
                    <a:pt x="81" y="5"/>
                  </a:lnTo>
                  <a:lnTo>
                    <a:pt x="81" y="5"/>
                  </a:lnTo>
                  <a:lnTo>
                    <a:pt x="81" y="4"/>
                  </a:lnTo>
                  <a:lnTo>
                    <a:pt x="82" y="3"/>
                  </a:lnTo>
                  <a:lnTo>
                    <a:pt x="82" y="3"/>
                  </a:lnTo>
                  <a:lnTo>
                    <a:pt x="82" y="3"/>
                  </a:lnTo>
                  <a:lnTo>
                    <a:pt x="82" y="3"/>
                  </a:lnTo>
                  <a:lnTo>
                    <a:pt x="82" y="2"/>
                  </a:lnTo>
                  <a:lnTo>
                    <a:pt x="82" y="2"/>
                  </a:lnTo>
                  <a:lnTo>
                    <a:pt x="82" y="2"/>
                  </a:lnTo>
                  <a:lnTo>
                    <a:pt x="82" y="2"/>
                  </a:lnTo>
                  <a:lnTo>
                    <a:pt x="82" y="2"/>
                  </a:lnTo>
                  <a:lnTo>
                    <a:pt x="83" y="1"/>
                  </a:lnTo>
                  <a:lnTo>
                    <a:pt x="83" y="1"/>
                  </a:lnTo>
                  <a:lnTo>
                    <a:pt x="83" y="1"/>
                  </a:lnTo>
                  <a:lnTo>
                    <a:pt x="83" y="1"/>
                  </a:lnTo>
                  <a:lnTo>
                    <a:pt x="83" y="1"/>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1"/>
                  </a:lnTo>
                  <a:lnTo>
                    <a:pt x="86" y="1"/>
                  </a:lnTo>
                  <a:lnTo>
                    <a:pt x="87" y="1"/>
                  </a:lnTo>
                  <a:lnTo>
                    <a:pt x="87" y="1"/>
                  </a:lnTo>
                  <a:lnTo>
                    <a:pt x="87" y="1"/>
                  </a:lnTo>
                  <a:lnTo>
                    <a:pt x="87" y="2"/>
                  </a:lnTo>
                  <a:lnTo>
                    <a:pt x="87" y="2"/>
                  </a:lnTo>
                  <a:lnTo>
                    <a:pt x="88" y="2"/>
                  </a:lnTo>
                  <a:lnTo>
                    <a:pt x="88" y="3"/>
                  </a:lnTo>
                  <a:lnTo>
                    <a:pt x="88" y="3"/>
                  </a:lnTo>
                  <a:lnTo>
                    <a:pt x="88" y="3"/>
                  </a:lnTo>
                  <a:lnTo>
                    <a:pt x="88" y="4"/>
                  </a:lnTo>
                  <a:lnTo>
                    <a:pt x="88" y="4"/>
                  </a:lnTo>
                  <a:lnTo>
                    <a:pt x="88" y="4"/>
                  </a:lnTo>
                  <a:lnTo>
                    <a:pt x="88" y="5"/>
                  </a:lnTo>
                  <a:lnTo>
                    <a:pt x="89" y="6"/>
                  </a:lnTo>
                  <a:lnTo>
                    <a:pt x="89" y="6"/>
                  </a:lnTo>
                  <a:lnTo>
                    <a:pt x="89" y="6"/>
                  </a:lnTo>
                  <a:lnTo>
                    <a:pt x="89" y="7"/>
                  </a:lnTo>
                  <a:lnTo>
                    <a:pt x="90" y="8"/>
                  </a:lnTo>
                  <a:lnTo>
                    <a:pt x="90" y="11"/>
                  </a:lnTo>
                  <a:lnTo>
                    <a:pt x="90" y="11"/>
                  </a:lnTo>
                  <a:lnTo>
                    <a:pt x="90" y="12"/>
                  </a:lnTo>
                  <a:lnTo>
                    <a:pt x="91" y="12"/>
                  </a:lnTo>
                  <a:lnTo>
                    <a:pt x="91" y="14"/>
                  </a:lnTo>
                  <a:lnTo>
                    <a:pt x="92" y="17"/>
                  </a:lnTo>
                  <a:lnTo>
                    <a:pt x="92" y="17"/>
                  </a:lnTo>
                  <a:lnTo>
                    <a:pt x="92" y="18"/>
                  </a:lnTo>
                  <a:lnTo>
                    <a:pt x="92" y="19"/>
                  </a:lnTo>
                  <a:lnTo>
                    <a:pt x="92" y="20"/>
                  </a:lnTo>
                  <a:lnTo>
                    <a:pt x="93" y="24"/>
                  </a:lnTo>
                  <a:lnTo>
                    <a:pt x="94" y="32"/>
                  </a:lnTo>
                  <a:lnTo>
                    <a:pt x="97" y="49"/>
                  </a:lnTo>
                  <a:lnTo>
                    <a:pt x="97" y="50"/>
                  </a:lnTo>
                  <a:lnTo>
                    <a:pt x="97" y="50"/>
                  </a:lnTo>
                  <a:lnTo>
                    <a:pt x="98" y="52"/>
                  </a:lnTo>
                  <a:lnTo>
                    <a:pt x="98" y="54"/>
                  </a:lnTo>
                  <a:lnTo>
                    <a:pt x="99" y="59"/>
                  </a:lnTo>
                  <a:lnTo>
                    <a:pt x="100" y="69"/>
                  </a:lnTo>
                  <a:lnTo>
                    <a:pt x="100" y="70"/>
                  </a:lnTo>
                  <a:lnTo>
                    <a:pt x="100" y="70"/>
                  </a:lnTo>
                  <a:lnTo>
                    <a:pt x="101" y="72"/>
                  </a:lnTo>
                  <a:lnTo>
                    <a:pt x="101" y="74"/>
                  </a:lnTo>
                  <a:lnTo>
                    <a:pt x="102" y="79"/>
                  </a:lnTo>
                  <a:lnTo>
                    <a:pt x="103" y="88"/>
                  </a:lnTo>
                  <a:lnTo>
                    <a:pt x="103" y="88"/>
                  </a:lnTo>
                  <a:lnTo>
                    <a:pt x="103" y="88"/>
                  </a:lnTo>
                  <a:lnTo>
                    <a:pt x="104" y="90"/>
                  </a:lnTo>
                  <a:lnTo>
                    <a:pt x="104" y="92"/>
                  </a:lnTo>
                  <a:lnTo>
                    <a:pt x="105" y="95"/>
                  </a:lnTo>
                  <a:lnTo>
                    <a:pt x="105" y="96"/>
                  </a:lnTo>
                  <a:lnTo>
                    <a:pt x="105" y="96"/>
                  </a:lnTo>
                  <a:lnTo>
                    <a:pt x="105" y="97"/>
                  </a:lnTo>
                  <a:lnTo>
                    <a:pt x="105" y="98"/>
                  </a:lnTo>
                  <a:lnTo>
                    <a:pt x="106" y="102"/>
                  </a:lnTo>
                  <a:lnTo>
                    <a:pt x="106" y="102"/>
                  </a:lnTo>
                  <a:lnTo>
                    <a:pt x="106" y="102"/>
                  </a:lnTo>
                  <a:lnTo>
                    <a:pt x="106" y="103"/>
                  </a:lnTo>
                  <a:lnTo>
                    <a:pt x="107" y="105"/>
                  </a:lnTo>
                  <a:lnTo>
                    <a:pt x="107" y="105"/>
                  </a:lnTo>
                  <a:lnTo>
                    <a:pt x="107" y="105"/>
                  </a:lnTo>
                  <a:lnTo>
                    <a:pt x="107" y="106"/>
                  </a:lnTo>
                  <a:lnTo>
                    <a:pt x="108" y="107"/>
                  </a:lnTo>
                  <a:lnTo>
                    <a:pt x="108" y="108"/>
                  </a:lnTo>
                  <a:lnTo>
                    <a:pt x="108" y="108"/>
                  </a:lnTo>
                  <a:lnTo>
                    <a:pt x="108" y="108"/>
                  </a:lnTo>
                  <a:lnTo>
                    <a:pt x="108" y="109"/>
                  </a:lnTo>
                  <a:lnTo>
                    <a:pt x="108" y="110"/>
                  </a:lnTo>
                  <a:lnTo>
                    <a:pt x="108" y="110"/>
                  </a:lnTo>
                  <a:lnTo>
                    <a:pt x="108" y="110"/>
                  </a:lnTo>
                  <a:lnTo>
                    <a:pt x="109" y="111"/>
                  </a:lnTo>
                  <a:lnTo>
                    <a:pt x="109" y="112"/>
                  </a:lnTo>
                  <a:lnTo>
                    <a:pt x="109" y="112"/>
                  </a:lnTo>
                  <a:lnTo>
                    <a:pt x="109" y="112"/>
                  </a:lnTo>
                  <a:lnTo>
                    <a:pt x="109" y="112"/>
                  </a:lnTo>
                  <a:lnTo>
                    <a:pt x="109" y="113"/>
                  </a:lnTo>
                  <a:lnTo>
                    <a:pt x="110" y="113"/>
                  </a:lnTo>
                  <a:lnTo>
                    <a:pt x="110" y="113"/>
                  </a:lnTo>
                  <a:lnTo>
                    <a:pt x="110" y="113"/>
                  </a:lnTo>
                  <a:lnTo>
                    <a:pt x="110" y="114"/>
                  </a:lnTo>
                  <a:lnTo>
                    <a:pt x="110" y="114"/>
                  </a:lnTo>
                  <a:lnTo>
                    <a:pt x="110" y="114"/>
                  </a:lnTo>
                  <a:lnTo>
                    <a:pt x="110" y="114"/>
                  </a:lnTo>
                  <a:lnTo>
                    <a:pt x="110" y="114"/>
                  </a:lnTo>
                  <a:lnTo>
                    <a:pt x="111" y="114"/>
                  </a:lnTo>
                  <a:lnTo>
                    <a:pt x="111" y="115"/>
                  </a:lnTo>
                  <a:lnTo>
                    <a:pt x="111" y="115"/>
                  </a:lnTo>
                  <a:lnTo>
                    <a:pt x="111" y="115"/>
                  </a:lnTo>
                  <a:lnTo>
                    <a:pt x="111" y="115"/>
                  </a:lnTo>
                  <a:lnTo>
                    <a:pt x="111" y="115"/>
                  </a:lnTo>
                  <a:lnTo>
                    <a:pt x="111" y="115"/>
                  </a:lnTo>
                  <a:lnTo>
                    <a:pt x="111" y="115"/>
                  </a:lnTo>
                  <a:lnTo>
                    <a:pt x="111" y="115"/>
                  </a:lnTo>
                  <a:lnTo>
                    <a:pt x="111" y="115"/>
                  </a:lnTo>
                  <a:lnTo>
                    <a:pt x="112" y="115"/>
                  </a:lnTo>
                  <a:lnTo>
                    <a:pt x="112" y="115"/>
                  </a:lnTo>
                  <a:lnTo>
                    <a:pt x="112" y="116"/>
                  </a:lnTo>
                  <a:lnTo>
                    <a:pt x="112" y="116"/>
                  </a:lnTo>
                  <a:lnTo>
                    <a:pt x="112" y="116"/>
                  </a:lnTo>
                  <a:lnTo>
                    <a:pt x="112" y="116"/>
                  </a:lnTo>
                  <a:lnTo>
                    <a:pt x="112" y="116"/>
                  </a:lnTo>
                  <a:lnTo>
                    <a:pt x="112" y="116"/>
                  </a:lnTo>
                  <a:lnTo>
                    <a:pt x="112" y="116"/>
                  </a:lnTo>
                  <a:lnTo>
                    <a:pt x="112" y="116"/>
                  </a:lnTo>
                  <a:lnTo>
                    <a:pt x="112" y="116"/>
                  </a:lnTo>
                  <a:lnTo>
                    <a:pt x="112" y="116"/>
                  </a:lnTo>
                  <a:lnTo>
                    <a:pt x="113" y="116"/>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4"/>
                  </a:lnTo>
                  <a:lnTo>
                    <a:pt x="114" y="114"/>
                  </a:lnTo>
                  <a:lnTo>
                    <a:pt x="114" y="114"/>
                  </a:lnTo>
                  <a:lnTo>
                    <a:pt x="114" y="114"/>
                  </a:lnTo>
                  <a:lnTo>
                    <a:pt x="114" y="114"/>
                  </a:lnTo>
                  <a:lnTo>
                    <a:pt x="114" y="114"/>
                  </a:lnTo>
                  <a:lnTo>
                    <a:pt x="114" y="113"/>
                  </a:lnTo>
                  <a:lnTo>
                    <a:pt x="115" y="113"/>
                  </a:lnTo>
                  <a:lnTo>
                    <a:pt x="115" y="112"/>
                  </a:lnTo>
                  <a:lnTo>
                    <a:pt x="115" y="112"/>
                  </a:lnTo>
                  <a:lnTo>
                    <a:pt x="115" y="112"/>
                  </a:lnTo>
                  <a:lnTo>
                    <a:pt x="116" y="111"/>
                  </a:lnTo>
                  <a:lnTo>
                    <a:pt x="116" y="111"/>
                  </a:lnTo>
                  <a:lnTo>
                    <a:pt x="116" y="110"/>
                  </a:lnTo>
                  <a:lnTo>
                    <a:pt x="116" y="110"/>
                  </a:lnTo>
                  <a:lnTo>
                    <a:pt x="116" y="109"/>
                  </a:lnTo>
                  <a:lnTo>
                    <a:pt x="116" y="108"/>
                  </a:lnTo>
                  <a:lnTo>
                    <a:pt x="117" y="108"/>
                  </a:lnTo>
                  <a:lnTo>
                    <a:pt x="117" y="108"/>
                  </a:lnTo>
                  <a:lnTo>
                    <a:pt x="117" y="106"/>
                  </a:lnTo>
                  <a:lnTo>
                    <a:pt x="118" y="103"/>
                  </a:lnTo>
                  <a:lnTo>
                    <a:pt x="118" y="103"/>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2" name="Freeform 67"/>
            <p:cNvSpPr>
              <a:spLocks/>
            </p:cNvSpPr>
            <p:nvPr/>
          </p:nvSpPr>
          <p:spPr bwMode="auto">
            <a:xfrm>
              <a:off x="3049" y="2186"/>
              <a:ext cx="122" cy="116"/>
            </a:xfrm>
            <a:custGeom>
              <a:avLst/>
              <a:gdLst/>
              <a:ahLst/>
              <a:cxnLst>
                <a:cxn ang="0">
                  <a:pos x="3" y="87"/>
                </a:cxn>
                <a:cxn ang="0">
                  <a:pos x="9" y="50"/>
                </a:cxn>
                <a:cxn ang="0">
                  <a:pos x="13" y="24"/>
                </a:cxn>
                <a:cxn ang="0">
                  <a:pos x="16" y="12"/>
                </a:cxn>
                <a:cxn ang="0">
                  <a:pos x="18" y="5"/>
                </a:cxn>
                <a:cxn ang="0">
                  <a:pos x="19" y="2"/>
                </a:cxn>
                <a:cxn ang="0">
                  <a:pos x="20" y="0"/>
                </a:cxn>
                <a:cxn ang="0">
                  <a:pos x="20" y="0"/>
                </a:cxn>
                <a:cxn ang="0">
                  <a:pos x="21" y="0"/>
                </a:cxn>
                <a:cxn ang="0">
                  <a:pos x="22" y="0"/>
                </a:cxn>
                <a:cxn ang="0">
                  <a:pos x="23" y="0"/>
                </a:cxn>
                <a:cxn ang="0">
                  <a:pos x="24" y="2"/>
                </a:cxn>
                <a:cxn ang="0">
                  <a:pos x="25" y="5"/>
                </a:cxn>
                <a:cxn ang="0">
                  <a:pos x="27" y="14"/>
                </a:cxn>
                <a:cxn ang="0">
                  <a:pos x="30" y="29"/>
                </a:cxn>
                <a:cxn ang="0">
                  <a:pos x="35" y="58"/>
                </a:cxn>
                <a:cxn ang="0">
                  <a:pos x="38" y="79"/>
                </a:cxn>
                <a:cxn ang="0">
                  <a:pos x="41" y="95"/>
                </a:cxn>
                <a:cxn ang="0">
                  <a:pos x="43" y="105"/>
                </a:cxn>
                <a:cxn ang="0">
                  <a:pos x="45" y="111"/>
                </a:cxn>
                <a:cxn ang="0">
                  <a:pos x="46" y="114"/>
                </a:cxn>
                <a:cxn ang="0">
                  <a:pos x="47" y="115"/>
                </a:cxn>
                <a:cxn ang="0">
                  <a:pos x="47" y="116"/>
                </a:cxn>
                <a:cxn ang="0">
                  <a:pos x="48" y="116"/>
                </a:cxn>
                <a:cxn ang="0">
                  <a:pos x="49" y="115"/>
                </a:cxn>
                <a:cxn ang="0">
                  <a:pos x="50" y="114"/>
                </a:cxn>
                <a:cxn ang="0">
                  <a:pos x="51" y="112"/>
                </a:cxn>
                <a:cxn ang="0">
                  <a:pos x="52" y="107"/>
                </a:cxn>
                <a:cxn ang="0">
                  <a:pos x="55" y="96"/>
                </a:cxn>
                <a:cxn ang="0">
                  <a:pos x="61" y="57"/>
                </a:cxn>
                <a:cxn ang="0">
                  <a:pos x="64" y="36"/>
                </a:cxn>
                <a:cxn ang="0">
                  <a:pos x="68" y="13"/>
                </a:cxn>
                <a:cxn ang="0">
                  <a:pos x="70" y="6"/>
                </a:cxn>
                <a:cxn ang="0">
                  <a:pos x="71" y="2"/>
                </a:cxn>
                <a:cxn ang="0">
                  <a:pos x="72" y="1"/>
                </a:cxn>
                <a:cxn ang="0">
                  <a:pos x="73" y="0"/>
                </a:cxn>
                <a:cxn ang="0">
                  <a:pos x="74" y="0"/>
                </a:cxn>
                <a:cxn ang="0">
                  <a:pos x="75" y="0"/>
                </a:cxn>
                <a:cxn ang="0">
                  <a:pos x="75" y="1"/>
                </a:cxn>
                <a:cxn ang="0">
                  <a:pos x="76" y="2"/>
                </a:cxn>
                <a:cxn ang="0">
                  <a:pos x="79" y="9"/>
                </a:cxn>
                <a:cxn ang="0">
                  <a:pos x="80" y="17"/>
                </a:cxn>
                <a:cxn ang="0">
                  <a:pos x="84" y="40"/>
                </a:cxn>
                <a:cxn ang="0">
                  <a:pos x="88" y="62"/>
                </a:cxn>
                <a:cxn ang="0">
                  <a:pos x="91" y="86"/>
                </a:cxn>
                <a:cxn ang="0">
                  <a:pos x="93" y="99"/>
                </a:cxn>
                <a:cxn ang="0">
                  <a:pos x="95" y="105"/>
                </a:cxn>
                <a:cxn ang="0">
                  <a:pos x="96" y="110"/>
                </a:cxn>
                <a:cxn ang="0">
                  <a:pos x="98" y="114"/>
                </a:cxn>
                <a:cxn ang="0">
                  <a:pos x="98" y="115"/>
                </a:cxn>
                <a:cxn ang="0">
                  <a:pos x="99" y="115"/>
                </a:cxn>
                <a:cxn ang="0">
                  <a:pos x="100" y="116"/>
                </a:cxn>
                <a:cxn ang="0">
                  <a:pos x="100" y="115"/>
                </a:cxn>
                <a:cxn ang="0">
                  <a:pos x="101" y="114"/>
                </a:cxn>
                <a:cxn ang="0">
                  <a:pos x="102" y="112"/>
                </a:cxn>
                <a:cxn ang="0">
                  <a:pos x="104" y="105"/>
                </a:cxn>
                <a:cxn ang="0">
                  <a:pos x="106" y="96"/>
                </a:cxn>
                <a:cxn ang="0">
                  <a:pos x="110" y="72"/>
                </a:cxn>
                <a:cxn ang="0">
                  <a:pos x="116" y="30"/>
                </a:cxn>
                <a:cxn ang="0">
                  <a:pos x="118" y="17"/>
                </a:cxn>
                <a:cxn ang="0">
                  <a:pos x="120" y="9"/>
                </a:cxn>
                <a:cxn ang="0">
                  <a:pos x="122" y="4"/>
                </a:cxn>
              </a:cxnLst>
              <a:rect l="0" t="0" r="r" b="b"/>
              <a:pathLst>
                <a:path w="122" h="116">
                  <a:moveTo>
                    <a:pt x="0" y="103"/>
                  </a:moveTo>
                  <a:lnTo>
                    <a:pt x="0" y="102"/>
                  </a:lnTo>
                  <a:lnTo>
                    <a:pt x="0" y="102"/>
                  </a:lnTo>
                  <a:lnTo>
                    <a:pt x="1" y="100"/>
                  </a:lnTo>
                  <a:lnTo>
                    <a:pt x="1" y="96"/>
                  </a:lnTo>
                  <a:lnTo>
                    <a:pt x="3" y="88"/>
                  </a:lnTo>
                  <a:lnTo>
                    <a:pt x="3" y="88"/>
                  </a:lnTo>
                  <a:lnTo>
                    <a:pt x="3" y="87"/>
                  </a:lnTo>
                  <a:lnTo>
                    <a:pt x="3" y="86"/>
                  </a:lnTo>
                  <a:lnTo>
                    <a:pt x="4" y="84"/>
                  </a:lnTo>
                  <a:lnTo>
                    <a:pt x="4" y="80"/>
                  </a:lnTo>
                  <a:lnTo>
                    <a:pt x="6" y="71"/>
                  </a:lnTo>
                  <a:lnTo>
                    <a:pt x="8" y="53"/>
                  </a:lnTo>
                  <a:lnTo>
                    <a:pt x="8" y="52"/>
                  </a:lnTo>
                  <a:lnTo>
                    <a:pt x="9" y="51"/>
                  </a:lnTo>
                  <a:lnTo>
                    <a:pt x="9" y="50"/>
                  </a:lnTo>
                  <a:lnTo>
                    <a:pt x="9" y="48"/>
                  </a:lnTo>
                  <a:lnTo>
                    <a:pt x="10" y="43"/>
                  </a:lnTo>
                  <a:lnTo>
                    <a:pt x="12" y="33"/>
                  </a:lnTo>
                  <a:lnTo>
                    <a:pt x="12" y="32"/>
                  </a:lnTo>
                  <a:lnTo>
                    <a:pt x="12" y="32"/>
                  </a:lnTo>
                  <a:lnTo>
                    <a:pt x="12" y="31"/>
                  </a:lnTo>
                  <a:lnTo>
                    <a:pt x="12" y="28"/>
                  </a:lnTo>
                  <a:lnTo>
                    <a:pt x="13" y="24"/>
                  </a:lnTo>
                  <a:lnTo>
                    <a:pt x="14" y="16"/>
                  </a:lnTo>
                  <a:lnTo>
                    <a:pt x="15" y="16"/>
                  </a:lnTo>
                  <a:lnTo>
                    <a:pt x="15" y="16"/>
                  </a:lnTo>
                  <a:lnTo>
                    <a:pt x="15" y="15"/>
                  </a:lnTo>
                  <a:lnTo>
                    <a:pt x="15" y="13"/>
                  </a:lnTo>
                  <a:lnTo>
                    <a:pt x="15" y="13"/>
                  </a:lnTo>
                  <a:lnTo>
                    <a:pt x="15" y="12"/>
                  </a:lnTo>
                  <a:lnTo>
                    <a:pt x="16" y="12"/>
                  </a:lnTo>
                  <a:lnTo>
                    <a:pt x="16" y="10"/>
                  </a:lnTo>
                  <a:lnTo>
                    <a:pt x="16" y="10"/>
                  </a:lnTo>
                  <a:lnTo>
                    <a:pt x="16" y="10"/>
                  </a:lnTo>
                  <a:lnTo>
                    <a:pt x="16" y="9"/>
                  </a:lnTo>
                  <a:lnTo>
                    <a:pt x="17" y="8"/>
                  </a:lnTo>
                  <a:lnTo>
                    <a:pt x="17" y="5"/>
                  </a:lnTo>
                  <a:lnTo>
                    <a:pt x="17" y="5"/>
                  </a:lnTo>
                  <a:lnTo>
                    <a:pt x="18" y="5"/>
                  </a:lnTo>
                  <a:lnTo>
                    <a:pt x="18" y="4"/>
                  </a:lnTo>
                  <a:lnTo>
                    <a:pt x="18" y="4"/>
                  </a:lnTo>
                  <a:lnTo>
                    <a:pt x="18" y="3"/>
                  </a:lnTo>
                  <a:lnTo>
                    <a:pt x="18" y="3"/>
                  </a:lnTo>
                  <a:lnTo>
                    <a:pt x="18" y="3"/>
                  </a:lnTo>
                  <a:lnTo>
                    <a:pt x="19" y="2"/>
                  </a:lnTo>
                  <a:lnTo>
                    <a:pt x="19" y="2"/>
                  </a:lnTo>
                  <a:lnTo>
                    <a:pt x="19" y="2"/>
                  </a:lnTo>
                  <a:lnTo>
                    <a:pt x="19" y="1"/>
                  </a:lnTo>
                  <a:lnTo>
                    <a:pt x="19" y="1"/>
                  </a:lnTo>
                  <a:lnTo>
                    <a:pt x="19" y="1"/>
                  </a:lnTo>
                  <a:lnTo>
                    <a:pt x="19" y="1"/>
                  </a:lnTo>
                  <a:lnTo>
                    <a:pt x="20" y="1"/>
                  </a:lnTo>
                  <a:lnTo>
                    <a:pt x="20" y="1"/>
                  </a:lnTo>
                  <a:lnTo>
                    <a:pt x="20" y="0"/>
                  </a:lnTo>
                  <a:lnTo>
                    <a:pt x="20" y="0"/>
                  </a:lnTo>
                  <a:lnTo>
                    <a:pt x="20" y="0"/>
                  </a:lnTo>
                  <a:lnTo>
                    <a:pt x="20" y="0"/>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0"/>
                  </a:lnTo>
                  <a:lnTo>
                    <a:pt x="21" y="0"/>
                  </a:lnTo>
                  <a:lnTo>
                    <a:pt x="21" y="0"/>
                  </a:lnTo>
                  <a:lnTo>
                    <a:pt x="21"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3" y="0"/>
                  </a:lnTo>
                  <a:lnTo>
                    <a:pt x="23" y="1"/>
                  </a:lnTo>
                  <a:lnTo>
                    <a:pt x="23" y="1"/>
                  </a:lnTo>
                  <a:lnTo>
                    <a:pt x="23" y="1"/>
                  </a:lnTo>
                  <a:lnTo>
                    <a:pt x="23" y="1"/>
                  </a:lnTo>
                  <a:lnTo>
                    <a:pt x="23" y="1"/>
                  </a:lnTo>
                  <a:lnTo>
                    <a:pt x="23" y="2"/>
                  </a:lnTo>
                  <a:lnTo>
                    <a:pt x="23" y="2"/>
                  </a:lnTo>
                  <a:lnTo>
                    <a:pt x="24" y="2"/>
                  </a:lnTo>
                  <a:lnTo>
                    <a:pt x="24" y="2"/>
                  </a:lnTo>
                  <a:lnTo>
                    <a:pt x="24" y="2"/>
                  </a:lnTo>
                  <a:lnTo>
                    <a:pt x="24" y="3"/>
                  </a:lnTo>
                  <a:lnTo>
                    <a:pt x="24" y="4"/>
                  </a:lnTo>
                  <a:lnTo>
                    <a:pt x="25" y="4"/>
                  </a:lnTo>
                  <a:lnTo>
                    <a:pt x="25" y="4"/>
                  </a:lnTo>
                  <a:lnTo>
                    <a:pt x="25" y="4"/>
                  </a:lnTo>
                  <a:lnTo>
                    <a:pt x="25" y="5"/>
                  </a:lnTo>
                  <a:lnTo>
                    <a:pt x="26" y="8"/>
                  </a:lnTo>
                  <a:lnTo>
                    <a:pt x="26" y="8"/>
                  </a:lnTo>
                  <a:lnTo>
                    <a:pt x="26" y="8"/>
                  </a:lnTo>
                  <a:lnTo>
                    <a:pt x="26" y="9"/>
                  </a:lnTo>
                  <a:lnTo>
                    <a:pt x="27" y="10"/>
                  </a:lnTo>
                  <a:lnTo>
                    <a:pt x="27" y="14"/>
                  </a:lnTo>
                  <a:lnTo>
                    <a:pt x="27" y="14"/>
                  </a:lnTo>
                  <a:lnTo>
                    <a:pt x="27" y="14"/>
                  </a:lnTo>
                  <a:lnTo>
                    <a:pt x="28" y="15"/>
                  </a:lnTo>
                  <a:lnTo>
                    <a:pt x="28" y="17"/>
                  </a:lnTo>
                  <a:lnTo>
                    <a:pt x="29" y="21"/>
                  </a:lnTo>
                  <a:lnTo>
                    <a:pt x="29" y="21"/>
                  </a:lnTo>
                  <a:lnTo>
                    <a:pt x="29" y="22"/>
                  </a:lnTo>
                  <a:lnTo>
                    <a:pt x="29" y="23"/>
                  </a:lnTo>
                  <a:lnTo>
                    <a:pt x="29" y="25"/>
                  </a:lnTo>
                  <a:lnTo>
                    <a:pt x="30" y="29"/>
                  </a:lnTo>
                  <a:lnTo>
                    <a:pt x="32" y="39"/>
                  </a:lnTo>
                  <a:lnTo>
                    <a:pt x="32" y="39"/>
                  </a:lnTo>
                  <a:lnTo>
                    <a:pt x="32" y="40"/>
                  </a:lnTo>
                  <a:lnTo>
                    <a:pt x="32" y="41"/>
                  </a:lnTo>
                  <a:lnTo>
                    <a:pt x="32" y="43"/>
                  </a:lnTo>
                  <a:lnTo>
                    <a:pt x="33" y="48"/>
                  </a:lnTo>
                  <a:lnTo>
                    <a:pt x="35" y="57"/>
                  </a:lnTo>
                  <a:lnTo>
                    <a:pt x="35" y="58"/>
                  </a:lnTo>
                  <a:lnTo>
                    <a:pt x="35" y="59"/>
                  </a:lnTo>
                  <a:lnTo>
                    <a:pt x="35" y="60"/>
                  </a:lnTo>
                  <a:lnTo>
                    <a:pt x="35" y="62"/>
                  </a:lnTo>
                  <a:lnTo>
                    <a:pt x="36" y="67"/>
                  </a:lnTo>
                  <a:lnTo>
                    <a:pt x="37" y="76"/>
                  </a:lnTo>
                  <a:lnTo>
                    <a:pt x="37" y="77"/>
                  </a:lnTo>
                  <a:lnTo>
                    <a:pt x="37" y="78"/>
                  </a:lnTo>
                  <a:lnTo>
                    <a:pt x="38" y="79"/>
                  </a:lnTo>
                  <a:lnTo>
                    <a:pt x="38" y="81"/>
                  </a:lnTo>
                  <a:lnTo>
                    <a:pt x="39" y="86"/>
                  </a:lnTo>
                  <a:lnTo>
                    <a:pt x="39" y="86"/>
                  </a:lnTo>
                  <a:lnTo>
                    <a:pt x="39" y="87"/>
                  </a:lnTo>
                  <a:lnTo>
                    <a:pt x="39" y="88"/>
                  </a:lnTo>
                  <a:lnTo>
                    <a:pt x="40" y="90"/>
                  </a:lnTo>
                  <a:lnTo>
                    <a:pt x="40" y="94"/>
                  </a:lnTo>
                  <a:lnTo>
                    <a:pt x="41" y="95"/>
                  </a:lnTo>
                  <a:lnTo>
                    <a:pt x="41" y="95"/>
                  </a:lnTo>
                  <a:lnTo>
                    <a:pt x="41" y="96"/>
                  </a:lnTo>
                  <a:lnTo>
                    <a:pt x="41" y="98"/>
                  </a:lnTo>
                  <a:lnTo>
                    <a:pt x="42" y="102"/>
                  </a:lnTo>
                  <a:lnTo>
                    <a:pt x="42" y="102"/>
                  </a:lnTo>
                  <a:lnTo>
                    <a:pt x="42" y="103"/>
                  </a:lnTo>
                  <a:lnTo>
                    <a:pt x="42" y="104"/>
                  </a:lnTo>
                  <a:lnTo>
                    <a:pt x="43" y="105"/>
                  </a:lnTo>
                  <a:lnTo>
                    <a:pt x="43" y="108"/>
                  </a:lnTo>
                  <a:lnTo>
                    <a:pt x="43" y="108"/>
                  </a:lnTo>
                  <a:lnTo>
                    <a:pt x="44" y="108"/>
                  </a:lnTo>
                  <a:lnTo>
                    <a:pt x="44" y="109"/>
                  </a:lnTo>
                  <a:lnTo>
                    <a:pt x="44" y="110"/>
                  </a:lnTo>
                  <a:lnTo>
                    <a:pt x="44" y="110"/>
                  </a:lnTo>
                  <a:lnTo>
                    <a:pt x="44" y="111"/>
                  </a:lnTo>
                  <a:lnTo>
                    <a:pt x="45" y="111"/>
                  </a:lnTo>
                  <a:lnTo>
                    <a:pt x="45" y="112"/>
                  </a:lnTo>
                  <a:lnTo>
                    <a:pt x="45" y="112"/>
                  </a:lnTo>
                  <a:lnTo>
                    <a:pt x="45" y="113"/>
                  </a:lnTo>
                  <a:lnTo>
                    <a:pt x="45" y="113"/>
                  </a:lnTo>
                  <a:lnTo>
                    <a:pt x="45" y="113"/>
                  </a:lnTo>
                  <a:lnTo>
                    <a:pt x="45" y="113"/>
                  </a:lnTo>
                  <a:lnTo>
                    <a:pt x="46" y="114"/>
                  </a:lnTo>
                  <a:lnTo>
                    <a:pt x="46" y="114"/>
                  </a:lnTo>
                  <a:lnTo>
                    <a:pt x="46" y="114"/>
                  </a:lnTo>
                  <a:lnTo>
                    <a:pt x="46" y="114"/>
                  </a:lnTo>
                  <a:lnTo>
                    <a:pt x="46" y="114"/>
                  </a:lnTo>
                  <a:lnTo>
                    <a:pt x="46" y="114"/>
                  </a:lnTo>
                  <a:lnTo>
                    <a:pt x="46" y="115"/>
                  </a:lnTo>
                  <a:lnTo>
                    <a:pt x="47" y="115"/>
                  </a:lnTo>
                  <a:lnTo>
                    <a:pt x="47" y="115"/>
                  </a:lnTo>
                  <a:lnTo>
                    <a:pt x="47" y="115"/>
                  </a:lnTo>
                  <a:lnTo>
                    <a:pt x="47" y="115"/>
                  </a:lnTo>
                  <a:lnTo>
                    <a:pt x="47" y="115"/>
                  </a:lnTo>
                  <a:lnTo>
                    <a:pt x="47" y="115"/>
                  </a:lnTo>
                  <a:lnTo>
                    <a:pt x="47" y="115"/>
                  </a:lnTo>
                  <a:lnTo>
                    <a:pt x="47" y="115"/>
                  </a:lnTo>
                  <a:lnTo>
                    <a:pt x="47" y="115"/>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5"/>
                  </a:lnTo>
                  <a:lnTo>
                    <a:pt x="48" y="115"/>
                  </a:lnTo>
                  <a:lnTo>
                    <a:pt x="49" y="115"/>
                  </a:lnTo>
                  <a:lnTo>
                    <a:pt x="49" y="115"/>
                  </a:lnTo>
                  <a:lnTo>
                    <a:pt x="49" y="115"/>
                  </a:lnTo>
                  <a:lnTo>
                    <a:pt x="49" y="115"/>
                  </a:lnTo>
                  <a:lnTo>
                    <a:pt x="49" y="115"/>
                  </a:lnTo>
                  <a:lnTo>
                    <a:pt x="49" y="115"/>
                  </a:lnTo>
                  <a:lnTo>
                    <a:pt x="49" y="115"/>
                  </a:lnTo>
                  <a:lnTo>
                    <a:pt x="49" y="115"/>
                  </a:lnTo>
                  <a:lnTo>
                    <a:pt x="49" y="114"/>
                  </a:lnTo>
                  <a:lnTo>
                    <a:pt x="49" y="114"/>
                  </a:lnTo>
                  <a:lnTo>
                    <a:pt x="49" y="114"/>
                  </a:lnTo>
                  <a:lnTo>
                    <a:pt x="50" y="114"/>
                  </a:lnTo>
                  <a:lnTo>
                    <a:pt x="50" y="114"/>
                  </a:lnTo>
                  <a:lnTo>
                    <a:pt x="50" y="114"/>
                  </a:lnTo>
                  <a:lnTo>
                    <a:pt x="50" y="113"/>
                  </a:lnTo>
                  <a:lnTo>
                    <a:pt x="50" y="113"/>
                  </a:lnTo>
                  <a:lnTo>
                    <a:pt x="50" y="113"/>
                  </a:lnTo>
                  <a:lnTo>
                    <a:pt x="50" y="113"/>
                  </a:lnTo>
                  <a:lnTo>
                    <a:pt x="51" y="112"/>
                  </a:lnTo>
                  <a:lnTo>
                    <a:pt x="51" y="112"/>
                  </a:lnTo>
                  <a:lnTo>
                    <a:pt x="51" y="112"/>
                  </a:lnTo>
                  <a:lnTo>
                    <a:pt x="51" y="111"/>
                  </a:lnTo>
                  <a:lnTo>
                    <a:pt x="51" y="110"/>
                  </a:lnTo>
                  <a:lnTo>
                    <a:pt x="51" y="110"/>
                  </a:lnTo>
                  <a:lnTo>
                    <a:pt x="52" y="110"/>
                  </a:lnTo>
                  <a:lnTo>
                    <a:pt x="52" y="109"/>
                  </a:lnTo>
                  <a:lnTo>
                    <a:pt x="52" y="108"/>
                  </a:lnTo>
                  <a:lnTo>
                    <a:pt x="52" y="108"/>
                  </a:lnTo>
                  <a:lnTo>
                    <a:pt x="52" y="107"/>
                  </a:lnTo>
                  <a:lnTo>
                    <a:pt x="53" y="107"/>
                  </a:lnTo>
                  <a:lnTo>
                    <a:pt x="53" y="105"/>
                  </a:lnTo>
                  <a:lnTo>
                    <a:pt x="53" y="102"/>
                  </a:lnTo>
                  <a:lnTo>
                    <a:pt x="54" y="102"/>
                  </a:lnTo>
                  <a:lnTo>
                    <a:pt x="54" y="102"/>
                  </a:lnTo>
                  <a:lnTo>
                    <a:pt x="54" y="101"/>
                  </a:lnTo>
                  <a:lnTo>
                    <a:pt x="54" y="99"/>
                  </a:lnTo>
                  <a:lnTo>
                    <a:pt x="55" y="96"/>
                  </a:lnTo>
                  <a:lnTo>
                    <a:pt x="55" y="95"/>
                  </a:lnTo>
                  <a:lnTo>
                    <a:pt x="55" y="95"/>
                  </a:lnTo>
                  <a:lnTo>
                    <a:pt x="55" y="94"/>
                  </a:lnTo>
                  <a:lnTo>
                    <a:pt x="56" y="92"/>
                  </a:lnTo>
                  <a:lnTo>
                    <a:pt x="56" y="87"/>
                  </a:lnTo>
                  <a:lnTo>
                    <a:pt x="58" y="78"/>
                  </a:lnTo>
                  <a:lnTo>
                    <a:pt x="61" y="57"/>
                  </a:lnTo>
                  <a:lnTo>
                    <a:pt x="61" y="57"/>
                  </a:lnTo>
                  <a:lnTo>
                    <a:pt x="61" y="56"/>
                  </a:lnTo>
                  <a:lnTo>
                    <a:pt x="61" y="55"/>
                  </a:lnTo>
                  <a:lnTo>
                    <a:pt x="62" y="52"/>
                  </a:lnTo>
                  <a:lnTo>
                    <a:pt x="62" y="47"/>
                  </a:lnTo>
                  <a:lnTo>
                    <a:pt x="64" y="38"/>
                  </a:lnTo>
                  <a:lnTo>
                    <a:pt x="64" y="37"/>
                  </a:lnTo>
                  <a:lnTo>
                    <a:pt x="64" y="37"/>
                  </a:lnTo>
                  <a:lnTo>
                    <a:pt x="64" y="36"/>
                  </a:lnTo>
                  <a:lnTo>
                    <a:pt x="64" y="33"/>
                  </a:lnTo>
                  <a:lnTo>
                    <a:pt x="65" y="29"/>
                  </a:lnTo>
                  <a:lnTo>
                    <a:pt x="67" y="21"/>
                  </a:lnTo>
                  <a:lnTo>
                    <a:pt x="67" y="20"/>
                  </a:lnTo>
                  <a:lnTo>
                    <a:pt x="67" y="20"/>
                  </a:lnTo>
                  <a:lnTo>
                    <a:pt x="67" y="19"/>
                  </a:lnTo>
                  <a:lnTo>
                    <a:pt x="67" y="17"/>
                  </a:lnTo>
                  <a:lnTo>
                    <a:pt x="68" y="13"/>
                  </a:lnTo>
                  <a:lnTo>
                    <a:pt x="68" y="13"/>
                  </a:lnTo>
                  <a:lnTo>
                    <a:pt x="68" y="12"/>
                  </a:lnTo>
                  <a:lnTo>
                    <a:pt x="68" y="12"/>
                  </a:lnTo>
                  <a:lnTo>
                    <a:pt x="69" y="10"/>
                  </a:lnTo>
                  <a:lnTo>
                    <a:pt x="69" y="7"/>
                  </a:lnTo>
                  <a:lnTo>
                    <a:pt x="70" y="7"/>
                  </a:lnTo>
                  <a:lnTo>
                    <a:pt x="70" y="7"/>
                  </a:lnTo>
                  <a:lnTo>
                    <a:pt x="70" y="6"/>
                  </a:lnTo>
                  <a:lnTo>
                    <a:pt x="70" y="5"/>
                  </a:lnTo>
                  <a:lnTo>
                    <a:pt x="70" y="4"/>
                  </a:lnTo>
                  <a:lnTo>
                    <a:pt x="71" y="4"/>
                  </a:lnTo>
                  <a:lnTo>
                    <a:pt x="71" y="4"/>
                  </a:lnTo>
                  <a:lnTo>
                    <a:pt x="71" y="3"/>
                  </a:lnTo>
                  <a:lnTo>
                    <a:pt x="71" y="3"/>
                  </a:lnTo>
                  <a:lnTo>
                    <a:pt x="71" y="2"/>
                  </a:lnTo>
                  <a:lnTo>
                    <a:pt x="71" y="2"/>
                  </a:lnTo>
                  <a:lnTo>
                    <a:pt x="71" y="2"/>
                  </a:lnTo>
                  <a:lnTo>
                    <a:pt x="72" y="2"/>
                  </a:lnTo>
                  <a:lnTo>
                    <a:pt x="72" y="1"/>
                  </a:lnTo>
                  <a:lnTo>
                    <a:pt x="72" y="1"/>
                  </a:lnTo>
                  <a:lnTo>
                    <a:pt x="72" y="1"/>
                  </a:lnTo>
                  <a:lnTo>
                    <a:pt x="72" y="1"/>
                  </a:lnTo>
                  <a:lnTo>
                    <a:pt x="72" y="1"/>
                  </a:lnTo>
                  <a:lnTo>
                    <a:pt x="72" y="1"/>
                  </a:lnTo>
                  <a:lnTo>
                    <a:pt x="72" y="0"/>
                  </a:lnTo>
                  <a:lnTo>
                    <a:pt x="73" y="0"/>
                  </a:lnTo>
                  <a:lnTo>
                    <a:pt x="73" y="0"/>
                  </a:lnTo>
                  <a:lnTo>
                    <a:pt x="73" y="0"/>
                  </a:lnTo>
                  <a:lnTo>
                    <a:pt x="73" y="0"/>
                  </a:lnTo>
                  <a:lnTo>
                    <a:pt x="73" y="0"/>
                  </a:lnTo>
                  <a:lnTo>
                    <a:pt x="73" y="0"/>
                  </a:lnTo>
                  <a:lnTo>
                    <a:pt x="73" y="0"/>
                  </a:lnTo>
                  <a:lnTo>
                    <a:pt x="73" y="0"/>
                  </a:lnTo>
                  <a:lnTo>
                    <a:pt x="73" y="0"/>
                  </a:lnTo>
                  <a:lnTo>
                    <a:pt x="73" y="0"/>
                  </a:lnTo>
                  <a:lnTo>
                    <a:pt x="73" y="0"/>
                  </a:lnTo>
                  <a:lnTo>
                    <a:pt x="74" y="0"/>
                  </a:lnTo>
                  <a:lnTo>
                    <a:pt x="74" y="0"/>
                  </a:lnTo>
                  <a:lnTo>
                    <a:pt x="74" y="0"/>
                  </a:lnTo>
                  <a:lnTo>
                    <a:pt x="74" y="0"/>
                  </a:lnTo>
                  <a:lnTo>
                    <a:pt x="74" y="0"/>
                  </a:lnTo>
                  <a:lnTo>
                    <a:pt x="74" y="0"/>
                  </a:lnTo>
                  <a:lnTo>
                    <a:pt x="74" y="0"/>
                  </a:lnTo>
                  <a:lnTo>
                    <a:pt x="74" y="0"/>
                  </a:lnTo>
                  <a:lnTo>
                    <a:pt x="74" y="0"/>
                  </a:lnTo>
                  <a:lnTo>
                    <a:pt x="75" y="0"/>
                  </a:lnTo>
                  <a:lnTo>
                    <a:pt x="75" y="0"/>
                  </a:lnTo>
                  <a:lnTo>
                    <a:pt x="75" y="0"/>
                  </a:lnTo>
                  <a:lnTo>
                    <a:pt x="75" y="0"/>
                  </a:lnTo>
                  <a:lnTo>
                    <a:pt x="75" y="0"/>
                  </a:lnTo>
                  <a:lnTo>
                    <a:pt x="75" y="0"/>
                  </a:lnTo>
                  <a:lnTo>
                    <a:pt x="75" y="0"/>
                  </a:lnTo>
                  <a:lnTo>
                    <a:pt x="75" y="0"/>
                  </a:lnTo>
                  <a:lnTo>
                    <a:pt x="75" y="0"/>
                  </a:lnTo>
                  <a:lnTo>
                    <a:pt x="75" y="1"/>
                  </a:lnTo>
                  <a:lnTo>
                    <a:pt x="75" y="1"/>
                  </a:lnTo>
                  <a:lnTo>
                    <a:pt x="76" y="1"/>
                  </a:lnTo>
                  <a:lnTo>
                    <a:pt x="76" y="1"/>
                  </a:lnTo>
                  <a:lnTo>
                    <a:pt x="76" y="1"/>
                  </a:lnTo>
                  <a:lnTo>
                    <a:pt x="76" y="2"/>
                  </a:lnTo>
                  <a:lnTo>
                    <a:pt x="76" y="2"/>
                  </a:lnTo>
                  <a:lnTo>
                    <a:pt x="76" y="2"/>
                  </a:lnTo>
                  <a:lnTo>
                    <a:pt x="76" y="2"/>
                  </a:lnTo>
                  <a:lnTo>
                    <a:pt x="76" y="2"/>
                  </a:lnTo>
                  <a:lnTo>
                    <a:pt x="77" y="3"/>
                  </a:lnTo>
                  <a:lnTo>
                    <a:pt x="77" y="3"/>
                  </a:lnTo>
                  <a:lnTo>
                    <a:pt x="77" y="4"/>
                  </a:lnTo>
                  <a:lnTo>
                    <a:pt x="77" y="4"/>
                  </a:lnTo>
                  <a:lnTo>
                    <a:pt x="77" y="5"/>
                  </a:lnTo>
                  <a:lnTo>
                    <a:pt x="77" y="5"/>
                  </a:lnTo>
                  <a:lnTo>
                    <a:pt x="78" y="6"/>
                  </a:lnTo>
                  <a:lnTo>
                    <a:pt x="79" y="9"/>
                  </a:lnTo>
                  <a:lnTo>
                    <a:pt x="79" y="9"/>
                  </a:lnTo>
                  <a:lnTo>
                    <a:pt x="79" y="10"/>
                  </a:lnTo>
                  <a:lnTo>
                    <a:pt x="79" y="10"/>
                  </a:lnTo>
                  <a:lnTo>
                    <a:pt x="79" y="12"/>
                  </a:lnTo>
                  <a:lnTo>
                    <a:pt x="80" y="15"/>
                  </a:lnTo>
                  <a:lnTo>
                    <a:pt x="80" y="16"/>
                  </a:lnTo>
                  <a:lnTo>
                    <a:pt x="80" y="16"/>
                  </a:lnTo>
                  <a:lnTo>
                    <a:pt x="80" y="17"/>
                  </a:lnTo>
                  <a:lnTo>
                    <a:pt x="81" y="19"/>
                  </a:lnTo>
                  <a:lnTo>
                    <a:pt x="81" y="22"/>
                  </a:lnTo>
                  <a:lnTo>
                    <a:pt x="81" y="23"/>
                  </a:lnTo>
                  <a:lnTo>
                    <a:pt x="81" y="23"/>
                  </a:lnTo>
                  <a:lnTo>
                    <a:pt x="82" y="24"/>
                  </a:lnTo>
                  <a:lnTo>
                    <a:pt x="82" y="26"/>
                  </a:lnTo>
                  <a:lnTo>
                    <a:pt x="83" y="31"/>
                  </a:lnTo>
                  <a:lnTo>
                    <a:pt x="84" y="40"/>
                  </a:lnTo>
                  <a:lnTo>
                    <a:pt x="84" y="40"/>
                  </a:lnTo>
                  <a:lnTo>
                    <a:pt x="84" y="41"/>
                  </a:lnTo>
                  <a:lnTo>
                    <a:pt x="85" y="42"/>
                  </a:lnTo>
                  <a:lnTo>
                    <a:pt x="85" y="45"/>
                  </a:lnTo>
                  <a:lnTo>
                    <a:pt x="86" y="50"/>
                  </a:lnTo>
                  <a:lnTo>
                    <a:pt x="87" y="61"/>
                  </a:lnTo>
                  <a:lnTo>
                    <a:pt x="87" y="62"/>
                  </a:lnTo>
                  <a:lnTo>
                    <a:pt x="88" y="62"/>
                  </a:lnTo>
                  <a:lnTo>
                    <a:pt x="88" y="64"/>
                  </a:lnTo>
                  <a:lnTo>
                    <a:pt x="88" y="66"/>
                  </a:lnTo>
                  <a:lnTo>
                    <a:pt x="89" y="72"/>
                  </a:lnTo>
                  <a:lnTo>
                    <a:pt x="90" y="82"/>
                  </a:lnTo>
                  <a:lnTo>
                    <a:pt x="90" y="82"/>
                  </a:lnTo>
                  <a:lnTo>
                    <a:pt x="90" y="83"/>
                  </a:lnTo>
                  <a:lnTo>
                    <a:pt x="91" y="84"/>
                  </a:lnTo>
                  <a:lnTo>
                    <a:pt x="91" y="86"/>
                  </a:lnTo>
                  <a:lnTo>
                    <a:pt x="92" y="90"/>
                  </a:lnTo>
                  <a:lnTo>
                    <a:pt x="92" y="91"/>
                  </a:lnTo>
                  <a:lnTo>
                    <a:pt x="92" y="92"/>
                  </a:lnTo>
                  <a:lnTo>
                    <a:pt x="92" y="92"/>
                  </a:lnTo>
                  <a:lnTo>
                    <a:pt x="92" y="94"/>
                  </a:lnTo>
                  <a:lnTo>
                    <a:pt x="93" y="98"/>
                  </a:lnTo>
                  <a:lnTo>
                    <a:pt x="93" y="99"/>
                  </a:lnTo>
                  <a:lnTo>
                    <a:pt x="93" y="99"/>
                  </a:lnTo>
                  <a:lnTo>
                    <a:pt x="94" y="100"/>
                  </a:lnTo>
                  <a:lnTo>
                    <a:pt x="94" y="102"/>
                  </a:lnTo>
                  <a:lnTo>
                    <a:pt x="94" y="102"/>
                  </a:lnTo>
                  <a:lnTo>
                    <a:pt x="94" y="102"/>
                  </a:lnTo>
                  <a:lnTo>
                    <a:pt x="94" y="103"/>
                  </a:lnTo>
                  <a:lnTo>
                    <a:pt x="94" y="105"/>
                  </a:lnTo>
                  <a:lnTo>
                    <a:pt x="95" y="105"/>
                  </a:lnTo>
                  <a:lnTo>
                    <a:pt x="95" y="105"/>
                  </a:lnTo>
                  <a:lnTo>
                    <a:pt x="95" y="106"/>
                  </a:lnTo>
                  <a:lnTo>
                    <a:pt x="95" y="108"/>
                  </a:lnTo>
                  <a:lnTo>
                    <a:pt x="95" y="108"/>
                  </a:lnTo>
                  <a:lnTo>
                    <a:pt x="95" y="108"/>
                  </a:lnTo>
                  <a:lnTo>
                    <a:pt x="96" y="109"/>
                  </a:lnTo>
                  <a:lnTo>
                    <a:pt x="96" y="110"/>
                  </a:lnTo>
                  <a:lnTo>
                    <a:pt x="96" y="110"/>
                  </a:lnTo>
                  <a:lnTo>
                    <a:pt x="96" y="110"/>
                  </a:lnTo>
                  <a:lnTo>
                    <a:pt x="96" y="111"/>
                  </a:lnTo>
                  <a:lnTo>
                    <a:pt x="97" y="112"/>
                  </a:lnTo>
                  <a:lnTo>
                    <a:pt x="97" y="112"/>
                  </a:lnTo>
                  <a:lnTo>
                    <a:pt x="97" y="112"/>
                  </a:lnTo>
                  <a:lnTo>
                    <a:pt x="97" y="113"/>
                  </a:lnTo>
                  <a:lnTo>
                    <a:pt x="97" y="113"/>
                  </a:lnTo>
                  <a:lnTo>
                    <a:pt x="97" y="114"/>
                  </a:lnTo>
                  <a:lnTo>
                    <a:pt x="98" y="114"/>
                  </a:lnTo>
                  <a:lnTo>
                    <a:pt x="98" y="114"/>
                  </a:lnTo>
                  <a:lnTo>
                    <a:pt x="98" y="114"/>
                  </a:lnTo>
                  <a:lnTo>
                    <a:pt x="98" y="114"/>
                  </a:lnTo>
                  <a:lnTo>
                    <a:pt x="98" y="114"/>
                  </a:lnTo>
                  <a:lnTo>
                    <a:pt x="98" y="115"/>
                  </a:lnTo>
                  <a:lnTo>
                    <a:pt x="98" y="115"/>
                  </a:lnTo>
                  <a:lnTo>
                    <a:pt x="98" y="115"/>
                  </a:lnTo>
                  <a:lnTo>
                    <a:pt x="98" y="115"/>
                  </a:lnTo>
                  <a:lnTo>
                    <a:pt x="98" y="115"/>
                  </a:lnTo>
                  <a:lnTo>
                    <a:pt x="98" y="115"/>
                  </a:lnTo>
                  <a:lnTo>
                    <a:pt x="99" y="115"/>
                  </a:lnTo>
                  <a:lnTo>
                    <a:pt x="99" y="115"/>
                  </a:lnTo>
                  <a:lnTo>
                    <a:pt x="99" y="115"/>
                  </a:lnTo>
                  <a:lnTo>
                    <a:pt x="99" y="115"/>
                  </a:lnTo>
                  <a:lnTo>
                    <a:pt x="99" y="115"/>
                  </a:lnTo>
                  <a:lnTo>
                    <a:pt x="99" y="115"/>
                  </a:lnTo>
                  <a:lnTo>
                    <a:pt x="99" y="116"/>
                  </a:lnTo>
                  <a:lnTo>
                    <a:pt x="99" y="116"/>
                  </a:lnTo>
                  <a:lnTo>
                    <a:pt x="99" y="116"/>
                  </a:lnTo>
                  <a:lnTo>
                    <a:pt x="99" y="116"/>
                  </a:lnTo>
                  <a:lnTo>
                    <a:pt x="100" y="116"/>
                  </a:lnTo>
                  <a:lnTo>
                    <a:pt x="100" y="116"/>
                  </a:lnTo>
                  <a:lnTo>
                    <a:pt x="100" y="116"/>
                  </a:lnTo>
                  <a:lnTo>
                    <a:pt x="100" y="116"/>
                  </a:lnTo>
                  <a:lnTo>
                    <a:pt x="100" y="116"/>
                  </a:lnTo>
                  <a:lnTo>
                    <a:pt x="100" y="116"/>
                  </a:lnTo>
                  <a:lnTo>
                    <a:pt x="100" y="116"/>
                  </a:lnTo>
                  <a:lnTo>
                    <a:pt x="100" y="115"/>
                  </a:lnTo>
                  <a:lnTo>
                    <a:pt x="100" y="115"/>
                  </a:lnTo>
                  <a:lnTo>
                    <a:pt x="100" y="115"/>
                  </a:lnTo>
                  <a:lnTo>
                    <a:pt x="100" y="115"/>
                  </a:lnTo>
                  <a:lnTo>
                    <a:pt x="100" y="115"/>
                  </a:lnTo>
                  <a:lnTo>
                    <a:pt x="100" y="115"/>
                  </a:lnTo>
                  <a:lnTo>
                    <a:pt x="101" y="115"/>
                  </a:lnTo>
                  <a:lnTo>
                    <a:pt x="101" y="115"/>
                  </a:lnTo>
                  <a:lnTo>
                    <a:pt x="101" y="115"/>
                  </a:lnTo>
                  <a:lnTo>
                    <a:pt x="101" y="115"/>
                  </a:lnTo>
                  <a:lnTo>
                    <a:pt x="101" y="114"/>
                  </a:lnTo>
                  <a:lnTo>
                    <a:pt x="101" y="114"/>
                  </a:lnTo>
                  <a:lnTo>
                    <a:pt x="101" y="114"/>
                  </a:lnTo>
                  <a:lnTo>
                    <a:pt x="102" y="114"/>
                  </a:lnTo>
                  <a:lnTo>
                    <a:pt x="102" y="114"/>
                  </a:lnTo>
                  <a:lnTo>
                    <a:pt x="102" y="114"/>
                  </a:lnTo>
                  <a:lnTo>
                    <a:pt x="102" y="113"/>
                  </a:lnTo>
                  <a:lnTo>
                    <a:pt x="102" y="113"/>
                  </a:lnTo>
                  <a:lnTo>
                    <a:pt x="102" y="113"/>
                  </a:lnTo>
                  <a:lnTo>
                    <a:pt x="102" y="112"/>
                  </a:lnTo>
                  <a:lnTo>
                    <a:pt x="102" y="112"/>
                  </a:lnTo>
                  <a:lnTo>
                    <a:pt x="102" y="112"/>
                  </a:lnTo>
                  <a:lnTo>
                    <a:pt x="103" y="112"/>
                  </a:lnTo>
                  <a:lnTo>
                    <a:pt x="103" y="110"/>
                  </a:lnTo>
                  <a:lnTo>
                    <a:pt x="103" y="110"/>
                  </a:lnTo>
                  <a:lnTo>
                    <a:pt x="103" y="110"/>
                  </a:lnTo>
                  <a:lnTo>
                    <a:pt x="103" y="109"/>
                  </a:lnTo>
                  <a:lnTo>
                    <a:pt x="104" y="108"/>
                  </a:lnTo>
                  <a:lnTo>
                    <a:pt x="104" y="105"/>
                  </a:lnTo>
                  <a:lnTo>
                    <a:pt x="104" y="105"/>
                  </a:lnTo>
                  <a:lnTo>
                    <a:pt x="105" y="104"/>
                  </a:lnTo>
                  <a:lnTo>
                    <a:pt x="105" y="104"/>
                  </a:lnTo>
                  <a:lnTo>
                    <a:pt x="105" y="102"/>
                  </a:lnTo>
                  <a:lnTo>
                    <a:pt x="106" y="98"/>
                  </a:lnTo>
                  <a:lnTo>
                    <a:pt x="106" y="98"/>
                  </a:lnTo>
                  <a:lnTo>
                    <a:pt x="106" y="97"/>
                  </a:lnTo>
                  <a:lnTo>
                    <a:pt x="106" y="96"/>
                  </a:lnTo>
                  <a:lnTo>
                    <a:pt x="107" y="94"/>
                  </a:lnTo>
                  <a:lnTo>
                    <a:pt x="108" y="90"/>
                  </a:lnTo>
                  <a:lnTo>
                    <a:pt x="108" y="89"/>
                  </a:lnTo>
                  <a:lnTo>
                    <a:pt x="108" y="89"/>
                  </a:lnTo>
                  <a:lnTo>
                    <a:pt x="108" y="88"/>
                  </a:lnTo>
                  <a:lnTo>
                    <a:pt x="108" y="86"/>
                  </a:lnTo>
                  <a:lnTo>
                    <a:pt x="109" y="81"/>
                  </a:lnTo>
                  <a:lnTo>
                    <a:pt x="110" y="72"/>
                  </a:lnTo>
                  <a:lnTo>
                    <a:pt x="113" y="52"/>
                  </a:lnTo>
                  <a:lnTo>
                    <a:pt x="113" y="51"/>
                  </a:lnTo>
                  <a:lnTo>
                    <a:pt x="113" y="50"/>
                  </a:lnTo>
                  <a:lnTo>
                    <a:pt x="113" y="49"/>
                  </a:lnTo>
                  <a:lnTo>
                    <a:pt x="114" y="46"/>
                  </a:lnTo>
                  <a:lnTo>
                    <a:pt x="115" y="41"/>
                  </a:lnTo>
                  <a:lnTo>
                    <a:pt x="116" y="31"/>
                  </a:lnTo>
                  <a:lnTo>
                    <a:pt x="116" y="30"/>
                  </a:lnTo>
                  <a:lnTo>
                    <a:pt x="116" y="30"/>
                  </a:lnTo>
                  <a:lnTo>
                    <a:pt x="116" y="28"/>
                  </a:lnTo>
                  <a:lnTo>
                    <a:pt x="117" y="26"/>
                  </a:lnTo>
                  <a:lnTo>
                    <a:pt x="118" y="22"/>
                  </a:lnTo>
                  <a:lnTo>
                    <a:pt x="118" y="21"/>
                  </a:lnTo>
                  <a:lnTo>
                    <a:pt x="118" y="20"/>
                  </a:lnTo>
                  <a:lnTo>
                    <a:pt x="118" y="19"/>
                  </a:lnTo>
                  <a:lnTo>
                    <a:pt x="118" y="17"/>
                  </a:lnTo>
                  <a:lnTo>
                    <a:pt x="119" y="14"/>
                  </a:lnTo>
                  <a:lnTo>
                    <a:pt x="119" y="13"/>
                  </a:lnTo>
                  <a:lnTo>
                    <a:pt x="119" y="13"/>
                  </a:lnTo>
                  <a:lnTo>
                    <a:pt x="120" y="12"/>
                  </a:lnTo>
                  <a:lnTo>
                    <a:pt x="120" y="10"/>
                  </a:lnTo>
                  <a:lnTo>
                    <a:pt x="120" y="10"/>
                  </a:lnTo>
                  <a:lnTo>
                    <a:pt x="120" y="10"/>
                  </a:lnTo>
                  <a:lnTo>
                    <a:pt x="120" y="9"/>
                  </a:lnTo>
                  <a:lnTo>
                    <a:pt x="121" y="7"/>
                  </a:lnTo>
                  <a:lnTo>
                    <a:pt x="121" y="7"/>
                  </a:lnTo>
                  <a:lnTo>
                    <a:pt x="121" y="7"/>
                  </a:lnTo>
                  <a:lnTo>
                    <a:pt x="121" y="6"/>
                  </a:lnTo>
                  <a:lnTo>
                    <a:pt x="121" y="5"/>
                  </a:lnTo>
                  <a:lnTo>
                    <a:pt x="122" y="5"/>
                  </a:lnTo>
                  <a:lnTo>
                    <a:pt x="122" y="4"/>
                  </a:lnTo>
                  <a:lnTo>
                    <a:pt x="122" y="4"/>
                  </a:lnTo>
                  <a:lnTo>
                    <a:pt x="122" y="3"/>
                  </a:lnTo>
                  <a:lnTo>
                    <a:pt x="122" y="3"/>
                  </a:lnTo>
                  <a:lnTo>
                    <a:pt x="122" y="2"/>
                  </a:lnTo>
                  <a:lnTo>
                    <a:pt x="122" y="2"/>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3" name="Freeform 68"/>
            <p:cNvSpPr>
              <a:spLocks/>
            </p:cNvSpPr>
            <p:nvPr/>
          </p:nvSpPr>
          <p:spPr bwMode="auto">
            <a:xfrm>
              <a:off x="3171" y="2186"/>
              <a:ext cx="103" cy="116"/>
            </a:xfrm>
            <a:custGeom>
              <a:avLst/>
              <a:gdLst/>
              <a:ahLst/>
              <a:cxnLst>
                <a:cxn ang="0">
                  <a:pos x="1" y="1"/>
                </a:cxn>
                <a:cxn ang="0">
                  <a:pos x="2" y="0"/>
                </a:cxn>
                <a:cxn ang="0">
                  <a:pos x="3" y="0"/>
                </a:cxn>
                <a:cxn ang="0">
                  <a:pos x="4" y="0"/>
                </a:cxn>
                <a:cxn ang="0">
                  <a:pos x="4" y="1"/>
                </a:cxn>
                <a:cxn ang="0">
                  <a:pos x="5" y="2"/>
                </a:cxn>
                <a:cxn ang="0">
                  <a:pos x="7" y="6"/>
                </a:cxn>
                <a:cxn ang="0">
                  <a:pos x="8" y="11"/>
                </a:cxn>
                <a:cxn ang="0">
                  <a:pos x="12" y="33"/>
                </a:cxn>
                <a:cxn ang="0">
                  <a:pos x="15" y="56"/>
                </a:cxn>
                <a:cxn ang="0">
                  <a:pos x="19" y="83"/>
                </a:cxn>
                <a:cxn ang="0">
                  <a:pos x="22" y="101"/>
                </a:cxn>
                <a:cxn ang="0">
                  <a:pos x="24" y="109"/>
                </a:cxn>
                <a:cxn ang="0">
                  <a:pos x="25" y="112"/>
                </a:cxn>
                <a:cxn ang="0">
                  <a:pos x="26" y="114"/>
                </a:cxn>
                <a:cxn ang="0">
                  <a:pos x="27" y="115"/>
                </a:cxn>
                <a:cxn ang="0">
                  <a:pos x="28" y="116"/>
                </a:cxn>
                <a:cxn ang="0">
                  <a:pos x="28" y="115"/>
                </a:cxn>
                <a:cxn ang="0">
                  <a:pos x="29" y="115"/>
                </a:cxn>
                <a:cxn ang="0">
                  <a:pos x="30" y="112"/>
                </a:cxn>
                <a:cxn ang="0">
                  <a:pos x="32" y="108"/>
                </a:cxn>
                <a:cxn ang="0">
                  <a:pos x="34" y="100"/>
                </a:cxn>
                <a:cxn ang="0">
                  <a:pos x="37" y="76"/>
                </a:cxn>
                <a:cxn ang="0">
                  <a:pos x="41" y="52"/>
                </a:cxn>
                <a:cxn ang="0">
                  <a:pos x="44" y="28"/>
                </a:cxn>
                <a:cxn ang="0">
                  <a:pos x="47" y="14"/>
                </a:cxn>
                <a:cxn ang="0">
                  <a:pos x="48" y="8"/>
                </a:cxn>
                <a:cxn ang="0">
                  <a:pos x="49" y="4"/>
                </a:cxn>
                <a:cxn ang="0">
                  <a:pos x="50" y="1"/>
                </a:cxn>
                <a:cxn ang="0">
                  <a:pos x="51" y="0"/>
                </a:cxn>
                <a:cxn ang="0">
                  <a:pos x="52" y="0"/>
                </a:cxn>
                <a:cxn ang="0">
                  <a:pos x="53" y="0"/>
                </a:cxn>
                <a:cxn ang="0">
                  <a:pos x="53" y="0"/>
                </a:cxn>
                <a:cxn ang="0">
                  <a:pos x="54" y="1"/>
                </a:cxn>
                <a:cxn ang="0">
                  <a:pos x="55" y="5"/>
                </a:cxn>
                <a:cxn ang="0">
                  <a:pos x="57" y="10"/>
                </a:cxn>
                <a:cxn ang="0">
                  <a:pos x="61" y="32"/>
                </a:cxn>
                <a:cxn ang="0">
                  <a:pos x="64" y="55"/>
                </a:cxn>
                <a:cxn ang="0">
                  <a:pos x="68" y="84"/>
                </a:cxn>
                <a:cxn ang="0">
                  <a:pos x="70" y="96"/>
                </a:cxn>
                <a:cxn ang="0">
                  <a:pos x="71" y="104"/>
                </a:cxn>
                <a:cxn ang="0">
                  <a:pos x="73" y="110"/>
                </a:cxn>
                <a:cxn ang="0">
                  <a:pos x="74" y="114"/>
                </a:cxn>
                <a:cxn ang="0">
                  <a:pos x="75" y="115"/>
                </a:cxn>
                <a:cxn ang="0">
                  <a:pos x="76" y="116"/>
                </a:cxn>
                <a:cxn ang="0">
                  <a:pos x="77" y="116"/>
                </a:cxn>
                <a:cxn ang="0">
                  <a:pos x="77" y="115"/>
                </a:cxn>
                <a:cxn ang="0">
                  <a:pos x="78" y="113"/>
                </a:cxn>
                <a:cxn ang="0">
                  <a:pos x="80" y="110"/>
                </a:cxn>
                <a:cxn ang="0">
                  <a:pos x="81" y="102"/>
                </a:cxn>
                <a:cxn ang="0">
                  <a:pos x="85" y="78"/>
                </a:cxn>
                <a:cxn ang="0">
                  <a:pos x="90" y="43"/>
                </a:cxn>
                <a:cxn ang="0">
                  <a:pos x="92" y="29"/>
                </a:cxn>
                <a:cxn ang="0">
                  <a:pos x="94" y="15"/>
                </a:cxn>
                <a:cxn ang="0">
                  <a:pos x="96" y="6"/>
                </a:cxn>
                <a:cxn ang="0">
                  <a:pos x="98" y="3"/>
                </a:cxn>
                <a:cxn ang="0">
                  <a:pos x="99" y="1"/>
                </a:cxn>
                <a:cxn ang="0">
                  <a:pos x="99" y="0"/>
                </a:cxn>
                <a:cxn ang="0">
                  <a:pos x="100" y="0"/>
                </a:cxn>
                <a:cxn ang="0">
                  <a:pos x="101" y="0"/>
                </a:cxn>
                <a:cxn ang="0">
                  <a:pos x="101" y="0"/>
                </a:cxn>
                <a:cxn ang="0">
                  <a:pos x="102" y="2"/>
                </a:cxn>
              </a:cxnLst>
              <a:rect l="0" t="0" r="r" b="b"/>
              <a:pathLst>
                <a:path w="103" h="116">
                  <a:moveTo>
                    <a:pt x="0" y="2"/>
                  </a:moveTo>
                  <a:lnTo>
                    <a:pt x="1" y="2"/>
                  </a:lnTo>
                  <a:lnTo>
                    <a:pt x="1" y="2"/>
                  </a:lnTo>
                  <a:lnTo>
                    <a:pt x="1" y="1"/>
                  </a:lnTo>
                  <a:lnTo>
                    <a:pt x="1" y="1"/>
                  </a:lnTo>
                  <a:lnTo>
                    <a:pt x="1" y="1"/>
                  </a:lnTo>
                  <a:lnTo>
                    <a:pt x="1" y="1"/>
                  </a:lnTo>
                  <a:lnTo>
                    <a:pt x="1" y="1"/>
                  </a:lnTo>
                  <a:lnTo>
                    <a:pt x="1" y="1"/>
                  </a:lnTo>
                  <a:lnTo>
                    <a:pt x="1"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4" y="1"/>
                  </a:lnTo>
                  <a:lnTo>
                    <a:pt x="4" y="1"/>
                  </a:lnTo>
                  <a:lnTo>
                    <a:pt x="5" y="1"/>
                  </a:lnTo>
                  <a:lnTo>
                    <a:pt x="5" y="1"/>
                  </a:lnTo>
                  <a:lnTo>
                    <a:pt x="5" y="2"/>
                  </a:lnTo>
                  <a:lnTo>
                    <a:pt x="5" y="2"/>
                  </a:lnTo>
                  <a:lnTo>
                    <a:pt x="5" y="2"/>
                  </a:lnTo>
                  <a:lnTo>
                    <a:pt x="5" y="2"/>
                  </a:lnTo>
                  <a:lnTo>
                    <a:pt x="5" y="2"/>
                  </a:lnTo>
                  <a:lnTo>
                    <a:pt x="5" y="3"/>
                  </a:lnTo>
                  <a:lnTo>
                    <a:pt x="6" y="3"/>
                  </a:lnTo>
                  <a:lnTo>
                    <a:pt x="6" y="4"/>
                  </a:lnTo>
                  <a:lnTo>
                    <a:pt x="6" y="4"/>
                  </a:lnTo>
                  <a:lnTo>
                    <a:pt x="6" y="4"/>
                  </a:lnTo>
                  <a:lnTo>
                    <a:pt x="6" y="5"/>
                  </a:lnTo>
                  <a:lnTo>
                    <a:pt x="7" y="6"/>
                  </a:lnTo>
                  <a:lnTo>
                    <a:pt x="7" y="6"/>
                  </a:lnTo>
                  <a:lnTo>
                    <a:pt x="7" y="7"/>
                  </a:lnTo>
                  <a:lnTo>
                    <a:pt x="7" y="7"/>
                  </a:lnTo>
                  <a:lnTo>
                    <a:pt x="7" y="8"/>
                  </a:lnTo>
                  <a:lnTo>
                    <a:pt x="7" y="9"/>
                  </a:lnTo>
                  <a:lnTo>
                    <a:pt x="7" y="9"/>
                  </a:lnTo>
                  <a:lnTo>
                    <a:pt x="8" y="10"/>
                  </a:lnTo>
                  <a:lnTo>
                    <a:pt x="8" y="11"/>
                  </a:lnTo>
                  <a:lnTo>
                    <a:pt x="9" y="15"/>
                  </a:lnTo>
                  <a:lnTo>
                    <a:pt x="9" y="15"/>
                  </a:lnTo>
                  <a:lnTo>
                    <a:pt x="9" y="16"/>
                  </a:lnTo>
                  <a:lnTo>
                    <a:pt x="9" y="16"/>
                  </a:lnTo>
                  <a:lnTo>
                    <a:pt x="9" y="18"/>
                  </a:lnTo>
                  <a:lnTo>
                    <a:pt x="10" y="23"/>
                  </a:lnTo>
                  <a:lnTo>
                    <a:pt x="12" y="32"/>
                  </a:lnTo>
                  <a:lnTo>
                    <a:pt x="12" y="33"/>
                  </a:lnTo>
                  <a:lnTo>
                    <a:pt x="12" y="33"/>
                  </a:lnTo>
                  <a:lnTo>
                    <a:pt x="12" y="35"/>
                  </a:lnTo>
                  <a:lnTo>
                    <a:pt x="12" y="37"/>
                  </a:lnTo>
                  <a:lnTo>
                    <a:pt x="13" y="42"/>
                  </a:lnTo>
                  <a:lnTo>
                    <a:pt x="15" y="53"/>
                  </a:lnTo>
                  <a:lnTo>
                    <a:pt x="15" y="54"/>
                  </a:lnTo>
                  <a:lnTo>
                    <a:pt x="15" y="55"/>
                  </a:lnTo>
                  <a:lnTo>
                    <a:pt x="15" y="56"/>
                  </a:lnTo>
                  <a:lnTo>
                    <a:pt x="15" y="58"/>
                  </a:lnTo>
                  <a:lnTo>
                    <a:pt x="16" y="64"/>
                  </a:lnTo>
                  <a:lnTo>
                    <a:pt x="18" y="74"/>
                  </a:lnTo>
                  <a:lnTo>
                    <a:pt x="18" y="74"/>
                  </a:lnTo>
                  <a:lnTo>
                    <a:pt x="18" y="75"/>
                  </a:lnTo>
                  <a:lnTo>
                    <a:pt x="18" y="76"/>
                  </a:lnTo>
                  <a:lnTo>
                    <a:pt x="18" y="79"/>
                  </a:lnTo>
                  <a:lnTo>
                    <a:pt x="19" y="83"/>
                  </a:lnTo>
                  <a:lnTo>
                    <a:pt x="20" y="92"/>
                  </a:lnTo>
                  <a:lnTo>
                    <a:pt x="20" y="93"/>
                  </a:lnTo>
                  <a:lnTo>
                    <a:pt x="20" y="93"/>
                  </a:lnTo>
                  <a:lnTo>
                    <a:pt x="21" y="94"/>
                  </a:lnTo>
                  <a:lnTo>
                    <a:pt x="21" y="96"/>
                  </a:lnTo>
                  <a:lnTo>
                    <a:pt x="22" y="100"/>
                  </a:lnTo>
                  <a:lnTo>
                    <a:pt x="22" y="100"/>
                  </a:lnTo>
                  <a:lnTo>
                    <a:pt x="22" y="101"/>
                  </a:lnTo>
                  <a:lnTo>
                    <a:pt x="22" y="101"/>
                  </a:lnTo>
                  <a:lnTo>
                    <a:pt x="22" y="103"/>
                  </a:lnTo>
                  <a:lnTo>
                    <a:pt x="23" y="106"/>
                  </a:lnTo>
                  <a:lnTo>
                    <a:pt x="23" y="106"/>
                  </a:lnTo>
                  <a:lnTo>
                    <a:pt x="23" y="107"/>
                  </a:lnTo>
                  <a:lnTo>
                    <a:pt x="23" y="107"/>
                  </a:lnTo>
                  <a:lnTo>
                    <a:pt x="24" y="109"/>
                  </a:lnTo>
                  <a:lnTo>
                    <a:pt x="24" y="109"/>
                  </a:lnTo>
                  <a:lnTo>
                    <a:pt x="24" y="109"/>
                  </a:lnTo>
                  <a:lnTo>
                    <a:pt x="24" y="110"/>
                  </a:lnTo>
                  <a:lnTo>
                    <a:pt x="24" y="111"/>
                  </a:lnTo>
                  <a:lnTo>
                    <a:pt x="24" y="111"/>
                  </a:lnTo>
                  <a:lnTo>
                    <a:pt x="25" y="111"/>
                  </a:lnTo>
                  <a:lnTo>
                    <a:pt x="25" y="112"/>
                  </a:lnTo>
                  <a:lnTo>
                    <a:pt x="25" y="112"/>
                  </a:lnTo>
                  <a:lnTo>
                    <a:pt x="25" y="112"/>
                  </a:lnTo>
                  <a:lnTo>
                    <a:pt x="25" y="113"/>
                  </a:lnTo>
                  <a:lnTo>
                    <a:pt x="25" y="113"/>
                  </a:lnTo>
                  <a:lnTo>
                    <a:pt x="25" y="113"/>
                  </a:lnTo>
                  <a:lnTo>
                    <a:pt x="26" y="113"/>
                  </a:lnTo>
                  <a:lnTo>
                    <a:pt x="26" y="114"/>
                  </a:lnTo>
                  <a:lnTo>
                    <a:pt x="26" y="114"/>
                  </a:lnTo>
                  <a:lnTo>
                    <a:pt x="26" y="114"/>
                  </a:lnTo>
                  <a:lnTo>
                    <a:pt x="26" y="114"/>
                  </a:lnTo>
                  <a:lnTo>
                    <a:pt x="26" y="114"/>
                  </a:lnTo>
                  <a:lnTo>
                    <a:pt x="26" y="114"/>
                  </a:lnTo>
                  <a:lnTo>
                    <a:pt x="26" y="115"/>
                  </a:lnTo>
                  <a:lnTo>
                    <a:pt x="26" y="115"/>
                  </a:lnTo>
                  <a:lnTo>
                    <a:pt x="26" y="115"/>
                  </a:lnTo>
                  <a:lnTo>
                    <a:pt x="26" y="115"/>
                  </a:lnTo>
                  <a:lnTo>
                    <a:pt x="27" y="115"/>
                  </a:lnTo>
                  <a:lnTo>
                    <a:pt x="27" y="115"/>
                  </a:lnTo>
                  <a:lnTo>
                    <a:pt x="27" y="115"/>
                  </a:lnTo>
                  <a:lnTo>
                    <a:pt x="27" y="115"/>
                  </a:lnTo>
                  <a:lnTo>
                    <a:pt x="27" y="115"/>
                  </a:lnTo>
                  <a:lnTo>
                    <a:pt x="27" y="115"/>
                  </a:lnTo>
                  <a:lnTo>
                    <a:pt x="27" y="116"/>
                  </a:lnTo>
                  <a:lnTo>
                    <a:pt x="27" y="116"/>
                  </a:lnTo>
                  <a:lnTo>
                    <a:pt x="27" y="116"/>
                  </a:lnTo>
                  <a:lnTo>
                    <a:pt x="28" y="116"/>
                  </a:lnTo>
                  <a:lnTo>
                    <a:pt x="28" y="116"/>
                  </a:lnTo>
                  <a:lnTo>
                    <a:pt x="28" y="116"/>
                  </a:lnTo>
                  <a:lnTo>
                    <a:pt x="28" y="116"/>
                  </a:lnTo>
                  <a:lnTo>
                    <a:pt x="28" y="116"/>
                  </a:lnTo>
                  <a:lnTo>
                    <a:pt x="28" y="116"/>
                  </a:lnTo>
                  <a:lnTo>
                    <a:pt x="28" y="116"/>
                  </a:lnTo>
                  <a:lnTo>
                    <a:pt x="28" y="115"/>
                  </a:lnTo>
                  <a:lnTo>
                    <a:pt x="28" y="115"/>
                  </a:lnTo>
                  <a:lnTo>
                    <a:pt x="28" y="115"/>
                  </a:lnTo>
                  <a:lnTo>
                    <a:pt x="29" y="115"/>
                  </a:lnTo>
                  <a:lnTo>
                    <a:pt x="29" y="115"/>
                  </a:lnTo>
                  <a:lnTo>
                    <a:pt x="29" y="115"/>
                  </a:lnTo>
                  <a:lnTo>
                    <a:pt x="29" y="115"/>
                  </a:lnTo>
                  <a:lnTo>
                    <a:pt x="29" y="115"/>
                  </a:lnTo>
                  <a:lnTo>
                    <a:pt x="29" y="115"/>
                  </a:lnTo>
                  <a:lnTo>
                    <a:pt x="29" y="115"/>
                  </a:lnTo>
                  <a:lnTo>
                    <a:pt x="29" y="114"/>
                  </a:lnTo>
                  <a:lnTo>
                    <a:pt x="29" y="114"/>
                  </a:lnTo>
                  <a:lnTo>
                    <a:pt x="29" y="114"/>
                  </a:lnTo>
                  <a:lnTo>
                    <a:pt x="30" y="114"/>
                  </a:lnTo>
                  <a:lnTo>
                    <a:pt x="30" y="114"/>
                  </a:lnTo>
                  <a:lnTo>
                    <a:pt x="30" y="114"/>
                  </a:lnTo>
                  <a:lnTo>
                    <a:pt x="30" y="113"/>
                  </a:lnTo>
                  <a:lnTo>
                    <a:pt x="30" y="112"/>
                  </a:lnTo>
                  <a:lnTo>
                    <a:pt x="31" y="112"/>
                  </a:lnTo>
                  <a:lnTo>
                    <a:pt x="31" y="112"/>
                  </a:lnTo>
                  <a:lnTo>
                    <a:pt x="31" y="111"/>
                  </a:lnTo>
                  <a:lnTo>
                    <a:pt x="31" y="110"/>
                  </a:lnTo>
                  <a:lnTo>
                    <a:pt x="31" y="110"/>
                  </a:lnTo>
                  <a:lnTo>
                    <a:pt x="31" y="110"/>
                  </a:lnTo>
                  <a:lnTo>
                    <a:pt x="31" y="109"/>
                  </a:lnTo>
                  <a:lnTo>
                    <a:pt x="32" y="108"/>
                  </a:lnTo>
                  <a:lnTo>
                    <a:pt x="32" y="107"/>
                  </a:lnTo>
                  <a:lnTo>
                    <a:pt x="32" y="107"/>
                  </a:lnTo>
                  <a:lnTo>
                    <a:pt x="32" y="106"/>
                  </a:lnTo>
                  <a:lnTo>
                    <a:pt x="33" y="105"/>
                  </a:lnTo>
                  <a:lnTo>
                    <a:pt x="33" y="102"/>
                  </a:lnTo>
                  <a:lnTo>
                    <a:pt x="33" y="101"/>
                  </a:lnTo>
                  <a:lnTo>
                    <a:pt x="33" y="101"/>
                  </a:lnTo>
                  <a:lnTo>
                    <a:pt x="34" y="100"/>
                  </a:lnTo>
                  <a:lnTo>
                    <a:pt x="34" y="98"/>
                  </a:lnTo>
                  <a:lnTo>
                    <a:pt x="35" y="94"/>
                  </a:lnTo>
                  <a:lnTo>
                    <a:pt x="35" y="94"/>
                  </a:lnTo>
                  <a:lnTo>
                    <a:pt x="35" y="93"/>
                  </a:lnTo>
                  <a:lnTo>
                    <a:pt x="35" y="92"/>
                  </a:lnTo>
                  <a:lnTo>
                    <a:pt x="35" y="90"/>
                  </a:lnTo>
                  <a:lnTo>
                    <a:pt x="36" y="86"/>
                  </a:lnTo>
                  <a:lnTo>
                    <a:pt x="37" y="76"/>
                  </a:lnTo>
                  <a:lnTo>
                    <a:pt x="38" y="75"/>
                  </a:lnTo>
                  <a:lnTo>
                    <a:pt x="38" y="75"/>
                  </a:lnTo>
                  <a:lnTo>
                    <a:pt x="38" y="73"/>
                  </a:lnTo>
                  <a:lnTo>
                    <a:pt x="38" y="71"/>
                  </a:lnTo>
                  <a:lnTo>
                    <a:pt x="39" y="65"/>
                  </a:lnTo>
                  <a:lnTo>
                    <a:pt x="41" y="54"/>
                  </a:lnTo>
                  <a:lnTo>
                    <a:pt x="41" y="53"/>
                  </a:lnTo>
                  <a:lnTo>
                    <a:pt x="41" y="52"/>
                  </a:lnTo>
                  <a:lnTo>
                    <a:pt x="41" y="51"/>
                  </a:lnTo>
                  <a:lnTo>
                    <a:pt x="41" y="48"/>
                  </a:lnTo>
                  <a:lnTo>
                    <a:pt x="42" y="43"/>
                  </a:lnTo>
                  <a:lnTo>
                    <a:pt x="43" y="32"/>
                  </a:lnTo>
                  <a:lnTo>
                    <a:pt x="44" y="32"/>
                  </a:lnTo>
                  <a:lnTo>
                    <a:pt x="44" y="31"/>
                  </a:lnTo>
                  <a:lnTo>
                    <a:pt x="44" y="30"/>
                  </a:lnTo>
                  <a:lnTo>
                    <a:pt x="44" y="28"/>
                  </a:lnTo>
                  <a:lnTo>
                    <a:pt x="45" y="23"/>
                  </a:lnTo>
                  <a:lnTo>
                    <a:pt x="45" y="23"/>
                  </a:lnTo>
                  <a:lnTo>
                    <a:pt x="45" y="22"/>
                  </a:lnTo>
                  <a:lnTo>
                    <a:pt x="45" y="21"/>
                  </a:lnTo>
                  <a:lnTo>
                    <a:pt x="46" y="19"/>
                  </a:lnTo>
                  <a:lnTo>
                    <a:pt x="46" y="15"/>
                  </a:lnTo>
                  <a:lnTo>
                    <a:pt x="47" y="15"/>
                  </a:lnTo>
                  <a:lnTo>
                    <a:pt x="47" y="14"/>
                  </a:lnTo>
                  <a:lnTo>
                    <a:pt x="47" y="14"/>
                  </a:lnTo>
                  <a:lnTo>
                    <a:pt x="47" y="12"/>
                  </a:lnTo>
                  <a:lnTo>
                    <a:pt x="47" y="12"/>
                  </a:lnTo>
                  <a:lnTo>
                    <a:pt x="47" y="11"/>
                  </a:lnTo>
                  <a:lnTo>
                    <a:pt x="47" y="10"/>
                  </a:lnTo>
                  <a:lnTo>
                    <a:pt x="48" y="9"/>
                  </a:lnTo>
                  <a:lnTo>
                    <a:pt x="48" y="8"/>
                  </a:lnTo>
                  <a:lnTo>
                    <a:pt x="48" y="8"/>
                  </a:lnTo>
                  <a:lnTo>
                    <a:pt x="48" y="7"/>
                  </a:lnTo>
                  <a:lnTo>
                    <a:pt x="49" y="6"/>
                  </a:lnTo>
                  <a:lnTo>
                    <a:pt x="49" y="6"/>
                  </a:lnTo>
                  <a:lnTo>
                    <a:pt x="49" y="6"/>
                  </a:lnTo>
                  <a:lnTo>
                    <a:pt x="49" y="5"/>
                  </a:lnTo>
                  <a:lnTo>
                    <a:pt x="49" y="4"/>
                  </a:lnTo>
                  <a:lnTo>
                    <a:pt x="49" y="4"/>
                  </a:lnTo>
                  <a:lnTo>
                    <a:pt x="49" y="4"/>
                  </a:lnTo>
                  <a:lnTo>
                    <a:pt x="49" y="3"/>
                  </a:lnTo>
                  <a:lnTo>
                    <a:pt x="50" y="3"/>
                  </a:lnTo>
                  <a:lnTo>
                    <a:pt x="50" y="3"/>
                  </a:lnTo>
                  <a:lnTo>
                    <a:pt x="50" y="2"/>
                  </a:lnTo>
                  <a:lnTo>
                    <a:pt x="50" y="2"/>
                  </a:lnTo>
                  <a:lnTo>
                    <a:pt x="50" y="2"/>
                  </a:lnTo>
                  <a:lnTo>
                    <a:pt x="50" y="2"/>
                  </a:lnTo>
                  <a:lnTo>
                    <a:pt x="50" y="1"/>
                  </a:lnTo>
                  <a:lnTo>
                    <a:pt x="50" y="1"/>
                  </a:lnTo>
                  <a:lnTo>
                    <a:pt x="51" y="1"/>
                  </a:lnTo>
                  <a:lnTo>
                    <a:pt x="51" y="1"/>
                  </a:lnTo>
                  <a:lnTo>
                    <a:pt x="51"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1"/>
                  </a:lnTo>
                  <a:lnTo>
                    <a:pt x="54" y="1"/>
                  </a:lnTo>
                  <a:lnTo>
                    <a:pt x="54" y="1"/>
                  </a:lnTo>
                  <a:lnTo>
                    <a:pt x="54" y="1"/>
                  </a:lnTo>
                  <a:lnTo>
                    <a:pt x="54" y="1"/>
                  </a:lnTo>
                  <a:lnTo>
                    <a:pt x="54" y="2"/>
                  </a:lnTo>
                  <a:lnTo>
                    <a:pt x="54" y="2"/>
                  </a:lnTo>
                  <a:lnTo>
                    <a:pt x="55" y="3"/>
                  </a:lnTo>
                  <a:lnTo>
                    <a:pt x="55" y="3"/>
                  </a:lnTo>
                  <a:lnTo>
                    <a:pt x="55" y="3"/>
                  </a:lnTo>
                  <a:lnTo>
                    <a:pt x="55" y="4"/>
                  </a:lnTo>
                  <a:lnTo>
                    <a:pt x="55" y="5"/>
                  </a:lnTo>
                  <a:lnTo>
                    <a:pt x="56" y="5"/>
                  </a:lnTo>
                  <a:lnTo>
                    <a:pt x="56" y="5"/>
                  </a:lnTo>
                  <a:lnTo>
                    <a:pt x="56" y="6"/>
                  </a:lnTo>
                  <a:lnTo>
                    <a:pt x="56" y="7"/>
                  </a:lnTo>
                  <a:lnTo>
                    <a:pt x="56" y="8"/>
                  </a:lnTo>
                  <a:lnTo>
                    <a:pt x="56" y="8"/>
                  </a:lnTo>
                  <a:lnTo>
                    <a:pt x="57" y="9"/>
                  </a:lnTo>
                  <a:lnTo>
                    <a:pt x="57" y="10"/>
                  </a:lnTo>
                  <a:lnTo>
                    <a:pt x="58" y="14"/>
                  </a:lnTo>
                  <a:lnTo>
                    <a:pt x="58" y="14"/>
                  </a:lnTo>
                  <a:lnTo>
                    <a:pt x="58" y="15"/>
                  </a:lnTo>
                  <a:lnTo>
                    <a:pt x="58" y="16"/>
                  </a:lnTo>
                  <a:lnTo>
                    <a:pt x="59" y="18"/>
                  </a:lnTo>
                  <a:lnTo>
                    <a:pt x="59" y="22"/>
                  </a:lnTo>
                  <a:lnTo>
                    <a:pt x="61" y="32"/>
                  </a:lnTo>
                  <a:lnTo>
                    <a:pt x="61" y="32"/>
                  </a:lnTo>
                  <a:lnTo>
                    <a:pt x="61" y="33"/>
                  </a:lnTo>
                  <a:lnTo>
                    <a:pt x="61" y="34"/>
                  </a:lnTo>
                  <a:lnTo>
                    <a:pt x="61" y="37"/>
                  </a:lnTo>
                  <a:lnTo>
                    <a:pt x="62" y="42"/>
                  </a:lnTo>
                  <a:lnTo>
                    <a:pt x="63" y="52"/>
                  </a:lnTo>
                  <a:lnTo>
                    <a:pt x="64" y="53"/>
                  </a:lnTo>
                  <a:lnTo>
                    <a:pt x="64" y="53"/>
                  </a:lnTo>
                  <a:lnTo>
                    <a:pt x="64" y="55"/>
                  </a:lnTo>
                  <a:lnTo>
                    <a:pt x="64" y="57"/>
                  </a:lnTo>
                  <a:lnTo>
                    <a:pt x="65" y="63"/>
                  </a:lnTo>
                  <a:lnTo>
                    <a:pt x="66" y="73"/>
                  </a:lnTo>
                  <a:lnTo>
                    <a:pt x="66" y="74"/>
                  </a:lnTo>
                  <a:lnTo>
                    <a:pt x="67" y="74"/>
                  </a:lnTo>
                  <a:lnTo>
                    <a:pt x="67" y="76"/>
                  </a:lnTo>
                  <a:lnTo>
                    <a:pt x="67" y="78"/>
                  </a:lnTo>
                  <a:lnTo>
                    <a:pt x="68" y="84"/>
                  </a:lnTo>
                  <a:lnTo>
                    <a:pt x="68" y="84"/>
                  </a:lnTo>
                  <a:lnTo>
                    <a:pt x="68" y="85"/>
                  </a:lnTo>
                  <a:lnTo>
                    <a:pt x="68" y="86"/>
                  </a:lnTo>
                  <a:lnTo>
                    <a:pt x="69" y="89"/>
                  </a:lnTo>
                  <a:lnTo>
                    <a:pt x="69" y="94"/>
                  </a:lnTo>
                  <a:lnTo>
                    <a:pt x="69" y="94"/>
                  </a:lnTo>
                  <a:lnTo>
                    <a:pt x="70" y="95"/>
                  </a:lnTo>
                  <a:lnTo>
                    <a:pt x="70" y="96"/>
                  </a:lnTo>
                  <a:lnTo>
                    <a:pt x="70" y="98"/>
                  </a:lnTo>
                  <a:lnTo>
                    <a:pt x="70" y="98"/>
                  </a:lnTo>
                  <a:lnTo>
                    <a:pt x="70" y="99"/>
                  </a:lnTo>
                  <a:lnTo>
                    <a:pt x="71" y="100"/>
                  </a:lnTo>
                  <a:lnTo>
                    <a:pt x="71" y="102"/>
                  </a:lnTo>
                  <a:lnTo>
                    <a:pt x="71" y="102"/>
                  </a:lnTo>
                  <a:lnTo>
                    <a:pt x="71" y="103"/>
                  </a:lnTo>
                  <a:lnTo>
                    <a:pt x="71" y="104"/>
                  </a:lnTo>
                  <a:lnTo>
                    <a:pt x="72" y="105"/>
                  </a:lnTo>
                  <a:lnTo>
                    <a:pt x="72" y="106"/>
                  </a:lnTo>
                  <a:lnTo>
                    <a:pt x="72" y="106"/>
                  </a:lnTo>
                  <a:lnTo>
                    <a:pt x="72" y="107"/>
                  </a:lnTo>
                  <a:lnTo>
                    <a:pt x="72" y="108"/>
                  </a:lnTo>
                  <a:lnTo>
                    <a:pt x="73" y="109"/>
                  </a:lnTo>
                  <a:lnTo>
                    <a:pt x="73" y="109"/>
                  </a:lnTo>
                  <a:lnTo>
                    <a:pt x="73" y="110"/>
                  </a:lnTo>
                  <a:lnTo>
                    <a:pt x="73" y="111"/>
                  </a:lnTo>
                  <a:lnTo>
                    <a:pt x="73" y="111"/>
                  </a:lnTo>
                  <a:lnTo>
                    <a:pt x="73" y="111"/>
                  </a:lnTo>
                  <a:lnTo>
                    <a:pt x="73" y="112"/>
                  </a:lnTo>
                  <a:lnTo>
                    <a:pt x="74" y="113"/>
                  </a:lnTo>
                  <a:lnTo>
                    <a:pt x="74" y="113"/>
                  </a:lnTo>
                  <a:lnTo>
                    <a:pt x="74" y="113"/>
                  </a:lnTo>
                  <a:lnTo>
                    <a:pt x="74" y="114"/>
                  </a:lnTo>
                  <a:lnTo>
                    <a:pt x="74" y="114"/>
                  </a:lnTo>
                  <a:lnTo>
                    <a:pt x="75" y="114"/>
                  </a:lnTo>
                  <a:lnTo>
                    <a:pt x="75" y="114"/>
                  </a:lnTo>
                  <a:lnTo>
                    <a:pt x="75" y="114"/>
                  </a:lnTo>
                  <a:lnTo>
                    <a:pt x="75" y="114"/>
                  </a:lnTo>
                  <a:lnTo>
                    <a:pt x="75" y="115"/>
                  </a:lnTo>
                  <a:lnTo>
                    <a:pt x="75" y="115"/>
                  </a:lnTo>
                  <a:lnTo>
                    <a:pt x="75" y="115"/>
                  </a:lnTo>
                  <a:lnTo>
                    <a:pt x="75" y="115"/>
                  </a:lnTo>
                  <a:lnTo>
                    <a:pt x="75" y="115"/>
                  </a:lnTo>
                  <a:lnTo>
                    <a:pt x="75" y="115"/>
                  </a:lnTo>
                  <a:lnTo>
                    <a:pt x="75" y="115"/>
                  </a:lnTo>
                  <a:lnTo>
                    <a:pt x="76" y="115"/>
                  </a:lnTo>
                  <a:lnTo>
                    <a:pt x="76" y="115"/>
                  </a:lnTo>
                  <a:lnTo>
                    <a:pt x="76" y="115"/>
                  </a:lnTo>
                  <a:lnTo>
                    <a:pt x="76" y="116"/>
                  </a:lnTo>
                  <a:lnTo>
                    <a:pt x="76" y="116"/>
                  </a:lnTo>
                  <a:lnTo>
                    <a:pt x="76" y="116"/>
                  </a:lnTo>
                  <a:lnTo>
                    <a:pt x="76" y="116"/>
                  </a:lnTo>
                  <a:lnTo>
                    <a:pt x="76" y="116"/>
                  </a:lnTo>
                  <a:lnTo>
                    <a:pt x="76" y="116"/>
                  </a:lnTo>
                  <a:lnTo>
                    <a:pt x="76" y="116"/>
                  </a:lnTo>
                  <a:lnTo>
                    <a:pt x="77" y="116"/>
                  </a:lnTo>
                  <a:lnTo>
                    <a:pt x="77" y="116"/>
                  </a:lnTo>
                  <a:lnTo>
                    <a:pt x="77" y="116"/>
                  </a:lnTo>
                  <a:lnTo>
                    <a:pt x="77" y="115"/>
                  </a:lnTo>
                  <a:lnTo>
                    <a:pt x="77" y="115"/>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4"/>
                  </a:lnTo>
                  <a:lnTo>
                    <a:pt x="78" y="113"/>
                  </a:lnTo>
                  <a:lnTo>
                    <a:pt x="79" y="113"/>
                  </a:lnTo>
                  <a:lnTo>
                    <a:pt x="79" y="113"/>
                  </a:lnTo>
                  <a:lnTo>
                    <a:pt x="79" y="112"/>
                  </a:lnTo>
                  <a:lnTo>
                    <a:pt x="79" y="112"/>
                  </a:lnTo>
                  <a:lnTo>
                    <a:pt x="79" y="111"/>
                  </a:lnTo>
                  <a:lnTo>
                    <a:pt x="79" y="111"/>
                  </a:lnTo>
                  <a:lnTo>
                    <a:pt x="79" y="111"/>
                  </a:lnTo>
                  <a:lnTo>
                    <a:pt x="80" y="110"/>
                  </a:lnTo>
                  <a:lnTo>
                    <a:pt x="80" y="109"/>
                  </a:lnTo>
                  <a:lnTo>
                    <a:pt x="80" y="109"/>
                  </a:lnTo>
                  <a:lnTo>
                    <a:pt x="80" y="108"/>
                  </a:lnTo>
                  <a:lnTo>
                    <a:pt x="81" y="107"/>
                  </a:lnTo>
                  <a:lnTo>
                    <a:pt x="81" y="104"/>
                  </a:lnTo>
                  <a:lnTo>
                    <a:pt x="81" y="104"/>
                  </a:lnTo>
                  <a:lnTo>
                    <a:pt x="81" y="103"/>
                  </a:lnTo>
                  <a:lnTo>
                    <a:pt x="81" y="102"/>
                  </a:lnTo>
                  <a:lnTo>
                    <a:pt x="82" y="100"/>
                  </a:lnTo>
                  <a:lnTo>
                    <a:pt x="83" y="97"/>
                  </a:lnTo>
                  <a:lnTo>
                    <a:pt x="84" y="88"/>
                  </a:lnTo>
                  <a:lnTo>
                    <a:pt x="84" y="88"/>
                  </a:lnTo>
                  <a:lnTo>
                    <a:pt x="84" y="87"/>
                  </a:lnTo>
                  <a:lnTo>
                    <a:pt x="84" y="86"/>
                  </a:lnTo>
                  <a:lnTo>
                    <a:pt x="85" y="83"/>
                  </a:lnTo>
                  <a:lnTo>
                    <a:pt x="85" y="78"/>
                  </a:lnTo>
                  <a:lnTo>
                    <a:pt x="87" y="67"/>
                  </a:lnTo>
                  <a:lnTo>
                    <a:pt x="87" y="66"/>
                  </a:lnTo>
                  <a:lnTo>
                    <a:pt x="87" y="66"/>
                  </a:lnTo>
                  <a:lnTo>
                    <a:pt x="87" y="64"/>
                  </a:lnTo>
                  <a:lnTo>
                    <a:pt x="88" y="61"/>
                  </a:lnTo>
                  <a:lnTo>
                    <a:pt x="89" y="55"/>
                  </a:lnTo>
                  <a:lnTo>
                    <a:pt x="90" y="44"/>
                  </a:lnTo>
                  <a:lnTo>
                    <a:pt x="90" y="43"/>
                  </a:lnTo>
                  <a:lnTo>
                    <a:pt x="90" y="43"/>
                  </a:lnTo>
                  <a:lnTo>
                    <a:pt x="90" y="41"/>
                  </a:lnTo>
                  <a:lnTo>
                    <a:pt x="91" y="39"/>
                  </a:lnTo>
                  <a:lnTo>
                    <a:pt x="92" y="34"/>
                  </a:lnTo>
                  <a:lnTo>
                    <a:pt x="92" y="33"/>
                  </a:lnTo>
                  <a:lnTo>
                    <a:pt x="92" y="32"/>
                  </a:lnTo>
                  <a:lnTo>
                    <a:pt x="92" y="31"/>
                  </a:lnTo>
                  <a:lnTo>
                    <a:pt x="92" y="29"/>
                  </a:lnTo>
                  <a:lnTo>
                    <a:pt x="93" y="24"/>
                  </a:lnTo>
                  <a:lnTo>
                    <a:pt x="93" y="24"/>
                  </a:lnTo>
                  <a:lnTo>
                    <a:pt x="93" y="23"/>
                  </a:lnTo>
                  <a:lnTo>
                    <a:pt x="93" y="22"/>
                  </a:lnTo>
                  <a:lnTo>
                    <a:pt x="94" y="20"/>
                  </a:lnTo>
                  <a:lnTo>
                    <a:pt x="94" y="16"/>
                  </a:lnTo>
                  <a:lnTo>
                    <a:pt x="94" y="16"/>
                  </a:lnTo>
                  <a:lnTo>
                    <a:pt x="94" y="15"/>
                  </a:lnTo>
                  <a:lnTo>
                    <a:pt x="95" y="14"/>
                  </a:lnTo>
                  <a:lnTo>
                    <a:pt x="95" y="12"/>
                  </a:lnTo>
                  <a:lnTo>
                    <a:pt x="96" y="9"/>
                  </a:lnTo>
                  <a:lnTo>
                    <a:pt x="96" y="9"/>
                  </a:lnTo>
                  <a:lnTo>
                    <a:pt x="96" y="8"/>
                  </a:lnTo>
                  <a:lnTo>
                    <a:pt x="96" y="8"/>
                  </a:lnTo>
                  <a:lnTo>
                    <a:pt x="96" y="6"/>
                  </a:lnTo>
                  <a:lnTo>
                    <a:pt x="96" y="6"/>
                  </a:lnTo>
                  <a:lnTo>
                    <a:pt x="97" y="6"/>
                  </a:lnTo>
                  <a:lnTo>
                    <a:pt x="97" y="5"/>
                  </a:lnTo>
                  <a:lnTo>
                    <a:pt x="97" y="4"/>
                  </a:lnTo>
                  <a:lnTo>
                    <a:pt x="97" y="4"/>
                  </a:lnTo>
                  <a:lnTo>
                    <a:pt x="97" y="4"/>
                  </a:lnTo>
                  <a:lnTo>
                    <a:pt x="98" y="3"/>
                  </a:lnTo>
                  <a:lnTo>
                    <a:pt x="98" y="3"/>
                  </a:lnTo>
                  <a:lnTo>
                    <a:pt x="98" y="3"/>
                  </a:lnTo>
                  <a:lnTo>
                    <a:pt x="98" y="2"/>
                  </a:lnTo>
                  <a:lnTo>
                    <a:pt x="98" y="2"/>
                  </a:lnTo>
                  <a:lnTo>
                    <a:pt x="98" y="2"/>
                  </a:lnTo>
                  <a:lnTo>
                    <a:pt x="98" y="2"/>
                  </a:lnTo>
                  <a:lnTo>
                    <a:pt x="98" y="2"/>
                  </a:lnTo>
                  <a:lnTo>
                    <a:pt x="98" y="1"/>
                  </a:lnTo>
                  <a:lnTo>
                    <a:pt x="98" y="1"/>
                  </a:lnTo>
                  <a:lnTo>
                    <a:pt x="99" y="1"/>
                  </a:lnTo>
                  <a:lnTo>
                    <a:pt x="99" y="1"/>
                  </a:lnTo>
                  <a:lnTo>
                    <a:pt x="99" y="1"/>
                  </a:lnTo>
                  <a:lnTo>
                    <a:pt x="99" y="0"/>
                  </a:lnTo>
                  <a:lnTo>
                    <a:pt x="99" y="0"/>
                  </a:lnTo>
                  <a:lnTo>
                    <a:pt x="99" y="0"/>
                  </a:lnTo>
                  <a:lnTo>
                    <a:pt x="99" y="0"/>
                  </a:lnTo>
                  <a:lnTo>
                    <a:pt x="99" y="0"/>
                  </a:lnTo>
                  <a:lnTo>
                    <a:pt x="99" y="0"/>
                  </a:lnTo>
                  <a:lnTo>
                    <a:pt x="99"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1" y="0"/>
                  </a:lnTo>
                  <a:lnTo>
                    <a:pt x="101" y="0"/>
                  </a:lnTo>
                  <a:lnTo>
                    <a:pt x="101" y="0"/>
                  </a:lnTo>
                  <a:lnTo>
                    <a:pt x="101" y="0"/>
                  </a:lnTo>
                  <a:lnTo>
                    <a:pt x="101" y="0"/>
                  </a:lnTo>
                  <a:lnTo>
                    <a:pt x="101" y="0"/>
                  </a:lnTo>
                  <a:lnTo>
                    <a:pt x="101" y="0"/>
                  </a:lnTo>
                  <a:lnTo>
                    <a:pt x="101" y="0"/>
                  </a:lnTo>
                  <a:lnTo>
                    <a:pt x="101" y="0"/>
                  </a:lnTo>
                  <a:lnTo>
                    <a:pt x="101" y="0"/>
                  </a:lnTo>
                  <a:lnTo>
                    <a:pt x="102" y="0"/>
                  </a:lnTo>
                  <a:lnTo>
                    <a:pt x="102" y="1"/>
                  </a:lnTo>
                  <a:lnTo>
                    <a:pt x="102" y="1"/>
                  </a:lnTo>
                  <a:lnTo>
                    <a:pt x="102" y="1"/>
                  </a:lnTo>
                  <a:lnTo>
                    <a:pt x="102" y="1"/>
                  </a:lnTo>
                  <a:lnTo>
                    <a:pt x="102" y="1"/>
                  </a:lnTo>
                  <a:lnTo>
                    <a:pt x="102" y="2"/>
                  </a:lnTo>
                  <a:lnTo>
                    <a:pt x="102" y="2"/>
                  </a:lnTo>
                  <a:lnTo>
                    <a:pt x="102" y="2"/>
                  </a:lnTo>
                  <a:lnTo>
                    <a:pt x="103" y="3"/>
                  </a:lnTo>
                  <a:lnTo>
                    <a:pt x="103" y="3"/>
                  </a:lnTo>
                  <a:lnTo>
                    <a:pt x="103" y="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4" name="Freeform 69"/>
            <p:cNvSpPr>
              <a:spLocks/>
            </p:cNvSpPr>
            <p:nvPr/>
          </p:nvSpPr>
          <p:spPr bwMode="auto">
            <a:xfrm>
              <a:off x="3274" y="2186"/>
              <a:ext cx="109" cy="116"/>
            </a:xfrm>
            <a:custGeom>
              <a:avLst/>
              <a:gdLst/>
              <a:ahLst/>
              <a:cxnLst>
                <a:cxn ang="0">
                  <a:pos x="1" y="9"/>
                </a:cxn>
                <a:cxn ang="0">
                  <a:pos x="3" y="19"/>
                </a:cxn>
                <a:cxn ang="0">
                  <a:pos x="10" y="65"/>
                </a:cxn>
                <a:cxn ang="0">
                  <a:pos x="12" y="79"/>
                </a:cxn>
                <a:cxn ang="0">
                  <a:pos x="15" y="97"/>
                </a:cxn>
                <a:cxn ang="0">
                  <a:pos x="17" y="108"/>
                </a:cxn>
                <a:cxn ang="0">
                  <a:pos x="18" y="112"/>
                </a:cxn>
                <a:cxn ang="0">
                  <a:pos x="19" y="114"/>
                </a:cxn>
                <a:cxn ang="0">
                  <a:pos x="20" y="115"/>
                </a:cxn>
                <a:cxn ang="0">
                  <a:pos x="20" y="116"/>
                </a:cxn>
                <a:cxn ang="0">
                  <a:pos x="21" y="115"/>
                </a:cxn>
                <a:cxn ang="0">
                  <a:pos x="22" y="114"/>
                </a:cxn>
                <a:cxn ang="0">
                  <a:pos x="23" y="113"/>
                </a:cxn>
                <a:cxn ang="0">
                  <a:pos x="24" y="108"/>
                </a:cxn>
                <a:cxn ang="0">
                  <a:pos x="26" y="99"/>
                </a:cxn>
                <a:cxn ang="0">
                  <a:pos x="29" y="82"/>
                </a:cxn>
                <a:cxn ang="0">
                  <a:pos x="33" y="47"/>
                </a:cxn>
                <a:cxn ang="0">
                  <a:pos x="35" y="32"/>
                </a:cxn>
                <a:cxn ang="0">
                  <a:pos x="38" y="17"/>
                </a:cxn>
                <a:cxn ang="0">
                  <a:pos x="40" y="7"/>
                </a:cxn>
                <a:cxn ang="0">
                  <a:pos x="41" y="3"/>
                </a:cxn>
                <a:cxn ang="0">
                  <a:pos x="42" y="1"/>
                </a:cxn>
                <a:cxn ang="0">
                  <a:pos x="43" y="0"/>
                </a:cxn>
                <a:cxn ang="0">
                  <a:pos x="44" y="0"/>
                </a:cxn>
                <a:cxn ang="0">
                  <a:pos x="45" y="0"/>
                </a:cxn>
                <a:cxn ang="0">
                  <a:pos x="45" y="1"/>
                </a:cxn>
                <a:cxn ang="0">
                  <a:pos x="47" y="4"/>
                </a:cxn>
                <a:cxn ang="0">
                  <a:pos x="48" y="10"/>
                </a:cxn>
                <a:cxn ang="0">
                  <a:pos x="50" y="20"/>
                </a:cxn>
                <a:cxn ang="0">
                  <a:pos x="54" y="49"/>
                </a:cxn>
                <a:cxn ang="0">
                  <a:pos x="57" y="72"/>
                </a:cxn>
                <a:cxn ang="0">
                  <a:pos x="60" y="92"/>
                </a:cxn>
                <a:cxn ang="0">
                  <a:pos x="61" y="101"/>
                </a:cxn>
                <a:cxn ang="0">
                  <a:pos x="63" y="108"/>
                </a:cxn>
                <a:cxn ang="0">
                  <a:pos x="64" y="111"/>
                </a:cxn>
                <a:cxn ang="0">
                  <a:pos x="65" y="114"/>
                </a:cxn>
                <a:cxn ang="0">
                  <a:pos x="66" y="115"/>
                </a:cxn>
                <a:cxn ang="0">
                  <a:pos x="66" y="116"/>
                </a:cxn>
                <a:cxn ang="0">
                  <a:pos x="67" y="115"/>
                </a:cxn>
                <a:cxn ang="0">
                  <a:pos x="68" y="114"/>
                </a:cxn>
                <a:cxn ang="0">
                  <a:pos x="69" y="112"/>
                </a:cxn>
                <a:cxn ang="0">
                  <a:pos x="70" y="109"/>
                </a:cxn>
                <a:cxn ang="0">
                  <a:pos x="72" y="100"/>
                </a:cxn>
                <a:cxn ang="0">
                  <a:pos x="77" y="64"/>
                </a:cxn>
                <a:cxn ang="0">
                  <a:pos x="80" y="38"/>
                </a:cxn>
                <a:cxn ang="0">
                  <a:pos x="83" y="20"/>
                </a:cxn>
                <a:cxn ang="0">
                  <a:pos x="84" y="12"/>
                </a:cxn>
                <a:cxn ang="0">
                  <a:pos x="86" y="6"/>
                </a:cxn>
                <a:cxn ang="0">
                  <a:pos x="87" y="3"/>
                </a:cxn>
                <a:cxn ang="0">
                  <a:pos x="88" y="1"/>
                </a:cxn>
                <a:cxn ang="0">
                  <a:pos x="88" y="0"/>
                </a:cxn>
                <a:cxn ang="0">
                  <a:pos x="89" y="0"/>
                </a:cxn>
                <a:cxn ang="0">
                  <a:pos x="90" y="0"/>
                </a:cxn>
                <a:cxn ang="0">
                  <a:pos x="91" y="1"/>
                </a:cxn>
                <a:cxn ang="0">
                  <a:pos x="92" y="5"/>
                </a:cxn>
                <a:cxn ang="0">
                  <a:pos x="93" y="11"/>
                </a:cxn>
                <a:cxn ang="0">
                  <a:pos x="96" y="27"/>
                </a:cxn>
                <a:cxn ang="0">
                  <a:pos x="100" y="62"/>
                </a:cxn>
                <a:cxn ang="0">
                  <a:pos x="104" y="86"/>
                </a:cxn>
                <a:cxn ang="0">
                  <a:pos x="106" y="103"/>
                </a:cxn>
                <a:cxn ang="0">
                  <a:pos x="108" y="109"/>
                </a:cxn>
                <a:cxn ang="0">
                  <a:pos x="109" y="113"/>
                </a:cxn>
              </a:cxnLst>
              <a:rect l="0" t="0" r="r" b="b"/>
              <a:pathLst>
                <a:path w="109" h="116">
                  <a:moveTo>
                    <a:pt x="0" y="4"/>
                  </a:moveTo>
                  <a:lnTo>
                    <a:pt x="0" y="4"/>
                  </a:lnTo>
                  <a:lnTo>
                    <a:pt x="1" y="5"/>
                  </a:lnTo>
                  <a:lnTo>
                    <a:pt x="1" y="6"/>
                  </a:lnTo>
                  <a:lnTo>
                    <a:pt x="1" y="6"/>
                  </a:lnTo>
                  <a:lnTo>
                    <a:pt x="1" y="7"/>
                  </a:lnTo>
                  <a:lnTo>
                    <a:pt x="1" y="8"/>
                  </a:lnTo>
                  <a:lnTo>
                    <a:pt x="1" y="9"/>
                  </a:lnTo>
                  <a:lnTo>
                    <a:pt x="1" y="9"/>
                  </a:lnTo>
                  <a:lnTo>
                    <a:pt x="2" y="10"/>
                  </a:lnTo>
                  <a:lnTo>
                    <a:pt x="2" y="12"/>
                  </a:lnTo>
                  <a:lnTo>
                    <a:pt x="3" y="15"/>
                  </a:lnTo>
                  <a:lnTo>
                    <a:pt x="3" y="16"/>
                  </a:lnTo>
                  <a:lnTo>
                    <a:pt x="3" y="16"/>
                  </a:lnTo>
                  <a:lnTo>
                    <a:pt x="3" y="17"/>
                  </a:lnTo>
                  <a:lnTo>
                    <a:pt x="3" y="19"/>
                  </a:lnTo>
                  <a:lnTo>
                    <a:pt x="4" y="24"/>
                  </a:lnTo>
                  <a:lnTo>
                    <a:pt x="4" y="24"/>
                  </a:lnTo>
                  <a:lnTo>
                    <a:pt x="4" y="25"/>
                  </a:lnTo>
                  <a:lnTo>
                    <a:pt x="5" y="26"/>
                  </a:lnTo>
                  <a:lnTo>
                    <a:pt x="5" y="28"/>
                  </a:lnTo>
                  <a:lnTo>
                    <a:pt x="6" y="33"/>
                  </a:lnTo>
                  <a:lnTo>
                    <a:pt x="7" y="44"/>
                  </a:lnTo>
                  <a:lnTo>
                    <a:pt x="10" y="65"/>
                  </a:lnTo>
                  <a:lnTo>
                    <a:pt x="10" y="66"/>
                  </a:lnTo>
                  <a:lnTo>
                    <a:pt x="10" y="67"/>
                  </a:lnTo>
                  <a:lnTo>
                    <a:pt x="10" y="68"/>
                  </a:lnTo>
                  <a:lnTo>
                    <a:pt x="11" y="71"/>
                  </a:lnTo>
                  <a:lnTo>
                    <a:pt x="11" y="77"/>
                  </a:lnTo>
                  <a:lnTo>
                    <a:pt x="11" y="77"/>
                  </a:lnTo>
                  <a:lnTo>
                    <a:pt x="11" y="78"/>
                  </a:lnTo>
                  <a:lnTo>
                    <a:pt x="12" y="79"/>
                  </a:lnTo>
                  <a:lnTo>
                    <a:pt x="12" y="82"/>
                  </a:lnTo>
                  <a:lnTo>
                    <a:pt x="13" y="87"/>
                  </a:lnTo>
                  <a:lnTo>
                    <a:pt x="13" y="88"/>
                  </a:lnTo>
                  <a:lnTo>
                    <a:pt x="13" y="89"/>
                  </a:lnTo>
                  <a:lnTo>
                    <a:pt x="13" y="90"/>
                  </a:lnTo>
                  <a:lnTo>
                    <a:pt x="14" y="92"/>
                  </a:lnTo>
                  <a:lnTo>
                    <a:pt x="14" y="97"/>
                  </a:lnTo>
                  <a:lnTo>
                    <a:pt x="15" y="97"/>
                  </a:lnTo>
                  <a:lnTo>
                    <a:pt x="15" y="98"/>
                  </a:lnTo>
                  <a:lnTo>
                    <a:pt x="15" y="99"/>
                  </a:lnTo>
                  <a:lnTo>
                    <a:pt x="15" y="101"/>
                  </a:lnTo>
                  <a:lnTo>
                    <a:pt x="16" y="105"/>
                  </a:lnTo>
                  <a:lnTo>
                    <a:pt x="16" y="105"/>
                  </a:lnTo>
                  <a:lnTo>
                    <a:pt x="16" y="106"/>
                  </a:lnTo>
                  <a:lnTo>
                    <a:pt x="16" y="106"/>
                  </a:lnTo>
                  <a:lnTo>
                    <a:pt x="17" y="108"/>
                  </a:lnTo>
                  <a:lnTo>
                    <a:pt x="17" y="108"/>
                  </a:lnTo>
                  <a:lnTo>
                    <a:pt x="17" y="108"/>
                  </a:lnTo>
                  <a:lnTo>
                    <a:pt x="17" y="109"/>
                  </a:lnTo>
                  <a:lnTo>
                    <a:pt x="17" y="110"/>
                  </a:lnTo>
                  <a:lnTo>
                    <a:pt x="17" y="111"/>
                  </a:lnTo>
                  <a:lnTo>
                    <a:pt x="18" y="111"/>
                  </a:lnTo>
                  <a:lnTo>
                    <a:pt x="18" y="112"/>
                  </a:lnTo>
                  <a:lnTo>
                    <a:pt x="18" y="112"/>
                  </a:lnTo>
                  <a:lnTo>
                    <a:pt x="18" y="112"/>
                  </a:lnTo>
                  <a:lnTo>
                    <a:pt x="18" y="112"/>
                  </a:lnTo>
                  <a:lnTo>
                    <a:pt x="18" y="113"/>
                  </a:lnTo>
                  <a:lnTo>
                    <a:pt x="18" y="113"/>
                  </a:lnTo>
                  <a:lnTo>
                    <a:pt x="19" y="113"/>
                  </a:lnTo>
                  <a:lnTo>
                    <a:pt x="19" y="114"/>
                  </a:lnTo>
                  <a:lnTo>
                    <a:pt x="19" y="114"/>
                  </a:lnTo>
                  <a:lnTo>
                    <a:pt x="19" y="114"/>
                  </a:lnTo>
                  <a:lnTo>
                    <a:pt x="19" y="114"/>
                  </a:lnTo>
                  <a:lnTo>
                    <a:pt x="19" y="114"/>
                  </a:lnTo>
                  <a:lnTo>
                    <a:pt x="19" y="115"/>
                  </a:lnTo>
                  <a:lnTo>
                    <a:pt x="19" y="115"/>
                  </a:lnTo>
                  <a:lnTo>
                    <a:pt x="19" y="115"/>
                  </a:lnTo>
                  <a:lnTo>
                    <a:pt x="19" y="115"/>
                  </a:lnTo>
                  <a:lnTo>
                    <a:pt x="19" y="115"/>
                  </a:lnTo>
                  <a:lnTo>
                    <a:pt x="20" y="115"/>
                  </a:lnTo>
                  <a:lnTo>
                    <a:pt x="20" y="115"/>
                  </a:lnTo>
                  <a:lnTo>
                    <a:pt x="20" y="115"/>
                  </a:lnTo>
                  <a:lnTo>
                    <a:pt x="20" y="115"/>
                  </a:lnTo>
                  <a:lnTo>
                    <a:pt x="20" y="115"/>
                  </a:lnTo>
                  <a:lnTo>
                    <a:pt x="20" y="115"/>
                  </a:lnTo>
                  <a:lnTo>
                    <a:pt x="20" y="116"/>
                  </a:lnTo>
                  <a:lnTo>
                    <a:pt x="20" y="116"/>
                  </a:lnTo>
                  <a:lnTo>
                    <a:pt x="20" y="116"/>
                  </a:lnTo>
                  <a:lnTo>
                    <a:pt x="21" y="116"/>
                  </a:lnTo>
                  <a:lnTo>
                    <a:pt x="21" y="116"/>
                  </a:lnTo>
                  <a:lnTo>
                    <a:pt x="21" y="116"/>
                  </a:lnTo>
                  <a:lnTo>
                    <a:pt x="21" y="116"/>
                  </a:lnTo>
                  <a:lnTo>
                    <a:pt x="21" y="116"/>
                  </a:lnTo>
                  <a:lnTo>
                    <a:pt x="21" y="116"/>
                  </a:lnTo>
                  <a:lnTo>
                    <a:pt x="21" y="115"/>
                  </a:lnTo>
                  <a:lnTo>
                    <a:pt x="21" y="115"/>
                  </a:lnTo>
                  <a:lnTo>
                    <a:pt x="21" y="115"/>
                  </a:lnTo>
                  <a:lnTo>
                    <a:pt x="21" y="115"/>
                  </a:lnTo>
                  <a:lnTo>
                    <a:pt x="21" y="115"/>
                  </a:lnTo>
                  <a:lnTo>
                    <a:pt x="21" y="115"/>
                  </a:lnTo>
                  <a:lnTo>
                    <a:pt x="22" y="115"/>
                  </a:lnTo>
                  <a:lnTo>
                    <a:pt x="22" y="115"/>
                  </a:lnTo>
                  <a:lnTo>
                    <a:pt x="22" y="115"/>
                  </a:lnTo>
                  <a:lnTo>
                    <a:pt x="22" y="114"/>
                  </a:lnTo>
                  <a:lnTo>
                    <a:pt x="22" y="114"/>
                  </a:lnTo>
                  <a:lnTo>
                    <a:pt x="22" y="114"/>
                  </a:lnTo>
                  <a:lnTo>
                    <a:pt x="22" y="114"/>
                  </a:lnTo>
                  <a:lnTo>
                    <a:pt x="22" y="114"/>
                  </a:lnTo>
                  <a:lnTo>
                    <a:pt x="23" y="113"/>
                  </a:lnTo>
                  <a:lnTo>
                    <a:pt x="23" y="113"/>
                  </a:lnTo>
                  <a:lnTo>
                    <a:pt x="23" y="113"/>
                  </a:lnTo>
                  <a:lnTo>
                    <a:pt x="23" y="113"/>
                  </a:lnTo>
                  <a:lnTo>
                    <a:pt x="23" y="112"/>
                  </a:lnTo>
                  <a:lnTo>
                    <a:pt x="23" y="111"/>
                  </a:lnTo>
                  <a:lnTo>
                    <a:pt x="23" y="111"/>
                  </a:lnTo>
                  <a:lnTo>
                    <a:pt x="24" y="111"/>
                  </a:lnTo>
                  <a:lnTo>
                    <a:pt x="24" y="110"/>
                  </a:lnTo>
                  <a:lnTo>
                    <a:pt x="24" y="109"/>
                  </a:lnTo>
                  <a:lnTo>
                    <a:pt x="24" y="109"/>
                  </a:lnTo>
                  <a:lnTo>
                    <a:pt x="24" y="108"/>
                  </a:lnTo>
                  <a:lnTo>
                    <a:pt x="25" y="107"/>
                  </a:lnTo>
                  <a:lnTo>
                    <a:pt x="25" y="106"/>
                  </a:lnTo>
                  <a:lnTo>
                    <a:pt x="25" y="106"/>
                  </a:lnTo>
                  <a:lnTo>
                    <a:pt x="25" y="105"/>
                  </a:lnTo>
                  <a:lnTo>
                    <a:pt x="25" y="104"/>
                  </a:lnTo>
                  <a:lnTo>
                    <a:pt x="26" y="100"/>
                  </a:lnTo>
                  <a:lnTo>
                    <a:pt x="26" y="100"/>
                  </a:lnTo>
                  <a:lnTo>
                    <a:pt x="26" y="99"/>
                  </a:lnTo>
                  <a:lnTo>
                    <a:pt x="26" y="98"/>
                  </a:lnTo>
                  <a:lnTo>
                    <a:pt x="27" y="96"/>
                  </a:lnTo>
                  <a:lnTo>
                    <a:pt x="27" y="92"/>
                  </a:lnTo>
                  <a:lnTo>
                    <a:pt x="27" y="92"/>
                  </a:lnTo>
                  <a:lnTo>
                    <a:pt x="28" y="91"/>
                  </a:lnTo>
                  <a:lnTo>
                    <a:pt x="28" y="90"/>
                  </a:lnTo>
                  <a:lnTo>
                    <a:pt x="28" y="87"/>
                  </a:lnTo>
                  <a:lnTo>
                    <a:pt x="29" y="82"/>
                  </a:lnTo>
                  <a:lnTo>
                    <a:pt x="30" y="71"/>
                  </a:lnTo>
                  <a:lnTo>
                    <a:pt x="31" y="70"/>
                  </a:lnTo>
                  <a:lnTo>
                    <a:pt x="31" y="69"/>
                  </a:lnTo>
                  <a:lnTo>
                    <a:pt x="31" y="68"/>
                  </a:lnTo>
                  <a:lnTo>
                    <a:pt x="31" y="65"/>
                  </a:lnTo>
                  <a:lnTo>
                    <a:pt x="32" y="59"/>
                  </a:lnTo>
                  <a:lnTo>
                    <a:pt x="33" y="47"/>
                  </a:lnTo>
                  <a:lnTo>
                    <a:pt x="33" y="47"/>
                  </a:lnTo>
                  <a:lnTo>
                    <a:pt x="34" y="46"/>
                  </a:lnTo>
                  <a:lnTo>
                    <a:pt x="34" y="44"/>
                  </a:lnTo>
                  <a:lnTo>
                    <a:pt x="34" y="42"/>
                  </a:lnTo>
                  <a:lnTo>
                    <a:pt x="35" y="37"/>
                  </a:lnTo>
                  <a:lnTo>
                    <a:pt x="35" y="36"/>
                  </a:lnTo>
                  <a:lnTo>
                    <a:pt x="35" y="35"/>
                  </a:lnTo>
                  <a:lnTo>
                    <a:pt x="35" y="34"/>
                  </a:lnTo>
                  <a:lnTo>
                    <a:pt x="35" y="32"/>
                  </a:lnTo>
                  <a:lnTo>
                    <a:pt x="36" y="27"/>
                  </a:lnTo>
                  <a:lnTo>
                    <a:pt x="36" y="26"/>
                  </a:lnTo>
                  <a:lnTo>
                    <a:pt x="36" y="26"/>
                  </a:lnTo>
                  <a:lnTo>
                    <a:pt x="37" y="24"/>
                  </a:lnTo>
                  <a:lnTo>
                    <a:pt x="37" y="22"/>
                  </a:lnTo>
                  <a:lnTo>
                    <a:pt x="38" y="18"/>
                  </a:lnTo>
                  <a:lnTo>
                    <a:pt x="38" y="17"/>
                  </a:lnTo>
                  <a:lnTo>
                    <a:pt x="38" y="17"/>
                  </a:lnTo>
                  <a:lnTo>
                    <a:pt x="38" y="16"/>
                  </a:lnTo>
                  <a:lnTo>
                    <a:pt x="38" y="14"/>
                  </a:lnTo>
                  <a:lnTo>
                    <a:pt x="39" y="11"/>
                  </a:lnTo>
                  <a:lnTo>
                    <a:pt x="39" y="10"/>
                  </a:lnTo>
                  <a:lnTo>
                    <a:pt x="39" y="10"/>
                  </a:lnTo>
                  <a:lnTo>
                    <a:pt x="39" y="9"/>
                  </a:lnTo>
                  <a:lnTo>
                    <a:pt x="40" y="7"/>
                  </a:lnTo>
                  <a:lnTo>
                    <a:pt x="40" y="7"/>
                  </a:lnTo>
                  <a:lnTo>
                    <a:pt x="40" y="7"/>
                  </a:lnTo>
                  <a:lnTo>
                    <a:pt x="40" y="6"/>
                  </a:lnTo>
                  <a:lnTo>
                    <a:pt x="41" y="5"/>
                  </a:lnTo>
                  <a:lnTo>
                    <a:pt x="41" y="4"/>
                  </a:lnTo>
                  <a:lnTo>
                    <a:pt x="41" y="4"/>
                  </a:lnTo>
                  <a:lnTo>
                    <a:pt x="41" y="3"/>
                  </a:lnTo>
                  <a:lnTo>
                    <a:pt x="41" y="3"/>
                  </a:lnTo>
                  <a:lnTo>
                    <a:pt x="41" y="3"/>
                  </a:lnTo>
                  <a:lnTo>
                    <a:pt x="41" y="2"/>
                  </a:lnTo>
                  <a:lnTo>
                    <a:pt x="41" y="2"/>
                  </a:lnTo>
                  <a:lnTo>
                    <a:pt x="41" y="2"/>
                  </a:lnTo>
                  <a:lnTo>
                    <a:pt x="42" y="2"/>
                  </a:lnTo>
                  <a:lnTo>
                    <a:pt x="42" y="1"/>
                  </a:lnTo>
                  <a:lnTo>
                    <a:pt x="42" y="1"/>
                  </a:lnTo>
                  <a:lnTo>
                    <a:pt x="42" y="1"/>
                  </a:lnTo>
                  <a:lnTo>
                    <a:pt x="42" y="1"/>
                  </a:lnTo>
                  <a:lnTo>
                    <a:pt x="42" y="1"/>
                  </a:lnTo>
                  <a:lnTo>
                    <a:pt x="42" y="0"/>
                  </a:lnTo>
                  <a:lnTo>
                    <a:pt x="43" y="0"/>
                  </a:lnTo>
                  <a:lnTo>
                    <a:pt x="43" y="0"/>
                  </a:lnTo>
                  <a:lnTo>
                    <a:pt x="43" y="0"/>
                  </a:lnTo>
                  <a:lnTo>
                    <a:pt x="43" y="0"/>
                  </a:lnTo>
                  <a:lnTo>
                    <a:pt x="43" y="0"/>
                  </a:lnTo>
                  <a:lnTo>
                    <a:pt x="43" y="0"/>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1"/>
                  </a:lnTo>
                  <a:lnTo>
                    <a:pt x="45" y="1"/>
                  </a:lnTo>
                  <a:lnTo>
                    <a:pt x="45" y="1"/>
                  </a:lnTo>
                  <a:lnTo>
                    <a:pt x="45" y="1"/>
                  </a:lnTo>
                  <a:lnTo>
                    <a:pt x="45" y="2"/>
                  </a:lnTo>
                  <a:lnTo>
                    <a:pt x="46" y="2"/>
                  </a:lnTo>
                  <a:lnTo>
                    <a:pt x="46" y="2"/>
                  </a:lnTo>
                  <a:lnTo>
                    <a:pt x="46" y="2"/>
                  </a:lnTo>
                  <a:lnTo>
                    <a:pt x="46" y="3"/>
                  </a:lnTo>
                  <a:lnTo>
                    <a:pt x="46" y="3"/>
                  </a:lnTo>
                  <a:lnTo>
                    <a:pt x="46" y="3"/>
                  </a:lnTo>
                  <a:lnTo>
                    <a:pt x="47" y="4"/>
                  </a:lnTo>
                  <a:lnTo>
                    <a:pt x="47" y="5"/>
                  </a:lnTo>
                  <a:lnTo>
                    <a:pt x="47" y="5"/>
                  </a:lnTo>
                  <a:lnTo>
                    <a:pt x="47" y="6"/>
                  </a:lnTo>
                  <a:lnTo>
                    <a:pt x="47" y="7"/>
                  </a:lnTo>
                  <a:lnTo>
                    <a:pt x="47" y="8"/>
                  </a:lnTo>
                  <a:lnTo>
                    <a:pt x="48" y="8"/>
                  </a:lnTo>
                  <a:lnTo>
                    <a:pt x="48" y="9"/>
                  </a:lnTo>
                  <a:lnTo>
                    <a:pt x="48" y="10"/>
                  </a:lnTo>
                  <a:lnTo>
                    <a:pt x="48" y="11"/>
                  </a:lnTo>
                  <a:lnTo>
                    <a:pt x="48" y="11"/>
                  </a:lnTo>
                  <a:lnTo>
                    <a:pt x="49" y="12"/>
                  </a:lnTo>
                  <a:lnTo>
                    <a:pt x="49" y="14"/>
                  </a:lnTo>
                  <a:lnTo>
                    <a:pt x="50" y="18"/>
                  </a:lnTo>
                  <a:lnTo>
                    <a:pt x="50" y="19"/>
                  </a:lnTo>
                  <a:lnTo>
                    <a:pt x="50" y="19"/>
                  </a:lnTo>
                  <a:lnTo>
                    <a:pt x="50" y="20"/>
                  </a:lnTo>
                  <a:lnTo>
                    <a:pt x="50" y="23"/>
                  </a:lnTo>
                  <a:lnTo>
                    <a:pt x="51" y="28"/>
                  </a:lnTo>
                  <a:lnTo>
                    <a:pt x="51" y="28"/>
                  </a:lnTo>
                  <a:lnTo>
                    <a:pt x="51" y="29"/>
                  </a:lnTo>
                  <a:lnTo>
                    <a:pt x="52" y="30"/>
                  </a:lnTo>
                  <a:lnTo>
                    <a:pt x="52" y="33"/>
                  </a:lnTo>
                  <a:lnTo>
                    <a:pt x="53" y="38"/>
                  </a:lnTo>
                  <a:lnTo>
                    <a:pt x="54" y="49"/>
                  </a:lnTo>
                  <a:lnTo>
                    <a:pt x="54" y="49"/>
                  </a:lnTo>
                  <a:lnTo>
                    <a:pt x="54" y="50"/>
                  </a:lnTo>
                  <a:lnTo>
                    <a:pt x="54" y="51"/>
                  </a:lnTo>
                  <a:lnTo>
                    <a:pt x="55" y="54"/>
                  </a:lnTo>
                  <a:lnTo>
                    <a:pt x="55" y="60"/>
                  </a:lnTo>
                  <a:lnTo>
                    <a:pt x="57" y="71"/>
                  </a:lnTo>
                  <a:lnTo>
                    <a:pt x="57" y="72"/>
                  </a:lnTo>
                  <a:lnTo>
                    <a:pt x="57" y="72"/>
                  </a:lnTo>
                  <a:lnTo>
                    <a:pt x="57" y="74"/>
                  </a:lnTo>
                  <a:lnTo>
                    <a:pt x="58" y="77"/>
                  </a:lnTo>
                  <a:lnTo>
                    <a:pt x="58" y="82"/>
                  </a:lnTo>
                  <a:lnTo>
                    <a:pt x="58" y="83"/>
                  </a:lnTo>
                  <a:lnTo>
                    <a:pt x="58" y="84"/>
                  </a:lnTo>
                  <a:lnTo>
                    <a:pt x="59" y="85"/>
                  </a:lnTo>
                  <a:lnTo>
                    <a:pt x="59" y="88"/>
                  </a:lnTo>
                  <a:lnTo>
                    <a:pt x="60" y="92"/>
                  </a:lnTo>
                  <a:lnTo>
                    <a:pt x="60" y="93"/>
                  </a:lnTo>
                  <a:lnTo>
                    <a:pt x="60" y="94"/>
                  </a:lnTo>
                  <a:lnTo>
                    <a:pt x="60" y="95"/>
                  </a:lnTo>
                  <a:lnTo>
                    <a:pt x="61" y="97"/>
                  </a:lnTo>
                  <a:lnTo>
                    <a:pt x="61" y="98"/>
                  </a:lnTo>
                  <a:lnTo>
                    <a:pt x="61" y="98"/>
                  </a:lnTo>
                  <a:lnTo>
                    <a:pt x="61" y="99"/>
                  </a:lnTo>
                  <a:lnTo>
                    <a:pt x="61" y="101"/>
                  </a:lnTo>
                  <a:lnTo>
                    <a:pt x="61" y="102"/>
                  </a:lnTo>
                  <a:lnTo>
                    <a:pt x="62" y="102"/>
                  </a:lnTo>
                  <a:lnTo>
                    <a:pt x="62" y="103"/>
                  </a:lnTo>
                  <a:lnTo>
                    <a:pt x="62" y="105"/>
                  </a:lnTo>
                  <a:lnTo>
                    <a:pt x="62" y="106"/>
                  </a:lnTo>
                  <a:lnTo>
                    <a:pt x="62" y="106"/>
                  </a:lnTo>
                  <a:lnTo>
                    <a:pt x="62" y="107"/>
                  </a:lnTo>
                  <a:lnTo>
                    <a:pt x="63" y="108"/>
                  </a:lnTo>
                  <a:lnTo>
                    <a:pt x="63" y="109"/>
                  </a:lnTo>
                  <a:lnTo>
                    <a:pt x="63" y="109"/>
                  </a:lnTo>
                  <a:lnTo>
                    <a:pt x="63" y="110"/>
                  </a:lnTo>
                  <a:lnTo>
                    <a:pt x="63" y="110"/>
                  </a:lnTo>
                  <a:lnTo>
                    <a:pt x="63" y="110"/>
                  </a:lnTo>
                  <a:lnTo>
                    <a:pt x="64" y="111"/>
                  </a:lnTo>
                  <a:lnTo>
                    <a:pt x="64" y="111"/>
                  </a:lnTo>
                  <a:lnTo>
                    <a:pt x="64" y="111"/>
                  </a:lnTo>
                  <a:lnTo>
                    <a:pt x="64" y="112"/>
                  </a:lnTo>
                  <a:lnTo>
                    <a:pt x="64" y="113"/>
                  </a:lnTo>
                  <a:lnTo>
                    <a:pt x="64" y="113"/>
                  </a:lnTo>
                  <a:lnTo>
                    <a:pt x="64" y="113"/>
                  </a:lnTo>
                  <a:lnTo>
                    <a:pt x="65" y="114"/>
                  </a:lnTo>
                  <a:lnTo>
                    <a:pt x="65" y="114"/>
                  </a:lnTo>
                  <a:lnTo>
                    <a:pt x="65" y="114"/>
                  </a:lnTo>
                  <a:lnTo>
                    <a:pt x="65" y="114"/>
                  </a:lnTo>
                  <a:lnTo>
                    <a:pt x="65" y="114"/>
                  </a:lnTo>
                  <a:lnTo>
                    <a:pt x="65" y="114"/>
                  </a:lnTo>
                  <a:lnTo>
                    <a:pt x="65" y="115"/>
                  </a:lnTo>
                  <a:lnTo>
                    <a:pt x="65" y="115"/>
                  </a:lnTo>
                  <a:lnTo>
                    <a:pt x="65" y="115"/>
                  </a:lnTo>
                  <a:lnTo>
                    <a:pt x="66" y="115"/>
                  </a:lnTo>
                  <a:lnTo>
                    <a:pt x="66" y="115"/>
                  </a:lnTo>
                  <a:lnTo>
                    <a:pt x="66" y="115"/>
                  </a:lnTo>
                  <a:lnTo>
                    <a:pt x="66" y="115"/>
                  </a:lnTo>
                  <a:lnTo>
                    <a:pt x="66" y="115"/>
                  </a:lnTo>
                  <a:lnTo>
                    <a:pt x="66" y="115"/>
                  </a:lnTo>
                  <a:lnTo>
                    <a:pt x="66" y="115"/>
                  </a:lnTo>
                  <a:lnTo>
                    <a:pt x="66" y="116"/>
                  </a:lnTo>
                  <a:lnTo>
                    <a:pt x="66" y="116"/>
                  </a:lnTo>
                  <a:lnTo>
                    <a:pt x="66" y="116"/>
                  </a:lnTo>
                  <a:lnTo>
                    <a:pt x="66" y="116"/>
                  </a:lnTo>
                  <a:lnTo>
                    <a:pt x="66" y="116"/>
                  </a:lnTo>
                  <a:lnTo>
                    <a:pt x="66" y="116"/>
                  </a:lnTo>
                  <a:lnTo>
                    <a:pt x="67" y="116"/>
                  </a:lnTo>
                  <a:lnTo>
                    <a:pt x="67" y="116"/>
                  </a:lnTo>
                  <a:lnTo>
                    <a:pt x="67" y="116"/>
                  </a:lnTo>
                  <a:lnTo>
                    <a:pt x="67" y="116"/>
                  </a:lnTo>
                  <a:lnTo>
                    <a:pt x="67" y="115"/>
                  </a:lnTo>
                  <a:lnTo>
                    <a:pt x="67" y="115"/>
                  </a:lnTo>
                  <a:lnTo>
                    <a:pt x="67" y="115"/>
                  </a:lnTo>
                  <a:lnTo>
                    <a:pt x="67" y="115"/>
                  </a:lnTo>
                  <a:lnTo>
                    <a:pt x="67" y="115"/>
                  </a:lnTo>
                  <a:lnTo>
                    <a:pt x="67" y="115"/>
                  </a:lnTo>
                  <a:lnTo>
                    <a:pt x="68" y="115"/>
                  </a:lnTo>
                  <a:lnTo>
                    <a:pt x="68" y="115"/>
                  </a:lnTo>
                  <a:lnTo>
                    <a:pt x="68" y="115"/>
                  </a:lnTo>
                  <a:lnTo>
                    <a:pt x="68" y="114"/>
                  </a:lnTo>
                  <a:lnTo>
                    <a:pt x="68" y="114"/>
                  </a:lnTo>
                  <a:lnTo>
                    <a:pt x="68" y="114"/>
                  </a:lnTo>
                  <a:lnTo>
                    <a:pt x="68" y="114"/>
                  </a:lnTo>
                  <a:lnTo>
                    <a:pt x="68" y="114"/>
                  </a:lnTo>
                  <a:lnTo>
                    <a:pt x="68" y="113"/>
                  </a:lnTo>
                  <a:lnTo>
                    <a:pt x="69" y="113"/>
                  </a:lnTo>
                  <a:lnTo>
                    <a:pt x="69" y="113"/>
                  </a:lnTo>
                  <a:lnTo>
                    <a:pt x="69" y="112"/>
                  </a:lnTo>
                  <a:lnTo>
                    <a:pt x="69" y="112"/>
                  </a:lnTo>
                  <a:lnTo>
                    <a:pt x="69" y="112"/>
                  </a:lnTo>
                  <a:lnTo>
                    <a:pt x="69" y="112"/>
                  </a:lnTo>
                  <a:lnTo>
                    <a:pt x="69" y="111"/>
                  </a:lnTo>
                  <a:lnTo>
                    <a:pt x="69" y="111"/>
                  </a:lnTo>
                  <a:lnTo>
                    <a:pt x="70" y="110"/>
                  </a:lnTo>
                  <a:lnTo>
                    <a:pt x="70" y="109"/>
                  </a:lnTo>
                  <a:lnTo>
                    <a:pt x="70" y="109"/>
                  </a:lnTo>
                  <a:lnTo>
                    <a:pt x="70" y="109"/>
                  </a:lnTo>
                  <a:lnTo>
                    <a:pt x="70" y="108"/>
                  </a:lnTo>
                  <a:lnTo>
                    <a:pt x="71" y="106"/>
                  </a:lnTo>
                  <a:lnTo>
                    <a:pt x="71" y="103"/>
                  </a:lnTo>
                  <a:lnTo>
                    <a:pt x="71" y="103"/>
                  </a:lnTo>
                  <a:lnTo>
                    <a:pt x="71" y="102"/>
                  </a:lnTo>
                  <a:lnTo>
                    <a:pt x="72" y="102"/>
                  </a:lnTo>
                  <a:lnTo>
                    <a:pt x="72" y="100"/>
                  </a:lnTo>
                  <a:lnTo>
                    <a:pt x="73" y="96"/>
                  </a:lnTo>
                  <a:lnTo>
                    <a:pt x="74" y="86"/>
                  </a:lnTo>
                  <a:lnTo>
                    <a:pt x="74" y="86"/>
                  </a:lnTo>
                  <a:lnTo>
                    <a:pt x="74" y="85"/>
                  </a:lnTo>
                  <a:lnTo>
                    <a:pt x="74" y="84"/>
                  </a:lnTo>
                  <a:lnTo>
                    <a:pt x="75" y="81"/>
                  </a:lnTo>
                  <a:lnTo>
                    <a:pt x="76" y="75"/>
                  </a:lnTo>
                  <a:lnTo>
                    <a:pt x="77" y="64"/>
                  </a:lnTo>
                  <a:lnTo>
                    <a:pt x="77" y="63"/>
                  </a:lnTo>
                  <a:lnTo>
                    <a:pt x="77" y="62"/>
                  </a:lnTo>
                  <a:lnTo>
                    <a:pt x="77" y="60"/>
                  </a:lnTo>
                  <a:lnTo>
                    <a:pt x="78" y="57"/>
                  </a:lnTo>
                  <a:lnTo>
                    <a:pt x="78" y="51"/>
                  </a:lnTo>
                  <a:lnTo>
                    <a:pt x="80" y="39"/>
                  </a:lnTo>
                  <a:lnTo>
                    <a:pt x="80" y="39"/>
                  </a:lnTo>
                  <a:lnTo>
                    <a:pt x="80" y="38"/>
                  </a:lnTo>
                  <a:lnTo>
                    <a:pt x="80" y="37"/>
                  </a:lnTo>
                  <a:lnTo>
                    <a:pt x="81" y="34"/>
                  </a:lnTo>
                  <a:lnTo>
                    <a:pt x="81" y="29"/>
                  </a:lnTo>
                  <a:lnTo>
                    <a:pt x="82" y="28"/>
                  </a:lnTo>
                  <a:lnTo>
                    <a:pt x="82" y="28"/>
                  </a:lnTo>
                  <a:lnTo>
                    <a:pt x="82" y="27"/>
                  </a:lnTo>
                  <a:lnTo>
                    <a:pt x="82" y="24"/>
                  </a:lnTo>
                  <a:lnTo>
                    <a:pt x="83" y="20"/>
                  </a:lnTo>
                  <a:lnTo>
                    <a:pt x="83" y="19"/>
                  </a:lnTo>
                  <a:lnTo>
                    <a:pt x="83" y="19"/>
                  </a:lnTo>
                  <a:lnTo>
                    <a:pt x="83" y="18"/>
                  </a:lnTo>
                  <a:lnTo>
                    <a:pt x="84" y="16"/>
                  </a:lnTo>
                  <a:lnTo>
                    <a:pt x="84" y="15"/>
                  </a:lnTo>
                  <a:lnTo>
                    <a:pt x="84" y="15"/>
                  </a:lnTo>
                  <a:lnTo>
                    <a:pt x="84" y="14"/>
                  </a:lnTo>
                  <a:lnTo>
                    <a:pt x="84" y="12"/>
                  </a:lnTo>
                  <a:lnTo>
                    <a:pt x="84" y="12"/>
                  </a:lnTo>
                  <a:lnTo>
                    <a:pt x="84" y="11"/>
                  </a:lnTo>
                  <a:lnTo>
                    <a:pt x="85" y="10"/>
                  </a:lnTo>
                  <a:lnTo>
                    <a:pt x="85" y="9"/>
                  </a:lnTo>
                  <a:lnTo>
                    <a:pt x="85" y="8"/>
                  </a:lnTo>
                  <a:lnTo>
                    <a:pt x="85" y="8"/>
                  </a:lnTo>
                  <a:lnTo>
                    <a:pt x="85" y="7"/>
                  </a:lnTo>
                  <a:lnTo>
                    <a:pt x="86" y="6"/>
                  </a:lnTo>
                  <a:lnTo>
                    <a:pt x="86" y="6"/>
                  </a:lnTo>
                  <a:lnTo>
                    <a:pt x="86" y="5"/>
                  </a:lnTo>
                  <a:lnTo>
                    <a:pt x="86" y="4"/>
                  </a:lnTo>
                  <a:lnTo>
                    <a:pt x="86" y="4"/>
                  </a:lnTo>
                  <a:lnTo>
                    <a:pt x="86" y="4"/>
                  </a:lnTo>
                  <a:lnTo>
                    <a:pt x="86" y="3"/>
                  </a:lnTo>
                  <a:lnTo>
                    <a:pt x="86" y="3"/>
                  </a:lnTo>
                  <a:lnTo>
                    <a:pt x="87" y="3"/>
                  </a:lnTo>
                  <a:lnTo>
                    <a:pt x="87" y="2"/>
                  </a:lnTo>
                  <a:lnTo>
                    <a:pt x="87" y="2"/>
                  </a:lnTo>
                  <a:lnTo>
                    <a:pt x="87" y="2"/>
                  </a:lnTo>
                  <a:lnTo>
                    <a:pt x="87" y="2"/>
                  </a:lnTo>
                  <a:lnTo>
                    <a:pt x="87" y="1"/>
                  </a:lnTo>
                  <a:lnTo>
                    <a:pt x="87" y="1"/>
                  </a:lnTo>
                  <a:lnTo>
                    <a:pt x="87" y="1"/>
                  </a:lnTo>
                  <a:lnTo>
                    <a:pt x="88" y="1"/>
                  </a:lnTo>
                  <a:lnTo>
                    <a:pt x="88" y="1"/>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1"/>
                  </a:lnTo>
                  <a:lnTo>
                    <a:pt x="90" y="1"/>
                  </a:lnTo>
                  <a:lnTo>
                    <a:pt x="91" y="1"/>
                  </a:lnTo>
                  <a:lnTo>
                    <a:pt x="91" y="1"/>
                  </a:lnTo>
                  <a:lnTo>
                    <a:pt x="91" y="2"/>
                  </a:lnTo>
                  <a:lnTo>
                    <a:pt x="91" y="2"/>
                  </a:lnTo>
                  <a:lnTo>
                    <a:pt x="91" y="2"/>
                  </a:lnTo>
                  <a:lnTo>
                    <a:pt x="91" y="2"/>
                  </a:lnTo>
                  <a:lnTo>
                    <a:pt x="91" y="3"/>
                  </a:lnTo>
                  <a:lnTo>
                    <a:pt x="92" y="4"/>
                  </a:lnTo>
                  <a:lnTo>
                    <a:pt x="92" y="4"/>
                  </a:lnTo>
                  <a:lnTo>
                    <a:pt x="92" y="5"/>
                  </a:lnTo>
                  <a:lnTo>
                    <a:pt x="92" y="5"/>
                  </a:lnTo>
                  <a:lnTo>
                    <a:pt x="92" y="7"/>
                  </a:lnTo>
                  <a:lnTo>
                    <a:pt x="92" y="7"/>
                  </a:lnTo>
                  <a:lnTo>
                    <a:pt x="93" y="7"/>
                  </a:lnTo>
                  <a:lnTo>
                    <a:pt x="93" y="8"/>
                  </a:lnTo>
                  <a:lnTo>
                    <a:pt x="93" y="10"/>
                  </a:lnTo>
                  <a:lnTo>
                    <a:pt x="93" y="10"/>
                  </a:lnTo>
                  <a:lnTo>
                    <a:pt x="93" y="11"/>
                  </a:lnTo>
                  <a:lnTo>
                    <a:pt x="94" y="12"/>
                  </a:lnTo>
                  <a:lnTo>
                    <a:pt x="94" y="13"/>
                  </a:lnTo>
                  <a:lnTo>
                    <a:pt x="95" y="18"/>
                  </a:lnTo>
                  <a:lnTo>
                    <a:pt x="95" y="18"/>
                  </a:lnTo>
                  <a:lnTo>
                    <a:pt x="95" y="19"/>
                  </a:lnTo>
                  <a:lnTo>
                    <a:pt x="95" y="20"/>
                  </a:lnTo>
                  <a:lnTo>
                    <a:pt x="95" y="22"/>
                  </a:lnTo>
                  <a:lnTo>
                    <a:pt x="96" y="27"/>
                  </a:lnTo>
                  <a:lnTo>
                    <a:pt x="98" y="38"/>
                  </a:lnTo>
                  <a:lnTo>
                    <a:pt x="98" y="39"/>
                  </a:lnTo>
                  <a:lnTo>
                    <a:pt x="98" y="40"/>
                  </a:lnTo>
                  <a:lnTo>
                    <a:pt x="98" y="41"/>
                  </a:lnTo>
                  <a:lnTo>
                    <a:pt x="98" y="44"/>
                  </a:lnTo>
                  <a:lnTo>
                    <a:pt x="99" y="49"/>
                  </a:lnTo>
                  <a:lnTo>
                    <a:pt x="100" y="61"/>
                  </a:lnTo>
                  <a:lnTo>
                    <a:pt x="100" y="62"/>
                  </a:lnTo>
                  <a:lnTo>
                    <a:pt x="101" y="62"/>
                  </a:lnTo>
                  <a:lnTo>
                    <a:pt x="101" y="64"/>
                  </a:lnTo>
                  <a:lnTo>
                    <a:pt x="101" y="66"/>
                  </a:lnTo>
                  <a:lnTo>
                    <a:pt x="102" y="72"/>
                  </a:lnTo>
                  <a:lnTo>
                    <a:pt x="103" y="83"/>
                  </a:lnTo>
                  <a:lnTo>
                    <a:pt x="103" y="83"/>
                  </a:lnTo>
                  <a:lnTo>
                    <a:pt x="103" y="84"/>
                  </a:lnTo>
                  <a:lnTo>
                    <a:pt x="104" y="86"/>
                  </a:lnTo>
                  <a:lnTo>
                    <a:pt x="104" y="88"/>
                  </a:lnTo>
                  <a:lnTo>
                    <a:pt x="105" y="93"/>
                  </a:lnTo>
                  <a:lnTo>
                    <a:pt x="105" y="94"/>
                  </a:lnTo>
                  <a:lnTo>
                    <a:pt x="105" y="94"/>
                  </a:lnTo>
                  <a:lnTo>
                    <a:pt x="105" y="96"/>
                  </a:lnTo>
                  <a:lnTo>
                    <a:pt x="106" y="98"/>
                  </a:lnTo>
                  <a:lnTo>
                    <a:pt x="106" y="102"/>
                  </a:lnTo>
                  <a:lnTo>
                    <a:pt x="106" y="103"/>
                  </a:lnTo>
                  <a:lnTo>
                    <a:pt x="106" y="103"/>
                  </a:lnTo>
                  <a:lnTo>
                    <a:pt x="107" y="104"/>
                  </a:lnTo>
                  <a:lnTo>
                    <a:pt x="107" y="106"/>
                  </a:lnTo>
                  <a:lnTo>
                    <a:pt x="107" y="106"/>
                  </a:lnTo>
                  <a:lnTo>
                    <a:pt x="107" y="107"/>
                  </a:lnTo>
                  <a:lnTo>
                    <a:pt x="107" y="108"/>
                  </a:lnTo>
                  <a:lnTo>
                    <a:pt x="108" y="109"/>
                  </a:lnTo>
                  <a:lnTo>
                    <a:pt x="108" y="109"/>
                  </a:lnTo>
                  <a:lnTo>
                    <a:pt x="108" y="110"/>
                  </a:lnTo>
                  <a:lnTo>
                    <a:pt x="108" y="110"/>
                  </a:lnTo>
                  <a:lnTo>
                    <a:pt x="108" y="111"/>
                  </a:lnTo>
                  <a:lnTo>
                    <a:pt x="108" y="111"/>
                  </a:lnTo>
                  <a:lnTo>
                    <a:pt x="108" y="112"/>
                  </a:lnTo>
                  <a:lnTo>
                    <a:pt x="109" y="112"/>
                  </a:lnTo>
                  <a:lnTo>
                    <a:pt x="109" y="112"/>
                  </a:lnTo>
                  <a:lnTo>
                    <a:pt x="109" y="113"/>
                  </a:lnTo>
                  <a:lnTo>
                    <a:pt x="109" y="113"/>
                  </a:lnTo>
                  <a:lnTo>
                    <a:pt x="109" y="113"/>
                  </a:lnTo>
                  <a:lnTo>
                    <a:pt x="109" y="114"/>
                  </a:lnTo>
                  <a:lnTo>
                    <a:pt x="109" y="1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5" name="Freeform 70"/>
            <p:cNvSpPr>
              <a:spLocks/>
            </p:cNvSpPr>
            <p:nvPr/>
          </p:nvSpPr>
          <p:spPr bwMode="auto">
            <a:xfrm>
              <a:off x="3383" y="2186"/>
              <a:ext cx="106" cy="116"/>
            </a:xfrm>
            <a:custGeom>
              <a:avLst/>
              <a:gdLst/>
              <a:ahLst/>
              <a:cxnLst>
                <a:cxn ang="0">
                  <a:pos x="1" y="115"/>
                </a:cxn>
                <a:cxn ang="0">
                  <a:pos x="2" y="116"/>
                </a:cxn>
                <a:cxn ang="0">
                  <a:pos x="3" y="116"/>
                </a:cxn>
                <a:cxn ang="0">
                  <a:pos x="3" y="115"/>
                </a:cxn>
                <a:cxn ang="0">
                  <a:pos x="4" y="114"/>
                </a:cxn>
                <a:cxn ang="0">
                  <a:pos x="6" y="109"/>
                </a:cxn>
                <a:cxn ang="0">
                  <a:pos x="8" y="100"/>
                </a:cxn>
                <a:cxn ang="0">
                  <a:pos x="10" y="87"/>
                </a:cxn>
                <a:cxn ang="0">
                  <a:pos x="14" y="47"/>
                </a:cxn>
                <a:cxn ang="0">
                  <a:pos x="18" y="23"/>
                </a:cxn>
                <a:cxn ang="0">
                  <a:pos x="20" y="8"/>
                </a:cxn>
                <a:cxn ang="0">
                  <a:pos x="22" y="3"/>
                </a:cxn>
                <a:cxn ang="0">
                  <a:pos x="23" y="1"/>
                </a:cxn>
                <a:cxn ang="0">
                  <a:pos x="23" y="0"/>
                </a:cxn>
                <a:cxn ang="0">
                  <a:pos x="24" y="0"/>
                </a:cxn>
                <a:cxn ang="0">
                  <a:pos x="25" y="0"/>
                </a:cxn>
                <a:cxn ang="0">
                  <a:pos x="26" y="1"/>
                </a:cxn>
                <a:cxn ang="0">
                  <a:pos x="27" y="3"/>
                </a:cxn>
                <a:cxn ang="0">
                  <a:pos x="28" y="8"/>
                </a:cxn>
                <a:cxn ang="0">
                  <a:pos x="31" y="23"/>
                </a:cxn>
                <a:cxn ang="0">
                  <a:pos x="35" y="57"/>
                </a:cxn>
                <a:cxn ang="0">
                  <a:pos x="38" y="82"/>
                </a:cxn>
                <a:cxn ang="0">
                  <a:pos x="40" y="99"/>
                </a:cxn>
                <a:cxn ang="0">
                  <a:pos x="42" y="107"/>
                </a:cxn>
                <a:cxn ang="0">
                  <a:pos x="43" y="112"/>
                </a:cxn>
                <a:cxn ang="0">
                  <a:pos x="44" y="114"/>
                </a:cxn>
                <a:cxn ang="0">
                  <a:pos x="45" y="115"/>
                </a:cxn>
                <a:cxn ang="0">
                  <a:pos x="46" y="116"/>
                </a:cxn>
                <a:cxn ang="0">
                  <a:pos x="47" y="115"/>
                </a:cxn>
                <a:cxn ang="0">
                  <a:pos x="48" y="114"/>
                </a:cxn>
                <a:cxn ang="0">
                  <a:pos x="49" y="110"/>
                </a:cxn>
                <a:cxn ang="0">
                  <a:pos x="51" y="101"/>
                </a:cxn>
                <a:cxn ang="0">
                  <a:pos x="53" y="87"/>
                </a:cxn>
                <a:cxn ang="0">
                  <a:pos x="58" y="44"/>
                </a:cxn>
                <a:cxn ang="0">
                  <a:pos x="60" y="29"/>
                </a:cxn>
                <a:cxn ang="0">
                  <a:pos x="62" y="15"/>
                </a:cxn>
                <a:cxn ang="0">
                  <a:pos x="64" y="8"/>
                </a:cxn>
                <a:cxn ang="0">
                  <a:pos x="65" y="3"/>
                </a:cxn>
                <a:cxn ang="0">
                  <a:pos x="66" y="1"/>
                </a:cxn>
                <a:cxn ang="0">
                  <a:pos x="66" y="0"/>
                </a:cxn>
                <a:cxn ang="0">
                  <a:pos x="67" y="0"/>
                </a:cxn>
                <a:cxn ang="0">
                  <a:pos x="68" y="0"/>
                </a:cxn>
                <a:cxn ang="0">
                  <a:pos x="69" y="1"/>
                </a:cxn>
                <a:cxn ang="0">
                  <a:pos x="70" y="4"/>
                </a:cxn>
                <a:cxn ang="0">
                  <a:pos x="71" y="10"/>
                </a:cxn>
                <a:cxn ang="0">
                  <a:pos x="73" y="21"/>
                </a:cxn>
                <a:cxn ang="0">
                  <a:pos x="77" y="53"/>
                </a:cxn>
                <a:cxn ang="0">
                  <a:pos x="81" y="88"/>
                </a:cxn>
                <a:cxn ang="0">
                  <a:pos x="83" y="101"/>
                </a:cxn>
                <a:cxn ang="0">
                  <a:pos x="85" y="110"/>
                </a:cxn>
                <a:cxn ang="0">
                  <a:pos x="86" y="113"/>
                </a:cxn>
                <a:cxn ang="0">
                  <a:pos x="87" y="115"/>
                </a:cxn>
                <a:cxn ang="0">
                  <a:pos x="88" y="116"/>
                </a:cxn>
                <a:cxn ang="0">
                  <a:pos x="89" y="115"/>
                </a:cxn>
                <a:cxn ang="0">
                  <a:pos x="89" y="115"/>
                </a:cxn>
                <a:cxn ang="0">
                  <a:pos x="90" y="112"/>
                </a:cxn>
                <a:cxn ang="0">
                  <a:pos x="92" y="108"/>
                </a:cxn>
                <a:cxn ang="0">
                  <a:pos x="94" y="93"/>
                </a:cxn>
                <a:cxn ang="0">
                  <a:pos x="99" y="58"/>
                </a:cxn>
                <a:cxn ang="0">
                  <a:pos x="101" y="39"/>
                </a:cxn>
                <a:cxn ang="0">
                  <a:pos x="103" y="21"/>
                </a:cxn>
                <a:cxn ang="0">
                  <a:pos x="105" y="8"/>
                </a:cxn>
              </a:cxnLst>
              <a:rect l="0" t="0" r="r" b="b"/>
              <a:pathLst>
                <a:path w="106" h="116">
                  <a:moveTo>
                    <a:pt x="0" y="114"/>
                  </a:moveTo>
                  <a:lnTo>
                    <a:pt x="0" y="114"/>
                  </a:lnTo>
                  <a:lnTo>
                    <a:pt x="1" y="114"/>
                  </a:lnTo>
                  <a:lnTo>
                    <a:pt x="1" y="114"/>
                  </a:lnTo>
                  <a:lnTo>
                    <a:pt x="1" y="114"/>
                  </a:lnTo>
                  <a:lnTo>
                    <a:pt x="1" y="114"/>
                  </a:lnTo>
                  <a:lnTo>
                    <a:pt x="1" y="115"/>
                  </a:lnTo>
                  <a:lnTo>
                    <a:pt x="1" y="115"/>
                  </a:lnTo>
                  <a:lnTo>
                    <a:pt x="1" y="115"/>
                  </a:lnTo>
                  <a:lnTo>
                    <a:pt x="1" y="115"/>
                  </a:lnTo>
                  <a:lnTo>
                    <a:pt x="1" y="115"/>
                  </a:lnTo>
                  <a:lnTo>
                    <a:pt x="1" y="115"/>
                  </a:lnTo>
                  <a:lnTo>
                    <a:pt x="1" y="115"/>
                  </a:lnTo>
                  <a:lnTo>
                    <a:pt x="2" y="115"/>
                  </a:lnTo>
                  <a:lnTo>
                    <a:pt x="2" y="115"/>
                  </a:lnTo>
                  <a:lnTo>
                    <a:pt x="2" y="116"/>
                  </a:lnTo>
                  <a:lnTo>
                    <a:pt x="2" y="116"/>
                  </a:lnTo>
                  <a:lnTo>
                    <a:pt x="2" y="116"/>
                  </a:lnTo>
                  <a:lnTo>
                    <a:pt x="2" y="116"/>
                  </a:lnTo>
                  <a:lnTo>
                    <a:pt x="2" y="116"/>
                  </a:lnTo>
                  <a:lnTo>
                    <a:pt x="2" y="116"/>
                  </a:lnTo>
                  <a:lnTo>
                    <a:pt x="2" y="116"/>
                  </a:lnTo>
                  <a:lnTo>
                    <a:pt x="2" y="116"/>
                  </a:lnTo>
                  <a:lnTo>
                    <a:pt x="3" y="116"/>
                  </a:lnTo>
                  <a:lnTo>
                    <a:pt x="3" y="115"/>
                  </a:lnTo>
                  <a:lnTo>
                    <a:pt x="3" y="115"/>
                  </a:lnTo>
                  <a:lnTo>
                    <a:pt x="3" y="115"/>
                  </a:lnTo>
                  <a:lnTo>
                    <a:pt x="3" y="115"/>
                  </a:lnTo>
                  <a:lnTo>
                    <a:pt x="3" y="115"/>
                  </a:lnTo>
                  <a:lnTo>
                    <a:pt x="3" y="115"/>
                  </a:lnTo>
                  <a:lnTo>
                    <a:pt x="3" y="115"/>
                  </a:lnTo>
                  <a:lnTo>
                    <a:pt x="3" y="115"/>
                  </a:lnTo>
                  <a:lnTo>
                    <a:pt x="3" y="115"/>
                  </a:lnTo>
                  <a:lnTo>
                    <a:pt x="3" y="115"/>
                  </a:lnTo>
                  <a:lnTo>
                    <a:pt x="3" y="114"/>
                  </a:lnTo>
                  <a:lnTo>
                    <a:pt x="3" y="114"/>
                  </a:lnTo>
                  <a:lnTo>
                    <a:pt x="4" y="114"/>
                  </a:lnTo>
                  <a:lnTo>
                    <a:pt x="4" y="114"/>
                  </a:lnTo>
                  <a:lnTo>
                    <a:pt x="4" y="114"/>
                  </a:lnTo>
                  <a:lnTo>
                    <a:pt x="4" y="114"/>
                  </a:lnTo>
                  <a:lnTo>
                    <a:pt x="4" y="113"/>
                  </a:lnTo>
                  <a:lnTo>
                    <a:pt x="5" y="112"/>
                  </a:lnTo>
                  <a:lnTo>
                    <a:pt x="5" y="112"/>
                  </a:lnTo>
                  <a:lnTo>
                    <a:pt x="5" y="112"/>
                  </a:lnTo>
                  <a:lnTo>
                    <a:pt x="5" y="111"/>
                  </a:lnTo>
                  <a:lnTo>
                    <a:pt x="5" y="110"/>
                  </a:lnTo>
                  <a:lnTo>
                    <a:pt x="5" y="110"/>
                  </a:lnTo>
                  <a:lnTo>
                    <a:pt x="6" y="109"/>
                  </a:lnTo>
                  <a:lnTo>
                    <a:pt x="6" y="109"/>
                  </a:lnTo>
                  <a:lnTo>
                    <a:pt x="6" y="107"/>
                  </a:lnTo>
                  <a:lnTo>
                    <a:pt x="6" y="107"/>
                  </a:lnTo>
                  <a:lnTo>
                    <a:pt x="6" y="107"/>
                  </a:lnTo>
                  <a:lnTo>
                    <a:pt x="6" y="106"/>
                  </a:lnTo>
                  <a:lnTo>
                    <a:pt x="7" y="104"/>
                  </a:lnTo>
                  <a:lnTo>
                    <a:pt x="7" y="100"/>
                  </a:lnTo>
                  <a:lnTo>
                    <a:pt x="8" y="100"/>
                  </a:lnTo>
                  <a:lnTo>
                    <a:pt x="8" y="100"/>
                  </a:lnTo>
                  <a:lnTo>
                    <a:pt x="8" y="98"/>
                  </a:lnTo>
                  <a:lnTo>
                    <a:pt x="8" y="96"/>
                  </a:lnTo>
                  <a:lnTo>
                    <a:pt x="9" y="92"/>
                  </a:lnTo>
                  <a:lnTo>
                    <a:pt x="9" y="92"/>
                  </a:lnTo>
                  <a:lnTo>
                    <a:pt x="9" y="91"/>
                  </a:lnTo>
                  <a:lnTo>
                    <a:pt x="9" y="90"/>
                  </a:lnTo>
                  <a:lnTo>
                    <a:pt x="10" y="87"/>
                  </a:lnTo>
                  <a:lnTo>
                    <a:pt x="10" y="82"/>
                  </a:lnTo>
                  <a:lnTo>
                    <a:pt x="12" y="71"/>
                  </a:lnTo>
                  <a:lnTo>
                    <a:pt x="12" y="71"/>
                  </a:lnTo>
                  <a:lnTo>
                    <a:pt x="12" y="70"/>
                  </a:lnTo>
                  <a:lnTo>
                    <a:pt x="12" y="68"/>
                  </a:lnTo>
                  <a:lnTo>
                    <a:pt x="12" y="65"/>
                  </a:lnTo>
                  <a:lnTo>
                    <a:pt x="13" y="59"/>
                  </a:lnTo>
                  <a:lnTo>
                    <a:pt x="14" y="47"/>
                  </a:lnTo>
                  <a:lnTo>
                    <a:pt x="15" y="46"/>
                  </a:lnTo>
                  <a:lnTo>
                    <a:pt x="15" y="45"/>
                  </a:lnTo>
                  <a:lnTo>
                    <a:pt x="15" y="44"/>
                  </a:lnTo>
                  <a:lnTo>
                    <a:pt x="15" y="41"/>
                  </a:lnTo>
                  <a:lnTo>
                    <a:pt x="16" y="35"/>
                  </a:lnTo>
                  <a:lnTo>
                    <a:pt x="18" y="24"/>
                  </a:lnTo>
                  <a:lnTo>
                    <a:pt x="18" y="23"/>
                  </a:lnTo>
                  <a:lnTo>
                    <a:pt x="18" y="23"/>
                  </a:lnTo>
                  <a:lnTo>
                    <a:pt x="18" y="22"/>
                  </a:lnTo>
                  <a:lnTo>
                    <a:pt x="18" y="19"/>
                  </a:lnTo>
                  <a:lnTo>
                    <a:pt x="19" y="15"/>
                  </a:lnTo>
                  <a:lnTo>
                    <a:pt x="19" y="15"/>
                  </a:lnTo>
                  <a:lnTo>
                    <a:pt x="19" y="14"/>
                  </a:lnTo>
                  <a:lnTo>
                    <a:pt x="19" y="13"/>
                  </a:lnTo>
                  <a:lnTo>
                    <a:pt x="20" y="11"/>
                  </a:lnTo>
                  <a:lnTo>
                    <a:pt x="20" y="8"/>
                  </a:lnTo>
                  <a:lnTo>
                    <a:pt x="20" y="8"/>
                  </a:lnTo>
                  <a:lnTo>
                    <a:pt x="20" y="7"/>
                  </a:lnTo>
                  <a:lnTo>
                    <a:pt x="21" y="7"/>
                  </a:lnTo>
                  <a:lnTo>
                    <a:pt x="21" y="5"/>
                  </a:lnTo>
                  <a:lnTo>
                    <a:pt x="21" y="5"/>
                  </a:lnTo>
                  <a:lnTo>
                    <a:pt x="21" y="5"/>
                  </a:lnTo>
                  <a:lnTo>
                    <a:pt x="21" y="4"/>
                  </a:lnTo>
                  <a:lnTo>
                    <a:pt x="22" y="3"/>
                  </a:lnTo>
                  <a:lnTo>
                    <a:pt x="22" y="3"/>
                  </a:lnTo>
                  <a:lnTo>
                    <a:pt x="22" y="3"/>
                  </a:lnTo>
                  <a:lnTo>
                    <a:pt x="22" y="2"/>
                  </a:lnTo>
                  <a:lnTo>
                    <a:pt x="22" y="2"/>
                  </a:lnTo>
                  <a:lnTo>
                    <a:pt x="22" y="2"/>
                  </a:lnTo>
                  <a:lnTo>
                    <a:pt x="22" y="1"/>
                  </a:lnTo>
                  <a:lnTo>
                    <a:pt x="22" y="1"/>
                  </a:lnTo>
                  <a:lnTo>
                    <a:pt x="23" y="1"/>
                  </a:lnTo>
                  <a:lnTo>
                    <a:pt x="23" y="1"/>
                  </a:lnTo>
                  <a:lnTo>
                    <a:pt x="23" y="1"/>
                  </a:lnTo>
                  <a:lnTo>
                    <a:pt x="23" y="1"/>
                  </a:lnTo>
                  <a:lnTo>
                    <a:pt x="23" y="0"/>
                  </a:lnTo>
                  <a:lnTo>
                    <a:pt x="23" y="0"/>
                  </a:lnTo>
                  <a:lnTo>
                    <a:pt x="23" y="0"/>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1"/>
                  </a:lnTo>
                  <a:lnTo>
                    <a:pt x="26" y="1"/>
                  </a:lnTo>
                  <a:lnTo>
                    <a:pt x="26" y="1"/>
                  </a:lnTo>
                  <a:lnTo>
                    <a:pt x="26" y="1"/>
                  </a:lnTo>
                  <a:lnTo>
                    <a:pt x="26" y="1"/>
                  </a:lnTo>
                  <a:lnTo>
                    <a:pt x="26" y="2"/>
                  </a:lnTo>
                  <a:lnTo>
                    <a:pt x="26" y="2"/>
                  </a:lnTo>
                  <a:lnTo>
                    <a:pt x="26" y="2"/>
                  </a:lnTo>
                  <a:lnTo>
                    <a:pt x="26" y="3"/>
                  </a:lnTo>
                  <a:lnTo>
                    <a:pt x="26" y="3"/>
                  </a:lnTo>
                  <a:lnTo>
                    <a:pt x="27" y="3"/>
                  </a:lnTo>
                  <a:lnTo>
                    <a:pt x="27" y="4"/>
                  </a:lnTo>
                  <a:lnTo>
                    <a:pt x="27" y="4"/>
                  </a:lnTo>
                  <a:lnTo>
                    <a:pt x="27" y="4"/>
                  </a:lnTo>
                  <a:lnTo>
                    <a:pt x="27" y="5"/>
                  </a:lnTo>
                  <a:lnTo>
                    <a:pt x="27" y="6"/>
                  </a:lnTo>
                  <a:lnTo>
                    <a:pt x="28" y="7"/>
                  </a:lnTo>
                  <a:lnTo>
                    <a:pt x="28" y="7"/>
                  </a:lnTo>
                  <a:lnTo>
                    <a:pt x="28" y="8"/>
                  </a:lnTo>
                  <a:lnTo>
                    <a:pt x="28" y="9"/>
                  </a:lnTo>
                  <a:lnTo>
                    <a:pt x="28" y="10"/>
                  </a:lnTo>
                  <a:lnTo>
                    <a:pt x="29" y="14"/>
                  </a:lnTo>
                  <a:lnTo>
                    <a:pt x="29" y="15"/>
                  </a:lnTo>
                  <a:lnTo>
                    <a:pt x="29" y="15"/>
                  </a:lnTo>
                  <a:lnTo>
                    <a:pt x="30" y="16"/>
                  </a:lnTo>
                  <a:lnTo>
                    <a:pt x="30" y="19"/>
                  </a:lnTo>
                  <a:lnTo>
                    <a:pt x="31" y="23"/>
                  </a:lnTo>
                  <a:lnTo>
                    <a:pt x="32" y="33"/>
                  </a:lnTo>
                  <a:lnTo>
                    <a:pt x="32" y="34"/>
                  </a:lnTo>
                  <a:lnTo>
                    <a:pt x="32" y="35"/>
                  </a:lnTo>
                  <a:lnTo>
                    <a:pt x="32" y="36"/>
                  </a:lnTo>
                  <a:lnTo>
                    <a:pt x="33" y="39"/>
                  </a:lnTo>
                  <a:lnTo>
                    <a:pt x="33" y="45"/>
                  </a:lnTo>
                  <a:lnTo>
                    <a:pt x="35" y="56"/>
                  </a:lnTo>
                  <a:lnTo>
                    <a:pt x="35" y="57"/>
                  </a:lnTo>
                  <a:lnTo>
                    <a:pt x="35" y="58"/>
                  </a:lnTo>
                  <a:lnTo>
                    <a:pt x="35" y="59"/>
                  </a:lnTo>
                  <a:lnTo>
                    <a:pt x="36" y="62"/>
                  </a:lnTo>
                  <a:lnTo>
                    <a:pt x="36" y="68"/>
                  </a:lnTo>
                  <a:lnTo>
                    <a:pt x="38" y="79"/>
                  </a:lnTo>
                  <a:lnTo>
                    <a:pt x="38" y="80"/>
                  </a:lnTo>
                  <a:lnTo>
                    <a:pt x="38" y="81"/>
                  </a:lnTo>
                  <a:lnTo>
                    <a:pt x="38" y="82"/>
                  </a:lnTo>
                  <a:lnTo>
                    <a:pt x="38" y="85"/>
                  </a:lnTo>
                  <a:lnTo>
                    <a:pt x="39" y="90"/>
                  </a:lnTo>
                  <a:lnTo>
                    <a:pt x="39" y="90"/>
                  </a:lnTo>
                  <a:lnTo>
                    <a:pt x="39" y="91"/>
                  </a:lnTo>
                  <a:lnTo>
                    <a:pt x="39" y="92"/>
                  </a:lnTo>
                  <a:lnTo>
                    <a:pt x="40" y="94"/>
                  </a:lnTo>
                  <a:lnTo>
                    <a:pt x="40" y="99"/>
                  </a:lnTo>
                  <a:lnTo>
                    <a:pt x="40" y="99"/>
                  </a:lnTo>
                  <a:lnTo>
                    <a:pt x="40" y="100"/>
                  </a:lnTo>
                  <a:lnTo>
                    <a:pt x="41" y="101"/>
                  </a:lnTo>
                  <a:lnTo>
                    <a:pt x="41" y="103"/>
                  </a:lnTo>
                  <a:lnTo>
                    <a:pt x="41" y="103"/>
                  </a:lnTo>
                  <a:lnTo>
                    <a:pt x="41" y="104"/>
                  </a:lnTo>
                  <a:lnTo>
                    <a:pt x="42" y="105"/>
                  </a:lnTo>
                  <a:lnTo>
                    <a:pt x="42" y="107"/>
                  </a:lnTo>
                  <a:lnTo>
                    <a:pt x="42" y="107"/>
                  </a:lnTo>
                  <a:lnTo>
                    <a:pt x="42" y="107"/>
                  </a:lnTo>
                  <a:lnTo>
                    <a:pt x="42" y="108"/>
                  </a:lnTo>
                  <a:lnTo>
                    <a:pt x="43" y="110"/>
                  </a:lnTo>
                  <a:lnTo>
                    <a:pt x="43" y="110"/>
                  </a:lnTo>
                  <a:lnTo>
                    <a:pt x="43" y="110"/>
                  </a:lnTo>
                  <a:lnTo>
                    <a:pt x="43" y="111"/>
                  </a:lnTo>
                  <a:lnTo>
                    <a:pt x="43" y="112"/>
                  </a:lnTo>
                  <a:lnTo>
                    <a:pt x="43" y="112"/>
                  </a:lnTo>
                  <a:lnTo>
                    <a:pt x="44" y="113"/>
                  </a:lnTo>
                  <a:lnTo>
                    <a:pt x="44" y="113"/>
                  </a:lnTo>
                  <a:lnTo>
                    <a:pt x="44" y="113"/>
                  </a:lnTo>
                  <a:lnTo>
                    <a:pt x="44" y="114"/>
                  </a:lnTo>
                  <a:lnTo>
                    <a:pt x="44" y="114"/>
                  </a:lnTo>
                  <a:lnTo>
                    <a:pt x="44" y="114"/>
                  </a:lnTo>
                  <a:lnTo>
                    <a:pt x="44" y="114"/>
                  </a:lnTo>
                  <a:lnTo>
                    <a:pt x="44" y="114"/>
                  </a:lnTo>
                  <a:lnTo>
                    <a:pt x="44" y="115"/>
                  </a:lnTo>
                  <a:lnTo>
                    <a:pt x="45" y="115"/>
                  </a:lnTo>
                  <a:lnTo>
                    <a:pt x="45" y="115"/>
                  </a:lnTo>
                  <a:lnTo>
                    <a:pt x="45" y="115"/>
                  </a:lnTo>
                  <a:lnTo>
                    <a:pt x="45" y="115"/>
                  </a:lnTo>
                  <a:lnTo>
                    <a:pt x="45" y="115"/>
                  </a:lnTo>
                  <a:lnTo>
                    <a:pt x="45" y="115"/>
                  </a:lnTo>
                  <a:lnTo>
                    <a:pt x="45" y="115"/>
                  </a:lnTo>
                  <a:lnTo>
                    <a:pt x="45" y="115"/>
                  </a:lnTo>
                  <a:lnTo>
                    <a:pt x="45" y="116"/>
                  </a:lnTo>
                  <a:lnTo>
                    <a:pt x="45" y="116"/>
                  </a:lnTo>
                  <a:lnTo>
                    <a:pt x="46" y="116"/>
                  </a:lnTo>
                  <a:lnTo>
                    <a:pt x="46" y="116"/>
                  </a:lnTo>
                  <a:lnTo>
                    <a:pt x="46" y="116"/>
                  </a:lnTo>
                  <a:lnTo>
                    <a:pt x="46" y="116"/>
                  </a:lnTo>
                  <a:lnTo>
                    <a:pt x="46" y="116"/>
                  </a:lnTo>
                  <a:lnTo>
                    <a:pt x="46" y="116"/>
                  </a:lnTo>
                  <a:lnTo>
                    <a:pt x="46" y="116"/>
                  </a:lnTo>
                  <a:lnTo>
                    <a:pt x="46" y="115"/>
                  </a:lnTo>
                  <a:lnTo>
                    <a:pt x="46" y="115"/>
                  </a:lnTo>
                  <a:lnTo>
                    <a:pt x="46" y="115"/>
                  </a:lnTo>
                  <a:lnTo>
                    <a:pt x="46" y="115"/>
                  </a:lnTo>
                  <a:lnTo>
                    <a:pt x="46" y="115"/>
                  </a:lnTo>
                  <a:lnTo>
                    <a:pt x="47" y="115"/>
                  </a:lnTo>
                  <a:lnTo>
                    <a:pt x="47" y="115"/>
                  </a:lnTo>
                  <a:lnTo>
                    <a:pt x="47" y="115"/>
                  </a:lnTo>
                  <a:lnTo>
                    <a:pt x="47" y="115"/>
                  </a:lnTo>
                  <a:lnTo>
                    <a:pt x="47" y="114"/>
                  </a:lnTo>
                  <a:lnTo>
                    <a:pt x="47" y="114"/>
                  </a:lnTo>
                  <a:lnTo>
                    <a:pt x="47" y="114"/>
                  </a:lnTo>
                  <a:lnTo>
                    <a:pt x="47" y="114"/>
                  </a:lnTo>
                  <a:lnTo>
                    <a:pt x="48" y="114"/>
                  </a:lnTo>
                  <a:lnTo>
                    <a:pt x="48" y="113"/>
                  </a:lnTo>
                  <a:lnTo>
                    <a:pt x="48" y="113"/>
                  </a:lnTo>
                  <a:lnTo>
                    <a:pt x="48" y="113"/>
                  </a:lnTo>
                  <a:lnTo>
                    <a:pt x="48" y="112"/>
                  </a:lnTo>
                  <a:lnTo>
                    <a:pt x="48" y="112"/>
                  </a:lnTo>
                  <a:lnTo>
                    <a:pt x="48" y="111"/>
                  </a:lnTo>
                  <a:lnTo>
                    <a:pt x="48" y="111"/>
                  </a:lnTo>
                  <a:lnTo>
                    <a:pt x="49" y="110"/>
                  </a:lnTo>
                  <a:lnTo>
                    <a:pt x="49" y="110"/>
                  </a:lnTo>
                  <a:lnTo>
                    <a:pt x="49" y="108"/>
                  </a:lnTo>
                  <a:lnTo>
                    <a:pt x="49" y="108"/>
                  </a:lnTo>
                  <a:lnTo>
                    <a:pt x="49" y="108"/>
                  </a:lnTo>
                  <a:lnTo>
                    <a:pt x="50" y="107"/>
                  </a:lnTo>
                  <a:lnTo>
                    <a:pt x="50" y="105"/>
                  </a:lnTo>
                  <a:lnTo>
                    <a:pt x="51" y="101"/>
                  </a:lnTo>
                  <a:lnTo>
                    <a:pt x="51" y="101"/>
                  </a:lnTo>
                  <a:lnTo>
                    <a:pt x="51" y="100"/>
                  </a:lnTo>
                  <a:lnTo>
                    <a:pt x="51" y="99"/>
                  </a:lnTo>
                  <a:lnTo>
                    <a:pt x="51" y="97"/>
                  </a:lnTo>
                  <a:lnTo>
                    <a:pt x="52" y="93"/>
                  </a:lnTo>
                  <a:lnTo>
                    <a:pt x="52" y="92"/>
                  </a:lnTo>
                  <a:lnTo>
                    <a:pt x="52" y="92"/>
                  </a:lnTo>
                  <a:lnTo>
                    <a:pt x="52" y="90"/>
                  </a:lnTo>
                  <a:lnTo>
                    <a:pt x="53" y="87"/>
                  </a:lnTo>
                  <a:lnTo>
                    <a:pt x="54" y="82"/>
                  </a:lnTo>
                  <a:lnTo>
                    <a:pt x="55" y="69"/>
                  </a:lnTo>
                  <a:lnTo>
                    <a:pt x="55" y="69"/>
                  </a:lnTo>
                  <a:lnTo>
                    <a:pt x="55" y="68"/>
                  </a:lnTo>
                  <a:lnTo>
                    <a:pt x="55" y="66"/>
                  </a:lnTo>
                  <a:lnTo>
                    <a:pt x="56" y="63"/>
                  </a:lnTo>
                  <a:lnTo>
                    <a:pt x="56" y="56"/>
                  </a:lnTo>
                  <a:lnTo>
                    <a:pt x="58" y="44"/>
                  </a:lnTo>
                  <a:lnTo>
                    <a:pt x="58" y="43"/>
                  </a:lnTo>
                  <a:lnTo>
                    <a:pt x="58" y="42"/>
                  </a:lnTo>
                  <a:lnTo>
                    <a:pt x="58" y="41"/>
                  </a:lnTo>
                  <a:lnTo>
                    <a:pt x="59" y="38"/>
                  </a:lnTo>
                  <a:lnTo>
                    <a:pt x="60" y="32"/>
                  </a:lnTo>
                  <a:lnTo>
                    <a:pt x="60" y="31"/>
                  </a:lnTo>
                  <a:lnTo>
                    <a:pt x="60" y="30"/>
                  </a:lnTo>
                  <a:lnTo>
                    <a:pt x="60" y="29"/>
                  </a:lnTo>
                  <a:lnTo>
                    <a:pt x="60" y="26"/>
                  </a:lnTo>
                  <a:lnTo>
                    <a:pt x="61" y="21"/>
                  </a:lnTo>
                  <a:lnTo>
                    <a:pt x="61" y="20"/>
                  </a:lnTo>
                  <a:lnTo>
                    <a:pt x="61" y="20"/>
                  </a:lnTo>
                  <a:lnTo>
                    <a:pt x="61" y="19"/>
                  </a:lnTo>
                  <a:lnTo>
                    <a:pt x="62" y="16"/>
                  </a:lnTo>
                  <a:lnTo>
                    <a:pt x="62" y="16"/>
                  </a:lnTo>
                  <a:lnTo>
                    <a:pt x="62" y="15"/>
                  </a:lnTo>
                  <a:lnTo>
                    <a:pt x="62" y="14"/>
                  </a:lnTo>
                  <a:lnTo>
                    <a:pt x="62" y="12"/>
                  </a:lnTo>
                  <a:lnTo>
                    <a:pt x="63" y="12"/>
                  </a:lnTo>
                  <a:lnTo>
                    <a:pt x="63" y="11"/>
                  </a:lnTo>
                  <a:lnTo>
                    <a:pt x="63" y="10"/>
                  </a:lnTo>
                  <a:lnTo>
                    <a:pt x="63" y="8"/>
                  </a:lnTo>
                  <a:lnTo>
                    <a:pt x="63" y="8"/>
                  </a:lnTo>
                  <a:lnTo>
                    <a:pt x="64" y="8"/>
                  </a:lnTo>
                  <a:lnTo>
                    <a:pt x="64" y="7"/>
                  </a:lnTo>
                  <a:lnTo>
                    <a:pt x="64" y="5"/>
                  </a:lnTo>
                  <a:lnTo>
                    <a:pt x="64" y="5"/>
                  </a:lnTo>
                  <a:lnTo>
                    <a:pt x="64" y="5"/>
                  </a:lnTo>
                  <a:lnTo>
                    <a:pt x="64" y="4"/>
                  </a:lnTo>
                  <a:lnTo>
                    <a:pt x="64" y="4"/>
                  </a:lnTo>
                  <a:lnTo>
                    <a:pt x="64" y="4"/>
                  </a:lnTo>
                  <a:lnTo>
                    <a:pt x="65" y="3"/>
                  </a:lnTo>
                  <a:lnTo>
                    <a:pt x="65" y="3"/>
                  </a:lnTo>
                  <a:lnTo>
                    <a:pt x="65" y="2"/>
                  </a:lnTo>
                  <a:lnTo>
                    <a:pt x="65" y="2"/>
                  </a:lnTo>
                  <a:lnTo>
                    <a:pt x="65" y="2"/>
                  </a:lnTo>
                  <a:lnTo>
                    <a:pt x="65" y="2"/>
                  </a:lnTo>
                  <a:lnTo>
                    <a:pt x="65" y="1"/>
                  </a:lnTo>
                  <a:lnTo>
                    <a:pt x="66" y="1"/>
                  </a:lnTo>
                  <a:lnTo>
                    <a:pt x="66" y="1"/>
                  </a:lnTo>
                  <a:lnTo>
                    <a:pt x="66" y="1"/>
                  </a:lnTo>
                  <a:lnTo>
                    <a:pt x="66" y="1"/>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0"/>
                  </a:lnTo>
                  <a:lnTo>
                    <a:pt x="68" y="0"/>
                  </a:lnTo>
                  <a:lnTo>
                    <a:pt x="68" y="0"/>
                  </a:lnTo>
                  <a:lnTo>
                    <a:pt x="68" y="0"/>
                  </a:lnTo>
                  <a:lnTo>
                    <a:pt x="68" y="0"/>
                  </a:lnTo>
                  <a:lnTo>
                    <a:pt x="68" y="0"/>
                  </a:lnTo>
                  <a:lnTo>
                    <a:pt x="68" y="0"/>
                  </a:lnTo>
                  <a:lnTo>
                    <a:pt x="68" y="1"/>
                  </a:lnTo>
                  <a:lnTo>
                    <a:pt x="69" y="1"/>
                  </a:lnTo>
                  <a:lnTo>
                    <a:pt x="69" y="1"/>
                  </a:lnTo>
                  <a:lnTo>
                    <a:pt x="69" y="1"/>
                  </a:lnTo>
                  <a:lnTo>
                    <a:pt x="69" y="1"/>
                  </a:lnTo>
                  <a:lnTo>
                    <a:pt x="69" y="2"/>
                  </a:lnTo>
                  <a:lnTo>
                    <a:pt x="69" y="2"/>
                  </a:lnTo>
                  <a:lnTo>
                    <a:pt x="69" y="2"/>
                  </a:lnTo>
                  <a:lnTo>
                    <a:pt x="69" y="3"/>
                  </a:lnTo>
                  <a:lnTo>
                    <a:pt x="70" y="4"/>
                  </a:lnTo>
                  <a:lnTo>
                    <a:pt x="70" y="4"/>
                  </a:lnTo>
                  <a:lnTo>
                    <a:pt x="70" y="4"/>
                  </a:lnTo>
                  <a:lnTo>
                    <a:pt x="70" y="5"/>
                  </a:lnTo>
                  <a:lnTo>
                    <a:pt x="71" y="6"/>
                  </a:lnTo>
                  <a:lnTo>
                    <a:pt x="71" y="7"/>
                  </a:lnTo>
                  <a:lnTo>
                    <a:pt x="71" y="7"/>
                  </a:lnTo>
                  <a:lnTo>
                    <a:pt x="71" y="8"/>
                  </a:lnTo>
                  <a:lnTo>
                    <a:pt x="71" y="10"/>
                  </a:lnTo>
                  <a:lnTo>
                    <a:pt x="71" y="10"/>
                  </a:lnTo>
                  <a:lnTo>
                    <a:pt x="71" y="11"/>
                  </a:lnTo>
                  <a:lnTo>
                    <a:pt x="72" y="12"/>
                  </a:lnTo>
                  <a:lnTo>
                    <a:pt x="72" y="14"/>
                  </a:lnTo>
                  <a:lnTo>
                    <a:pt x="73" y="18"/>
                  </a:lnTo>
                  <a:lnTo>
                    <a:pt x="73" y="19"/>
                  </a:lnTo>
                  <a:lnTo>
                    <a:pt x="73" y="20"/>
                  </a:lnTo>
                  <a:lnTo>
                    <a:pt x="73" y="21"/>
                  </a:lnTo>
                  <a:lnTo>
                    <a:pt x="73" y="23"/>
                  </a:lnTo>
                  <a:lnTo>
                    <a:pt x="74" y="29"/>
                  </a:lnTo>
                  <a:lnTo>
                    <a:pt x="76" y="41"/>
                  </a:lnTo>
                  <a:lnTo>
                    <a:pt x="76" y="42"/>
                  </a:lnTo>
                  <a:lnTo>
                    <a:pt x="76" y="42"/>
                  </a:lnTo>
                  <a:lnTo>
                    <a:pt x="76" y="44"/>
                  </a:lnTo>
                  <a:lnTo>
                    <a:pt x="77" y="47"/>
                  </a:lnTo>
                  <a:lnTo>
                    <a:pt x="77" y="53"/>
                  </a:lnTo>
                  <a:lnTo>
                    <a:pt x="79" y="65"/>
                  </a:lnTo>
                  <a:lnTo>
                    <a:pt x="79" y="66"/>
                  </a:lnTo>
                  <a:lnTo>
                    <a:pt x="79" y="66"/>
                  </a:lnTo>
                  <a:lnTo>
                    <a:pt x="79" y="68"/>
                  </a:lnTo>
                  <a:lnTo>
                    <a:pt x="79" y="71"/>
                  </a:lnTo>
                  <a:lnTo>
                    <a:pt x="80" y="77"/>
                  </a:lnTo>
                  <a:lnTo>
                    <a:pt x="81" y="88"/>
                  </a:lnTo>
                  <a:lnTo>
                    <a:pt x="81" y="88"/>
                  </a:lnTo>
                  <a:lnTo>
                    <a:pt x="81" y="89"/>
                  </a:lnTo>
                  <a:lnTo>
                    <a:pt x="82" y="90"/>
                  </a:lnTo>
                  <a:lnTo>
                    <a:pt x="82" y="93"/>
                  </a:lnTo>
                  <a:lnTo>
                    <a:pt x="83" y="97"/>
                  </a:lnTo>
                  <a:lnTo>
                    <a:pt x="83" y="98"/>
                  </a:lnTo>
                  <a:lnTo>
                    <a:pt x="83" y="98"/>
                  </a:lnTo>
                  <a:lnTo>
                    <a:pt x="83" y="99"/>
                  </a:lnTo>
                  <a:lnTo>
                    <a:pt x="83" y="101"/>
                  </a:lnTo>
                  <a:lnTo>
                    <a:pt x="84" y="105"/>
                  </a:lnTo>
                  <a:lnTo>
                    <a:pt x="84" y="106"/>
                  </a:lnTo>
                  <a:lnTo>
                    <a:pt x="84" y="106"/>
                  </a:lnTo>
                  <a:lnTo>
                    <a:pt x="85" y="107"/>
                  </a:lnTo>
                  <a:lnTo>
                    <a:pt x="85" y="108"/>
                  </a:lnTo>
                  <a:lnTo>
                    <a:pt x="85" y="109"/>
                  </a:lnTo>
                  <a:lnTo>
                    <a:pt x="85" y="109"/>
                  </a:lnTo>
                  <a:lnTo>
                    <a:pt x="85" y="110"/>
                  </a:lnTo>
                  <a:lnTo>
                    <a:pt x="85" y="111"/>
                  </a:lnTo>
                  <a:lnTo>
                    <a:pt x="86" y="111"/>
                  </a:lnTo>
                  <a:lnTo>
                    <a:pt x="86" y="112"/>
                  </a:lnTo>
                  <a:lnTo>
                    <a:pt x="86" y="112"/>
                  </a:lnTo>
                  <a:lnTo>
                    <a:pt x="86" y="112"/>
                  </a:lnTo>
                  <a:lnTo>
                    <a:pt x="86" y="112"/>
                  </a:lnTo>
                  <a:lnTo>
                    <a:pt x="86" y="113"/>
                  </a:lnTo>
                  <a:lnTo>
                    <a:pt x="86" y="113"/>
                  </a:lnTo>
                  <a:lnTo>
                    <a:pt x="86" y="113"/>
                  </a:lnTo>
                  <a:lnTo>
                    <a:pt x="87" y="114"/>
                  </a:lnTo>
                  <a:lnTo>
                    <a:pt x="87" y="114"/>
                  </a:lnTo>
                  <a:lnTo>
                    <a:pt x="87" y="114"/>
                  </a:lnTo>
                  <a:lnTo>
                    <a:pt x="87" y="114"/>
                  </a:lnTo>
                  <a:lnTo>
                    <a:pt x="87" y="115"/>
                  </a:lnTo>
                  <a:lnTo>
                    <a:pt x="87" y="115"/>
                  </a:lnTo>
                  <a:lnTo>
                    <a:pt x="87" y="115"/>
                  </a:lnTo>
                  <a:lnTo>
                    <a:pt x="87" y="115"/>
                  </a:lnTo>
                  <a:lnTo>
                    <a:pt x="87" y="115"/>
                  </a:lnTo>
                  <a:lnTo>
                    <a:pt x="87" y="115"/>
                  </a:lnTo>
                  <a:lnTo>
                    <a:pt x="88" y="115"/>
                  </a:lnTo>
                  <a:lnTo>
                    <a:pt x="88" y="115"/>
                  </a:lnTo>
                  <a:lnTo>
                    <a:pt x="88" y="115"/>
                  </a:lnTo>
                  <a:lnTo>
                    <a:pt x="88" y="116"/>
                  </a:lnTo>
                  <a:lnTo>
                    <a:pt x="88" y="116"/>
                  </a:lnTo>
                  <a:lnTo>
                    <a:pt x="88" y="116"/>
                  </a:lnTo>
                  <a:lnTo>
                    <a:pt x="88" y="116"/>
                  </a:lnTo>
                  <a:lnTo>
                    <a:pt x="88" y="116"/>
                  </a:lnTo>
                  <a:lnTo>
                    <a:pt x="88" y="116"/>
                  </a:lnTo>
                  <a:lnTo>
                    <a:pt x="88" y="116"/>
                  </a:lnTo>
                  <a:lnTo>
                    <a:pt x="89" y="116"/>
                  </a:lnTo>
                  <a:lnTo>
                    <a:pt x="89" y="116"/>
                  </a:lnTo>
                  <a:lnTo>
                    <a:pt x="89" y="115"/>
                  </a:lnTo>
                  <a:lnTo>
                    <a:pt x="89" y="115"/>
                  </a:lnTo>
                  <a:lnTo>
                    <a:pt x="89" y="115"/>
                  </a:lnTo>
                  <a:lnTo>
                    <a:pt x="89" y="115"/>
                  </a:lnTo>
                  <a:lnTo>
                    <a:pt x="89" y="115"/>
                  </a:lnTo>
                  <a:lnTo>
                    <a:pt x="89" y="115"/>
                  </a:lnTo>
                  <a:lnTo>
                    <a:pt x="89" y="115"/>
                  </a:lnTo>
                  <a:lnTo>
                    <a:pt x="89" y="115"/>
                  </a:lnTo>
                  <a:lnTo>
                    <a:pt x="89" y="115"/>
                  </a:lnTo>
                  <a:lnTo>
                    <a:pt x="89" y="114"/>
                  </a:lnTo>
                  <a:lnTo>
                    <a:pt x="90" y="114"/>
                  </a:lnTo>
                  <a:lnTo>
                    <a:pt x="90" y="114"/>
                  </a:lnTo>
                  <a:lnTo>
                    <a:pt x="90" y="114"/>
                  </a:lnTo>
                  <a:lnTo>
                    <a:pt x="90" y="114"/>
                  </a:lnTo>
                  <a:lnTo>
                    <a:pt x="90" y="113"/>
                  </a:lnTo>
                  <a:lnTo>
                    <a:pt x="90" y="113"/>
                  </a:lnTo>
                  <a:lnTo>
                    <a:pt x="90" y="112"/>
                  </a:lnTo>
                  <a:lnTo>
                    <a:pt x="91" y="112"/>
                  </a:lnTo>
                  <a:lnTo>
                    <a:pt x="91" y="112"/>
                  </a:lnTo>
                  <a:lnTo>
                    <a:pt x="91" y="111"/>
                  </a:lnTo>
                  <a:lnTo>
                    <a:pt x="91" y="111"/>
                  </a:lnTo>
                  <a:lnTo>
                    <a:pt x="91" y="110"/>
                  </a:lnTo>
                  <a:lnTo>
                    <a:pt x="91" y="109"/>
                  </a:lnTo>
                  <a:lnTo>
                    <a:pt x="91" y="109"/>
                  </a:lnTo>
                  <a:lnTo>
                    <a:pt x="92" y="108"/>
                  </a:lnTo>
                  <a:lnTo>
                    <a:pt x="92" y="108"/>
                  </a:lnTo>
                  <a:lnTo>
                    <a:pt x="92" y="106"/>
                  </a:lnTo>
                  <a:lnTo>
                    <a:pt x="93" y="102"/>
                  </a:lnTo>
                  <a:lnTo>
                    <a:pt x="93" y="101"/>
                  </a:lnTo>
                  <a:lnTo>
                    <a:pt x="93" y="101"/>
                  </a:lnTo>
                  <a:lnTo>
                    <a:pt x="93" y="100"/>
                  </a:lnTo>
                  <a:lnTo>
                    <a:pt x="94" y="98"/>
                  </a:lnTo>
                  <a:lnTo>
                    <a:pt x="94" y="93"/>
                  </a:lnTo>
                  <a:lnTo>
                    <a:pt x="96" y="83"/>
                  </a:lnTo>
                  <a:lnTo>
                    <a:pt x="96" y="82"/>
                  </a:lnTo>
                  <a:lnTo>
                    <a:pt x="96" y="81"/>
                  </a:lnTo>
                  <a:lnTo>
                    <a:pt x="96" y="80"/>
                  </a:lnTo>
                  <a:lnTo>
                    <a:pt x="96" y="77"/>
                  </a:lnTo>
                  <a:lnTo>
                    <a:pt x="97" y="71"/>
                  </a:lnTo>
                  <a:lnTo>
                    <a:pt x="99" y="59"/>
                  </a:lnTo>
                  <a:lnTo>
                    <a:pt x="99" y="58"/>
                  </a:lnTo>
                  <a:lnTo>
                    <a:pt x="99" y="57"/>
                  </a:lnTo>
                  <a:lnTo>
                    <a:pt x="99" y="56"/>
                  </a:lnTo>
                  <a:lnTo>
                    <a:pt x="99" y="52"/>
                  </a:lnTo>
                  <a:lnTo>
                    <a:pt x="100" y="46"/>
                  </a:lnTo>
                  <a:lnTo>
                    <a:pt x="100" y="45"/>
                  </a:lnTo>
                  <a:lnTo>
                    <a:pt x="100" y="44"/>
                  </a:lnTo>
                  <a:lnTo>
                    <a:pt x="100" y="43"/>
                  </a:lnTo>
                  <a:lnTo>
                    <a:pt x="101" y="39"/>
                  </a:lnTo>
                  <a:lnTo>
                    <a:pt x="101" y="33"/>
                  </a:lnTo>
                  <a:lnTo>
                    <a:pt x="102" y="32"/>
                  </a:lnTo>
                  <a:lnTo>
                    <a:pt x="102" y="32"/>
                  </a:lnTo>
                  <a:lnTo>
                    <a:pt x="102" y="30"/>
                  </a:lnTo>
                  <a:lnTo>
                    <a:pt x="102" y="27"/>
                  </a:lnTo>
                  <a:lnTo>
                    <a:pt x="103" y="22"/>
                  </a:lnTo>
                  <a:lnTo>
                    <a:pt x="103" y="21"/>
                  </a:lnTo>
                  <a:lnTo>
                    <a:pt x="103" y="21"/>
                  </a:lnTo>
                  <a:lnTo>
                    <a:pt x="103" y="19"/>
                  </a:lnTo>
                  <a:lnTo>
                    <a:pt x="104" y="17"/>
                  </a:lnTo>
                  <a:lnTo>
                    <a:pt x="105" y="12"/>
                  </a:lnTo>
                  <a:lnTo>
                    <a:pt x="105" y="12"/>
                  </a:lnTo>
                  <a:lnTo>
                    <a:pt x="105" y="12"/>
                  </a:lnTo>
                  <a:lnTo>
                    <a:pt x="105" y="10"/>
                  </a:lnTo>
                  <a:lnTo>
                    <a:pt x="105" y="9"/>
                  </a:lnTo>
                  <a:lnTo>
                    <a:pt x="105" y="8"/>
                  </a:lnTo>
                  <a:lnTo>
                    <a:pt x="105" y="8"/>
                  </a:lnTo>
                  <a:lnTo>
                    <a:pt x="106" y="7"/>
                  </a:lnTo>
                  <a:lnTo>
                    <a:pt x="106" y="6"/>
                  </a:lnTo>
                  <a:lnTo>
                    <a:pt x="106" y="5"/>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6" name="Freeform 71"/>
            <p:cNvSpPr>
              <a:spLocks/>
            </p:cNvSpPr>
            <p:nvPr/>
          </p:nvSpPr>
          <p:spPr bwMode="auto">
            <a:xfrm>
              <a:off x="3489" y="2186"/>
              <a:ext cx="99" cy="116"/>
            </a:xfrm>
            <a:custGeom>
              <a:avLst/>
              <a:gdLst/>
              <a:ahLst/>
              <a:cxnLst>
                <a:cxn ang="0">
                  <a:pos x="1" y="2"/>
                </a:cxn>
                <a:cxn ang="0">
                  <a:pos x="2" y="0"/>
                </a:cxn>
                <a:cxn ang="0">
                  <a:pos x="3" y="0"/>
                </a:cxn>
                <a:cxn ang="0">
                  <a:pos x="3" y="0"/>
                </a:cxn>
                <a:cxn ang="0">
                  <a:pos x="4" y="0"/>
                </a:cxn>
                <a:cxn ang="0">
                  <a:pos x="5" y="2"/>
                </a:cxn>
                <a:cxn ang="0">
                  <a:pos x="6" y="6"/>
                </a:cxn>
                <a:cxn ang="0">
                  <a:pos x="8" y="13"/>
                </a:cxn>
                <a:cxn ang="0">
                  <a:pos x="10" y="30"/>
                </a:cxn>
                <a:cxn ang="0">
                  <a:pos x="13" y="58"/>
                </a:cxn>
                <a:cxn ang="0">
                  <a:pos x="17" y="92"/>
                </a:cxn>
                <a:cxn ang="0">
                  <a:pos x="19" y="103"/>
                </a:cxn>
                <a:cxn ang="0">
                  <a:pos x="21" y="110"/>
                </a:cxn>
                <a:cxn ang="0">
                  <a:pos x="21" y="113"/>
                </a:cxn>
                <a:cxn ang="0">
                  <a:pos x="23" y="115"/>
                </a:cxn>
                <a:cxn ang="0">
                  <a:pos x="23" y="115"/>
                </a:cxn>
                <a:cxn ang="0">
                  <a:pos x="24" y="116"/>
                </a:cxn>
                <a:cxn ang="0">
                  <a:pos x="25" y="115"/>
                </a:cxn>
                <a:cxn ang="0">
                  <a:pos x="26" y="114"/>
                </a:cxn>
                <a:cxn ang="0">
                  <a:pos x="27" y="110"/>
                </a:cxn>
                <a:cxn ang="0">
                  <a:pos x="28" y="103"/>
                </a:cxn>
                <a:cxn ang="0">
                  <a:pos x="30" y="87"/>
                </a:cxn>
                <a:cxn ang="0">
                  <a:pos x="34" y="57"/>
                </a:cxn>
                <a:cxn ang="0">
                  <a:pos x="38" y="26"/>
                </a:cxn>
                <a:cxn ang="0">
                  <a:pos x="40" y="13"/>
                </a:cxn>
                <a:cxn ang="0">
                  <a:pos x="41" y="7"/>
                </a:cxn>
                <a:cxn ang="0">
                  <a:pos x="42" y="2"/>
                </a:cxn>
                <a:cxn ang="0">
                  <a:pos x="43" y="0"/>
                </a:cxn>
                <a:cxn ang="0">
                  <a:pos x="44" y="0"/>
                </a:cxn>
                <a:cxn ang="0">
                  <a:pos x="45" y="0"/>
                </a:cxn>
                <a:cxn ang="0">
                  <a:pos x="45" y="1"/>
                </a:cxn>
                <a:cxn ang="0">
                  <a:pos x="46" y="3"/>
                </a:cxn>
                <a:cxn ang="0">
                  <a:pos x="47" y="7"/>
                </a:cxn>
                <a:cxn ang="0">
                  <a:pos x="49" y="18"/>
                </a:cxn>
                <a:cxn ang="0">
                  <a:pos x="52" y="38"/>
                </a:cxn>
                <a:cxn ang="0">
                  <a:pos x="56" y="76"/>
                </a:cxn>
                <a:cxn ang="0">
                  <a:pos x="58" y="93"/>
                </a:cxn>
                <a:cxn ang="0">
                  <a:pos x="60" y="105"/>
                </a:cxn>
                <a:cxn ang="0">
                  <a:pos x="62" y="110"/>
                </a:cxn>
                <a:cxn ang="0">
                  <a:pos x="63" y="114"/>
                </a:cxn>
                <a:cxn ang="0">
                  <a:pos x="64" y="115"/>
                </a:cxn>
                <a:cxn ang="0">
                  <a:pos x="64" y="116"/>
                </a:cxn>
                <a:cxn ang="0">
                  <a:pos x="65" y="115"/>
                </a:cxn>
                <a:cxn ang="0">
                  <a:pos x="66" y="114"/>
                </a:cxn>
                <a:cxn ang="0">
                  <a:pos x="66" y="112"/>
                </a:cxn>
                <a:cxn ang="0">
                  <a:pos x="68" y="106"/>
                </a:cxn>
                <a:cxn ang="0">
                  <a:pos x="71" y="87"/>
                </a:cxn>
                <a:cxn ang="0">
                  <a:pos x="74" y="59"/>
                </a:cxn>
                <a:cxn ang="0">
                  <a:pos x="77" y="34"/>
                </a:cxn>
                <a:cxn ang="0">
                  <a:pos x="79" y="20"/>
                </a:cxn>
                <a:cxn ang="0">
                  <a:pos x="81" y="8"/>
                </a:cxn>
                <a:cxn ang="0">
                  <a:pos x="82" y="3"/>
                </a:cxn>
                <a:cxn ang="0">
                  <a:pos x="83" y="1"/>
                </a:cxn>
                <a:cxn ang="0">
                  <a:pos x="84" y="0"/>
                </a:cxn>
                <a:cxn ang="0">
                  <a:pos x="84" y="0"/>
                </a:cxn>
                <a:cxn ang="0">
                  <a:pos x="85" y="0"/>
                </a:cxn>
                <a:cxn ang="0">
                  <a:pos x="86" y="2"/>
                </a:cxn>
                <a:cxn ang="0">
                  <a:pos x="87" y="6"/>
                </a:cxn>
                <a:cxn ang="0">
                  <a:pos x="89" y="13"/>
                </a:cxn>
                <a:cxn ang="0">
                  <a:pos x="91" y="28"/>
                </a:cxn>
                <a:cxn ang="0">
                  <a:pos x="94" y="61"/>
                </a:cxn>
                <a:cxn ang="0">
                  <a:pos x="97" y="88"/>
                </a:cxn>
              </a:cxnLst>
              <a:rect l="0" t="0" r="r" b="b"/>
              <a:pathLst>
                <a:path w="99" h="116">
                  <a:moveTo>
                    <a:pt x="0" y="5"/>
                  </a:moveTo>
                  <a:lnTo>
                    <a:pt x="0" y="5"/>
                  </a:lnTo>
                  <a:lnTo>
                    <a:pt x="0" y="4"/>
                  </a:lnTo>
                  <a:lnTo>
                    <a:pt x="1" y="4"/>
                  </a:lnTo>
                  <a:lnTo>
                    <a:pt x="1" y="4"/>
                  </a:lnTo>
                  <a:lnTo>
                    <a:pt x="1" y="3"/>
                  </a:lnTo>
                  <a:lnTo>
                    <a:pt x="1" y="3"/>
                  </a:lnTo>
                  <a:lnTo>
                    <a:pt x="1" y="2"/>
                  </a:lnTo>
                  <a:lnTo>
                    <a:pt x="1" y="2"/>
                  </a:lnTo>
                  <a:lnTo>
                    <a:pt x="1" y="2"/>
                  </a:lnTo>
                  <a:lnTo>
                    <a:pt x="1" y="2"/>
                  </a:lnTo>
                  <a:lnTo>
                    <a:pt x="1" y="1"/>
                  </a:lnTo>
                  <a:lnTo>
                    <a:pt x="2" y="1"/>
                  </a:lnTo>
                  <a:lnTo>
                    <a:pt x="2" y="1"/>
                  </a:lnTo>
                  <a:lnTo>
                    <a:pt x="2" y="1"/>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1"/>
                  </a:lnTo>
                  <a:lnTo>
                    <a:pt x="4" y="1"/>
                  </a:lnTo>
                  <a:lnTo>
                    <a:pt x="5" y="1"/>
                  </a:lnTo>
                  <a:lnTo>
                    <a:pt x="5" y="1"/>
                  </a:lnTo>
                  <a:lnTo>
                    <a:pt x="5" y="1"/>
                  </a:lnTo>
                  <a:lnTo>
                    <a:pt x="5" y="2"/>
                  </a:lnTo>
                  <a:lnTo>
                    <a:pt x="5" y="2"/>
                  </a:lnTo>
                  <a:lnTo>
                    <a:pt x="5" y="2"/>
                  </a:lnTo>
                  <a:lnTo>
                    <a:pt x="5" y="3"/>
                  </a:lnTo>
                  <a:lnTo>
                    <a:pt x="5" y="3"/>
                  </a:lnTo>
                  <a:lnTo>
                    <a:pt x="5" y="3"/>
                  </a:lnTo>
                  <a:lnTo>
                    <a:pt x="6" y="4"/>
                  </a:lnTo>
                  <a:lnTo>
                    <a:pt x="6" y="5"/>
                  </a:lnTo>
                  <a:lnTo>
                    <a:pt x="6" y="5"/>
                  </a:lnTo>
                  <a:lnTo>
                    <a:pt x="6" y="6"/>
                  </a:lnTo>
                  <a:lnTo>
                    <a:pt x="6" y="6"/>
                  </a:lnTo>
                  <a:lnTo>
                    <a:pt x="7" y="8"/>
                  </a:lnTo>
                  <a:lnTo>
                    <a:pt x="7" y="8"/>
                  </a:lnTo>
                  <a:lnTo>
                    <a:pt x="7" y="9"/>
                  </a:lnTo>
                  <a:lnTo>
                    <a:pt x="7" y="10"/>
                  </a:lnTo>
                  <a:lnTo>
                    <a:pt x="7" y="11"/>
                  </a:lnTo>
                  <a:lnTo>
                    <a:pt x="7" y="12"/>
                  </a:lnTo>
                  <a:lnTo>
                    <a:pt x="7" y="12"/>
                  </a:lnTo>
                  <a:lnTo>
                    <a:pt x="8" y="13"/>
                  </a:lnTo>
                  <a:lnTo>
                    <a:pt x="8" y="15"/>
                  </a:lnTo>
                  <a:lnTo>
                    <a:pt x="9" y="20"/>
                  </a:lnTo>
                  <a:lnTo>
                    <a:pt x="9" y="20"/>
                  </a:lnTo>
                  <a:lnTo>
                    <a:pt x="9" y="21"/>
                  </a:lnTo>
                  <a:lnTo>
                    <a:pt x="9" y="22"/>
                  </a:lnTo>
                  <a:lnTo>
                    <a:pt x="9" y="24"/>
                  </a:lnTo>
                  <a:lnTo>
                    <a:pt x="10" y="30"/>
                  </a:lnTo>
                  <a:lnTo>
                    <a:pt x="10" y="30"/>
                  </a:lnTo>
                  <a:lnTo>
                    <a:pt x="10" y="31"/>
                  </a:lnTo>
                  <a:lnTo>
                    <a:pt x="11" y="33"/>
                  </a:lnTo>
                  <a:lnTo>
                    <a:pt x="11" y="36"/>
                  </a:lnTo>
                  <a:lnTo>
                    <a:pt x="12" y="42"/>
                  </a:lnTo>
                  <a:lnTo>
                    <a:pt x="13" y="55"/>
                  </a:lnTo>
                  <a:lnTo>
                    <a:pt x="13" y="56"/>
                  </a:lnTo>
                  <a:lnTo>
                    <a:pt x="13" y="57"/>
                  </a:lnTo>
                  <a:lnTo>
                    <a:pt x="13" y="58"/>
                  </a:lnTo>
                  <a:lnTo>
                    <a:pt x="14" y="62"/>
                  </a:lnTo>
                  <a:lnTo>
                    <a:pt x="15" y="68"/>
                  </a:lnTo>
                  <a:lnTo>
                    <a:pt x="16" y="81"/>
                  </a:lnTo>
                  <a:lnTo>
                    <a:pt x="16" y="82"/>
                  </a:lnTo>
                  <a:lnTo>
                    <a:pt x="16" y="82"/>
                  </a:lnTo>
                  <a:lnTo>
                    <a:pt x="17" y="84"/>
                  </a:lnTo>
                  <a:lnTo>
                    <a:pt x="17" y="87"/>
                  </a:lnTo>
                  <a:lnTo>
                    <a:pt x="17" y="92"/>
                  </a:lnTo>
                  <a:lnTo>
                    <a:pt x="18" y="92"/>
                  </a:lnTo>
                  <a:lnTo>
                    <a:pt x="18" y="93"/>
                  </a:lnTo>
                  <a:lnTo>
                    <a:pt x="18" y="94"/>
                  </a:lnTo>
                  <a:lnTo>
                    <a:pt x="18" y="97"/>
                  </a:lnTo>
                  <a:lnTo>
                    <a:pt x="19" y="101"/>
                  </a:lnTo>
                  <a:lnTo>
                    <a:pt x="19" y="102"/>
                  </a:lnTo>
                  <a:lnTo>
                    <a:pt x="19" y="102"/>
                  </a:lnTo>
                  <a:lnTo>
                    <a:pt x="19" y="103"/>
                  </a:lnTo>
                  <a:lnTo>
                    <a:pt x="20" y="105"/>
                  </a:lnTo>
                  <a:lnTo>
                    <a:pt x="20" y="105"/>
                  </a:lnTo>
                  <a:lnTo>
                    <a:pt x="20" y="106"/>
                  </a:lnTo>
                  <a:lnTo>
                    <a:pt x="20" y="107"/>
                  </a:lnTo>
                  <a:lnTo>
                    <a:pt x="20" y="108"/>
                  </a:lnTo>
                  <a:lnTo>
                    <a:pt x="20" y="109"/>
                  </a:lnTo>
                  <a:lnTo>
                    <a:pt x="21" y="109"/>
                  </a:lnTo>
                  <a:lnTo>
                    <a:pt x="21" y="110"/>
                  </a:lnTo>
                  <a:lnTo>
                    <a:pt x="21" y="110"/>
                  </a:lnTo>
                  <a:lnTo>
                    <a:pt x="21" y="110"/>
                  </a:lnTo>
                  <a:lnTo>
                    <a:pt x="21" y="111"/>
                  </a:lnTo>
                  <a:lnTo>
                    <a:pt x="21" y="111"/>
                  </a:lnTo>
                  <a:lnTo>
                    <a:pt x="21" y="112"/>
                  </a:lnTo>
                  <a:lnTo>
                    <a:pt x="21" y="112"/>
                  </a:lnTo>
                  <a:lnTo>
                    <a:pt x="21" y="112"/>
                  </a:lnTo>
                  <a:lnTo>
                    <a:pt x="21" y="113"/>
                  </a:lnTo>
                  <a:lnTo>
                    <a:pt x="22" y="113"/>
                  </a:lnTo>
                  <a:lnTo>
                    <a:pt x="22" y="113"/>
                  </a:lnTo>
                  <a:lnTo>
                    <a:pt x="22" y="114"/>
                  </a:lnTo>
                  <a:lnTo>
                    <a:pt x="22" y="114"/>
                  </a:lnTo>
                  <a:lnTo>
                    <a:pt x="22" y="114"/>
                  </a:lnTo>
                  <a:lnTo>
                    <a:pt x="22" y="114"/>
                  </a:lnTo>
                  <a:lnTo>
                    <a:pt x="22" y="114"/>
                  </a:lnTo>
                  <a:lnTo>
                    <a:pt x="23" y="115"/>
                  </a:lnTo>
                  <a:lnTo>
                    <a:pt x="23" y="115"/>
                  </a:lnTo>
                  <a:lnTo>
                    <a:pt x="23" y="115"/>
                  </a:lnTo>
                  <a:lnTo>
                    <a:pt x="23" y="115"/>
                  </a:lnTo>
                  <a:lnTo>
                    <a:pt x="23" y="115"/>
                  </a:lnTo>
                  <a:lnTo>
                    <a:pt x="23" y="115"/>
                  </a:lnTo>
                  <a:lnTo>
                    <a:pt x="23" y="115"/>
                  </a:lnTo>
                  <a:lnTo>
                    <a:pt x="23" y="115"/>
                  </a:lnTo>
                  <a:lnTo>
                    <a:pt x="23" y="115"/>
                  </a:lnTo>
                  <a:lnTo>
                    <a:pt x="23" y="116"/>
                  </a:lnTo>
                  <a:lnTo>
                    <a:pt x="23" y="116"/>
                  </a:lnTo>
                  <a:lnTo>
                    <a:pt x="23" y="116"/>
                  </a:lnTo>
                  <a:lnTo>
                    <a:pt x="23" y="116"/>
                  </a:lnTo>
                  <a:lnTo>
                    <a:pt x="24" y="116"/>
                  </a:lnTo>
                  <a:lnTo>
                    <a:pt x="24" y="116"/>
                  </a:lnTo>
                  <a:lnTo>
                    <a:pt x="24" y="116"/>
                  </a:lnTo>
                  <a:lnTo>
                    <a:pt x="24" y="116"/>
                  </a:lnTo>
                  <a:lnTo>
                    <a:pt x="24" y="116"/>
                  </a:lnTo>
                  <a:lnTo>
                    <a:pt x="24" y="115"/>
                  </a:lnTo>
                  <a:lnTo>
                    <a:pt x="24" y="115"/>
                  </a:lnTo>
                  <a:lnTo>
                    <a:pt x="24" y="115"/>
                  </a:lnTo>
                  <a:lnTo>
                    <a:pt x="24" y="115"/>
                  </a:lnTo>
                  <a:lnTo>
                    <a:pt x="24" y="115"/>
                  </a:lnTo>
                  <a:lnTo>
                    <a:pt x="25" y="115"/>
                  </a:lnTo>
                  <a:lnTo>
                    <a:pt x="25" y="115"/>
                  </a:lnTo>
                  <a:lnTo>
                    <a:pt x="25" y="115"/>
                  </a:lnTo>
                  <a:lnTo>
                    <a:pt x="25" y="115"/>
                  </a:lnTo>
                  <a:lnTo>
                    <a:pt x="25" y="115"/>
                  </a:lnTo>
                  <a:lnTo>
                    <a:pt x="25" y="114"/>
                  </a:lnTo>
                  <a:lnTo>
                    <a:pt x="25" y="114"/>
                  </a:lnTo>
                  <a:lnTo>
                    <a:pt x="25" y="114"/>
                  </a:lnTo>
                  <a:lnTo>
                    <a:pt x="25" y="114"/>
                  </a:lnTo>
                  <a:lnTo>
                    <a:pt x="26" y="114"/>
                  </a:lnTo>
                  <a:lnTo>
                    <a:pt x="26" y="113"/>
                  </a:lnTo>
                  <a:lnTo>
                    <a:pt x="26" y="113"/>
                  </a:lnTo>
                  <a:lnTo>
                    <a:pt x="26" y="113"/>
                  </a:lnTo>
                  <a:lnTo>
                    <a:pt x="26" y="112"/>
                  </a:lnTo>
                  <a:lnTo>
                    <a:pt x="26" y="112"/>
                  </a:lnTo>
                  <a:lnTo>
                    <a:pt x="26" y="112"/>
                  </a:lnTo>
                  <a:lnTo>
                    <a:pt x="26" y="111"/>
                  </a:lnTo>
                  <a:lnTo>
                    <a:pt x="27" y="110"/>
                  </a:lnTo>
                  <a:lnTo>
                    <a:pt x="27" y="110"/>
                  </a:lnTo>
                  <a:lnTo>
                    <a:pt x="27" y="109"/>
                  </a:lnTo>
                  <a:lnTo>
                    <a:pt x="27" y="108"/>
                  </a:lnTo>
                  <a:lnTo>
                    <a:pt x="27" y="107"/>
                  </a:lnTo>
                  <a:lnTo>
                    <a:pt x="27" y="106"/>
                  </a:lnTo>
                  <a:lnTo>
                    <a:pt x="28" y="106"/>
                  </a:lnTo>
                  <a:lnTo>
                    <a:pt x="28" y="105"/>
                  </a:lnTo>
                  <a:lnTo>
                    <a:pt x="28" y="103"/>
                  </a:lnTo>
                  <a:lnTo>
                    <a:pt x="29" y="99"/>
                  </a:lnTo>
                  <a:lnTo>
                    <a:pt x="29" y="98"/>
                  </a:lnTo>
                  <a:lnTo>
                    <a:pt x="29" y="97"/>
                  </a:lnTo>
                  <a:lnTo>
                    <a:pt x="29" y="96"/>
                  </a:lnTo>
                  <a:lnTo>
                    <a:pt x="30" y="94"/>
                  </a:lnTo>
                  <a:lnTo>
                    <a:pt x="30" y="88"/>
                  </a:lnTo>
                  <a:lnTo>
                    <a:pt x="30" y="87"/>
                  </a:lnTo>
                  <a:lnTo>
                    <a:pt x="30" y="87"/>
                  </a:lnTo>
                  <a:lnTo>
                    <a:pt x="31" y="85"/>
                  </a:lnTo>
                  <a:lnTo>
                    <a:pt x="31" y="82"/>
                  </a:lnTo>
                  <a:lnTo>
                    <a:pt x="32" y="76"/>
                  </a:lnTo>
                  <a:lnTo>
                    <a:pt x="33" y="63"/>
                  </a:lnTo>
                  <a:lnTo>
                    <a:pt x="33" y="62"/>
                  </a:lnTo>
                  <a:lnTo>
                    <a:pt x="34" y="62"/>
                  </a:lnTo>
                  <a:lnTo>
                    <a:pt x="34" y="60"/>
                  </a:lnTo>
                  <a:lnTo>
                    <a:pt x="34" y="57"/>
                  </a:lnTo>
                  <a:lnTo>
                    <a:pt x="35" y="51"/>
                  </a:lnTo>
                  <a:lnTo>
                    <a:pt x="36" y="38"/>
                  </a:lnTo>
                  <a:lnTo>
                    <a:pt x="36" y="38"/>
                  </a:lnTo>
                  <a:lnTo>
                    <a:pt x="36" y="37"/>
                  </a:lnTo>
                  <a:lnTo>
                    <a:pt x="36" y="36"/>
                  </a:lnTo>
                  <a:lnTo>
                    <a:pt x="37" y="33"/>
                  </a:lnTo>
                  <a:lnTo>
                    <a:pt x="38" y="27"/>
                  </a:lnTo>
                  <a:lnTo>
                    <a:pt x="38" y="26"/>
                  </a:lnTo>
                  <a:lnTo>
                    <a:pt x="38" y="26"/>
                  </a:lnTo>
                  <a:lnTo>
                    <a:pt x="38" y="24"/>
                  </a:lnTo>
                  <a:lnTo>
                    <a:pt x="38" y="22"/>
                  </a:lnTo>
                  <a:lnTo>
                    <a:pt x="39" y="17"/>
                  </a:lnTo>
                  <a:lnTo>
                    <a:pt x="39" y="17"/>
                  </a:lnTo>
                  <a:lnTo>
                    <a:pt x="39" y="16"/>
                  </a:lnTo>
                  <a:lnTo>
                    <a:pt x="39" y="15"/>
                  </a:lnTo>
                  <a:lnTo>
                    <a:pt x="40" y="13"/>
                  </a:lnTo>
                  <a:lnTo>
                    <a:pt x="40" y="12"/>
                  </a:lnTo>
                  <a:lnTo>
                    <a:pt x="40" y="12"/>
                  </a:lnTo>
                  <a:lnTo>
                    <a:pt x="40" y="11"/>
                  </a:lnTo>
                  <a:lnTo>
                    <a:pt x="40" y="9"/>
                  </a:lnTo>
                  <a:lnTo>
                    <a:pt x="40" y="8"/>
                  </a:lnTo>
                  <a:lnTo>
                    <a:pt x="41" y="8"/>
                  </a:lnTo>
                  <a:lnTo>
                    <a:pt x="41" y="7"/>
                  </a:lnTo>
                  <a:lnTo>
                    <a:pt x="41" y="7"/>
                  </a:lnTo>
                  <a:lnTo>
                    <a:pt x="41" y="6"/>
                  </a:lnTo>
                  <a:lnTo>
                    <a:pt x="41" y="5"/>
                  </a:lnTo>
                  <a:lnTo>
                    <a:pt x="41" y="5"/>
                  </a:lnTo>
                  <a:lnTo>
                    <a:pt x="41" y="5"/>
                  </a:lnTo>
                  <a:lnTo>
                    <a:pt x="42" y="4"/>
                  </a:lnTo>
                  <a:lnTo>
                    <a:pt x="42" y="3"/>
                  </a:lnTo>
                  <a:lnTo>
                    <a:pt x="42" y="2"/>
                  </a:lnTo>
                  <a:lnTo>
                    <a:pt x="42" y="2"/>
                  </a:lnTo>
                  <a:lnTo>
                    <a:pt x="42" y="2"/>
                  </a:lnTo>
                  <a:lnTo>
                    <a:pt x="42" y="2"/>
                  </a:lnTo>
                  <a:lnTo>
                    <a:pt x="42" y="1"/>
                  </a:lnTo>
                  <a:lnTo>
                    <a:pt x="43" y="1"/>
                  </a:lnTo>
                  <a:lnTo>
                    <a:pt x="43" y="1"/>
                  </a:lnTo>
                  <a:lnTo>
                    <a:pt x="43" y="1"/>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6" y="1"/>
                  </a:lnTo>
                  <a:lnTo>
                    <a:pt x="46" y="1"/>
                  </a:lnTo>
                  <a:lnTo>
                    <a:pt x="46" y="2"/>
                  </a:lnTo>
                  <a:lnTo>
                    <a:pt x="46" y="2"/>
                  </a:lnTo>
                  <a:lnTo>
                    <a:pt x="46" y="2"/>
                  </a:lnTo>
                  <a:lnTo>
                    <a:pt x="46" y="2"/>
                  </a:lnTo>
                  <a:lnTo>
                    <a:pt x="46" y="3"/>
                  </a:lnTo>
                  <a:lnTo>
                    <a:pt x="46" y="3"/>
                  </a:lnTo>
                  <a:lnTo>
                    <a:pt x="46" y="4"/>
                  </a:lnTo>
                  <a:lnTo>
                    <a:pt x="46" y="4"/>
                  </a:lnTo>
                  <a:lnTo>
                    <a:pt x="47" y="4"/>
                  </a:lnTo>
                  <a:lnTo>
                    <a:pt x="47" y="6"/>
                  </a:lnTo>
                  <a:lnTo>
                    <a:pt x="47" y="6"/>
                  </a:lnTo>
                  <a:lnTo>
                    <a:pt x="47" y="6"/>
                  </a:lnTo>
                  <a:lnTo>
                    <a:pt x="47" y="7"/>
                  </a:lnTo>
                  <a:lnTo>
                    <a:pt x="48" y="9"/>
                  </a:lnTo>
                  <a:lnTo>
                    <a:pt x="48" y="9"/>
                  </a:lnTo>
                  <a:lnTo>
                    <a:pt x="48" y="10"/>
                  </a:lnTo>
                  <a:lnTo>
                    <a:pt x="48" y="11"/>
                  </a:lnTo>
                  <a:lnTo>
                    <a:pt x="48" y="13"/>
                  </a:lnTo>
                  <a:lnTo>
                    <a:pt x="49" y="17"/>
                  </a:lnTo>
                  <a:lnTo>
                    <a:pt x="49" y="18"/>
                  </a:lnTo>
                  <a:lnTo>
                    <a:pt x="49" y="18"/>
                  </a:lnTo>
                  <a:lnTo>
                    <a:pt x="50" y="19"/>
                  </a:lnTo>
                  <a:lnTo>
                    <a:pt x="50" y="22"/>
                  </a:lnTo>
                  <a:lnTo>
                    <a:pt x="51" y="27"/>
                  </a:lnTo>
                  <a:lnTo>
                    <a:pt x="51" y="28"/>
                  </a:lnTo>
                  <a:lnTo>
                    <a:pt x="51" y="28"/>
                  </a:lnTo>
                  <a:lnTo>
                    <a:pt x="51" y="30"/>
                  </a:lnTo>
                  <a:lnTo>
                    <a:pt x="51" y="32"/>
                  </a:lnTo>
                  <a:lnTo>
                    <a:pt x="52" y="38"/>
                  </a:lnTo>
                  <a:lnTo>
                    <a:pt x="53" y="50"/>
                  </a:lnTo>
                  <a:lnTo>
                    <a:pt x="54" y="51"/>
                  </a:lnTo>
                  <a:lnTo>
                    <a:pt x="54" y="52"/>
                  </a:lnTo>
                  <a:lnTo>
                    <a:pt x="54" y="54"/>
                  </a:lnTo>
                  <a:lnTo>
                    <a:pt x="54" y="57"/>
                  </a:lnTo>
                  <a:lnTo>
                    <a:pt x="55" y="63"/>
                  </a:lnTo>
                  <a:lnTo>
                    <a:pt x="56" y="75"/>
                  </a:lnTo>
                  <a:lnTo>
                    <a:pt x="56" y="76"/>
                  </a:lnTo>
                  <a:lnTo>
                    <a:pt x="56" y="77"/>
                  </a:lnTo>
                  <a:lnTo>
                    <a:pt x="56" y="78"/>
                  </a:lnTo>
                  <a:lnTo>
                    <a:pt x="57" y="82"/>
                  </a:lnTo>
                  <a:lnTo>
                    <a:pt x="58" y="88"/>
                  </a:lnTo>
                  <a:lnTo>
                    <a:pt x="58" y="88"/>
                  </a:lnTo>
                  <a:lnTo>
                    <a:pt x="58" y="89"/>
                  </a:lnTo>
                  <a:lnTo>
                    <a:pt x="58" y="90"/>
                  </a:lnTo>
                  <a:lnTo>
                    <a:pt x="58" y="93"/>
                  </a:lnTo>
                  <a:lnTo>
                    <a:pt x="59" y="98"/>
                  </a:lnTo>
                  <a:lnTo>
                    <a:pt x="59" y="99"/>
                  </a:lnTo>
                  <a:lnTo>
                    <a:pt x="59" y="100"/>
                  </a:lnTo>
                  <a:lnTo>
                    <a:pt x="60" y="101"/>
                  </a:lnTo>
                  <a:lnTo>
                    <a:pt x="60" y="103"/>
                  </a:lnTo>
                  <a:lnTo>
                    <a:pt x="60" y="103"/>
                  </a:lnTo>
                  <a:lnTo>
                    <a:pt x="60" y="104"/>
                  </a:lnTo>
                  <a:lnTo>
                    <a:pt x="60" y="105"/>
                  </a:lnTo>
                  <a:lnTo>
                    <a:pt x="61" y="107"/>
                  </a:lnTo>
                  <a:lnTo>
                    <a:pt x="61" y="107"/>
                  </a:lnTo>
                  <a:lnTo>
                    <a:pt x="61" y="108"/>
                  </a:lnTo>
                  <a:lnTo>
                    <a:pt x="61" y="108"/>
                  </a:lnTo>
                  <a:lnTo>
                    <a:pt x="61" y="109"/>
                  </a:lnTo>
                  <a:lnTo>
                    <a:pt x="61" y="109"/>
                  </a:lnTo>
                  <a:lnTo>
                    <a:pt x="61" y="110"/>
                  </a:lnTo>
                  <a:lnTo>
                    <a:pt x="62" y="110"/>
                  </a:lnTo>
                  <a:lnTo>
                    <a:pt x="62" y="111"/>
                  </a:lnTo>
                  <a:lnTo>
                    <a:pt x="62" y="111"/>
                  </a:lnTo>
                  <a:lnTo>
                    <a:pt x="62" y="113"/>
                  </a:lnTo>
                  <a:lnTo>
                    <a:pt x="62" y="113"/>
                  </a:lnTo>
                  <a:lnTo>
                    <a:pt x="62" y="113"/>
                  </a:lnTo>
                  <a:lnTo>
                    <a:pt x="62" y="114"/>
                  </a:lnTo>
                  <a:lnTo>
                    <a:pt x="63" y="114"/>
                  </a:lnTo>
                  <a:lnTo>
                    <a:pt x="63" y="114"/>
                  </a:lnTo>
                  <a:lnTo>
                    <a:pt x="63" y="114"/>
                  </a:lnTo>
                  <a:lnTo>
                    <a:pt x="63" y="114"/>
                  </a:lnTo>
                  <a:lnTo>
                    <a:pt x="63" y="115"/>
                  </a:lnTo>
                  <a:lnTo>
                    <a:pt x="63" y="115"/>
                  </a:lnTo>
                  <a:lnTo>
                    <a:pt x="63" y="115"/>
                  </a:lnTo>
                  <a:lnTo>
                    <a:pt x="63" y="115"/>
                  </a:lnTo>
                  <a:lnTo>
                    <a:pt x="63" y="115"/>
                  </a:lnTo>
                  <a:lnTo>
                    <a:pt x="64" y="115"/>
                  </a:lnTo>
                  <a:lnTo>
                    <a:pt x="64" y="115"/>
                  </a:lnTo>
                  <a:lnTo>
                    <a:pt x="64" y="115"/>
                  </a:lnTo>
                  <a:lnTo>
                    <a:pt x="64" y="115"/>
                  </a:lnTo>
                  <a:lnTo>
                    <a:pt x="64" y="116"/>
                  </a:lnTo>
                  <a:lnTo>
                    <a:pt x="64" y="116"/>
                  </a:lnTo>
                  <a:lnTo>
                    <a:pt x="64" y="116"/>
                  </a:lnTo>
                  <a:lnTo>
                    <a:pt x="64" y="116"/>
                  </a:lnTo>
                  <a:lnTo>
                    <a:pt x="64" y="116"/>
                  </a:lnTo>
                  <a:lnTo>
                    <a:pt x="64" y="116"/>
                  </a:lnTo>
                  <a:lnTo>
                    <a:pt x="64" y="116"/>
                  </a:lnTo>
                  <a:lnTo>
                    <a:pt x="64" y="116"/>
                  </a:lnTo>
                  <a:lnTo>
                    <a:pt x="64" y="116"/>
                  </a:lnTo>
                  <a:lnTo>
                    <a:pt x="65" y="115"/>
                  </a:lnTo>
                  <a:lnTo>
                    <a:pt x="65" y="115"/>
                  </a:lnTo>
                  <a:lnTo>
                    <a:pt x="65" y="115"/>
                  </a:lnTo>
                  <a:lnTo>
                    <a:pt x="65" y="115"/>
                  </a:lnTo>
                  <a:lnTo>
                    <a:pt x="65" y="115"/>
                  </a:lnTo>
                  <a:lnTo>
                    <a:pt x="65" y="115"/>
                  </a:lnTo>
                  <a:lnTo>
                    <a:pt x="65" y="115"/>
                  </a:lnTo>
                  <a:lnTo>
                    <a:pt x="65" y="115"/>
                  </a:lnTo>
                  <a:lnTo>
                    <a:pt x="65" y="115"/>
                  </a:lnTo>
                  <a:lnTo>
                    <a:pt x="65" y="114"/>
                  </a:lnTo>
                  <a:lnTo>
                    <a:pt x="66" y="114"/>
                  </a:lnTo>
                  <a:lnTo>
                    <a:pt x="66" y="114"/>
                  </a:lnTo>
                  <a:lnTo>
                    <a:pt x="66" y="114"/>
                  </a:lnTo>
                  <a:lnTo>
                    <a:pt x="66" y="114"/>
                  </a:lnTo>
                  <a:lnTo>
                    <a:pt x="66" y="113"/>
                  </a:lnTo>
                  <a:lnTo>
                    <a:pt x="66" y="113"/>
                  </a:lnTo>
                  <a:lnTo>
                    <a:pt x="66" y="113"/>
                  </a:lnTo>
                  <a:lnTo>
                    <a:pt x="66" y="112"/>
                  </a:lnTo>
                  <a:lnTo>
                    <a:pt x="66" y="112"/>
                  </a:lnTo>
                  <a:lnTo>
                    <a:pt x="66" y="112"/>
                  </a:lnTo>
                  <a:lnTo>
                    <a:pt x="67" y="111"/>
                  </a:lnTo>
                  <a:lnTo>
                    <a:pt x="67" y="110"/>
                  </a:lnTo>
                  <a:lnTo>
                    <a:pt x="67" y="109"/>
                  </a:lnTo>
                  <a:lnTo>
                    <a:pt x="67" y="109"/>
                  </a:lnTo>
                  <a:lnTo>
                    <a:pt x="67" y="108"/>
                  </a:lnTo>
                  <a:lnTo>
                    <a:pt x="68" y="107"/>
                  </a:lnTo>
                  <a:lnTo>
                    <a:pt x="68" y="106"/>
                  </a:lnTo>
                  <a:lnTo>
                    <a:pt x="68" y="106"/>
                  </a:lnTo>
                  <a:lnTo>
                    <a:pt x="68" y="105"/>
                  </a:lnTo>
                  <a:lnTo>
                    <a:pt x="68" y="103"/>
                  </a:lnTo>
                  <a:lnTo>
                    <a:pt x="69" y="98"/>
                  </a:lnTo>
                  <a:lnTo>
                    <a:pt x="69" y="97"/>
                  </a:lnTo>
                  <a:lnTo>
                    <a:pt x="70" y="97"/>
                  </a:lnTo>
                  <a:lnTo>
                    <a:pt x="70" y="95"/>
                  </a:lnTo>
                  <a:lnTo>
                    <a:pt x="70" y="93"/>
                  </a:lnTo>
                  <a:lnTo>
                    <a:pt x="71" y="87"/>
                  </a:lnTo>
                  <a:lnTo>
                    <a:pt x="71" y="86"/>
                  </a:lnTo>
                  <a:lnTo>
                    <a:pt x="71" y="85"/>
                  </a:lnTo>
                  <a:lnTo>
                    <a:pt x="71" y="84"/>
                  </a:lnTo>
                  <a:lnTo>
                    <a:pt x="72" y="81"/>
                  </a:lnTo>
                  <a:lnTo>
                    <a:pt x="72" y="74"/>
                  </a:lnTo>
                  <a:lnTo>
                    <a:pt x="74" y="61"/>
                  </a:lnTo>
                  <a:lnTo>
                    <a:pt x="74" y="60"/>
                  </a:lnTo>
                  <a:lnTo>
                    <a:pt x="74" y="59"/>
                  </a:lnTo>
                  <a:lnTo>
                    <a:pt x="74" y="57"/>
                  </a:lnTo>
                  <a:lnTo>
                    <a:pt x="75" y="54"/>
                  </a:lnTo>
                  <a:lnTo>
                    <a:pt x="75" y="47"/>
                  </a:lnTo>
                  <a:lnTo>
                    <a:pt x="75" y="46"/>
                  </a:lnTo>
                  <a:lnTo>
                    <a:pt x="76" y="45"/>
                  </a:lnTo>
                  <a:lnTo>
                    <a:pt x="76" y="44"/>
                  </a:lnTo>
                  <a:lnTo>
                    <a:pt x="76" y="40"/>
                  </a:lnTo>
                  <a:lnTo>
                    <a:pt x="77" y="34"/>
                  </a:lnTo>
                  <a:lnTo>
                    <a:pt x="77" y="33"/>
                  </a:lnTo>
                  <a:lnTo>
                    <a:pt x="77" y="32"/>
                  </a:lnTo>
                  <a:lnTo>
                    <a:pt x="77" y="31"/>
                  </a:lnTo>
                  <a:lnTo>
                    <a:pt x="78" y="28"/>
                  </a:lnTo>
                  <a:lnTo>
                    <a:pt x="78" y="22"/>
                  </a:lnTo>
                  <a:lnTo>
                    <a:pt x="78" y="22"/>
                  </a:lnTo>
                  <a:lnTo>
                    <a:pt x="78" y="21"/>
                  </a:lnTo>
                  <a:lnTo>
                    <a:pt x="79" y="20"/>
                  </a:lnTo>
                  <a:lnTo>
                    <a:pt x="79" y="17"/>
                  </a:lnTo>
                  <a:lnTo>
                    <a:pt x="80" y="12"/>
                  </a:lnTo>
                  <a:lnTo>
                    <a:pt x="80" y="12"/>
                  </a:lnTo>
                  <a:lnTo>
                    <a:pt x="80" y="12"/>
                  </a:lnTo>
                  <a:lnTo>
                    <a:pt x="80" y="10"/>
                  </a:lnTo>
                  <a:lnTo>
                    <a:pt x="80" y="9"/>
                  </a:lnTo>
                  <a:lnTo>
                    <a:pt x="81" y="8"/>
                  </a:lnTo>
                  <a:lnTo>
                    <a:pt x="81" y="8"/>
                  </a:lnTo>
                  <a:lnTo>
                    <a:pt x="81" y="7"/>
                  </a:lnTo>
                  <a:lnTo>
                    <a:pt x="81" y="6"/>
                  </a:lnTo>
                  <a:lnTo>
                    <a:pt x="81" y="5"/>
                  </a:lnTo>
                  <a:lnTo>
                    <a:pt x="81" y="5"/>
                  </a:lnTo>
                  <a:lnTo>
                    <a:pt x="82" y="4"/>
                  </a:lnTo>
                  <a:lnTo>
                    <a:pt x="82" y="4"/>
                  </a:lnTo>
                  <a:lnTo>
                    <a:pt x="82" y="4"/>
                  </a:lnTo>
                  <a:lnTo>
                    <a:pt x="82" y="3"/>
                  </a:lnTo>
                  <a:lnTo>
                    <a:pt x="82" y="3"/>
                  </a:lnTo>
                  <a:lnTo>
                    <a:pt x="82" y="3"/>
                  </a:lnTo>
                  <a:lnTo>
                    <a:pt x="82" y="2"/>
                  </a:lnTo>
                  <a:lnTo>
                    <a:pt x="82" y="2"/>
                  </a:lnTo>
                  <a:lnTo>
                    <a:pt x="82" y="2"/>
                  </a:lnTo>
                  <a:lnTo>
                    <a:pt x="83" y="1"/>
                  </a:lnTo>
                  <a:lnTo>
                    <a:pt x="83" y="1"/>
                  </a:lnTo>
                  <a:lnTo>
                    <a:pt x="83" y="1"/>
                  </a:lnTo>
                  <a:lnTo>
                    <a:pt x="83" y="1"/>
                  </a:lnTo>
                  <a:lnTo>
                    <a:pt x="83" y="1"/>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1"/>
                  </a:lnTo>
                  <a:lnTo>
                    <a:pt x="86" y="1"/>
                  </a:lnTo>
                  <a:lnTo>
                    <a:pt x="86" y="1"/>
                  </a:lnTo>
                  <a:lnTo>
                    <a:pt x="86" y="2"/>
                  </a:lnTo>
                  <a:lnTo>
                    <a:pt x="86" y="2"/>
                  </a:lnTo>
                  <a:lnTo>
                    <a:pt x="86" y="2"/>
                  </a:lnTo>
                  <a:lnTo>
                    <a:pt x="86" y="3"/>
                  </a:lnTo>
                  <a:lnTo>
                    <a:pt x="86" y="3"/>
                  </a:lnTo>
                  <a:lnTo>
                    <a:pt x="86" y="3"/>
                  </a:lnTo>
                  <a:lnTo>
                    <a:pt x="86" y="4"/>
                  </a:lnTo>
                  <a:lnTo>
                    <a:pt x="87" y="5"/>
                  </a:lnTo>
                  <a:lnTo>
                    <a:pt x="87" y="6"/>
                  </a:lnTo>
                  <a:lnTo>
                    <a:pt x="87" y="6"/>
                  </a:lnTo>
                  <a:lnTo>
                    <a:pt x="87" y="7"/>
                  </a:lnTo>
                  <a:lnTo>
                    <a:pt x="88" y="9"/>
                  </a:lnTo>
                  <a:lnTo>
                    <a:pt x="88" y="9"/>
                  </a:lnTo>
                  <a:lnTo>
                    <a:pt x="88" y="10"/>
                  </a:lnTo>
                  <a:lnTo>
                    <a:pt x="88" y="10"/>
                  </a:lnTo>
                  <a:lnTo>
                    <a:pt x="89" y="13"/>
                  </a:lnTo>
                  <a:lnTo>
                    <a:pt x="89" y="13"/>
                  </a:lnTo>
                  <a:lnTo>
                    <a:pt x="89" y="14"/>
                  </a:lnTo>
                  <a:lnTo>
                    <a:pt x="89" y="15"/>
                  </a:lnTo>
                  <a:lnTo>
                    <a:pt x="89" y="17"/>
                  </a:lnTo>
                  <a:lnTo>
                    <a:pt x="90" y="23"/>
                  </a:lnTo>
                  <a:lnTo>
                    <a:pt x="90" y="23"/>
                  </a:lnTo>
                  <a:lnTo>
                    <a:pt x="90" y="24"/>
                  </a:lnTo>
                  <a:lnTo>
                    <a:pt x="90" y="26"/>
                  </a:lnTo>
                  <a:lnTo>
                    <a:pt x="91" y="28"/>
                  </a:lnTo>
                  <a:lnTo>
                    <a:pt x="91" y="35"/>
                  </a:lnTo>
                  <a:lnTo>
                    <a:pt x="92" y="36"/>
                  </a:lnTo>
                  <a:lnTo>
                    <a:pt x="92" y="36"/>
                  </a:lnTo>
                  <a:lnTo>
                    <a:pt x="92" y="38"/>
                  </a:lnTo>
                  <a:lnTo>
                    <a:pt x="92" y="41"/>
                  </a:lnTo>
                  <a:lnTo>
                    <a:pt x="93" y="47"/>
                  </a:lnTo>
                  <a:lnTo>
                    <a:pt x="94" y="60"/>
                  </a:lnTo>
                  <a:lnTo>
                    <a:pt x="94" y="61"/>
                  </a:lnTo>
                  <a:lnTo>
                    <a:pt x="95" y="62"/>
                  </a:lnTo>
                  <a:lnTo>
                    <a:pt x="95" y="63"/>
                  </a:lnTo>
                  <a:lnTo>
                    <a:pt x="95" y="67"/>
                  </a:lnTo>
                  <a:lnTo>
                    <a:pt x="96" y="73"/>
                  </a:lnTo>
                  <a:lnTo>
                    <a:pt x="97" y="85"/>
                  </a:lnTo>
                  <a:lnTo>
                    <a:pt x="97" y="86"/>
                  </a:lnTo>
                  <a:lnTo>
                    <a:pt x="97" y="86"/>
                  </a:lnTo>
                  <a:lnTo>
                    <a:pt x="97" y="88"/>
                  </a:lnTo>
                  <a:lnTo>
                    <a:pt x="98" y="90"/>
                  </a:lnTo>
                  <a:lnTo>
                    <a:pt x="99" y="96"/>
                  </a:lnTo>
                  <a:lnTo>
                    <a:pt x="99" y="96"/>
                  </a:lnTo>
                  <a:lnTo>
                    <a:pt x="99" y="97"/>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7" name="Freeform 72"/>
            <p:cNvSpPr>
              <a:spLocks/>
            </p:cNvSpPr>
            <p:nvPr/>
          </p:nvSpPr>
          <p:spPr bwMode="auto">
            <a:xfrm>
              <a:off x="3588" y="2186"/>
              <a:ext cx="97" cy="116"/>
            </a:xfrm>
            <a:custGeom>
              <a:avLst/>
              <a:gdLst/>
              <a:ahLst/>
              <a:cxnLst>
                <a:cxn ang="0">
                  <a:pos x="2" y="108"/>
                </a:cxn>
                <a:cxn ang="0">
                  <a:pos x="3" y="112"/>
                </a:cxn>
                <a:cxn ang="0">
                  <a:pos x="4" y="114"/>
                </a:cxn>
                <a:cxn ang="0">
                  <a:pos x="4" y="115"/>
                </a:cxn>
                <a:cxn ang="0">
                  <a:pos x="5" y="116"/>
                </a:cxn>
                <a:cxn ang="0">
                  <a:pos x="6" y="115"/>
                </a:cxn>
                <a:cxn ang="0">
                  <a:pos x="7" y="113"/>
                </a:cxn>
                <a:cxn ang="0">
                  <a:pos x="8" y="109"/>
                </a:cxn>
                <a:cxn ang="0">
                  <a:pos x="10" y="98"/>
                </a:cxn>
                <a:cxn ang="0">
                  <a:pos x="13" y="71"/>
                </a:cxn>
                <a:cxn ang="0">
                  <a:pos x="17" y="37"/>
                </a:cxn>
                <a:cxn ang="0">
                  <a:pos x="19" y="20"/>
                </a:cxn>
                <a:cxn ang="0">
                  <a:pos x="20" y="10"/>
                </a:cxn>
                <a:cxn ang="0">
                  <a:pos x="22" y="4"/>
                </a:cxn>
                <a:cxn ang="0">
                  <a:pos x="23" y="1"/>
                </a:cxn>
                <a:cxn ang="0">
                  <a:pos x="24" y="0"/>
                </a:cxn>
                <a:cxn ang="0">
                  <a:pos x="24" y="0"/>
                </a:cxn>
                <a:cxn ang="0">
                  <a:pos x="25" y="0"/>
                </a:cxn>
                <a:cxn ang="0">
                  <a:pos x="26" y="1"/>
                </a:cxn>
                <a:cxn ang="0">
                  <a:pos x="27" y="5"/>
                </a:cxn>
                <a:cxn ang="0">
                  <a:pos x="28" y="11"/>
                </a:cxn>
                <a:cxn ang="0">
                  <a:pos x="30" y="24"/>
                </a:cxn>
                <a:cxn ang="0">
                  <a:pos x="34" y="54"/>
                </a:cxn>
                <a:cxn ang="0">
                  <a:pos x="37" y="88"/>
                </a:cxn>
                <a:cxn ang="0">
                  <a:pos x="40" y="103"/>
                </a:cxn>
                <a:cxn ang="0">
                  <a:pos x="41" y="109"/>
                </a:cxn>
                <a:cxn ang="0">
                  <a:pos x="42" y="113"/>
                </a:cxn>
                <a:cxn ang="0">
                  <a:pos x="43" y="115"/>
                </a:cxn>
                <a:cxn ang="0">
                  <a:pos x="43" y="116"/>
                </a:cxn>
                <a:cxn ang="0">
                  <a:pos x="44" y="115"/>
                </a:cxn>
                <a:cxn ang="0">
                  <a:pos x="45" y="114"/>
                </a:cxn>
                <a:cxn ang="0">
                  <a:pos x="46" y="112"/>
                </a:cxn>
                <a:cxn ang="0">
                  <a:pos x="47" y="106"/>
                </a:cxn>
                <a:cxn ang="0">
                  <a:pos x="49" y="92"/>
                </a:cxn>
                <a:cxn ang="0">
                  <a:pos x="52" y="68"/>
                </a:cxn>
                <a:cxn ang="0">
                  <a:pos x="57" y="26"/>
                </a:cxn>
                <a:cxn ang="0">
                  <a:pos x="58" y="16"/>
                </a:cxn>
                <a:cxn ang="0">
                  <a:pos x="59" y="8"/>
                </a:cxn>
                <a:cxn ang="0">
                  <a:pos x="60" y="4"/>
                </a:cxn>
                <a:cxn ang="0">
                  <a:pos x="62" y="1"/>
                </a:cxn>
                <a:cxn ang="0">
                  <a:pos x="62" y="0"/>
                </a:cxn>
                <a:cxn ang="0">
                  <a:pos x="63" y="0"/>
                </a:cxn>
                <a:cxn ang="0">
                  <a:pos x="64" y="0"/>
                </a:cxn>
                <a:cxn ang="0">
                  <a:pos x="65" y="2"/>
                </a:cxn>
                <a:cxn ang="0">
                  <a:pos x="66" y="9"/>
                </a:cxn>
                <a:cxn ang="0">
                  <a:pos x="68" y="23"/>
                </a:cxn>
                <a:cxn ang="0">
                  <a:pos x="71" y="50"/>
                </a:cxn>
                <a:cxn ang="0">
                  <a:pos x="75" y="86"/>
                </a:cxn>
                <a:cxn ang="0">
                  <a:pos x="77" y="99"/>
                </a:cxn>
                <a:cxn ang="0">
                  <a:pos x="78" y="107"/>
                </a:cxn>
                <a:cxn ang="0">
                  <a:pos x="80" y="113"/>
                </a:cxn>
                <a:cxn ang="0">
                  <a:pos x="81" y="115"/>
                </a:cxn>
                <a:cxn ang="0">
                  <a:pos x="81" y="116"/>
                </a:cxn>
                <a:cxn ang="0">
                  <a:pos x="82" y="115"/>
                </a:cxn>
                <a:cxn ang="0">
                  <a:pos x="83" y="114"/>
                </a:cxn>
                <a:cxn ang="0">
                  <a:pos x="84" y="111"/>
                </a:cxn>
                <a:cxn ang="0">
                  <a:pos x="85" y="104"/>
                </a:cxn>
                <a:cxn ang="0">
                  <a:pos x="87" y="92"/>
                </a:cxn>
                <a:cxn ang="0">
                  <a:pos x="91" y="57"/>
                </a:cxn>
                <a:cxn ang="0">
                  <a:pos x="93" y="39"/>
                </a:cxn>
                <a:cxn ang="0">
                  <a:pos x="95" y="21"/>
                </a:cxn>
                <a:cxn ang="0">
                  <a:pos x="97" y="11"/>
                </a:cxn>
              </a:cxnLst>
              <a:rect l="0" t="0" r="r" b="b"/>
              <a:pathLst>
                <a:path w="97" h="116">
                  <a:moveTo>
                    <a:pt x="0" y="97"/>
                  </a:moveTo>
                  <a:lnTo>
                    <a:pt x="0" y="98"/>
                  </a:lnTo>
                  <a:lnTo>
                    <a:pt x="0" y="100"/>
                  </a:lnTo>
                  <a:lnTo>
                    <a:pt x="1" y="104"/>
                  </a:lnTo>
                  <a:lnTo>
                    <a:pt x="1" y="105"/>
                  </a:lnTo>
                  <a:lnTo>
                    <a:pt x="1" y="105"/>
                  </a:lnTo>
                  <a:lnTo>
                    <a:pt x="1" y="106"/>
                  </a:lnTo>
                  <a:lnTo>
                    <a:pt x="2" y="108"/>
                  </a:lnTo>
                  <a:lnTo>
                    <a:pt x="2" y="108"/>
                  </a:lnTo>
                  <a:lnTo>
                    <a:pt x="2" y="108"/>
                  </a:lnTo>
                  <a:lnTo>
                    <a:pt x="2" y="109"/>
                  </a:lnTo>
                  <a:lnTo>
                    <a:pt x="2" y="111"/>
                  </a:lnTo>
                  <a:lnTo>
                    <a:pt x="2" y="111"/>
                  </a:lnTo>
                  <a:lnTo>
                    <a:pt x="2" y="111"/>
                  </a:lnTo>
                  <a:lnTo>
                    <a:pt x="3" y="112"/>
                  </a:lnTo>
                  <a:lnTo>
                    <a:pt x="3" y="112"/>
                  </a:lnTo>
                  <a:lnTo>
                    <a:pt x="3" y="112"/>
                  </a:lnTo>
                  <a:lnTo>
                    <a:pt x="3" y="113"/>
                  </a:lnTo>
                  <a:lnTo>
                    <a:pt x="3" y="113"/>
                  </a:lnTo>
                  <a:lnTo>
                    <a:pt x="3" y="113"/>
                  </a:lnTo>
                  <a:lnTo>
                    <a:pt x="3" y="114"/>
                  </a:lnTo>
                  <a:lnTo>
                    <a:pt x="3" y="114"/>
                  </a:lnTo>
                  <a:lnTo>
                    <a:pt x="4" y="114"/>
                  </a:lnTo>
                  <a:lnTo>
                    <a:pt x="4" y="114"/>
                  </a:lnTo>
                  <a:lnTo>
                    <a:pt x="4" y="115"/>
                  </a:lnTo>
                  <a:lnTo>
                    <a:pt x="4" y="115"/>
                  </a:lnTo>
                  <a:lnTo>
                    <a:pt x="4" y="115"/>
                  </a:lnTo>
                  <a:lnTo>
                    <a:pt x="4" y="115"/>
                  </a:lnTo>
                  <a:lnTo>
                    <a:pt x="4" y="115"/>
                  </a:lnTo>
                  <a:lnTo>
                    <a:pt x="4" y="115"/>
                  </a:lnTo>
                  <a:lnTo>
                    <a:pt x="4" y="115"/>
                  </a:lnTo>
                  <a:lnTo>
                    <a:pt x="4" y="115"/>
                  </a:lnTo>
                  <a:lnTo>
                    <a:pt x="4" y="116"/>
                  </a:lnTo>
                  <a:lnTo>
                    <a:pt x="5" y="116"/>
                  </a:lnTo>
                  <a:lnTo>
                    <a:pt x="5" y="116"/>
                  </a:lnTo>
                  <a:lnTo>
                    <a:pt x="5" y="116"/>
                  </a:lnTo>
                  <a:lnTo>
                    <a:pt x="5" y="116"/>
                  </a:lnTo>
                  <a:lnTo>
                    <a:pt x="5" y="116"/>
                  </a:lnTo>
                  <a:lnTo>
                    <a:pt x="5" y="116"/>
                  </a:lnTo>
                  <a:lnTo>
                    <a:pt x="5" y="116"/>
                  </a:lnTo>
                  <a:lnTo>
                    <a:pt x="5" y="115"/>
                  </a:lnTo>
                  <a:lnTo>
                    <a:pt x="5" y="115"/>
                  </a:lnTo>
                  <a:lnTo>
                    <a:pt x="5" y="115"/>
                  </a:lnTo>
                  <a:lnTo>
                    <a:pt x="6" y="115"/>
                  </a:lnTo>
                  <a:lnTo>
                    <a:pt x="6" y="115"/>
                  </a:lnTo>
                  <a:lnTo>
                    <a:pt x="6" y="115"/>
                  </a:lnTo>
                  <a:lnTo>
                    <a:pt x="6" y="115"/>
                  </a:lnTo>
                  <a:lnTo>
                    <a:pt x="6" y="115"/>
                  </a:lnTo>
                  <a:lnTo>
                    <a:pt x="6" y="115"/>
                  </a:lnTo>
                  <a:lnTo>
                    <a:pt x="6" y="114"/>
                  </a:lnTo>
                  <a:lnTo>
                    <a:pt x="6" y="114"/>
                  </a:lnTo>
                  <a:lnTo>
                    <a:pt x="6" y="114"/>
                  </a:lnTo>
                  <a:lnTo>
                    <a:pt x="6" y="114"/>
                  </a:lnTo>
                  <a:lnTo>
                    <a:pt x="6" y="114"/>
                  </a:lnTo>
                  <a:lnTo>
                    <a:pt x="7" y="113"/>
                  </a:lnTo>
                  <a:lnTo>
                    <a:pt x="7" y="113"/>
                  </a:lnTo>
                  <a:lnTo>
                    <a:pt x="7" y="113"/>
                  </a:lnTo>
                  <a:lnTo>
                    <a:pt x="7" y="112"/>
                  </a:lnTo>
                  <a:lnTo>
                    <a:pt x="7" y="112"/>
                  </a:lnTo>
                  <a:lnTo>
                    <a:pt x="7" y="111"/>
                  </a:lnTo>
                  <a:lnTo>
                    <a:pt x="7" y="111"/>
                  </a:lnTo>
                  <a:lnTo>
                    <a:pt x="8" y="110"/>
                  </a:lnTo>
                  <a:lnTo>
                    <a:pt x="8" y="110"/>
                  </a:lnTo>
                  <a:lnTo>
                    <a:pt x="8" y="109"/>
                  </a:lnTo>
                  <a:lnTo>
                    <a:pt x="8" y="108"/>
                  </a:lnTo>
                  <a:lnTo>
                    <a:pt x="8" y="107"/>
                  </a:lnTo>
                  <a:lnTo>
                    <a:pt x="8" y="107"/>
                  </a:lnTo>
                  <a:lnTo>
                    <a:pt x="8" y="106"/>
                  </a:lnTo>
                  <a:lnTo>
                    <a:pt x="9" y="104"/>
                  </a:lnTo>
                  <a:lnTo>
                    <a:pt x="10" y="99"/>
                  </a:lnTo>
                  <a:lnTo>
                    <a:pt x="10" y="99"/>
                  </a:lnTo>
                  <a:lnTo>
                    <a:pt x="10" y="98"/>
                  </a:lnTo>
                  <a:lnTo>
                    <a:pt x="10" y="97"/>
                  </a:lnTo>
                  <a:lnTo>
                    <a:pt x="10" y="94"/>
                  </a:lnTo>
                  <a:lnTo>
                    <a:pt x="11" y="89"/>
                  </a:lnTo>
                  <a:lnTo>
                    <a:pt x="12" y="77"/>
                  </a:lnTo>
                  <a:lnTo>
                    <a:pt x="12" y="77"/>
                  </a:lnTo>
                  <a:lnTo>
                    <a:pt x="13" y="76"/>
                  </a:lnTo>
                  <a:lnTo>
                    <a:pt x="13" y="74"/>
                  </a:lnTo>
                  <a:lnTo>
                    <a:pt x="13" y="71"/>
                  </a:lnTo>
                  <a:lnTo>
                    <a:pt x="14" y="65"/>
                  </a:lnTo>
                  <a:lnTo>
                    <a:pt x="15" y="52"/>
                  </a:lnTo>
                  <a:lnTo>
                    <a:pt x="15" y="51"/>
                  </a:lnTo>
                  <a:lnTo>
                    <a:pt x="15" y="50"/>
                  </a:lnTo>
                  <a:lnTo>
                    <a:pt x="16" y="48"/>
                  </a:lnTo>
                  <a:lnTo>
                    <a:pt x="16" y="45"/>
                  </a:lnTo>
                  <a:lnTo>
                    <a:pt x="17" y="38"/>
                  </a:lnTo>
                  <a:lnTo>
                    <a:pt x="17" y="37"/>
                  </a:lnTo>
                  <a:lnTo>
                    <a:pt x="17" y="36"/>
                  </a:lnTo>
                  <a:lnTo>
                    <a:pt x="17" y="35"/>
                  </a:lnTo>
                  <a:lnTo>
                    <a:pt x="18" y="31"/>
                  </a:lnTo>
                  <a:lnTo>
                    <a:pt x="18" y="25"/>
                  </a:lnTo>
                  <a:lnTo>
                    <a:pt x="18" y="24"/>
                  </a:lnTo>
                  <a:lnTo>
                    <a:pt x="18" y="24"/>
                  </a:lnTo>
                  <a:lnTo>
                    <a:pt x="19" y="22"/>
                  </a:lnTo>
                  <a:lnTo>
                    <a:pt x="19" y="20"/>
                  </a:lnTo>
                  <a:lnTo>
                    <a:pt x="19" y="19"/>
                  </a:lnTo>
                  <a:lnTo>
                    <a:pt x="19" y="18"/>
                  </a:lnTo>
                  <a:lnTo>
                    <a:pt x="19" y="17"/>
                  </a:lnTo>
                  <a:lnTo>
                    <a:pt x="20" y="15"/>
                  </a:lnTo>
                  <a:lnTo>
                    <a:pt x="20" y="14"/>
                  </a:lnTo>
                  <a:lnTo>
                    <a:pt x="20" y="13"/>
                  </a:lnTo>
                  <a:lnTo>
                    <a:pt x="20" y="12"/>
                  </a:lnTo>
                  <a:lnTo>
                    <a:pt x="20" y="10"/>
                  </a:lnTo>
                  <a:lnTo>
                    <a:pt x="21" y="10"/>
                  </a:lnTo>
                  <a:lnTo>
                    <a:pt x="21" y="9"/>
                  </a:lnTo>
                  <a:lnTo>
                    <a:pt x="21" y="8"/>
                  </a:lnTo>
                  <a:lnTo>
                    <a:pt x="21" y="6"/>
                  </a:lnTo>
                  <a:lnTo>
                    <a:pt x="21" y="6"/>
                  </a:lnTo>
                  <a:lnTo>
                    <a:pt x="22" y="6"/>
                  </a:lnTo>
                  <a:lnTo>
                    <a:pt x="22" y="5"/>
                  </a:lnTo>
                  <a:lnTo>
                    <a:pt x="22" y="4"/>
                  </a:lnTo>
                  <a:lnTo>
                    <a:pt x="22" y="4"/>
                  </a:lnTo>
                  <a:lnTo>
                    <a:pt x="22" y="4"/>
                  </a:lnTo>
                  <a:lnTo>
                    <a:pt x="22" y="3"/>
                  </a:lnTo>
                  <a:lnTo>
                    <a:pt x="22" y="3"/>
                  </a:lnTo>
                  <a:lnTo>
                    <a:pt x="22" y="2"/>
                  </a:lnTo>
                  <a:lnTo>
                    <a:pt x="22" y="2"/>
                  </a:lnTo>
                  <a:lnTo>
                    <a:pt x="23" y="2"/>
                  </a:lnTo>
                  <a:lnTo>
                    <a:pt x="23" y="1"/>
                  </a:lnTo>
                  <a:lnTo>
                    <a:pt x="23" y="1"/>
                  </a:lnTo>
                  <a:lnTo>
                    <a:pt x="23" y="1"/>
                  </a:lnTo>
                  <a:lnTo>
                    <a:pt x="23" y="1"/>
                  </a:lnTo>
                  <a:lnTo>
                    <a:pt x="23" y="1"/>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0"/>
                  </a:lnTo>
                  <a:lnTo>
                    <a:pt x="25" y="0"/>
                  </a:lnTo>
                  <a:lnTo>
                    <a:pt x="26" y="1"/>
                  </a:lnTo>
                  <a:lnTo>
                    <a:pt x="26" y="1"/>
                  </a:lnTo>
                  <a:lnTo>
                    <a:pt x="26" y="1"/>
                  </a:lnTo>
                  <a:lnTo>
                    <a:pt x="26" y="1"/>
                  </a:lnTo>
                  <a:lnTo>
                    <a:pt x="26" y="2"/>
                  </a:lnTo>
                  <a:lnTo>
                    <a:pt x="26" y="2"/>
                  </a:lnTo>
                  <a:lnTo>
                    <a:pt x="26" y="2"/>
                  </a:lnTo>
                  <a:lnTo>
                    <a:pt x="26" y="3"/>
                  </a:lnTo>
                  <a:lnTo>
                    <a:pt x="26" y="3"/>
                  </a:lnTo>
                  <a:lnTo>
                    <a:pt x="27" y="4"/>
                  </a:lnTo>
                  <a:lnTo>
                    <a:pt x="27" y="4"/>
                  </a:lnTo>
                  <a:lnTo>
                    <a:pt x="27" y="5"/>
                  </a:lnTo>
                  <a:lnTo>
                    <a:pt x="27" y="6"/>
                  </a:lnTo>
                  <a:lnTo>
                    <a:pt x="27" y="6"/>
                  </a:lnTo>
                  <a:lnTo>
                    <a:pt x="27" y="7"/>
                  </a:lnTo>
                  <a:lnTo>
                    <a:pt x="28" y="8"/>
                  </a:lnTo>
                  <a:lnTo>
                    <a:pt x="28" y="9"/>
                  </a:lnTo>
                  <a:lnTo>
                    <a:pt x="28" y="10"/>
                  </a:lnTo>
                  <a:lnTo>
                    <a:pt x="28" y="10"/>
                  </a:lnTo>
                  <a:lnTo>
                    <a:pt x="28" y="11"/>
                  </a:lnTo>
                  <a:lnTo>
                    <a:pt x="29" y="13"/>
                  </a:lnTo>
                  <a:lnTo>
                    <a:pt x="29" y="14"/>
                  </a:lnTo>
                  <a:lnTo>
                    <a:pt x="29" y="14"/>
                  </a:lnTo>
                  <a:lnTo>
                    <a:pt x="29" y="16"/>
                  </a:lnTo>
                  <a:lnTo>
                    <a:pt x="29" y="18"/>
                  </a:lnTo>
                  <a:lnTo>
                    <a:pt x="30" y="23"/>
                  </a:lnTo>
                  <a:lnTo>
                    <a:pt x="30" y="24"/>
                  </a:lnTo>
                  <a:lnTo>
                    <a:pt x="30" y="24"/>
                  </a:lnTo>
                  <a:lnTo>
                    <a:pt x="30" y="26"/>
                  </a:lnTo>
                  <a:lnTo>
                    <a:pt x="31" y="28"/>
                  </a:lnTo>
                  <a:lnTo>
                    <a:pt x="31" y="34"/>
                  </a:lnTo>
                  <a:lnTo>
                    <a:pt x="33" y="47"/>
                  </a:lnTo>
                  <a:lnTo>
                    <a:pt x="33" y="48"/>
                  </a:lnTo>
                  <a:lnTo>
                    <a:pt x="33" y="48"/>
                  </a:lnTo>
                  <a:lnTo>
                    <a:pt x="33" y="50"/>
                  </a:lnTo>
                  <a:lnTo>
                    <a:pt x="34" y="54"/>
                  </a:lnTo>
                  <a:lnTo>
                    <a:pt x="34" y="61"/>
                  </a:lnTo>
                  <a:lnTo>
                    <a:pt x="36" y="75"/>
                  </a:lnTo>
                  <a:lnTo>
                    <a:pt x="36" y="76"/>
                  </a:lnTo>
                  <a:lnTo>
                    <a:pt x="36" y="76"/>
                  </a:lnTo>
                  <a:lnTo>
                    <a:pt x="36" y="78"/>
                  </a:lnTo>
                  <a:lnTo>
                    <a:pt x="37" y="81"/>
                  </a:lnTo>
                  <a:lnTo>
                    <a:pt x="37" y="88"/>
                  </a:lnTo>
                  <a:lnTo>
                    <a:pt x="37" y="88"/>
                  </a:lnTo>
                  <a:lnTo>
                    <a:pt x="38" y="89"/>
                  </a:lnTo>
                  <a:lnTo>
                    <a:pt x="38" y="91"/>
                  </a:lnTo>
                  <a:lnTo>
                    <a:pt x="38" y="94"/>
                  </a:lnTo>
                  <a:lnTo>
                    <a:pt x="39" y="99"/>
                  </a:lnTo>
                  <a:lnTo>
                    <a:pt x="39" y="99"/>
                  </a:lnTo>
                  <a:lnTo>
                    <a:pt x="39" y="100"/>
                  </a:lnTo>
                  <a:lnTo>
                    <a:pt x="39" y="101"/>
                  </a:lnTo>
                  <a:lnTo>
                    <a:pt x="40" y="103"/>
                  </a:lnTo>
                  <a:lnTo>
                    <a:pt x="40" y="104"/>
                  </a:lnTo>
                  <a:lnTo>
                    <a:pt x="40" y="104"/>
                  </a:lnTo>
                  <a:lnTo>
                    <a:pt x="40" y="105"/>
                  </a:lnTo>
                  <a:lnTo>
                    <a:pt x="40" y="107"/>
                  </a:lnTo>
                  <a:lnTo>
                    <a:pt x="40" y="108"/>
                  </a:lnTo>
                  <a:lnTo>
                    <a:pt x="40" y="108"/>
                  </a:lnTo>
                  <a:lnTo>
                    <a:pt x="41" y="109"/>
                  </a:lnTo>
                  <a:lnTo>
                    <a:pt x="41" y="109"/>
                  </a:lnTo>
                  <a:lnTo>
                    <a:pt x="41" y="110"/>
                  </a:lnTo>
                  <a:lnTo>
                    <a:pt x="41" y="110"/>
                  </a:lnTo>
                  <a:lnTo>
                    <a:pt x="41" y="110"/>
                  </a:lnTo>
                  <a:lnTo>
                    <a:pt x="41" y="111"/>
                  </a:lnTo>
                  <a:lnTo>
                    <a:pt x="41" y="112"/>
                  </a:lnTo>
                  <a:lnTo>
                    <a:pt x="42" y="113"/>
                  </a:lnTo>
                  <a:lnTo>
                    <a:pt x="42" y="113"/>
                  </a:lnTo>
                  <a:lnTo>
                    <a:pt x="42" y="113"/>
                  </a:lnTo>
                  <a:lnTo>
                    <a:pt x="42" y="114"/>
                  </a:lnTo>
                  <a:lnTo>
                    <a:pt x="42" y="114"/>
                  </a:lnTo>
                  <a:lnTo>
                    <a:pt x="42" y="114"/>
                  </a:lnTo>
                  <a:lnTo>
                    <a:pt x="42" y="114"/>
                  </a:lnTo>
                  <a:lnTo>
                    <a:pt x="42" y="114"/>
                  </a:lnTo>
                  <a:lnTo>
                    <a:pt x="42" y="115"/>
                  </a:lnTo>
                  <a:lnTo>
                    <a:pt x="43" y="115"/>
                  </a:lnTo>
                  <a:lnTo>
                    <a:pt x="43" y="115"/>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6"/>
                  </a:lnTo>
                  <a:lnTo>
                    <a:pt x="44" y="116"/>
                  </a:lnTo>
                  <a:lnTo>
                    <a:pt x="44" y="116"/>
                  </a:lnTo>
                  <a:lnTo>
                    <a:pt x="44" y="115"/>
                  </a:lnTo>
                  <a:lnTo>
                    <a:pt x="44" y="115"/>
                  </a:lnTo>
                  <a:lnTo>
                    <a:pt x="44" y="115"/>
                  </a:lnTo>
                  <a:lnTo>
                    <a:pt x="44" y="115"/>
                  </a:lnTo>
                  <a:lnTo>
                    <a:pt x="44" y="115"/>
                  </a:lnTo>
                  <a:lnTo>
                    <a:pt x="44" y="115"/>
                  </a:lnTo>
                  <a:lnTo>
                    <a:pt x="44" y="115"/>
                  </a:lnTo>
                  <a:lnTo>
                    <a:pt x="45" y="115"/>
                  </a:lnTo>
                  <a:lnTo>
                    <a:pt x="45" y="114"/>
                  </a:lnTo>
                  <a:lnTo>
                    <a:pt x="45" y="114"/>
                  </a:lnTo>
                  <a:lnTo>
                    <a:pt x="45" y="114"/>
                  </a:lnTo>
                  <a:lnTo>
                    <a:pt x="45" y="114"/>
                  </a:lnTo>
                  <a:lnTo>
                    <a:pt x="45" y="114"/>
                  </a:lnTo>
                  <a:lnTo>
                    <a:pt x="45" y="113"/>
                  </a:lnTo>
                  <a:lnTo>
                    <a:pt x="45" y="113"/>
                  </a:lnTo>
                  <a:lnTo>
                    <a:pt x="46" y="112"/>
                  </a:lnTo>
                  <a:lnTo>
                    <a:pt x="46" y="112"/>
                  </a:lnTo>
                  <a:lnTo>
                    <a:pt x="46" y="112"/>
                  </a:lnTo>
                  <a:lnTo>
                    <a:pt x="46" y="111"/>
                  </a:lnTo>
                  <a:lnTo>
                    <a:pt x="46" y="111"/>
                  </a:lnTo>
                  <a:lnTo>
                    <a:pt x="46" y="110"/>
                  </a:lnTo>
                  <a:lnTo>
                    <a:pt x="46" y="110"/>
                  </a:lnTo>
                  <a:lnTo>
                    <a:pt x="47" y="108"/>
                  </a:lnTo>
                  <a:lnTo>
                    <a:pt x="47" y="108"/>
                  </a:lnTo>
                  <a:lnTo>
                    <a:pt x="47" y="107"/>
                  </a:lnTo>
                  <a:lnTo>
                    <a:pt x="47" y="106"/>
                  </a:lnTo>
                  <a:lnTo>
                    <a:pt x="48" y="104"/>
                  </a:lnTo>
                  <a:lnTo>
                    <a:pt x="48" y="104"/>
                  </a:lnTo>
                  <a:lnTo>
                    <a:pt x="48" y="103"/>
                  </a:lnTo>
                  <a:lnTo>
                    <a:pt x="48" y="102"/>
                  </a:lnTo>
                  <a:lnTo>
                    <a:pt x="48" y="99"/>
                  </a:lnTo>
                  <a:lnTo>
                    <a:pt x="49" y="94"/>
                  </a:lnTo>
                  <a:lnTo>
                    <a:pt x="49" y="93"/>
                  </a:lnTo>
                  <a:lnTo>
                    <a:pt x="49" y="92"/>
                  </a:lnTo>
                  <a:lnTo>
                    <a:pt x="49" y="91"/>
                  </a:lnTo>
                  <a:lnTo>
                    <a:pt x="50" y="88"/>
                  </a:lnTo>
                  <a:lnTo>
                    <a:pt x="50" y="82"/>
                  </a:lnTo>
                  <a:lnTo>
                    <a:pt x="51" y="81"/>
                  </a:lnTo>
                  <a:lnTo>
                    <a:pt x="51" y="80"/>
                  </a:lnTo>
                  <a:lnTo>
                    <a:pt x="51" y="78"/>
                  </a:lnTo>
                  <a:lnTo>
                    <a:pt x="51" y="75"/>
                  </a:lnTo>
                  <a:lnTo>
                    <a:pt x="52" y="68"/>
                  </a:lnTo>
                  <a:lnTo>
                    <a:pt x="54" y="54"/>
                  </a:lnTo>
                  <a:lnTo>
                    <a:pt x="54" y="53"/>
                  </a:lnTo>
                  <a:lnTo>
                    <a:pt x="54" y="52"/>
                  </a:lnTo>
                  <a:lnTo>
                    <a:pt x="54" y="50"/>
                  </a:lnTo>
                  <a:lnTo>
                    <a:pt x="54" y="47"/>
                  </a:lnTo>
                  <a:lnTo>
                    <a:pt x="55" y="40"/>
                  </a:lnTo>
                  <a:lnTo>
                    <a:pt x="57" y="27"/>
                  </a:lnTo>
                  <a:lnTo>
                    <a:pt x="57" y="26"/>
                  </a:lnTo>
                  <a:lnTo>
                    <a:pt x="57" y="26"/>
                  </a:lnTo>
                  <a:lnTo>
                    <a:pt x="57" y="24"/>
                  </a:lnTo>
                  <a:lnTo>
                    <a:pt x="57" y="22"/>
                  </a:lnTo>
                  <a:lnTo>
                    <a:pt x="57" y="21"/>
                  </a:lnTo>
                  <a:lnTo>
                    <a:pt x="57" y="20"/>
                  </a:lnTo>
                  <a:lnTo>
                    <a:pt x="58" y="19"/>
                  </a:lnTo>
                  <a:lnTo>
                    <a:pt x="58" y="16"/>
                  </a:lnTo>
                  <a:lnTo>
                    <a:pt x="58" y="16"/>
                  </a:lnTo>
                  <a:lnTo>
                    <a:pt x="58" y="15"/>
                  </a:lnTo>
                  <a:lnTo>
                    <a:pt x="58" y="14"/>
                  </a:lnTo>
                  <a:lnTo>
                    <a:pt x="59" y="12"/>
                  </a:lnTo>
                  <a:lnTo>
                    <a:pt x="59" y="12"/>
                  </a:lnTo>
                  <a:lnTo>
                    <a:pt x="59" y="11"/>
                  </a:lnTo>
                  <a:lnTo>
                    <a:pt x="59" y="10"/>
                  </a:lnTo>
                  <a:lnTo>
                    <a:pt x="59" y="8"/>
                  </a:lnTo>
                  <a:lnTo>
                    <a:pt x="59" y="8"/>
                  </a:lnTo>
                  <a:lnTo>
                    <a:pt x="60" y="7"/>
                  </a:lnTo>
                  <a:lnTo>
                    <a:pt x="60" y="7"/>
                  </a:lnTo>
                  <a:lnTo>
                    <a:pt x="60" y="6"/>
                  </a:lnTo>
                  <a:lnTo>
                    <a:pt x="60" y="6"/>
                  </a:lnTo>
                  <a:lnTo>
                    <a:pt x="60" y="5"/>
                  </a:lnTo>
                  <a:lnTo>
                    <a:pt x="60" y="5"/>
                  </a:lnTo>
                  <a:lnTo>
                    <a:pt x="60" y="4"/>
                  </a:lnTo>
                  <a:lnTo>
                    <a:pt x="60" y="4"/>
                  </a:lnTo>
                  <a:lnTo>
                    <a:pt x="61" y="3"/>
                  </a:lnTo>
                  <a:lnTo>
                    <a:pt x="61" y="2"/>
                  </a:lnTo>
                  <a:lnTo>
                    <a:pt x="61" y="2"/>
                  </a:lnTo>
                  <a:lnTo>
                    <a:pt x="61" y="2"/>
                  </a:lnTo>
                  <a:lnTo>
                    <a:pt x="61" y="1"/>
                  </a:lnTo>
                  <a:lnTo>
                    <a:pt x="61" y="1"/>
                  </a:lnTo>
                  <a:lnTo>
                    <a:pt x="61" y="1"/>
                  </a:lnTo>
                  <a:lnTo>
                    <a:pt x="62" y="1"/>
                  </a:lnTo>
                  <a:lnTo>
                    <a:pt x="62" y="0"/>
                  </a:lnTo>
                  <a:lnTo>
                    <a:pt x="62" y="0"/>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1"/>
                  </a:lnTo>
                  <a:lnTo>
                    <a:pt x="64" y="1"/>
                  </a:lnTo>
                  <a:lnTo>
                    <a:pt x="64" y="1"/>
                  </a:lnTo>
                  <a:lnTo>
                    <a:pt x="64" y="1"/>
                  </a:lnTo>
                  <a:lnTo>
                    <a:pt x="64" y="2"/>
                  </a:lnTo>
                  <a:lnTo>
                    <a:pt x="65" y="2"/>
                  </a:lnTo>
                  <a:lnTo>
                    <a:pt x="65" y="2"/>
                  </a:lnTo>
                  <a:lnTo>
                    <a:pt x="65" y="2"/>
                  </a:lnTo>
                  <a:lnTo>
                    <a:pt x="65" y="3"/>
                  </a:lnTo>
                  <a:lnTo>
                    <a:pt x="65" y="4"/>
                  </a:lnTo>
                  <a:lnTo>
                    <a:pt x="65" y="5"/>
                  </a:lnTo>
                  <a:lnTo>
                    <a:pt x="65" y="5"/>
                  </a:lnTo>
                  <a:lnTo>
                    <a:pt x="66" y="6"/>
                  </a:lnTo>
                  <a:lnTo>
                    <a:pt x="66" y="8"/>
                  </a:lnTo>
                  <a:lnTo>
                    <a:pt x="66" y="8"/>
                  </a:lnTo>
                  <a:lnTo>
                    <a:pt x="66" y="9"/>
                  </a:lnTo>
                  <a:lnTo>
                    <a:pt x="66" y="10"/>
                  </a:lnTo>
                  <a:lnTo>
                    <a:pt x="67" y="12"/>
                  </a:lnTo>
                  <a:lnTo>
                    <a:pt x="67" y="12"/>
                  </a:lnTo>
                  <a:lnTo>
                    <a:pt x="67" y="13"/>
                  </a:lnTo>
                  <a:lnTo>
                    <a:pt x="67" y="14"/>
                  </a:lnTo>
                  <a:lnTo>
                    <a:pt x="67" y="17"/>
                  </a:lnTo>
                  <a:lnTo>
                    <a:pt x="68" y="22"/>
                  </a:lnTo>
                  <a:lnTo>
                    <a:pt x="68" y="23"/>
                  </a:lnTo>
                  <a:lnTo>
                    <a:pt x="68" y="24"/>
                  </a:lnTo>
                  <a:lnTo>
                    <a:pt x="69" y="25"/>
                  </a:lnTo>
                  <a:lnTo>
                    <a:pt x="69" y="28"/>
                  </a:lnTo>
                  <a:lnTo>
                    <a:pt x="70" y="34"/>
                  </a:lnTo>
                  <a:lnTo>
                    <a:pt x="71" y="47"/>
                  </a:lnTo>
                  <a:lnTo>
                    <a:pt x="71" y="48"/>
                  </a:lnTo>
                  <a:lnTo>
                    <a:pt x="71" y="48"/>
                  </a:lnTo>
                  <a:lnTo>
                    <a:pt x="71" y="50"/>
                  </a:lnTo>
                  <a:lnTo>
                    <a:pt x="72" y="53"/>
                  </a:lnTo>
                  <a:lnTo>
                    <a:pt x="73" y="60"/>
                  </a:lnTo>
                  <a:lnTo>
                    <a:pt x="74" y="74"/>
                  </a:lnTo>
                  <a:lnTo>
                    <a:pt x="74" y="74"/>
                  </a:lnTo>
                  <a:lnTo>
                    <a:pt x="74" y="75"/>
                  </a:lnTo>
                  <a:lnTo>
                    <a:pt x="74" y="77"/>
                  </a:lnTo>
                  <a:lnTo>
                    <a:pt x="75" y="80"/>
                  </a:lnTo>
                  <a:lnTo>
                    <a:pt x="75" y="86"/>
                  </a:lnTo>
                  <a:lnTo>
                    <a:pt x="75" y="87"/>
                  </a:lnTo>
                  <a:lnTo>
                    <a:pt x="75" y="87"/>
                  </a:lnTo>
                  <a:lnTo>
                    <a:pt x="76" y="89"/>
                  </a:lnTo>
                  <a:lnTo>
                    <a:pt x="76" y="92"/>
                  </a:lnTo>
                  <a:lnTo>
                    <a:pt x="77" y="97"/>
                  </a:lnTo>
                  <a:lnTo>
                    <a:pt x="77" y="97"/>
                  </a:lnTo>
                  <a:lnTo>
                    <a:pt x="77" y="98"/>
                  </a:lnTo>
                  <a:lnTo>
                    <a:pt x="77" y="99"/>
                  </a:lnTo>
                  <a:lnTo>
                    <a:pt x="77" y="101"/>
                  </a:lnTo>
                  <a:lnTo>
                    <a:pt x="77" y="102"/>
                  </a:lnTo>
                  <a:lnTo>
                    <a:pt x="77" y="102"/>
                  </a:lnTo>
                  <a:lnTo>
                    <a:pt x="78" y="104"/>
                  </a:lnTo>
                  <a:lnTo>
                    <a:pt x="78" y="106"/>
                  </a:lnTo>
                  <a:lnTo>
                    <a:pt x="78" y="106"/>
                  </a:lnTo>
                  <a:lnTo>
                    <a:pt x="78" y="106"/>
                  </a:lnTo>
                  <a:lnTo>
                    <a:pt x="78" y="107"/>
                  </a:lnTo>
                  <a:lnTo>
                    <a:pt x="79" y="109"/>
                  </a:lnTo>
                  <a:lnTo>
                    <a:pt x="79" y="109"/>
                  </a:lnTo>
                  <a:lnTo>
                    <a:pt x="79" y="110"/>
                  </a:lnTo>
                  <a:lnTo>
                    <a:pt x="79" y="110"/>
                  </a:lnTo>
                  <a:lnTo>
                    <a:pt x="79" y="112"/>
                  </a:lnTo>
                  <a:lnTo>
                    <a:pt x="79" y="112"/>
                  </a:lnTo>
                  <a:lnTo>
                    <a:pt x="80" y="112"/>
                  </a:lnTo>
                  <a:lnTo>
                    <a:pt x="80" y="113"/>
                  </a:lnTo>
                  <a:lnTo>
                    <a:pt x="80" y="113"/>
                  </a:lnTo>
                  <a:lnTo>
                    <a:pt x="80" y="113"/>
                  </a:lnTo>
                  <a:lnTo>
                    <a:pt x="80" y="114"/>
                  </a:lnTo>
                  <a:lnTo>
                    <a:pt x="80" y="114"/>
                  </a:lnTo>
                  <a:lnTo>
                    <a:pt x="80" y="114"/>
                  </a:lnTo>
                  <a:lnTo>
                    <a:pt x="80" y="114"/>
                  </a:lnTo>
                  <a:lnTo>
                    <a:pt x="81" y="115"/>
                  </a:lnTo>
                  <a:lnTo>
                    <a:pt x="81" y="115"/>
                  </a:lnTo>
                  <a:lnTo>
                    <a:pt x="81" y="115"/>
                  </a:lnTo>
                  <a:lnTo>
                    <a:pt x="81" y="115"/>
                  </a:lnTo>
                  <a:lnTo>
                    <a:pt x="81" y="115"/>
                  </a:lnTo>
                  <a:lnTo>
                    <a:pt x="81" y="115"/>
                  </a:lnTo>
                  <a:lnTo>
                    <a:pt x="81" y="115"/>
                  </a:lnTo>
                  <a:lnTo>
                    <a:pt x="81" y="115"/>
                  </a:lnTo>
                  <a:lnTo>
                    <a:pt x="81" y="116"/>
                  </a:lnTo>
                  <a:lnTo>
                    <a:pt x="81" y="116"/>
                  </a:lnTo>
                  <a:lnTo>
                    <a:pt x="81" y="116"/>
                  </a:lnTo>
                  <a:lnTo>
                    <a:pt x="81" y="116"/>
                  </a:lnTo>
                  <a:lnTo>
                    <a:pt x="82" y="116"/>
                  </a:lnTo>
                  <a:lnTo>
                    <a:pt x="82" y="116"/>
                  </a:lnTo>
                  <a:lnTo>
                    <a:pt x="82" y="116"/>
                  </a:lnTo>
                  <a:lnTo>
                    <a:pt x="82" y="116"/>
                  </a:lnTo>
                  <a:lnTo>
                    <a:pt x="82" y="115"/>
                  </a:lnTo>
                  <a:lnTo>
                    <a:pt x="82" y="115"/>
                  </a:lnTo>
                  <a:lnTo>
                    <a:pt x="82" y="115"/>
                  </a:lnTo>
                  <a:lnTo>
                    <a:pt x="82" y="115"/>
                  </a:lnTo>
                  <a:lnTo>
                    <a:pt x="82" y="115"/>
                  </a:lnTo>
                  <a:lnTo>
                    <a:pt x="83" y="115"/>
                  </a:lnTo>
                  <a:lnTo>
                    <a:pt x="83" y="115"/>
                  </a:lnTo>
                  <a:lnTo>
                    <a:pt x="83" y="115"/>
                  </a:lnTo>
                  <a:lnTo>
                    <a:pt x="83" y="114"/>
                  </a:lnTo>
                  <a:lnTo>
                    <a:pt x="83" y="114"/>
                  </a:lnTo>
                  <a:lnTo>
                    <a:pt x="83" y="114"/>
                  </a:lnTo>
                  <a:lnTo>
                    <a:pt x="83" y="114"/>
                  </a:lnTo>
                  <a:lnTo>
                    <a:pt x="83" y="113"/>
                  </a:lnTo>
                  <a:lnTo>
                    <a:pt x="83" y="113"/>
                  </a:lnTo>
                  <a:lnTo>
                    <a:pt x="83" y="112"/>
                  </a:lnTo>
                  <a:lnTo>
                    <a:pt x="84" y="112"/>
                  </a:lnTo>
                  <a:lnTo>
                    <a:pt x="84" y="112"/>
                  </a:lnTo>
                  <a:lnTo>
                    <a:pt x="84" y="111"/>
                  </a:lnTo>
                  <a:lnTo>
                    <a:pt x="84" y="111"/>
                  </a:lnTo>
                  <a:lnTo>
                    <a:pt x="84" y="110"/>
                  </a:lnTo>
                  <a:lnTo>
                    <a:pt x="84" y="110"/>
                  </a:lnTo>
                  <a:lnTo>
                    <a:pt x="85" y="108"/>
                  </a:lnTo>
                  <a:lnTo>
                    <a:pt x="85" y="108"/>
                  </a:lnTo>
                  <a:lnTo>
                    <a:pt x="85" y="107"/>
                  </a:lnTo>
                  <a:lnTo>
                    <a:pt x="85" y="106"/>
                  </a:lnTo>
                  <a:lnTo>
                    <a:pt x="85" y="104"/>
                  </a:lnTo>
                  <a:lnTo>
                    <a:pt x="85" y="104"/>
                  </a:lnTo>
                  <a:lnTo>
                    <a:pt x="86" y="103"/>
                  </a:lnTo>
                  <a:lnTo>
                    <a:pt x="86" y="102"/>
                  </a:lnTo>
                  <a:lnTo>
                    <a:pt x="86" y="100"/>
                  </a:lnTo>
                  <a:lnTo>
                    <a:pt x="87" y="95"/>
                  </a:lnTo>
                  <a:lnTo>
                    <a:pt x="87" y="94"/>
                  </a:lnTo>
                  <a:lnTo>
                    <a:pt x="87" y="93"/>
                  </a:lnTo>
                  <a:lnTo>
                    <a:pt x="87" y="92"/>
                  </a:lnTo>
                  <a:lnTo>
                    <a:pt x="87" y="89"/>
                  </a:lnTo>
                  <a:lnTo>
                    <a:pt x="88" y="83"/>
                  </a:lnTo>
                  <a:lnTo>
                    <a:pt x="88" y="83"/>
                  </a:lnTo>
                  <a:lnTo>
                    <a:pt x="88" y="82"/>
                  </a:lnTo>
                  <a:lnTo>
                    <a:pt x="89" y="80"/>
                  </a:lnTo>
                  <a:lnTo>
                    <a:pt x="89" y="77"/>
                  </a:lnTo>
                  <a:lnTo>
                    <a:pt x="90" y="71"/>
                  </a:lnTo>
                  <a:lnTo>
                    <a:pt x="91" y="57"/>
                  </a:lnTo>
                  <a:lnTo>
                    <a:pt x="91" y="56"/>
                  </a:lnTo>
                  <a:lnTo>
                    <a:pt x="91" y="55"/>
                  </a:lnTo>
                  <a:lnTo>
                    <a:pt x="91" y="53"/>
                  </a:lnTo>
                  <a:lnTo>
                    <a:pt x="92" y="50"/>
                  </a:lnTo>
                  <a:lnTo>
                    <a:pt x="93" y="42"/>
                  </a:lnTo>
                  <a:lnTo>
                    <a:pt x="93" y="42"/>
                  </a:lnTo>
                  <a:lnTo>
                    <a:pt x="93" y="41"/>
                  </a:lnTo>
                  <a:lnTo>
                    <a:pt x="93" y="39"/>
                  </a:lnTo>
                  <a:lnTo>
                    <a:pt x="93" y="35"/>
                  </a:lnTo>
                  <a:lnTo>
                    <a:pt x="94" y="29"/>
                  </a:lnTo>
                  <a:lnTo>
                    <a:pt x="94" y="28"/>
                  </a:lnTo>
                  <a:lnTo>
                    <a:pt x="94" y="27"/>
                  </a:lnTo>
                  <a:lnTo>
                    <a:pt x="94" y="26"/>
                  </a:lnTo>
                  <a:lnTo>
                    <a:pt x="95" y="22"/>
                  </a:lnTo>
                  <a:lnTo>
                    <a:pt x="95" y="22"/>
                  </a:lnTo>
                  <a:lnTo>
                    <a:pt x="95" y="21"/>
                  </a:lnTo>
                  <a:lnTo>
                    <a:pt x="95" y="20"/>
                  </a:lnTo>
                  <a:lnTo>
                    <a:pt x="95" y="17"/>
                  </a:lnTo>
                  <a:lnTo>
                    <a:pt x="96" y="16"/>
                  </a:lnTo>
                  <a:lnTo>
                    <a:pt x="96" y="16"/>
                  </a:lnTo>
                  <a:lnTo>
                    <a:pt x="96" y="14"/>
                  </a:lnTo>
                  <a:lnTo>
                    <a:pt x="96" y="12"/>
                  </a:lnTo>
                  <a:lnTo>
                    <a:pt x="96" y="11"/>
                  </a:lnTo>
                  <a:lnTo>
                    <a:pt x="97" y="11"/>
                  </a:lnTo>
                  <a:lnTo>
                    <a:pt x="97" y="10"/>
                  </a:lnTo>
                  <a:lnTo>
                    <a:pt x="97" y="8"/>
                  </a:lnTo>
                  <a:lnTo>
                    <a:pt x="97" y="7"/>
                  </a:lnTo>
                  <a:lnTo>
                    <a:pt x="97" y="7"/>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8" name="Freeform 73"/>
            <p:cNvSpPr>
              <a:spLocks/>
            </p:cNvSpPr>
            <p:nvPr/>
          </p:nvSpPr>
          <p:spPr bwMode="auto">
            <a:xfrm>
              <a:off x="3685" y="2186"/>
              <a:ext cx="95" cy="116"/>
            </a:xfrm>
            <a:custGeom>
              <a:avLst/>
              <a:gdLst/>
              <a:ahLst/>
              <a:cxnLst>
                <a:cxn ang="0">
                  <a:pos x="1" y="3"/>
                </a:cxn>
                <a:cxn ang="0">
                  <a:pos x="2" y="1"/>
                </a:cxn>
                <a:cxn ang="0">
                  <a:pos x="3" y="0"/>
                </a:cxn>
                <a:cxn ang="0">
                  <a:pos x="4" y="0"/>
                </a:cxn>
                <a:cxn ang="0">
                  <a:pos x="4" y="0"/>
                </a:cxn>
                <a:cxn ang="0">
                  <a:pos x="5" y="3"/>
                </a:cxn>
                <a:cxn ang="0">
                  <a:pos x="7" y="9"/>
                </a:cxn>
                <a:cxn ang="0">
                  <a:pos x="8" y="18"/>
                </a:cxn>
                <a:cxn ang="0">
                  <a:pos x="12" y="49"/>
                </a:cxn>
                <a:cxn ang="0">
                  <a:pos x="14" y="71"/>
                </a:cxn>
                <a:cxn ang="0">
                  <a:pos x="16" y="92"/>
                </a:cxn>
                <a:cxn ang="0">
                  <a:pos x="19" y="106"/>
                </a:cxn>
                <a:cxn ang="0">
                  <a:pos x="20" y="112"/>
                </a:cxn>
                <a:cxn ang="0">
                  <a:pos x="21" y="114"/>
                </a:cxn>
                <a:cxn ang="0">
                  <a:pos x="21" y="115"/>
                </a:cxn>
                <a:cxn ang="0">
                  <a:pos x="22" y="116"/>
                </a:cxn>
                <a:cxn ang="0">
                  <a:pos x="23" y="115"/>
                </a:cxn>
                <a:cxn ang="0">
                  <a:pos x="23" y="113"/>
                </a:cxn>
                <a:cxn ang="0">
                  <a:pos x="25" y="109"/>
                </a:cxn>
                <a:cxn ang="0">
                  <a:pos x="27" y="98"/>
                </a:cxn>
                <a:cxn ang="0">
                  <a:pos x="30" y="64"/>
                </a:cxn>
                <a:cxn ang="0">
                  <a:pos x="33" y="33"/>
                </a:cxn>
                <a:cxn ang="0">
                  <a:pos x="36" y="16"/>
                </a:cxn>
                <a:cxn ang="0">
                  <a:pos x="37" y="8"/>
                </a:cxn>
                <a:cxn ang="0">
                  <a:pos x="38" y="3"/>
                </a:cxn>
                <a:cxn ang="0">
                  <a:pos x="39" y="1"/>
                </a:cxn>
                <a:cxn ang="0">
                  <a:pos x="40" y="0"/>
                </a:cxn>
                <a:cxn ang="0">
                  <a:pos x="40" y="0"/>
                </a:cxn>
                <a:cxn ang="0">
                  <a:pos x="41" y="1"/>
                </a:cxn>
                <a:cxn ang="0">
                  <a:pos x="42" y="3"/>
                </a:cxn>
                <a:cxn ang="0">
                  <a:pos x="43" y="7"/>
                </a:cxn>
                <a:cxn ang="0">
                  <a:pos x="45" y="20"/>
                </a:cxn>
                <a:cxn ang="0">
                  <a:pos x="48" y="44"/>
                </a:cxn>
                <a:cxn ang="0">
                  <a:pos x="52" y="86"/>
                </a:cxn>
                <a:cxn ang="0">
                  <a:pos x="54" y="98"/>
                </a:cxn>
                <a:cxn ang="0">
                  <a:pos x="55" y="106"/>
                </a:cxn>
                <a:cxn ang="0">
                  <a:pos x="56" y="111"/>
                </a:cxn>
                <a:cxn ang="0">
                  <a:pos x="57" y="114"/>
                </a:cxn>
                <a:cxn ang="0">
                  <a:pos x="58" y="115"/>
                </a:cxn>
                <a:cxn ang="0">
                  <a:pos x="59" y="116"/>
                </a:cxn>
                <a:cxn ang="0">
                  <a:pos x="59" y="115"/>
                </a:cxn>
                <a:cxn ang="0">
                  <a:pos x="60" y="112"/>
                </a:cxn>
                <a:cxn ang="0">
                  <a:pos x="61" y="107"/>
                </a:cxn>
                <a:cxn ang="0">
                  <a:pos x="63" y="97"/>
                </a:cxn>
                <a:cxn ang="0">
                  <a:pos x="67" y="64"/>
                </a:cxn>
                <a:cxn ang="0">
                  <a:pos x="70" y="34"/>
                </a:cxn>
                <a:cxn ang="0">
                  <a:pos x="72" y="12"/>
                </a:cxn>
                <a:cxn ang="0">
                  <a:pos x="74" y="4"/>
                </a:cxn>
                <a:cxn ang="0">
                  <a:pos x="75" y="1"/>
                </a:cxn>
                <a:cxn ang="0">
                  <a:pos x="76" y="0"/>
                </a:cxn>
                <a:cxn ang="0">
                  <a:pos x="76" y="0"/>
                </a:cxn>
                <a:cxn ang="0">
                  <a:pos x="77" y="0"/>
                </a:cxn>
                <a:cxn ang="0">
                  <a:pos x="78" y="3"/>
                </a:cxn>
                <a:cxn ang="0">
                  <a:pos x="79" y="8"/>
                </a:cxn>
                <a:cxn ang="0">
                  <a:pos x="82" y="23"/>
                </a:cxn>
                <a:cxn ang="0">
                  <a:pos x="85" y="51"/>
                </a:cxn>
                <a:cxn ang="0">
                  <a:pos x="88" y="90"/>
                </a:cxn>
                <a:cxn ang="0">
                  <a:pos x="90" y="104"/>
                </a:cxn>
                <a:cxn ang="0">
                  <a:pos x="92" y="111"/>
                </a:cxn>
                <a:cxn ang="0">
                  <a:pos x="93" y="114"/>
                </a:cxn>
                <a:cxn ang="0">
                  <a:pos x="94" y="115"/>
                </a:cxn>
                <a:cxn ang="0">
                  <a:pos x="94" y="116"/>
                </a:cxn>
              </a:cxnLst>
              <a:rect l="0" t="0" r="r" b="b"/>
              <a:pathLst>
                <a:path w="95" h="116">
                  <a:moveTo>
                    <a:pt x="0" y="7"/>
                  </a:moveTo>
                  <a:lnTo>
                    <a:pt x="0" y="6"/>
                  </a:lnTo>
                  <a:lnTo>
                    <a:pt x="0" y="6"/>
                  </a:lnTo>
                  <a:lnTo>
                    <a:pt x="1" y="5"/>
                  </a:lnTo>
                  <a:lnTo>
                    <a:pt x="1" y="4"/>
                  </a:lnTo>
                  <a:lnTo>
                    <a:pt x="1" y="4"/>
                  </a:lnTo>
                  <a:lnTo>
                    <a:pt x="1" y="4"/>
                  </a:lnTo>
                  <a:lnTo>
                    <a:pt x="1" y="3"/>
                  </a:lnTo>
                  <a:lnTo>
                    <a:pt x="1" y="3"/>
                  </a:lnTo>
                  <a:lnTo>
                    <a:pt x="1" y="2"/>
                  </a:lnTo>
                  <a:lnTo>
                    <a:pt x="2" y="2"/>
                  </a:lnTo>
                  <a:lnTo>
                    <a:pt x="2" y="2"/>
                  </a:lnTo>
                  <a:lnTo>
                    <a:pt x="2" y="2"/>
                  </a:lnTo>
                  <a:lnTo>
                    <a:pt x="2" y="1"/>
                  </a:lnTo>
                  <a:lnTo>
                    <a:pt x="2" y="1"/>
                  </a:lnTo>
                  <a:lnTo>
                    <a:pt x="2" y="1"/>
                  </a:lnTo>
                  <a:lnTo>
                    <a:pt x="2" y="1"/>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0"/>
                  </a:lnTo>
                  <a:lnTo>
                    <a:pt x="4" y="1"/>
                  </a:lnTo>
                  <a:lnTo>
                    <a:pt x="4" y="1"/>
                  </a:lnTo>
                  <a:lnTo>
                    <a:pt x="5" y="1"/>
                  </a:lnTo>
                  <a:lnTo>
                    <a:pt x="5" y="1"/>
                  </a:lnTo>
                  <a:lnTo>
                    <a:pt x="5" y="2"/>
                  </a:lnTo>
                  <a:lnTo>
                    <a:pt x="5" y="2"/>
                  </a:lnTo>
                  <a:lnTo>
                    <a:pt x="5" y="2"/>
                  </a:lnTo>
                  <a:lnTo>
                    <a:pt x="5" y="3"/>
                  </a:lnTo>
                  <a:lnTo>
                    <a:pt x="5" y="3"/>
                  </a:lnTo>
                  <a:lnTo>
                    <a:pt x="6" y="4"/>
                  </a:lnTo>
                  <a:lnTo>
                    <a:pt x="6" y="4"/>
                  </a:lnTo>
                  <a:lnTo>
                    <a:pt x="6" y="6"/>
                  </a:lnTo>
                  <a:lnTo>
                    <a:pt x="6" y="6"/>
                  </a:lnTo>
                  <a:lnTo>
                    <a:pt x="6" y="7"/>
                  </a:lnTo>
                  <a:lnTo>
                    <a:pt x="6" y="8"/>
                  </a:lnTo>
                  <a:lnTo>
                    <a:pt x="7" y="9"/>
                  </a:lnTo>
                  <a:lnTo>
                    <a:pt x="7" y="10"/>
                  </a:lnTo>
                  <a:lnTo>
                    <a:pt x="7" y="10"/>
                  </a:lnTo>
                  <a:lnTo>
                    <a:pt x="7" y="11"/>
                  </a:lnTo>
                  <a:lnTo>
                    <a:pt x="7" y="14"/>
                  </a:lnTo>
                  <a:lnTo>
                    <a:pt x="8" y="14"/>
                  </a:lnTo>
                  <a:lnTo>
                    <a:pt x="8" y="15"/>
                  </a:lnTo>
                  <a:lnTo>
                    <a:pt x="8" y="16"/>
                  </a:lnTo>
                  <a:lnTo>
                    <a:pt x="8" y="18"/>
                  </a:lnTo>
                  <a:lnTo>
                    <a:pt x="9" y="24"/>
                  </a:lnTo>
                  <a:lnTo>
                    <a:pt x="9" y="24"/>
                  </a:lnTo>
                  <a:lnTo>
                    <a:pt x="9" y="25"/>
                  </a:lnTo>
                  <a:lnTo>
                    <a:pt x="9" y="26"/>
                  </a:lnTo>
                  <a:lnTo>
                    <a:pt x="10" y="29"/>
                  </a:lnTo>
                  <a:lnTo>
                    <a:pt x="10" y="35"/>
                  </a:lnTo>
                  <a:lnTo>
                    <a:pt x="12" y="48"/>
                  </a:lnTo>
                  <a:lnTo>
                    <a:pt x="12" y="49"/>
                  </a:lnTo>
                  <a:lnTo>
                    <a:pt x="12" y="50"/>
                  </a:lnTo>
                  <a:lnTo>
                    <a:pt x="12" y="52"/>
                  </a:lnTo>
                  <a:lnTo>
                    <a:pt x="12" y="56"/>
                  </a:lnTo>
                  <a:lnTo>
                    <a:pt x="13" y="63"/>
                  </a:lnTo>
                  <a:lnTo>
                    <a:pt x="13" y="64"/>
                  </a:lnTo>
                  <a:lnTo>
                    <a:pt x="13" y="65"/>
                  </a:lnTo>
                  <a:lnTo>
                    <a:pt x="14" y="67"/>
                  </a:lnTo>
                  <a:lnTo>
                    <a:pt x="14" y="71"/>
                  </a:lnTo>
                  <a:lnTo>
                    <a:pt x="15" y="78"/>
                  </a:lnTo>
                  <a:lnTo>
                    <a:pt x="15" y="79"/>
                  </a:lnTo>
                  <a:lnTo>
                    <a:pt x="15" y="80"/>
                  </a:lnTo>
                  <a:lnTo>
                    <a:pt x="15" y="81"/>
                  </a:lnTo>
                  <a:lnTo>
                    <a:pt x="15" y="84"/>
                  </a:lnTo>
                  <a:lnTo>
                    <a:pt x="16" y="91"/>
                  </a:lnTo>
                  <a:lnTo>
                    <a:pt x="16" y="92"/>
                  </a:lnTo>
                  <a:lnTo>
                    <a:pt x="16" y="92"/>
                  </a:lnTo>
                  <a:lnTo>
                    <a:pt x="17" y="94"/>
                  </a:lnTo>
                  <a:lnTo>
                    <a:pt x="17" y="97"/>
                  </a:lnTo>
                  <a:lnTo>
                    <a:pt x="18" y="102"/>
                  </a:lnTo>
                  <a:lnTo>
                    <a:pt x="18" y="102"/>
                  </a:lnTo>
                  <a:lnTo>
                    <a:pt x="18" y="103"/>
                  </a:lnTo>
                  <a:lnTo>
                    <a:pt x="18" y="104"/>
                  </a:lnTo>
                  <a:lnTo>
                    <a:pt x="18" y="106"/>
                  </a:lnTo>
                  <a:lnTo>
                    <a:pt x="19" y="106"/>
                  </a:lnTo>
                  <a:lnTo>
                    <a:pt x="19" y="107"/>
                  </a:lnTo>
                  <a:lnTo>
                    <a:pt x="19" y="108"/>
                  </a:lnTo>
                  <a:lnTo>
                    <a:pt x="19" y="110"/>
                  </a:lnTo>
                  <a:lnTo>
                    <a:pt x="19" y="110"/>
                  </a:lnTo>
                  <a:lnTo>
                    <a:pt x="19" y="110"/>
                  </a:lnTo>
                  <a:lnTo>
                    <a:pt x="19" y="111"/>
                  </a:lnTo>
                  <a:lnTo>
                    <a:pt x="20" y="111"/>
                  </a:lnTo>
                  <a:lnTo>
                    <a:pt x="20" y="112"/>
                  </a:lnTo>
                  <a:lnTo>
                    <a:pt x="20" y="112"/>
                  </a:lnTo>
                  <a:lnTo>
                    <a:pt x="20" y="112"/>
                  </a:lnTo>
                  <a:lnTo>
                    <a:pt x="20" y="113"/>
                  </a:lnTo>
                  <a:lnTo>
                    <a:pt x="20" y="113"/>
                  </a:lnTo>
                  <a:lnTo>
                    <a:pt x="20" y="114"/>
                  </a:lnTo>
                  <a:lnTo>
                    <a:pt x="20" y="114"/>
                  </a:lnTo>
                  <a:lnTo>
                    <a:pt x="21" y="114"/>
                  </a:lnTo>
                  <a:lnTo>
                    <a:pt x="21" y="114"/>
                  </a:lnTo>
                  <a:lnTo>
                    <a:pt x="21" y="114"/>
                  </a:lnTo>
                  <a:lnTo>
                    <a:pt x="21" y="115"/>
                  </a:lnTo>
                  <a:lnTo>
                    <a:pt x="21" y="115"/>
                  </a:lnTo>
                  <a:lnTo>
                    <a:pt x="21" y="115"/>
                  </a:lnTo>
                  <a:lnTo>
                    <a:pt x="21" y="115"/>
                  </a:lnTo>
                  <a:lnTo>
                    <a:pt x="21" y="115"/>
                  </a:lnTo>
                  <a:lnTo>
                    <a:pt x="21" y="115"/>
                  </a:lnTo>
                  <a:lnTo>
                    <a:pt x="21" y="115"/>
                  </a:lnTo>
                  <a:lnTo>
                    <a:pt x="21" y="115"/>
                  </a:lnTo>
                  <a:lnTo>
                    <a:pt x="21" y="116"/>
                  </a:lnTo>
                  <a:lnTo>
                    <a:pt x="22" y="116"/>
                  </a:lnTo>
                  <a:lnTo>
                    <a:pt x="22" y="116"/>
                  </a:lnTo>
                  <a:lnTo>
                    <a:pt x="22" y="116"/>
                  </a:lnTo>
                  <a:lnTo>
                    <a:pt x="22" y="116"/>
                  </a:lnTo>
                  <a:lnTo>
                    <a:pt x="22" y="116"/>
                  </a:lnTo>
                  <a:lnTo>
                    <a:pt x="22" y="116"/>
                  </a:lnTo>
                  <a:lnTo>
                    <a:pt x="22" y="116"/>
                  </a:lnTo>
                  <a:lnTo>
                    <a:pt x="22" y="115"/>
                  </a:lnTo>
                  <a:lnTo>
                    <a:pt x="22" y="115"/>
                  </a:lnTo>
                  <a:lnTo>
                    <a:pt x="22" y="115"/>
                  </a:lnTo>
                  <a:lnTo>
                    <a:pt x="23" y="115"/>
                  </a:lnTo>
                  <a:lnTo>
                    <a:pt x="23" y="115"/>
                  </a:lnTo>
                  <a:lnTo>
                    <a:pt x="23" y="115"/>
                  </a:lnTo>
                  <a:lnTo>
                    <a:pt x="23" y="115"/>
                  </a:lnTo>
                  <a:lnTo>
                    <a:pt x="23" y="115"/>
                  </a:lnTo>
                  <a:lnTo>
                    <a:pt x="23" y="115"/>
                  </a:lnTo>
                  <a:lnTo>
                    <a:pt x="23" y="114"/>
                  </a:lnTo>
                  <a:lnTo>
                    <a:pt x="23" y="114"/>
                  </a:lnTo>
                  <a:lnTo>
                    <a:pt x="23" y="114"/>
                  </a:lnTo>
                  <a:lnTo>
                    <a:pt x="23" y="114"/>
                  </a:lnTo>
                  <a:lnTo>
                    <a:pt x="23" y="113"/>
                  </a:lnTo>
                  <a:lnTo>
                    <a:pt x="23" y="113"/>
                  </a:lnTo>
                  <a:lnTo>
                    <a:pt x="24" y="113"/>
                  </a:lnTo>
                  <a:lnTo>
                    <a:pt x="24" y="112"/>
                  </a:lnTo>
                  <a:lnTo>
                    <a:pt x="24" y="112"/>
                  </a:lnTo>
                  <a:lnTo>
                    <a:pt x="24" y="112"/>
                  </a:lnTo>
                  <a:lnTo>
                    <a:pt x="24" y="111"/>
                  </a:lnTo>
                  <a:lnTo>
                    <a:pt x="24" y="111"/>
                  </a:lnTo>
                  <a:lnTo>
                    <a:pt x="24" y="110"/>
                  </a:lnTo>
                  <a:lnTo>
                    <a:pt x="25" y="109"/>
                  </a:lnTo>
                  <a:lnTo>
                    <a:pt x="25" y="108"/>
                  </a:lnTo>
                  <a:lnTo>
                    <a:pt x="25" y="108"/>
                  </a:lnTo>
                  <a:lnTo>
                    <a:pt x="25" y="107"/>
                  </a:lnTo>
                  <a:lnTo>
                    <a:pt x="25" y="105"/>
                  </a:lnTo>
                  <a:lnTo>
                    <a:pt x="26" y="101"/>
                  </a:lnTo>
                  <a:lnTo>
                    <a:pt x="26" y="100"/>
                  </a:lnTo>
                  <a:lnTo>
                    <a:pt x="26" y="100"/>
                  </a:lnTo>
                  <a:lnTo>
                    <a:pt x="27" y="98"/>
                  </a:lnTo>
                  <a:lnTo>
                    <a:pt x="27" y="96"/>
                  </a:lnTo>
                  <a:lnTo>
                    <a:pt x="27" y="90"/>
                  </a:lnTo>
                  <a:lnTo>
                    <a:pt x="29" y="78"/>
                  </a:lnTo>
                  <a:lnTo>
                    <a:pt x="29" y="78"/>
                  </a:lnTo>
                  <a:lnTo>
                    <a:pt x="29" y="77"/>
                  </a:lnTo>
                  <a:lnTo>
                    <a:pt x="29" y="75"/>
                  </a:lnTo>
                  <a:lnTo>
                    <a:pt x="30" y="71"/>
                  </a:lnTo>
                  <a:lnTo>
                    <a:pt x="30" y="64"/>
                  </a:lnTo>
                  <a:lnTo>
                    <a:pt x="32" y="49"/>
                  </a:lnTo>
                  <a:lnTo>
                    <a:pt x="32" y="48"/>
                  </a:lnTo>
                  <a:lnTo>
                    <a:pt x="32" y="47"/>
                  </a:lnTo>
                  <a:lnTo>
                    <a:pt x="32" y="46"/>
                  </a:lnTo>
                  <a:lnTo>
                    <a:pt x="33" y="42"/>
                  </a:lnTo>
                  <a:lnTo>
                    <a:pt x="33" y="35"/>
                  </a:lnTo>
                  <a:lnTo>
                    <a:pt x="33" y="34"/>
                  </a:lnTo>
                  <a:lnTo>
                    <a:pt x="33" y="33"/>
                  </a:lnTo>
                  <a:lnTo>
                    <a:pt x="34" y="32"/>
                  </a:lnTo>
                  <a:lnTo>
                    <a:pt x="34" y="28"/>
                  </a:lnTo>
                  <a:lnTo>
                    <a:pt x="35" y="22"/>
                  </a:lnTo>
                  <a:lnTo>
                    <a:pt x="35" y="21"/>
                  </a:lnTo>
                  <a:lnTo>
                    <a:pt x="35" y="21"/>
                  </a:lnTo>
                  <a:lnTo>
                    <a:pt x="35" y="19"/>
                  </a:lnTo>
                  <a:lnTo>
                    <a:pt x="35" y="17"/>
                  </a:lnTo>
                  <a:lnTo>
                    <a:pt x="36" y="16"/>
                  </a:lnTo>
                  <a:lnTo>
                    <a:pt x="36" y="16"/>
                  </a:lnTo>
                  <a:lnTo>
                    <a:pt x="36" y="14"/>
                  </a:lnTo>
                  <a:lnTo>
                    <a:pt x="36" y="12"/>
                  </a:lnTo>
                  <a:lnTo>
                    <a:pt x="36" y="12"/>
                  </a:lnTo>
                  <a:lnTo>
                    <a:pt x="36" y="11"/>
                  </a:lnTo>
                  <a:lnTo>
                    <a:pt x="37" y="10"/>
                  </a:lnTo>
                  <a:lnTo>
                    <a:pt x="37" y="8"/>
                  </a:lnTo>
                  <a:lnTo>
                    <a:pt x="37" y="8"/>
                  </a:lnTo>
                  <a:lnTo>
                    <a:pt x="37" y="7"/>
                  </a:lnTo>
                  <a:lnTo>
                    <a:pt x="37" y="6"/>
                  </a:lnTo>
                  <a:lnTo>
                    <a:pt x="38" y="5"/>
                  </a:lnTo>
                  <a:lnTo>
                    <a:pt x="38" y="4"/>
                  </a:lnTo>
                  <a:lnTo>
                    <a:pt x="38" y="4"/>
                  </a:lnTo>
                  <a:lnTo>
                    <a:pt x="38" y="4"/>
                  </a:lnTo>
                  <a:lnTo>
                    <a:pt x="38" y="3"/>
                  </a:lnTo>
                  <a:lnTo>
                    <a:pt x="38" y="3"/>
                  </a:lnTo>
                  <a:lnTo>
                    <a:pt x="38" y="2"/>
                  </a:lnTo>
                  <a:lnTo>
                    <a:pt x="38" y="2"/>
                  </a:lnTo>
                  <a:lnTo>
                    <a:pt x="39" y="2"/>
                  </a:lnTo>
                  <a:lnTo>
                    <a:pt x="39" y="2"/>
                  </a:lnTo>
                  <a:lnTo>
                    <a:pt x="39" y="1"/>
                  </a:lnTo>
                  <a:lnTo>
                    <a:pt x="39" y="1"/>
                  </a:lnTo>
                  <a:lnTo>
                    <a:pt x="39" y="1"/>
                  </a:lnTo>
                  <a:lnTo>
                    <a:pt x="39" y="1"/>
                  </a:lnTo>
                  <a:lnTo>
                    <a:pt x="39" y="0"/>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0"/>
                  </a:lnTo>
                  <a:lnTo>
                    <a:pt x="40" y="0"/>
                  </a:lnTo>
                  <a:lnTo>
                    <a:pt x="40" y="0"/>
                  </a:lnTo>
                  <a:lnTo>
                    <a:pt x="41" y="0"/>
                  </a:lnTo>
                  <a:lnTo>
                    <a:pt x="41" y="0"/>
                  </a:lnTo>
                  <a:lnTo>
                    <a:pt x="41" y="0"/>
                  </a:lnTo>
                  <a:lnTo>
                    <a:pt x="41" y="0"/>
                  </a:lnTo>
                  <a:lnTo>
                    <a:pt x="41" y="0"/>
                  </a:lnTo>
                  <a:lnTo>
                    <a:pt x="41" y="0"/>
                  </a:lnTo>
                  <a:lnTo>
                    <a:pt x="41" y="0"/>
                  </a:lnTo>
                  <a:lnTo>
                    <a:pt x="41" y="1"/>
                  </a:lnTo>
                  <a:lnTo>
                    <a:pt x="41" y="1"/>
                  </a:lnTo>
                  <a:lnTo>
                    <a:pt x="41" y="1"/>
                  </a:lnTo>
                  <a:lnTo>
                    <a:pt x="41" y="1"/>
                  </a:lnTo>
                  <a:lnTo>
                    <a:pt x="42" y="1"/>
                  </a:lnTo>
                  <a:lnTo>
                    <a:pt x="42" y="2"/>
                  </a:lnTo>
                  <a:lnTo>
                    <a:pt x="42" y="2"/>
                  </a:lnTo>
                  <a:lnTo>
                    <a:pt x="42" y="2"/>
                  </a:lnTo>
                  <a:lnTo>
                    <a:pt x="42" y="3"/>
                  </a:lnTo>
                  <a:lnTo>
                    <a:pt x="42" y="3"/>
                  </a:lnTo>
                  <a:lnTo>
                    <a:pt x="42" y="4"/>
                  </a:lnTo>
                  <a:lnTo>
                    <a:pt x="42" y="4"/>
                  </a:lnTo>
                  <a:lnTo>
                    <a:pt x="43" y="4"/>
                  </a:lnTo>
                  <a:lnTo>
                    <a:pt x="43" y="5"/>
                  </a:lnTo>
                  <a:lnTo>
                    <a:pt x="43" y="6"/>
                  </a:lnTo>
                  <a:lnTo>
                    <a:pt x="43" y="6"/>
                  </a:lnTo>
                  <a:lnTo>
                    <a:pt x="43" y="7"/>
                  </a:lnTo>
                  <a:lnTo>
                    <a:pt x="43" y="9"/>
                  </a:lnTo>
                  <a:lnTo>
                    <a:pt x="43" y="10"/>
                  </a:lnTo>
                  <a:lnTo>
                    <a:pt x="44" y="10"/>
                  </a:lnTo>
                  <a:lnTo>
                    <a:pt x="44" y="11"/>
                  </a:lnTo>
                  <a:lnTo>
                    <a:pt x="44" y="14"/>
                  </a:lnTo>
                  <a:lnTo>
                    <a:pt x="45" y="19"/>
                  </a:lnTo>
                  <a:lnTo>
                    <a:pt x="45" y="20"/>
                  </a:lnTo>
                  <a:lnTo>
                    <a:pt x="45" y="20"/>
                  </a:lnTo>
                  <a:lnTo>
                    <a:pt x="45" y="22"/>
                  </a:lnTo>
                  <a:lnTo>
                    <a:pt x="46" y="25"/>
                  </a:lnTo>
                  <a:lnTo>
                    <a:pt x="47" y="31"/>
                  </a:lnTo>
                  <a:lnTo>
                    <a:pt x="47" y="32"/>
                  </a:lnTo>
                  <a:lnTo>
                    <a:pt x="47" y="33"/>
                  </a:lnTo>
                  <a:lnTo>
                    <a:pt x="47" y="34"/>
                  </a:lnTo>
                  <a:lnTo>
                    <a:pt x="47" y="38"/>
                  </a:lnTo>
                  <a:lnTo>
                    <a:pt x="48" y="44"/>
                  </a:lnTo>
                  <a:lnTo>
                    <a:pt x="49" y="59"/>
                  </a:lnTo>
                  <a:lnTo>
                    <a:pt x="49" y="60"/>
                  </a:lnTo>
                  <a:lnTo>
                    <a:pt x="49" y="60"/>
                  </a:lnTo>
                  <a:lnTo>
                    <a:pt x="50" y="62"/>
                  </a:lnTo>
                  <a:lnTo>
                    <a:pt x="50" y="66"/>
                  </a:lnTo>
                  <a:lnTo>
                    <a:pt x="51" y="73"/>
                  </a:lnTo>
                  <a:lnTo>
                    <a:pt x="52" y="86"/>
                  </a:lnTo>
                  <a:lnTo>
                    <a:pt x="52" y="86"/>
                  </a:lnTo>
                  <a:lnTo>
                    <a:pt x="52" y="87"/>
                  </a:lnTo>
                  <a:lnTo>
                    <a:pt x="53" y="89"/>
                  </a:lnTo>
                  <a:lnTo>
                    <a:pt x="53" y="92"/>
                  </a:lnTo>
                  <a:lnTo>
                    <a:pt x="53" y="92"/>
                  </a:lnTo>
                  <a:lnTo>
                    <a:pt x="53" y="93"/>
                  </a:lnTo>
                  <a:lnTo>
                    <a:pt x="53" y="94"/>
                  </a:lnTo>
                  <a:lnTo>
                    <a:pt x="53" y="97"/>
                  </a:lnTo>
                  <a:lnTo>
                    <a:pt x="54" y="98"/>
                  </a:lnTo>
                  <a:lnTo>
                    <a:pt x="54" y="98"/>
                  </a:lnTo>
                  <a:lnTo>
                    <a:pt x="54" y="100"/>
                  </a:lnTo>
                  <a:lnTo>
                    <a:pt x="54" y="102"/>
                  </a:lnTo>
                  <a:lnTo>
                    <a:pt x="54" y="102"/>
                  </a:lnTo>
                  <a:lnTo>
                    <a:pt x="54" y="103"/>
                  </a:lnTo>
                  <a:lnTo>
                    <a:pt x="55" y="104"/>
                  </a:lnTo>
                  <a:lnTo>
                    <a:pt x="55" y="106"/>
                  </a:lnTo>
                  <a:lnTo>
                    <a:pt x="55" y="106"/>
                  </a:lnTo>
                  <a:lnTo>
                    <a:pt x="55" y="107"/>
                  </a:lnTo>
                  <a:lnTo>
                    <a:pt x="55" y="108"/>
                  </a:lnTo>
                  <a:lnTo>
                    <a:pt x="55" y="108"/>
                  </a:lnTo>
                  <a:lnTo>
                    <a:pt x="55" y="109"/>
                  </a:lnTo>
                  <a:lnTo>
                    <a:pt x="56" y="110"/>
                  </a:lnTo>
                  <a:lnTo>
                    <a:pt x="56" y="110"/>
                  </a:lnTo>
                  <a:lnTo>
                    <a:pt x="56" y="110"/>
                  </a:lnTo>
                  <a:lnTo>
                    <a:pt x="56" y="111"/>
                  </a:lnTo>
                  <a:lnTo>
                    <a:pt x="56" y="112"/>
                  </a:lnTo>
                  <a:lnTo>
                    <a:pt x="56" y="112"/>
                  </a:lnTo>
                  <a:lnTo>
                    <a:pt x="57" y="113"/>
                  </a:lnTo>
                  <a:lnTo>
                    <a:pt x="57" y="113"/>
                  </a:lnTo>
                  <a:lnTo>
                    <a:pt x="57" y="114"/>
                  </a:lnTo>
                  <a:lnTo>
                    <a:pt x="57" y="114"/>
                  </a:lnTo>
                  <a:lnTo>
                    <a:pt x="57" y="114"/>
                  </a:lnTo>
                  <a:lnTo>
                    <a:pt x="57" y="114"/>
                  </a:lnTo>
                  <a:lnTo>
                    <a:pt x="57" y="114"/>
                  </a:lnTo>
                  <a:lnTo>
                    <a:pt x="57" y="115"/>
                  </a:lnTo>
                  <a:lnTo>
                    <a:pt x="57" y="115"/>
                  </a:lnTo>
                  <a:lnTo>
                    <a:pt x="57" y="115"/>
                  </a:lnTo>
                  <a:lnTo>
                    <a:pt x="57" y="115"/>
                  </a:lnTo>
                  <a:lnTo>
                    <a:pt x="58" y="115"/>
                  </a:lnTo>
                  <a:lnTo>
                    <a:pt x="58" y="115"/>
                  </a:lnTo>
                  <a:lnTo>
                    <a:pt x="58" y="115"/>
                  </a:lnTo>
                  <a:lnTo>
                    <a:pt x="58" y="115"/>
                  </a:lnTo>
                  <a:lnTo>
                    <a:pt x="58" y="116"/>
                  </a:lnTo>
                  <a:lnTo>
                    <a:pt x="58" y="116"/>
                  </a:lnTo>
                  <a:lnTo>
                    <a:pt x="58" y="116"/>
                  </a:lnTo>
                  <a:lnTo>
                    <a:pt x="58" y="116"/>
                  </a:lnTo>
                  <a:lnTo>
                    <a:pt x="58" y="116"/>
                  </a:lnTo>
                  <a:lnTo>
                    <a:pt x="58" y="116"/>
                  </a:lnTo>
                  <a:lnTo>
                    <a:pt x="59" y="116"/>
                  </a:lnTo>
                  <a:lnTo>
                    <a:pt x="59" y="115"/>
                  </a:lnTo>
                  <a:lnTo>
                    <a:pt x="59" y="115"/>
                  </a:lnTo>
                  <a:lnTo>
                    <a:pt x="59" y="115"/>
                  </a:lnTo>
                  <a:lnTo>
                    <a:pt x="59" y="115"/>
                  </a:lnTo>
                  <a:lnTo>
                    <a:pt x="59" y="115"/>
                  </a:lnTo>
                  <a:lnTo>
                    <a:pt x="59" y="115"/>
                  </a:lnTo>
                  <a:lnTo>
                    <a:pt x="59" y="115"/>
                  </a:lnTo>
                  <a:lnTo>
                    <a:pt x="59" y="115"/>
                  </a:lnTo>
                  <a:lnTo>
                    <a:pt x="59" y="114"/>
                  </a:lnTo>
                  <a:lnTo>
                    <a:pt x="59" y="114"/>
                  </a:lnTo>
                  <a:lnTo>
                    <a:pt x="60" y="114"/>
                  </a:lnTo>
                  <a:lnTo>
                    <a:pt x="60" y="114"/>
                  </a:lnTo>
                  <a:lnTo>
                    <a:pt x="60" y="114"/>
                  </a:lnTo>
                  <a:lnTo>
                    <a:pt x="60" y="113"/>
                  </a:lnTo>
                  <a:lnTo>
                    <a:pt x="60" y="113"/>
                  </a:lnTo>
                  <a:lnTo>
                    <a:pt x="60" y="112"/>
                  </a:lnTo>
                  <a:lnTo>
                    <a:pt x="60" y="112"/>
                  </a:lnTo>
                  <a:lnTo>
                    <a:pt x="60" y="112"/>
                  </a:lnTo>
                  <a:lnTo>
                    <a:pt x="61" y="111"/>
                  </a:lnTo>
                  <a:lnTo>
                    <a:pt x="61" y="110"/>
                  </a:lnTo>
                  <a:lnTo>
                    <a:pt x="61" y="110"/>
                  </a:lnTo>
                  <a:lnTo>
                    <a:pt x="61" y="110"/>
                  </a:lnTo>
                  <a:lnTo>
                    <a:pt x="61" y="109"/>
                  </a:lnTo>
                  <a:lnTo>
                    <a:pt x="61" y="107"/>
                  </a:lnTo>
                  <a:lnTo>
                    <a:pt x="61" y="106"/>
                  </a:lnTo>
                  <a:lnTo>
                    <a:pt x="62" y="106"/>
                  </a:lnTo>
                  <a:lnTo>
                    <a:pt x="62" y="105"/>
                  </a:lnTo>
                  <a:lnTo>
                    <a:pt x="62" y="102"/>
                  </a:lnTo>
                  <a:lnTo>
                    <a:pt x="62" y="102"/>
                  </a:lnTo>
                  <a:lnTo>
                    <a:pt x="62" y="101"/>
                  </a:lnTo>
                  <a:lnTo>
                    <a:pt x="63" y="100"/>
                  </a:lnTo>
                  <a:lnTo>
                    <a:pt x="63" y="97"/>
                  </a:lnTo>
                  <a:lnTo>
                    <a:pt x="64" y="91"/>
                  </a:lnTo>
                  <a:lnTo>
                    <a:pt x="64" y="91"/>
                  </a:lnTo>
                  <a:lnTo>
                    <a:pt x="64" y="90"/>
                  </a:lnTo>
                  <a:lnTo>
                    <a:pt x="64" y="88"/>
                  </a:lnTo>
                  <a:lnTo>
                    <a:pt x="64" y="85"/>
                  </a:lnTo>
                  <a:lnTo>
                    <a:pt x="65" y="79"/>
                  </a:lnTo>
                  <a:lnTo>
                    <a:pt x="67" y="65"/>
                  </a:lnTo>
                  <a:lnTo>
                    <a:pt x="67" y="64"/>
                  </a:lnTo>
                  <a:lnTo>
                    <a:pt x="67" y="63"/>
                  </a:lnTo>
                  <a:lnTo>
                    <a:pt x="67" y="62"/>
                  </a:lnTo>
                  <a:lnTo>
                    <a:pt x="67" y="58"/>
                  </a:lnTo>
                  <a:lnTo>
                    <a:pt x="68" y="51"/>
                  </a:lnTo>
                  <a:lnTo>
                    <a:pt x="69" y="37"/>
                  </a:lnTo>
                  <a:lnTo>
                    <a:pt x="69" y="36"/>
                  </a:lnTo>
                  <a:lnTo>
                    <a:pt x="69" y="35"/>
                  </a:lnTo>
                  <a:lnTo>
                    <a:pt x="70" y="34"/>
                  </a:lnTo>
                  <a:lnTo>
                    <a:pt x="70" y="30"/>
                  </a:lnTo>
                  <a:lnTo>
                    <a:pt x="71" y="24"/>
                  </a:lnTo>
                  <a:lnTo>
                    <a:pt x="71" y="23"/>
                  </a:lnTo>
                  <a:lnTo>
                    <a:pt x="71" y="22"/>
                  </a:lnTo>
                  <a:lnTo>
                    <a:pt x="71" y="20"/>
                  </a:lnTo>
                  <a:lnTo>
                    <a:pt x="72" y="18"/>
                  </a:lnTo>
                  <a:lnTo>
                    <a:pt x="72" y="12"/>
                  </a:lnTo>
                  <a:lnTo>
                    <a:pt x="72" y="12"/>
                  </a:lnTo>
                  <a:lnTo>
                    <a:pt x="73" y="11"/>
                  </a:lnTo>
                  <a:lnTo>
                    <a:pt x="73" y="10"/>
                  </a:lnTo>
                  <a:lnTo>
                    <a:pt x="73" y="8"/>
                  </a:lnTo>
                  <a:lnTo>
                    <a:pt x="73" y="8"/>
                  </a:lnTo>
                  <a:lnTo>
                    <a:pt x="73" y="7"/>
                  </a:lnTo>
                  <a:lnTo>
                    <a:pt x="73" y="6"/>
                  </a:lnTo>
                  <a:lnTo>
                    <a:pt x="74" y="4"/>
                  </a:lnTo>
                  <a:lnTo>
                    <a:pt x="74" y="4"/>
                  </a:lnTo>
                  <a:lnTo>
                    <a:pt x="74" y="4"/>
                  </a:lnTo>
                  <a:lnTo>
                    <a:pt x="74" y="3"/>
                  </a:lnTo>
                  <a:lnTo>
                    <a:pt x="74" y="3"/>
                  </a:lnTo>
                  <a:lnTo>
                    <a:pt x="74" y="2"/>
                  </a:lnTo>
                  <a:lnTo>
                    <a:pt x="75" y="2"/>
                  </a:lnTo>
                  <a:lnTo>
                    <a:pt x="75" y="2"/>
                  </a:lnTo>
                  <a:lnTo>
                    <a:pt x="75" y="1"/>
                  </a:lnTo>
                  <a:lnTo>
                    <a:pt x="75" y="1"/>
                  </a:lnTo>
                  <a:lnTo>
                    <a:pt x="75" y="1"/>
                  </a:lnTo>
                  <a:lnTo>
                    <a:pt x="75" y="1"/>
                  </a:lnTo>
                  <a:lnTo>
                    <a:pt x="75" y="0"/>
                  </a:lnTo>
                  <a:lnTo>
                    <a:pt x="75" y="0"/>
                  </a:lnTo>
                  <a:lnTo>
                    <a:pt x="75" y="0"/>
                  </a:lnTo>
                  <a:lnTo>
                    <a:pt x="75" y="0"/>
                  </a:lnTo>
                  <a:lnTo>
                    <a:pt x="76" y="0"/>
                  </a:lnTo>
                  <a:lnTo>
                    <a:pt x="76" y="0"/>
                  </a:lnTo>
                  <a:lnTo>
                    <a:pt x="76" y="0"/>
                  </a:lnTo>
                  <a:lnTo>
                    <a:pt x="76" y="0"/>
                  </a:lnTo>
                  <a:lnTo>
                    <a:pt x="76" y="0"/>
                  </a:lnTo>
                  <a:lnTo>
                    <a:pt x="76" y="0"/>
                  </a:lnTo>
                  <a:lnTo>
                    <a:pt x="76" y="0"/>
                  </a:lnTo>
                  <a:lnTo>
                    <a:pt x="76" y="0"/>
                  </a:lnTo>
                  <a:lnTo>
                    <a:pt x="76" y="0"/>
                  </a:lnTo>
                  <a:lnTo>
                    <a:pt x="76" y="0"/>
                  </a:lnTo>
                  <a:lnTo>
                    <a:pt x="77" y="0"/>
                  </a:lnTo>
                  <a:lnTo>
                    <a:pt x="77" y="0"/>
                  </a:lnTo>
                  <a:lnTo>
                    <a:pt x="77" y="0"/>
                  </a:lnTo>
                  <a:lnTo>
                    <a:pt x="77" y="0"/>
                  </a:lnTo>
                  <a:lnTo>
                    <a:pt x="77" y="0"/>
                  </a:lnTo>
                  <a:lnTo>
                    <a:pt x="77" y="0"/>
                  </a:lnTo>
                  <a:lnTo>
                    <a:pt x="77" y="0"/>
                  </a:lnTo>
                  <a:lnTo>
                    <a:pt x="77" y="0"/>
                  </a:lnTo>
                  <a:lnTo>
                    <a:pt x="77" y="1"/>
                  </a:lnTo>
                  <a:lnTo>
                    <a:pt x="77" y="1"/>
                  </a:lnTo>
                  <a:lnTo>
                    <a:pt x="77" y="1"/>
                  </a:lnTo>
                  <a:lnTo>
                    <a:pt x="78" y="1"/>
                  </a:lnTo>
                  <a:lnTo>
                    <a:pt x="78" y="2"/>
                  </a:lnTo>
                  <a:lnTo>
                    <a:pt x="78" y="2"/>
                  </a:lnTo>
                  <a:lnTo>
                    <a:pt x="78" y="2"/>
                  </a:lnTo>
                  <a:lnTo>
                    <a:pt x="78" y="3"/>
                  </a:lnTo>
                  <a:lnTo>
                    <a:pt x="78" y="3"/>
                  </a:lnTo>
                  <a:lnTo>
                    <a:pt x="78" y="4"/>
                  </a:lnTo>
                  <a:lnTo>
                    <a:pt x="79" y="4"/>
                  </a:lnTo>
                  <a:lnTo>
                    <a:pt x="79" y="4"/>
                  </a:lnTo>
                  <a:lnTo>
                    <a:pt x="79" y="5"/>
                  </a:lnTo>
                  <a:lnTo>
                    <a:pt x="79" y="7"/>
                  </a:lnTo>
                  <a:lnTo>
                    <a:pt x="79" y="8"/>
                  </a:lnTo>
                  <a:lnTo>
                    <a:pt x="79" y="8"/>
                  </a:lnTo>
                  <a:lnTo>
                    <a:pt x="80" y="9"/>
                  </a:lnTo>
                  <a:lnTo>
                    <a:pt x="80" y="11"/>
                  </a:lnTo>
                  <a:lnTo>
                    <a:pt x="80" y="12"/>
                  </a:lnTo>
                  <a:lnTo>
                    <a:pt x="80" y="12"/>
                  </a:lnTo>
                  <a:lnTo>
                    <a:pt x="80" y="14"/>
                  </a:lnTo>
                  <a:lnTo>
                    <a:pt x="81" y="16"/>
                  </a:lnTo>
                  <a:lnTo>
                    <a:pt x="82" y="22"/>
                  </a:lnTo>
                  <a:lnTo>
                    <a:pt x="82" y="23"/>
                  </a:lnTo>
                  <a:lnTo>
                    <a:pt x="82" y="23"/>
                  </a:lnTo>
                  <a:lnTo>
                    <a:pt x="82" y="25"/>
                  </a:lnTo>
                  <a:lnTo>
                    <a:pt x="82" y="28"/>
                  </a:lnTo>
                  <a:lnTo>
                    <a:pt x="83" y="34"/>
                  </a:lnTo>
                  <a:lnTo>
                    <a:pt x="84" y="48"/>
                  </a:lnTo>
                  <a:lnTo>
                    <a:pt x="84" y="49"/>
                  </a:lnTo>
                  <a:lnTo>
                    <a:pt x="84" y="50"/>
                  </a:lnTo>
                  <a:lnTo>
                    <a:pt x="85" y="51"/>
                  </a:lnTo>
                  <a:lnTo>
                    <a:pt x="85" y="55"/>
                  </a:lnTo>
                  <a:lnTo>
                    <a:pt x="86" y="62"/>
                  </a:lnTo>
                  <a:lnTo>
                    <a:pt x="87" y="76"/>
                  </a:lnTo>
                  <a:lnTo>
                    <a:pt x="87" y="77"/>
                  </a:lnTo>
                  <a:lnTo>
                    <a:pt x="87" y="78"/>
                  </a:lnTo>
                  <a:lnTo>
                    <a:pt x="87" y="80"/>
                  </a:lnTo>
                  <a:lnTo>
                    <a:pt x="88" y="83"/>
                  </a:lnTo>
                  <a:lnTo>
                    <a:pt x="88" y="90"/>
                  </a:lnTo>
                  <a:lnTo>
                    <a:pt x="89" y="90"/>
                  </a:lnTo>
                  <a:lnTo>
                    <a:pt x="89" y="91"/>
                  </a:lnTo>
                  <a:lnTo>
                    <a:pt x="89" y="93"/>
                  </a:lnTo>
                  <a:lnTo>
                    <a:pt x="89" y="96"/>
                  </a:lnTo>
                  <a:lnTo>
                    <a:pt x="90" y="101"/>
                  </a:lnTo>
                  <a:lnTo>
                    <a:pt x="90" y="102"/>
                  </a:lnTo>
                  <a:lnTo>
                    <a:pt x="90" y="103"/>
                  </a:lnTo>
                  <a:lnTo>
                    <a:pt x="90" y="104"/>
                  </a:lnTo>
                  <a:lnTo>
                    <a:pt x="91" y="106"/>
                  </a:lnTo>
                  <a:lnTo>
                    <a:pt x="91" y="106"/>
                  </a:lnTo>
                  <a:lnTo>
                    <a:pt x="91" y="107"/>
                  </a:lnTo>
                  <a:lnTo>
                    <a:pt x="91" y="108"/>
                  </a:lnTo>
                  <a:lnTo>
                    <a:pt x="92" y="110"/>
                  </a:lnTo>
                  <a:lnTo>
                    <a:pt x="92" y="110"/>
                  </a:lnTo>
                  <a:lnTo>
                    <a:pt x="92" y="111"/>
                  </a:lnTo>
                  <a:lnTo>
                    <a:pt x="92" y="111"/>
                  </a:lnTo>
                  <a:lnTo>
                    <a:pt x="92" y="112"/>
                  </a:lnTo>
                  <a:lnTo>
                    <a:pt x="92" y="112"/>
                  </a:lnTo>
                  <a:lnTo>
                    <a:pt x="92" y="113"/>
                  </a:lnTo>
                  <a:lnTo>
                    <a:pt x="92" y="113"/>
                  </a:lnTo>
                  <a:lnTo>
                    <a:pt x="92" y="113"/>
                  </a:lnTo>
                  <a:lnTo>
                    <a:pt x="93" y="114"/>
                  </a:lnTo>
                  <a:lnTo>
                    <a:pt x="93" y="114"/>
                  </a:lnTo>
                  <a:lnTo>
                    <a:pt x="93" y="114"/>
                  </a:lnTo>
                  <a:lnTo>
                    <a:pt x="93" y="114"/>
                  </a:lnTo>
                  <a:lnTo>
                    <a:pt x="93" y="114"/>
                  </a:lnTo>
                  <a:lnTo>
                    <a:pt x="93" y="115"/>
                  </a:lnTo>
                  <a:lnTo>
                    <a:pt x="93" y="115"/>
                  </a:lnTo>
                  <a:lnTo>
                    <a:pt x="93" y="115"/>
                  </a:lnTo>
                  <a:lnTo>
                    <a:pt x="93" y="115"/>
                  </a:lnTo>
                  <a:lnTo>
                    <a:pt x="93" y="115"/>
                  </a:lnTo>
                  <a:lnTo>
                    <a:pt x="94" y="115"/>
                  </a:lnTo>
                  <a:lnTo>
                    <a:pt x="94" y="115"/>
                  </a:lnTo>
                  <a:lnTo>
                    <a:pt x="94" y="115"/>
                  </a:lnTo>
                  <a:lnTo>
                    <a:pt x="94" y="116"/>
                  </a:lnTo>
                  <a:lnTo>
                    <a:pt x="94" y="116"/>
                  </a:lnTo>
                  <a:lnTo>
                    <a:pt x="94" y="116"/>
                  </a:lnTo>
                  <a:lnTo>
                    <a:pt x="94" y="116"/>
                  </a:lnTo>
                  <a:lnTo>
                    <a:pt x="94" y="116"/>
                  </a:lnTo>
                  <a:lnTo>
                    <a:pt x="94" y="116"/>
                  </a:lnTo>
                  <a:lnTo>
                    <a:pt x="94" y="116"/>
                  </a:lnTo>
                  <a:lnTo>
                    <a:pt x="94" y="116"/>
                  </a:lnTo>
                  <a:lnTo>
                    <a:pt x="94" y="115"/>
                  </a:lnTo>
                  <a:lnTo>
                    <a:pt x="95" y="115"/>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09" name="Freeform 74"/>
            <p:cNvSpPr>
              <a:spLocks/>
            </p:cNvSpPr>
            <p:nvPr/>
          </p:nvSpPr>
          <p:spPr bwMode="auto">
            <a:xfrm>
              <a:off x="3780" y="2186"/>
              <a:ext cx="100" cy="116"/>
            </a:xfrm>
            <a:custGeom>
              <a:avLst/>
              <a:gdLst/>
              <a:ahLst/>
              <a:cxnLst>
                <a:cxn ang="0">
                  <a:pos x="0" y="114"/>
                </a:cxn>
                <a:cxn ang="0">
                  <a:pos x="1" y="112"/>
                </a:cxn>
                <a:cxn ang="0">
                  <a:pos x="2" y="106"/>
                </a:cxn>
                <a:cxn ang="0">
                  <a:pos x="4" y="94"/>
                </a:cxn>
                <a:cxn ang="0">
                  <a:pos x="8" y="58"/>
                </a:cxn>
                <a:cxn ang="0">
                  <a:pos x="11" y="28"/>
                </a:cxn>
                <a:cxn ang="0">
                  <a:pos x="13" y="11"/>
                </a:cxn>
                <a:cxn ang="0">
                  <a:pos x="14" y="5"/>
                </a:cxn>
                <a:cxn ang="0">
                  <a:pos x="15" y="1"/>
                </a:cxn>
                <a:cxn ang="0">
                  <a:pos x="16" y="0"/>
                </a:cxn>
                <a:cxn ang="0">
                  <a:pos x="17" y="0"/>
                </a:cxn>
                <a:cxn ang="0">
                  <a:pos x="17" y="0"/>
                </a:cxn>
                <a:cxn ang="0">
                  <a:pos x="18" y="2"/>
                </a:cxn>
                <a:cxn ang="0">
                  <a:pos x="19" y="6"/>
                </a:cxn>
                <a:cxn ang="0">
                  <a:pos x="21" y="15"/>
                </a:cxn>
                <a:cxn ang="0">
                  <a:pos x="24" y="43"/>
                </a:cxn>
                <a:cxn ang="0">
                  <a:pos x="28" y="80"/>
                </a:cxn>
                <a:cxn ang="0">
                  <a:pos x="30" y="100"/>
                </a:cxn>
                <a:cxn ang="0">
                  <a:pos x="31" y="109"/>
                </a:cxn>
                <a:cxn ang="0">
                  <a:pos x="33" y="113"/>
                </a:cxn>
                <a:cxn ang="0">
                  <a:pos x="33" y="115"/>
                </a:cxn>
                <a:cxn ang="0">
                  <a:pos x="34" y="116"/>
                </a:cxn>
                <a:cxn ang="0">
                  <a:pos x="35" y="115"/>
                </a:cxn>
                <a:cxn ang="0">
                  <a:pos x="35" y="114"/>
                </a:cxn>
                <a:cxn ang="0">
                  <a:pos x="36" y="111"/>
                </a:cxn>
                <a:cxn ang="0">
                  <a:pos x="38" y="99"/>
                </a:cxn>
                <a:cxn ang="0">
                  <a:pos x="42" y="70"/>
                </a:cxn>
                <a:cxn ang="0">
                  <a:pos x="45" y="34"/>
                </a:cxn>
                <a:cxn ang="0">
                  <a:pos x="48" y="15"/>
                </a:cxn>
                <a:cxn ang="0">
                  <a:pos x="49" y="6"/>
                </a:cxn>
                <a:cxn ang="0">
                  <a:pos x="50" y="2"/>
                </a:cxn>
                <a:cxn ang="0">
                  <a:pos x="51" y="0"/>
                </a:cxn>
                <a:cxn ang="0">
                  <a:pos x="52" y="0"/>
                </a:cxn>
                <a:cxn ang="0">
                  <a:pos x="52" y="0"/>
                </a:cxn>
                <a:cxn ang="0">
                  <a:pos x="53" y="2"/>
                </a:cxn>
                <a:cxn ang="0">
                  <a:pos x="54" y="6"/>
                </a:cxn>
                <a:cxn ang="0">
                  <a:pos x="56" y="20"/>
                </a:cxn>
                <a:cxn ang="0">
                  <a:pos x="59" y="50"/>
                </a:cxn>
                <a:cxn ang="0">
                  <a:pos x="63" y="86"/>
                </a:cxn>
                <a:cxn ang="0">
                  <a:pos x="65" y="104"/>
                </a:cxn>
                <a:cxn ang="0">
                  <a:pos x="67" y="111"/>
                </a:cxn>
                <a:cxn ang="0">
                  <a:pos x="67" y="114"/>
                </a:cxn>
                <a:cxn ang="0">
                  <a:pos x="68" y="115"/>
                </a:cxn>
                <a:cxn ang="0">
                  <a:pos x="69" y="116"/>
                </a:cxn>
                <a:cxn ang="0">
                  <a:pos x="70" y="115"/>
                </a:cxn>
                <a:cxn ang="0">
                  <a:pos x="71" y="112"/>
                </a:cxn>
                <a:cxn ang="0">
                  <a:pos x="72" y="105"/>
                </a:cxn>
                <a:cxn ang="0">
                  <a:pos x="74" y="90"/>
                </a:cxn>
                <a:cxn ang="0">
                  <a:pos x="77" y="56"/>
                </a:cxn>
                <a:cxn ang="0">
                  <a:pos x="81" y="20"/>
                </a:cxn>
                <a:cxn ang="0">
                  <a:pos x="83" y="8"/>
                </a:cxn>
                <a:cxn ang="0">
                  <a:pos x="84" y="3"/>
                </a:cxn>
                <a:cxn ang="0">
                  <a:pos x="85" y="1"/>
                </a:cxn>
                <a:cxn ang="0">
                  <a:pos x="85" y="0"/>
                </a:cxn>
                <a:cxn ang="0">
                  <a:pos x="86" y="0"/>
                </a:cxn>
                <a:cxn ang="0">
                  <a:pos x="87" y="1"/>
                </a:cxn>
                <a:cxn ang="0">
                  <a:pos x="88" y="4"/>
                </a:cxn>
                <a:cxn ang="0">
                  <a:pos x="89" y="11"/>
                </a:cxn>
                <a:cxn ang="0">
                  <a:pos x="91" y="28"/>
                </a:cxn>
                <a:cxn ang="0">
                  <a:pos x="94" y="62"/>
                </a:cxn>
                <a:cxn ang="0">
                  <a:pos x="98" y="92"/>
                </a:cxn>
                <a:cxn ang="0">
                  <a:pos x="99" y="104"/>
                </a:cxn>
              </a:cxnLst>
              <a:rect l="0" t="0" r="r" b="b"/>
              <a:pathLst>
                <a:path w="100" h="116">
                  <a:moveTo>
                    <a:pt x="0" y="115"/>
                  </a:moveTo>
                  <a:lnTo>
                    <a:pt x="0" y="115"/>
                  </a:lnTo>
                  <a:lnTo>
                    <a:pt x="0" y="115"/>
                  </a:lnTo>
                  <a:lnTo>
                    <a:pt x="0" y="115"/>
                  </a:lnTo>
                  <a:lnTo>
                    <a:pt x="0" y="115"/>
                  </a:lnTo>
                  <a:lnTo>
                    <a:pt x="0" y="115"/>
                  </a:lnTo>
                  <a:lnTo>
                    <a:pt x="0" y="115"/>
                  </a:lnTo>
                  <a:lnTo>
                    <a:pt x="0" y="114"/>
                  </a:lnTo>
                  <a:lnTo>
                    <a:pt x="0" y="114"/>
                  </a:lnTo>
                  <a:lnTo>
                    <a:pt x="0" y="114"/>
                  </a:lnTo>
                  <a:lnTo>
                    <a:pt x="1" y="114"/>
                  </a:lnTo>
                  <a:lnTo>
                    <a:pt x="1" y="113"/>
                  </a:lnTo>
                  <a:lnTo>
                    <a:pt x="1" y="113"/>
                  </a:lnTo>
                  <a:lnTo>
                    <a:pt x="1" y="113"/>
                  </a:lnTo>
                  <a:lnTo>
                    <a:pt x="1" y="112"/>
                  </a:lnTo>
                  <a:lnTo>
                    <a:pt x="1" y="112"/>
                  </a:lnTo>
                  <a:lnTo>
                    <a:pt x="1" y="111"/>
                  </a:lnTo>
                  <a:lnTo>
                    <a:pt x="1" y="111"/>
                  </a:lnTo>
                  <a:lnTo>
                    <a:pt x="1" y="111"/>
                  </a:lnTo>
                  <a:lnTo>
                    <a:pt x="2" y="110"/>
                  </a:lnTo>
                  <a:lnTo>
                    <a:pt x="2" y="110"/>
                  </a:lnTo>
                  <a:lnTo>
                    <a:pt x="2" y="109"/>
                  </a:lnTo>
                  <a:lnTo>
                    <a:pt x="2" y="108"/>
                  </a:lnTo>
                  <a:lnTo>
                    <a:pt x="2" y="106"/>
                  </a:lnTo>
                  <a:lnTo>
                    <a:pt x="2" y="106"/>
                  </a:lnTo>
                  <a:lnTo>
                    <a:pt x="3" y="105"/>
                  </a:lnTo>
                  <a:lnTo>
                    <a:pt x="3" y="104"/>
                  </a:lnTo>
                  <a:lnTo>
                    <a:pt x="3" y="102"/>
                  </a:lnTo>
                  <a:lnTo>
                    <a:pt x="4" y="97"/>
                  </a:lnTo>
                  <a:lnTo>
                    <a:pt x="4" y="96"/>
                  </a:lnTo>
                  <a:lnTo>
                    <a:pt x="4" y="96"/>
                  </a:lnTo>
                  <a:lnTo>
                    <a:pt x="4" y="94"/>
                  </a:lnTo>
                  <a:lnTo>
                    <a:pt x="4" y="92"/>
                  </a:lnTo>
                  <a:lnTo>
                    <a:pt x="5" y="86"/>
                  </a:lnTo>
                  <a:lnTo>
                    <a:pt x="7" y="72"/>
                  </a:lnTo>
                  <a:lnTo>
                    <a:pt x="7" y="72"/>
                  </a:lnTo>
                  <a:lnTo>
                    <a:pt x="7" y="71"/>
                  </a:lnTo>
                  <a:lnTo>
                    <a:pt x="7" y="69"/>
                  </a:lnTo>
                  <a:lnTo>
                    <a:pt x="7" y="65"/>
                  </a:lnTo>
                  <a:lnTo>
                    <a:pt x="8" y="58"/>
                  </a:lnTo>
                  <a:lnTo>
                    <a:pt x="9" y="44"/>
                  </a:lnTo>
                  <a:lnTo>
                    <a:pt x="9" y="43"/>
                  </a:lnTo>
                  <a:lnTo>
                    <a:pt x="9" y="42"/>
                  </a:lnTo>
                  <a:lnTo>
                    <a:pt x="10" y="40"/>
                  </a:lnTo>
                  <a:lnTo>
                    <a:pt x="10" y="37"/>
                  </a:lnTo>
                  <a:lnTo>
                    <a:pt x="11" y="30"/>
                  </a:lnTo>
                  <a:lnTo>
                    <a:pt x="11" y="29"/>
                  </a:lnTo>
                  <a:lnTo>
                    <a:pt x="11" y="28"/>
                  </a:lnTo>
                  <a:lnTo>
                    <a:pt x="11" y="26"/>
                  </a:lnTo>
                  <a:lnTo>
                    <a:pt x="11" y="23"/>
                  </a:lnTo>
                  <a:lnTo>
                    <a:pt x="12" y="17"/>
                  </a:lnTo>
                  <a:lnTo>
                    <a:pt x="12" y="16"/>
                  </a:lnTo>
                  <a:lnTo>
                    <a:pt x="12" y="16"/>
                  </a:lnTo>
                  <a:lnTo>
                    <a:pt x="13" y="14"/>
                  </a:lnTo>
                  <a:lnTo>
                    <a:pt x="13" y="12"/>
                  </a:lnTo>
                  <a:lnTo>
                    <a:pt x="13" y="11"/>
                  </a:lnTo>
                  <a:lnTo>
                    <a:pt x="13" y="11"/>
                  </a:lnTo>
                  <a:lnTo>
                    <a:pt x="13" y="10"/>
                  </a:lnTo>
                  <a:lnTo>
                    <a:pt x="14" y="8"/>
                  </a:lnTo>
                  <a:lnTo>
                    <a:pt x="14" y="7"/>
                  </a:lnTo>
                  <a:lnTo>
                    <a:pt x="14" y="7"/>
                  </a:lnTo>
                  <a:lnTo>
                    <a:pt x="14" y="6"/>
                  </a:lnTo>
                  <a:lnTo>
                    <a:pt x="14" y="5"/>
                  </a:lnTo>
                  <a:lnTo>
                    <a:pt x="14" y="5"/>
                  </a:lnTo>
                  <a:lnTo>
                    <a:pt x="15" y="4"/>
                  </a:lnTo>
                  <a:lnTo>
                    <a:pt x="15" y="4"/>
                  </a:lnTo>
                  <a:lnTo>
                    <a:pt x="15" y="3"/>
                  </a:lnTo>
                  <a:lnTo>
                    <a:pt x="15" y="3"/>
                  </a:lnTo>
                  <a:lnTo>
                    <a:pt x="15" y="2"/>
                  </a:lnTo>
                  <a:lnTo>
                    <a:pt x="15" y="2"/>
                  </a:lnTo>
                  <a:lnTo>
                    <a:pt x="15" y="2"/>
                  </a:lnTo>
                  <a:lnTo>
                    <a:pt x="15" y="1"/>
                  </a:lnTo>
                  <a:lnTo>
                    <a:pt x="15" y="1"/>
                  </a:lnTo>
                  <a:lnTo>
                    <a:pt x="15" y="1"/>
                  </a:lnTo>
                  <a:lnTo>
                    <a:pt x="16" y="1"/>
                  </a:lnTo>
                  <a:lnTo>
                    <a:pt x="16" y="1"/>
                  </a:lnTo>
                  <a:lnTo>
                    <a:pt x="16" y="0"/>
                  </a:lnTo>
                  <a:lnTo>
                    <a:pt x="16" y="0"/>
                  </a:lnTo>
                  <a:lnTo>
                    <a:pt x="16" y="0"/>
                  </a:lnTo>
                  <a:lnTo>
                    <a:pt x="16" y="0"/>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8" y="0"/>
                  </a:lnTo>
                  <a:lnTo>
                    <a:pt x="18" y="0"/>
                  </a:lnTo>
                  <a:lnTo>
                    <a:pt x="18" y="1"/>
                  </a:lnTo>
                  <a:lnTo>
                    <a:pt x="18" y="1"/>
                  </a:lnTo>
                  <a:lnTo>
                    <a:pt x="18" y="1"/>
                  </a:lnTo>
                  <a:lnTo>
                    <a:pt x="18" y="2"/>
                  </a:lnTo>
                  <a:lnTo>
                    <a:pt x="18" y="2"/>
                  </a:lnTo>
                  <a:lnTo>
                    <a:pt x="18" y="2"/>
                  </a:lnTo>
                  <a:lnTo>
                    <a:pt x="19" y="2"/>
                  </a:lnTo>
                  <a:lnTo>
                    <a:pt x="19" y="3"/>
                  </a:lnTo>
                  <a:lnTo>
                    <a:pt x="19" y="3"/>
                  </a:lnTo>
                  <a:lnTo>
                    <a:pt x="19" y="4"/>
                  </a:lnTo>
                  <a:lnTo>
                    <a:pt x="19" y="4"/>
                  </a:lnTo>
                  <a:lnTo>
                    <a:pt x="19" y="5"/>
                  </a:lnTo>
                  <a:lnTo>
                    <a:pt x="19" y="6"/>
                  </a:lnTo>
                  <a:lnTo>
                    <a:pt x="19" y="7"/>
                  </a:lnTo>
                  <a:lnTo>
                    <a:pt x="20" y="7"/>
                  </a:lnTo>
                  <a:lnTo>
                    <a:pt x="20" y="8"/>
                  </a:lnTo>
                  <a:lnTo>
                    <a:pt x="20" y="10"/>
                  </a:lnTo>
                  <a:lnTo>
                    <a:pt x="20" y="11"/>
                  </a:lnTo>
                  <a:lnTo>
                    <a:pt x="20" y="11"/>
                  </a:lnTo>
                  <a:lnTo>
                    <a:pt x="21" y="12"/>
                  </a:lnTo>
                  <a:lnTo>
                    <a:pt x="21" y="15"/>
                  </a:lnTo>
                  <a:lnTo>
                    <a:pt x="21" y="16"/>
                  </a:lnTo>
                  <a:lnTo>
                    <a:pt x="21" y="16"/>
                  </a:lnTo>
                  <a:lnTo>
                    <a:pt x="21" y="18"/>
                  </a:lnTo>
                  <a:lnTo>
                    <a:pt x="22" y="20"/>
                  </a:lnTo>
                  <a:lnTo>
                    <a:pt x="22" y="27"/>
                  </a:lnTo>
                  <a:lnTo>
                    <a:pt x="24" y="41"/>
                  </a:lnTo>
                  <a:lnTo>
                    <a:pt x="24" y="42"/>
                  </a:lnTo>
                  <a:lnTo>
                    <a:pt x="24" y="43"/>
                  </a:lnTo>
                  <a:lnTo>
                    <a:pt x="24" y="45"/>
                  </a:lnTo>
                  <a:lnTo>
                    <a:pt x="25" y="49"/>
                  </a:lnTo>
                  <a:lnTo>
                    <a:pt x="25" y="57"/>
                  </a:lnTo>
                  <a:lnTo>
                    <a:pt x="27" y="72"/>
                  </a:lnTo>
                  <a:lnTo>
                    <a:pt x="27" y="73"/>
                  </a:lnTo>
                  <a:lnTo>
                    <a:pt x="27" y="74"/>
                  </a:lnTo>
                  <a:lnTo>
                    <a:pt x="27" y="76"/>
                  </a:lnTo>
                  <a:lnTo>
                    <a:pt x="28" y="80"/>
                  </a:lnTo>
                  <a:lnTo>
                    <a:pt x="28" y="87"/>
                  </a:lnTo>
                  <a:lnTo>
                    <a:pt x="29" y="88"/>
                  </a:lnTo>
                  <a:lnTo>
                    <a:pt x="29" y="88"/>
                  </a:lnTo>
                  <a:lnTo>
                    <a:pt x="29" y="90"/>
                  </a:lnTo>
                  <a:lnTo>
                    <a:pt x="29" y="93"/>
                  </a:lnTo>
                  <a:lnTo>
                    <a:pt x="30" y="99"/>
                  </a:lnTo>
                  <a:lnTo>
                    <a:pt x="30" y="100"/>
                  </a:lnTo>
                  <a:lnTo>
                    <a:pt x="30" y="100"/>
                  </a:lnTo>
                  <a:lnTo>
                    <a:pt x="30" y="102"/>
                  </a:lnTo>
                  <a:lnTo>
                    <a:pt x="31" y="104"/>
                  </a:lnTo>
                  <a:lnTo>
                    <a:pt x="31" y="105"/>
                  </a:lnTo>
                  <a:lnTo>
                    <a:pt x="31" y="105"/>
                  </a:lnTo>
                  <a:lnTo>
                    <a:pt x="31" y="106"/>
                  </a:lnTo>
                  <a:lnTo>
                    <a:pt x="31" y="108"/>
                  </a:lnTo>
                  <a:lnTo>
                    <a:pt x="31" y="109"/>
                  </a:lnTo>
                  <a:lnTo>
                    <a:pt x="31" y="109"/>
                  </a:lnTo>
                  <a:lnTo>
                    <a:pt x="32" y="110"/>
                  </a:lnTo>
                  <a:lnTo>
                    <a:pt x="32" y="110"/>
                  </a:lnTo>
                  <a:lnTo>
                    <a:pt x="32" y="111"/>
                  </a:lnTo>
                  <a:lnTo>
                    <a:pt x="32" y="112"/>
                  </a:lnTo>
                  <a:lnTo>
                    <a:pt x="32" y="112"/>
                  </a:lnTo>
                  <a:lnTo>
                    <a:pt x="32" y="112"/>
                  </a:lnTo>
                  <a:lnTo>
                    <a:pt x="33" y="113"/>
                  </a:lnTo>
                  <a:lnTo>
                    <a:pt x="33" y="113"/>
                  </a:lnTo>
                  <a:lnTo>
                    <a:pt x="33" y="113"/>
                  </a:lnTo>
                  <a:lnTo>
                    <a:pt x="33" y="114"/>
                  </a:lnTo>
                  <a:lnTo>
                    <a:pt x="33" y="114"/>
                  </a:lnTo>
                  <a:lnTo>
                    <a:pt x="33" y="114"/>
                  </a:lnTo>
                  <a:lnTo>
                    <a:pt x="33" y="114"/>
                  </a:lnTo>
                  <a:lnTo>
                    <a:pt x="33" y="115"/>
                  </a:lnTo>
                  <a:lnTo>
                    <a:pt x="33" y="115"/>
                  </a:lnTo>
                  <a:lnTo>
                    <a:pt x="33" y="115"/>
                  </a:lnTo>
                  <a:lnTo>
                    <a:pt x="33" y="115"/>
                  </a:lnTo>
                  <a:lnTo>
                    <a:pt x="33" y="115"/>
                  </a:lnTo>
                  <a:lnTo>
                    <a:pt x="34" y="115"/>
                  </a:lnTo>
                  <a:lnTo>
                    <a:pt x="34" y="115"/>
                  </a:lnTo>
                  <a:lnTo>
                    <a:pt x="34" y="115"/>
                  </a:lnTo>
                  <a:lnTo>
                    <a:pt x="34" y="116"/>
                  </a:lnTo>
                  <a:lnTo>
                    <a:pt x="34" y="116"/>
                  </a:lnTo>
                  <a:lnTo>
                    <a:pt x="34" y="116"/>
                  </a:lnTo>
                  <a:lnTo>
                    <a:pt x="34" y="116"/>
                  </a:lnTo>
                  <a:lnTo>
                    <a:pt x="34" y="116"/>
                  </a:lnTo>
                  <a:lnTo>
                    <a:pt x="34" y="116"/>
                  </a:lnTo>
                  <a:lnTo>
                    <a:pt x="34" y="116"/>
                  </a:lnTo>
                  <a:lnTo>
                    <a:pt x="35" y="115"/>
                  </a:lnTo>
                  <a:lnTo>
                    <a:pt x="35" y="115"/>
                  </a:lnTo>
                  <a:lnTo>
                    <a:pt x="35" y="115"/>
                  </a:lnTo>
                  <a:lnTo>
                    <a:pt x="35" y="115"/>
                  </a:lnTo>
                  <a:lnTo>
                    <a:pt x="35" y="115"/>
                  </a:lnTo>
                  <a:lnTo>
                    <a:pt x="35" y="115"/>
                  </a:lnTo>
                  <a:lnTo>
                    <a:pt x="35" y="115"/>
                  </a:lnTo>
                  <a:lnTo>
                    <a:pt x="35" y="115"/>
                  </a:lnTo>
                  <a:lnTo>
                    <a:pt x="35" y="114"/>
                  </a:lnTo>
                  <a:lnTo>
                    <a:pt x="35" y="114"/>
                  </a:lnTo>
                  <a:lnTo>
                    <a:pt x="35" y="114"/>
                  </a:lnTo>
                  <a:lnTo>
                    <a:pt x="35" y="114"/>
                  </a:lnTo>
                  <a:lnTo>
                    <a:pt x="36" y="114"/>
                  </a:lnTo>
                  <a:lnTo>
                    <a:pt x="36" y="113"/>
                  </a:lnTo>
                  <a:lnTo>
                    <a:pt x="36" y="113"/>
                  </a:lnTo>
                  <a:lnTo>
                    <a:pt x="36" y="112"/>
                  </a:lnTo>
                  <a:lnTo>
                    <a:pt x="36" y="112"/>
                  </a:lnTo>
                  <a:lnTo>
                    <a:pt x="36" y="112"/>
                  </a:lnTo>
                  <a:lnTo>
                    <a:pt x="36" y="111"/>
                  </a:lnTo>
                  <a:lnTo>
                    <a:pt x="36" y="111"/>
                  </a:lnTo>
                  <a:lnTo>
                    <a:pt x="37" y="110"/>
                  </a:lnTo>
                  <a:lnTo>
                    <a:pt x="37" y="110"/>
                  </a:lnTo>
                  <a:lnTo>
                    <a:pt x="37" y="108"/>
                  </a:lnTo>
                  <a:lnTo>
                    <a:pt x="37" y="108"/>
                  </a:lnTo>
                  <a:lnTo>
                    <a:pt x="37" y="107"/>
                  </a:lnTo>
                  <a:lnTo>
                    <a:pt x="37" y="106"/>
                  </a:lnTo>
                  <a:lnTo>
                    <a:pt x="38" y="104"/>
                  </a:lnTo>
                  <a:lnTo>
                    <a:pt x="38" y="99"/>
                  </a:lnTo>
                  <a:lnTo>
                    <a:pt x="39" y="99"/>
                  </a:lnTo>
                  <a:lnTo>
                    <a:pt x="39" y="98"/>
                  </a:lnTo>
                  <a:lnTo>
                    <a:pt x="39" y="96"/>
                  </a:lnTo>
                  <a:lnTo>
                    <a:pt x="39" y="93"/>
                  </a:lnTo>
                  <a:lnTo>
                    <a:pt x="40" y="87"/>
                  </a:lnTo>
                  <a:lnTo>
                    <a:pt x="41" y="72"/>
                  </a:lnTo>
                  <a:lnTo>
                    <a:pt x="41" y="71"/>
                  </a:lnTo>
                  <a:lnTo>
                    <a:pt x="42" y="70"/>
                  </a:lnTo>
                  <a:lnTo>
                    <a:pt x="42" y="68"/>
                  </a:lnTo>
                  <a:lnTo>
                    <a:pt x="42" y="64"/>
                  </a:lnTo>
                  <a:lnTo>
                    <a:pt x="43" y="57"/>
                  </a:lnTo>
                  <a:lnTo>
                    <a:pt x="44" y="41"/>
                  </a:lnTo>
                  <a:lnTo>
                    <a:pt x="45" y="40"/>
                  </a:lnTo>
                  <a:lnTo>
                    <a:pt x="45" y="39"/>
                  </a:lnTo>
                  <a:lnTo>
                    <a:pt x="45" y="38"/>
                  </a:lnTo>
                  <a:lnTo>
                    <a:pt x="45" y="34"/>
                  </a:lnTo>
                  <a:lnTo>
                    <a:pt x="46" y="28"/>
                  </a:lnTo>
                  <a:lnTo>
                    <a:pt x="46" y="27"/>
                  </a:lnTo>
                  <a:lnTo>
                    <a:pt x="46" y="26"/>
                  </a:lnTo>
                  <a:lnTo>
                    <a:pt x="46" y="24"/>
                  </a:lnTo>
                  <a:lnTo>
                    <a:pt x="47" y="21"/>
                  </a:lnTo>
                  <a:lnTo>
                    <a:pt x="47" y="16"/>
                  </a:lnTo>
                  <a:lnTo>
                    <a:pt x="47" y="15"/>
                  </a:lnTo>
                  <a:lnTo>
                    <a:pt x="48" y="15"/>
                  </a:lnTo>
                  <a:lnTo>
                    <a:pt x="48" y="14"/>
                  </a:lnTo>
                  <a:lnTo>
                    <a:pt x="48" y="11"/>
                  </a:lnTo>
                  <a:lnTo>
                    <a:pt x="48" y="11"/>
                  </a:lnTo>
                  <a:lnTo>
                    <a:pt x="48" y="10"/>
                  </a:lnTo>
                  <a:lnTo>
                    <a:pt x="48" y="9"/>
                  </a:lnTo>
                  <a:lnTo>
                    <a:pt x="49" y="7"/>
                  </a:lnTo>
                  <a:lnTo>
                    <a:pt x="49" y="7"/>
                  </a:lnTo>
                  <a:lnTo>
                    <a:pt x="49" y="6"/>
                  </a:lnTo>
                  <a:lnTo>
                    <a:pt x="49" y="5"/>
                  </a:lnTo>
                  <a:lnTo>
                    <a:pt x="49" y="5"/>
                  </a:lnTo>
                  <a:lnTo>
                    <a:pt x="49" y="5"/>
                  </a:lnTo>
                  <a:lnTo>
                    <a:pt x="49" y="4"/>
                  </a:lnTo>
                  <a:lnTo>
                    <a:pt x="50" y="4"/>
                  </a:lnTo>
                  <a:lnTo>
                    <a:pt x="50" y="3"/>
                  </a:lnTo>
                  <a:lnTo>
                    <a:pt x="50" y="3"/>
                  </a:lnTo>
                  <a:lnTo>
                    <a:pt x="50" y="2"/>
                  </a:lnTo>
                  <a:lnTo>
                    <a:pt x="50" y="2"/>
                  </a:lnTo>
                  <a:lnTo>
                    <a:pt x="50" y="2"/>
                  </a:lnTo>
                  <a:lnTo>
                    <a:pt x="50" y="1"/>
                  </a:lnTo>
                  <a:lnTo>
                    <a:pt x="50" y="1"/>
                  </a:lnTo>
                  <a:lnTo>
                    <a:pt x="50" y="1"/>
                  </a:lnTo>
                  <a:lnTo>
                    <a:pt x="50"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1"/>
                  </a:lnTo>
                  <a:lnTo>
                    <a:pt x="53" y="1"/>
                  </a:lnTo>
                  <a:lnTo>
                    <a:pt x="53" y="1"/>
                  </a:lnTo>
                  <a:lnTo>
                    <a:pt x="53" y="1"/>
                  </a:lnTo>
                  <a:lnTo>
                    <a:pt x="53" y="2"/>
                  </a:lnTo>
                  <a:lnTo>
                    <a:pt x="53" y="2"/>
                  </a:lnTo>
                  <a:lnTo>
                    <a:pt x="53" y="2"/>
                  </a:lnTo>
                  <a:lnTo>
                    <a:pt x="53" y="3"/>
                  </a:lnTo>
                  <a:lnTo>
                    <a:pt x="54" y="4"/>
                  </a:lnTo>
                  <a:lnTo>
                    <a:pt x="54" y="4"/>
                  </a:lnTo>
                  <a:lnTo>
                    <a:pt x="54" y="4"/>
                  </a:lnTo>
                  <a:lnTo>
                    <a:pt x="54" y="5"/>
                  </a:lnTo>
                  <a:lnTo>
                    <a:pt x="54" y="6"/>
                  </a:lnTo>
                  <a:lnTo>
                    <a:pt x="54" y="6"/>
                  </a:lnTo>
                  <a:lnTo>
                    <a:pt x="54" y="7"/>
                  </a:lnTo>
                  <a:lnTo>
                    <a:pt x="55" y="9"/>
                  </a:lnTo>
                  <a:lnTo>
                    <a:pt x="55" y="10"/>
                  </a:lnTo>
                  <a:lnTo>
                    <a:pt x="55" y="10"/>
                  </a:lnTo>
                  <a:lnTo>
                    <a:pt x="55" y="11"/>
                  </a:lnTo>
                  <a:lnTo>
                    <a:pt x="56" y="14"/>
                  </a:lnTo>
                  <a:lnTo>
                    <a:pt x="56" y="20"/>
                  </a:lnTo>
                  <a:lnTo>
                    <a:pt x="56" y="20"/>
                  </a:lnTo>
                  <a:lnTo>
                    <a:pt x="56" y="21"/>
                  </a:lnTo>
                  <a:lnTo>
                    <a:pt x="57" y="23"/>
                  </a:lnTo>
                  <a:lnTo>
                    <a:pt x="57" y="26"/>
                  </a:lnTo>
                  <a:lnTo>
                    <a:pt x="58" y="33"/>
                  </a:lnTo>
                  <a:lnTo>
                    <a:pt x="59" y="48"/>
                  </a:lnTo>
                  <a:lnTo>
                    <a:pt x="59" y="49"/>
                  </a:lnTo>
                  <a:lnTo>
                    <a:pt x="59" y="50"/>
                  </a:lnTo>
                  <a:lnTo>
                    <a:pt x="60" y="52"/>
                  </a:lnTo>
                  <a:lnTo>
                    <a:pt x="60" y="56"/>
                  </a:lnTo>
                  <a:lnTo>
                    <a:pt x="61" y="64"/>
                  </a:lnTo>
                  <a:lnTo>
                    <a:pt x="62" y="79"/>
                  </a:lnTo>
                  <a:lnTo>
                    <a:pt x="62" y="80"/>
                  </a:lnTo>
                  <a:lnTo>
                    <a:pt x="62" y="81"/>
                  </a:lnTo>
                  <a:lnTo>
                    <a:pt x="63" y="82"/>
                  </a:lnTo>
                  <a:lnTo>
                    <a:pt x="63" y="86"/>
                  </a:lnTo>
                  <a:lnTo>
                    <a:pt x="64" y="92"/>
                  </a:lnTo>
                  <a:lnTo>
                    <a:pt x="64" y="93"/>
                  </a:lnTo>
                  <a:lnTo>
                    <a:pt x="64" y="94"/>
                  </a:lnTo>
                  <a:lnTo>
                    <a:pt x="64" y="95"/>
                  </a:lnTo>
                  <a:lnTo>
                    <a:pt x="64" y="98"/>
                  </a:lnTo>
                  <a:lnTo>
                    <a:pt x="65" y="103"/>
                  </a:lnTo>
                  <a:lnTo>
                    <a:pt x="65" y="103"/>
                  </a:lnTo>
                  <a:lnTo>
                    <a:pt x="65" y="104"/>
                  </a:lnTo>
                  <a:lnTo>
                    <a:pt x="65" y="105"/>
                  </a:lnTo>
                  <a:lnTo>
                    <a:pt x="66" y="107"/>
                  </a:lnTo>
                  <a:lnTo>
                    <a:pt x="66" y="108"/>
                  </a:lnTo>
                  <a:lnTo>
                    <a:pt x="66" y="108"/>
                  </a:lnTo>
                  <a:lnTo>
                    <a:pt x="66" y="109"/>
                  </a:lnTo>
                  <a:lnTo>
                    <a:pt x="66" y="110"/>
                  </a:lnTo>
                  <a:lnTo>
                    <a:pt x="66" y="111"/>
                  </a:lnTo>
                  <a:lnTo>
                    <a:pt x="67" y="111"/>
                  </a:lnTo>
                  <a:lnTo>
                    <a:pt x="67" y="112"/>
                  </a:lnTo>
                  <a:lnTo>
                    <a:pt x="67" y="112"/>
                  </a:lnTo>
                  <a:lnTo>
                    <a:pt x="67" y="112"/>
                  </a:lnTo>
                  <a:lnTo>
                    <a:pt x="67" y="113"/>
                  </a:lnTo>
                  <a:lnTo>
                    <a:pt x="67" y="113"/>
                  </a:lnTo>
                  <a:lnTo>
                    <a:pt x="67" y="114"/>
                  </a:lnTo>
                  <a:lnTo>
                    <a:pt x="67" y="114"/>
                  </a:lnTo>
                  <a:lnTo>
                    <a:pt x="67" y="114"/>
                  </a:lnTo>
                  <a:lnTo>
                    <a:pt x="68" y="114"/>
                  </a:lnTo>
                  <a:lnTo>
                    <a:pt x="68" y="114"/>
                  </a:lnTo>
                  <a:lnTo>
                    <a:pt x="68" y="115"/>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5"/>
                  </a:lnTo>
                  <a:lnTo>
                    <a:pt x="69" y="115"/>
                  </a:lnTo>
                  <a:lnTo>
                    <a:pt x="69" y="115"/>
                  </a:lnTo>
                  <a:lnTo>
                    <a:pt x="69" y="115"/>
                  </a:lnTo>
                  <a:lnTo>
                    <a:pt x="69" y="115"/>
                  </a:lnTo>
                  <a:lnTo>
                    <a:pt x="70" y="115"/>
                  </a:lnTo>
                  <a:lnTo>
                    <a:pt x="70" y="115"/>
                  </a:lnTo>
                  <a:lnTo>
                    <a:pt x="70" y="115"/>
                  </a:lnTo>
                  <a:lnTo>
                    <a:pt x="70" y="114"/>
                  </a:lnTo>
                  <a:lnTo>
                    <a:pt x="70" y="114"/>
                  </a:lnTo>
                  <a:lnTo>
                    <a:pt x="70" y="114"/>
                  </a:lnTo>
                  <a:lnTo>
                    <a:pt x="70" y="114"/>
                  </a:lnTo>
                  <a:lnTo>
                    <a:pt x="70" y="113"/>
                  </a:lnTo>
                  <a:lnTo>
                    <a:pt x="70" y="113"/>
                  </a:lnTo>
                  <a:lnTo>
                    <a:pt x="70" y="112"/>
                  </a:lnTo>
                  <a:lnTo>
                    <a:pt x="71" y="112"/>
                  </a:lnTo>
                  <a:lnTo>
                    <a:pt x="71" y="111"/>
                  </a:lnTo>
                  <a:lnTo>
                    <a:pt x="71" y="111"/>
                  </a:lnTo>
                  <a:lnTo>
                    <a:pt x="71" y="110"/>
                  </a:lnTo>
                  <a:lnTo>
                    <a:pt x="71" y="110"/>
                  </a:lnTo>
                  <a:lnTo>
                    <a:pt x="72" y="108"/>
                  </a:lnTo>
                  <a:lnTo>
                    <a:pt x="72" y="107"/>
                  </a:lnTo>
                  <a:lnTo>
                    <a:pt x="72" y="106"/>
                  </a:lnTo>
                  <a:lnTo>
                    <a:pt x="72" y="105"/>
                  </a:lnTo>
                  <a:lnTo>
                    <a:pt x="72" y="103"/>
                  </a:lnTo>
                  <a:lnTo>
                    <a:pt x="72" y="102"/>
                  </a:lnTo>
                  <a:lnTo>
                    <a:pt x="72" y="102"/>
                  </a:lnTo>
                  <a:lnTo>
                    <a:pt x="73" y="100"/>
                  </a:lnTo>
                  <a:lnTo>
                    <a:pt x="73" y="98"/>
                  </a:lnTo>
                  <a:lnTo>
                    <a:pt x="74" y="91"/>
                  </a:lnTo>
                  <a:lnTo>
                    <a:pt x="74" y="91"/>
                  </a:lnTo>
                  <a:lnTo>
                    <a:pt x="74" y="90"/>
                  </a:lnTo>
                  <a:lnTo>
                    <a:pt x="74" y="88"/>
                  </a:lnTo>
                  <a:lnTo>
                    <a:pt x="74" y="85"/>
                  </a:lnTo>
                  <a:lnTo>
                    <a:pt x="75" y="78"/>
                  </a:lnTo>
                  <a:lnTo>
                    <a:pt x="77" y="63"/>
                  </a:lnTo>
                  <a:lnTo>
                    <a:pt x="77" y="62"/>
                  </a:lnTo>
                  <a:lnTo>
                    <a:pt x="77" y="62"/>
                  </a:lnTo>
                  <a:lnTo>
                    <a:pt x="77" y="60"/>
                  </a:lnTo>
                  <a:lnTo>
                    <a:pt x="77" y="56"/>
                  </a:lnTo>
                  <a:lnTo>
                    <a:pt x="78" y="48"/>
                  </a:lnTo>
                  <a:lnTo>
                    <a:pt x="80" y="34"/>
                  </a:lnTo>
                  <a:lnTo>
                    <a:pt x="80" y="33"/>
                  </a:lnTo>
                  <a:lnTo>
                    <a:pt x="80" y="32"/>
                  </a:lnTo>
                  <a:lnTo>
                    <a:pt x="80" y="30"/>
                  </a:lnTo>
                  <a:lnTo>
                    <a:pt x="80" y="27"/>
                  </a:lnTo>
                  <a:lnTo>
                    <a:pt x="81" y="21"/>
                  </a:lnTo>
                  <a:lnTo>
                    <a:pt x="81" y="20"/>
                  </a:lnTo>
                  <a:lnTo>
                    <a:pt x="81" y="20"/>
                  </a:lnTo>
                  <a:lnTo>
                    <a:pt x="81" y="18"/>
                  </a:lnTo>
                  <a:lnTo>
                    <a:pt x="82" y="16"/>
                  </a:lnTo>
                  <a:lnTo>
                    <a:pt x="82" y="11"/>
                  </a:lnTo>
                  <a:lnTo>
                    <a:pt x="82" y="10"/>
                  </a:lnTo>
                  <a:lnTo>
                    <a:pt x="82" y="10"/>
                  </a:lnTo>
                  <a:lnTo>
                    <a:pt x="83" y="9"/>
                  </a:lnTo>
                  <a:lnTo>
                    <a:pt x="83" y="8"/>
                  </a:lnTo>
                  <a:lnTo>
                    <a:pt x="83" y="8"/>
                  </a:lnTo>
                  <a:lnTo>
                    <a:pt x="83" y="7"/>
                  </a:lnTo>
                  <a:lnTo>
                    <a:pt x="83" y="6"/>
                  </a:lnTo>
                  <a:lnTo>
                    <a:pt x="83" y="6"/>
                  </a:lnTo>
                  <a:lnTo>
                    <a:pt x="83" y="5"/>
                  </a:lnTo>
                  <a:lnTo>
                    <a:pt x="84" y="4"/>
                  </a:lnTo>
                  <a:lnTo>
                    <a:pt x="84" y="3"/>
                  </a:lnTo>
                  <a:lnTo>
                    <a:pt x="84" y="3"/>
                  </a:lnTo>
                  <a:lnTo>
                    <a:pt x="84" y="2"/>
                  </a:lnTo>
                  <a:lnTo>
                    <a:pt x="84" y="2"/>
                  </a:lnTo>
                  <a:lnTo>
                    <a:pt x="84" y="2"/>
                  </a:lnTo>
                  <a:lnTo>
                    <a:pt x="84" y="2"/>
                  </a:lnTo>
                  <a:lnTo>
                    <a:pt x="84" y="1"/>
                  </a:lnTo>
                  <a:lnTo>
                    <a:pt x="84" y="1"/>
                  </a:lnTo>
                  <a:lnTo>
                    <a:pt x="85" y="1"/>
                  </a:lnTo>
                  <a:lnTo>
                    <a:pt x="85" y="1"/>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7" y="2"/>
                  </a:lnTo>
                  <a:lnTo>
                    <a:pt x="87" y="2"/>
                  </a:lnTo>
                  <a:lnTo>
                    <a:pt x="87" y="2"/>
                  </a:lnTo>
                  <a:lnTo>
                    <a:pt x="88" y="3"/>
                  </a:lnTo>
                  <a:lnTo>
                    <a:pt x="88" y="4"/>
                  </a:lnTo>
                  <a:lnTo>
                    <a:pt x="88" y="4"/>
                  </a:lnTo>
                  <a:lnTo>
                    <a:pt x="88" y="4"/>
                  </a:lnTo>
                  <a:lnTo>
                    <a:pt x="88" y="5"/>
                  </a:lnTo>
                  <a:lnTo>
                    <a:pt x="88" y="6"/>
                  </a:lnTo>
                  <a:lnTo>
                    <a:pt x="88" y="6"/>
                  </a:lnTo>
                  <a:lnTo>
                    <a:pt x="88" y="7"/>
                  </a:lnTo>
                  <a:lnTo>
                    <a:pt x="89" y="9"/>
                  </a:lnTo>
                  <a:lnTo>
                    <a:pt x="89" y="10"/>
                  </a:lnTo>
                  <a:lnTo>
                    <a:pt x="89" y="10"/>
                  </a:lnTo>
                  <a:lnTo>
                    <a:pt x="89" y="11"/>
                  </a:lnTo>
                  <a:lnTo>
                    <a:pt x="90" y="14"/>
                  </a:lnTo>
                  <a:lnTo>
                    <a:pt x="90" y="14"/>
                  </a:lnTo>
                  <a:lnTo>
                    <a:pt x="90" y="15"/>
                  </a:lnTo>
                  <a:lnTo>
                    <a:pt x="90" y="17"/>
                  </a:lnTo>
                  <a:lnTo>
                    <a:pt x="90" y="20"/>
                  </a:lnTo>
                  <a:lnTo>
                    <a:pt x="91" y="26"/>
                  </a:lnTo>
                  <a:lnTo>
                    <a:pt x="91" y="27"/>
                  </a:lnTo>
                  <a:lnTo>
                    <a:pt x="91" y="28"/>
                  </a:lnTo>
                  <a:lnTo>
                    <a:pt x="91" y="29"/>
                  </a:lnTo>
                  <a:lnTo>
                    <a:pt x="92" y="33"/>
                  </a:lnTo>
                  <a:lnTo>
                    <a:pt x="92" y="40"/>
                  </a:lnTo>
                  <a:lnTo>
                    <a:pt x="94" y="54"/>
                  </a:lnTo>
                  <a:lnTo>
                    <a:pt x="94" y="55"/>
                  </a:lnTo>
                  <a:lnTo>
                    <a:pt x="94" y="56"/>
                  </a:lnTo>
                  <a:lnTo>
                    <a:pt x="94" y="58"/>
                  </a:lnTo>
                  <a:lnTo>
                    <a:pt x="94" y="62"/>
                  </a:lnTo>
                  <a:lnTo>
                    <a:pt x="95" y="70"/>
                  </a:lnTo>
                  <a:lnTo>
                    <a:pt x="97" y="84"/>
                  </a:lnTo>
                  <a:lnTo>
                    <a:pt x="97" y="85"/>
                  </a:lnTo>
                  <a:lnTo>
                    <a:pt x="97" y="86"/>
                  </a:lnTo>
                  <a:lnTo>
                    <a:pt x="97" y="87"/>
                  </a:lnTo>
                  <a:lnTo>
                    <a:pt x="97" y="91"/>
                  </a:lnTo>
                  <a:lnTo>
                    <a:pt x="98" y="92"/>
                  </a:lnTo>
                  <a:lnTo>
                    <a:pt x="98" y="92"/>
                  </a:lnTo>
                  <a:lnTo>
                    <a:pt x="98" y="94"/>
                  </a:lnTo>
                  <a:lnTo>
                    <a:pt x="98" y="97"/>
                  </a:lnTo>
                  <a:lnTo>
                    <a:pt x="98" y="98"/>
                  </a:lnTo>
                  <a:lnTo>
                    <a:pt x="98" y="99"/>
                  </a:lnTo>
                  <a:lnTo>
                    <a:pt x="98" y="100"/>
                  </a:lnTo>
                  <a:lnTo>
                    <a:pt x="99" y="103"/>
                  </a:lnTo>
                  <a:lnTo>
                    <a:pt x="99" y="103"/>
                  </a:lnTo>
                  <a:lnTo>
                    <a:pt x="99" y="104"/>
                  </a:lnTo>
                  <a:lnTo>
                    <a:pt x="99" y="105"/>
                  </a:lnTo>
                  <a:lnTo>
                    <a:pt x="100" y="108"/>
                  </a:lnTo>
                  <a:lnTo>
                    <a:pt x="100" y="108"/>
                  </a:lnTo>
                  <a:lnTo>
                    <a:pt x="100" y="108"/>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0" name="Freeform 75"/>
            <p:cNvSpPr>
              <a:spLocks/>
            </p:cNvSpPr>
            <p:nvPr/>
          </p:nvSpPr>
          <p:spPr bwMode="auto">
            <a:xfrm>
              <a:off x="3880" y="2186"/>
              <a:ext cx="87" cy="116"/>
            </a:xfrm>
            <a:custGeom>
              <a:avLst/>
              <a:gdLst/>
              <a:ahLst/>
              <a:cxnLst>
                <a:cxn ang="0">
                  <a:pos x="1" y="113"/>
                </a:cxn>
                <a:cxn ang="0">
                  <a:pos x="2" y="115"/>
                </a:cxn>
                <a:cxn ang="0">
                  <a:pos x="2" y="116"/>
                </a:cxn>
                <a:cxn ang="0">
                  <a:pos x="3" y="115"/>
                </a:cxn>
                <a:cxn ang="0">
                  <a:pos x="4" y="114"/>
                </a:cxn>
                <a:cxn ang="0">
                  <a:pos x="5" y="110"/>
                </a:cxn>
                <a:cxn ang="0">
                  <a:pos x="6" y="101"/>
                </a:cxn>
                <a:cxn ang="0">
                  <a:pos x="9" y="79"/>
                </a:cxn>
                <a:cxn ang="0">
                  <a:pos x="12" y="44"/>
                </a:cxn>
                <a:cxn ang="0">
                  <a:pos x="15" y="22"/>
                </a:cxn>
                <a:cxn ang="0">
                  <a:pos x="16" y="10"/>
                </a:cxn>
                <a:cxn ang="0">
                  <a:pos x="17" y="5"/>
                </a:cxn>
                <a:cxn ang="0">
                  <a:pos x="18" y="2"/>
                </a:cxn>
                <a:cxn ang="0">
                  <a:pos x="19" y="0"/>
                </a:cxn>
                <a:cxn ang="0">
                  <a:pos x="19" y="0"/>
                </a:cxn>
                <a:cxn ang="0">
                  <a:pos x="20" y="0"/>
                </a:cxn>
                <a:cxn ang="0">
                  <a:pos x="21" y="3"/>
                </a:cxn>
                <a:cxn ang="0">
                  <a:pos x="23" y="10"/>
                </a:cxn>
                <a:cxn ang="0">
                  <a:pos x="24" y="20"/>
                </a:cxn>
                <a:cxn ang="0">
                  <a:pos x="26" y="42"/>
                </a:cxn>
                <a:cxn ang="0">
                  <a:pos x="29" y="77"/>
                </a:cxn>
                <a:cxn ang="0">
                  <a:pos x="32" y="98"/>
                </a:cxn>
                <a:cxn ang="0">
                  <a:pos x="33" y="108"/>
                </a:cxn>
                <a:cxn ang="0">
                  <a:pos x="34" y="113"/>
                </a:cxn>
                <a:cxn ang="0">
                  <a:pos x="35" y="115"/>
                </a:cxn>
                <a:cxn ang="0">
                  <a:pos x="36" y="116"/>
                </a:cxn>
                <a:cxn ang="0">
                  <a:pos x="37" y="115"/>
                </a:cxn>
                <a:cxn ang="0">
                  <a:pos x="37" y="113"/>
                </a:cxn>
                <a:cxn ang="0">
                  <a:pos x="38" y="110"/>
                </a:cxn>
                <a:cxn ang="0">
                  <a:pos x="40" y="96"/>
                </a:cxn>
                <a:cxn ang="0">
                  <a:pos x="43" y="67"/>
                </a:cxn>
                <a:cxn ang="0">
                  <a:pos x="46" y="36"/>
                </a:cxn>
                <a:cxn ang="0">
                  <a:pos x="48" y="21"/>
                </a:cxn>
                <a:cxn ang="0">
                  <a:pos x="49" y="10"/>
                </a:cxn>
                <a:cxn ang="0">
                  <a:pos x="50" y="5"/>
                </a:cxn>
                <a:cxn ang="0">
                  <a:pos x="51" y="2"/>
                </a:cxn>
                <a:cxn ang="0">
                  <a:pos x="52" y="0"/>
                </a:cxn>
                <a:cxn ang="0">
                  <a:pos x="52" y="0"/>
                </a:cxn>
                <a:cxn ang="0">
                  <a:pos x="53" y="0"/>
                </a:cxn>
                <a:cxn ang="0">
                  <a:pos x="54" y="2"/>
                </a:cxn>
                <a:cxn ang="0">
                  <a:pos x="55" y="8"/>
                </a:cxn>
                <a:cxn ang="0">
                  <a:pos x="57" y="18"/>
                </a:cxn>
                <a:cxn ang="0">
                  <a:pos x="60" y="56"/>
                </a:cxn>
                <a:cxn ang="0">
                  <a:pos x="62" y="77"/>
                </a:cxn>
                <a:cxn ang="0">
                  <a:pos x="64" y="97"/>
                </a:cxn>
                <a:cxn ang="0">
                  <a:pos x="66" y="106"/>
                </a:cxn>
                <a:cxn ang="0">
                  <a:pos x="67" y="112"/>
                </a:cxn>
                <a:cxn ang="0">
                  <a:pos x="68" y="114"/>
                </a:cxn>
                <a:cxn ang="0">
                  <a:pos x="68" y="116"/>
                </a:cxn>
                <a:cxn ang="0">
                  <a:pos x="69" y="115"/>
                </a:cxn>
                <a:cxn ang="0">
                  <a:pos x="70" y="114"/>
                </a:cxn>
                <a:cxn ang="0">
                  <a:pos x="71" y="111"/>
                </a:cxn>
                <a:cxn ang="0">
                  <a:pos x="72" y="103"/>
                </a:cxn>
                <a:cxn ang="0">
                  <a:pos x="74" y="84"/>
                </a:cxn>
                <a:cxn ang="0">
                  <a:pos x="78" y="41"/>
                </a:cxn>
                <a:cxn ang="0">
                  <a:pos x="80" y="20"/>
                </a:cxn>
                <a:cxn ang="0">
                  <a:pos x="82" y="8"/>
                </a:cxn>
                <a:cxn ang="0">
                  <a:pos x="83" y="2"/>
                </a:cxn>
                <a:cxn ang="0">
                  <a:pos x="84" y="0"/>
                </a:cxn>
                <a:cxn ang="0">
                  <a:pos x="85" y="0"/>
                </a:cxn>
                <a:cxn ang="0">
                  <a:pos x="86" y="0"/>
                </a:cxn>
                <a:cxn ang="0">
                  <a:pos x="86" y="2"/>
                </a:cxn>
              </a:cxnLst>
              <a:rect l="0" t="0" r="r" b="b"/>
              <a:pathLst>
                <a:path w="87" h="116">
                  <a:moveTo>
                    <a:pt x="0" y="108"/>
                  </a:moveTo>
                  <a:lnTo>
                    <a:pt x="0" y="109"/>
                  </a:lnTo>
                  <a:lnTo>
                    <a:pt x="0" y="110"/>
                  </a:lnTo>
                  <a:lnTo>
                    <a:pt x="0" y="110"/>
                  </a:lnTo>
                  <a:lnTo>
                    <a:pt x="0" y="111"/>
                  </a:lnTo>
                  <a:lnTo>
                    <a:pt x="0" y="112"/>
                  </a:lnTo>
                  <a:lnTo>
                    <a:pt x="1" y="112"/>
                  </a:lnTo>
                  <a:lnTo>
                    <a:pt x="1" y="113"/>
                  </a:lnTo>
                  <a:lnTo>
                    <a:pt x="1" y="113"/>
                  </a:lnTo>
                  <a:lnTo>
                    <a:pt x="1" y="113"/>
                  </a:lnTo>
                  <a:lnTo>
                    <a:pt x="1" y="114"/>
                  </a:lnTo>
                  <a:lnTo>
                    <a:pt x="1" y="114"/>
                  </a:lnTo>
                  <a:lnTo>
                    <a:pt x="1" y="114"/>
                  </a:lnTo>
                  <a:lnTo>
                    <a:pt x="2" y="114"/>
                  </a:lnTo>
                  <a:lnTo>
                    <a:pt x="2" y="115"/>
                  </a:lnTo>
                  <a:lnTo>
                    <a:pt x="2" y="115"/>
                  </a:lnTo>
                  <a:lnTo>
                    <a:pt x="2" y="115"/>
                  </a:lnTo>
                  <a:lnTo>
                    <a:pt x="2" y="115"/>
                  </a:lnTo>
                  <a:lnTo>
                    <a:pt x="2" y="115"/>
                  </a:lnTo>
                  <a:lnTo>
                    <a:pt x="2" y="115"/>
                  </a:lnTo>
                  <a:lnTo>
                    <a:pt x="2" y="115"/>
                  </a:lnTo>
                  <a:lnTo>
                    <a:pt x="2" y="116"/>
                  </a:lnTo>
                  <a:lnTo>
                    <a:pt x="2" y="116"/>
                  </a:lnTo>
                  <a:lnTo>
                    <a:pt x="2" y="116"/>
                  </a:lnTo>
                  <a:lnTo>
                    <a:pt x="2" y="116"/>
                  </a:lnTo>
                  <a:lnTo>
                    <a:pt x="3" y="116"/>
                  </a:lnTo>
                  <a:lnTo>
                    <a:pt x="3" y="116"/>
                  </a:lnTo>
                  <a:lnTo>
                    <a:pt x="3" y="116"/>
                  </a:lnTo>
                  <a:lnTo>
                    <a:pt x="3" y="115"/>
                  </a:lnTo>
                  <a:lnTo>
                    <a:pt x="3" y="115"/>
                  </a:lnTo>
                  <a:lnTo>
                    <a:pt x="3" y="115"/>
                  </a:lnTo>
                  <a:lnTo>
                    <a:pt x="3" y="115"/>
                  </a:lnTo>
                  <a:lnTo>
                    <a:pt x="3" y="115"/>
                  </a:lnTo>
                  <a:lnTo>
                    <a:pt x="3" y="115"/>
                  </a:lnTo>
                  <a:lnTo>
                    <a:pt x="3" y="115"/>
                  </a:lnTo>
                  <a:lnTo>
                    <a:pt x="4" y="114"/>
                  </a:lnTo>
                  <a:lnTo>
                    <a:pt x="4" y="114"/>
                  </a:lnTo>
                  <a:lnTo>
                    <a:pt x="4" y="114"/>
                  </a:lnTo>
                  <a:lnTo>
                    <a:pt x="4" y="114"/>
                  </a:lnTo>
                  <a:lnTo>
                    <a:pt x="4" y="114"/>
                  </a:lnTo>
                  <a:lnTo>
                    <a:pt x="4" y="113"/>
                  </a:lnTo>
                  <a:lnTo>
                    <a:pt x="4" y="113"/>
                  </a:lnTo>
                  <a:lnTo>
                    <a:pt x="4" y="112"/>
                  </a:lnTo>
                  <a:lnTo>
                    <a:pt x="4" y="112"/>
                  </a:lnTo>
                  <a:lnTo>
                    <a:pt x="5" y="111"/>
                  </a:lnTo>
                  <a:lnTo>
                    <a:pt x="5" y="111"/>
                  </a:lnTo>
                  <a:lnTo>
                    <a:pt x="5" y="110"/>
                  </a:lnTo>
                  <a:lnTo>
                    <a:pt x="5" y="110"/>
                  </a:lnTo>
                  <a:lnTo>
                    <a:pt x="5" y="109"/>
                  </a:lnTo>
                  <a:lnTo>
                    <a:pt x="5" y="109"/>
                  </a:lnTo>
                  <a:lnTo>
                    <a:pt x="5" y="108"/>
                  </a:lnTo>
                  <a:lnTo>
                    <a:pt x="6" y="106"/>
                  </a:lnTo>
                  <a:lnTo>
                    <a:pt x="6" y="105"/>
                  </a:lnTo>
                  <a:lnTo>
                    <a:pt x="6" y="104"/>
                  </a:lnTo>
                  <a:lnTo>
                    <a:pt x="6" y="103"/>
                  </a:lnTo>
                  <a:lnTo>
                    <a:pt x="6" y="101"/>
                  </a:lnTo>
                  <a:lnTo>
                    <a:pt x="7" y="95"/>
                  </a:lnTo>
                  <a:lnTo>
                    <a:pt x="7" y="94"/>
                  </a:lnTo>
                  <a:lnTo>
                    <a:pt x="7" y="93"/>
                  </a:lnTo>
                  <a:lnTo>
                    <a:pt x="8" y="92"/>
                  </a:lnTo>
                  <a:lnTo>
                    <a:pt x="8" y="88"/>
                  </a:lnTo>
                  <a:lnTo>
                    <a:pt x="9" y="81"/>
                  </a:lnTo>
                  <a:lnTo>
                    <a:pt x="9" y="80"/>
                  </a:lnTo>
                  <a:lnTo>
                    <a:pt x="9" y="79"/>
                  </a:lnTo>
                  <a:lnTo>
                    <a:pt x="9" y="78"/>
                  </a:lnTo>
                  <a:lnTo>
                    <a:pt x="9" y="74"/>
                  </a:lnTo>
                  <a:lnTo>
                    <a:pt x="10" y="67"/>
                  </a:lnTo>
                  <a:lnTo>
                    <a:pt x="11" y="52"/>
                  </a:lnTo>
                  <a:lnTo>
                    <a:pt x="12" y="51"/>
                  </a:lnTo>
                  <a:lnTo>
                    <a:pt x="12" y="50"/>
                  </a:lnTo>
                  <a:lnTo>
                    <a:pt x="12" y="48"/>
                  </a:lnTo>
                  <a:lnTo>
                    <a:pt x="12" y="44"/>
                  </a:lnTo>
                  <a:lnTo>
                    <a:pt x="13" y="37"/>
                  </a:lnTo>
                  <a:lnTo>
                    <a:pt x="13" y="36"/>
                  </a:lnTo>
                  <a:lnTo>
                    <a:pt x="13" y="35"/>
                  </a:lnTo>
                  <a:lnTo>
                    <a:pt x="13" y="33"/>
                  </a:lnTo>
                  <a:lnTo>
                    <a:pt x="14" y="30"/>
                  </a:lnTo>
                  <a:lnTo>
                    <a:pt x="14" y="24"/>
                  </a:lnTo>
                  <a:lnTo>
                    <a:pt x="14" y="23"/>
                  </a:lnTo>
                  <a:lnTo>
                    <a:pt x="15" y="22"/>
                  </a:lnTo>
                  <a:lnTo>
                    <a:pt x="15" y="20"/>
                  </a:lnTo>
                  <a:lnTo>
                    <a:pt x="15" y="17"/>
                  </a:lnTo>
                  <a:lnTo>
                    <a:pt x="15" y="16"/>
                  </a:lnTo>
                  <a:lnTo>
                    <a:pt x="15" y="16"/>
                  </a:lnTo>
                  <a:lnTo>
                    <a:pt x="15" y="14"/>
                  </a:lnTo>
                  <a:lnTo>
                    <a:pt x="16" y="12"/>
                  </a:lnTo>
                  <a:lnTo>
                    <a:pt x="16" y="11"/>
                  </a:lnTo>
                  <a:lnTo>
                    <a:pt x="16" y="10"/>
                  </a:lnTo>
                  <a:lnTo>
                    <a:pt x="16" y="9"/>
                  </a:lnTo>
                  <a:lnTo>
                    <a:pt x="16" y="9"/>
                  </a:lnTo>
                  <a:lnTo>
                    <a:pt x="16" y="8"/>
                  </a:lnTo>
                  <a:lnTo>
                    <a:pt x="17" y="7"/>
                  </a:lnTo>
                  <a:lnTo>
                    <a:pt x="17" y="7"/>
                  </a:lnTo>
                  <a:lnTo>
                    <a:pt x="17" y="6"/>
                  </a:lnTo>
                  <a:lnTo>
                    <a:pt x="17" y="5"/>
                  </a:lnTo>
                  <a:lnTo>
                    <a:pt x="17" y="5"/>
                  </a:lnTo>
                  <a:lnTo>
                    <a:pt x="17" y="4"/>
                  </a:lnTo>
                  <a:lnTo>
                    <a:pt x="17" y="4"/>
                  </a:lnTo>
                  <a:lnTo>
                    <a:pt x="17" y="3"/>
                  </a:lnTo>
                  <a:lnTo>
                    <a:pt x="17" y="3"/>
                  </a:lnTo>
                  <a:lnTo>
                    <a:pt x="18" y="3"/>
                  </a:lnTo>
                  <a:lnTo>
                    <a:pt x="18" y="2"/>
                  </a:lnTo>
                  <a:lnTo>
                    <a:pt x="18" y="2"/>
                  </a:lnTo>
                  <a:lnTo>
                    <a:pt x="18" y="2"/>
                  </a:lnTo>
                  <a:lnTo>
                    <a:pt x="18" y="1"/>
                  </a:lnTo>
                  <a:lnTo>
                    <a:pt x="18" y="1"/>
                  </a:lnTo>
                  <a:lnTo>
                    <a:pt x="18" y="1"/>
                  </a:lnTo>
                  <a:lnTo>
                    <a:pt x="18"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20" y="0"/>
                  </a:lnTo>
                  <a:lnTo>
                    <a:pt x="20" y="0"/>
                  </a:lnTo>
                  <a:lnTo>
                    <a:pt x="20" y="0"/>
                  </a:lnTo>
                  <a:lnTo>
                    <a:pt x="20" y="0"/>
                  </a:lnTo>
                  <a:lnTo>
                    <a:pt x="20" y="0"/>
                  </a:lnTo>
                  <a:lnTo>
                    <a:pt x="20" y="0"/>
                  </a:lnTo>
                  <a:lnTo>
                    <a:pt x="20" y="0"/>
                  </a:lnTo>
                  <a:lnTo>
                    <a:pt x="20" y="0"/>
                  </a:lnTo>
                  <a:lnTo>
                    <a:pt x="20" y="1"/>
                  </a:lnTo>
                  <a:lnTo>
                    <a:pt x="21" y="1"/>
                  </a:lnTo>
                  <a:lnTo>
                    <a:pt x="21" y="1"/>
                  </a:lnTo>
                  <a:lnTo>
                    <a:pt x="21" y="1"/>
                  </a:lnTo>
                  <a:lnTo>
                    <a:pt x="21" y="2"/>
                  </a:lnTo>
                  <a:lnTo>
                    <a:pt x="21" y="2"/>
                  </a:lnTo>
                  <a:lnTo>
                    <a:pt x="21" y="2"/>
                  </a:lnTo>
                  <a:lnTo>
                    <a:pt x="21" y="3"/>
                  </a:lnTo>
                  <a:lnTo>
                    <a:pt x="21" y="3"/>
                  </a:lnTo>
                  <a:lnTo>
                    <a:pt x="21" y="3"/>
                  </a:lnTo>
                  <a:lnTo>
                    <a:pt x="21" y="4"/>
                  </a:lnTo>
                  <a:lnTo>
                    <a:pt x="22" y="6"/>
                  </a:lnTo>
                  <a:lnTo>
                    <a:pt x="22" y="6"/>
                  </a:lnTo>
                  <a:lnTo>
                    <a:pt x="22" y="7"/>
                  </a:lnTo>
                  <a:lnTo>
                    <a:pt x="22" y="8"/>
                  </a:lnTo>
                  <a:lnTo>
                    <a:pt x="23" y="10"/>
                  </a:lnTo>
                  <a:lnTo>
                    <a:pt x="23" y="10"/>
                  </a:lnTo>
                  <a:lnTo>
                    <a:pt x="23" y="11"/>
                  </a:lnTo>
                  <a:lnTo>
                    <a:pt x="23" y="12"/>
                  </a:lnTo>
                  <a:lnTo>
                    <a:pt x="23" y="14"/>
                  </a:lnTo>
                  <a:lnTo>
                    <a:pt x="23" y="15"/>
                  </a:lnTo>
                  <a:lnTo>
                    <a:pt x="23" y="16"/>
                  </a:lnTo>
                  <a:lnTo>
                    <a:pt x="23" y="17"/>
                  </a:lnTo>
                  <a:lnTo>
                    <a:pt x="24" y="20"/>
                  </a:lnTo>
                  <a:lnTo>
                    <a:pt x="25" y="26"/>
                  </a:lnTo>
                  <a:lnTo>
                    <a:pt x="25" y="27"/>
                  </a:lnTo>
                  <a:lnTo>
                    <a:pt x="25" y="28"/>
                  </a:lnTo>
                  <a:lnTo>
                    <a:pt x="25" y="29"/>
                  </a:lnTo>
                  <a:lnTo>
                    <a:pt x="25" y="33"/>
                  </a:lnTo>
                  <a:lnTo>
                    <a:pt x="26" y="40"/>
                  </a:lnTo>
                  <a:lnTo>
                    <a:pt x="26" y="41"/>
                  </a:lnTo>
                  <a:lnTo>
                    <a:pt x="26" y="42"/>
                  </a:lnTo>
                  <a:lnTo>
                    <a:pt x="26" y="44"/>
                  </a:lnTo>
                  <a:lnTo>
                    <a:pt x="27" y="47"/>
                  </a:lnTo>
                  <a:lnTo>
                    <a:pt x="27" y="55"/>
                  </a:lnTo>
                  <a:lnTo>
                    <a:pt x="29" y="70"/>
                  </a:lnTo>
                  <a:lnTo>
                    <a:pt x="29" y="71"/>
                  </a:lnTo>
                  <a:lnTo>
                    <a:pt x="29" y="72"/>
                  </a:lnTo>
                  <a:lnTo>
                    <a:pt x="29" y="74"/>
                  </a:lnTo>
                  <a:lnTo>
                    <a:pt x="29" y="77"/>
                  </a:lnTo>
                  <a:lnTo>
                    <a:pt x="30" y="84"/>
                  </a:lnTo>
                  <a:lnTo>
                    <a:pt x="30" y="85"/>
                  </a:lnTo>
                  <a:lnTo>
                    <a:pt x="30" y="86"/>
                  </a:lnTo>
                  <a:lnTo>
                    <a:pt x="31" y="88"/>
                  </a:lnTo>
                  <a:lnTo>
                    <a:pt x="31" y="91"/>
                  </a:lnTo>
                  <a:lnTo>
                    <a:pt x="31" y="97"/>
                  </a:lnTo>
                  <a:lnTo>
                    <a:pt x="32" y="97"/>
                  </a:lnTo>
                  <a:lnTo>
                    <a:pt x="32" y="98"/>
                  </a:lnTo>
                  <a:lnTo>
                    <a:pt x="32" y="100"/>
                  </a:lnTo>
                  <a:lnTo>
                    <a:pt x="32" y="102"/>
                  </a:lnTo>
                  <a:lnTo>
                    <a:pt x="32" y="103"/>
                  </a:lnTo>
                  <a:lnTo>
                    <a:pt x="33" y="104"/>
                  </a:lnTo>
                  <a:lnTo>
                    <a:pt x="33" y="105"/>
                  </a:lnTo>
                  <a:lnTo>
                    <a:pt x="33" y="107"/>
                  </a:lnTo>
                  <a:lnTo>
                    <a:pt x="33" y="108"/>
                  </a:lnTo>
                  <a:lnTo>
                    <a:pt x="33" y="108"/>
                  </a:lnTo>
                  <a:lnTo>
                    <a:pt x="33" y="109"/>
                  </a:lnTo>
                  <a:lnTo>
                    <a:pt x="33" y="110"/>
                  </a:lnTo>
                  <a:lnTo>
                    <a:pt x="34" y="110"/>
                  </a:lnTo>
                  <a:lnTo>
                    <a:pt x="34" y="111"/>
                  </a:lnTo>
                  <a:lnTo>
                    <a:pt x="34" y="111"/>
                  </a:lnTo>
                  <a:lnTo>
                    <a:pt x="34" y="112"/>
                  </a:lnTo>
                  <a:lnTo>
                    <a:pt x="34" y="112"/>
                  </a:lnTo>
                  <a:lnTo>
                    <a:pt x="34" y="113"/>
                  </a:lnTo>
                  <a:lnTo>
                    <a:pt x="34" y="113"/>
                  </a:lnTo>
                  <a:lnTo>
                    <a:pt x="35" y="114"/>
                  </a:lnTo>
                  <a:lnTo>
                    <a:pt x="35" y="114"/>
                  </a:lnTo>
                  <a:lnTo>
                    <a:pt x="35" y="114"/>
                  </a:lnTo>
                  <a:lnTo>
                    <a:pt x="35" y="114"/>
                  </a:lnTo>
                  <a:lnTo>
                    <a:pt x="35" y="114"/>
                  </a:lnTo>
                  <a:lnTo>
                    <a:pt x="35" y="115"/>
                  </a:lnTo>
                  <a:lnTo>
                    <a:pt x="35" y="115"/>
                  </a:lnTo>
                  <a:lnTo>
                    <a:pt x="35" y="115"/>
                  </a:lnTo>
                  <a:lnTo>
                    <a:pt x="35" y="115"/>
                  </a:lnTo>
                  <a:lnTo>
                    <a:pt x="35" y="115"/>
                  </a:lnTo>
                  <a:lnTo>
                    <a:pt x="35" y="115"/>
                  </a:lnTo>
                  <a:lnTo>
                    <a:pt x="35" y="115"/>
                  </a:lnTo>
                  <a:lnTo>
                    <a:pt x="36" y="116"/>
                  </a:lnTo>
                  <a:lnTo>
                    <a:pt x="36" y="116"/>
                  </a:lnTo>
                  <a:lnTo>
                    <a:pt x="36" y="116"/>
                  </a:lnTo>
                  <a:lnTo>
                    <a:pt x="36" y="116"/>
                  </a:lnTo>
                  <a:lnTo>
                    <a:pt x="36" y="116"/>
                  </a:lnTo>
                  <a:lnTo>
                    <a:pt x="36" y="116"/>
                  </a:lnTo>
                  <a:lnTo>
                    <a:pt x="36" y="115"/>
                  </a:lnTo>
                  <a:lnTo>
                    <a:pt x="36" y="115"/>
                  </a:lnTo>
                  <a:lnTo>
                    <a:pt x="36" y="115"/>
                  </a:lnTo>
                  <a:lnTo>
                    <a:pt x="37" y="115"/>
                  </a:lnTo>
                  <a:lnTo>
                    <a:pt x="37" y="115"/>
                  </a:lnTo>
                  <a:lnTo>
                    <a:pt x="37" y="115"/>
                  </a:lnTo>
                  <a:lnTo>
                    <a:pt x="37" y="115"/>
                  </a:lnTo>
                  <a:lnTo>
                    <a:pt x="37" y="115"/>
                  </a:lnTo>
                  <a:lnTo>
                    <a:pt x="37" y="114"/>
                  </a:lnTo>
                  <a:lnTo>
                    <a:pt x="37" y="114"/>
                  </a:lnTo>
                  <a:lnTo>
                    <a:pt x="37" y="114"/>
                  </a:lnTo>
                  <a:lnTo>
                    <a:pt x="37" y="114"/>
                  </a:lnTo>
                  <a:lnTo>
                    <a:pt x="37" y="113"/>
                  </a:lnTo>
                  <a:lnTo>
                    <a:pt x="37" y="113"/>
                  </a:lnTo>
                  <a:lnTo>
                    <a:pt x="38" y="112"/>
                  </a:lnTo>
                  <a:lnTo>
                    <a:pt x="38" y="112"/>
                  </a:lnTo>
                  <a:lnTo>
                    <a:pt x="38" y="112"/>
                  </a:lnTo>
                  <a:lnTo>
                    <a:pt x="38" y="111"/>
                  </a:lnTo>
                  <a:lnTo>
                    <a:pt x="38" y="111"/>
                  </a:lnTo>
                  <a:lnTo>
                    <a:pt x="38" y="110"/>
                  </a:lnTo>
                  <a:lnTo>
                    <a:pt x="38" y="110"/>
                  </a:lnTo>
                  <a:lnTo>
                    <a:pt x="38" y="109"/>
                  </a:lnTo>
                  <a:lnTo>
                    <a:pt x="39" y="108"/>
                  </a:lnTo>
                  <a:lnTo>
                    <a:pt x="39" y="106"/>
                  </a:lnTo>
                  <a:lnTo>
                    <a:pt x="39" y="106"/>
                  </a:lnTo>
                  <a:lnTo>
                    <a:pt x="39" y="105"/>
                  </a:lnTo>
                  <a:lnTo>
                    <a:pt x="39" y="104"/>
                  </a:lnTo>
                  <a:lnTo>
                    <a:pt x="40" y="102"/>
                  </a:lnTo>
                  <a:lnTo>
                    <a:pt x="40" y="96"/>
                  </a:lnTo>
                  <a:lnTo>
                    <a:pt x="40" y="95"/>
                  </a:lnTo>
                  <a:lnTo>
                    <a:pt x="41" y="95"/>
                  </a:lnTo>
                  <a:lnTo>
                    <a:pt x="41" y="93"/>
                  </a:lnTo>
                  <a:lnTo>
                    <a:pt x="41" y="90"/>
                  </a:lnTo>
                  <a:lnTo>
                    <a:pt x="42" y="83"/>
                  </a:lnTo>
                  <a:lnTo>
                    <a:pt x="43" y="69"/>
                  </a:lnTo>
                  <a:lnTo>
                    <a:pt x="43" y="68"/>
                  </a:lnTo>
                  <a:lnTo>
                    <a:pt x="43" y="67"/>
                  </a:lnTo>
                  <a:lnTo>
                    <a:pt x="43" y="65"/>
                  </a:lnTo>
                  <a:lnTo>
                    <a:pt x="44" y="60"/>
                  </a:lnTo>
                  <a:lnTo>
                    <a:pt x="45" y="52"/>
                  </a:lnTo>
                  <a:lnTo>
                    <a:pt x="45" y="51"/>
                  </a:lnTo>
                  <a:lnTo>
                    <a:pt x="45" y="50"/>
                  </a:lnTo>
                  <a:lnTo>
                    <a:pt x="45" y="48"/>
                  </a:lnTo>
                  <a:lnTo>
                    <a:pt x="45" y="44"/>
                  </a:lnTo>
                  <a:lnTo>
                    <a:pt x="46" y="36"/>
                  </a:lnTo>
                  <a:lnTo>
                    <a:pt x="46" y="35"/>
                  </a:lnTo>
                  <a:lnTo>
                    <a:pt x="46" y="34"/>
                  </a:lnTo>
                  <a:lnTo>
                    <a:pt x="47" y="32"/>
                  </a:lnTo>
                  <a:lnTo>
                    <a:pt x="47" y="28"/>
                  </a:lnTo>
                  <a:lnTo>
                    <a:pt x="47" y="27"/>
                  </a:lnTo>
                  <a:lnTo>
                    <a:pt x="47" y="26"/>
                  </a:lnTo>
                  <a:lnTo>
                    <a:pt x="47" y="25"/>
                  </a:lnTo>
                  <a:lnTo>
                    <a:pt x="48" y="21"/>
                  </a:lnTo>
                  <a:lnTo>
                    <a:pt x="48" y="20"/>
                  </a:lnTo>
                  <a:lnTo>
                    <a:pt x="48" y="20"/>
                  </a:lnTo>
                  <a:lnTo>
                    <a:pt x="48" y="18"/>
                  </a:lnTo>
                  <a:lnTo>
                    <a:pt x="48" y="15"/>
                  </a:lnTo>
                  <a:lnTo>
                    <a:pt x="49" y="14"/>
                  </a:lnTo>
                  <a:lnTo>
                    <a:pt x="49" y="14"/>
                  </a:lnTo>
                  <a:lnTo>
                    <a:pt x="49" y="12"/>
                  </a:lnTo>
                  <a:lnTo>
                    <a:pt x="49" y="10"/>
                  </a:lnTo>
                  <a:lnTo>
                    <a:pt x="49" y="9"/>
                  </a:lnTo>
                  <a:lnTo>
                    <a:pt x="49" y="9"/>
                  </a:lnTo>
                  <a:lnTo>
                    <a:pt x="49" y="8"/>
                  </a:lnTo>
                  <a:lnTo>
                    <a:pt x="50" y="7"/>
                  </a:lnTo>
                  <a:lnTo>
                    <a:pt x="50" y="7"/>
                  </a:lnTo>
                  <a:lnTo>
                    <a:pt x="50" y="6"/>
                  </a:lnTo>
                  <a:lnTo>
                    <a:pt x="50" y="6"/>
                  </a:lnTo>
                  <a:lnTo>
                    <a:pt x="50" y="5"/>
                  </a:lnTo>
                  <a:lnTo>
                    <a:pt x="50" y="4"/>
                  </a:lnTo>
                  <a:lnTo>
                    <a:pt x="50" y="4"/>
                  </a:lnTo>
                  <a:lnTo>
                    <a:pt x="50" y="4"/>
                  </a:lnTo>
                  <a:lnTo>
                    <a:pt x="51" y="3"/>
                  </a:lnTo>
                  <a:lnTo>
                    <a:pt x="51" y="2"/>
                  </a:lnTo>
                  <a:lnTo>
                    <a:pt x="51" y="2"/>
                  </a:lnTo>
                  <a:lnTo>
                    <a:pt x="51" y="2"/>
                  </a:lnTo>
                  <a:lnTo>
                    <a:pt x="51" y="2"/>
                  </a:lnTo>
                  <a:lnTo>
                    <a:pt x="51" y="1"/>
                  </a:lnTo>
                  <a:lnTo>
                    <a:pt x="51" y="1"/>
                  </a:lnTo>
                  <a:lnTo>
                    <a:pt x="51" y="1"/>
                  </a:lnTo>
                  <a:lnTo>
                    <a:pt x="51" y="1"/>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1"/>
                  </a:lnTo>
                  <a:lnTo>
                    <a:pt x="53" y="1"/>
                  </a:lnTo>
                  <a:lnTo>
                    <a:pt x="53" y="1"/>
                  </a:lnTo>
                  <a:lnTo>
                    <a:pt x="54" y="1"/>
                  </a:lnTo>
                  <a:lnTo>
                    <a:pt x="54" y="2"/>
                  </a:lnTo>
                  <a:lnTo>
                    <a:pt x="54" y="2"/>
                  </a:lnTo>
                  <a:lnTo>
                    <a:pt x="54" y="2"/>
                  </a:lnTo>
                  <a:lnTo>
                    <a:pt x="54" y="3"/>
                  </a:lnTo>
                  <a:lnTo>
                    <a:pt x="54" y="3"/>
                  </a:lnTo>
                  <a:lnTo>
                    <a:pt x="54" y="4"/>
                  </a:lnTo>
                  <a:lnTo>
                    <a:pt x="55" y="4"/>
                  </a:lnTo>
                  <a:lnTo>
                    <a:pt x="55" y="6"/>
                  </a:lnTo>
                  <a:lnTo>
                    <a:pt x="55" y="7"/>
                  </a:lnTo>
                  <a:lnTo>
                    <a:pt x="55" y="7"/>
                  </a:lnTo>
                  <a:lnTo>
                    <a:pt x="55" y="8"/>
                  </a:lnTo>
                  <a:lnTo>
                    <a:pt x="55" y="10"/>
                  </a:lnTo>
                  <a:lnTo>
                    <a:pt x="56" y="11"/>
                  </a:lnTo>
                  <a:lnTo>
                    <a:pt x="56" y="11"/>
                  </a:lnTo>
                  <a:lnTo>
                    <a:pt x="56" y="13"/>
                  </a:lnTo>
                  <a:lnTo>
                    <a:pt x="56" y="15"/>
                  </a:lnTo>
                  <a:lnTo>
                    <a:pt x="56" y="16"/>
                  </a:lnTo>
                  <a:lnTo>
                    <a:pt x="56" y="16"/>
                  </a:lnTo>
                  <a:lnTo>
                    <a:pt x="57" y="18"/>
                  </a:lnTo>
                  <a:lnTo>
                    <a:pt x="57" y="21"/>
                  </a:lnTo>
                  <a:lnTo>
                    <a:pt x="58" y="27"/>
                  </a:lnTo>
                  <a:lnTo>
                    <a:pt x="58" y="28"/>
                  </a:lnTo>
                  <a:lnTo>
                    <a:pt x="58" y="29"/>
                  </a:lnTo>
                  <a:lnTo>
                    <a:pt x="58" y="30"/>
                  </a:lnTo>
                  <a:lnTo>
                    <a:pt x="58" y="34"/>
                  </a:lnTo>
                  <a:lnTo>
                    <a:pt x="59" y="41"/>
                  </a:lnTo>
                  <a:lnTo>
                    <a:pt x="60" y="56"/>
                  </a:lnTo>
                  <a:lnTo>
                    <a:pt x="60" y="58"/>
                  </a:lnTo>
                  <a:lnTo>
                    <a:pt x="61" y="58"/>
                  </a:lnTo>
                  <a:lnTo>
                    <a:pt x="61" y="61"/>
                  </a:lnTo>
                  <a:lnTo>
                    <a:pt x="61" y="65"/>
                  </a:lnTo>
                  <a:lnTo>
                    <a:pt x="62" y="73"/>
                  </a:lnTo>
                  <a:lnTo>
                    <a:pt x="62" y="74"/>
                  </a:lnTo>
                  <a:lnTo>
                    <a:pt x="62" y="75"/>
                  </a:lnTo>
                  <a:lnTo>
                    <a:pt x="62" y="77"/>
                  </a:lnTo>
                  <a:lnTo>
                    <a:pt x="63" y="81"/>
                  </a:lnTo>
                  <a:lnTo>
                    <a:pt x="63" y="88"/>
                  </a:lnTo>
                  <a:lnTo>
                    <a:pt x="63" y="89"/>
                  </a:lnTo>
                  <a:lnTo>
                    <a:pt x="63" y="90"/>
                  </a:lnTo>
                  <a:lnTo>
                    <a:pt x="64" y="92"/>
                  </a:lnTo>
                  <a:lnTo>
                    <a:pt x="64" y="95"/>
                  </a:lnTo>
                  <a:lnTo>
                    <a:pt x="64" y="96"/>
                  </a:lnTo>
                  <a:lnTo>
                    <a:pt x="64" y="97"/>
                  </a:lnTo>
                  <a:lnTo>
                    <a:pt x="65" y="98"/>
                  </a:lnTo>
                  <a:lnTo>
                    <a:pt x="65" y="101"/>
                  </a:lnTo>
                  <a:lnTo>
                    <a:pt x="65" y="102"/>
                  </a:lnTo>
                  <a:lnTo>
                    <a:pt x="65" y="102"/>
                  </a:lnTo>
                  <a:lnTo>
                    <a:pt x="65" y="104"/>
                  </a:lnTo>
                  <a:lnTo>
                    <a:pt x="65" y="104"/>
                  </a:lnTo>
                  <a:lnTo>
                    <a:pt x="65" y="105"/>
                  </a:lnTo>
                  <a:lnTo>
                    <a:pt x="66" y="106"/>
                  </a:lnTo>
                  <a:lnTo>
                    <a:pt x="66" y="107"/>
                  </a:lnTo>
                  <a:lnTo>
                    <a:pt x="66" y="107"/>
                  </a:lnTo>
                  <a:lnTo>
                    <a:pt x="66" y="108"/>
                  </a:lnTo>
                  <a:lnTo>
                    <a:pt x="66" y="110"/>
                  </a:lnTo>
                  <a:lnTo>
                    <a:pt x="67" y="111"/>
                  </a:lnTo>
                  <a:lnTo>
                    <a:pt x="67" y="111"/>
                  </a:lnTo>
                  <a:lnTo>
                    <a:pt x="67" y="112"/>
                  </a:lnTo>
                  <a:lnTo>
                    <a:pt x="67" y="112"/>
                  </a:lnTo>
                  <a:lnTo>
                    <a:pt x="67" y="112"/>
                  </a:lnTo>
                  <a:lnTo>
                    <a:pt x="67" y="113"/>
                  </a:lnTo>
                  <a:lnTo>
                    <a:pt x="67" y="113"/>
                  </a:lnTo>
                  <a:lnTo>
                    <a:pt x="67" y="114"/>
                  </a:lnTo>
                  <a:lnTo>
                    <a:pt x="67" y="114"/>
                  </a:lnTo>
                  <a:lnTo>
                    <a:pt x="67" y="114"/>
                  </a:lnTo>
                  <a:lnTo>
                    <a:pt x="67" y="114"/>
                  </a:lnTo>
                  <a:lnTo>
                    <a:pt x="68" y="114"/>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6"/>
                  </a:lnTo>
                  <a:lnTo>
                    <a:pt x="69" y="115"/>
                  </a:lnTo>
                  <a:lnTo>
                    <a:pt x="69" y="115"/>
                  </a:lnTo>
                  <a:lnTo>
                    <a:pt x="69" y="115"/>
                  </a:lnTo>
                  <a:lnTo>
                    <a:pt x="69" y="115"/>
                  </a:lnTo>
                  <a:lnTo>
                    <a:pt x="69" y="115"/>
                  </a:lnTo>
                  <a:lnTo>
                    <a:pt x="69" y="115"/>
                  </a:lnTo>
                  <a:lnTo>
                    <a:pt x="69" y="115"/>
                  </a:lnTo>
                  <a:lnTo>
                    <a:pt x="69" y="115"/>
                  </a:lnTo>
                  <a:lnTo>
                    <a:pt x="70" y="114"/>
                  </a:lnTo>
                  <a:lnTo>
                    <a:pt x="70" y="114"/>
                  </a:lnTo>
                  <a:lnTo>
                    <a:pt x="70" y="114"/>
                  </a:lnTo>
                  <a:lnTo>
                    <a:pt x="70" y="114"/>
                  </a:lnTo>
                  <a:lnTo>
                    <a:pt x="70" y="113"/>
                  </a:lnTo>
                  <a:lnTo>
                    <a:pt x="70" y="113"/>
                  </a:lnTo>
                  <a:lnTo>
                    <a:pt x="70" y="112"/>
                  </a:lnTo>
                  <a:lnTo>
                    <a:pt x="70" y="112"/>
                  </a:lnTo>
                  <a:lnTo>
                    <a:pt x="71" y="111"/>
                  </a:lnTo>
                  <a:lnTo>
                    <a:pt x="71" y="111"/>
                  </a:lnTo>
                  <a:lnTo>
                    <a:pt x="71" y="110"/>
                  </a:lnTo>
                  <a:lnTo>
                    <a:pt x="71" y="110"/>
                  </a:lnTo>
                  <a:lnTo>
                    <a:pt x="71" y="108"/>
                  </a:lnTo>
                  <a:lnTo>
                    <a:pt x="71" y="107"/>
                  </a:lnTo>
                  <a:lnTo>
                    <a:pt x="71" y="107"/>
                  </a:lnTo>
                  <a:lnTo>
                    <a:pt x="72" y="106"/>
                  </a:lnTo>
                  <a:lnTo>
                    <a:pt x="72" y="103"/>
                  </a:lnTo>
                  <a:lnTo>
                    <a:pt x="72" y="103"/>
                  </a:lnTo>
                  <a:lnTo>
                    <a:pt x="72" y="102"/>
                  </a:lnTo>
                  <a:lnTo>
                    <a:pt x="72" y="101"/>
                  </a:lnTo>
                  <a:lnTo>
                    <a:pt x="73" y="98"/>
                  </a:lnTo>
                  <a:lnTo>
                    <a:pt x="74" y="91"/>
                  </a:lnTo>
                  <a:lnTo>
                    <a:pt x="74" y="90"/>
                  </a:lnTo>
                  <a:lnTo>
                    <a:pt x="74" y="89"/>
                  </a:lnTo>
                  <a:lnTo>
                    <a:pt x="74" y="88"/>
                  </a:lnTo>
                  <a:lnTo>
                    <a:pt x="74" y="84"/>
                  </a:lnTo>
                  <a:lnTo>
                    <a:pt x="75" y="76"/>
                  </a:lnTo>
                  <a:lnTo>
                    <a:pt x="75" y="75"/>
                  </a:lnTo>
                  <a:lnTo>
                    <a:pt x="75" y="74"/>
                  </a:lnTo>
                  <a:lnTo>
                    <a:pt x="76" y="72"/>
                  </a:lnTo>
                  <a:lnTo>
                    <a:pt x="76" y="68"/>
                  </a:lnTo>
                  <a:lnTo>
                    <a:pt x="77" y="59"/>
                  </a:lnTo>
                  <a:lnTo>
                    <a:pt x="78" y="42"/>
                  </a:lnTo>
                  <a:lnTo>
                    <a:pt x="78" y="41"/>
                  </a:lnTo>
                  <a:lnTo>
                    <a:pt x="78" y="40"/>
                  </a:lnTo>
                  <a:lnTo>
                    <a:pt x="78" y="38"/>
                  </a:lnTo>
                  <a:lnTo>
                    <a:pt x="79" y="34"/>
                  </a:lnTo>
                  <a:lnTo>
                    <a:pt x="80" y="27"/>
                  </a:lnTo>
                  <a:lnTo>
                    <a:pt x="80" y="26"/>
                  </a:lnTo>
                  <a:lnTo>
                    <a:pt x="80" y="25"/>
                  </a:lnTo>
                  <a:lnTo>
                    <a:pt x="80" y="23"/>
                  </a:lnTo>
                  <a:lnTo>
                    <a:pt x="80" y="20"/>
                  </a:lnTo>
                  <a:lnTo>
                    <a:pt x="81" y="14"/>
                  </a:lnTo>
                  <a:lnTo>
                    <a:pt x="81" y="13"/>
                  </a:lnTo>
                  <a:lnTo>
                    <a:pt x="81" y="13"/>
                  </a:lnTo>
                  <a:lnTo>
                    <a:pt x="82" y="11"/>
                  </a:lnTo>
                  <a:lnTo>
                    <a:pt x="82" y="11"/>
                  </a:lnTo>
                  <a:lnTo>
                    <a:pt x="82" y="10"/>
                  </a:lnTo>
                  <a:lnTo>
                    <a:pt x="82" y="9"/>
                  </a:lnTo>
                  <a:lnTo>
                    <a:pt x="82" y="8"/>
                  </a:lnTo>
                  <a:lnTo>
                    <a:pt x="82" y="8"/>
                  </a:lnTo>
                  <a:lnTo>
                    <a:pt x="82" y="7"/>
                  </a:lnTo>
                  <a:lnTo>
                    <a:pt x="83" y="5"/>
                  </a:lnTo>
                  <a:lnTo>
                    <a:pt x="83" y="4"/>
                  </a:lnTo>
                  <a:lnTo>
                    <a:pt x="83" y="4"/>
                  </a:lnTo>
                  <a:lnTo>
                    <a:pt x="83" y="3"/>
                  </a:lnTo>
                  <a:lnTo>
                    <a:pt x="83" y="3"/>
                  </a:lnTo>
                  <a:lnTo>
                    <a:pt x="83" y="2"/>
                  </a:lnTo>
                  <a:lnTo>
                    <a:pt x="83" y="2"/>
                  </a:lnTo>
                  <a:lnTo>
                    <a:pt x="84" y="2"/>
                  </a:lnTo>
                  <a:lnTo>
                    <a:pt x="84" y="1"/>
                  </a:lnTo>
                  <a:lnTo>
                    <a:pt x="84" y="1"/>
                  </a:lnTo>
                  <a:lnTo>
                    <a:pt x="84" y="1"/>
                  </a:lnTo>
                  <a:lnTo>
                    <a:pt x="84" y="1"/>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1"/>
                  </a:lnTo>
                  <a:lnTo>
                    <a:pt x="86" y="1"/>
                  </a:lnTo>
                  <a:lnTo>
                    <a:pt x="86" y="1"/>
                  </a:lnTo>
                  <a:lnTo>
                    <a:pt x="86" y="1"/>
                  </a:lnTo>
                  <a:lnTo>
                    <a:pt x="86" y="2"/>
                  </a:lnTo>
                  <a:lnTo>
                    <a:pt x="86" y="2"/>
                  </a:lnTo>
                  <a:lnTo>
                    <a:pt x="86" y="2"/>
                  </a:lnTo>
                  <a:lnTo>
                    <a:pt x="87" y="3"/>
                  </a:lnTo>
                  <a:lnTo>
                    <a:pt x="87" y="3"/>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1" name="Freeform 76"/>
            <p:cNvSpPr>
              <a:spLocks/>
            </p:cNvSpPr>
            <p:nvPr/>
          </p:nvSpPr>
          <p:spPr bwMode="auto">
            <a:xfrm>
              <a:off x="3967" y="2186"/>
              <a:ext cx="91" cy="116"/>
            </a:xfrm>
            <a:custGeom>
              <a:avLst/>
              <a:gdLst/>
              <a:ahLst/>
              <a:cxnLst>
                <a:cxn ang="0">
                  <a:pos x="1" y="8"/>
                </a:cxn>
                <a:cxn ang="0">
                  <a:pos x="3" y="24"/>
                </a:cxn>
                <a:cxn ang="0">
                  <a:pos x="6" y="58"/>
                </a:cxn>
                <a:cxn ang="0">
                  <a:pos x="9" y="89"/>
                </a:cxn>
                <a:cxn ang="0">
                  <a:pos x="10" y="101"/>
                </a:cxn>
                <a:cxn ang="0">
                  <a:pos x="12" y="110"/>
                </a:cxn>
                <a:cxn ang="0">
                  <a:pos x="13" y="113"/>
                </a:cxn>
                <a:cxn ang="0">
                  <a:pos x="13" y="115"/>
                </a:cxn>
                <a:cxn ang="0">
                  <a:pos x="14" y="116"/>
                </a:cxn>
                <a:cxn ang="0">
                  <a:pos x="15" y="115"/>
                </a:cxn>
                <a:cxn ang="0">
                  <a:pos x="15" y="113"/>
                </a:cxn>
                <a:cxn ang="0">
                  <a:pos x="17" y="108"/>
                </a:cxn>
                <a:cxn ang="0">
                  <a:pos x="19" y="92"/>
                </a:cxn>
                <a:cxn ang="0">
                  <a:pos x="20" y="75"/>
                </a:cxn>
                <a:cxn ang="0">
                  <a:pos x="24" y="29"/>
                </a:cxn>
                <a:cxn ang="0">
                  <a:pos x="26" y="13"/>
                </a:cxn>
                <a:cxn ang="0">
                  <a:pos x="28" y="4"/>
                </a:cxn>
                <a:cxn ang="0">
                  <a:pos x="29" y="2"/>
                </a:cxn>
                <a:cxn ang="0">
                  <a:pos x="29" y="0"/>
                </a:cxn>
                <a:cxn ang="0">
                  <a:pos x="30" y="0"/>
                </a:cxn>
                <a:cxn ang="0">
                  <a:pos x="31" y="1"/>
                </a:cxn>
                <a:cxn ang="0">
                  <a:pos x="31" y="3"/>
                </a:cxn>
                <a:cxn ang="0">
                  <a:pos x="33" y="8"/>
                </a:cxn>
                <a:cxn ang="0">
                  <a:pos x="35" y="25"/>
                </a:cxn>
                <a:cxn ang="0">
                  <a:pos x="38" y="61"/>
                </a:cxn>
                <a:cxn ang="0">
                  <a:pos x="41" y="90"/>
                </a:cxn>
                <a:cxn ang="0">
                  <a:pos x="42" y="103"/>
                </a:cxn>
                <a:cxn ang="0">
                  <a:pos x="43" y="109"/>
                </a:cxn>
                <a:cxn ang="0">
                  <a:pos x="44" y="114"/>
                </a:cxn>
                <a:cxn ang="0">
                  <a:pos x="45" y="115"/>
                </a:cxn>
                <a:cxn ang="0">
                  <a:pos x="46" y="116"/>
                </a:cxn>
                <a:cxn ang="0">
                  <a:pos x="46" y="115"/>
                </a:cxn>
                <a:cxn ang="0">
                  <a:pos x="47" y="112"/>
                </a:cxn>
                <a:cxn ang="0">
                  <a:pos x="48" y="106"/>
                </a:cxn>
                <a:cxn ang="0">
                  <a:pos x="50" y="95"/>
                </a:cxn>
                <a:cxn ang="0">
                  <a:pos x="52" y="70"/>
                </a:cxn>
                <a:cxn ang="0">
                  <a:pos x="56" y="30"/>
                </a:cxn>
                <a:cxn ang="0">
                  <a:pos x="58" y="14"/>
                </a:cxn>
                <a:cxn ang="0">
                  <a:pos x="59" y="6"/>
                </a:cxn>
                <a:cxn ang="0">
                  <a:pos x="60" y="2"/>
                </a:cxn>
                <a:cxn ang="0">
                  <a:pos x="60" y="0"/>
                </a:cxn>
                <a:cxn ang="0">
                  <a:pos x="61" y="0"/>
                </a:cxn>
                <a:cxn ang="0">
                  <a:pos x="62" y="0"/>
                </a:cxn>
                <a:cxn ang="0">
                  <a:pos x="63" y="2"/>
                </a:cxn>
                <a:cxn ang="0">
                  <a:pos x="64" y="6"/>
                </a:cxn>
                <a:cxn ang="0">
                  <a:pos x="65" y="16"/>
                </a:cxn>
                <a:cxn ang="0">
                  <a:pos x="67" y="36"/>
                </a:cxn>
                <a:cxn ang="0">
                  <a:pos x="71" y="80"/>
                </a:cxn>
                <a:cxn ang="0">
                  <a:pos x="73" y="100"/>
                </a:cxn>
                <a:cxn ang="0">
                  <a:pos x="74" y="108"/>
                </a:cxn>
                <a:cxn ang="0">
                  <a:pos x="75" y="112"/>
                </a:cxn>
                <a:cxn ang="0">
                  <a:pos x="76" y="114"/>
                </a:cxn>
                <a:cxn ang="0">
                  <a:pos x="76" y="116"/>
                </a:cxn>
                <a:cxn ang="0">
                  <a:pos x="77" y="115"/>
                </a:cxn>
                <a:cxn ang="0">
                  <a:pos x="78" y="114"/>
                </a:cxn>
                <a:cxn ang="0">
                  <a:pos x="79" y="110"/>
                </a:cxn>
                <a:cxn ang="0">
                  <a:pos x="80" y="101"/>
                </a:cxn>
                <a:cxn ang="0">
                  <a:pos x="84" y="64"/>
                </a:cxn>
                <a:cxn ang="0">
                  <a:pos x="86" y="43"/>
                </a:cxn>
                <a:cxn ang="0">
                  <a:pos x="88" y="22"/>
                </a:cxn>
                <a:cxn ang="0">
                  <a:pos x="89" y="11"/>
                </a:cxn>
                <a:cxn ang="0">
                  <a:pos x="90" y="4"/>
                </a:cxn>
              </a:cxnLst>
              <a:rect l="0" t="0" r="r" b="b"/>
              <a:pathLst>
                <a:path w="91" h="116">
                  <a:moveTo>
                    <a:pt x="0" y="3"/>
                  </a:moveTo>
                  <a:lnTo>
                    <a:pt x="0" y="4"/>
                  </a:lnTo>
                  <a:lnTo>
                    <a:pt x="0" y="4"/>
                  </a:lnTo>
                  <a:lnTo>
                    <a:pt x="0" y="5"/>
                  </a:lnTo>
                  <a:lnTo>
                    <a:pt x="0" y="5"/>
                  </a:lnTo>
                  <a:lnTo>
                    <a:pt x="0" y="6"/>
                  </a:lnTo>
                  <a:lnTo>
                    <a:pt x="1" y="8"/>
                  </a:lnTo>
                  <a:lnTo>
                    <a:pt x="1" y="8"/>
                  </a:lnTo>
                  <a:lnTo>
                    <a:pt x="1" y="9"/>
                  </a:lnTo>
                  <a:lnTo>
                    <a:pt x="1" y="10"/>
                  </a:lnTo>
                  <a:lnTo>
                    <a:pt x="1" y="13"/>
                  </a:lnTo>
                  <a:lnTo>
                    <a:pt x="1" y="13"/>
                  </a:lnTo>
                  <a:lnTo>
                    <a:pt x="1" y="14"/>
                  </a:lnTo>
                  <a:lnTo>
                    <a:pt x="2" y="15"/>
                  </a:lnTo>
                  <a:lnTo>
                    <a:pt x="2" y="18"/>
                  </a:lnTo>
                  <a:lnTo>
                    <a:pt x="3" y="24"/>
                  </a:lnTo>
                  <a:lnTo>
                    <a:pt x="3" y="25"/>
                  </a:lnTo>
                  <a:lnTo>
                    <a:pt x="3" y="26"/>
                  </a:lnTo>
                  <a:lnTo>
                    <a:pt x="3" y="28"/>
                  </a:lnTo>
                  <a:lnTo>
                    <a:pt x="3" y="31"/>
                  </a:lnTo>
                  <a:lnTo>
                    <a:pt x="4" y="39"/>
                  </a:lnTo>
                  <a:lnTo>
                    <a:pt x="6" y="56"/>
                  </a:lnTo>
                  <a:lnTo>
                    <a:pt x="6" y="57"/>
                  </a:lnTo>
                  <a:lnTo>
                    <a:pt x="6" y="58"/>
                  </a:lnTo>
                  <a:lnTo>
                    <a:pt x="6" y="60"/>
                  </a:lnTo>
                  <a:lnTo>
                    <a:pt x="7" y="65"/>
                  </a:lnTo>
                  <a:lnTo>
                    <a:pt x="7" y="73"/>
                  </a:lnTo>
                  <a:lnTo>
                    <a:pt x="7" y="74"/>
                  </a:lnTo>
                  <a:lnTo>
                    <a:pt x="7" y="75"/>
                  </a:lnTo>
                  <a:lnTo>
                    <a:pt x="8" y="77"/>
                  </a:lnTo>
                  <a:lnTo>
                    <a:pt x="8" y="81"/>
                  </a:lnTo>
                  <a:lnTo>
                    <a:pt x="9" y="89"/>
                  </a:lnTo>
                  <a:lnTo>
                    <a:pt x="9" y="90"/>
                  </a:lnTo>
                  <a:lnTo>
                    <a:pt x="9" y="90"/>
                  </a:lnTo>
                  <a:lnTo>
                    <a:pt x="9" y="92"/>
                  </a:lnTo>
                  <a:lnTo>
                    <a:pt x="9" y="95"/>
                  </a:lnTo>
                  <a:lnTo>
                    <a:pt x="9" y="96"/>
                  </a:lnTo>
                  <a:lnTo>
                    <a:pt x="10" y="97"/>
                  </a:lnTo>
                  <a:lnTo>
                    <a:pt x="10" y="98"/>
                  </a:lnTo>
                  <a:lnTo>
                    <a:pt x="10" y="101"/>
                  </a:lnTo>
                  <a:lnTo>
                    <a:pt x="10" y="102"/>
                  </a:lnTo>
                  <a:lnTo>
                    <a:pt x="10" y="102"/>
                  </a:lnTo>
                  <a:lnTo>
                    <a:pt x="11" y="104"/>
                  </a:lnTo>
                  <a:lnTo>
                    <a:pt x="11" y="106"/>
                  </a:lnTo>
                  <a:lnTo>
                    <a:pt x="11" y="106"/>
                  </a:lnTo>
                  <a:lnTo>
                    <a:pt x="11" y="107"/>
                  </a:lnTo>
                  <a:lnTo>
                    <a:pt x="11" y="108"/>
                  </a:lnTo>
                  <a:lnTo>
                    <a:pt x="12" y="110"/>
                  </a:lnTo>
                  <a:lnTo>
                    <a:pt x="12" y="110"/>
                  </a:lnTo>
                  <a:lnTo>
                    <a:pt x="12" y="111"/>
                  </a:lnTo>
                  <a:lnTo>
                    <a:pt x="12" y="111"/>
                  </a:lnTo>
                  <a:lnTo>
                    <a:pt x="12" y="112"/>
                  </a:lnTo>
                  <a:lnTo>
                    <a:pt x="12" y="112"/>
                  </a:lnTo>
                  <a:lnTo>
                    <a:pt x="12" y="113"/>
                  </a:lnTo>
                  <a:lnTo>
                    <a:pt x="12" y="113"/>
                  </a:lnTo>
                  <a:lnTo>
                    <a:pt x="13" y="113"/>
                  </a:lnTo>
                  <a:lnTo>
                    <a:pt x="13" y="114"/>
                  </a:lnTo>
                  <a:lnTo>
                    <a:pt x="13" y="114"/>
                  </a:lnTo>
                  <a:lnTo>
                    <a:pt x="13" y="114"/>
                  </a:lnTo>
                  <a:lnTo>
                    <a:pt x="13" y="114"/>
                  </a:lnTo>
                  <a:lnTo>
                    <a:pt x="13" y="114"/>
                  </a:lnTo>
                  <a:lnTo>
                    <a:pt x="13" y="115"/>
                  </a:lnTo>
                  <a:lnTo>
                    <a:pt x="13" y="115"/>
                  </a:lnTo>
                  <a:lnTo>
                    <a:pt x="13" y="115"/>
                  </a:lnTo>
                  <a:lnTo>
                    <a:pt x="13" y="115"/>
                  </a:lnTo>
                  <a:lnTo>
                    <a:pt x="13" y="115"/>
                  </a:lnTo>
                  <a:lnTo>
                    <a:pt x="13" y="115"/>
                  </a:lnTo>
                  <a:lnTo>
                    <a:pt x="13" y="115"/>
                  </a:lnTo>
                  <a:lnTo>
                    <a:pt x="14" y="116"/>
                  </a:lnTo>
                  <a:lnTo>
                    <a:pt x="14" y="116"/>
                  </a:lnTo>
                  <a:lnTo>
                    <a:pt x="14" y="116"/>
                  </a:lnTo>
                  <a:lnTo>
                    <a:pt x="14" y="116"/>
                  </a:lnTo>
                  <a:lnTo>
                    <a:pt x="14" y="116"/>
                  </a:lnTo>
                  <a:lnTo>
                    <a:pt x="14" y="116"/>
                  </a:lnTo>
                  <a:lnTo>
                    <a:pt x="14" y="116"/>
                  </a:lnTo>
                  <a:lnTo>
                    <a:pt x="14" y="115"/>
                  </a:lnTo>
                  <a:lnTo>
                    <a:pt x="14" y="115"/>
                  </a:lnTo>
                  <a:lnTo>
                    <a:pt x="14" y="115"/>
                  </a:lnTo>
                  <a:lnTo>
                    <a:pt x="15" y="115"/>
                  </a:lnTo>
                  <a:lnTo>
                    <a:pt x="15" y="115"/>
                  </a:lnTo>
                  <a:lnTo>
                    <a:pt x="15" y="115"/>
                  </a:lnTo>
                  <a:lnTo>
                    <a:pt x="15" y="115"/>
                  </a:lnTo>
                  <a:lnTo>
                    <a:pt x="15" y="114"/>
                  </a:lnTo>
                  <a:lnTo>
                    <a:pt x="15" y="114"/>
                  </a:lnTo>
                  <a:lnTo>
                    <a:pt x="15" y="114"/>
                  </a:lnTo>
                  <a:lnTo>
                    <a:pt x="15" y="114"/>
                  </a:lnTo>
                  <a:lnTo>
                    <a:pt x="15" y="113"/>
                  </a:lnTo>
                  <a:lnTo>
                    <a:pt x="15" y="113"/>
                  </a:lnTo>
                  <a:lnTo>
                    <a:pt x="15" y="112"/>
                  </a:lnTo>
                  <a:lnTo>
                    <a:pt x="16" y="112"/>
                  </a:lnTo>
                  <a:lnTo>
                    <a:pt x="16" y="111"/>
                  </a:lnTo>
                  <a:lnTo>
                    <a:pt x="16" y="111"/>
                  </a:lnTo>
                  <a:lnTo>
                    <a:pt x="16" y="111"/>
                  </a:lnTo>
                  <a:lnTo>
                    <a:pt x="16" y="110"/>
                  </a:lnTo>
                  <a:lnTo>
                    <a:pt x="17" y="108"/>
                  </a:lnTo>
                  <a:lnTo>
                    <a:pt x="17" y="108"/>
                  </a:lnTo>
                  <a:lnTo>
                    <a:pt x="17" y="107"/>
                  </a:lnTo>
                  <a:lnTo>
                    <a:pt x="17" y="106"/>
                  </a:lnTo>
                  <a:lnTo>
                    <a:pt x="17" y="104"/>
                  </a:lnTo>
                  <a:lnTo>
                    <a:pt x="17" y="103"/>
                  </a:lnTo>
                  <a:lnTo>
                    <a:pt x="17" y="102"/>
                  </a:lnTo>
                  <a:lnTo>
                    <a:pt x="17" y="101"/>
                  </a:lnTo>
                  <a:lnTo>
                    <a:pt x="18" y="98"/>
                  </a:lnTo>
                  <a:lnTo>
                    <a:pt x="19" y="92"/>
                  </a:lnTo>
                  <a:lnTo>
                    <a:pt x="19" y="92"/>
                  </a:lnTo>
                  <a:lnTo>
                    <a:pt x="19" y="91"/>
                  </a:lnTo>
                  <a:lnTo>
                    <a:pt x="19" y="89"/>
                  </a:lnTo>
                  <a:lnTo>
                    <a:pt x="19" y="86"/>
                  </a:lnTo>
                  <a:lnTo>
                    <a:pt x="20" y="79"/>
                  </a:lnTo>
                  <a:lnTo>
                    <a:pt x="20" y="78"/>
                  </a:lnTo>
                  <a:lnTo>
                    <a:pt x="20" y="77"/>
                  </a:lnTo>
                  <a:lnTo>
                    <a:pt x="20" y="75"/>
                  </a:lnTo>
                  <a:lnTo>
                    <a:pt x="21" y="70"/>
                  </a:lnTo>
                  <a:lnTo>
                    <a:pt x="21" y="62"/>
                  </a:lnTo>
                  <a:lnTo>
                    <a:pt x="23" y="45"/>
                  </a:lnTo>
                  <a:lnTo>
                    <a:pt x="23" y="44"/>
                  </a:lnTo>
                  <a:lnTo>
                    <a:pt x="23" y="43"/>
                  </a:lnTo>
                  <a:lnTo>
                    <a:pt x="23" y="41"/>
                  </a:lnTo>
                  <a:lnTo>
                    <a:pt x="24" y="37"/>
                  </a:lnTo>
                  <a:lnTo>
                    <a:pt x="24" y="29"/>
                  </a:lnTo>
                  <a:lnTo>
                    <a:pt x="25" y="28"/>
                  </a:lnTo>
                  <a:lnTo>
                    <a:pt x="25" y="27"/>
                  </a:lnTo>
                  <a:lnTo>
                    <a:pt x="25" y="25"/>
                  </a:lnTo>
                  <a:lnTo>
                    <a:pt x="25" y="22"/>
                  </a:lnTo>
                  <a:lnTo>
                    <a:pt x="26" y="16"/>
                  </a:lnTo>
                  <a:lnTo>
                    <a:pt x="26" y="15"/>
                  </a:lnTo>
                  <a:lnTo>
                    <a:pt x="26" y="14"/>
                  </a:lnTo>
                  <a:lnTo>
                    <a:pt x="26" y="13"/>
                  </a:lnTo>
                  <a:lnTo>
                    <a:pt x="27" y="10"/>
                  </a:lnTo>
                  <a:lnTo>
                    <a:pt x="27" y="10"/>
                  </a:lnTo>
                  <a:lnTo>
                    <a:pt x="27" y="9"/>
                  </a:lnTo>
                  <a:lnTo>
                    <a:pt x="27" y="8"/>
                  </a:lnTo>
                  <a:lnTo>
                    <a:pt x="27" y="6"/>
                  </a:lnTo>
                  <a:lnTo>
                    <a:pt x="27" y="6"/>
                  </a:lnTo>
                  <a:lnTo>
                    <a:pt x="27" y="5"/>
                  </a:lnTo>
                  <a:lnTo>
                    <a:pt x="28" y="4"/>
                  </a:lnTo>
                  <a:lnTo>
                    <a:pt x="28" y="4"/>
                  </a:lnTo>
                  <a:lnTo>
                    <a:pt x="28" y="4"/>
                  </a:lnTo>
                  <a:lnTo>
                    <a:pt x="28" y="3"/>
                  </a:lnTo>
                  <a:lnTo>
                    <a:pt x="28" y="3"/>
                  </a:lnTo>
                  <a:lnTo>
                    <a:pt x="28" y="2"/>
                  </a:lnTo>
                  <a:lnTo>
                    <a:pt x="28" y="2"/>
                  </a:lnTo>
                  <a:lnTo>
                    <a:pt x="28" y="2"/>
                  </a:lnTo>
                  <a:lnTo>
                    <a:pt x="29" y="2"/>
                  </a:lnTo>
                  <a:lnTo>
                    <a:pt x="29" y="1"/>
                  </a:lnTo>
                  <a:lnTo>
                    <a:pt x="29" y="1"/>
                  </a:lnTo>
                  <a:lnTo>
                    <a:pt x="29" y="1"/>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1"/>
                  </a:lnTo>
                  <a:lnTo>
                    <a:pt x="31" y="1"/>
                  </a:lnTo>
                  <a:lnTo>
                    <a:pt x="31" y="1"/>
                  </a:lnTo>
                  <a:lnTo>
                    <a:pt x="31" y="1"/>
                  </a:lnTo>
                  <a:lnTo>
                    <a:pt x="31" y="1"/>
                  </a:lnTo>
                  <a:lnTo>
                    <a:pt x="31" y="2"/>
                  </a:lnTo>
                  <a:lnTo>
                    <a:pt x="31" y="2"/>
                  </a:lnTo>
                  <a:lnTo>
                    <a:pt x="31" y="2"/>
                  </a:lnTo>
                  <a:lnTo>
                    <a:pt x="31" y="3"/>
                  </a:lnTo>
                  <a:lnTo>
                    <a:pt x="32" y="4"/>
                  </a:lnTo>
                  <a:lnTo>
                    <a:pt x="32" y="4"/>
                  </a:lnTo>
                  <a:lnTo>
                    <a:pt x="32" y="5"/>
                  </a:lnTo>
                  <a:lnTo>
                    <a:pt x="32" y="5"/>
                  </a:lnTo>
                  <a:lnTo>
                    <a:pt x="32" y="6"/>
                  </a:lnTo>
                  <a:lnTo>
                    <a:pt x="32" y="7"/>
                  </a:lnTo>
                  <a:lnTo>
                    <a:pt x="32" y="7"/>
                  </a:lnTo>
                  <a:lnTo>
                    <a:pt x="33" y="8"/>
                  </a:lnTo>
                  <a:lnTo>
                    <a:pt x="33" y="9"/>
                  </a:lnTo>
                  <a:lnTo>
                    <a:pt x="33" y="12"/>
                  </a:lnTo>
                  <a:lnTo>
                    <a:pt x="33" y="12"/>
                  </a:lnTo>
                  <a:lnTo>
                    <a:pt x="33" y="13"/>
                  </a:lnTo>
                  <a:lnTo>
                    <a:pt x="33" y="14"/>
                  </a:lnTo>
                  <a:lnTo>
                    <a:pt x="34" y="17"/>
                  </a:lnTo>
                  <a:lnTo>
                    <a:pt x="35" y="24"/>
                  </a:lnTo>
                  <a:lnTo>
                    <a:pt x="35" y="25"/>
                  </a:lnTo>
                  <a:lnTo>
                    <a:pt x="35" y="26"/>
                  </a:lnTo>
                  <a:lnTo>
                    <a:pt x="35" y="28"/>
                  </a:lnTo>
                  <a:lnTo>
                    <a:pt x="35" y="32"/>
                  </a:lnTo>
                  <a:lnTo>
                    <a:pt x="36" y="40"/>
                  </a:lnTo>
                  <a:lnTo>
                    <a:pt x="38" y="57"/>
                  </a:lnTo>
                  <a:lnTo>
                    <a:pt x="38" y="58"/>
                  </a:lnTo>
                  <a:lnTo>
                    <a:pt x="38" y="59"/>
                  </a:lnTo>
                  <a:lnTo>
                    <a:pt x="38" y="61"/>
                  </a:lnTo>
                  <a:lnTo>
                    <a:pt x="38" y="66"/>
                  </a:lnTo>
                  <a:lnTo>
                    <a:pt x="39" y="74"/>
                  </a:lnTo>
                  <a:lnTo>
                    <a:pt x="39" y="75"/>
                  </a:lnTo>
                  <a:lnTo>
                    <a:pt x="39" y="76"/>
                  </a:lnTo>
                  <a:lnTo>
                    <a:pt x="39" y="78"/>
                  </a:lnTo>
                  <a:lnTo>
                    <a:pt x="40" y="82"/>
                  </a:lnTo>
                  <a:lnTo>
                    <a:pt x="41" y="90"/>
                  </a:lnTo>
                  <a:lnTo>
                    <a:pt x="41" y="90"/>
                  </a:lnTo>
                  <a:lnTo>
                    <a:pt x="41" y="91"/>
                  </a:lnTo>
                  <a:lnTo>
                    <a:pt x="41" y="93"/>
                  </a:lnTo>
                  <a:lnTo>
                    <a:pt x="41" y="96"/>
                  </a:lnTo>
                  <a:lnTo>
                    <a:pt x="41" y="97"/>
                  </a:lnTo>
                  <a:lnTo>
                    <a:pt x="41" y="98"/>
                  </a:lnTo>
                  <a:lnTo>
                    <a:pt x="42" y="99"/>
                  </a:lnTo>
                  <a:lnTo>
                    <a:pt x="42" y="102"/>
                  </a:lnTo>
                  <a:lnTo>
                    <a:pt x="42" y="103"/>
                  </a:lnTo>
                  <a:lnTo>
                    <a:pt x="42" y="104"/>
                  </a:lnTo>
                  <a:lnTo>
                    <a:pt x="42" y="105"/>
                  </a:lnTo>
                  <a:lnTo>
                    <a:pt x="43" y="106"/>
                  </a:lnTo>
                  <a:lnTo>
                    <a:pt x="43" y="106"/>
                  </a:lnTo>
                  <a:lnTo>
                    <a:pt x="43" y="107"/>
                  </a:lnTo>
                  <a:lnTo>
                    <a:pt x="43" y="108"/>
                  </a:lnTo>
                  <a:lnTo>
                    <a:pt x="43" y="108"/>
                  </a:lnTo>
                  <a:lnTo>
                    <a:pt x="43" y="109"/>
                  </a:lnTo>
                  <a:lnTo>
                    <a:pt x="43" y="111"/>
                  </a:lnTo>
                  <a:lnTo>
                    <a:pt x="44" y="112"/>
                  </a:lnTo>
                  <a:lnTo>
                    <a:pt x="44" y="112"/>
                  </a:lnTo>
                  <a:lnTo>
                    <a:pt x="44" y="112"/>
                  </a:lnTo>
                  <a:lnTo>
                    <a:pt x="44" y="113"/>
                  </a:lnTo>
                  <a:lnTo>
                    <a:pt x="44" y="113"/>
                  </a:lnTo>
                  <a:lnTo>
                    <a:pt x="44" y="114"/>
                  </a:lnTo>
                  <a:lnTo>
                    <a:pt x="44" y="114"/>
                  </a:lnTo>
                  <a:lnTo>
                    <a:pt x="44" y="114"/>
                  </a:lnTo>
                  <a:lnTo>
                    <a:pt x="45" y="114"/>
                  </a:lnTo>
                  <a:lnTo>
                    <a:pt x="45" y="115"/>
                  </a:lnTo>
                  <a:lnTo>
                    <a:pt x="45" y="115"/>
                  </a:lnTo>
                  <a:lnTo>
                    <a:pt x="45" y="115"/>
                  </a:lnTo>
                  <a:lnTo>
                    <a:pt x="45" y="115"/>
                  </a:lnTo>
                  <a:lnTo>
                    <a:pt x="45" y="115"/>
                  </a:lnTo>
                  <a:lnTo>
                    <a:pt x="45" y="115"/>
                  </a:lnTo>
                  <a:lnTo>
                    <a:pt x="45" y="115"/>
                  </a:lnTo>
                  <a:lnTo>
                    <a:pt x="45" y="115"/>
                  </a:lnTo>
                  <a:lnTo>
                    <a:pt x="45" y="116"/>
                  </a:lnTo>
                  <a:lnTo>
                    <a:pt x="45" y="116"/>
                  </a:lnTo>
                  <a:lnTo>
                    <a:pt x="45" y="116"/>
                  </a:lnTo>
                  <a:lnTo>
                    <a:pt x="45" y="116"/>
                  </a:lnTo>
                  <a:lnTo>
                    <a:pt x="46" y="116"/>
                  </a:lnTo>
                  <a:lnTo>
                    <a:pt x="46" y="116"/>
                  </a:lnTo>
                  <a:lnTo>
                    <a:pt x="46" y="116"/>
                  </a:lnTo>
                  <a:lnTo>
                    <a:pt x="46" y="115"/>
                  </a:lnTo>
                  <a:lnTo>
                    <a:pt x="46" y="115"/>
                  </a:lnTo>
                  <a:lnTo>
                    <a:pt x="46" y="115"/>
                  </a:lnTo>
                  <a:lnTo>
                    <a:pt x="46" y="115"/>
                  </a:lnTo>
                  <a:lnTo>
                    <a:pt x="46" y="115"/>
                  </a:lnTo>
                  <a:lnTo>
                    <a:pt x="46" y="115"/>
                  </a:lnTo>
                  <a:lnTo>
                    <a:pt x="46" y="115"/>
                  </a:lnTo>
                  <a:lnTo>
                    <a:pt x="47" y="114"/>
                  </a:lnTo>
                  <a:lnTo>
                    <a:pt x="47" y="114"/>
                  </a:lnTo>
                  <a:lnTo>
                    <a:pt x="47" y="114"/>
                  </a:lnTo>
                  <a:lnTo>
                    <a:pt x="47" y="114"/>
                  </a:lnTo>
                  <a:lnTo>
                    <a:pt x="47" y="114"/>
                  </a:lnTo>
                  <a:lnTo>
                    <a:pt x="47" y="113"/>
                  </a:lnTo>
                  <a:lnTo>
                    <a:pt x="47" y="113"/>
                  </a:lnTo>
                  <a:lnTo>
                    <a:pt x="47" y="112"/>
                  </a:lnTo>
                  <a:lnTo>
                    <a:pt x="47" y="112"/>
                  </a:lnTo>
                  <a:lnTo>
                    <a:pt x="47" y="111"/>
                  </a:lnTo>
                  <a:lnTo>
                    <a:pt x="47" y="111"/>
                  </a:lnTo>
                  <a:lnTo>
                    <a:pt x="48" y="110"/>
                  </a:lnTo>
                  <a:lnTo>
                    <a:pt x="48" y="110"/>
                  </a:lnTo>
                  <a:lnTo>
                    <a:pt x="48" y="109"/>
                  </a:lnTo>
                  <a:lnTo>
                    <a:pt x="48" y="108"/>
                  </a:lnTo>
                  <a:lnTo>
                    <a:pt x="48" y="106"/>
                  </a:lnTo>
                  <a:lnTo>
                    <a:pt x="49" y="106"/>
                  </a:lnTo>
                  <a:lnTo>
                    <a:pt x="49" y="105"/>
                  </a:lnTo>
                  <a:lnTo>
                    <a:pt x="49" y="104"/>
                  </a:lnTo>
                  <a:lnTo>
                    <a:pt x="49" y="101"/>
                  </a:lnTo>
                  <a:lnTo>
                    <a:pt x="49" y="100"/>
                  </a:lnTo>
                  <a:lnTo>
                    <a:pt x="49" y="100"/>
                  </a:lnTo>
                  <a:lnTo>
                    <a:pt x="50" y="98"/>
                  </a:lnTo>
                  <a:lnTo>
                    <a:pt x="50" y="95"/>
                  </a:lnTo>
                  <a:lnTo>
                    <a:pt x="51" y="88"/>
                  </a:lnTo>
                  <a:lnTo>
                    <a:pt x="51" y="87"/>
                  </a:lnTo>
                  <a:lnTo>
                    <a:pt x="51" y="86"/>
                  </a:lnTo>
                  <a:lnTo>
                    <a:pt x="51" y="84"/>
                  </a:lnTo>
                  <a:lnTo>
                    <a:pt x="52" y="80"/>
                  </a:lnTo>
                  <a:lnTo>
                    <a:pt x="52" y="72"/>
                  </a:lnTo>
                  <a:lnTo>
                    <a:pt x="52" y="71"/>
                  </a:lnTo>
                  <a:lnTo>
                    <a:pt x="52" y="70"/>
                  </a:lnTo>
                  <a:lnTo>
                    <a:pt x="53" y="68"/>
                  </a:lnTo>
                  <a:lnTo>
                    <a:pt x="53" y="63"/>
                  </a:lnTo>
                  <a:lnTo>
                    <a:pt x="54" y="54"/>
                  </a:lnTo>
                  <a:lnTo>
                    <a:pt x="55" y="37"/>
                  </a:lnTo>
                  <a:lnTo>
                    <a:pt x="55" y="36"/>
                  </a:lnTo>
                  <a:lnTo>
                    <a:pt x="55" y="35"/>
                  </a:lnTo>
                  <a:lnTo>
                    <a:pt x="56" y="34"/>
                  </a:lnTo>
                  <a:lnTo>
                    <a:pt x="56" y="30"/>
                  </a:lnTo>
                  <a:lnTo>
                    <a:pt x="57" y="23"/>
                  </a:lnTo>
                  <a:lnTo>
                    <a:pt x="57" y="22"/>
                  </a:lnTo>
                  <a:lnTo>
                    <a:pt x="57" y="21"/>
                  </a:lnTo>
                  <a:lnTo>
                    <a:pt x="57" y="20"/>
                  </a:lnTo>
                  <a:lnTo>
                    <a:pt x="57" y="17"/>
                  </a:lnTo>
                  <a:lnTo>
                    <a:pt x="57" y="16"/>
                  </a:lnTo>
                  <a:lnTo>
                    <a:pt x="58" y="15"/>
                  </a:lnTo>
                  <a:lnTo>
                    <a:pt x="58" y="14"/>
                  </a:lnTo>
                  <a:lnTo>
                    <a:pt x="58" y="11"/>
                  </a:lnTo>
                  <a:lnTo>
                    <a:pt x="58" y="11"/>
                  </a:lnTo>
                  <a:lnTo>
                    <a:pt x="58" y="10"/>
                  </a:lnTo>
                  <a:lnTo>
                    <a:pt x="58" y="9"/>
                  </a:lnTo>
                  <a:lnTo>
                    <a:pt x="58" y="8"/>
                  </a:lnTo>
                  <a:lnTo>
                    <a:pt x="59" y="8"/>
                  </a:lnTo>
                  <a:lnTo>
                    <a:pt x="59" y="7"/>
                  </a:lnTo>
                  <a:lnTo>
                    <a:pt x="59" y="6"/>
                  </a:lnTo>
                  <a:lnTo>
                    <a:pt x="59" y="6"/>
                  </a:lnTo>
                  <a:lnTo>
                    <a:pt x="59" y="5"/>
                  </a:lnTo>
                  <a:lnTo>
                    <a:pt x="59" y="5"/>
                  </a:lnTo>
                  <a:lnTo>
                    <a:pt x="59" y="4"/>
                  </a:lnTo>
                  <a:lnTo>
                    <a:pt x="60" y="4"/>
                  </a:lnTo>
                  <a:lnTo>
                    <a:pt x="60" y="3"/>
                  </a:lnTo>
                  <a:lnTo>
                    <a:pt x="60" y="3"/>
                  </a:lnTo>
                  <a:lnTo>
                    <a:pt x="60" y="2"/>
                  </a:lnTo>
                  <a:lnTo>
                    <a:pt x="60" y="2"/>
                  </a:lnTo>
                  <a:lnTo>
                    <a:pt x="60" y="2"/>
                  </a:lnTo>
                  <a:lnTo>
                    <a:pt x="60" y="2"/>
                  </a:lnTo>
                  <a:lnTo>
                    <a:pt x="60" y="1"/>
                  </a:lnTo>
                  <a:lnTo>
                    <a:pt x="60" y="1"/>
                  </a:lnTo>
                  <a:lnTo>
                    <a:pt x="60" y="1"/>
                  </a:lnTo>
                  <a:lnTo>
                    <a:pt x="60" y="0"/>
                  </a:lnTo>
                  <a:lnTo>
                    <a:pt x="60" y="0"/>
                  </a:lnTo>
                  <a:lnTo>
                    <a:pt x="61" y="0"/>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1"/>
                  </a:lnTo>
                  <a:lnTo>
                    <a:pt x="62" y="1"/>
                  </a:lnTo>
                  <a:lnTo>
                    <a:pt x="62" y="1"/>
                  </a:lnTo>
                  <a:lnTo>
                    <a:pt x="62" y="1"/>
                  </a:lnTo>
                  <a:lnTo>
                    <a:pt x="63" y="2"/>
                  </a:lnTo>
                  <a:lnTo>
                    <a:pt x="63" y="2"/>
                  </a:lnTo>
                  <a:lnTo>
                    <a:pt x="63" y="2"/>
                  </a:lnTo>
                  <a:lnTo>
                    <a:pt x="63" y="3"/>
                  </a:lnTo>
                  <a:lnTo>
                    <a:pt x="63" y="3"/>
                  </a:lnTo>
                  <a:lnTo>
                    <a:pt x="63" y="4"/>
                  </a:lnTo>
                  <a:lnTo>
                    <a:pt x="63" y="4"/>
                  </a:lnTo>
                  <a:lnTo>
                    <a:pt x="64" y="6"/>
                  </a:lnTo>
                  <a:lnTo>
                    <a:pt x="64" y="6"/>
                  </a:lnTo>
                  <a:lnTo>
                    <a:pt x="64" y="7"/>
                  </a:lnTo>
                  <a:lnTo>
                    <a:pt x="64" y="8"/>
                  </a:lnTo>
                  <a:lnTo>
                    <a:pt x="64" y="10"/>
                  </a:lnTo>
                  <a:lnTo>
                    <a:pt x="64" y="11"/>
                  </a:lnTo>
                  <a:lnTo>
                    <a:pt x="64" y="11"/>
                  </a:lnTo>
                  <a:lnTo>
                    <a:pt x="65" y="13"/>
                  </a:lnTo>
                  <a:lnTo>
                    <a:pt x="65" y="15"/>
                  </a:lnTo>
                  <a:lnTo>
                    <a:pt x="65" y="16"/>
                  </a:lnTo>
                  <a:lnTo>
                    <a:pt x="65" y="17"/>
                  </a:lnTo>
                  <a:lnTo>
                    <a:pt x="65" y="18"/>
                  </a:lnTo>
                  <a:lnTo>
                    <a:pt x="66" y="21"/>
                  </a:lnTo>
                  <a:lnTo>
                    <a:pt x="66" y="28"/>
                  </a:lnTo>
                  <a:lnTo>
                    <a:pt x="66" y="29"/>
                  </a:lnTo>
                  <a:lnTo>
                    <a:pt x="67" y="30"/>
                  </a:lnTo>
                  <a:lnTo>
                    <a:pt x="67" y="32"/>
                  </a:lnTo>
                  <a:lnTo>
                    <a:pt x="67" y="36"/>
                  </a:lnTo>
                  <a:lnTo>
                    <a:pt x="68" y="44"/>
                  </a:lnTo>
                  <a:lnTo>
                    <a:pt x="69" y="61"/>
                  </a:lnTo>
                  <a:lnTo>
                    <a:pt x="70" y="62"/>
                  </a:lnTo>
                  <a:lnTo>
                    <a:pt x="70" y="64"/>
                  </a:lnTo>
                  <a:lnTo>
                    <a:pt x="70" y="66"/>
                  </a:lnTo>
                  <a:lnTo>
                    <a:pt x="70" y="70"/>
                  </a:lnTo>
                  <a:lnTo>
                    <a:pt x="71" y="78"/>
                  </a:lnTo>
                  <a:lnTo>
                    <a:pt x="71" y="80"/>
                  </a:lnTo>
                  <a:lnTo>
                    <a:pt x="71" y="80"/>
                  </a:lnTo>
                  <a:lnTo>
                    <a:pt x="71" y="82"/>
                  </a:lnTo>
                  <a:lnTo>
                    <a:pt x="72" y="86"/>
                  </a:lnTo>
                  <a:lnTo>
                    <a:pt x="72" y="94"/>
                  </a:lnTo>
                  <a:lnTo>
                    <a:pt x="72" y="94"/>
                  </a:lnTo>
                  <a:lnTo>
                    <a:pt x="72" y="95"/>
                  </a:lnTo>
                  <a:lnTo>
                    <a:pt x="73" y="97"/>
                  </a:lnTo>
                  <a:lnTo>
                    <a:pt x="73" y="100"/>
                  </a:lnTo>
                  <a:lnTo>
                    <a:pt x="73" y="100"/>
                  </a:lnTo>
                  <a:lnTo>
                    <a:pt x="73" y="101"/>
                  </a:lnTo>
                  <a:lnTo>
                    <a:pt x="73" y="102"/>
                  </a:lnTo>
                  <a:lnTo>
                    <a:pt x="74" y="105"/>
                  </a:lnTo>
                  <a:lnTo>
                    <a:pt x="74" y="106"/>
                  </a:lnTo>
                  <a:lnTo>
                    <a:pt x="74" y="106"/>
                  </a:lnTo>
                  <a:lnTo>
                    <a:pt x="74" y="107"/>
                  </a:lnTo>
                  <a:lnTo>
                    <a:pt x="74" y="108"/>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6" y="114"/>
                  </a:lnTo>
                  <a:lnTo>
                    <a:pt x="76"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7" y="116"/>
                  </a:lnTo>
                  <a:lnTo>
                    <a:pt x="77" y="116"/>
                  </a:lnTo>
                  <a:lnTo>
                    <a:pt x="77" y="116"/>
                  </a:lnTo>
                  <a:lnTo>
                    <a:pt x="77" y="116"/>
                  </a:lnTo>
                  <a:lnTo>
                    <a:pt x="77" y="116"/>
                  </a:lnTo>
                  <a:lnTo>
                    <a:pt x="77" y="116"/>
                  </a:lnTo>
                  <a:lnTo>
                    <a:pt x="77" y="115"/>
                  </a:lnTo>
                  <a:lnTo>
                    <a:pt x="77" y="115"/>
                  </a:lnTo>
                  <a:lnTo>
                    <a:pt x="77" y="115"/>
                  </a:lnTo>
                  <a:lnTo>
                    <a:pt x="77" y="115"/>
                  </a:lnTo>
                  <a:lnTo>
                    <a:pt x="78" y="115"/>
                  </a:lnTo>
                  <a:lnTo>
                    <a:pt x="78" y="115"/>
                  </a:lnTo>
                  <a:lnTo>
                    <a:pt x="78" y="115"/>
                  </a:lnTo>
                  <a:lnTo>
                    <a:pt x="78" y="114"/>
                  </a:lnTo>
                  <a:lnTo>
                    <a:pt x="78" y="114"/>
                  </a:lnTo>
                  <a:lnTo>
                    <a:pt x="78" y="114"/>
                  </a:lnTo>
                  <a:lnTo>
                    <a:pt x="78" y="114"/>
                  </a:lnTo>
                  <a:lnTo>
                    <a:pt x="78" y="113"/>
                  </a:lnTo>
                  <a:lnTo>
                    <a:pt x="78" y="113"/>
                  </a:lnTo>
                  <a:lnTo>
                    <a:pt x="78" y="112"/>
                  </a:lnTo>
                  <a:lnTo>
                    <a:pt x="78" y="112"/>
                  </a:lnTo>
                  <a:lnTo>
                    <a:pt x="79" y="111"/>
                  </a:lnTo>
                  <a:lnTo>
                    <a:pt x="79" y="111"/>
                  </a:lnTo>
                  <a:lnTo>
                    <a:pt x="79" y="110"/>
                  </a:lnTo>
                  <a:lnTo>
                    <a:pt x="79" y="109"/>
                  </a:lnTo>
                  <a:lnTo>
                    <a:pt x="80" y="107"/>
                  </a:lnTo>
                  <a:lnTo>
                    <a:pt x="80" y="107"/>
                  </a:lnTo>
                  <a:lnTo>
                    <a:pt x="80" y="106"/>
                  </a:lnTo>
                  <a:lnTo>
                    <a:pt x="80" y="105"/>
                  </a:lnTo>
                  <a:lnTo>
                    <a:pt x="80" y="102"/>
                  </a:lnTo>
                  <a:lnTo>
                    <a:pt x="80" y="101"/>
                  </a:lnTo>
                  <a:lnTo>
                    <a:pt x="80" y="101"/>
                  </a:lnTo>
                  <a:lnTo>
                    <a:pt x="81" y="99"/>
                  </a:lnTo>
                  <a:lnTo>
                    <a:pt x="81" y="96"/>
                  </a:lnTo>
                  <a:lnTo>
                    <a:pt x="81" y="95"/>
                  </a:lnTo>
                  <a:lnTo>
                    <a:pt x="81" y="94"/>
                  </a:lnTo>
                  <a:lnTo>
                    <a:pt x="81" y="92"/>
                  </a:lnTo>
                  <a:lnTo>
                    <a:pt x="82" y="89"/>
                  </a:lnTo>
                  <a:lnTo>
                    <a:pt x="82" y="81"/>
                  </a:lnTo>
                  <a:lnTo>
                    <a:pt x="84" y="64"/>
                  </a:lnTo>
                  <a:lnTo>
                    <a:pt x="84" y="63"/>
                  </a:lnTo>
                  <a:lnTo>
                    <a:pt x="84" y="62"/>
                  </a:lnTo>
                  <a:lnTo>
                    <a:pt x="84" y="60"/>
                  </a:lnTo>
                  <a:lnTo>
                    <a:pt x="85" y="55"/>
                  </a:lnTo>
                  <a:lnTo>
                    <a:pt x="85" y="47"/>
                  </a:lnTo>
                  <a:lnTo>
                    <a:pt x="86" y="46"/>
                  </a:lnTo>
                  <a:lnTo>
                    <a:pt x="86" y="45"/>
                  </a:lnTo>
                  <a:lnTo>
                    <a:pt x="86" y="43"/>
                  </a:lnTo>
                  <a:lnTo>
                    <a:pt x="86" y="39"/>
                  </a:lnTo>
                  <a:lnTo>
                    <a:pt x="87" y="31"/>
                  </a:lnTo>
                  <a:lnTo>
                    <a:pt x="87" y="30"/>
                  </a:lnTo>
                  <a:lnTo>
                    <a:pt x="87" y="30"/>
                  </a:lnTo>
                  <a:lnTo>
                    <a:pt x="87" y="28"/>
                  </a:lnTo>
                  <a:lnTo>
                    <a:pt x="88" y="24"/>
                  </a:lnTo>
                  <a:lnTo>
                    <a:pt x="88" y="23"/>
                  </a:lnTo>
                  <a:lnTo>
                    <a:pt x="88" y="22"/>
                  </a:lnTo>
                  <a:lnTo>
                    <a:pt x="88" y="21"/>
                  </a:lnTo>
                  <a:lnTo>
                    <a:pt x="88" y="18"/>
                  </a:lnTo>
                  <a:lnTo>
                    <a:pt x="88" y="17"/>
                  </a:lnTo>
                  <a:lnTo>
                    <a:pt x="88" y="16"/>
                  </a:lnTo>
                  <a:lnTo>
                    <a:pt x="89" y="15"/>
                  </a:lnTo>
                  <a:lnTo>
                    <a:pt x="89" y="12"/>
                  </a:lnTo>
                  <a:lnTo>
                    <a:pt x="89" y="11"/>
                  </a:lnTo>
                  <a:lnTo>
                    <a:pt x="89" y="11"/>
                  </a:lnTo>
                  <a:lnTo>
                    <a:pt x="89" y="10"/>
                  </a:lnTo>
                  <a:lnTo>
                    <a:pt x="90" y="7"/>
                  </a:lnTo>
                  <a:lnTo>
                    <a:pt x="90" y="7"/>
                  </a:lnTo>
                  <a:lnTo>
                    <a:pt x="90" y="6"/>
                  </a:lnTo>
                  <a:lnTo>
                    <a:pt x="90" y="6"/>
                  </a:lnTo>
                  <a:lnTo>
                    <a:pt x="90" y="5"/>
                  </a:lnTo>
                  <a:lnTo>
                    <a:pt x="90" y="5"/>
                  </a:lnTo>
                  <a:lnTo>
                    <a:pt x="90" y="4"/>
                  </a:lnTo>
                  <a:lnTo>
                    <a:pt x="90" y="3"/>
                  </a:lnTo>
                  <a:lnTo>
                    <a:pt x="90" y="3"/>
                  </a:lnTo>
                  <a:lnTo>
                    <a:pt x="91" y="2"/>
                  </a:lnTo>
                  <a:lnTo>
                    <a:pt x="91" y="2"/>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2" name="Freeform 77"/>
            <p:cNvSpPr>
              <a:spLocks/>
            </p:cNvSpPr>
            <p:nvPr/>
          </p:nvSpPr>
          <p:spPr bwMode="auto">
            <a:xfrm>
              <a:off x="4058" y="2186"/>
              <a:ext cx="88" cy="116"/>
            </a:xfrm>
            <a:custGeom>
              <a:avLst/>
              <a:gdLst/>
              <a:ahLst/>
              <a:cxnLst>
                <a:cxn ang="0">
                  <a:pos x="1" y="0"/>
                </a:cxn>
                <a:cxn ang="0">
                  <a:pos x="1" y="0"/>
                </a:cxn>
                <a:cxn ang="0">
                  <a:pos x="2" y="0"/>
                </a:cxn>
                <a:cxn ang="0">
                  <a:pos x="3" y="2"/>
                </a:cxn>
                <a:cxn ang="0">
                  <a:pos x="3" y="6"/>
                </a:cxn>
                <a:cxn ang="0">
                  <a:pos x="5" y="16"/>
                </a:cxn>
                <a:cxn ang="0">
                  <a:pos x="7" y="40"/>
                </a:cxn>
                <a:cxn ang="0">
                  <a:pos x="11" y="81"/>
                </a:cxn>
                <a:cxn ang="0">
                  <a:pos x="13" y="102"/>
                </a:cxn>
                <a:cxn ang="0">
                  <a:pos x="15" y="111"/>
                </a:cxn>
                <a:cxn ang="0">
                  <a:pos x="15" y="114"/>
                </a:cxn>
                <a:cxn ang="0">
                  <a:pos x="16" y="115"/>
                </a:cxn>
                <a:cxn ang="0">
                  <a:pos x="17" y="115"/>
                </a:cxn>
                <a:cxn ang="0">
                  <a:pos x="18" y="114"/>
                </a:cxn>
                <a:cxn ang="0">
                  <a:pos x="19" y="110"/>
                </a:cxn>
                <a:cxn ang="0">
                  <a:pos x="20" y="101"/>
                </a:cxn>
                <a:cxn ang="0">
                  <a:pos x="22" y="81"/>
                </a:cxn>
                <a:cxn ang="0">
                  <a:pos x="26" y="40"/>
                </a:cxn>
                <a:cxn ang="0">
                  <a:pos x="28" y="16"/>
                </a:cxn>
                <a:cxn ang="0">
                  <a:pos x="30" y="6"/>
                </a:cxn>
                <a:cxn ang="0">
                  <a:pos x="30" y="2"/>
                </a:cxn>
                <a:cxn ang="0">
                  <a:pos x="31" y="0"/>
                </a:cxn>
                <a:cxn ang="0">
                  <a:pos x="32" y="0"/>
                </a:cxn>
                <a:cxn ang="0">
                  <a:pos x="33" y="0"/>
                </a:cxn>
                <a:cxn ang="0">
                  <a:pos x="33" y="2"/>
                </a:cxn>
                <a:cxn ang="0">
                  <a:pos x="34" y="7"/>
                </a:cxn>
                <a:cxn ang="0">
                  <a:pos x="36" y="19"/>
                </a:cxn>
                <a:cxn ang="0">
                  <a:pos x="40" y="61"/>
                </a:cxn>
                <a:cxn ang="0">
                  <a:pos x="42" y="85"/>
                </a:cxn>
                <a:cxn ang="0">
                  <a:pos x="43" y="101"/>
                </a:cxn>
                <a:cxn ang="0">
                  <a:pos x="45" y="109"/>
                </a:cxn>
                <a:cxn ang="0">
                  <a:pos x="46" y="113"/>
                </a:cxn>
                <a:cxn ang="0">
                  <a:pos x="46" y="115"/>
                </a:cxn>
                <a:cxn ang="0">
                  <a:pos x="47" y="116"/>
                </a:cxn>
                <a:cxn ang="0">
                  <a:pos x="48" y="115"/>
                </a:cxn>
                <a:cxn ang="0">
                  <a:pos x="48" y="113"/>
                </a:cxn>
                <a:cxn ang="0">
                  <a:pos x="50" y="107"/>
                </a:cxn>
                <a:cxn ang="0">
                  <a:pos x="51" y="96"/>
                </a:cxn>
                <a:cxn ang="0">
                  <a:pos x="54" y="56"/>
                </a:cxn>
                <a:cxn ang="0">
                  <a:pos x="58" y="21"/>
                </a:cxn>
                <a:cxn ang="0">
                  <a:pos x="59" y="10"/>
                </a:cxn>
                <a:cxn ang="0">
                  <a:pos x="60" y="3"/>
                </a:cxn>
                <a:cxn ang="0">
                  <a:pos x="61" y="1"/>
                </a:cxn>
                <a:cxn ang="0">
                  <a:pos x="62" y="0"/>
                </a:cxn>
                <a:cxn ang="0">
                  <a:pos x="62" y="0"/>
                </a:cxn>
                <a:cxn ang="0">
                  <a:pos x="63" y="2"/>
                </a:cxn>
                <a:cxn ang="0">
                  <a:pos x="64" y="6"/>
                </a:cxn>
                <a:cxn ang="0">
                  <a:pos x="66" y="16"/>
                </a:cxn>
                <a:cxn ang="0">
                  <a:pos x="68" y="47"/>
                </a:cxn>
                <a:cxn ang="0">
                  <a:pos x="70" y="70"/>
                </a:cxn>
                <a:cxn ang="0">
                  <a:pos x="72" y="92"/>
                </a:cxn>
                <a:cxn ang="0">
                  <a:pos x="74" y="105"/>
                </a:cxn>
                <a:cxn ang="0">
                  <a:pos x="75" y="112"/>
                </a:cxn>
                <a:cxn ang="0">
                  <a:pos x="76" y="114"/>
                </a:cxn>
                <a:cxn ang="0">
                  <a:pos x="76" y="116"/>
                </a:cxn>
                <a:cxn ang="0">
                  <a:pos x="77" y="115"/>
                </a:cxn>
                <a:cxn ang="0">
                  <a:pos x="78" y="114"/>
                </a:cxn>
                <a:cxn ang="0">
                  <a:pos x="79" y="110"/>
                </a:cxn>
                <a:cxn ang="0">
                  <a:pos x="80" y="103"/>
                </a:cxn>
                <a:cxn ang="0">
                  <a:pos x="82" y="85"/>
                </a:cxn>
                <a:cxn ang="0">
                  <a:pos x="86" y="35"/>
                </a:cxn>
                <a:cxn ang="0">
                  <a:pos x="87" y="21"/>
                </a:cxn>
              </a:cxnLst>
              <a:rect l="0" t="0" r="r" b="b"/>
              <a:pathLst>
                <a:path w="88" h="116">
                  <a:moveTo>
                    <a:pt x="0" y="2"/>
                  </a:moveTo>
                  <a:lnTo>
                    <a:pt x="0" y="2"/>
                  </a:lnTo>
                  <a:lnTo>
                    <a:pt x="0" y="1"/>
                  </a:lnTo>
                  <a:lnTo>
                    <a:pt x="0" y="1"/>
                  </a:lnTo>
                  <a:lnTo>
                    <a:pt x="0" y="1"/>
                  </a:lnTo>
                  <a:lnTo>
                    <a:pt x="0" y="1"/>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1"/>
                  </a:lnTo>
                  <a:lnTo>
                    <a:pt x="2" y="1"/>
                  </a:lnTo>
                  <a:lnTo>
                    <a:pt x="2" y="1"/>
                  </a:lnTo>
                  <a:lnTo>
                    <a:pt x="2" y="1"/>
                  </a:lnTo>
                  <a:lnTo>
                    <a:pt x="3" y="2"/>
                  </a:lnTo>
                  <a:lnTo>
                    <a:pt x="3" y="2"/>
                  </a:lnTo>
                  <a:lnTo>
                    <a:pt x="3" y="2"/>
                  </a:lnTo>
                  <a:lnTo>
                    <a:pt x="3" y="3"/>
                  </a:lnTo>
                  <a:lnTo>
                    <a:pt x="3" y="3"/>
                  </a:lnTo>
                  <a:lnTo>
                    <a:pt x="3" y="3"/>
                  </a:lnTo>
                  <a:lnTo>
                    <a:pt x="3" y="4"/>
                  </a:lnTo>
                  <a:lnTo>
                    <a:pt x="3" y="5"/>
                  </a:lnTo>
                  <a:lnTo>
                    <a:pt x="3" y="5"/>
                  </a:lnTo>
                  <a:lnTo>
                    <a:pt x="3" y="6"/>
                  </a:lnTo>
                  <a:lnTo>
                    <a:pt x="4" y="6"/>
                  </a:lnTo>
                  <a:lnTo>
                    <a:pt x="4" y="7"/>
                  </a:lnTo>
                  <a:lnTo>
                    <a:pt x="4" y="8"/>
                  </a:lnTo>
                  <a:lnTo>
                    <a:pt x="4" y="10"/>
                  </a:lnTo>
                  <a:lnTo>
                    <a:pt x="4" y="11"/>
                  </a:lnTo>
                  <a:lnTo>
                    <a:pt x="4" y="11"/>
                  </a:lnTo>
                  <a:lnTo>
                    <a:pt x="5" y="13"/>
                  </a:lnTo>
                  <a:lnTo>
                    <a:pt x="5" y="16"/>
                  </a:lnTo>
                  <a:lnTo>
                    <a:pt x="6" y="22"/>
                  </a:lnTo>
                  <a:lnTo>
                    <a:pt x="6" y="23"/>
                  </a:lnTo>
                  <a:lnTo>
                    <a:pt x="6" y="24"/>
                  </a:lnTo>
                  <a:lnTo>
                    <a:pt x="6" y="26"/>
                  </a:lnTo>
                  <a:lnTo>
                    <a:pt x="6" y="30"/>
                  </a:lnTo>
                  <a:lnTo>
                    <a:pt x="7" y="38"/>
                  </a:lnTo>
                  <a:lnTo>
                    <a:pt x="7" y="39"/>
                  </a:lnTo>
                  <a:lnTo>
                    <a:pt x="7" y="40"/>
                  </a:lnTo>
                  <a:lnTo>
                    <a:pt x="8" y="42"/>
                  </a:lnTo>
                  <a:lnTo>
                    <a:pt x="8" y="47"/>
                  </a:lnTo>
                  <a:lnTo>
                    <a:pt x="9" y="56"/>
                  </a:lnTo>
                  <a:lnTo>
                    <a:pt x="10" y="73"/>
                  </a:lnTo>
                  <a:lnTo>
                    <a:pt x="10" y="74"/>
                  </a:lnTo>
                  <a:lnTo>
                    <a:pt x="10" y="75"/>
                  </a:lnTo>
                  <a:lnTo>
                    <a:pt x="11" y="77"/>
                  </a:lnTo>
                  <a:lnTo>
                    <a:pt x="11" y="81"/>
                  </a:lnTo>
                  <a:lnTo>
                    <a:pt x="12" y="88"/>
                  </a:lnTo>
                  <a:lnTo>
                    <a:pt x="12" y="89"/>
                  </a:lnTo>
                  <a:lnTo>
                    <a:pt x="12" y="90"/>
                  </a:lnTo>
                  <a:lnTo>
                    <a:pt x="12" y="92"/>
                  </a:lnTo>
                  <a:lnTo>
                    <a:pt x="12" y="95"/>
                  </a:lnTo>
                  <a:lnTo>
                    <a:pt x="13" y="101"/>
                  </a:lnTo>
                  <a:lnTo>
                    <a:pt x="13" y="102"/>
                  </a:lnTo>
                  <a:lnTo>
                    <a:pt x="13" y="102"/>
                  </a:lnTo>
                  <a:lnTo>
                    <a:pt x="13" y="104"/>
                  </a:lnTo>
                  <a:lnTo>
                    <a:pt x="14" y="106"/>
                  </a:lnTo>
                  <a:lnTo>
                    <a:pt x="14" y="107"/>
                  </a:lnTo>
                  <a:lnTo>
                    <a:pt x="14" y="107"/>
                  </a:lnTo>
                  <a:lnTo>
                    <a:pt x="14" y="108"/>
                  </a:lnTo>
                  <a:lnTo>
                    <a:pt x="14" y="110"/>
                  </a:lnTo>
                  <a:lnTo>
                    <a:pt x="15" y="111"/>
                  </a:lnTo>
                  <a:lnTo>
                    <a:pt x="15" y="111"/>
                  </a:lnTo>
                  <a:lnTo>
                    <a:pt x="15" y="112"/>
                  </a:lnTo>
                  <a:lnTo>
                    <a:pt x="15" y="112"/>
                  </a:lnTo>
                  <a:lnTo>
                    <a:pt x="15" y="112"/>
                  </a:lnTo>
                  <a:lnTo>
                    <a:pt x="15" y="113"/>
                  </a:lnTo>
                  <a:lnTo>
                    <a:pt x="15" y="114"/>
                  </a:lnTo>
                  <a:lnTo>
                    <a:pt x="15" y="114"/>
                  </a:lnTo>
                  <a:lnTo>
                    <a:pt x="15" y="114"/>
                  </a:lnTo>
                  <a:lnTo>
                    <a:pt x="15" y="114"/>
                  </a:lnTo>
                  <a:lnTo>
                    <a:pt x="15" y="114"/>
                  </a:lnTo>
                  <a:lnTo>
                    <a:pt x="16" y="115"/>
                  </a:lnTo>
                  <a:lnTo>
                    <a:pt x="16" y="115"/>
                  </a:lnTo>
                  <a:lnTo>
                    <a:pt x="16" y="115"/>
                  </a:lnTo>
                  <a:lnTo>
                    <a:pt x="16" y="115"/>
                  </a:lnTo>
                  <a:lnTo>
                    <a:pt x="16" y="115"/>
                  </a:lnTo>
                  <a:lnTo>
                    <a:pt x="16" y="115"/>
                  </a:lnTo>
                  <a:lnTo>
                    <a:pt x="16" y="115"/>
                  </a:lnTo>
                  <a:lnTo>
                    <a:pt x="16" y="116"/>
                  </a:lnTo>
                  <a:lnTo>
                    <a:pt x="16" y="116"/>
                  </a:lnTo>
                  <a:lnTo>
                    <a:pt x="17" y="116"/>
                  </a:lnTo>
                  <a:lnTo>
                    <a:pt x="17" y="116"/>
                  </a:lnTo>
                  <a:lnTo>
                    <a:pt x="17" y="116"/>
                  </a:lnTo>
                  <a:lnTo>
                    <a:pt x="17" y="116"/>
                  </a:lnTo>
                  <a:lnTo>
                    <a:pt x="17" y="115"/>
                  </a:lnTo>
                  <a:lnTo>
                    <a:pt x="17" y="115"/>
                  </a:lnTo>
                  <a:lnTo>
                    <a:pt x="17" y="115"/>
                  </a:lnTo>
                  <a:lnTo>
                    <a:pt x="17" y="115"/>
                  </a:lnTo>
                  <a:lnTo>
                    <a:pt x="17" y="115"/>
                  </a:lnTo>
                  <a:lnTo>
                    <a:pt x="17" y="115"/>
                  </a:lnTo>
                  <a:lnTo>
                    <a:pt x="17" y="114"/>
                  </a:lnTo>
                  <a:lnTo>
                    <a:pt x="17" y="114"/>
                  </a:lnTo>
                  <a:lnTo>
                    <a:pt x="18" y="114"/>
                  </a:lnTo>
                  <a:lnTo>
                    <a:pt x="18" y="114"/>
                  </a:lnTo>
                  <a:lnTo>
                    <a:pt x="18" y="114"/>
                  </a:lnTo>
                  <a:lnTo>
                    <a:pt x="18" y="113"/>
                  </a:lnTo>
                  <a:lnTo>
                    <a:pt x="18" y="112"/>
                  </a:lnTo>
                  <a:lnTo>
                    <a:pt x="18" y="112"/>
                  </a:lnTo>
                  <a:lnTo>
                    <a:pt x="18" y="112"/>
                  </a:lnTo>
                  <a:lnTo>
                    <a:pt x="19" y="111"/>
                  </a:lnTo>
                  <a:lnTo>
                    <a:pt x="19" y="110"/>
                  </a:lnTo>
                  <a:lnTo>
                    <a:pt x="19" y="110"/>
                  </a:lnTo>
                  <a:lnTo>
                    <a:pt x="19" y="109"/>
                  </a:lnTo>
                  <a:lnTo>
                    <a:pt x="19" y="108"/>
                  </a:lnTo>
                  <a:lnTo>
                    <a:pt x="19" y="108"/>
                  </a:lnTo>
                  <a:lnTo>
                    <a:pt x="19" y="107"/>
                  </a:lnTo>
                  <a:lnTo>
                    <a:pt x="20" y="104"/>
                  </a:lnTo>
                  <a:lnTo>
                    <a:pt x="20" y="103"/>
                  </a:lnTo>
                  <a:lnTo>
                    <a:pt x="20" y="103"/>
                  </a:lnTo>
                  <a:lnTo>
                    <a:pt x="20" y="101"/>
                  </a:lnTo>
                  <a:lnTo>
                    <a:pt x="20" y="98"/>
                  </a:lnTo>
                  <a:lnTo>
                    <a:pt x="21" y="97"/>
                  </a:lnTo>
                  <a:lnTo>
                    <a:pt x="21" y="96"/>
                  </a:lnTo>
                  <a:lnTo>
                    <a:pt x="21" y="95"/>
                  </a:lnTo>
                  <a:lnTo>
                    <a:pt x="21" y="91"/>
                  </a:lnTo>
                  <a:lnTo>
                    <a:pt x="22" y="83"/>
                  </a:lnTo>
                  <a:lnTo>
                    <a:pt x="22" y="82"/>
                  </a:lnTo>
                  <a:lnTo>
                    <a:pt x="22" y="81"/>
                  </a:lnTo>
                  <a:lnTo>
                    <a:pt x="22" y="79"/>
                  </a:lnTo>
                  <a:lnTo>
                    <a:pt x="23" y="75"/>
                  </a:lnTo>
                  <a:lnTo>
                    <a:pt x="24" y="66"/>
                  </a:lnTo>
                  <a:lnTo>
                    <a:pt x="25" y="48"/>
                  </a:lnTo>
                  <a:lnTo>
                    <a:pt x="25" y="47"/>
                  </a:lnTo>
                  <a:lnTo>
                    <a:pt x="25" y="46"/>
                  </a:lnTo>
                  <a:lnTo>
                    <a:pt x="25" y="44"/>
                  </a:lnTo>
                  <a:lnTo>
                    <a:pt x="26" y="40"/>
                  </a:lnTo>
                  <a:lnTo>
                    <a:pt x="26" y="32"/>
                  </a:lnTo>
                  <a:lnTo>
                    <a:pt x="26" y="30"/>
                  </a:lnTo>
                  <a:lnTo>
                    <a:pt x="27" y="30"/>
                  </a:lnTo>
                  <a:lnTo>
                    <a:pt x="27" y="28"/>
                  </a:lnTo>
                  <a:lnTo>
                    <a:pt x="27" y="24"/>
                  </a:lnTo>
                  <a:lnTo>
                    <a:pt x="28" y="17"/>
                  </a:lnTo>
                  <a:lnTo>
                    <a:pt x="28" y="16"/>
                  </a:lnTo>
                  <a:lnTo>
                    <a:pt x="28" y="16"/>
                  </a:lnTo>
                  <a:lnTo>
                    <a:pt x="28" y="14"/>
                  </a:lnTo>
                  <a:lnTo>
                    <a:pt x="29" y="12"/>
                  </a:lnTo>
                  <a:lnTo>
                    <a:pt x="29" y="11"/>
                  </a:lnTo>
                  <a:lnTo>
                    <a:pt x="29" y="10"/>
                  </a:lnTo>
                  <a:lnTo>
                    <a:pt x="29" y="9"/>
                  </a:lnTo>
                  <a:lnTo>
                    <a:pt x="29" y="7"/>
                  </a:lnTo>
                  <a:lnTo>
                    <a:pt x="29" y="6"/>
                  </a:lnTo>
                  <a:lnTo>
                    <a:pt x="30" y="6"/>
                  </a:lnTo>
                  <a:lnTo>
                    <a:pt x="30" y="5"/>
                  </a:lnTo>
                  <a:lnTo>
                    <a:pt x="30" y="5"/>
                  </a:lnTo>
                  <a:lnTo>
                    <a:pt x="30" y="4"/>
                  </a:lnTo>
                  <a:lnTo>
                    <a:pt x="30" y="3"/>
                  </a:lnTo>
                  <a:lnTo>
                    <a:pt x="30" y="3"/>
                  </a:lnTo>
                  <a:lnTo>
                    <a:pt x="30" y="3"/>
                  </a:lnTo>
                  <a:lnTo>
                    <a:pt x="30" y="2"/>
                  </a:lnTo>
                  <a:lnTo>
                    <a:pt x="30" y="2"/>
                  </a:lnTo>
                  <a:lnTo>
                    <a:pt x="30" y="2"/>
                  </a:lnTo>
                  <a:lnTo>
                    <a:pt x="31" y="2"/>
                  </a:lnTo>
                  <a:lnTo>
                    <a:pt x="31" y="1"/>
                  </a:lnTo>
                  <a:lnTo>
                    <a:pt x="31" y="1"/>
                  </a:lnTo>
                  <a:lnTo>
                    <a:pt x="31" y="1"/>
                  </a:lnTo>
                  <a:lnTo>
                    <a:pt x="31" y="0"/>
                  </a:lnTo>
                  <a:lnTo>
                    <a:pt x="31" y="0"/>
                  </a:lnTo>
                  <a:lnTo>
                    <a:pt x="31" y="0"/>
                  </a:lnTo>
                  <a:lnTo>
                    <a:pt x="31" y="0"/>
                  </a:lnTo>
                  <a:lnTo>
                    <a:pt x="31" y="0"/>
                  </a:lnTo>
                  <a:lnTo>
                    <a:pt x="31" y="0"/>
                  </a:lnTo>
                  <a:lnTo>
                    <a:pt x="32" y="0"/>
                  </a:lnTo>
                  <a:lnTo>
                    <a:pt x="32" y="0"/>
                  </a:lnTo>
                  <a:lnTo>
                    <a:pt x="32" y="0"/>
                  </a:lnTo>
                  <a:lnTo>
                    <a:pt x="32" y="0"/>
                  </a:lnTo>
                  <a:lnTo>
                    <a:pt x="32" y="0"/>
                  </a:lnTo>
                  <a:lnTo>
                    <a:pt x="32" y="0"/>
                  </a:lnTo>
                  <a:lnTo>
                    <a:pt x="32" y="0"/>
                  </a:lnTo>
                  <a:lnTo>
                    <a:pt x="32" y="0"/>
                  </a:lnTo>
                  <a:lnTo>
                    <a:pt x="32" y="0"/>
                  </a:lnTo>
                  <a:lnTo>
                    <a:pt x="32" y="0"/>
                  </a:lnTo>
                  <a:lnTo>
                    <a:pt x="32" y="0"/>
                  </a:lnTo>
                  <a:lnTo>
                    <a:pt x="32" y="0"/>
                  </a:lnTo>
                  <a:lnTo>
                    <a:pt x="33" y="0"/>
                  </a:lnTo>
                  <a:lnTo>
                    <a:pt x="33" y="1"/>
                  </a:lnTo>
                  <a:lnTo>
                    <a:pt x="33" y="1"/>
                  </a:lnTo>
                  <a:lnTo>
                    <a:pt x="33" y="1"/>
                  </a:lnTo>
                  <a:lnTo>
                    <a:pt x="33" y="1"/>
                  </a:lnTo>
                  <a:lnTo>
                    <a:pt x="33" y="2"/>
                  </a:lnTo>
                  <a:lnTo>
                    <a:pt x="33" y="2"/>
                  </a:lnTo>
                  <a:lnTo>
                    <a:pt x="33" y="2"/>
                  </a:lnTo>
                  <a:lnTo>
                    <a:pt x="33" y="2"/>
                  </a:lnTo>
                  <a:lnTo>
                    <a:pt x="33" y="3"/>
                  </a:lnTo>
                  <a:lnTo>
                    <a:pt x="34" y="3"/>
                  </a:lnTo>
                  <a:lnTo>
                    <a:pt x="34" y="4"/>
                  </a:lnTo>
                  <a:lnTo>
                    <a:pt x="34" y="4"/>
                  </a:lnTo>
                  <a:lnTo>
                    <a:pt x="34" y="5"/>
                  </a:lnTo>
                  <a:lnTo>
                    <a:pt x="34" y="6"/>
                  </a:lnTo>
                  <a:lnTo>
                    <a:pt x="34" y="6"/>
                  </a:lnTo>
                  <a:lnTo>
                    <a:pt x="34" y="7"/>
                  </a:lnTo>
                  <a:lnTo>
                    <a:pt x="34" y="8"/>
                  </a:lnTo>
                  <a:lnTo>
                    <a:pt x="34" y="8"/>
                  </a:lnTo>
                  <a:lnTo>
                    <a:pt x="35" y="10"/>
                  </a:lnTo>
                  <a:lnTo>
                    <a:pt x="35" y="12"/>
                  </a:lnTo>
                  <a:lnTo>
                    <a:pt x="35" y="13"/>
                  </a:lnTo>
                  <a:lnTo>
                    <a:pt x="35" y="14"/>
                  </a:lnTo>
                  <a:lnTo>
                    <a:pt x="35" y="15"/>
                  </a:lnTo>
                  <a:lnTo>
                    <a:pt x="36" y="19"/>
                  </a:lnTo>
                  <a:lnTo>
                    <a:pt x="36" y="26"/>
                  </a:lnTo>
                  <a:lnTo>
                    <a:pt x="37" y="27"/>
                  </a:lnTo>
                  <a:lnTo>
                    <a:pt x="37" y="28"/>
                  </a:lnTo>
                  <a:lnTo>
                    <a:pt x="37" y="30"/>
                  </a:lnTo>
                  <a:lnTo>
                    <a:pt x="37" y="34"/>
                  </a:lnTo>
                  <a:lnTo>
                    <a:pt x="38" y="42"/>
                  </a:lnTo>
                  <a:lnTo>
                    <a:pt x="40" y="60"/>
                  </a:lnTo>
                  <a:lnTo>
                    <a:pt x="40" y="61"/>
                  </a:lnTo>
                  <a:lnTo>
                    <a:pt x="40" y="62"/>
                  </a:lnTo>
                  <a:lnTo>
                    <a:pt x="40" y="65"/>
                  </a:lnTo>
                  <a:lnTo>
                    <a:pt x="40" y="69"/>
                  </a:lnTo>
                  <a:lnTo>
                    <a:pt x="41" y="77"/>
                  </a:lnTo>
                  <a:lnTo>
                    <a:pt x="41" y="78"/>
                  </a:lnTo>
                  <a:lnTo>
                    <a:pt x="41" y="79"/>
                  </a:lnTo>
                  <a:lnTo>
                    <a:pt x="41" y="81"/>
                  </a:lnTo>
                  <a:lnTo>
                    <a:pt x="42" y="85"/>
                  </a:lnTo>
                  <a:lnTo>
                    <a:pt x="42" y="92"/>
                  </a:lnTo>
                  <a:lnTo>
                    <a:pt x="42" y="93"/>
                  </a:lnTo>
                  <a:lnTo>
                    <a:pt x="42" y="94"/>
                  </a:lnTo>
                  <a:lnTo>
                    <a:pt x="43" y="95"/>
                  </a:lnTo>
                  <a:lnTo>
                    <a:pt x="43" y="98"/>
                  </a:lnTo>
                  <a:lnTo>
                    <a:pt x="43" y="99"/>
                  </a:lnTo>
                  <a:lnTo>
                    <a:pt x="43" y="100"/>
                  </a:lnTo>
                  <a:lnTo>
                    <a:pt x="43" y="101"/>
                  </a:lnTo>
                  <a:lnTo>
                    <a:pt x="44" y="104"/>
                  </a:lnTo>
                  <a:lnTo>
                    <a:pt x="44" y="105"/>
                  </a:lnTo>
                  <a:lnTo>
                    <a:pt x="44" y="105"/>
                  </a:lnTo>
                  <a:lnTo>
                    <a:pt x="44" y="106"/>
                  </a:lnTo>
                  <a:lnTo>
                    <a:pt x="44" y="107"/>
                  </a:lnTo>
                  <a:lnTo>
                    <a:pt x="44" y="108"/>
                  </a:lnTo>
                  <a:lnTo>
                    <a:pt x="44" y="109"/>
                  </a:lnTo>
                  <a:lnTo>
                    <a:pt x="45" y="109"/>
                  </a:lnTo>
                  <a:lnTo>
                    <a:pt x="45" y="110"/>
                  </a:lnTo>
                  <a:lnTo>
                    <a:pt x="45" y="110"/>
                  </a:lnTo>
                  <a:lnTo>
                    <a:pt x="45" y="111"/>
                  </a:lnTo>
                  <a:lnTo>
                    <a:pt x="45" y="111"/>
                  </a:lnTo>
                  <a:lnTo>
                    <a:pt x="45" y="112"/>
                  </a:lnTo>
                  <a:lnTo>
                    <a:pt x="45" y="112"/>
                  </a:lnTo>
                  <a:lnTo>
                    <a:pt x="45" y="113"/>
                  </a:lnTo>
                  <a:lnTo>
                    <a:pt x="46" y="113"/>
                  </a:lnTo>
                  <a:lnTo>
                    <a:pt x="46" y="113"/>
                  </a:lnTo>
                  <a:lnTo>
                    <a:pt x="46" y="114"/>
                  </a:lnTo>
                  <a:lnTo>
                    <a:pt x="46" y="114"/>
                  </a:lnTo>
                  <a:lnTo>
                    <a:pt x="46" y="114"/>
                  </a:lnTo>
                  <a:lnTo>
                    <a:pt x="46" y="115"/>
                  </a:lnTo>
                  <a:lnTo>
                    <a:pt x="46" y="115"/>
                  </a:lnTo>
                  <a:lnTo>
                    <a:pt x="46" y="115"/>
                  </a:lnTo>
                  <a:lnTo>
                    <a:pt x="46" y="115"/>
                  </a:lnTo>
                  <a:lnTo>
                    <a:pt x="46" y="115"/>
                  </a:lnTo>
                  <a:lnTo>
                    <a:pt x="46" y="115"/>
                  </a:lnTo>
                  <a:lnTo>
                    <a:pt x="46" y="115"/>
                  </a:lnTo>
                  <a:lnTo>
                    <a:pt x="47" y="116"/>
                  </a:lnTo>
                  <a:lnTo>
                    <a:pt x="47" y="116"/>
                  </a:lnTo>
                  <a:lnTo>
                    <a:pt x="47" y="116"/>
                  </a:lnTo>
                  <a:lnTo>
                    <a:pt x="47" y="116"/>
                  </a:lnTo>
                  <a:lnTo>
                    <a:pt x="47" y="116"/>
                  </a:lnTo>
                  <a:lnTo>
                    <a:pt x="47" y="116"/>
                  </a:lnTo>
                  <a:lnTo>
                    <a:pt x="47" y="116"/>
                  </a:lnTo>
                  <a:lnTo>
                    <a:pt x="47" y="115"/>
                  </a:lnTo>
                  <a:lnTo>
                    <a:pt x="47" y="115"/>
                  </a:lnTo>
                  <a:lnTo>
                    <a:pt x="47" y="115"/>
                  </a:lnTo>
                  <a:lnTo>
                    <a:pt x="47" y="115"/>
                  </a:lnTo>
                  <a:lnTo>
                    <a:pt x="48" y="115"/>
                  </a:lnTo>
                  <a:lnTo>
                    <a:pt x="48" y="115"/>
                  </a:lnTo>
                  <a:lnTo>
                    <a:pt x="48" y="115"/>
                  </a:lnTo>
                  <a:lnTo>
                    <a:pt x="48" y="114"/>
                  </a:lnTo>
                  <a:lnTo>
                    <a:pt x="48" y="114"/>
                  </a:lnTo>
                  <a:lnTo>
                    <a:pt x="48" y="114"/>
                  </a:lnTo>
                  <a:lnTo>
                    <a:pt x="48" y="114"/>
                  </a:lnTo>
                  <a:lnTo>
                    <a:pt x="48" y="114"/>
                  </a:lnTo>
                  <a:lnTo>
                    <a:pt x="48" y="113"/>
                  </a:lnTo>
                  <a:lnTo>
                    <a:pt x="48" y="113"/>
                  </a:lnTo>
                  <a:lnTo>
                    <a:pt x="48" y="112"/>
                  </a:lnTo>
                  <a:lnTo>
                    <a:pt x="49" y="112"/>
                  </a:lnTo>
                  <a:lnTo>
                    <a:pt x="49" y="111"/>
                  </a:lnTo>
                  <a:lnTo>
                    <a:pt x="49" y="111"/>
                  </a:lnTo>
                  <a:lnTo>
                    <a:pt x="49" y="110"/>
                  </a:lnTo>
                  <a:lnTo>
                    <a:pt x="49" y="108"/>
                  </a:lnTo>
                  <a:lnTo>
                    <a:pt x="49" y="107"/>
                  </a:lnTo>
                  <a:lnTo>
                    <a:pt x="50" y="107"/>
                  </a:lnTo>
                  <a:lnTo>
                    <a:pt x="50" y="106"/>
                  </a:lnTo>
                  <a:lnTo>
                    <a:pt x="50" y="103"/>
                  </a:lnTo>
                  <a:lnTo>
                    <a:pt x="50" y="102"/>
                  </a:lnTo>
                  <a:lnTo>
                    <a:pt x="50" y="102"/>
                  </a:lnTo>
                  <a:lnTo>
                    <a:pt x="50" y="100"/>
                  </a:lnTo>
                  <a:lnTo>
                    <a:pt x="51" y="98"/>
                  </a:lnTo>
                  <a:lnTo>
                    <a:pt x="51" y="97"/>
                  </a:lnTo>
                  <a:lnTo>
                    <a:pt x="51" y="96"/>
                  </a:lnTo>
                  <a:lnTo>
                    <a:pt x="51" y="94"/>
                  </a:lnTo>
                  <a:lnTo>
                    <a:pt x="52" y="90"/>
                  </a:lnTo>
                  <a:lnTo>
                    <a:pt x="52" y="83"/>
                  </a:lnTo>
                  <a:lnTo>
                    <a:pt x="54" y="65"/>
                  </a:lnTo>
                  <a:lnTo>
                    <a:pt x="54" y="64"/>
                  </a:lnTo>
                  <a:lnTo>
                    <a:pt x="54" y="63"/>
                  </a:lnTo>
                  <a:lnTo>
                    <a:pt x="54" y="61"/>
                  </a:lnTo>
                  <a:lnTo>
                    <a:pt x="54" y="56"/>
                  </a:lnTo>
                  <a:lnTo>
                    <a:pt x="55" y="47"/>
                  </a:lnTo>
                  <a:lnTo>
                    <a:pt x="57" y="30"/>
                  </a:lnTo>
                  <a:lnTo>
                    <a:pt x="57" y="29"/>
                  </a:lnTo>
                  <a:lnTo>
                    <a:pt x="57" y="28"/>
                  </a:lnTo>
                  <a:lnTo>
                    <a:pt x="57" y="26"/>
                  </a:lnTo>
                  <a:lnTo>
                    <a:pt x="57" y="23"/>
                  </a:lnTo>
                  <a:lnTo>
                    <a:pt x="58" y="22"/>
                  </a:lnTo>
                  <a:lnTo>
                    <a:pt x="58" y="21"/>
                  </a:lnTo>
                  <a:lnTo>
                    <a:pt x="58" y="20"/>
                  </a:lnTo>
                  <a:lnTo>
                    <a:pt x="58" y="16"/>
                  </a:lnTo>
                  <a:lnTo>
                    <a:pt x="58" y="16"/>
                  </a:lnTo>
                  <a:lnTo>
                    <a:pt x="58" y="15"/>
                  </a:lnTo>
                  <a:lnTo>
                    <a:pt x="58" y="14"/>
                  </a:lnTo>
                  <a:lnTo>
                    <a:pt x="59" y="11"/>
                  </a:lnTo>
                  <a:lnTo>
                    <a:pt x="59" y="10"/>
                  </a:lnTo>
                  <a:lnTo>
                    <a:pt x="59" y="10"/>
                  </a:lnTo>
                  <a:lnTo>
                    <a:pt x="59" y="8"/>
                  </a:lnTo>
                  <a:lnTo>
                    <a:pt x="60" y="6"/>
                  </a:lnTo>
                  <a:lnTo>
                    <a:pt x="60" y="6"/>
                  </a:lnTo>
                  <a:lnTo>
                    <a:pt x="60" y="5"/>
                  </a:lnTo>
                  <a:lnTo>
                    <a:pt x="60" y="4"/>
                  </a:lnTo>
                  <a:lnTo>
                    <a:pt x="60" y="4"/>
                  </a:lnTo>
                  <a:lnTo>
                    <a:pt x="60" y="4"/>
                  </a:lnTo>
                  <a:lnTo>
                    <a:pt x="60" y="3"/>
                  </a:lnTo>
                  <a:lnTo>
                    <a:pt x="60" y="3"/>
                  </a:lnTo>
                  <a:lnTo>
                    <a:pt x="60" y="2"/>
                  </a:lnTo>
                  <a:lnTo>
                    <a:pt x="60" y="2"/>
                  </a:lnTo>
                  <a:lnTo>
                    <a:pt x="60" y="2"/>
                  </a:lnTo>
                  <a:lnTo>
                    <a:pt x="61" y="1"/>
                  </a:lnTo>
                  <a:lnTo>
                    <a:pt x="61" y="1"/>
                  </a:lnTo>
                  <a:lnTo>
                    <a:pt x="61" y="1"/>
                  </a:lnTo>
                  <a:lnTo>
                    <a:pt x="61" y="1"/>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3" y="0"/>
                  </a:lnTo>
                  <a:lnTo>
                    <a:pt x="63" y="1"/>
                  </a:lnTo>
                  <a:lnTo>
                    <a:pt x="63" y="1"/>
                  </a:lnTo>
                  <a:lnTo>
                    <a:pt x="63" y="1"/>
                  </a:lnTo>
                  <a:lnTo>
                    <a:pt x="63" y="1"/>
                  </a:lnTo>
                  <a:lnTo>
                    <a:pt x="63" y="2"/>
                  </a:lnTo>
                  <a:lnTo>
                    <a:pt x="63" y="2"/>
                  </a:lnTo>
                  <a:lnTo>
                    <a:pt x="63" y="2"/>
                  </a:lnTo>
                  <a:lnTo>
                    <a:pt x="63" y="3"/>
                  </a:lnTo>
                  <a:lnTo>
                    <a:pt x="64" y="3"/>
                  </a:lnTo>
                  <a:lnTo>
                    <a:pt x="64" y="4"/>
                  </a:lnTo>
                  <a:lnTo>
                    <a:pt x="64" y="5"/>
                  </a:lnTo>
                  <a:lnTo>
                    <a:pt x="64" y="5"/>
                  </a:lnTo>
                  <a:lnTo>
                    <a:pt x="64" y="6"/>
                  </a:lnTo>
                  <a:lnTo>
                    <a:pt x="64" y="7"/>
                  </a:lnTo>
                  <a:lnTo>
                    <a:pt x="65" y="9"/>
                  </a:lnTo>
                  <a:lnTo>
                    <a:pt x="65" y="10"/>
                  </a:lnTo>
                  <a:lnTo>
                    <a:pt x="65" y="10"/>
                  </a:lnTo>
                  <a:lnTo>
                    <a:pt x="65" y="12"/>
                  </a:lnTo>
                  <a:lnTo>
                    <a:pt x="65" y="15"/>
                  </a:lnTo>
                  <a:lnTo>
                    <a:pt x="65" y="16"/>
                  </a:lnTo>
                  <a:lnTo>
                    <a:pt x="66" y="16"/>
                  </a:lnTo>
                  <a:lnTo>
                    <a:pt x="66" y="18"/>
                  </a:lnTo>
                  <a:lnTo>
                    <a:pt x="66" y="22"/>
                  </a:lnTo>
                  <a:lnTo>
                    <a:pt x="67" y="29"/>
                  </a:lnTo>
                  <a:lnTo>
                    <a:pt x="67" y="30"/>
                  </a:lnTo>
                  <a:lnTo>
                    <a:pt x="67" y="32"/>
                  </a:lnTo>
                  <a:lnTo>
                    <a:pt x="67" y="34"/>
                  </a:lnTo>
                  <a:lnTo>
                    <a:pt x="68" y="38"/>
                  </a:lnTo>
                  <a:lnTo>
                    <a:pt x="68" y="47"/>
                  </a:lnTo>
                  <a:lnTo>
                    <a:pt x="68" y="48"/>
                  </a:lnTo>
                  <a:lnTo>
                    <a:pt x="68" y="49"/>
                  </a:lnTo>
                  <a:lnTo>
                    <a:pt x="69" y="51"/>
                  </a:lnTo>
                  <a:lnTo>
                    <a:pt x="69" y="56"/>
                  </a:lnTo>
                  <a:lnTo>
                    <a:pt x="70" y="65"/>
                  </a:lnTo>
                  <a:lnTo>
                    <a:pt x="70" y="66"/>
                  </a:lnTo>
                  <a:lnTo>
                    <a:pt x="70" y="67"/>
                  </a:lnTo>
                  <a:lnTo>
                    <a:pt x="70" y="70"/>
                  </a:lnTo>
                  <a:lnTo>
                    <a:pt x="71" y="74"/>
                  </a:lnTo>
                  <a:lnTo>
                    <a:pt x="71" y="82"/>
                  </a:lnTo>
                  <a:lnTo>
                    <a:pt x="71" y="84"/>
                  </a:lnTo>
                  <a:lnTo>
                    <a:pt x="72" y="84"/>
                  </a:lnTo>
                  <a:lnTo>
                    <a:pt x="72" y="86"/>
                  </a:lnTo>
                  <a:lnTo>
                    <a:pt x="72" y="90"/>
                  </a:lnTo>
                  <a:lnTo>
                    <a:pt x="72" y="91"/>
                  </a:lnTo>
                  <a:lnTo>
                    <a:pt x="72" y="92"/>
                  </a:lnTo>
                  <a:lnTo>
                    <a:pt x="72" y="94"/>
                  </a:lnTo>
                  <a:lnTo>
                    <a:pt x="73" y="97"/>
                  </a:lnTo>
                  <a:lnTo>
                    <a:pt x="73" y="98"/>
                  </a:lnTo>
                  <a:lnTo>
                    <a:pt x="73" y="99"/>
                  </a:lnTo>
                  <a:lnTo>
                    <a:pt x="73" y="101"/>
                  </a:lnTo>
                  <a:lnTo>
                    <a:pt x="74" y="104"/>
                  </a:lnTo>
                  <a:lnTo>
                    <a:pt x="74" y="104"/>
                  </a:lnTo>
                  <a:lnTo>
                    <a:pt x="74" y="105"/>
                  </a:lnTo>
                  <a:lnTo>
                    <a:pt x="74" y="106"/>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5"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6" y="116"/>
                  </a:lnTo>
                  <a:lnTo>
                    <a:pt x="77" y="116"/>
                  </a:lnTo>
                  <a:lnTo>
                    <a:pt x="77" y="116"/>
                  </a:lnTo>
                  <a:lnTo>
                    <a:pt x="77" y="116"/>
                  </a:lnTo>
                  <a:lnTo>
                    <a:pt x="77" y="116"/>
                  </a:lnTo>
                  <a:lnTo>
                    <a:pt x="77" y="116"/>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3"/>
                  </a:lnTo>
                  <a:lnTo>
                    <a:pt x="78" y="113"/>
                  </a:lnTo>
                  <a:lnTo>
                    <a:pt x="78" y="112"/>
                  </a:lnTo>
                  <a:lnTo>
                    <a:pt x="78" y="112"/>
                  </a:lnTo>
                  <a:lnTo>
                    <a:pt x="78" y="111"/>
                  </a:lnTo>
                  <a:lnTo>
                    <a:pt x="78" y="111"/>
                  </a:lnTo>
                  <a:lnTo>
                    <a:pt x="79" y="110"/>
                  </a:lnTo>
                  <a:lnTo>
                    <a:pt x="79" y="110"/>
                  </a:lnTo>
                  <a:lnTo>
                    <a:pt x="79" y="109"/>
                  </a:lnTo>
                  <a:lnTo>
                    <a:pt x="79" y="108"/>
                  </a:lnTo>
                  <a:lnTo>
                    <a:pt x="79" y="108"/>
                  </a:lnTo>
                  <a:lnTo>
                    <a:pt x="79" y="107"/>
                  </a:lnTo>
                  <a:lnTo>
                    <a:pt x="79" y="106"/>
                  </a:lnTo>
                  <a:lnTo>
                    <a:pt x="80" y="105"/>
                  </a:lnTo>
                  <a:lnTo>
                    <a:pt x="80" y="103"/>
                  </a:lnTo>
                  <a:lnTo>
                    <a:pt x="80" y="102"/>
                  </a:lnTo>
                  <a:lnTo>
                    <a:pt x="80" y="101"/>
                  </a:lnTo>
                  <a:lnTo>
                    <a:pt x="80" y="100"/>
                  </a:lnTo>
                  <a:lnTo>
                    <a:pt x="81" y="96"/>
                  </a:lnTo>
                  <a:lnTo>
                    <a:pt x="81" y="89"/>
                  </a:lnTo>
                  <a:lnTo>
                    <a:pt x="82" y="88"/>
                  </a:lnTo>
                  <a:lnTo>
                    <a:pt x="82" y="87"/>
                  </a:lnTo>
                  <a:lnTo>
                    <a:pt x="82" y="85"/>
                  </a:lnTo>
                  <a:lnTo>
                    <a:pt x="82" y="81"/>
                  </a:lnTo>
                  <a:lnTo>
                    <a:pt x="83" y="72"/>
                  </a:lnTo>
                  <a:lnTo>
                    <a:pt x="83" y="71"/>
                  </a:lnTo>
                  <a:lnTo>
                    <a:pt x="83" y="70"/>
                  </a:lnTo>
                  <a:lnTo>
                    <a:pt x="83" y="67"/>
                  </a:lnTo>
                  <a:lnTo>
                    <a:pt x="84" y="63"/>
                  </a:lnTo>
                  <a:lnTo>
                    <a:pt x="85" y="54"/>
                  </a:lnTo>
                  <a:lnTo>
                    <a:pt x="86" y="35"/>
                  </a:lnTo>
                  <a:lnTo>
                    <a:pt x="86" y="34"/>
                  </a:lnTo>
                  <a:lnTo>
                    <a:pt x="86" y="34"/>
                  </a:lnTo>
                  <a:lnTo>
                    <a:pt x="86" y="32"/>
                  </a:lnTo>
                  <a:lnTo>
                    <a:pt x="87" y="28"/>
                  </a:lnTo>
                  <a:lnTo>
                    <a:pt x="87" y="27"/>
                  </a:lnTo>
                  <a:lnTo>
                    <a:pt x="87" y="26"/>
                  </a:lnTo>
                  <a:lnTo>
                    <a:pt x="87" y="24"/>
                  </a:lnTo>
                  <a:lnTo>
                    <a:pt x="87" y="21"/>
                  </a:lnTo>
                  <a:lnTo>
                    <a:pt x="87" y="20"/>
                  </a:lnTo>
                  <a:lnTo>
                    <a:pt x="88" y="19"/>
                  </a:lnTo>
                  <a:lnTo>
                    <a:pt x="88" y="17"/>
                  </a:lnTo>
                  <a:lnTo>
                    <a:pt x="88" y="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3" name="Freeform 78"/>
            <p:cNvSpPr>
              <a:spLocks/>
            </p:cNvSpPr>
            <p:nvPr/>
          </p:nvSpPr>
          <p:spPr bwMode="auto">
            <a:xfrm>
              <a:off x="4146" y="2186"/>
              <a:ext cx="83" cy="116"/>
            </a:xfrm>
            <a:custGeom>
              <a:avLst/>
              <a:gdLst/>
              <a:ahLst/>
              <a:cxnLst>
                <a:cxn ang="0">
                  <a:pos x="1" y="7"/>
                </a:cxn>
                <a:cxn ang="0">
                  <a:pos x="2" y="2"/>
                </a:cxn>
                <a:cxn ang="0">
                  <a:pos x="3" y="0"/>
                </a:cxn>
                <a:cxn ang="0">
                  <a:pos x="3" y="0"/>
                </a:cxn>
                <a:cxn ang="0">
                  <a:pos x="4" y="0"/>
                </a:cxn>
                <a:cxn ang="0">
                  <a:pos x="5" y="3"/>
                </a:cxn>
                <a:cxn ang="0">
                  <a:pos x="6" y="8"/>
                </a:cxn>
                <a:cxn ang="0">
                  <a:pos x="8" y="27"/>
                </a:cxn>
                <a:cxn ang="0">
                  <a:pos x="10" y="53"/>
                </a:cxn>
                <a:cxn ang="0">
                  <a:pos x="13" y="82"/>
                </a:cxn>
                <a:cxn ang="0">
                  <a:pos x="14" y="97"/>
                </a:cxn>
                <a:cxn ang="0">
                  <a:pos x="16" y="109"/>
                </a:cxn>
                <a:cxn ang="0">
                  <a:pos x="17" y="113"/>
                </a:cxn>
                <a:cxn ang="0">
                  <a:pos x="17" y="115"/>
                </a:cxn>
                <a:cxn ang="0">
                  <a:pos x="18" y="116"/>
                </a:cxn>
                <a:cxn ang="0">
                  <a:pos x="19" y="115"/>
                </a:cxn>
                <a:cxn ang="0">
                  <a:pos x="20" y="113"/>
                </a:cxn>
                <a:cxn ang="0">
                  <a:pos x="21" y="108"/>
                </a:cxn>
                <a:cxn ang="0">
                  <a:pos x="22" y="97"/>
                </a:cxn>
                <a:cxn ang="0">
                  <a:pos x="25" y="70"/>
                </a:cxn>
                <a:cxn ang="0">
                  <a:pos x="28" y="27"/>
                </a:cxn>
                <a:cxn ang="0">
                  <a:pos x="29" y="14"/>
                </a:cxn>
                <a:cxn ang="0">
                  <a:pos x="31" y="6"/>
                </a:cxn>
                <a:cxn ang="0">
                  <a:pos x="31" y="2"/>
                </a:cxn>
                <a:cxn ang="0">
                  <a:pos x="32" y="0"/>
                </a:cxn>
                <a:cxn ang="0">
                  <a:pos x="33" y="0"/>
                </a:cxn>
                <a:cxn ang="0">
                  <a:pos x="34" y="1"/>
                </a:cxn>
                <a:cxn ang="0">
                  <a:pos x="34" y="4"/>
                </a:cxn>
                <a:cxn ang="0">
                  <a:pos x="35" y="9"/>
                </a:cxn>
                <a:cxn ang="0">
                  <a:pos x="37" y="26"/>
                </a:cxn>
                <a:cxn ang="0">
                  <a:pos x="40" y="58"/>
                </a:cxn>
                <a:cxn ang="0">
                  <a:pos x="42" y="81"/>
                </a:cxn>
                <a:cxn ang="0">
                  <a:pos x="43" y="97"/>
                </a:cxn>
                <a:cxn ang="0">
                  <a:pos x="45" y="108"/>
                </a:cxn>
                <a:cxn ang="0">
                  <a:pos x="46" y="113"/>
                </a:cxn>
                <a:cxn ang="0">
                  <a:pos x="47" y="115"/>
                </a:cxn>
                <a:cxn ang="0">
                  <a:pos x="47" y="116"/>
                </a:cxn>
                <a:cxn ang="0">
                  <a:pos x="48" y="115"/>
                </a:cxn>
                <a:cxn ang="0">
                  <a:pos x="49" y="112"/>
                </a:cxn>
                <a:cxn ang="0">
                  <a:pos x="49" y="108"/>
                </a:cxn>
                <a:cxn ang="0">
                  <a:pos x="52" y="89"/>
                </a:cxn>
                <a:cxn ang="0">
                  <a:pos x="54" y="63"/>
                </a:cxn>
                <a:cxn ang="0">
                  <a:pos x="57" y="24"/>
                </a:cxn>
                <a:cxn ang="0">
                  <a:pos x="59" y="11"/>
                </a:cxn>
                <a:cxn ang="0">
                  <a:pos x="60" y="3"/>
                </a:cxn>
                <a:cxn ang="0">
                  <a:pos x="61" y="1"/>
                </a:cxn>
                <a:cxn ang="0">
                  <a:pos x="62" y="0"/>
                </a:cxn>
                <a:cxn ang="0">
                  <a:pos x="62" y="0"/>
                </a:cxn>
                <a:cxn ang="0">
                  <a:pos x="63" y="2"/>
                </a:cxn>
                <a:cxn ang="0">
                  <a:pos x="64" y="7"/>
                </a:cxn>
                <a:cxn ang="0">
                  <a:pos x="65" y="18"/>
                </a:cxn>
                <a:cxn ang="0">
                  <a:pos x="69" y="65"/>
                </a:cxn>
                <a:cxn ang="0">
                  <a:pos x="71" y="88"/>
                </a:cxn>
                <a:cxn ang="0">
                  <a:pos x="73" y="102"/>
                </a:cxn>
                <a:cxn ang="0">
                  <a:pos x="74" y="110"/>
                </a:cxn>
                <a:cxn ang="0">
                  <a:pos x="75" y="114"/>
                </a:cxn>
                <a:cxn ang="0">
                  <a:pos x="76" y="115"/>
                </a:cxn>
                <a:cxn ang="0">
                  <a:pos x="76" y="115"/>
                </a:cxn>
                <a:cxn ang="0">
                  <a:pos x="77" y="114"/>
                </a:cxn>
                <a:cxn ang="0">
                  <a:pos x="78" y="110"/>
                </a:cxn>
                <a:cxn ang="0">
                  <a:pos x="79" y="102"/>
                </a:cxn>
                <a:cxn ang="0">
                  <a:pos x="82" y="67"/>
                </a:cxn>
              </a:cxnLst>
              <a:rect l="0" t="0" r="r" b="b"/>
              <a:pathLst>
                <a:path w="83" h="116">
                  <a:moveTo>
                    <a:pt x="0" y="14"/>
                  </a:moveTo>
                  <a:lnTo>
                    <a:pt x="0" y="14"/>
                  </a:lnTo>
                  <a:lnTo>
                    <a:pt x="0" y="13"/>
                  </a:lnTo>
                  <a:lnTo>
                    <a:pt x="0" y="12"/>
                  </a:lnTo>
                  <a:lnTo>
                    <a:pt x="1" y="9"/>
                  </a:lnTo>
                  <a:lnTo>
                    <a:pt x="1" y="8"/>
                  </a:lnTo>
                  <a:lnTo>
                    <a:pt x="1" y="8"/>
                  </a:lnTo>
                  <a:lnTo>
                    <a:pt x="1" y="7"/>
                  </a:lnTo>
                  <a:lnTo>
                    <a:pt x="1" y="6"/>
                  </a:lnTo>
                  <a:lnTo>
                    <a:pt x="1" y="6"/>
                  </a:lnTo>
                  <a:lnTo>
                    <a:pt x="1" y="5"/>
                  </a:lnTo>
                  <a:lnTo>
                    <a:pt x="2" y="4"/>
                  </a:lnTo>
                  <a:lnTo>
                    <a:pt x="2" y="4"/>
                  </a:lnTo>
                  <a:lnTo>
                    <a:pt x="2" y="3"/>
                  </a:lnTo>
                  <a:lnTo>
                    <a:pt x="2" y="3"/>
                  </a:lnTo>
                  <a:lnTo>
                    <a:pt x="2" y="2"/>
                  </a:lnTo>
                  <a:lnTo>
                    <a:pt x="2" y="2"/>
                  </a:lnTo>
                  <a:lnTo>
                    <a:pt x="2" y="2"/>
                  </a:lnTo>
                  <a:lnTo>
                    <a:pt x="2" y="1"/>
                  </a:lnTo>
                  <a:lnTo>
                    <a:pt x="3" y="1"/>
                  </a:lnTo>
                  <a:lnTo>
                    <a:pt x="3" y="1"/>
                  </a:lnTo>
                  <a:lnTo>
                    <a:pt x="3" y="1"/>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5" y="1"/>
                  </a:lnTo>
                  <a:lnTo>
                    <a:pt x="5" y="1"/>
                  </a:lnTo>
                  <a:lnTo>
                    <a:pt x="5" y="1"/>
                  </a:lnTo>
                  <a:lnTo>
                    <a:pt x="5" y="2"/>
                  </a:lnTo>
                  <a:lnTo>
                    <a:pt x="5" y="2"/>
                  </a:lnTo>
                  <a:lnTo>
                    <a:pt x="5" y="2"/>
                  </a:lnTo>
                  <a:lnTo>
                    <a:pt x="5" y="3"/>
                  </a:lnTo>
                  <a:lnTo>
                    <a:pt x="5" y="4"/>
                  </a:lnTo>
                  <a:lnTo>
                    <a:pt x="5" y="4"/>
                  </a:lnTo>
                  <a:lnTo>
                    <a:pt x="5" y="5"/>
                  </a:lnTo>
                  <a:lnTo>
                    <a:pt x="6" y="5"/>
                  </a:lnTo>
                  <a:lnTo>
                    <a:pt x="6" y="6"/>
                  </a:lnTo>
                  <a:lnTo>
                    <a:pt x="6" y="7"/>
                  </a:lnTo>
                  <a:lnTo>
                    <a:pt x="6" y="8"/>
                  </a:lnTo>
                  <a:lnTo>
                    <a:pt x="6" y="8"/>
                  </a:lnTo>
                  <a:lnTo>
                    <a:pt x="6" y="10"/>
                  </a:lnTo>
                  <a:lnTo>
                    <a:pt x="7" y="12"/>
                  </a:lnTo>
                  <a:lnTo>
                    <a:pt x="7" y="13"/>
                  </a:lnTo>
                  <a:lnTo>
                    <a:pt x="7" y="14"/>
                  </a:lnTo>
                  <a:lnTo>
                    <a:pt x="7" y="15"/>
                  </a:lnTo>
                  <a:lnTo>
                    <a:pt x="7" y="19"/>
                  </a:lnTo>
                  <a:lnTo>
                    <a:pt x="8" y="26"/>
                  </a:lnTo>
                  <a:lnTo>
                    <a:pt x="8" y="27"/>
                  </a:lnTo>
                  <a:lnTo>
                    <a:pt x="8" y="28"/>
                  </a:lnTo>
                  <a:lnTo>
                    <a:pt x="9" y="30"/>
                  </a:lnTo>
                  <a:lnTo>
                    <a:pt x="9" y="34"/>
                  </a:lnTo>
                  <a:lnTo>
                    <a:pt x="10" y="44"/>
                  </a:lnTo>
                  <a:lnTo>
                    <a:pt x="10" y="45"/>
                  </a:lnTo>
                  <a:lnTo>
                    <a:pt x="10" y="46"/>
                  </a:lnTo>
                  <a:lnTo>
                    <a:pt x="10" y="48"/>
                  </a:lnTo>
                  <a:lnTo>
                    <a:pt x="10" y="53"/>
                  </a:lnTo>
                  <a:lnTo>
                    <a:pt x="11" y="62"/>
                  </a:lnTo>
                  <a:lnTo>
                    <a:pt x="11" y="63"/>
                  </a:lnTo>
                  <a:lnTo>
                    <a:pt x="11" y="64"/>
                  </a:lnTo>
                  <a:lnTo>
                    <a:pt x="12" y="66"/>
                  </a:lnTo>
                  <a:lnTo>
                    <a:pt x="12" y="71"/>
                  </a:lnTo>
                  <a:lnTo>
                    <a:pt x="13" y="80"/>
                  </a:lnTo>
                  <a:lnTo>
                    <a:pt x="13" y="81"/>
                  </a:lnTo>
                  <a:lnTo>
                    <a:pt x="13" y="82"/>
                  </a:lnTo>
                  <a:lnTo>
                    <a:pt x="13" y="84"/>
                  </a:lnTo>
                  <a:lnTo>
                    <a:pt x="13" y="88"/>
                  </a:lnTo>
                  <a:lnTo>
                    <a:pt x="13" y="89"/>
                  </a:lnTo>
                  <a:lnTo>
                    <a:pt x="14" y="90"/>
                  </a:lnTo>
                  <a:lnTo>
                    <a:pt x="14" y="92"/>
                  </a:lnTo>
                  <a:lnTo>
                    <a:pt x="14" y="96"/>
                  </a:lnTo>
                  <a:lnTo>
                    <a:pt x="14" y="96"/>
                  </a:lnTo>
                  <a:lnTo>
                    <a:pt x="14" y="97"/>
                  </a:lnTo>
                  <a:lnTo>
                    <a:pt x="15" y="99"/>
                  </a:lnTo>
                  <a:lnTo>
                    <a:pt x="15" y="102"/>
                  </a:lnTo>
                  <a:lnTo>
                    <a:pt x="15" y="103"/>
                  </a:lnTo>
                  <a:lnTo>
                    <a:pt x="15" y="104"/>
                  </a:lnTo>
                  <a:lnTo>
                    <a:pt x="15" y="105"/>
                  </a:lnTo>
                  <a:lnTo>
                    <a:pt x="16" y="108"/>
                  </a:lnTo>
                  <a:lnTo>
                    <a:pt x="16" y="108"/>
                  </a:lnTo>
                  <a:lnTo>
                    <a:pt x="16" y="109"/>
                  </a:lnTo>
                  <a:lnTo>
                    <a:pt x="16" y="110"/>
                  </a:lnTo>
                  <a:lnTo>
                    <a:pt x="16" y="110"/>
                  </a:lnTo>
                  <a:lnTo>
                    <a:pt x="16" y="110"/>
                  </a:lnTo>
                  <a:lnTo>
                    <a:pt x="16" y="111"/>
                  </a:lnTo>
                  <a:lnTo>
                    <a:pt x="17" y="112"/>
                  </a:lnTo>
                  <a:lnTo>
                    <a:pt x="17" y="112"/>
                  </a:lnTo>
                  <a:lnTo>
                    <a:pt x="17" y="112"/>
                  </a:lnTo>
                  <a:lnTo>
                    <a:pt x="17" y="113"/>
                  </a:lnTo>
                  <a:lnTo>
                    <a:pt x="17" y="113"/>
                  </a:lnTo>
                  <a:lnTo>
                    <a:pt x="17" y="113"/>
                  </a:lnTo>
                  <a:lnTo>
                    <a:pt x="17" y="114"/>
                  </a:lnTo>
                  <a:lnTo>
                    <a:pt x="17" y="114"/>
                  </a:lnTo>
                  <a:lnTo>
                    <a:pt x="17" y="114"/>
                  </a:lnTo>
                  <a:lnTo>
                    <a:pt x="17" y="115"/>
                  </a:lnTo>
                  <a:lnTo>
                    <a:pt x="17" y="115"/>
                  </a:lnTo>
                  <a:lnTo>
                    <a:pt x="17" y="115"/>
                  </a:lnTo>
                  <a:lnTo>
                    <a:pt x="18" y="115"/>
                  </a:lnTo>
                  <a:lnTo>
                    <a:pt x="18" y="115"/>
                  </a:lnTo>
                  <a:lnTo>
                    <a:pt x="18" y="115"/>
                  </a:lnTo>
                  <a:lnTo>
                    <a:pt x="18" y="115"/>
                  </a:lnTo>
                  <a:lnTo>
                    <a:pt x="18" y="116"/>
                  </a:lnTo>
                  <a:lnTo>
                    <a:pt x="18" y="116"/>
                  </a:lnTo>
                  <a:lnTo>
                    <a:pt x="18" y="116"/>
                  </a:lnTo>
                  <a:lnTo>
                    <a:pt x="18" y="116"/>
                  </a:lnTo>
                  <a:lnTo>
                    <a:pt x="18" y="116"/>
                  </a:lnTo>
                  <a:lnTo>
                    <a:pt x="18" y="116"/>
                  </a:lnTo>
                  <a:lnTo>
                    <a:pt x="19" y="115"/>
                  </a:lnTo>
                  <a:lnTo>
                    <a:pt x="19" y="115"/>
                  </a:lnTo>
                  <a:lnTo>
                    <a:pt x="19" y="115"/>
                  </a:lnTo>
                  <a:lnTo>
                    <a:pt x="19" y="115"/>
                  </a:lnTo>
                  <a:lnTo>
                    <a:pt x="19" y="115"/>
                  </a:lnTo>
                  <a:lnTo>
                    <a:pt x="19" y="115"/>
                  </a:lnTo>
                  <a:lnTo>
                    <a:pt x="19" y="115"/>
                  </a:lnTo>
                  <a:lnTo>
                    <a:pt x="19" y="114"/>
                  </a:lnTo>
                  <a:lnTo>
                    <a:pt x="19" y="114"/>
                  </a:lnTo>
                  <a:lnTo>
                    <a:pt x="19" y="114"/>
                  </a:lnTo>
                  <a:lnTo>
                    <a:pt x="19" y="114"/>
                  </a:lnTo>
                  <a:lnTo>
                    <a:pt x="19" y="113"/>
                  </a:lnTo>
                  <a:lnTo>
                    <a:pt x="19" y="113"/>
                  </a:lnTo>
                  <a:lnTo>
                    <a:pt x="20" y="113"/>
                  </a:lnTo>
                  <a:lnTo>
                    <a:pt x="20" y="112"/>
                  </a:lnTo>
                  <a:lnTo>
                    <a:pt x="20" y="112"/>
                  </a:lnTo>
                  <a:lnTo>
                    <a:pt x="20" y="111"/>
                  </a:lnTo>
                  <a:lnTo>
                    <a:pt x="20" y="111"/>
                  </a:lnTo>
                  <a:lnTo>
                    <a:pt x="20" y="110"/>
                  </a:lnTo>
                  <a:lnTo>
                    <a:pt x="20" y="110"/>
                  </a:lnTo>
                  <a:lnTo>
                    <a:pt x="20" y="109"/>
                  </a:lnTo>
                  <a:lnTo>
                    <a:pt x="21" y="108"/>
                  </a:lnTo>
                  <a:lnTo>
                    <a:pt x="21" y="107"/>
                  </a:lnTo>
                  <a:lnTo>
                    <a:pt x="21" y="107"/>
                  </a:lnTo>
                  <a:lnTo>
                    <a:pt x="21" y="106"/>
                  </a:lnTo>
                  <a:lnTo>
                    <a:pt x="21" y="103"/>
                  </a:lnTo>
                  <a:lnTo>
                    <a:pt x="21" y="102"/>
                  </a:lnTo>
                  <a:lnTo>
                    <a:pt x="21" y="102"/>
                  </a:lnTo>
                  <a:lnTo>
                    <a:pt x="22" y="100"/>
                  </a:lnTo>
                  <a:lnTo>
                    <a:pt x="22" y="97"/>
                  </a:lnTo>
                  <a:lnTo>
                    <a:pt x="23" y="89"/>
                  </a:lnTo>
                  <a:lnTo>
                    <a:pt x="23" y="88"/>
                  </a:lnTo>
                  <a:lnTo>
                    <a:pt x="23" y="87"/>
                  </a:lnTo>
                  <a:lnTo>
                    <a:pt x="23" y="85"/>
                  </a:lnTo>
                  <a:lnTo>
                    <a:pt x="23" y="81"/>
                  </a:lnTo>
                  <a:lnTo>
                    <a:pt x="24" y="72"/>
                  </a:lnTo>
                  <a:lnTo>
                    <a:pt x="24" y="71"/>
                  </a:lnTo>
                  <a:lnTo>
                    <a:pt x="25" y="70"/>
                  </a:lnTo>
                  <a:lnTo>
                    <a:pt x="25" y="67"/>
                  </a:lnTo>
                  <a:lnTo>
                    <a:pt x="25" y="63"/>
                  </a:lnTo>
                  <a:lnTo>
                    <a:pt x="26" y="53"/>
                  </a:lnTo>
                  <a:lnTo>
                    <a:pt x="27" y="35"/>
                  </a:lnTo>
                  <a:lnTo>
                    <a:pt x="27" y="34"/>
                  </a:lnTo>
                  <a:lnTo>
                    <a:pt x="27" y="33"/>
                  </a:lnTo>
                  <a:lnTo>
                    <a:pt x="28" y="31"/>
                  </a:lnTo>
                  <a:lnTo>
                    <a:pt x="28" y="27"/>
                  </a:lnTo>
                  <a:lnTo>
                    <a:pt x="28" y="26"/>
                  </a:lnTo>
                  <a:lnTo>
                    <a:pt x="28" y="25"/>
                  </a:lnTo>
                  <a:lnTo>
                    <a:pt x="28" y="23"/>
                  </a:lnTo>
                  <a:lnTo>
                    <a:pt x="29" y="20"/>
                  </a:lnTo>
                  <a:lnTo>
                    <a:pt x="29" y="19"/>
                  </a:lnTo>
                  <a:lnTo>
                    <a:pt x="29" y="18"/>
                  </a:lnTo>
                  <a:lnTo>
                    <a:pt x="29" y="17"/>
                  </a:lnTo>
                  <a:lnTo>
                    <a:pt x="29" y="14"/>
                  </a:lnTo>
                  <a:lnTo>
                    <a:pt x="29" y="13"/>
                  </a:lnTo>
                  <a:lnTo>
                    <a:pt x="30" y="12"/>
                  </a:lnTo>
                  <a:lnTo>
                    <a:pt x="30" y="11"/>
                  </a:lnTo>
                  <a:lnTo>
                    <a:pt x="30" y="8"/>
                  </a:lnTo>
                  <a:lnTo>
                    <a:pt x="30" y="8"/>
                  </a:lnTo>
                  <a:lnTo>
                    <a:pt x="30" y="7"/>
                  </a:lnTo>
                  <a:lnTo>
                    <a:pt x="31" y="6"/>
                  </a:lnTo>
                  <a:lnTo>
                    <a:pt x="31" y="6"/>
                  </a:lnTo>
                  <a:lnTo>
                    <a:pt x="31" y="5"/>
                  </a:lnTo>
                  <a:lnTo>
                    <a:pt x="31" y="4"/>
                  </a:lnTo>
                  <a:lnTo>
                    <a:pt x="31" y="4"/>
                  </a:lnTo>
                  <a:lnTo>
                    <a:pt x="31" y="4"/>
                  </a:lnTo>
                  <a:lnTo>
                    <a:pt x="31" y="3"/>
                  </a:lnTo>
                  <a:lnTo>
                    <a:pt x="31" y="2"/>
                  </a:lnTo>
                  <a:lnTo>
                    <a:pt x="31" y="2"/>
                  </a:lnTo>
                  <a:lnTo>
                    <a:pt x="31" y="2"/>
                  </a:lnTo>
                  <a:lnTo>
                    <a:pt x="32" y="1"/>
                  </a:lnTo>
                  <a:lnTo>
                    <a:pt x="32" y="1"/>
                  </a:lnTo>
                  <a:lnTo>
                    <a:pt x="32" y="1"/>
                  </a:lnTo>
                  <a:lnTo>
                    <a:pt x="32" y="0"/>
                  </a:lnTo>
                  <a:lnTo>
                    <a:pt x="32" y="0"/>
                  </a:lnTo>
                  <a:lnTo>
                    <a:pt x="32" y="0"/>
                  </a:lnTo>
                  <a:lnTo>
                    <a:pt x="32" y="0"/>
                  </a:lnTo>
                  <a:lnTo>
                    <a:pt x="32" y="0"/>
                  </a:lnTo>
                  <a:lnTo>
                    <a:pt x="32" y="0"/>
                  </a:lnTo>
                  <a:lnTo>
                    <a:pt x="32" y="0"/>
                  </a:lnTo>
                  <a:lnTo>
                    <a:pt x="33" y="0"/>
                  </a:lnTo>
                  <a:lnTo>
                    <a:pt x="33" y="0"/>
                  </a:lnTo>
                  <a:lnTo>
                    <a:pt x="33" y="0"/>
                  </a:lnTo>
                  <a:lnTo>
                    <a:pt x="33" y="0"/>
                  </a:lnTo>
                  <a:lnTo>
                    <a:pt x="33" y="0"/>
                  </a:lnTo>
                  <a:lnTo>
                    <a:pt x="33" y="0"/>
                  </a:lnTo>
                  <a:lnTo>
                    <a:pt x="33" y="0"/>
                  </a:lnTo>
                  <a:lnTo>
                    <a:pt x="33" y="0"/>
                  </a:lnTo>
                  <a:lnTo>
                    <a:pt x="33" y="0"/>
                  </a:lnTo>
                  <a:lnTo>
                    <a:pt x="33" y="0"/>
                  </a:lnTo>
                  <a:lnTo>
                    <a:pt x="33" y="0"/>
                  </a:lnTo>
                  <a:lnTo>
                    <a:pt x="33" y="0"/>
                  </a:lnTo>
                  <a:lnTo>
                    <a:pt x="33" y="1"/>
                  </a:lnTo>
                  <a:lnTo>
                    <a:pt x="34" y="1"/>
                  </a:lnTo>
                  <a:lnTo>
                    <a:pt x="34" y="1"/>
                  </a:lnTo>
                  <a:lnTo>
                    <a:pt x="34" y="1"/>
                  </a:lnTo>
                  <a:lnTo>
                    <a:pt x="34" y="2"/>
                  </a:lnTo>
                  <a:lnTo>
                    <a:pt x="34" y="2"/>
                  </a:lnTo>
                  <a:lnTo>
                    <a:pt x="34" y="2"/>
                  </a:lnTo>
                  <a:lnTo>
                    <a:pt x="34" y="2"/>
                  </a:lnTo>
                  <a:lnTo>
                    <a:pt x="34" y="3"/>
                  </a:lnTo>
                  <a:lnTo>
                    <a:pt x="34" y="4"/>
                  </a:lnTo>
                  <a:lnTo>
                    <a:pt x="35" y="4"/>
                  </a:lnTo>
                  <a:lnTo>
                    <a:pt x="35" y="5"/>
                  </a:lnTo>
                  <a:lnTo>
                    <a:pt x="35" y="5"/>
                  </a:lnTo>
                  <a:lnTo>
                    <a:pt x="35" y="6"/>
                  </a:lnTo>
                  <a:lnTo>
                    <a:pt x="35" y="7"/>
                  </a:lnTo>
                  <a:lnTo>
                    <a:pt x="35" y="7"/>
                  </a:lnTo>
                  <a:lnTo>
                    <a:pt x="35" y="8"/>
                  </a:lnTo>
                  <a:lnTo>
                    <a:pt x="35" y="9"/>
                  </a:lnTo>
                  <a:lnTo>
                    <a:pt x="36" y="12"/>
                  </a:lnTo>
                  <a:lnTo>
                    <a:pt x="36" y="12"/>
                  </a:lnTo>
                  <a:lnTo>
                    <a:pt x="36" y="13"/>
                  </a:lnTo>
                  <a:lnTo>
                    <a:pt x="36" y="14"/>
                  </a:lnTo>
                  <a:lnTo>
                    <a:pt x="36" y="17"/>
                  </a:lnTo>
                  <a:lnTo>
                    <a:pt x="37" y="24"/>
                  </a:lnTo>
                  <a:lnTo>
                    <a:pt x="37" y="25"/>
                  </a:lnTo>
                  <a:lnTo>
                    <a:pt x="37" y="26"/>
                  </a:lnTo>
                  <a:lnTo>
                    <a:pt x="37" y="28"/>
                  </a:lnTo>
                  <a:lnTo>
                    <a:pt x="38" y="32"/>
                  </a:lnTo>
                  <a:lnTo>
                    <a:pt x="39" y="40"/>
                  </a:lnTo>
                  <a:lnTo>
                    <a:pt x="39" y="41"/>
                  </a:lnTo>
                  <a:lnTo>
                    <a:pt x="39" y="42"/>
                  </a:lnTo>
                  <a:lnTo>
                    <a:pt x="39" y="44"/>
                  </a:lnTo>
                  <a:lnTo>
                    <a:pt x="39" y="49"/>
                  </a:lnTo>
                  <a:lnTo>
                    <a:pt x="40" y="58"/>
                  </a:lnTo>
                  <a:lnTo>
                    <a:pt x="40" y="59"/>
                  </a:lnTo>
                  <a:lnTo>
                    <a:pt x="40" y="61"/>
                  </a:lnTo>
                  <a:lnTo>
                    <a:pt x="40" y="63"/>
                  </a:lnTo>
                  <a:lnTo>
                    <a:pt x="41" y="68"/>
                  </a:lnTo>
                  <a:lnTo>
                    <a:pt x="41" y="77"/>
                  </a:lnTo>
                  <a:lnTo>
                    <a:pt x="42" y="78"/>
                  </a:lnTo>
                  <a:lnTo>
                    <a:pt x="42" y="79"/>
                  </a:lnTo>
                  <a:lnTo>
                    <a:pt x="42" y="81"/>
                  </a:lnTo>
                  <a:lnTo>
                    <a:pt x="42" y="85"/>
                  </a:lnTo>
                  <a:lnTo>
                    <a:pt x="42" y="86"/>
                  </a:lnTo>
                  <a:lnTo>
                    <a:pt x="42" y="88"/>
                  </a:lnTo>
                  <a:lnTo>
                    <a:pt x="43" y="90"/>
                  </a:lnTo>
                  <a:lnTo>
                    <a:pt x="43" y="93"/>
                  </a:lnTo>
                  <a:lnTo>
                    <a:pt x="43" y="94"/>
                  </a:lnTo>
                  <a:lnTo>
                    <a:pt x="43" y="95"/>
                  </a:lnTo>
                  <a:lnTo>
                    <a:pt x="43" y="97"/>
                  </a:lnTo>
                  <a:lnTo>
                    <a:pt x="44" y="100"/>
                  </a:lnTo>
                  <a:lnTo>
                    <a:pt x="44" y="101"/>
                  </a:lnTo>
                  <a:lnTo>
                    <a:pt x="44" y="102"/>
                  </a:lnTo>
                  <a:lnTo>
                    <a:pt x="44" y="103"/>
                  </a:lnTo>
                  <a:lnTo>
                    <a:pt x="45" y="106"/>
                  </a:lnTo>
                  <a:lnTo>
                    <a:pt x="45" y="107"/>
                  </a:lnTo>
                  <a:lnTo>
                    <a:pt x="45" y="107"/>
                  </a:lnTo>
                  <a:lnTo>
                    <a:pt x="45" y="108"/>
                  </a:lnTo>
                  <a:lnTo>
                    <a:pt x="45" y="109"/>
                  </a:lnTo>
                  <a:lnTo>
                    <a:pt x="45" y="109"/>
                  </a:lnTo>
                  <a:lnTo>
                    <a:pt x="45" y="110"/>
                  </a:lnTo>
                  <a:lnTo>
                    <a:pt x="45" y="111"/>
                  </a:lnTo>
                  <a:lnTo>
                    <a:pt x="45" y="111"/>
                  </a:lnTo>
                  <a:lnTo>
                    <a:pt x="45" y="112"/>
                  </a:lnTo>
                  <a:lnTo>
                    <a:pt x="46" y="112"/>
                  </a:lnTo>
                  <a:lnTo>
                    <a:pt x="46" y="113"/>
                  </a:lnTo>
                  <a:lnTo>
                    <a:pt x="46" y="113"/>
                  </a:lnTo>
                  <a:lnTo>
                    <a:pt x="46" y="114"/>
                  </a:lnTo>
                  <a:lnTo>
                    <a:pt x="46" y="114"/>
                  </a:lnTo>
                  <a:lnTo>
                    <a:pt x="46" y="114"/>
                  </a:lnTo>
                  <a:lnTo>
                    <a:pt x="46" y="114"/>
                  </a:lnTo>
                  <a:lnTo>
                    <a:pt x="46" y="115"/>
                  </a:lnTo>
                  <a:lnTo>
                    <a:pt x="46" y="115"/>
                  </a:lnTo>
                  <a:lnTo>
                    <a:pt x="47" y="115"/>
                  </a:lnTo>
                  <a:lnTo>
                    <a:pt x="47" y="115"/>
                  </a:lnTo>
                  <a:lnTo>
                    <a:pt x="47" y="115"/>
                  </a:lnTo>
                  <a:lnTo>
                    <a:pt x="47" y="115"/>
                  </a:lnTo>
                  <a:lnTo>
                    <a:pt x="47" y="115"/>
                  </a:lnTo>
                  <a:lnTo>
                    <a:pt x="47" y="116"/>
                  </a:lnTo>
                  <a:lnTo>
                    <a:pt x="47" y="116"/>
                  </a:lnTo>
                  <a:lnTo>
                    <a:pt x="47" y="116"/>
                  </a:lnTo>
                  <a:lnTo>
                    <a:pt x="47" y="116"/>
                  </a:lnTo>
                  <a:lnTo>
                    <a:pt x="47" y="116"/>
                  </a:lnTo>
                  <a:lnTo>
                    <a:pt x="47" y="116"/>
                  </a:lnTo>
                  <a:lnTo>
                    <a:pt x="47" y="115"/>
                  </a:lnTo>
                  <a:lnTo>
                    <a:pt x="47" y="115"/>
                  </a:lnTo>
                  <a:lnTo>
                    <a:pt x="48" y="115"/>
                  </a:lnTo>
                  <a:lnTo>
                    <a:pt x="48" y="115"/>
                  </a:lnTo>
                  <a:lnTo>
                    <a:pt x="48" y="115"/>
                  </a:lnTo>
                  <a:lnTo>
                    <a:pt x="48" y="115"/>
                  </a:lnTo>
                  <a:lnTo>
                    <a:pt x="48" y="115"/>
                  </a:lnTo>
                  <a:lnTo>
                    <a:pt x="48" y="114"/>
                  </a:lnTo>
                  <a:lnTo>
                    <a:pt x="48" y="114"/>
                  </a:lnTo>
                  <a:lnTo>
                    <a:pt x="48" y="114"/>
                  </a:lnTo>
                  <a:lnTo>
                    <a:pt x="48" y="114"/>
                  </a:lnTo>
                  <a:lnTo>
                    <a:pt x="48" y="113"/>
                  </a:lnTo>
                  <a:lnTo>
                    <a:pt x="49" y="113"/>
                  </a:lnTo>
                  <a:lnTo>
                    <a:pt x="49" y="112"/>
                  </a:lnTo>
                  <a:lnTo>
                    <a:pt x="49" y="112"/>
                  </a:lnTo>
                  <a:lnTo>
                    <a:pt x="49" y="112"/>
                  </a:lnTo>
                  <a:lnTo>
                    <a:pt x="49" y="111"/>
                  </a:lnTo>
                  <a:lnTo>
                    <a:pt x="49" y="110"/>
                  </a:lnTo>
                  <a:lnTo>
                    <a:pt x="49" y="110"/>
                  </a:lnTo>
                  <a:lnTo>
                    <a:pt x="49" y="109"/>
                  </a:lnTo>
                  <a:lnTo>
                    <a:pt x="49" y="108"/>
                  </a:lnTo>
                  <a:lnTo>
                    <a:pt x="49" y="108"/>
                  </a:lnTo>
                  <a:lnTo>
                    <a:pt x="50" y="106"/>
                  </a:lnTo>
                  <a:lnTo>
                    <a:pt x="50" y="104"/>
                  </a:lnTo>
                  <a:lnTo>
                    <a:pt x="50" y="103"/>
                  </a:lnTo>
                  <a:lnTo>
                    <a:pt x="50" y="102"/>
                  </a:lnTo>
                  <a:lnTo>
                    <a:pt x="51" y="101"/>
                  </a:lnTo>
                  <a:lnTo>
                    <a:pt x="51" y="98"/>
                  </a:lnTo>
                  <a:lnTo>
                    <a:pt x="52" y="90"/>
                  </a:lnTo>
                  <a:lnTo>
                    <a:pt x="52" y="89"/>
                  </a:lnTo>
                  <a:lnTo>
                    <a:pt x="52" y="88"/>
                  </a:lnTo>
                  <a:lnTo>
                    <a:pt x="52" y="86"/>
                  </a:lnTo>
                  <a:lnTo>
                    <a:pt x="52" y="82"/>
                  </a:lnTo>
                  <a:lnTo>
                    <a:pt x="53" y="73"/>
                  </a:lnTo>
                  <a:lnTo>
                    <a:pt x="53" y="72"/>
                  </a:lnTo>
                  <a:lnTo>
                    <a:pt x="53" y="70"/>
                  </a:lnTo>
                  <a:lnTo>
                    <a:pt x="53" y="68"/>
                  </a:lnTo>
                  <a:lnTo>
                    <a:pt x="54" y="63"/>
                  </a:lnTo>
                  <a:lnTo>
                    <a:pt x="55" y="54"/>
                  </a:lnTo>
                  <a:lnTo>
                    <a:pt x="56" y="35"/>
                  </a:lnTo>
                  <a:lnTo>
                    <a:pt x="56" y="34"/>
                  </a:lnTo>
                  <a:lnTo>
                    <a:pt x="56" y="33"/>
                  </a:lnTo>
                  <a:lnTo>
                    <a:pt x="57" y="31"/>
                  </a:lnTo>
                  <a:lnTo>
                    <a:pt x="57" y="26"/>
                  </a:lnTo>
                  <a:lnTo>
                    <a:pt x="57" y="26"/>
                  </a:lnTo>
                  <a:lnTo>
                    <a:pt x="57" y="24"/>
                  </a:lnTo>
                  <a:lnTo>
                    <a:pt x="57" y="23"/>
                  </a:lnTo>
                  <a:lnTo>
                    <a:pt x="58" y="19"/>
                  </a:lnTo>
                  <a:lnTo>
                    <a:pt x="58" y="18"/>
                  </a:lnTo>
                  <a:lnTo>
                    <a:pt x="58" y="17"/>
                  </a:lnTo>
                  <a:lnTo>
                    <a:pt x="58" y="16"/>
                  </a:lnTo>
                  <a:lnTo>
                    <a:pt x="58" y="12"/>
                  </a:lnTo>
                  <a:lnTo>
                    <a:pt x="59" y="12"/>
                  </a:lnTo>
                  <a:lnTo>
                    <a:pt x="59" y="11"/>
                  </a:lnTo>
                  <a:lnTo>
                    <a:pt x="59" y="10"/>
                  </a:lnTo>
                  <a:lnTo>
                    <a:pt x="59" y="7"/>
                  </a:lnTo>
                  <a:lnTo>
                    <a:pt x="59" y="6"/>
                  </a:lnTo>
                  <a:lnTo>
                    <a:pt x="59" y="6"/>
                  </a:lnTo>
                  <a:lnTo>
                    <a:pt x="60" y="5"/>
                  </a:lnTo>
                  <a:lnTo>
                    <a:pt x="60" y="4"/>
                  </a:lnTo>
                  <a:lnTo>
                    <a:pt x="60" y="4"/>
                  </a:lnTo>
                  <a:lnTo>
                    <a:pt x="60" y="3"/>
                  </a:lnTo>
                  <a:lnTo>
                    <a:pt x="60" y="3"/>
                  </a:lnTo>
                  <a:lnTo>
                    <a:pt x="60" y="2"/>
                  </a:lnTo>
                  <a:lnTo>
                    <a:pt x="60" y="2"/>
                  </a:lnTo>
                  <a:lnTo>
                    <a:pt x="60" y="2"/>
                  </a:lnTo>
                  <a:lnTo>
                    <a:pt x="60" y="1"/>
                  </a:lnTo>
                  <a:lnTo>
                    <a:pt x="60" y="1"/>
                  </a:lnTo>
                  <a:lnTo>
                    <a:pt x="61" y="1"/>
                  </a:lnTo>
                  <a:lnTo>
                    <a:pt x="61" y="1"/>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1"/>
                  </a:lnTo>
                  <a:lnTo>
                    <a:pt x="62" y="1"/>
                  </a:lnTo>
                  <a:lnTo>
                    <a:pt x="63" y="1"/>
                  </a:lnTo>
                  <a:lnTo>
                    <a:pt x="63" y="1"/>
                  </a:lnTo>
                  <a:lnTo>
                    <a:pt x="63" y="2"/>
                  </a:lnTo>
                  <a:lnTo>
                    <a:pt x="63" y="2"/>
                  </a:lnTo>
                  <a:lnTo>
                    <a:pt x="63" y="2"/>
                  </a:lnTo>
                  <a:lnTo>
                    <a:pt x="63" y="3"/>
                  </a:lnTo>
                  <a:lnTo>
                    <a:pt x="63" y="4"/>
                  </a:lnTo>
                  <a:lnTo>
                    <a:pt x="63" y="4"/>
                  </a:lnTo>
                  <a:lnTo>
                    <a:pt x="63" y="4"/>
                  </a:lnTo>
                  <a:lnTo>
                    <a:pt x="64" y="5"/>
                  </a:lnTo>
                  <a:lnTo>
                    <a:pt x="64" y="6"/>
                  </a:lnTo>
                  <a:lnTo>
                    <a:pt x="64" y="6"/>
                  </a:lnTo>
                  <a:lnTo>
                    <a:pt x="64" y="7"/>
                  </a:lnTo>
                  <a:lnTo>
                    <a:pt x="64" y="10"/>
                  </a:lnTo>
                  <a:lnTo>
                    <a:pt x="64" y="10"/>
                  </a:lnTo>
                  <a:lnTo>
                    <a:pt x="64" y="11"/>
                  </a:lnTo>
                  <a:lnTo>
                    <a:pt x="65" y="12"/>
                  </a:lnTo>
                  <a:lnTo>
                    <a:pt x="65" y="15"/>
                  </a:lnTo>
                  <a:lnTo>
                    <a:pt x="65" y="16"/>
                  </a:lnTo>
                  <a:lnTo>
                    <a:pt x="65" y="17"/>
                  </a:lnTo>
                  <a:lnTo>
                    <a:pt x="65" y="18"/>
                  </a:lnTo>
                  <a:lnTo>
                    <a:pt x="66" y="22"/>
                  </a:lnTo>
                  <a:lnTo>
                    <a:pt x="66" y="29"/>
                  </a:lnTo>
                  <a:lnTo>
                    <a:pt x="68" y="46"/>
                  </a:lnTo>
                  <a:lnTo>
                    <a:pt x="68" y="47"/>
                  </a:lnTo>
                  <a:lnTo>
                    <a:pt x="68" y="48"/>
                  </a:lnTo>
                  <a:lnTo>
                    <a:pt x="68" y="50"/>
                  </a:lnTo>
                  <a:lnTo>
                    <a:pt x="68" y="55"/>
                  </a:lnTo>
                  <a:lnTo>
                    <a:pt x="69" y="65"/>
                  </a:lnTo>
                  <a:lnTo>
                    <a:pt x="69" y="66"/>
                  </a:lnTo>
                  <a:lnTo>
                    <a:pt x="70" y="67"/>
                  </a:lnTo>
                  <a:lnTo>
                    <a:pt x="70" y="70"/>
                  </a:lnTo>
                  <a:lnTo>
                    <a:pt x="70" y="74"/>
                  </a:lnTo>
                  <a:lnTo>
                    <a:pt x="71" y="83"/>
                  </a:lnTo>
                  <a:lnTo>
                    <a:pt x="71" y="84"/>
                  </a:lnTo>
                  <a:lnTo>
                    <a:pt x="71" y="85"/>
                  </a:lnTo>
                  <a:lnTo>
                    <a:pt x="71" y="88"/>
                  </a:lnTo>
                  <a:lnTo>
                    <a:pt x="72" y="92"/>
                  </a:lnTo>
                  <a:lnTo>
                    <a:pt x="72" y="92"/>
                  </a:lnTo>
                  <a:lnTo>
                    <a:pt x="72" y="94"/>
                  </a:lnTo>
                  <a:lnTo>
                    <a:pt x="72" y="95"/>
                  </a:lnTo>
                  <a:lnTo>
                    <a:pt x="72" y="99"/>
                  </a:lnTo>
                  <a:lnTo>
                    <a:pt x="72" y="100"/>
                  </a:lnTo>
                  <a:lnTo>
                    <a:pt x="72" y="100"/>
                  </a:lnTo>
                  <a:lnTo>
                    <a:pt x="73" y="102"/>
                  </a:lnTo>
                  <a:lnTo>
                    <a:pt x="73" y="103"/>
                  </a:lnTo>
                  <a:lnTo>
                    <a:pt x="73" y="104"/>
                  </a:lnTo>
                  <a:lnTo>
                    <a:pt x="73" y="105"/>
                  </a:lnTo>
                  <a:lnTo>
                    <a:pt x="73" y="106"/>
                  </a:lnTo>
                  <a:lnTo>
                    <a:pt x="73" y="106"/>
                  </a:lnTo>
                  <a:lnTo>
                    <a:pt x="73" y="108"/>
                  </a:lnTo>
                  <a:lnTo>
                    <a:pt x="74" y="110"/>
                  </a:lnTo>
                  <a:lnTo>
                    <a:pt x="74" y="110"/>
                  </a:lnTo>
                  <a:lnTo>
                    <a:pt x="74" y="111"/>
                  </a:lnTo>
                  <a:lnTo>
                    <a:pt x="74" y="112"/>
                  </a:lnTo>
                  <a:lnTo>
                    <a:pt x="74" y="112"/>
                  </a:lnTo>
                  <a:lnTo>
                    <a:pt x="74" y="112"/>
                  </a:lnTo>
                  <a:lnTo>
                    <a:pt x="74" y="113"/>
                  </a:lnTo>
                  <a:lnTo>
                    <a:pt x="75" y="113"/>
                  </a:lnTo>
                  <a:lnTo>
                    <a:pt x="75" y="114"/>
                  </a:lnTo>
                  <a:lnTo>
                    <a:pt x="75" y="114"/>
                  </a:lnTo>
                  <a:lnTo>
                    <a:pt x="75" y="114"/>
                  </a:lnTo>
                  <a:lnTo>
                    <a:pt x="75" y="114"/>
                  </a:lnTo>
                  <a:lnTo>
                    <a:pt x="75" y="115"/>
                  </a:lnTo>
                  <a:lnTo>
                    <a:pt x="75" y="115"/>
                  </a:lnTo>
                  <a:lnTo>
                    <a:pt x="75" y="115"/>
                  </a:lnTo>
                  <a:lnTo>
                    <a:pt x="75" y="115"/>
                  </a:lnTo>
                  <a:lnTo>
                    <a:pt x="75" y="115"/>
                  </a:lnTo>
                  <a:lnTo>
                    <a:pt x="76" y="115"/>
                  </a:lnTo>
                  <a:lnTo>
                    <a:pt x="76" y="116"/>
                  </a:lnTo>
                  <a:lnTo>
                    <a:pt x="76" y="116"/>
                  </a:lnTo>
                  <a:lnTo>
                    <a:pt x="76" y="116"/>
                  </a:lnTo>
                  <a:lnTo>
                    <a:pt x="76" y="116"/>
                  </a:lnTo>
                  <a:lnTo>
                    <a:pt x="76" y="116"/>
                  </a:lnTo>
                  <a:lnTo>
                    <a:pt x="76" y="116"/>
                  </a:lnTo>
                  <a:lnTo>
                    <a:pt x="76" y="115"/>
                  </a:lnTo>
                  <a:lnTo>
                    <a:pt x="76" y="115"/>
                  </a:lnTo>
                  <a:lnTo>
                    <a:pt x="76" y="115"/>
                  </a:lnTo>
                  <a:lnTo>
                    <a:pt x="76" y="115"/>
                  </a:lnTo>
                  <a:lnTo>
                    <a:pt x="76" y="115"/>
                  </a:lnTo>
                  <a:lnTo>
                    <a:pt x="76" y="115"/>
                  </a:lnTo>
                  <a:lnTo>
                    <a:pt x="77" y="115"/>
                  </a:lnTo>
                  <a:lnTo>
                    <a:pt x="77" y="114"/>
                  </a:lnTo>
                  <a:lnTo>
                    <a:pt x="77" y="114"/>
                  </a:lnTo>
                  <a:lnTo>
                    <a:pt x="77" y="114"/>
                  </a:lnTo>
                  <a:lnTo>
                    <a:pt x="77" y="114"/>
                  </a:lnTo>
                  <a:lnTo>
                    <a:pt x="77" y="113"/>
                  </a:lnTo>
                  <a:lnTo>
                    <a:pt x="77" y="113"/>
                  </a:lnTo>
                  <a:lnTo>
                    <a:pt x="77" y="112"/>
                  </a:lnTo>
                  <a:lnTo>
                    <a:pt x="77" y="112"/>
                  </a:lnTo>
                  <a:lnTo>
                    <a:pt x="78" y="112"/>
                  </a:lnTo>
                  <a:lnTo>
                    <a:pt x="78" y="111"/>
                  </a:lnTo>
                  <a:lnTo>
                    <a:pt x="78" y="110"/>
                  </a:lnTo>
                  <a:lnTo>
                    <a:pt x="78" y="110"/>
                  </a:lnTo>
                  <a:lnTo>
                    <a:pt x="78" y="109"/>
                  </a:lnTo>
                  <a:lnTo>
                    <a:pt x="78" y="108"/>
                  </a:lnTo>
                  <a:lnTo>
                    <a:pt x="78" y="108"/>
                  </a:lnTo>
                  <a:lnTo>
                    <a:pt x="78" y="106"/>
                  </a:lnTo>
                  <a:lnTo>
                    <a:pt x="79" y="104"/>
                  </a:lnTo>
                  <a:lnTo>
                    <a:pt x="79" y="103"/>
                  </a:lnTo>
                  <a:lnTo>
                    <a:pt x="79" y="102"/>
                  </a:lnTo>
                  <a:lnTo>
                    <a:pt x="79" y="101"/>
                  </a:lnTo>
                  <a:lnTo>
                    <a:pt x="79" y="98"/>
                  </a:lnTo>
                  <a:lnTo>
                    <a:pt x="80" y="97"/>
                  </a:lnTo>
                  <a:lnTo>
                    <a:pt x="80" y="96"/>
                  </a:lnTo>
                  <a:lnTo>
                    <a:pt x="80" y="95"/>
                  </a:lnTo>
                  <a:lnTo>
                    <a:pt x="80" y="91"/>
                  </a:lnTo>
                  <a:lnTo>
                    <a:pt x="81" y="84"/>
                  </a:lnTo>
                  <a:lnTo>
                    <a:pt x="82" y="67"/>
                  </a:lnTo>
                  <a:lnTo>
                    <a:pt x="82" y="66"/>
                  </a:lnTo>
                  <a:lnTo>
                    <a:pt x="82" y="64"/>
                  </a:lnTo>
                  <a:lnTo>
                    <a:pt x="82" y="62"/>
                  </a:lnTo>
                  <a:lnTo>
                    <a:pt x="83" y="58"/>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4" name="Freeform 79"/>
            <p:cNvSpPr>
              <a:spLocks/>
            </p:cNvSpPr>
            <p:nvPr/>
          </p:nvSpPr>
          <p:spPr bwMode="auto">
            <a:xfrm>
              <a:off x="4229" y="2186"/>
              <a:ext cx="87" cy="116"/>
            </a:xfrm>
            <a:custGeom>
              <a:avLst/>
              <a:gdLst/>
              <a:ahLst/>
              <a:cxnLst>
                <a:cxn ang="0">
                  <a:pos x="3" y="23"/>
                </a:cxn>
                <a:cxn ang="0">
                  <a:pos x="4" y="12"/>
                </a:cxn>
                <a:cxn ang="0">
                  <a:pos x="5" y="4"/>
                </a:cxn>
                <a:cxn ang="0">
                  <a:pos x="6" y="1"/>
                </a:cxn>
                <a:cxn ang="0">
                  <a:pos x="7" y="0"/>
                </a:cxn>
                <a:cxn ang="0">
                  <a:pos x="8" y="0"/>
                </a:cxn>
                <a:cxn ang="0">
                  <a:pos x="8" y="2"/>
                </a:cxn>
                <a:cxn ang="0">
                  <a:pos x="9" y="9"/>
                </a:cxn>
                <a:cxn ang="0">
                  <a:pos x="11" y="21"/>
                </a:cxn>
                <a:cxn ang="0">
                  <a:pos x="14" y="61"/>
                </a:cxn>
                <a:cxn ang="0">
                  <a:pos x="17" y="91"/>
                </a:cxn>
                <a:cxn ang="0">
                  <a:pos x="18" y="105"/>
                </a:cxn>
                <a:cxn ang="0">
                  <a:pos x="19" y="111"/>
                </a:cxn>
                <a:cxn ang="0">
                  <a:pos x="20" y="114"/>
                </a:cxn>
                <a:cxn ang="0">
                  <a:pos x="21" y="116"/>
                </a:cxn>
                <a:cxn ang="0">
                  <a:pos x="21" y="115"/>
                </a:cxn>
                <a:cxn ang="0">
                  <a:pos x="22" y="113"/>
                </a:cxn>
                <a:cxn ang="0">
                  <a:pos x="23" y="109"/>
                </a:cxn>
                <a:cxn ang="0">
                  <a:pos x="25" y="92"/>
                </a:cxn>
                <a:cxn ang="0">
                  <a:pos x="28" y="56"/>
                </a:cxn>
                <a:cxn ang="0">
                  <a:pos x="31" y="24"/>
                </a:cxn>
                <a:cxn ang="0">
                  <a:pos x="32" y="10"/>
                </a:cxn>
                <a:cxn ang="0">
                  <a:pos x="33" y="4"/>
                </a:cxn>
                <a:cxn ang="0">
                  <a:pos x="34" y="1"/>
                </a:cxn>
                <a:cxn ang="0">
                  <a:pos x="35" y="0"/>
                </a:cxn>
                <a:cxn ang="0">
                  <a:pos x="36" y="0"/>
                </a:cxn>
                <a:cxn ang="0">
                  <a:pos x="36" y="2"/>
                </a:cxn>
                <a:cxn ang="0">
                  <a:pos x="37" y="7"/>
                </a:cxn>
                <a:cxn ang="0">
                  <a:pos x="38" y="16"/>
                </a:cxn>
                <a:cxn ang="0">
                  <a:pos x="41" y="45"/>
                </a:cxn>
                <a:cxn ang="0">
                  <a:pos x="44" y="85"/>
                </a:cxn>
                <a:cxn ang="0">
                  <a:pos x="46" y="104"/>
                </a:cxn>
                <a:cxn ang="0">
                  <a:pos x="47" y="111"/>
                </a:cxn>
                <a:cxn ang="0">
                  <a:pos x="48" y="114"/>
                </a:cxn>
                <a:cxn ang="0">
                  <a:pos x="49" y="116"/>
                </a:cxn>
                <a:cxn ang="0">
                  <a:pos x="50" y="115"/>
                </a:cxn>
                <a:cxn ang="0">
                  <a:pos x="50" y="113"/>
                </a:cxn>
                <a:cxn ang="0">
                  <a:pos x="52" y="106"/>
                </a:cxn>
                <a:cxn ang="0">
                  <a:pos x="53" y="92"/>
                </a:cxn>
                <a:cxn ang="0">
                  <a:pos x="55" y="70"/>
                </a:cxn>
                <a:cxn ang="0">
                  <a:pos x="57" y="37"/>
                </a:cxn>
                <a:cxn ang="0">
                  <a:pos x="59" y="21"/>
                </a:cxn>
                <a:cxn ang="0">
                  <a:pos x="60" y="9"/>
                </a:cxn>
                <a:cxn ang="0">
                  <a:pos x="61" y="3"/>
                </a:cxn>
                <a:cxn ang="0">
                  <a:pos x="62" y="0"/>
                </a:cxn>
                <a:cxn ang="0">
                  <a:pos x="63" y="0"/>
                </a:cxn>
                <a:cxn ang="0">
                  <a:pos x="64" y="0"/>
                </a:cxn>
                <a:cxn ang="0">
                  <a:pos x="64" y="4"/>
                </a:cxn>
                <a:cxn ang="0">
                  <a:pos x="65" y="10"/>
                </a:cxn>
                <a:cxn ang="0">
                  <a:pos x="67" y="24"/>
                </a:cxn>
                <a:cxn ang="0">
                  <a:pos x="70" y="69"/>
                </a:cxn>
                <a:cxn ang="0">
                  <a:pos x="72" y="93"/>
                </a:cxn>
                <a:cxn ang="0">
                  <a:pos x="74" y="104"/>
                </a:cxn>
                <a:cxn ang="0">
                  <a:pos x="75" y="111"/>
                </a:cxn>
                <a:cxn ang="0">
                  <a:pos x="76" y="114"/>
                </a:cxn>
                <a:cxn ang="0">
                  <a:pos x="76" y="116"/>
                </a:cxn>
                <a:cxn ang="0">
                  <a:pos x="77" y="115"/>
                </a:cxn>
                <a:cxn ang="0">
                  <a:pos x="78" y="113"/>
                </a:cxn>
                <a:cxn ang="0">
                  <a:pos x="79" y="106"/>
                </a:cxn>
                <a:cxn ang="0">
                  <a:pos x="80" y="93"/>
                </a:cxn>
                <a:cxn ang="0">
                  <a:pos x="84" y="52"/>
                </a:cxn>
                <a:cxn ang="0">
                  <a:pos x="86" y="21"/>
                </a:cxn>
              </a:cxnLst>
              <a:rect l="0" t="0" r="r" b="b"/>
              <a:pathLst>
                <a:path w="87" h="116">
                  <a:moveTo>
                    <a:pt x="0" y="58"/>
                  </a:moveTo>
                  <a:lnTo>
                    <a:pt x="1" y="49"/>
                  </a:lnTo>
                  <a:lnTo>
                    <a:pt x="2" y="32"/>
                  </a:lnTo>
                  <a:lnTo>
                    <a:pt x="2" y="31"/>
                  </a:lnTo>
                  <a:lnTo>
                    <a:pt x="2" y="30"/>
                  </a:lnTo>
                  <a:lnTo>
                    <a:pt x="2" y="28"/>
                  </a:lnTo>
                  <a:lnTo>
                    <a:pt x="3" y="24"/>
                  </a:lnTo>
                  <a:lnTo>
                    <a:pt x="3" y="23"/>
                  </a:lnTo>
                  <a:lnTo>
                    <a:pt x="3" y="22"/>
                  </a:lnTo>
                  <a:lnTo>
                    <a:pt x="3" y="20"/>
                  </a:lnTo>
                  <a:lnTo>
                    <a:pt x="3" y="16"/>
                  </a:lnTo>
                  <a:lnTo>
                    <a:pt x="3" y="16"/>
                  </a:lnTo>
                  <a:lnTo>
                    <a:pt x="4" y="15"/>
                  </a:lnTo>
                  <a:lnTo>
                    <a:pt x="4" y="13"/>
                  </a:lnTo>
                  <a:lnTo>
                    <a:pt x="4" y="12"/>
                  </a:lnTo>
                  <a:lnTo>
                    <a:pt x="4" y="12"/>
                  </a:lnTo>
                  <a:lnTo>
                    <a:pt x="4" y="10"/>
                  </a:lnTo>
                  <a:lnTo>
                    <a:pt x="4" y="10"/>
                  </a:lnTo>
                  <a:lnTo>
                    <a:pt x="4" y="9"/>
                  </a:lnTo>
                  <a:lnTo>
                    <a:pt x="5" y="8"/>
                  </a:lnTo>
                  <a:lnTo>
                    <a:pt x="5" y="5"/>
                  </a:lnTo>
                  <a:lnTo>
                    <a:pt x="5" y="5"/>
                  </a:lnTo>
                  <a:lnTo>
                    <a:pt x="5" y="4"/>
                  </a:lnTo>
                  <a:lnTo>
                    <a:pt x="5" y="4"/>
                  </a:lnTo>
                  <a:lnTo>
                    <a:pt x="5" y="3"/>
                  </a:lnTo>
                  <a:lnTo>
                    <a:pt x="5" y="3"/>
                  </a:lnTo>
                  <a:lnTo>
                    <a:pt x="6" y="2"/>
                  </a:lnTo>
                  <a:lnTo>
                    <a:pt x="6" y="2"/>
                  </a:lnTo>
                  <a:lnTo>
                    <a:pt x="6" y="1"/>
                  </a:lnTo>
                  <a:lnTo>
                    <a:pt x="6" y="1"/>
                  </a:lnTo>
                  <a:lnTo>
                    <a:pt x="6" y="1"/>
                  </a:lnTo>
                  <a:lnTo>
                    <a:pt x="6" y="1"/>
                  </a:lnTo>
                  <a:lnTo>
                    <a:pt x="6" y="0"/>
                  </a:lnTo>
                  <a:lnTo>
                    <a:pt x="6" y="0"/>
                  </a:lnTo>
                  <a:lnTo>
                    <a:pt x="6" y="0"/>
                  </a:lnTo>
                  <a:lnTo>
                    <a:pt x="7"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0"/>
                  </a:lnTo>
                  <a:lnTo>
                    <a:pt x="8" y="1"/>
                  </a:lnTo>
                  <a:lnTo>
                    <a:pt x="8" y="1"/>
                  </a:lnTo>
                  <a:lnTo>
                    <a:pt x="8" y="1"/>
                  </a:lnTo>
                  <a:lnTo>
                    <a:pt x="8" y="2"/>
                  </a:lnTo>
                  <a:lnTo>
                    <a:pt x="8" y="2"/>
                  </a:lnTo>
                  <a:lnTo>
                    <a:pt x="8" y="2"/>
                  </a:lnTo>
                  <a:lnTo>
                    <a:pt x="8" y="2"/>
                  </a:lnTo>
                  <a:lnTo>
                    <a:pt x="9" y="3"/>
                  </a:lnTo>
                  <a:lnTo>
                    <a:pt x="9" y="4"/>
                  </a:lnTo>
                  <a:lnTo>
                    <a:pt x="9" y="4"/>
                  </a:lnTo>
                  <a:lnTo>
                    <a:pt x="9" y="4"/>
                  </a:lnTo>
                  <a:lnTo>
                    <a:pt x="9" y="5"/>
                  </a:lnTo>
                  <a:lnTo>
                    <a:pt x="9" y="8"/>
                  </a:lnTo>
                  <a:lnTo>
                    <a:pt x="9" y="8"/>
                  </a:lnTo>
                  <a:lnTo>
                    <a:pt x="9" y="9"/>
                  </a:lnTo>
                  <a:lnTo>
                    <a:pt x="10" y="10"/>
                  </a:lnTo>
                  <a:lnTo>
                    <a:pt x="10" y="13"/>
                  </a:lnTo>
                  <a:lnTo>
                    <a:pt x="10" y="13"/>
                  </a:lnTo>
                  <a:lnTo>
                    <a:pt x="10" y="14"/>
                  </a:lnTo>
                  <a:lnTo>
                    <a:pt x="10" y="16"/>
                  </a:lnTo>
                  <a:lnTo>
                    <a:pt x="11" y="19"/>
                  </a:lnTo>
                  <a:lnTo>
                    <a:pt x="11" y="20"/>
                  </a:lnTo>
                  <a:lnTo>
                    <a:pt x="11" y="21"/>
                  </a:lnTo>
                  <a:lnTo>
                    <a:pt x="11" y="22"/>
                  </a:lnTo>
                  <a:lnTo>
                    <a:pt x="11" y="26"/>
                  </a:lnTo>
                  <a:lnTo>
                    <a:pt x="12" y="34"/>
                  </a:lnTo>
                  <a:lnTo>
                    <a:pt x="13" y="51"/>
                  </a:lnTo>
                  <a:lnTo>
                    <a:pt x="14" y="53"/>
                  </a:lnTo>
                  <a:lnTo>
                    <a:pt x="14" y="54"/>
                  </a:lnTo>
                  <a:lnTo>
                    <a:pt x="14" y="56"/>
                  </a:lnTo>
                  <a:lnTo>
                    <a:pt x="14" y="61"/>
                  </a:lnTo>
                  <a:lnTo>
                    <a:pt x="15" y="71"/>
                  </a:lnTo>
                  <a:lnTo>
                    <a:pt x="15" y="72"/>
                  </a:lnTo>
                  <a:lnTo>
                    <a:pt x="15" y="73"/>
                  </a:lnTo>
                  <a:lnTo>
                    <a:pt x="15" y="76"/>
                  </a:lnTo>
                  <a:lnTo>
                    <a:pt x="16" y="80"/>
                  </a:lnTo>
                  <a:lnTo>
                    <a:pt x="17" y="89"/>
                  </a:lnTo>
                  <a:lnTo>
                    <a:pt x="17" y="90"/>
                  </a:lnTo>
                  <a:lnTo>
                    <a:pt x="17" y="91"/>
                  </a:lnTo>
                  <a:lnTo>
                    <a:pt x="17" y="93"/>
                  </a:lnTo>
                  <a:lnTo>
                    <a:pt x="17" y="97"/>
                  </a:lnTo>
                  <a:lnTo>
                    <a:pt x="17" y="98"/>
                  </a:lnTo>
                  <a:lnTo>
                    <a:pt x="17" y="98"/>
                  </a:lnTo>
                  <a:lnTo>
                    <a:pt x="18" y="100"/>
                  </a:lnTo>
                  <a:lnTo>
                    <a:pt x="18" y="103"/>
                  </a:lnTo>
                  <a:lnTo>
                    <a:pt x="18" y="104"/>
                  </a:lnTo>
                  <a:lnTo>
                    <a:pt x="18" y="105"/>
                  </a:lnTo>
                  <a:lnTo>
                    <a:pt x="18" y="106"/>
                  </a:lnTo>
                  <a:lnTo>
                    <a:pt x="19" y="107"/>
                  </a:lnTo>
                  <a:lnTo>
                    <a:pt x="19" y="107"/>
                  </a:lnTo>
                  <a:lnTo>
                    <a:pt x="19" y="109"/>
                  </a:lnTo>
                  <a:lnTo>
                    <a:pt x="19" y="109"/>
                  </a:lnTo>
                  <a:lnTo>
                    <a:pt x="19" y="110"/>
                  </a:lnTo>
                  <a:lnTo>
                    <a:pt x="19" y="111"/>
                  </a:lnTo>
                  <a:lnTo>
                    <a:pt x="19" y="111"/>
                  </a:lnTo>
                  <a:lnTo>
                    <a:pt x="19" y="112"/>
                  </a:lnTo>
                  <a:lnTo>
                    <a:pt x="20" y="112"/>
                  </a:lnTo>
                  <a:lnTo>
                    <a:pt x="20" y="113"/>
                  </a:lnTo>
                  <a:lnTo>
                    <a:pt x="20" y="113"/>
                  </a:lnTo>
                  <a:lnTo>
                    <a:pt x="20" y="114"/>
                  </a:lnTo>
                  <a:lnTo>
                    <a:pt x="20" y="114"/>
                  </a:lnTo>
                  <a:lnTo>
                    <a:pt x="20" y="114"/>
                  </a:lnTo>
                  <a:lnTo>
                    <a:pt x="20" y="114"/>
                  </a:lnTo>
                  <a:lnTo>
                    <a:pt x="20" y="115"/>
                  </a:lnTo>
                  <a:lnTo>
                    <a:pt x="20" y="115"/>
                  </a:lnTo>
                  <a:lnTo>
                    <a:pt x="20" y="115"/>
                  </a:lnTo>
                  <a:lnTo>
                    <a:pt x="21" y="115"/>
                  </a:lnTo>
                  <a:lnTo>
                    <a:pt x="21" y="115"/>
                  </a:lnTo>
                  <a:lnTo>
                    <a:pt x="21" y="115"/>
                  </a:lnTo>
                  <a:lnTo>
                    <a:pt x="21" y="115"/>
                  </a:lnTo>
                  <a:lnTo>
                    <a:pt x="21" y="116"/>
                  </a:lnTo>
                  <a:lnTo>
                    <a:pt x="21" y="116"/>
                  </a:lnTo>
                  <a:lnTo>
                    <a:pt x="21" y="116"/>
                  </a:lnTo>
                  <a:lnTo>
                    <a:pt x="21" y="116"/>
                  </a:lnTo>
                  <a:lnTo>
                    <a:pt x="21" y="116"/>
                  </a:lnTo>
                  <a:lnTo>
                    <a:pt x="21" y="116"/>
                  </a:lnTo>
                  <a:lnTo>
                    <a:pt x="21" y="115"/>
                  </a:lnTo>
                  <a:lnTo>
                    <a:pt x="21" y="115"/>
                  </a:lnTo>
                  <a:lnTo>
                    <a:pt x="21" y="115"/>
                  </a:lnTo>
                  <a:lnTo>
                    <a:pt x="22" y="115"/>
                  </a:lnTo>
                  <a:lnTo>
                    <a:pt x="22" y="115"/>
                  </a:lnTo>
                  <a:lnTo>
                    <a:pt x="22" y="115"/>
                  </a:lnTo>
                  <a:lnTo>
                    <a:pt x="22" y="114"/>
                  </a:lnTo>
                  <a:lnTo>
                    <a:pt x="22" y="114"/>
                  </a:lnTo>
                  <a:lnTo>
                    <a:pt x="22" y="114"/>
                  </a:lnTo>
                  <a:lnTo>
                    <a:pt x="22" y="114"/>
                  </a:lnTo>
                  <a:lnTo>
                    <a:pt x="22" y="113"/>
                  </a:lnTo>
                  <a:lnTo>
                    <a:pt x="22" y="113"/>
                  </a:lnTo>
                  <a:lnTo>
                    <a:pt x="23" y="112"/>
                  </a:lnTo>
                  <a:lnTo>
                    <a:pt x="23" y="112"/>
                  </a:lnTo>
                  <a:lnTo>
                    <a:pt x="23" y="111"/>
                  </a:lnTo>
                  <a:lnTo>
                    <a:pt x="23" y="111"/>
                  </a:lnTo>
                  <a:lnTo>
                    <a:pt x="23" y="110"/>
                  </a:lnTo>
                  <a:lnTo>
                    <a:pt x="23" y="109"/>
                  </a:lnTo>
                  <a:lnTo>
                    <a:pt x="23" y="109"/>
                  </a:lnTo>
                  <a:lnTo>
                    <a:pt x="23" y="108"/>
                  </a:lnTo>
                  <a:lnTo>
                    <a:pt x="23" y="107"/>
                  </a:lnTo>
                  <a:lnTo>
                    <a:pt x="24" y="104"/>
                  </a:lnTo>
                  <a:lnTo>
                    <a:pt x="24" y="104"/>
                  </a:lnTo>
                  <a:lnTo>
                    <a:pt x="24" y="103"/>
                  </a:lnTo>
                  <a:lnTo>
                    <a:pt x="24" y="102"/>
                  </a:lnTo>
                  <a:lnTo>
                    <a:pt x="25" y="98"/>
                  </a:lnTo>
                  <a:lnTo>
                    <a:pt x="25" y="92"/>
                  </a:lnTo>
                  <a:lnTo>
                    <a:pt x="25" y="91"/>
                  </a:lnTo>
                  <a:lnTo>
                    <a:pt x="25" y="90"/>
                  </a:lnTo>
                  <a:lnTo>
                    <a:pt x="26" y="88"/>
                  </a:lnTo>
                  <a:lnTo>
                    <a:pt x="26" y="84"/>
                  </a:lnTo>
                  <a:lnTo>
                    <a:pt x="27" y="76"/>
                  </a:lnTo>
                  <a:lnTo>
                    <a:pt x="28" y="58"/>
                  </a:lnTo>
                  <a:lnTo>
                    <a:pt x="28" y="57"/>
                  </a:lnTo>
                  <a:lnTo>
                    <a:pt x="28" y="56"/>
                  </a:lnTo>
                  <a:lnTo>
                    <a:pt x="28" y="53"/>
                  </a:lnTo>
                  <a:lnTo>
                    <a:pt x="29" y="49"/>
                  </a:lnTo>
                  <a:lnTo>
                    <a:pt x="29" y="40"/>
                  </a:lnTo>
                  <a:lnTo>
                    <a:pt x="29" y="39"/>
                  </a:lnTo>
                  <a:lnTo>
                    <a:pt x="30" y="38"/>
                  </a:lnTo>
                  <a:lnTo>
                    <a:pt x="30" y="36"/>
                  </a:lnTo>
                  <a:lnTo>
                    <a:pt x="30" y="32"/>
                  </a:lnTo>
                  <a:lnTo>
                    <a:pt x="31" y="24"/>
                  </a:lnTo>
                  <a:lnTo>
                    <a:pt x="31" y="23"/>
                  </a:lnTo>
                  <a:lnTo>
                    <a:pt x="31" y="22"/>
                  </a:lnTo>
                  <a:lnTo>
                    <a:pt x="31" y="20"/>
                  </a:lnTo>
                  <a:lnTo>
                    <a:pt x="31" y="16"/>
                  </a:lnTo>
                  <a:lnTo>
                    <a:pt x="32" y="16"/>
                  </a:lnTo>
                  <a:lnTo>
                    <a:pt x="32" y="15"/>
                  </a:lnTo>
                  <a:lnTo>
                    <a:pt x="32" y="13"/>
                  </a:lnTo>
                  <a:lnTo>
                    <a:pt x="32" y="10"/>
                  </a:lnTo>
                  <a:lnTo>
                    <a:pt x="32" y="9"/>
                  </a:lnTo>
                  <a:lnTo>
                    <a:pt x="33" y="9"/>
                  </a:lnTo>
                  <a:lnTo>
                    <a:pt x="33" y="8"/>
                  </a:lnTo>
                  <a:lnTo>
                    <a:pt x="33" y="7"/>
                  </a:lnTo>
                  <a:lnTo>
                    <a:pt x="33" y="6"/>
                  </a:lnTo>
                  <a:lnTo>
                    <a:pt x="33" y="5"/>
                  </a:lnTo>
                  <a:lnTo>
                    <a:pt x="33" y="5"/>
                  </a:lnTo>
                  <a:lnTo>
                    <a:pt x="33" y="4"/>
                  </a:lnTo>
                  <a:lnTo>
                    <a:pt x="33" y="4"/>
                  </a:lnTo>
                  <a:lnTo>
                    <a:pt x="33" y="3"/>
                  </a:lnTo>
                  <a:lnTo>
                    <a:pt x="33" y="3"/>
                  </a:lnTo>
                  <a:lnTo>
                    <a:pt x="34" y="2"/>
                  </a:lnTo>
                  <a:lnTo>
                    <a:pt x="34" y="2"/>
                  </a:lnTo>
                  <a:lnTo>
                    <a:pt x="34" y="1"/>
                  </a:lnTo>
                  <a:lnTo>
                    <a:pt x="34" y="1"/>
                  </a:lnTo>
                  <a:lnTo>
                    <a:pt x="34" y="1"/>
                  </a:lnTo>
                  <a:lnTo>
                    <a:pt x="34" y="1"/>
                  </a:lnTo>
                  <a:lnTo>
                    <a:pt x="34" y="0"/>
                  </a:lnTo>
                  <a:lnTo>
                    <a:pt x="34" y="0"/>
                  </a:lnTo>
                  <a:lnTo>
                    <a:pt x="34" y="0"/>
                  </a:lnTo>
                  <a:lnTo>
                    <a:pt x="35" y="0"/>
                  </a:lnTo>
                  <a:lnTo>
                    <a:pt x="35" y="0"/>
                  </a:lnTo>
                  <a:lnTo>
                    <a:pt x="35" y="0"/>
                  </a:lnTo>
                  <a:lnTo>
                    <a:pt x="35" y="0"/>
                  </a:lnTo>
                  <a:lnTo>
                    <a:pt x="35" y="0"/>
                  </a:lnTo>
                  <a:lnTo>
                    <a:pt x="35" y="0"/>
                  </a:lnTo>
                  <a:lnTo>
                    <a:pt x="35" y="0"/>
                  </a:lnTo>
                  <a:lnTo>
                    <a:pt x="35" y="0"/>
                  </a:lnTo>
                  <a:lnTo>
                    <a:pt x="35" y="0"/>
                  </a:lnTo>
                  <a:lnTo>
                    <a:pt x="35" y="0"/>
                  </a:lnTo>
                  <a:lnTo>
                    <a:pt x="35" y="0"/>
                  </a:lnTo>
                  <a:lnTo>
                    <a:pt x="36" y="0"/>
                  </a:lnTo>
                  <a:lnTo>
                    <a:pt x="36" y="0"/>
                  </a:lnTo>
                  <a:lnTo>
                    <a:pt x="36" y="0"/>
                  </a:lnTo>
                  <a:lnTo>
                    <a:pt x="36" y="1"/>
                  </a:lnTo>
                  <a:lnTo>
                    <a:pt x="36" y="1"/>
                  </a:lnTo>
                  <a:lnTo>
                    <a:pt x="36" y="1"/>
                  </a:lnTo>
                  <a:lnTo>
                    <a:pt x="36" y="2"/>
                  </a:lnTo>
                  <a:lnTo>
                    <a:pt x="36" y="2"/>
                  </a:lnTo>
                  <a:lnTo>
                    <a:pt x="36" y="2"/>
                  </a:lnTo>
                  <a:lnTo>
                    <a:pt x="36" y="3"/>
                  </a:lnTo>
                  <a:lnTo>
                    <a:pt x="37" y="3"/>
                  </a:lnTo>
                  <a:lnTo>
                    <a:pt x="37" y="4"/>
                  </a:lnTo>
                  <a:lnTo>
                    <a:pt x="37" y="4"/>
                  </a:lnTo>
                  <a:lnTo>
                    <a:pt x="37" y="5"/>
                  </a:lnTo>
                  <a:lnTo>
                    <a:pt x="37" y="5"/>
                  </a:lnTo>
                  <a:lnTo>
                    <a:pt x="37" y="6"/>
                  </a:lnTo>
                  <a:lnTo>
                    <a:pt x="37" y="7"/>
                  </a:lnTo>
                  <a:lnTo>
                    <a:pt x="37" y="8"/>
                  </a:lnTo>
                  <a:lnTo>
                    <a:pt x="37" y="9"/>
                  </a:lnTo>
                  <a:lnTo>
                    <a:pt x="38" y="9"/>
                  </a:lnTo>
                  <a:lnTo>
                    <a:pt x="38" y="10"/>
                  </a:lnTo>
                  <a:lnTo>
                    <a:pt x="38" y="11"/>
                  </a:lnTo>
                  <a:lnTo>
                    <a:pt x="38" y="14"/>
                  </a:lnTo>
                  <a:lnTo>
                    <a:pt x="38" y="15"/>
                  </a:lnTo>
                  <a:lnTo>
                    <a:pt x="38" y="16"/>
                  </a:lnTo>
                  <a:lnTo>
                    <a:pt x="39" y="17"/>
                  </a:lnTo>
                  <a:lnTo>
                    <a:pt x="39" y="21"/>
                  </a:lnTo>
                  <a:lnTo>
                    <a:pt x="40" y="28"/>
                  </a:lnTo>
                  <a:lnTo>
                    <a:pt x="40" y="29"/>
                  </a:lnTo>
                  <a:lnTo>
                    <a:pt x="40" y="30"/>
                  </a:lnTo>
                  <a:lnTo>
                    <a:pt x="40" y="32"/>
                  </a:lnTo>
                  <a:lnTo>
                    <a:pt x="40" y="37"/>
                  </a:lnTo>
                  <a:lnTo>
                    <a:pt x="41" y="45"/>
                  </a:lnTo>
                  <a:lnTo>
                    <a:pt x="42" y="64"/>
                  </a:lnTo>
                  <a:lnTo>
                    <a:pt x="43" y="65"/>
                  </a:lnTo>
                  <a:lnTo>
                    <a:pt x="43" y="66"/>
                  </a:lnTo>
                  <a:lnTo>
                    <a:pt x="43" y="69"/>
                  </a:lnTo>
                  <a:lnTo>
                    <a:pt x="43" y="74"/>
                  </a:lnTo>
                  <a:lnTo>
                    <a:pt x="44" y="83"/>
                  </a:lnTo>
                  <a:lnTo>
                    <a:pt x="44" y="84"/>
                  </a:lnTo>
                  <a:lnTo>
                    <a:pt x="44" y="85"/>
                  </a:lnTo>
                  <a:lnTo>
                    <a:pt x="44" y="87"/>
                  </a:lnTo>
                  <a:lnTo>
                    <a:pt x="45" y="91"/>
                  </a:lnTo>
                  <a:lnTo>
                    <a:pt x="46" y="99"/>
                  </a:lnTo>
                  <a:lnTo>
                    <a:pt x="46" y="100"/>
                  </a:lnTo>
                  <a:lnTo>
                    <a:pt x="46" y="101"/>
                  </a:lnTo>
                  <a:lnTo>
                    <a:pt x="46" y="102"/>
                  </a:lnTo>
                  <a:lnTo>
                    <a:pt x="46" y="103"/>
                  </a:lnTo>
                  <a:lnTo>
                    <a:pt x="46" y="104"/>
                  </a:lnTo>
                  <a:lnTo>
                    <a:pt x="46" y="105"/>
                  </a:lnTo>
                  <a:lnTo>
                    <a:pt x="46" y="106"/>
                  </a:lnTo>
                  <a:lnTo>
                    <a:pt x="46" y="107"/>
                  </a:lnTo>
                  <a:lnTo>
                    <a:pt x="47" y="108"/>
                  </a:lnTo>
                  <a:lnTo>
                    <a:pt x="47" y="109"/>
                  </a:lnTo>
                  <a:lnTo>
                    <a:pt x="47" y="109"/>
                  </a:lnTo>
                  <a:lnTo>
                    <a:pt x="47" y="110"/>
                  </a:lnTo>
                  <a:lnTo>
                    <a:pt x="47" y="111"/>
                  </a:lnTo>
                  <a:lnTo>
                    <a:pt x="47" y="111"/>
                  </a:lnTo>
                  <a:lnTo>
                    <a:pt x="47" y="112"/>
                  </a:lnTo>
                  <a:lnTo>
                    <a:pt x="47" y="112"/>
                  </a:lnTo>
                  <a:lnTo>
                    <a:pt x="48" y="113"/>
                  </a:lnTo>
                  <a:lnTo>
                    <a:pt x="48" y="113"/>
                  </a:lnTo>
                  <a:lnTo>
                    <a:pt x="48" y="114"/>
                  </a:lnTo>
                  <a:lnTo>
                    <a:pt x="48" y="114"/>
                  </a:lnTo>
                  <a:lnTo>
                    <a:pt x="48" y="114"/>
                  </a:lnTo>
                  <a:lnTo>
                    <a:pt x="48" y="114"/>
                  </a:lnTo>
                  <a:lnTo>
                    <a:pt x="48" y="115"/>
                  </a:lnTo>
                  <a:lnTo>
                    <a:pt x="48" y="115"/>
                  </a:lnTo>
                  <a:lnTo>
                    <a:pt x="48" y="115"/>
                  </a:lnTo>
                  <a:lnTo>
                    <a:pt x="48" y="115"/>
                  </a:lnTo>
                  <a:lnTo>
                    <a:pt x="49" y="115"/>
                  </a:lnTo>
                  <a:lnTo>
                    <a:pt x="49" y="115"/>
                  </a:lnTo>
                  <a:lnTo>
                    <a:pt x="49" y="116"/>
                  </a:lnTo>
                  <a:lnTo>
                    <a:pt x="49" y="116"/>
                  </a:lnTo>
                  <a:lnTo>
                    <a:pt x="49" y="116"/>
                  </a:lnTo>
                  <a:lnTo>
                    <a:pt x="49" y="116"/>
                  </a:lnTo>
                  <a:lnTo>
                    <a:pt x="49" y="116"/>
                  </a:lnTo>
                  <a:lnTo>
                    <a:pt x="49" y="115"/>
                  </a:lnTo>
                  <a:lnTo>
                    <a:pt x="49" y="115"/>
                  </a:lnTo>
                  <a:lnTo>
                    <a:pt x="49" y="115"/>
                  </a:lnTo>
                  <a:lnTo>
                    <a:pt x="50" y="115"/>
                  </a:lnTo>
                  <a:lnTo>
                    <a:pt x="50" y="115"/>
                  </a:lnTo>
                  <a:lnTo>
                    <a:pt x="50" y="115"/>
                  </a:lnTo>
                  <a:lnTo>
                    <a:pt x="50" y="114"/>
                  </a:lnTo>
                  <a:lnTo>
                    <a:pt x="50" y="114"/>
                  </a:lnTo>
                  <a:lnTo>
                    <a:pt x="50" y="114"/>
                  </a:lnTo>
                  <a:lnTo>
                    <a:pt x="50" y="114"/>
                  </a:lnTo>
                  <a:lnTo>
                    <a:pt x="50" y="113"/>
                  </a:lnTo>
                  <a:lnTo>
                    <a:pt x="50" y="113"/>
                  </a:lnTo>
                  <a:lnTo>
                    <a:pt x="50" y="112"/>
                  </a:lnTo>
                  <a:lnTo>
                    <a:pt x="50" y="112"/>
                  </a:lnTo>
                  <a:lnTo>
                    <a:pt x="51" y="111"/>
                  </a:lnTo>
                  <a:lnTo>
                    <a:pt x="51" y="110"/>
                  </a:lnTo>
                  <a:lnTo>
                    <a:pt x="51" y="110"/>
                  </a:lnTo>
                  <a:lnTo>
                    <a:pt x="51" y="109"/>
                  </a:lnTo>
                  <a:lnTo>
                    <a:pt x="51" y="108"/>
                  </a:lnTo>
                  <a:lnTo>
                    <a:pt x="52" y="106"/>
                  </a:lnTo>
                  <a:lnTo>
                    <a:pt x="52" y="105"/>
                  </a:lnTo>
                  <a:lnTo>
                    <a:pt x="52" y="104"/>
                  </a:lnTo>
                  <a:lnTo>
                    <a:pt x="52" y="103"/>
                  </a:lnTo>
                  <a:lnTo>
                    <a:pt x="52" y="100"/>
                  </a:lnTo>
                  <a:lnTo>
                    <a:pt x="52" y="99"/>
                  </a:lnTo>
                  <a:lnTo>
                    <a:pt x="52" y="98"/>
                  </a:lnTo>
                  <a:lnTo>
                    <a:pt x="53" y="96"/>
                  </a:lnTo>
                  <a:lnTo>
                    <a:pt x="53" y="92"/>
                  </a:lnTo>
                  <a:lnTo>
                    <a:pt x="53" y="91"/>
                  </a:lnTo>
                  <a:lnTo>
                    <a:pt x="53" y="90"/>
                  </a:lnTo>
                  <a:lnTo>
                    <a:pt x="53" y="88"/>
                  </a:lnTo>
                  <a:lnTo>
                    <a:pt x="54" y="84"/>
                  </a:lnTo>
                  <a:lnTo>
                    <a:pt x="54" y="75"/>
                  </a:lnTo>
                  <a:lnTo>
                    <a:pt x="55" y="74"/>
                  </a:lnTo>
                  <a:lnTo>
                    <a:pt x="55" y="72"/>
                  </a:lnTo>
                  <a:lnTo>
                    <a:pt x="55" y="70"/>
                  </a:lnTo>
                  <a:lnTo>
                    <a:pt x="55" y="66"/>
                  </a:lnTo>
                  <a:lnTo>
                    <a:pt x="56" y="56"/>
                  </a:lnTo>
                  <a:lnTo>
                    <a:pt x="56" y="55"/>
                  </a:lnTo>
                  <a:lnTo>
                    <a:pt x="56" y="54"/>
                  </a:lnTo>
                  <a:lnTo>
                    <a:pt x="56" y="52"/>
                  </a:lnTo>
                  <a:lnTo>
                    <a:pt x="57" y="47"/>
                  </a:lnTo>
                  <a:lnTo>
                    <a:pt x="57" y="38"/>
                  </a:lnTo>
                  <a:lnTo>
                    <a:pt x="57" y="37"/>
                  </a:lnTo>
                  <a:lnTo>
                    <a:pt x="58" y="36"/>
                  </a:lnTo>
                  <a:lnTo>
                    <a:pt x="58" y="34"/>
                  </a:lnTo>
                  <a:lnTo>
                    <a:pt x="58" y="30"/>
                  </a:lnTo>
                  <a:lnTo>
                    <a:pt x="58" y="29"/>
                  </a:lnTo>
                  <a:lnTo>
                    <a:pt x="58" y="28"/>
                  </a:lnTo>
                  <a:lnTo>
                    <a:pt x="58" y="26"/>
                  </a:lnTo>
                  <a:lnTo>
                    <a:pt x="59" y="22"/>
                  </a:lnTo>
                  <a:lnTo>
                    <a:pt x="59" y="21"/>
                  </a:lnTo>
                  <a:lnTo>
                    <a:pt x="59" y="20"/>
                  </a:lnTo>
                  <a:lnTo>
                    <a:pt x="59" y="19"/>
                  </a:lnTo>
                  <a:lnTo>
                    <a:pt x="59" y="16"/>
                  </a:lnTo>
                  <a:lnTo>
                    <a:pt x="60" y="15"/>
                  </a:lnTo>
                  <a:lnTo>
                    <a:pt x="60" y="14"/>
                  </a:lnTo>
                  <a:lnTo>
                    <a:pt x="60" y="12"/>
                  </a:lnTo>
                  <a:lnTo>
                    <a:pt x="60" y="10"/>
                  </a:lnTo>
                  <a:lnTo>
                    <a:pt x="60" y="9"/>
                  </a:lnTo>
                  <a:lnTo>
                    <a:pt x="60" y="8"/>
                  </a:lnTo>
                  <a:lnTo>
                    <a:pt x="60" y="7"/>
                  </a:lnTo>
                  <a:lnTo>
                    <a:pt x="61" y="6"/>
                  </a:lnTo>
                  <a:lnTo>
                    <a:pt x="61" y="6"/>
                  </a:lnTo>
                  <a:lnTo>
                    <a:pt x="61" y="5"/>
                  </a:lnTo>
                  <a:lnTo>
                    <a:pt x="61" y="4"/>
                  </a:lnTo>
                  <a:lnTo>
                    <a:pt x="61" y="4"/>
                  </a:lnTo>
                  <a:lnTo>
                    <a:pt x="61" y="3"/>
                  </a:lnTo>
                  <a:lnTo>
                    <a:pt x="61" y="3"/>
                  </a:lnTo>
                  <a:lnTo>
                    <a:pt x="61" y="2"/>
                  </a:lnTo>
                  <a:lnTo>
                    <a:pt x="62" y="2"/>
                  </a:lnTo>
                  <a:lnTo>
                    <a:pt x="62" y="2"/>
                  </a:lnTo>
                  <a:lnTo>
                    <a:pt x="62" y="1"/>
                  </a:lnTo>
                  <a:lnTo>
                    <a:pt x="62" y="1"/>
                  </a:lnTo>
                  <a:lnTo>
                    <a:pt x="62" y="1"/>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4" y="0"/>
                  </a:lnTo>
                  <a:lnTo>
                    <a:pt x="64" y="1"/>
                  </a:lnTo>
                  <a:lnTo>
                    <a:pt x="64" y="1"/>
                  </a:lnTo>
                  <a:lnTo>
                    <a:pt x="64" y="1"/>
                  </a:lnTo>
                  <a:lnTo>
                    <a:pt x="64" y="2"/>
                  </a:lnTo>
                  <a:lnTo>
                    <a:pt x="64" y="2"/>
                  </a:lnTo>
                  <a:lnTo>
                    <a:pt x="64" y="2"/>
                  </a:lnTo>
                  <a:lnTo>
                    <a:pt x="64" y="3"/>
                  </a:lnTo>
                  <a:lnTo>
                    <a:pt x="64" y="4"/>
                  </a:lnTo>
                  <a:lnTo>
                    <a:pt x="64" y="4"/>
                  </a:lnTo>
                  <a:lnTo>
                    <a:pt x="65" y="5"/>
                  </a:lnTo>
                  <a:lnTo>
                    <a:pt x="65" y="6"/>
                  </a:lnTo>
                  <a:lnTo>
                    <a:pt x="65" y="6"/>
                  </a:lnTo>
                  <a:lnTo>
                    <a:pt x="65" y="7"/>
                  </a:lnTo>
                  <a:lnTo>
                    <a:pt x="65" y="8"/>
                  </a:lnTo>
                  <a:lnTo>
                    <a:pt x="65" y="9"/>
                  </a:lnTo>
                  <a:lnTo>
                    <a:pt x="65" y="10"/>
                  </a:lnTo>
                  <a:lnTo>
                    <a:pt x="66" y="11"/>
                  </a:lnTo>
                  <a:lnTo>
                    <a:pt x="66" y="12"/>
                  </a:lnTo>
                  <a:lnTo>
                    <a:pt x="66" y="13"/>
                  </a:lnTo>
                  <a:lnTo>
                    <a:pt x="66" y="16"/>
                  </a:lnTo>
                  <a:lnTo>
                    <a:pt x="66" y="17"/>
                  </a:lnTo>
                  <a:lnTo>
                    <a:pt x="66" y="18"/>
                  </a:lnTo>
                  <a:lnTo>
                    <a:pt x="66" y="20"/>
                  </a:lnTo>
                  <a:lnTo>
                    <a:pt x="67" y="24"/>
                  </a:lnTo>
                  <a:lnTo>
                    <a:pt x="68" y="32"/>
                  </a:lnTo>
                  <a:lnTo>
                    <a:pt x="69" y="49"/>
                  </a:lnTo>
                  <a:lnTo>
                    <a:pt x="69" y="50"/>
                  </a:lnTo>
                  <a:lnTo>
                    <a:pt x="69" y="52"/>
                  </a:lnTo>
                  <a:lnTo>
                    <a:pt x="69" y="54"/>
                  </a:lnTo>
                  <a:lnTo>
                    <a:pt x="70" y="59"/>
                  </a:lnTo>
                  <a:lnTo>
                    <a:pt x="70" y="68"/>
                  </a:lnTo>
                  <a:lnTo>
                    <a:pt x="70" y="69"/>
                  </a:lnTo>
                  <a:lnTo>
                    <a:pt x="71" y="70"/>
                  </a:lnTo>
                  <a:lnTo>
                    <a:pt x="71" y="73"/>
                  </a:lnTo>
                  <a:lnTo>
                    <a:pt x="71" y="77"/>
                  </a:lnTo>
                  <a:lnTo>
                    <a:pt x="72" y="86"/>
                  </a:lnTo>
                  <a:lnTo>
                    <a:pt x="72" y="87"/>
                  </a:lnTo>
                  <a:lnTo>
                    <a:pt x="72" y="88"/>
                  </a:lnTo>
                  <a:lnTo>
                    <a:pt x="72" y="90"/>
                  </a:lnTo>
                  <a:lnTo>
                    <a:pt x="72" y="93"/>
                  </a:lnTo>
                  <a:lnTo>
                    <a:pt x="73" y="94"/>
                  </a:lnTo>
                  <a:lnTo>
                    <a:pt x="73" y="95"/>
                  </a:lnTo>
                  <a:lnTo>
                    <a:pt x="73" y="97"/>
                  </a:lnTo>
                  <a:lnTo>
                    <a:pt x="73" y="100"/>
                  </a:lnTo>
                  <a:lnTo>
                    <a:pt x="73" y="101"/>
                  </a:lnTo>
                  <a:lnTo>
                    <a:pt x="73" y="102"/>
                  </a:lnTo>
                  <a:lnTo>
                    <a:pt x="74" y="103"/>
                  </a:lnTo>
                  <a:lnTo>
                    <a:pt x="74" y="104"/>
                  </a:lnTo>
                  <a:lnTo>
                    <a:pt x="74" y="104"/>
                  </a:lnTo>
                  <a:lnTo>
                    <a:pt x="74" y="106"/>
                  </a:lnTo>
                  <a:lnTo>
                    <a:pt x="74" y="106"/>
                  </a:lnTo>
                  <a:lnTo>
                    <a:pt x="74" y="107"/>
                  </a:lnTo>
                  <a:lnTo>
                    <a:pt x="74" y="108"/>
                  </a:lnTo>
                  <a:lnTo>
                    <a:pt x="75" y="110"/>
                  </a:lnTo>
                  <a:lnTo>
                    <a:pt x="75" y="111"/>
                  </a:lnTo>
                  <a:lnTo>
                    <a:pt x="75" y="111"/>
                  </a:lnTo>
                  <a:lnTo>
                    <a:pt x="75" y="112"/>
                  </a:lnTo>
                  <a:lnTo>
                    <a:pt x="75" y="112"/>
                  </a:lnTo>
                  <a:lnTo>
                    <a:pt x="75" y="113"/>
                  </a:lnTo>
                  <a:lnTo>
                    <a:pt x="75" y="113"/>
                  </a:lnTo>
                  <a:lnTo>
                    <a:pt x="75" y="114"/>
                  </a:lnTo>
                  <a:lnTo>
                    <a:pt x="75" y="114"/>
                  </a:lnTo>
                  <a:lnTo>
                    <a:pt x="76" y="114"/>
                  </a:lnTo>
                  <a:lnTo>
                    <a:pt x="76" y="114"/>
                  </a:lnTo>
                  <a:lnTo>
                    <a:pt x="76" y="115"/>
                  </a:lnTo>
                  <a:lnTo>
                    <a:pt x="76" y="115"/>
                  </a:lnTo>
                  <a:lnTo>
                    <a:pt x="76" y="115"/>
                  </a:lnTo>
                  <a:lnTo>
                    <a:pt x="76" y="115"/>
                  </a:lnTo>
                  <a:lnTo>
                    <a:pt x="76" y="115"/>
                  </a:lnTo>
                  <a:lnTo>
                    <a:pt x="76" y="115"/>
                  </a:lnTo>
                  <a:lnTo>
                    <a:pt x="76" y="116"/>
                  </a:lnTo>
                  <a:lnTo>
                    <a:pt x="76" y="116"/>
                  </a:lnTo>
                  <a:lnTo>
                    <a:pt x="76" y="116"/>
                  </a:lnTo>
                  <a:lnTo>
                    <a:pt x="76" y="116"/>
                  </a:lnTo>
                  <a:lnTo>
                    <a:pt x="76" y="116"/>
                  </a:lnTo>
                  <a:lnTo>
                    <a:pt x="77" y="116"/>
                  </a:lnTo>
                  <a:lnTo>
                    <a:pt x="77" y="115"/>
                  </a:lnTo>
                  <a:lnTo>
                    <a:pt x="77" y="115"/>
                  </a:lnTo>
                  <a:lnTo>
                    <a:pt x="77" y="115"/>
                  </a:lnTo>
                  <a:lnTo>
                    <a:pt x="77" y="115"/>
                  </a:lnTo>
                  <a:lnTo>
                    <a:pt x="77" y="115"/>
                  </a:lnTo>
                  <a:lnTo>
                    <a:pt x="77" y="115"/>
                  </a:lnTo>
                  <a:lnTo>
                    <a:pt x="77" y="115"/>
                  </a:lnTo>
                  <a:lnTo>
                    <a:pt x="77" y="114"/>
                  </a:lnTo>
                  <a:lnTo>
                    <a:pt x="77" y="114"/>
                  </a:lnTo>
                  <a:lnTo>
                    <a:pt x="78" y="114"/>
                  </a:lnTo>
                  <a:lnTo>
                    <a:pt x="78" y="114"/>
                  </a:lnTo>
                  <a:lnTo>
                    <a:pt x="78" y="113"/>
                  </a:lnTo>
                  <a:lnTo>
                    <a:pt x="78" y="113"/>
                  </a:lnTo>
                  <a:lnTo>
                    <a:pt x="78" y="112"/>
                  </a:lnTo>
                  <a:lnTo>
                    <a:pt x="78" y="112"/>
                  </a:lnTo>
                  <a:lnTo>
                    <a:pt x="78" y="111"/>
                  </a:lnTo>
                  <a:lnTo>
                    <a:pt x="78" y="110"/>
                  </a:lnTo>
                  <a:lnTo>
                    <a:pt x="78" y="109"/>
                  </a:lnTo>
                  <a:lnTo>
                    <a:pt x="79" y="107"/>
                  </a:lnTo>
                  <a:lnTo>
                    <a:pt x="79" y="106"/>
                  </a:lnTo>
                  <a:lnTo>
                    <a:pt x="79" y="106"/>
                  </a:lnTo>
                  <a:lnTo>
                    <a:pt x="79" y="104"/>
                  </a:lnTo>
                  <a:lnTo>
                    <a:pt x="80" y="101"/>
                  </a:lnTo>
                  <a:lnTo>
                    <a:pt x="80" y="100"/>
                  </a:lnTo>
                  <a:lnTo>
                    <a:pt x="80" y="99"/>
                  </a:lnTo>
                  <a:lnTo>
                    <a:pt x="80" y="98"/>
                  </a:lnTo>
                  <a:lnTo>
                    <a:pt x="80" y="94"/>
                  </a:lnTo>
                  <a:lnTo>
                    <a:pt x="80" y="93"/>
                  </a:lnTo>
                  <a:lnTo>
                    <a:pt x="80" y="92"/>
                  </a:lnTo>
                  <a:lnTo>
                    <a:pt x="81" y="90"/>
                  </a:lnTo>
                  <a:lnTo>
                    <a:pt x="81" y="86"/>
                  </a:lnTo>
                  <a:lnTo>
                    <a:pt x="82" y="76"/>
                  </a:lnTo>
                  <a:lnTo>
                    <a:pt x="83" y="57"/>
                  </a:lnTo>
                  <a:lnTo>
                    <a:pt x="83" y="56"/>
                  </a:lnTo>
                  <a:lnTo>
                    <a:pt x="84" y="54"/>
                  </a:lnTo>
                  <a:lnTo>
                    <a:pt x="84" y="52"/>
                  </a:lnTo>
                  <a:lnTo>
                    <a:pt x="84" y="47"/>
                  </a:lnTo>
                  <a:lnTo>
                    <a:pt x="85" y="38"/>
                  </a:lnTo>
                  <a:lnTo>
                    <a:pt x="85" y="37"/>
                  </a:lnTo>
                  <a:lnTo>
                    <a:pt x="85" y="36"/>
                  </a:lnTo>
                  <a:lnTo>
                    <a:pt x="85" y="34"/>
                  </a:lnTo>
                  <a:lnTo>
                    <a:pt x="85" y="30"/>
                  </a:lnTo>
                  <a:lnTo>
                    <a:pt x="86" y="22"/>
                  </a:lnTo>
                  <a:lnTo>
                    <a:pt x="86" y="21"/>
                  </a:lnTo>
                  <a:lnTo>
                    <a:pt x="86" y="20"/>
                  </a:lnTo>
                  <a:lnTo>
                    <a:pt x="86" y="18"/>
                  </a:lnTo>
                  <a:lnTo>
                    <a:pt x="87" y="15"/>
                  </a:lnTo>
                  <a:lnTo>
                    <a:pt x="87" y="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5" name="Freeform 80"/>
            <p:cNvSpPr>
              <a:spLocks/>
            </p:cNvSpPr>
            <p:nvPr/>
          </p:nvSpPr>
          <p:spPr bwMode="auto">
            <a:xfrm>
              <a:off x="4316" y="2186"/>
              <a:ext cx="82" cy="116"/>
            </a:xfrm>
            <a:custGeom>
              <a:avLst/>
              <a:gdLst/>
              <a:ahLst/>
              <a:cxnLst>
                <a:cxn ang="0">
                  <a:pos x="1" y="6"/>
                </a:cxn>
                <a:cxn ang="0">
                  <a:pos x="2" y="2"/>
                </a:cxn>
                <a:cxn ang="0">
                  <a:pos x="3" y="0"/>
                </a:cxn>
                <a:cxn ang="0">
                  <a:pos x="3" y="0"/>
                </a:cxn>
                <a:cxn ang="0">
                  <a:pos x="4" y="1"/>
                </a:cxn>
                <a:cxn ang="0">
                  <a:pos x="5" y="6"/>
                </a:cxn>
                <a:cxn ang="0">
                  <a:pos x="6" y="14"/>
                </a:cxn>
                <a:cxn ang="0">
                  <a:pos x="8" y="36"/>
                </a:cxn>
                <a:cxn ang="0">
                  <a:pos x="11" y="73"/>
                </a:cxn>
                <a:cxn ang="0">
                  <a:pos x="13" y="91"/>
                </a:cxn>
                <a:cxn ang="0">
                  <a:pos x="14" y="105"/>
                </a:cxn>
                <a:cxn ang="0">
                  <a:pos x="15" y="111"/>
                </a:cxn>
                <a:cxn ang="0">
                  <a:pos x="16" y="114"/>
                </a:cxn>
                <a:cxn ang="0">
                  <a:pos x="16" y="116"/>
                </a:cxn>
                <a:cxn ang="0">
                  <a:pos x="17" y="115"/>
                </a:cxn>
                <a:cxn ang="0">
                  <a:pos x="18" y="113"/>
                </a:cxn>
                <a:cxn ang="0">
                  <a:pos x="19" y="109"/>
                </a:cxn>
                <a:cxn ang="0">
                  <a:pos x="20" y="99"/>
                </a:cxn>
                <a:cxn ang="0">
                  <a:pos x="23" y="67"/>
                </a:cxn>
                <a:cxn ang="0">
                  <a:pos x="25" y="38"/>
                </a:cxn>
                <a:cxn ang="0">
                  <a:pos x="27" y="18"/>
                </a:cxn>
                <a:cxn ang="0">
                  <a:pos x="28" y="8"/>
                </a:cxn>
                <a:cxn ang="0">
                  <a:pos x="29" y="3"/>
                </a:cxn>
                <a:cxn ang="0">
                  <a:pos x="30" y="0"/>
                </a:cxn>
                <a:cxn ang="0">
                  <a:pos x="30" y="0"/>
                </a:cxn>
                <a:cxn ang="0">
                  <a:pos x="31" y="1"/>
                </a:cxn>
                <a:cxn ang="0">
                  <a:pos x="32" y="4"/>
                </a:cxn>
                <a:cxn ang="0">
                  <a:pos x="33" y="12"/>
                </a:cxn>
                <a:cxn ang="0">
                  <a:pos x="34" y="28"/>
                </a:cxn>
                <a:cxn ang="0">
                  <a:pos x="38" y="75"/>
                </a:cxn>
                <a:cxn ang="0">
                  <a:pos x="40" y="97"/>
                </a:cxn>
                <a:cxn ang="0">
                  <a:pos x="41" y="107"/>
                </a:cxn>
                <a:cxn ang="0">
                  <a:pos x="42" y="112"/>
                </a:cxn>
                <a:cxn ang="0">
                  <a:pos x="43" y="115"/>
                </a:cxn>
                <a:cxn ang="0">
                  <a:pos x="44" y="116"/>
                </a:cxn>
                <a:cxn ang="0">
                  <a:pos x="44" y="114"/>
                </a:cxn>
                <a:cxn ang="0">
                  <a:pos x="45" y="111"/>
                </a:cxn>
                <a:cxn ang="0">
                  <a:pos x="46" y="103"/>
                </a:cxn>
                <a:cxn ang="0">
                  <a:pos x="49" y="74"/>
                </a:cxn>
                <a:cxn ang="0">
                  <a:pos x="51" y="48"/>
                </a:cxn>
                <a:cxn ang="0">
                  <a:pos x="53" y="23"/>
                </a:cxn>
                <a:cxn ang="0">
                  <a:pos x="54" y="10"/>
                </a:cxn>
                <a:cxn ang="0">
                  <a:pos x="55" y="4"/>
                </a:cxn>
                <a:cxn ang="0">
                  <a:pos x="56" y="1"/>
                </a:cxn>
                <a:cxn ang="0">
                  <a:pos x="57" y="0"/>
                </a:cxn>
                <a:cxn ang="0">
                  <a:pos x="57" y="0"/>
                </a:cxn>
                <a:cxn ang="0">
                  <a:pos x="58" y="2"/>
                </a:cxn>
                <a:cxn ang="0">
                  <a:pos x="59" y="9"/>
                </a:cxn>
                <a:cxn ang="0">
                  <a:pos x="61" y="22"/>
                </a:cxn>
                <a:cxn ang="0">
                  <a:pos x="64" y="60"/>
                </a:cxn>
                <a:cxn ang="0">
                  <a:pos x="66" y="93"/>
                </a:cxn>
                <a:cxn ang="0">
                  <a:pos x="68" y="107"/>
                </a:cxn>
                <a:cxn ang="0">
                  <a:pos x="69" y="112"/>
                </a:cxn>
                <a:cxn ang="0">
                  <a:pos x="69" y="115"/>
                </a:cxn>
                <a:cxn ang="0">
                  <a:pos x="70" y="116"/>
                </a:cxn>
                <a:cxn ang="0">
                  <a:pos x="71" y="114"/>
                </a:cxn>
                <a:cxn ang="0">
                  <a:pos x="72" y="110"/>
                </a:cxn>
                <a:cxn ang="0">
                  <a:pos x="73" y="102"/>
                </a:cxn>
                <a:cxn ang="0">
                  <a:pos x="75" y="79"/>
                </a:cxn>
                <a:cxn ang="0">
                  <a:pos x="78" y="38"/>
                </a:cxn>
                <a:cxn ang="0">
                  <a:pos x="80" y="20"/>
                </a:cxn>
                <a:cxn ang="0">
                  <a:pos x="81" y="7"/>
                </a:cxn>
              </a:cxnLst>
              <a:rect l="0" t="0" r="r" b="b"/>
              <a:pathLst>
                <a:path w="82" h="116">
                  <a:moveTo>
                    <a:pt x="0" y="14"/>
                  </a:moveTo>
                  <a:lnTo>
                    <a:pt x="0" y="14"/>
                  </a:lnTo>
                  <a:lnTo>
                    <a:pt x="0" y="12"/>
                  </a:lnTo>
                  <a:lnTo>
                    <a:pt x="1" y="9"/>
                  </a:lnTo>
                  <a:lnTo>
                    <a:pt x="1" y="9"/>
                  </a:lnTo>
                  <a:lnTo>
                    <a:pt x="1" y="8"/>
                  </a:lnTo>
                  <a:lnTo>
                    <a:pt x="1" y="7"/>
                  </a:lnTo>
                  <a:lnTo>
                    <a:pt x="1" y="6"/>
                  </a:lnTo>
                  <a:lnTo>
                    <a:pt x="1" y="6"/>
                  </a:lnTo>
                  <a:lnTo>
                    <a:pt x="1" y="5"/>
                  </a:lnTo>
                  <a:lnTo>
                    <a:pt x="1" y="4"/>
                  </a:lnTo>
                  <a:lnTo>
                    <a:pt x="1" y="4"/>
                  </a:lnTo>
                  <a:lnTo>
                    <a:pt x="1" y="3"/>
                  </a:lnTo>
                  <a:lnTo>
                    <a:pt x="2" y="3"/>
                  </a:lnTo>
                  <a:lnTo>
                    <a:pt x="2" y="3"/>
                  </a:lnTo>
                  <a:lnTo>
                    <a:pt x="2" y="2"/>
                  </a:lnTo>
                  <a:lnTo>
                    <a:pt x="2" y="2"/>
                  </a:lnTo>
                  <a:lnTo>
                    <a:pt x="2" y="1"/>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1"/>
                  </a:lnTo>
                  <a:lnTo>
                    <a:pt x="4" y="1"/>
                  </a:lnTo>
                  <a:lnTo>
                    <a:pt x="4" y="1"/>
                  </a:lnTo>
                  <a:lnTo>
                    <a:pt x="4" y="2"/>
                  </a:lnTo>
                  <a:lnTo>
                    <a:pt x="4" y="2"/>
                  </a:lnTo>
                  <a:lnTo>
                    <a:pt x="4" y="2"/>
                  </a:lnTo>
                  <a:lnTo>
                    <a:pt x="5" y="3"/>
                  </a:lnTo>
                  <a:lnTo>
                    <a:pt x="5" y="4"/>
                  </a:lnTo>
                  <a:lnTo>
                    <a:pt x="5" y="4"/>
                  </a:lnTo>
                  <a:lnTo>
                    <a:pt x="5" y="5"/>
                  </a:lnTo>
                  <a:lnTo>
                    <a:pt x="5" y="6"/>
                  </a:lnTo>
                  <a:lnTo>
                    <a:pt x="5" y="6"/>
                  </a:lnTo>
                  <a:lnTo>
                    <a:pt x="5" y="8"/>
                  </a:lnTo>
                  <a:lnTo>
                    <a:pt x="5" y="8"/>
                  </a:lnTo>
                  <a:lnTo>
                    <a:pt x="5" y="9"/>
                  </a:lnTo>
                  <a:lnTo>
                    <a:pt x="6" y="10"/>
                  </a:lnTo>
                  <a:lnTo>
                    <a:pt x="6" y="11"/>
                  </a:lnTo>
                  <a:lnTo>
                    <a:pt x="6" y="12"/>
                  </a:lnTo>
                  <a:lnTo>
                    <a:pt x="6" y="14"/>
                  </a:lnTo>
                  <a:lnTo>
                    <a:pt x="7" y="17"/>
                  </a:lnTo>
                  <a:lnTo>
                    <a:pt x="7" y="18"/>
                  </a:lnTo>
                  <a:lnTo>
                    <a:pt x="7" y="19"/>
                  </a:lnTo>
                  <a:lnTo>
                    <a:pt x="7" y="21"/>
                  </a:lnTo>
                  <a:lnTo>
                    <a:pt x="7" y="25"/>
                  </a:lnTo>
                  <a:lnTo>
                    <a:pt x="8" y="34"/>
                  </a:lnTo>
                  <a:lnTo>
                    <a:pt x="8" y="35"/>
                  </a:lnTo>
                  <a:lnTo>
                    <a:pt x="8" y="36"/>
                  </a:lnTo>
                  <a:lnTo>
                    <a:pt x="8" y="38"/>
                  </a:lnTo>
                  <a:lnTo>
                    <a:pt x="9" y="43"/>
                  </a:lnTo>
                  <a:lnTo>
                    <a:pt x="9" y="53"/>
                  </a:lnTo>
                  <a:lnTo>
                    <a:pt x="10" y="54"/>
                  </a:lnTo>
                  <a:lnTo>
                    <a:pt x="10" y="56"/>
                  </a:lnTo>
                  <a:lnTo>
                    <a:pt x="10" y="58"/>
                  </a:lnTo>
                  <a:lnTo>
                    <a:pt x="10" y="63"/>
                  </a:lnTo>
                  <a:lnTo>
                    <a:pt x="11" y="73"/>
                  </a:lnTo>
                  <a:lnTo>
                    <a:pt x="11" y="74"/>
                  </a:lnTo>
                  <a:lnTo>
                    <a:pt x="11" y="75"/>
                  </a:lnTo>
                  <a:lnTo>
                    <a:pt x="11" y="78"/>
                  </a:lnTo>
                  <a:lnTo>
                    <a:pt x="12" y="82"/>
                  </a:lnTo>
                  <a:lnTo>
                    <a:pt x="12" y="83"/>
                  </a:lnTo>
                  <a:lnTo>
                    <a:pt x="12" y="84"/>
                  </a:lnTo>
                  <a:lnTo>
                    <a:pt x="12" y="87"/>
                  </a:lnTo>
                  <a:lnTo>
                    <a:pt x="13" y="91"/>
                  </a:lnTo>
                  <a:lnTo>
                    <a:pt x="13" y="92"/>
                  </a:lnTo>
                  <a:lnTo>
                    <a:pt x="13" y="93"/>
                  </a:lnTo>
                  <a:lnTo>
                    <a:pt x="13" y="95"/>
                  </a:lnTo>
                  <a:lnTo>
                    <a:pt x="13" y="98"/>
                  </a:lnTo>
                  <a:lnTo>
                    <a:pt x="13" y="99"/>
                  </a:lnTo>
                  <a:lnTo>
                    <a:pt x="13" y="100"/>
                  </a:lnTo>
                  <a:lnTo>
                    <a:pt x="14" y="102"/>
                  </a:lnTo>
                  <a:lnTo>
                    <a:pt x="14" y="105"/>
                  </a:lnTo>
                  <a:lnTo>
                    <a:pt x="14" y="106"/>
                  </a:lnTo>
                  <a:lnTo>
                    <a:pt x="14" y="106"/>
                  </a:lnTo>
                  <a:lnTo>
                    <a:pt x="14" y="108"/>
                  </a:lnTo>
                  <a:lnTo>
                    <a:pt x="14" y="108"/>
                  </a:lnTo>
                  <a:lnTo>
                    <a:pt x="15" y="109"/>
                  </a:lnTo>
                  <a:lnTo>
                    <a:pt x="15" y="110"/>
                  </a:lnTo>
                  <a:lnTo>
                    <a:pt x="15" y="110"/>
                  </a:lnTo>
                  <a:lnTo>
                    <a:pt x="15" y="111"/>
                  </a:lnTo>
                  <a:lnTo>
                    <a:pt x="15" y="112"/>
                  </a:lnTo>
                  <a:lnTo>
                    <a:pt x="15" y="112"/>
                  </a:lnTo>
                  <a:lnTo>
                    <a:pt x="15" y="112"/>
                  </a:lnTo>
                  <a:lnTo>
                    <a:pt x="15" y="113"/>
                  </a:lnTo>
                  <a:lnTo>
                    <a:pt x="16" y="114"/>
                  </a:lnTo>
                  <a:lnTo>
                    <a:pt x="16" y="114"/>
                  </a:lnTo>
                  <a:lnTo>
                    <a:pt x="16" y="114"/>
                  </a:lnTo>
                  <a:lnTo>
                    <a:pt x="16" y="114"/>
                  </a:lnTo>
                  <a:lnTo>
                    <a:pt x="16" y="114"/>
                  </a:lnTo>
                  <a:lnTo>
                    <a:pt x="16" y="115"/>
                  </a:lnTo>
                  <a:lnTo>
                    <a:pt x="16" y="115"/>
                  </a:lnTo>
                  <a:lnTo>
                    <a:pt x="16" y="115"/>
                  </a:lnTo>
                  <a:lnTo>
                    <a:pt x="16" y="115"/>
                  </a:lnTo>
                  <a:lnTo>
                    <a:pt x="16" y="115"/>
                  </a:lnTo>
                  <a:lnTo>
                    <a:pt x="16" y="115"/>
                  </a:lnTo>
                  <a:lnTo>
                    <a:pt x="16" y="116"/>
                  </a:lnTo>
                  <a:lnTo>
                    <a:pt x="17" y="116"/>
                  </a:lnTo>
                  <a:lnTo>
                    <a:pt x="17" y="116"/>
                  </a:lnTo>
                  <a:lnTo>
                    <a:pt x="17" y="116"/>
                  </a:lnTo>
                  <a:lnTo>
                    <a:pt x="17" y="116"/>
                  </a:lnTo>
                  <a:lnTo>
                    <a:pt x="17" y="116"/>
                  </a:lnTo>
                  <a:lnTo>
                    <a:pt x="17" y="115"/>
                  </a:lnTo>
                  <a:lnTo>
                    <a:pt x="17" y="115"/>
                  </a:lnTo>
                  <a:lnTo>
                    <a:pt x="17" y="115"/>
                  </a:lnTo>
                  <a:lnTo>
                    <a:pt x="17" y="115"/>
                  </a:lnTo>
                  <a:lnTo>
                    <a:pt x="17" y="115"/>
                  </a:lnTo>
                  <a:lnTo>
                    <a:pt x="17" y="115"/>
                  </a:lnTo>
                  <a:lnTo>
                    <a:pt x="18" y="114"/>
                  </a:lnTo>
                  <a:lnTo>
                    <a:pt x="18" y="114"/>
                  </a:lnTo>
                  <a:lnTo>
                    <a:pt x="18" y="114"/>
                  </a:lnTo>
                  <a:lnTo>
                    <a:pt x="18" y="114"/>
                  </a:lnTo>
                  <a:lnTo>
                    <a:pt x="18" y="113"/>
                  </a:lnTo>
                  <a:lnTo>
                    <a:pt x="18" y="113"/>
                  </a:lnTo>
                  <a:lnTo>
                    <a:pt x="18" y="113"/>
                  </a:lnTo>
                  <a:lnTo>
                    <a:pt x="18" y="112"/>
                  </a:lnTo>
                  <a:lnTo>
                    <a:pt x="18" y="112"/>
                  </a:lnTo>
                  <a:lnTo>
                    <a:pt x="18" y="111"/>
                  </a:lnTo>
                  <a:lnTo>
                    <a:pt x="19" y="110"/>
                  </a:lnTo>
                  <a:lnTo>
                    <a:pt x="19" y="110"/>
                  </a:lnTo>
                  <a:lnTo>
                    <a:pt x="19" y="109"/>
                  </a:lnTo>
                  <a:lnTo>
                    <a:pt x="19" y="108"/>
                  </a:lnTo>
                  <a:lnTo>
                    <a:pt x="19" y="107"/>
                  </a:lnTo>
                  <a:lnTo>
                    <a:pt x="19" y="107"/>
                  </a:lnTo>
                  <a:lnTo>
                    <a:pt x="19" y="105"/>
                  </a:lnTo>
                  <a:lnTo>
                    <a:pt x="20" y="103"/>
                  </a:lnTo>
                  <a:lnTo>
                    <a:pt x="20" y="102"/>
                  </a:lnTo>
                  <a:lnTo>
                    <a:pt x="20" y="101"/>
                  </a:lnTo>
                  <a:lnTo>
                    <a:pt x="20" y="99"/>
                  </a:lnTo>
                  <a:lnTo>
                    <a:pt x="20" y="96"/>
                  </a:lnTo>
                  <a:lnTo>
                    <a:pt x="21" y="87"/>
                  </a:lnTo>
                  <a:lnTo>
                    <a:pt x="21" y="86"/>
                  </a:lnTo>
                  <a:lnTo>
                    <a:pt x="21" y="85"/>
                  </a:lnTo>
                  <a:lnTo>
                    <a:pt x="22" y="83"/>
                  </a:lnTo>
                  <a:lnTo>
                    <a:pt x="22" y="78"/>
                  </a:lnTo>
                  <a:lnTo>
                    <a:pt x="23" y="68"/>
                  </a:lnTo>
                  <a:lnTo>
                    <a:pt x="23" y="67"/>
                  </a:lnTo>
                  <a:lnTo>
                    <a:pt x="23" y="66"/>
                  </a:lnTo>
                  <a:lnTo>
                    <a:pt x="23" y="63"/>
                  </a:lnTo>
                  <a:lnTo>
                    <a:pt x="23" y="58"/>
                  </a:lnTo>
                  <a:lnTo>
                    <a:pt x="24" y="48"/>
                  </a:lnTo>
                  <a:lnTo>
                    <a:pt x="24" y="47"/>
                  </a:lnTo>
                  <a:lnTo>
                    <a:pt x="24" y="46"/>
                  </a:lnTo>
                  <a:lnTo>
                    <a:pt x="24" y="43"/>
                  </a:lnTo>
                  <a:lnTo>
                    <a:pt x="25" y="38"/>
                  </a:lnTo>
                  <a:lnTo>
                    <a:pt x="26" y="29"/>
                  </a:lnTo>
                  <a:lnTo>
                    <a:pt x="26" y="28"/>
                  </a:lnTo>
                  <a:lnTo>
                    <a:pt x="26" y="27"/>
                  </a:lnTo>
                  <a:lnTo>
                    <a:pt x="26" y="25"/>
                  </a:lnTo>
                  <a:lnTo>
                    <a:pt x="26" y="21"/>
                  </a:lnTo>
                  <a:lnTo>
                    <a:pt x="26" y="20"/>
                  </a:lnTo>
                  <a:lnTo>
                    <a:pt x="26" y="19"/>
                  </a:lnTo>
                  <a:lnTo>
                    <a:pt x="27" y="18"/>
                  </a:lnTo>
                  <a:lnTo>
                    <a:pt x="27" y="14"/>
                  </a:lnTo>
                  <a:lnTo>
                    <a:pt x="27" y="13"/>
                  </a:lnTo>
                  <a:lnTo>
                    <a:pt x="27" y="13"/>
                  </a:lnTo>
                  <a:lnTo>
                    <a:pt x="27" y="11"/>
                  </a:lnTo>
                  <a:lnTo>
                    <a:pt x="28" y="10"/>
                  </a:lnTo>
                  <a:lnTo>
                    <a:pt x="28" y="10"/>
                  </a:lnTo>
                  <a:lnTo>
                    <a:pt x="28" y="8"/>
                  </a:lnTo>
                  <a:lnTo>
                    <a:pt x="28" y="8"/>
                  </a:lnTo>
                  <a:lnTo>
                    <a:pt x="28" y="7"/>
                  </a:lnTo>
                  <a:lnTo>
                    <a:pt x="28" y="6"/>
                  </a:lnTo>
                  <a:lnTo>
                    <a:pt x="28" y="6"/>
                  </a:lnTo>
                  <a:lnTo>
                    <a:pt x="28" y="5"/>
                  </a:lnTo>
                  <a:lnTo>
                    <a:pt x="28" y="4"/>
                  </a:lnTo>
                  <a:lnTo>
                    <a:pt x="28" y="4"/>
                  </a:lnTo>
                  <a:lnTo>
                    <a:pt x="29" y="3"/>
                  </a:lnTo>
                  <a:lnTo>
                    <a:pt x="29" y="3"/>
                  </a:lnTo>
                  <a:lnTo>
                    <a:pt x="29" y="2"/>
                  </a:lnTo>
                  <a:lnTo>
                    <a:pt x="29" y="2"/>
                  </a:lnTo>
                  <a:lnTo>
                    <a:pt x="29" y="2"/>
                  </a:lnTo>
                  <a:lnTo>
                    <a:pt x="29" y="1"/>
                  </a:lnTo>
                  <a:lnTo>
                    <a:pt x="29" y="1"/>
                  </a:lnTo>
                  <a:lnTo>
                    <a:pt x="29" y="1"/>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1" y="2"/>
                  </a:lnTo>
                  <a:lnTo>
                    <a:pt x="31" y="2"/>
                  </a:lnTo>
                  <a:lnTo>
                    <a:pt x="31" y="2"/>
                  </a:lnTo>
                  <a:lnTo>
                    <a:pt x="32" y="3"/>
                  </a:lnTo>
                  <a:lnTo>
                    <a:pt x="32" y="4"/>
                  </a:lnTo>
                  <a:lnTo>
                    <a:pt x="32" y="4"/>
                  </a:lnTo>
                  <a:lnTo>
                    <a:pt x="32" y="5"/>
                  </a:lnTo>
                  <a:lnTo>
                    <a:pt x="32" y="6"/>
                  </a:lnTo>
                  <a:lnTo>
                    <a:pt x="32" y="6"/>
                  </a:lnTo>
                  <a:lnTo>
                    <a:pt x="32" y="8"/>
                  </a:lnTo>
                  <a:lnTo>
                    <a:pt x="33" y="10"/>
                  </a:lnTo>
                  <a:lnTo>
                    <a:pt x="33" y="11"/>
                  </a:lnTo>
                  <a:lnTo>
                    <a:pt x="33" y="12"/>
                  </a:lnTo>
                  <a:lnTo>
                    <a:pt x="33" y="14"/>
                  </a:lnTo>
                  <a:lnTo>
                    <a:pt x="34" y="17"/>
                  </a:lnTo>
                  <a:lnTo>
                    <a:pt x="34" y="18"/>
                  </a:lnTo>
                  <a:lnTo>
                    <a:pt x="34" y="19"/>
                  </a:lnTo>
                  <a:lnTo>
                    <a:pt x="34" y="21"/>
                  </a:lnTo>
                  <a:lnTo>
                    <a:pt x="34" y="25"/>
                  </a:lnTo>
                  <a:lnTo>
                    <a:pt x="34" y="26"/>
                  </a:lnTo>
                  <a:lnTo>
                    <a:pt x="34" y="28"/>
                  </a:lnTo>
                  <a:lnTo>
                    <a:pt x="35" y="30"/>
                  </a:lnTo>
                  <a:lnTo>
                    <a:pt x="35" y="34"/>
                  </a:lnTo>
                  <a:lnTo>
                    <a:pt x="36" y="44"/>
                  </a:lnTo>
                  <a:lnTo>
                    <a:pt x="37" y="65"/>
                  </a:lnTo>
                  <a:lnTo>
                    <a:pt x="37" y="66"/>
                  </a:lnTo>
                  <a:lnTo>
                    <a:pt x="38" y="67"/>
                  </a:lnTo>
                  <a:lnTo>
                    <a:pt x="38" y="70"/>
                  </a:lnTo>
                  <a:lnTo>
                    <a:pt x="38" y="75"/>
                  </a:lnTo>
                  <a:lnTo>
                    <a:pt x="39" y="84"/>
                  </a:lnTo>
                  <a:lnTo>
                    <a:pt x="39" y="85"/>
                  </a:lnTo>
                  <a:lnTo>
                    <a:pt x="39" y="86"/>
                  </a:lnTo>
                  <a:lnTo>
                    <a:pt x="39" y="89"/>
                  </a:lnTo>
                  <a:lnTo>
                    <a:pt x="40" y="93"/>
                  </a:lnTo>
                  <a:lnTo>
                    <a:pt x="40" y="94"/>
                  </a:lnTo>
                  <a:lnTo>
                    <a:pt x="40" y="95"/>
                  </a:lnTo>
                  <a:lnTo>
                    <a:pt x="40" y="97"/>
                  </a:lnTo>
                  <a:lnTo>
                    <a:pt x="40" y="100"/>
                  </a:lnTo>
                  <a:lnTo>
                    <a:pt x="40" y="101"/>
                  </a:lnTo>
                  <a:lnTo>
                    <a:pt x="40" y="102"/>
                  </a:lnTo>
                  <a:lnTo>
                    <a:pt x="41" y="104"/>
                  </a:lnTo>
                  <a:lnTo>
                    <a:pt x="41" y="104"/>
                  </a:lnTo>
                  <a:lnTo>
                    <a:pt x="41" y="105"/>
                  </a:lnTo>
                  <a:lnTo>
                    <a:pt x="41" y="106"/>
                  </a:lnTo>
                  <a:lnTo>
                    <a:pt x="41" y="107"/>
                  </a:lnTo>
                  <a:lnTo>
                    <a:pt x="41" y="108"/>
                  </a:lnTo>
                  <a:lnTo>
                    <a:pt x="42" y="109"/>
                  </a:lnTo>
                  <a:lnTo>
                    <a:pt x="42" y="110"/>
                  </a:lnTo>
                  <a:lnTo>
                    <a:pt x="42" y="110"/>
                  </a:lnTo>
                  <a:lnTo>
                    <a:pt x="42" y="111"/>
                  </a:lnTo>
                  <a:lnTo>
                    <a:pt x="42" y="112"/>
                  </a:lnTo>
                  <a:lnTo>
                    <a:pt x="42" y="112"/>
                  </a:lnTo>
                  <a:lnTo>
                    <a:pt x="42" y="112"/>
                  </a:lnTo>
                  <a:lnTo>
                    <a:pt x="42" y="113"/>
                  </a:lnTo>
                  <a:lnTo>
                    <a:pt x="42" y="113"/>
                  </a:lnTo>
                  <a:lnTo>
                    <a:pt x="42" y="114"/>
                  </a:lnTo>
                  <a:lnTo>
                    <a:pt x="42" y="114"/>
                  </a:lnTo>
                  <a:lnTo>
                    <a:pt x="43" y="114"/>
                  </a:lnTo>
                  <a:lnTo>
                    <a:pt x="43" y="114"/>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5"/>
                  </a:lnTo>
                  <a:lnTo>
                    <a:pt x="44" y="115"/>
                  </a:lnTo>
                  <a:lnTo>
                    <a:pt x="44" y="115"/>
                  </a:lnTo>
                  <a:lnTo>
                    <a:pt x="44" y="115"/>
                  </a:lnTo>
                  <a:lnTo>
                    <a:pt x="44" y="115"/>
                  </a:lnTo>
                  <a:lnTo>
                    <a:pt x="44" y="115"/>
                  </a:lnTo>
                  <a:lnTo>
                    <a:pt x="44" y="114"/>
                  </a:lnTo>
                  <a:lnTo>
                    <a:pt x="44" y="114"/>
                  </a:lnTo>
                  <a:lnTo>
                    <a:pt x="44" y="114"/>
                  </a:lnTo>
                  <a:lnTo>
                    <a:pt x="44" y="114"/>
                  </a:lnTo>
                  <a:lnTo>
                    <a:pt x="45" y="113"/>
                  </a:lnTo>
                  <a:lnTo>
                    <a:pt x="45" y="113"/>
                  </a:lnTo>
                  <a:lnTo>
                    <a:pt x="45" y="112"/>
                  </a:lnTo>
                  <a:lnTo>
                    <a:pt x="45" y="112"/>
                  </a:lnTo>
                  <a:lnTo>
                    <a:pt x="45" y="111"/>
                  </a:lnTo>
                  <a:lnTo>
                    <a:pt x="45" y="111"/>
                  </a:lnTo>
                  <a:lnTo>
                    <a:pt x="45" y="110"/>
                  </a:lnTo>
                  <a:lnTo>
                    <a:pt x="46" y="109"/>
                  </a:lnTo>
                  <a:lnTo>
                    <a:pt x="46" y="108"/>
                  </a:lnTo>
                  <a:lnTo>
                    <a:pt x="46" y="107"/>
                  </a:lnTo>
                  <a:lnTo>
                    <a:pt x="46" y="105"/>
                  </a:lnTo>
                  <a:lnTo>
                    <a:pt x="46" y="104"/>
                  </a:lnTo>
                  <a:lnTo>
                    <a:pt x="46" y="103"/>
                  </a:lnTo>
                  <a:lnTo>
                    <a:pt x="46" y="102"/>
                  </a:lnTo>
                  <a:lnTo>
                    <a:pt x="47" y="99"/>
                  </a:lnTo>
                  <a:lnTo>
                    <a:pt x="48" y="91"/>
                  </a:lnTo>
                  <a:lnTo>
                    <a:pt x="48" y="90"/>
                  </a:lnTo>
                  <a:lnTo>
                    <a:pt x="48" y="89"/>
                  </a:lnTo>
                  <a:lnTo>
                    <a:pt x="48" y="87"/>
                  </a:lnTo>
                  <a:lnTo>
                    <a:pt x="48" y="83"/>
                  </a:lnTo>
                  <a:lnTo>
                    <a:pt x="49" y="74"/>
                  </a:lnTo>
                  <a:lnTo>
                    <a:pt x="49" y="73"/>
                  </a:lnTo>
                  <a:lnTo>
                    <a:pt x="49" y="72"/>
                  </a:lnTo>
                  <a:lnTo>
                    <a:pt x="49" y="69"/>
                  </a:lnTo>
                  <a:lnTo>
                    <a:pt x="50" y="64"/>
                  </a:lnTo>
                  <a:lnTo>
                    <a:pt x="50" y="54"/>
                  </a:lnTo>
                  <a:lnTo>
                    <a:pt x="50" y="52"/>
                  </a:lnTo>
                  <a:lnTo>
                    <a:pt x="51" y="51"/>
                  </a:lnTo>
                  <a:lnTo>
                    <a:pt x="51" y="48"/>
                  </a:lnTo>
                  <a:lnTo>
                    <a:pt x="51" y="44"/>
                  </a:lnTo>
                  <a:lnTo>
                    <a:pt x="52" y="34"/>
                  </a:lnTo>
                  <a:lnTo>
                    <a:pt x="52" y="32"/>
                  </a:lnTo>
                  <a:lnTo>
                    <a:pt x="52" y="31"/>
                  </a:lnTo>
                  <a:lnTo>
                    <a:pt x="52" y="29"/>
                  </a:lnTo>
                  <a:lnTo>
                    <a:pt x="53" y="25"/>
                  </a:lnTo>
                  <a:lnTo>
                    <a:pt x="53" y="24"/>
                  </a:lnTo>
                  <a:lnTo>
                    <a:pt x="53" y="23"/>
                  </a:lnTo>
                  <a:lnTo>
                    <a:pt x="53" y="20"/>
                  </a:lnTo>
                  <a:lnTo>
                    <a:pt x="53" y="17"/>
                  </a:lnTo>
                  <a:lnTo>
                    <a:pt x="54" y="16"/>
                  </a:lnTo>
                  <a:lnTo>
                    <a:pt x="54" y="15"/>
                  </a:lnTo>
                  <a:lnTo>
                    <a:pt x="54" y="13"/>
                  </a:lnTo>
                  <a:lnTo>
                    <a:pt x="54" y="12"/>
                  </a:lnTo>
                  <a:lnTo>
                    <a:pt x="54" y="12"/>
                  </a:lnTo>
                  <a:lnTo>
                    <a:pt x="54" y="10"/>
                  </a:lnTo>
                  <a:lnTo>
                    <a:pt x="54" y="9"/>
                  </a:lnTo>
                  <a:lnTo>
                    <a:pt x="54" y="9"/>
                  </a:lnTo>
                  <a:lnTo>
                    <a:pt x="55" y="7"/>
                  </a:lnTo>
                  <a:lnTo>
                    <a:pt x="55" y="7"/>
                  </a:lnTo>
                  <a:lnTo>
                    <a:pt x="55" y="6"/>
                  </a:lnTo>
                  <a:lnTo>
                    <a:pt x="55" y="5"/>
                  </a:lnTo>
                  <a:lnTo>
                    <a:pt x="55" y="4"/>
                  </a:lnTo>
                  <a:lnTo>
                    <a:pt x="55" y="4"/>
                  </a:lnTo>
                  <a:lnTo>
                    <a:pt x="55" y="4"/>
                  </a:lnTo>
                  <a:lnTo>
                    <a:pt x="55" y="3"/>
                  </a:lnTo>
                  <a:lnTo>
                    <a:pt x="55" y="3"/>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2"/>
                  </a:lnTo>
                  <a:lnTo>
                    <a:pt x="58" y="2"/>
                  </a:lnTo>
                  <a:lnTo>
                    <a:pt x="58" y="3"/>
                  </a:lnTo>
                  <a:lnTo>
                    <a:pt x="58" y="3"/>
                  </a:lnTo>
                  <a:lnTo>
                    <a:pt x="58" y="4"/>
                  </a:lnTo>
                  <a:lnTo>
                    <a:pt x="58" y="4"/>
                  </a:lnTo>
                  <a:lnTo>
                    <a:pt x="59" y="5"/>
                  </a:lnTo>
                  <a:lnTo>
                    <a:pt x="59" y="5"/>
                  </a:lnTo>
                  <a:lnTo>
                    <a:pt x="59" y="6"/>
                  </a:lnTo>
                  <a:lnTo>
                    <a:pt x="59" y="9"/>
                  </a:lnTo>
                  <a:lnTo>
                    <a:pt x="59" y="10"/>
                  </a:lnTo>
                  <a:lnTo>
                    <a:pt x="59" y="10"/>
                  </a:lnTo>
                  <a:lnTo>
                    <a:pt x="60" y="12"/>
                  </a:lnTo>
                  <a:lnTo>
                    <a:pt x="60" y="15"/>
                  </a:lnTo>
                  <a:lnTo>
                    <a:pt x="60" y="16"/>
                  </a:lnTo>
                  <a:lnTo>
                    <a:pt x="60" y="17"/>
                  </a:lnTo>
                  <a:lnTo>
                    <a:pt x="60" y="18"/>
                  </a:lnTo>
                  <a:lnTo>
                    <a:pt x="61" y="22"/>
                  </a:lnTo>
                  <a:lnTo>
                    <a:pt x="61" y="23"/>
                  </a:lnTo>
                  <a:lnTo>
                    <a:pt x="61" y="24"/>
                  </a:lnTo>
                  <a:lnTo>
                    <a:pt x="61" y="26"/>
                  </a:lnTo>
                  <a:lnTo>
                    <a:pt x="61" y="30"/>
                  </a:lnTo>
                  <a:lnTo>
                    <a:pt x="62" y="39"/>
                  </a:lnTo>
                  <a:lnTo>
                    <a:pt x="63" y="58"/>
                  </a:lnTo>
                  <a:lnTo>
                    <a:pt x="64" y="59"/>
                  </a:lnTo>
                  <a:lnTo>
                    <a:pt x="64" y="60"/>
                  </a:lnTo>
                  <a:lnTo>
                    <a:pt x="64" y="62"/>
                  </a:lnTo>
                  <a:lnTo>
                    <a:pt x="64" y="67"/>
                  </a:lnTo>
                  <a:lnTo>
                    <a:pt x="65" y="76"/>
                  </a:lnTo>
                  <a:lnTo>
                    <a:pt x="65" y="78"/>
                  </a:lnTo>
                  <a:lnTo>
                    <a:pt x="65" y="79"/>
                  </a:lnTo>
                  <a:lnTo>
                    <a:pt x="65" y="81"/>
                  </a:lnTo>
                  <a:lnTo>
                    <a:pt x="65" y="85"/>
                  </a:lnTo>
                  <a:lnTo>
                    <a:pt x="66" y="93"/>
                  </a:lnTo>
                  <a:lnTo>
                    <a:pt x="66" y="94"/>
                  </a:lnTo>
                  <a:lnTo>
                    <a:pt x="66" y="95"/>
                  </a:lnTo>
                  <a:lnTo>
                    <a:pt x="66" y="97"/>
                  </a:lnTo>
                  <a:lnTo>
                    <a:pt x="67" y="101"/>
                  </a:lnTo>
                  <a:lnTo>
                    <a:pt x="67" y="102"/>
                  </a:lnTo>
                  <a:lnTo>
                    <a:pt x="67" y="102"/>
                  </a:lnTo>
                  <a:lnTo>
                    <a:pt x="67" y="104"/>
                  </a:lnTo>
                  <a:lnTo>
                    <a:pt x="68" y="107"/>
                  </a:lnTo>
                  <a:lnTo>
                    <a:pt x="68" y="108"/>
                  </a:lnTo>
                  <a:lnTo>
                    <a:pt x="68" y="108"/>
                  </a:lnTo>
                  <a:lnTo>
                    <a:pt x="68" y="109"/>
                  </a:lnTo>
                  <a:lnTo>
                    <a:pt x="68" y="110"/>
                  </a:lnTo>
                  <a:lnTo>
                    <a:pt x="68" y="110"/>
                  </a:lnTo>
                  <a:lnTo>
                    <a:pt x="68" y="112"/>
                  </a:lnTo>
                  <a:lnTo>
                    <a:pt x="68" y="112"/>
                  </a:lnTo>
                  <a:lnTo>
                    <a:pt x="69" y="112"/>
                  </a:lnTo>
                  <a:lnTo>
                    <a:pt x="69" y="113"/>
                  </a:lnTo>
                  <a:lnTo>
                    <a:pt x="69" y="113"/>
                  </a:lnTo>
                  <a:lnTo>
                    <a:pt x="69" y="114"/>
                  </a:lnTo>
                  <a:lnTo>
                    <a:pt x="69" y="114"/>
                  </a:lnTo>
                  <a:lnTo>
                    <a:pt x="69" y="114"/>
                  </a:lnTo>
                  <a:lnTo>
                    <a:pt x="69" y="114"/>
                  </a:lnTo>
                  <a:lnTo>
                    <a:pt x="69" y="115"/>
                  </a:lnTo>
                  <a:lnTo>
                    <a:pt x="69" y="115"/>
                  </a:lnTo>
                  <a:lnTo>
                    <a:pt x="69" y="115"/>
                  </a:lnTo>
                  <a:lnTo>
                    <a:pt x="70" y="115"/>
                  </a:lnTo>
                  <a:lnTo>
                    <a:pt x="70" y="115"/>
                  </a:lnTo>
                  <a:lnTo>
                    <a:pt x="70" y="115"/>
                  </a:lnTo>
                  <a:lnTo>
                    <a:pt x="70" y="116"/>
                  </a:lnTo>
                  <a:lnTo>
                    <a:pt x="70" y="116"/>
                  </a:lnTo>
                  <a:lnTo>
                    <a:pt x="70" y="116"/>
                  </a:lnTo>
                  <a:lnTo>
                    <a:pt x="70" y="116"/>
                  </a:lnTo>
                  <a:lnTo>
                    <a:pt x="70" y="116"/>
                  </a:lnTo>
                  <a:lnTo>
                    <a:pt x="70" y="115"/>
                  </a:lnTo>
                  <a:lnTo>
                    <a:pt x="70" y="115"/>
                  </a:lnTo>
                  <a:lnTo>
                    <a:pt x="70" y="115"/>
                  </a:lnTo>
                  <a:lnTo>
                    <a:pt x="70" y="115"/>
                  </a:lnTo>
                  <a:lnTo>
                    <a:pt x="71" y="115"/>
                  </a:lnTo>
                  <a:lnTo>
                    <a:pt x="71" y="114"/>
                  </a:lnTo>
                  <a:lnTo>
                    <a:pt x="71" y="114"/>
                  </a:lnTo>
                  <a:lnTo>
                    <a:pt x="71" y="114"/>
                  </a:lnTo>
                  <a:lnTo>
                    <a:pt x="71" y="114"/>
                  </a:lnTo>
                  <a:lnTo>
                    <a:pt x="71" y="113"/>
                  </a:lnTo>
                  <a:lnTo>
                    <a:pt x="71" y="113"/>
                  </a:lnTo>
                  <a:lnTo>
                    <a:pt x="71" y="112"/>
                  </a:lnTo>
                  <a:lnTo>
                    <a:pt x="72" y="112"/>
                  </a:lnTo>
                  <a:lnTo>
                    <a:pt x="72" y="111"/>
                  </a:lnTo>
                  <a:lnTo>
                    <a:pt x="72" y="110"/>
                  </a:lnTo>
                  <a:lnTo>
                    <a:pt x="72" y="110"/>
                  </a:lnTo>
                  <a:lnTo>
                    <a:pt x="72" y="109"/>
                  </a:lnTo>
                  <a:lnTo>
                    <a:pt x="72" y="108"/>
                  </a:lnTo>
                  <a:lnTo>
                    <a:pt x="72" y="107"/>
                  </a:lnTo>
                  <a:lnTo>
                    <a:pt x="72" y="107"/>
                  </a:lnTo>
                  <a:lnTo>
                    <a:pt x="72" y="105"/>
                  </a:lnTo>
                  <a:lnTo>
                    <a:pt x="73" y="102"/>
                  </a:lnTo>
                  <a:lnTo>
                    <a:pt x="73" y="102"/>
                  </a:lnTo>
                  <a:lnTo>
                    <a:pt x="73" y="101"/>
                  </a:lnTo>
                  <a:lnTo>
                    <a:pt x="73" y="99"/>
                  </a:lnTo>
                  <a:lnTo>
                    <a:pt x="74" y="96"/>
                  </a:lnTo>
                  <a:lnTo>
                    <a:pt x="74" y="95"/>
                  </a:lnTo>
                  <a:lnTo>
                    <a:pt x="74" y="94"/>
                  </a:lnTo>
                  <a:lnTo>
                    <a:pt x="74" y="92"/>
                  </a:lnTo>
                  <a:lnTo>
                    <a:pt x="74" y="88"/>
                  </a:lnTo>
                  <a:lnTo>
                    <a:pt x="75" y="79"/>
                  </a:lnTo>
                  <a:lnTo>
                    <a:pt x="75" y="78"/>
                  </a:lnTo>
                  <a:lnTo>
                    <a:pt x="75" y="77"/>
                  </a:lnTo>
                  <a:lnTo>
                    <a:pt x="75" y="74"/>
                  </a:lnTo>
                  <a:lnTo>
                    <a:pt x="76" y="70"/>
                  </a:lnTo>
                  <a:lnTo>
                    <a:pt x="76" y="60"/>
                  </a:lnTo>
                  <a:lnTo>
                    <a:pt x="78" y="41"/>
                  </a:lnTo>
                  <a:lnTo>
                    <a:pt x="78" y="40"/>
                  </a:lnTo>
                  <a:lnTo>
                    <a:pt x="78" y="38"/>
                  </a:lnTo>
                  <a:lnTo>
                    <a:pt x="78" y="36"/>
                  </a:lnTo>
                  <a:lnTo>
                    <a:pt x="79" y="31"/>
                  </a:lnTo>
                  <a:lnTo>
                    <a:pt x="79" y="30"/>
                  </a:lnTo>
                  <a:lnTo>
                    <a:pt x="79" y="29"/>
                  </a:lnTo>
                  <a:lnTo>
                    <a:pt x="79" y="26"/>
                  </a:lnTo>
                  <a:lnTo>
                    <a:pt x="79" y="22"/>
                  </a:lnTo>
                  <a:lnTo>
                    <a:pt x="79" y="21"/>
                  </a:lnTo>
                  <a:lnTo>
                    <a:pt x="80" y="20"/>
                  </a:lnTo>
                  <a:lnTo>
                    <a:pt x="80" y="18"/>
                  </a:lnTo>
                  <a:lnTo>
                    <a:pt x="80" y="14"/>
                  </a:lnTo>
                  <a:lnTo>
                    <a:pt x="80" y="14"/>
                  </a:lnTo>
                  <a:lnTo>
                    <a:pt x="80" y="13"/>
                  </a:lnTo>
                  <a:lnTo>
                    <a:pt x="81" y="11"/>
                  </a:lnTo>
                  <a:lnTo>
                    <a:pt x="81" y="8"/>
                  </a:lnTo>
                  <a:lnTo>
                    <a:pt x="81" y="8"/>
                  </a:lnTo>
                  <a:lnTo>
                    <a:pt x="81" y="7"/>
                  </a:lnTo>
                  <a:lnTo>
                    <a:pt x="81" y="6"/>
                  </a:lnTo>
                  <a:lnTo>
                    <a:pt x="81" y="5"/>
                  </a:lnTo>
                  <a:lnTo>
                    <a:pt x="81" y="4"/>
                  </a:lnTo>
                  <a:lnTo>
                    <a:pt x="82" y="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6" name="Freeform 81"/>
            <p:cNvSpPr>
              <a:spLocks/>
            </p:cNvSpPr>
            <p:nvPr/>
          </p:nvSpPr>
          <p:spPr bwMode="auto">
            <a:xfrm>
              <a:off x="4398" y="2186"/>
              <a:ext cx="81" cy="116"/>
            </a:xfrm>
            <a:custGeom>
              <a:avLst/>
              <a:gdLst/>
              <a:ahLst/>
              <a:cxnLst>
                <a:cxn ang="0">
                  <a:pos x="0" y="1"/>
                </a:cxn>
                <a:cxn ang="0">
                  <a:pos x="1" y="0"/>
                </a:cxn>
                <a:cxn ang="0">
                  <a:pos x="2" y="0"/>
                </a:cxn>
                <a:cxn ang="0">
                  <a:pos x="3" y="3"/>
                </a:cxn>
                <a:cxn ang="0">
                  <a:pos x="4" y="9"/>
                </a:cxn>
                <a:cxn ang="0">
                  <a:pos x="5" y="24"/>
                </a:cxn>
                <a:cxn ang="0">
                  <a:pos x="9" y="70"/>
                </a:cxn>
                <a:cxn ang="0">
                  <a:pos x="11" y="97"/>
                </a:cxn>
                <a:cxn ang="0">
                  <a:pos x="12" y="109"/>
                </a:cxn>
                <a:cxn ang="0">
                  <a:pos x="13" y="114"/>
                </a:cxn>
                <a:cxn ang="0">
                  <a:pos x="14" y="115"/>
                </a:cxn>
                <a:cxn ang="0">
                  <a:pos x="15" y="115"/>
                </a:cxn>
                <a:cxn ang="0">
                  <a:pos x="15" y="113"/>
                </a:cxn>
                <a:cxn ang="0">
                  <a:pos x="16" y="108"/>
                </a:cxn>
                <a:cxn ang="0">
                  <a:pos x="18" y="97"/>
                </a:cxn>
                <a:cxn ang="0">
                  <a:pos x="20" y="72"/>
                </a:cxn>
                <a:cxn ang="0">
                  <a:pos x="22" y="36"/>
                </a:cxn>
                <a:cxn ang="0">
                  <a:pos x="24" y="19"/>
                </a:cxn>
                <a:cxn ang="0">
                  <a:pos x="25" y="7"/>
                </a:cxn>
                <a:cxn ang="0">
                  <a:pos x="26" y="2"/>
                </a:cxn>
                <a:cxn ang="0">
                  <a:pos x="27" y="0"/>
                </a:cxn>
                <a:cxn ang="0">
                  <a:pos x="27" y="0"/>
                </a:cxn>
                <a:cxn ang="0">
                  <a:pos x="28" y="1"/>
                </a:cxn>
                <a:cxn ang="0">
                  <a:pos x="29" y="5"/>
                </a:cxn>
                <a:cxn ang="0">
                  <a:pos x="30" y="13"/>
                </a:cxn>
                <a:cxn ang="0">
                  <a:pos x="32" y="37"/>
                </a:cxn>
                <a:cxn ang="0">
                  <a:pos x="35" y="81"/>
                </a:cxn>
                <a:cxn ang="0">
                  <a:pos x="37" y="104"/>
                </a:cxn>
                <a:cxn ang="0">
                  <a:pos x="39" y="112"/>
                </a:cxn>
                <a:cxn ang="0">
                  <a:pos x="39" y="115"/>
                </a:cxn>
                <a:cxn ang="0">
                  <a:pos x="40" y="116"/>
                </a:cxn>
                <a:cxn ang="0">
                  <a:pos x="41" y="115"/>
                </a:cxn>
                <a:cxn ang="0">
                  <a:pos x="41" y="112"/>
                </a:cxn>
                <a:cxn ang="0">
                  <a:pos x="42" y="106"/>
                </a:cxn>
                <a:cxn ang="0">
                  <a:pos x="44" y="92"/>
                </a:cxn>
                <a:cxn ang="0">
                  <a:pos x="47" y="54"/>
                </a:cxn>
                <a:cxn ang="0">
                  <a:pos x="49" y="20"/>
                </a:cxn>
                <a:cxn ang="0">
                  <a:pos x="51" y="8"/>
                </a:cxn>
                <a:cxn ang="0">
                  <a:pos x="51" y="3"/>
                </a:cxn>
                <a:cxn ang="0">
                  <a:pos x="52" y="0"/>
                </a:cxn>
                <a:cxn ang="0">
                  <a:pos x="53" y="0"/>
                </a:cxn>
                <a:cxn ang="0">
                  <a:pos x="54" y="1"/>
                </a:cxn>
                <a:cxn ang="0">
                  <a:pos x="55" y="5"/>
                </a:cxn>
                <a:cxn ang="0">
                  <a:pos x="56" y="14"/>
                </a:cxn>
                <a:cxn ang="0">
                  <a:pos x="58" y="45"/>
                </a:cxn>
                <a:cxn ang="0">
                  <a:pos x="62" y="88"/>
                </a:cxn>
                <a:cxn ang="0">
                  <a:pos x="63" y="104"/>
                </a:cxn>
                <a:cxn ang="0">
                  <a:pos x="64" y="111"/>
                </a:cxn>
                <a:cxn ang="0">
                  <a:pos x="65" y="114"/>
                </a:cxn>
                <a:cxn ang="0">
                  <a:pos x="66" y="116"/>
                </a:cxn>
                <a:cxn ang="0">
                  <a:pos x="66" y="115"/>
                </a:cxn>
                <a:cxn ang="0">
                  <a:pos x="67" y="112"/>
                </a:cxn>
                <a:cxn ang="0">
                  <a:pos x="68" y="106"/>
                </a:cxn>
                <a:cxn ang="0">
                  <a:pos x="70" y="85"/>
                </a:cxn>
                <a:cxn ang="0">
                  <a:pos x="72" y="60"/>
                </a:cxn>
                <a:cxn ang="0">
                  <a:pos x="75" y="23"/>
                </a:cxn>
                <a:cxn ang="0">
                  <a:pos x="76" y="8"/>
                </a:cxn>
                <a:cxn ang="0">
                  <a:pos x="77" y="3"/>
                </a:cxn>
                <a:cxn ang="0">
                  <a:pos x="78" y="0"/>
                </a:cxn>
                <a:cxn ang="0">
                  <a:pos x="79" y="0"/>
                </a:cxn>
                <a:cxn ang="0">
                  <a:pos x="79" y="1"/>
                </a:cxn>
                <a:cxn ang="0">
                  <a:pos x="80" y="6"/>
                </a:cxn>
              </a:cxnLst>
              <a:rect l="0" t="0" r="r" b="b"/>
              <a:pathLst>
                <a:path w="81" h="116">
                  <a:moveTo>
                    <a:pt x="0" y="4"/>
                  </a:moveTo>
                  <a:lnTo>
                    <a:pt x="0" y="3"/>
                  </a:lnTo>
                  <a:lnTo>
                    <a:pt x="0" y="3"/>
                  </a:lnTo>
                  <a:lnTo>
                    <a:pt x="0" y="2"/>
                  </a:lnTo>
                  <a:lnTo>
                    <a:pt x="0" y="2"/>
                  </a:ln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1"/>
                  </a:lnTo>
                  <a:lnTo>
                    <a:pt x="2" y="1"/>
                  </a:lnTo>
                  <a:lnTo>
                    <a:pt x="2" y="1"/>
                  </a:lnTo>
                  <a:lnTo>
                    <a:pt x="2" y="1"/>
                  </a:lnTo>
                  <a:lnTo>
                    <a:pt x="2" y="2"/>
                  </a:lnTo>
                  <a:lnTo>
                    <a:pt x="2" y="2"/>
                  </a:lnTo>
                  <a:lnTo>
                    <a:pt x="3" y="2"/>
                  </a:lnTo>
                  <a:lnTo>
                    <a:pt x="3" y="3"/>
                  </a:lnTo>
                  <a:lnTo>
                    <a:pt x="3" y="4"/>
                  </a:lnTo>
                  <a:lnTo>
                    <a:pt x="3" y="4"/>
                  </a:lnTo>
                  <a:lnTo>
                    <a:pt x="3" y="5"/>
                  </a:lnTo>
                  <a:lnTo>
                    <a:pt x="3" y="6"/>
                  </a:lnTo>
                  <a:lnTo>
                    <a:pt x="3" y="6"/>
                  </a:lnTo>
                  <a:lnTo>
                    <a:pt x="3" y="8"/>
                  </a:lnTo>
                  <a:lnTo>
                    <a:pt x="3" y="8"/>
                  </a:lnTo>
                  <a:lnTo>
                    <a:pt x="4" y="9"/>
                  </a:lnTo>
                  <a:lnTo>
                    <a:pt x="4" y="11"/>
                  </a:lnTo>
                  <a:lnTo>
                    <a:pt x="4" y="14"/>
                  </a:lnTo>
                  <a:lnTo>
                    <a:pt x="4" y="15"/>
                  </a:lnTo>
                  <a:lnTo>
                    <a:pt x="4" y="16"/>
                  </a:lnTo>
                  <a:lnTo>
                    <a:pt x="5" y="18"/>
                  </a:lnTo>
                  <a:lnTo>
                    <a:pt x="5" y="21"/>
                  </a:lnTo>
                  <a:lnTo>
                    <a:pt x="5" y="22"/>
                  </a:lnTo>
                  <a:lnTo>
                    <a:pt x="5" y="24"/>
                  </a:lnTo>
                  <a:lnTo>
                    <a:pt x="5" y="26"/>
                  </a:lnTo>
                  <a:lnTo>
                    <a:pt x="6" y="30"/>
                  </a:lnTo>
                  <a:lnTo>
                    <a:pt x="6" y="40"/>
                  </a:lnTo>
                  <a:lnTo>
                    <a:pt x="8" y="60"/>
                  </a:lnTo>
                  <a:lnTo>
                    <a:pt x="8" y="61"/>
                  </a:lnTo>
                  <a:lnTo>
                    <a:pt x="8" y="63"/>
                  </a:lnTo>
                  <a:lnTo>
                    <a:pt x="8" y="65"/>
                  </a:lnTo>
                  <a:lnTo>
                    <a:pt x="9" y="70"/>
                  </a:lnTo>
                  <a:lnTo>
                    <a:pt x="9" y="79"/>
                  </a:lnTo>
                  <a:lnTo>
                    <a:pt x="9" y="80"/>
                  </a:lnTo>
                  <a:lnTo>
                    <a:pt x="9" y="81"/>
                  </a:lnTo>
                  <a:lnTo>
                    <a:pt x="10" y="84"/>
                  </a:lnTo>
                  <a:lnTo>
                    <a:pt x="10" y="88"/>
                  </a:lnTo>
                  <a:lnTo>
                    <a:pt x="11" y="96"/>
                  </a:lnTo>
                  <a:lnTo>
                    <a:pt x="11" y="96"/>
                  </a:lnTo>
                  <a:lnTo>
                    <a:pt x="11" y="97"/>
                  </a:lnTo>
                  <a:lnTo>
                    <a:pt x="11" y="99"/>
                  </a:lnTo>
                  <a:lnTo>
                    <a:pt x="11" y="102"/>
                  </a:lnTo>
                  <a:lnTo>
                    <a:pt x="11" y="103"/>
                  </a:lnTo>
                  <a:lnTo>
                    <a:pt x="11" y="104"/>
                  </a:lnTo>
                  <a:lnTo>
                    <a:pt x="12" y="105"/>
                  </a:lnTo>
                  <a:lnTo>
                    <a:pt x="12" y="108"/>
                  </a:lnTo>
                  <a:lnTo>
                    <a:pt x="12" y="108"/>
                  </a:lnTo>
                  <a:lnTo>
                    <a:pt x="12" y="109"/>
                  </a:lnTo>
                  <a:lnTo>
                    <a:pt x="12" y="110"/>
                  </a:lnTo>
                  <a:lnTo>
                    <a:pt x="13" y="111"/>
                  </a:lnTo>
                  <a:lnTo>
                    <a:pt x="13" y="111"/>
                  </a:lnTo>
                  <a:lnTo>
                    <a:pt x="13" y="112"/>
                  </a:lnTo>
                  <a:lnTo>
                    <a:pt x="13" y="112"/>
                  </a:lnTo>
                  <a:lnTo>
                    <a:pt x="13" y="113"/>
                  </a:lnTo>
                  <a:lnTo>
                    <a:pt x="13" y="113"/>
                  </a:lnTo>
                  <a:lnTo>
                    <a:pt x="13" y="114"/>
                  </a:lnTo>
                  <a:lnTo>
                    <a:pt x="13" y="114"/>
                  </a:lnTo>
                  <a:lnTo>
                    <a:pt x="13" y="114"/>
                  </a:lnTo>
                  <a:lnTo>
                    <a:pt x="13" y="114"/>
                  </a:lnTo>
                  <a:lnTo>
                    <a:pt x="13" y="115"/>
                  </a:lnTo>
                  <a:lnTo>
                    <a:pt x="13" y="115"/>
                  </a:lnTo>
                  <a:lnTo>
                    <a:pt x="14" y="115"/>
                  </a:lnTo>
                  <a:lnTo>
                    <a:pt x="14" y="115"/>
                  </a:lnTo>
                  <a:lnTo>
                    <a:pt x="14" y="115"/>
                  </a:lnTo>
                  <a:lnTo>
                    <a:pt x="14" y="115"/>
                  </a:lnTo>
                  <a:lnTo>
                    <a:pt x="14" y="116"/>
                  </a:lnTo>
                  <a:lnTo>
                    <a:pt x="14" y="116"/>
                  </a:lnTo>
                  <a:lnTo>
                    <a:pt x="14" y="116"/>
                  </a:lnTo>
                  <a:lnTo>
                    <a:pt x="14" y="116"/>
                  </a:lnTo>
                  <a:lnTo>
                    <a:pt x="14" y="116"/>
                  </a:lnTo>
                  <a:lnTo>
                    <a:pt x="15" y="115"/>
                  </a:lnTo>
                  <a:lnTo>
                    <a:pt x="15" y="115"/>
                  </a:lnTo>
                  <a:lnTo>
                    <a:pt x="15" y="115"/>
                  </a:lnTo>
                  <a:lnTo>
                    <a:pt x="15" y="115"/>
                  </a:lnTo>
                  <a:lnTo>
                    <a:pt x="15" y="115"/>
                  </a:lnTo>
                  <a:lnTo>
                    <a:pt x="15" y="115"/>
                  </a:lnTo>
                  <a:lnTo>
                    <a:pt x="15" y="114"/>
                  </a:lnTo>
                  <a:lnTo>
                    <a:pt x="15" y="114"/>
                  </a:lnTo>
                  <a:lnTo>
                    <a:pt x="15" y="114"/>
                  </a:lnTo>
                  <a:lnTo>
                    <a:pt x="15" y="113"/>
                  </a:lnTo>
                  <a:lnTo>
                    <a:pt x="15" y="113"/>
                  </a:lnTo>
                  <a:lnTo>
                    <a:pt x="15" y="113"/>
                  </a:lnTo>
                  <a:lnTo>
                    <a:pt x="16" y="112"/>
                  </a:lnTo>
                  <a:lnTo>
                    <a:pt x="16" y="111"/>
                  </a:lnTo>
                  <a:lnTo>
                    <a:pt x="16" y="111"/>
                  </a:lnTo>
                  <a:lnTo>
                    <a:pt x="16" y="110"/>
                  </a:lnTo>
                  <a:lnTo>
                    <a:pt x="16" y="109"/>
                  </a:lnTo>
                  <a:lnTo>
                    <a:pt x="16" y="108"/>
                  </a:lnTo>
                  <a:lnTo>
                    <a:pt x="17" y="107"/>
                  </a:lnTo>
                  <a:lnTo>
                    <a:pt x="17" y="106"/>
                  </a:lnTo>
                  <a:lnTo>
                    <a:pt x="17" y="106"/>
                  </a:lnTo>
                  <a:lnTo>
                    <a:pt x="17" y="104"/>
                  </a:lnTo>
                  <a:lnTo>
                    <a:pt x="17" y="101"/>
                  </a:lnTo>
                  <a:lnTo>
                    <a:pt x="17" y="100"/>
                  </a:lnTo>
                  <a:lnTo>
                    <a:pt x="17" y="99"/>
                  </a:lnTo>
                  <a:lnTo>
                    <a:pt x="18" y="97"/>
                  </a:lnTo>
                  <a:lnTo>
                    <a:pt x="18" y="93"/>
                  </a:lnTo>
                  <a:lnTo>
                    <a:pt x="18" y="92"/>
                  </a:lnTo>
                  <a:lnTo>
                    <a:pt x="18" y="91"/>
                  </a:lnTo>
                  <a:lnTo>
                    <a:pt x="18" y="89"/>
                  </a:lnTo>
                  <a:lnTo>
                    <a:pt x="19" y="84"/>
                  </a:lnTo>
                  <a:lnTo>
                    <a:pt x="19" y="74"/>
                  </a:lnTo>
                  <a:lnTo>
                    <a:pt x="20" y="73"/>
                  </a:lnTo>
                  <a:lnTo>
                    <a:pt x="20" y="72"/>
                  </a:lnTo>
                  <a:lnTo>
                    <a:pt x="20" y="70"/>
                  </a:lnTo>
                  <a:lnTo>
                    <a:pt x="20" y="65"/>
                  </a:lnTo>
                  <a:lnTo>
                    <a:pt x="21" y="55"/>
                  </a:lnTo>
                  <a:lnTo>
                    <a:pt x="21" y="54"/>
                  </a:lnTo>
                  <a:lnTo>
                    <a:pt x="21" y="52"/>
                  </a:lnTo>
                  <a:lnTo>
                    <a:pt x="21" y="50"/>
                  </a:lnTo>
                  <a:lnTo>
                    <a:pt x="22" y="45"/>
                  </a:lnTo>
                  <a:lnTo>
                    <a:pt x="22" y="36"/>
                  </a:lnTo>
                  <a:lnTo>
                    <a:pt x="22" y="35"/>
                  </a:lnTo>
                  <a:lnTo>
                    <a:pt x="23" y="34"/>
                  </a:lnTo>
                  <a:lnTo>
                    <a:pt x="23" y="31"/>
                  </a:lnTo>
                  <a:lnTo>
                    <a:pt x="23" y="27"/>
                  </a:lnTo>
                  <a:lnTo>
                    <a:pt x="23" y="26"/>
                  </a:lnTo>
                  <a:lnTo>
                    <a:pt x="23" y="25"/>
                  </a:lnTo>
                  <a:lnTo>
                    <a:pt x="23" y="23"/>
                  </a:lnTo>
                  <a:lnTo>
                    <a:pt x="24" y="19"/>
                  </a:lnTo>
                  <a:lnTo>
                    <a:pt x="24" y="18"/>
                  </a:lnTo>
                  <a:lnTo>
                    <a:pt x="24" y="17"/>
                  </a:lnTo>
                  <a:lnTo>
                    <a:pt x="24" y="16"/>
                  </a:lnTo>
                  <a:lnTo>
                    <a:pt x="24" y="12"/>
                  </a:lnTo>
                  <a:lnTo>
                    <a:pt x="25" y="12"/>
                  </a:lnTo>
                  <a:lnTo>
                    <a:pt x="25" y="11"/>
                  </a:lnTo>
                  <a:lnTo>
                    <a:pt x="25" y="9"/>
                  </a:lnTo>
                  <a:lnTo>
                    <a:pt x="25" y="7"/>
                  </a:lnTo>
                  <a:lnTo>
                    <a:pt x="25" y="6"/>
                  </a:lnTo>
                  <a:lnTo>
                    <a:pt x="25" y="6"/>
                  </a:lnTo>
                  <a:lnTo>
                    <a:pt x="25" y="5"/>
                  </a:lnTo>
                  <a:lnTo>
                    <a:pt x="25" y="4"/>
                  </a:lnTo>
                  <a:lnTo>
                    <a:pt x="26" y="4"/>
                  </a:lnTo>
                  <a:lnTo>
                    <a:pt x="26" y="3"/>
                  </a:lnTo>
                  <a:lnTo>
                    <a:pt x="26" y="2"/>
                  </a:lnTo>
                  <a:lnTo>
                    <a:pt x="26" y="2"/>
                  </a:lnTo>
                  <a:lnTo>
                    <a:pt x="26" y="2"/>
                  </a:lnTo>
                  <a:lnTo>
                    <a:pt x="26" y="1"/>
                  </a:lnTo>
                  <a:lnTo>
                    <a:pt x="26" y="1"/>
                  </a:lnTo>
                  <a:lnTo>
                    <a:pt x="26" y="1"/>
                  </a:lnTo>
                  <a:lnTo>
                    <a:pt x="26" y="1"/>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1"/>
                  </a:lnTo>
                  <a:lnTo>
                    <a:pt x="28" y="1"/>
                  </a:lnTo>
                  <a:lnTo>
                    <a:pt x="28" y="1"/>
                  </a:lnTo>
                  <a:lnTo>
                    <a:pt x="28" y="2"/>
                  </a:lnTo>
                  <a:lnTo>
                    <a:pt x="28" y="2"/>
                  </a:lnTo>
                  <a:lnTo>
                    <a:pt x="28" y="2"/>
                  </a:lnTo>
                  <a:lnTo>
                    <a:pt x="29" y="3"/>
                  </a:lnTo>
                  <a:lnTo>
                    <a:pt x="29" y="3"/>
                  </a:lnTo>
                  <a:lnTo>
                    <a:pt x="29" y="4"/>
                  </a:lnTo>
                  <a:lnTo>
                    <a:pt x="29" y="5"/>
                  </a:lnTo>
                  <a:lnTo>
                    <a:pt x="29" y="5"/>
                  </a:lnTo>
                  <a:lnTo>
                    <a:pt x="29" y="6"/>
                  </a:lnTo>
                  <a:lnTo>
                    <a:pt x="29" y="7"/>
                  </a:lnTo>
                  <a:lnTo>
                    <a:pt x="29" y="8"/>
                  </a:lnTo>
                  <a:lnTo>
                    <a:pt x="29" y="8"/>
                  </a:lnTo>
                  <a:lnTo>
                    <a:pt x="30" y="9"/>
                  </a:lnTo>
                  <a:lnTo>
                    <a:pt x="30" y="12"/>
                  </a:lnTo>
                  <a:lnTo>
                    <a:pt x="30" y="13"/>
                  </a:lnTo>
                  <a:lnTo>
                    <a:pt x="30" y="14"/>
                  </a:lnTo>
                  <a:lnTo>
                    <a:pt x="30" y="15"/>
                  </a:lnTo>
                  <a:lnTo>
                    <a:pt x="31" y="19"/>
                  </a:lnTo>
                  <a:lnTo>
                    <a:pt x="31" y="20"/>
                  </a:lnTo>
                  <a:lnTo>
                    <a:pt x="31" y="21"/>
                  </a:lnTo>
                  <a:lnTo>
                    <a:pt x="31" y="23"/>
                  </a:lnTo>
                  <a:lnTo>
                    <a:pt x="31" y="27"/>
                  </a:lnTo>
                  <a:lnTo>
                    <a:pt x="32" y="37"/>
                  </a:lnTo>
                  <a:lnTo>
                    <a:pt x="34" y="58"/>
                  </a:lnTo>
                  <a:lnTo>
                    <a:pt x="34" y="59"/>
                  </a:lnTo>
                  <a:lnTo>
                    <a:pt x="34" y="60"/>
                  </a:lnTo>
                  <a:lnTo>
                    <a:pt x="34" y="63"/>
                  </a:lnTo>
                  <a:lnTo>
                    <a:pt x="34" y="68"/>
                  </a:lnTo>
                  <a:lnTo>
                    <a:pt x="35" y="78"/>
                  </a:lnTo>
                  <a:lnTo>
                    <a:pt x="35" y="80"/>
                  </a:lnTo>
                  <a:lnTo>
                    <a:pt x="35" y="81"/>
                  </a:lnTo>
                  <a:lnTo>
                    <a:pt x="35" y="83"/>
                  </a:lnTo>
                  <a:lnTo>
                    <a:pt x="36" y="88"/>
                  </a:lnTo>
                  <a:lnTo>
                    <a:pt x="37" y="96"/>
                  </a:lnTo>
                  <a:lnTo>
                    <a:pt x="37" y="97"/>
                  </a:lnTo>
                  <a:lnTo>
                    <a:pt x="37" y="98"/>
                  </a:lnTo>
                  <a:lnTo>
                    <a:pt x="37" y="100"/>
                  </a:lnTo>
                  <a:lnTo>
                    <a:pt x="37" y="103"/>
                  </a:lnTo>
                  <a:lnTo>
                    <a:pt x="37" y="104"/>
                  </a:lnTo>
                  <a:lnTo>
                    <a:pt x="37" y="104"/>
                  </a:lnTo>
                  <a:lnTo>
                    <a:pt x="38" y="106"/>
                  </a:lnTo>
                  <a:lnTo>
                    <a:pt x="38" y="108"/>
                  </a:lnTo>
                  <a:lnTo>
                    <a:pt x="38" y="109"/>
                  </a:lnTo>
                  <a:lnTo>
                    <a:pt x="38" y="110"/>
                  </a:lnTo>
                  <a:lnTo>
                    <a:pt x="38" y="111"/>
                  </a:lnTo>
                  <a:lnTo>
                    <a:pt x="39" y="111"/>
                  </a:lnTo>
                  <a:lnTo>
                    <a:pt x="39" y="112"/>
                  </a:lnTo>
                  <a:lnTo>
                    <a:pt x="39" y="112"/>
                  </a:lnTo>
                  <a:lnTo>
                    <a:pt x="39" y="113"/>
                  </a:lnTo>
                  <a:lnTo>
                    <a:pt x="39" y="113"/>
                  </a:lnTo>
                  <a:lnTo>
                    <a:pt x="39" y="114"/>
                  </a:lnTo>
                  <a:lnTo>
                    <a:pt x="39" y="114"/>
                  </a:lnTo>
                  <a:lnTo>
                    <a:pt x="39" y="114"/>
                  </a:lnTo>
                  <a:lnTo>
                    <a:pt x="39" y="114"/>
                  </a:lnTo>
                  <a:lnTo>
                    <a:pt x="39" y="115"/>
                  </a:lnTo>
                  <a:lnTo>
                    <a:pt x="39" y="115"/>
                  </a:lnTo>
                  <a:lnTo>
                    <a:pt x="39" y="115"/>
                  </a:lnTo>
                  <a:lnTo>
                    <a:pt x="40" y="115"/>
                  </a:lnTo>
                  <a:lnTo>
                    <a:pt x="40" y="115"/>
                  </a:lnTo>
                  <a:lnTo>
                    <a:pt x="40" y="115"/>
                  </a:lnTo>
                  <a:lnTo>
                    <a:pt x="40" y="116"/>
                  </a:lnTo>
                  <a:lnTo>
                    <a:pt x="40" y="116"/>
                  </a:lnTo>
                  <a:lnTo>
                    <a:pt x="40" y="116"/>
                  </a:lnTo>
                  <a:lnTo>
                    <a:pt x="40" y="116"/>
                  </a:lnTo>
                  <a:lnTo>
                    <a:pt x="40" y="116"/>
                  </a:lnTo>
                  <a:lnTo>
                    <a:pt x="40" y="116"/>
                  </a:lnTo>
                  <a:lnTo>
                    <a:pt x="40" y="115"/>
                  </a:lnTo>
                  <a:lnTo>
                    <a:pt x="41" y="115"/>
                  </a:lnTo>
                  <a:lnTo>
                    <a:pt x="41" y="115"/>
                  </a:lnTo>
                  <a:lnTo>
                    <a:pt x="41" y="115"/>
                  </a:lnTo>
                  <a:lnTo>
                    <a:pt x="41" y="115"/>
                  </a:lnTo>
                  <a:lnTo>
                    <a:pt x="41" y="115"/>
                  </a:lnTo>
                  <a:lnTo>
                    <a:pt x="41" y="114"/>
                  </a:lnTo>
                  <a:lnTo>
                    <a:pt x="41" y="114"/>
                  </a:lnTo>
                  <a:lnTo>
                    <a:pt x="41" y="114"/>
                  </a:lnTo>
                  <a:lnTo>
                    <a:pt x="41" y="114"/>
                  </a:lnTo>
                  <a:lnTo>
                    <a:pt x="41" y="113"/>
                  </a:lnTo>
                  <a:lnTo>
                    <a:pt x="41" y="113"/>
                  </a:lnTo>
                  <a:lnTo>
                    <a:pt x="41" y="112"/>
                  </a:lnTo>
                  <a:lnTo>
                    <a:pt x="42" y="112"/>
                  </a:lnTo>
                  <a:lnTo>
                    <a:pt x="42" y="111"/>
                  </a:lnTo>
                  <a:lnTo>
                    <a:pt x="42" y="110"/>
                  </a:lnTo>
                  <a:lnTo>
                    <a:pt x="42" y="110"/>
                  </a:lnTo>
                  <a:lnTo>
                    <a:pt x="42" y="109"/>
                  </a:lnTo>
                  <a:lnTo>
                    <a:pt x="42" y="108"/>
                  </a:lnTo>
                  <a:lnTo>
                    <a:pt x="42" y="107"/>
                  </a:lnTo>
                  <a:lnTo>
                    <a:pt x="42" y="106"/>
                  </a:lnTo>
                  <a:lnTo>
                    <a:pt x="43" y="105"/>
                  </a:lnTo>
                  <a:lnTo>
                    <a:pt x="43" y="102"/>
                  </a:lnTo>
                  <a:lnTo>
                    <a:pt x="43" y="101"/>
                  </a:lnTo>
                  <a:lnTo>
                    <a:pt x="43" y="100"/>
                  </a:lnTo>
                  <a:lnTo>
                    <a:pt x="43" y="98"/>
                  </a:lnTo>
                  <a:lnTo>
                    <a:pt x="44" y="94"/>
                  </a:lnTo>
                  <a:lnTo>
                    <a:pt x="44" y="93"/>
                  </a:lnTo>
                  <a:lnTo>
                    <a:pt x="44" y="92"/>
                  </a:lnTo>
                  <a:lnTo>
                    <a:pt x="44" y="90"/>
                  </a:lnTo>
                  <a:lnTo>
                    <a:pt x="45" y="85"/>
                  </a:lnTo>
                  <a:lnTo>
                    <a:pt x="45" y="75"/>
                  </a:lnTo>
                  <a:lnTo>
                    <a:pt x="45" y="74"/>
                  </a:lnTo>
                  <a:lnTo>
                    <a:pt x="45" y="72"/>
                  </a:lnTo>
                  <a:lnTo>
                    <a:pt x="46" y="70"/>
                  </a:lnTo>
                  <a:lnTo>
                    <a:pt x="46" y="64"/>
                  </a:lnTo>
                  <a:lnTo>
                    <a:pt x="47" y="54"/>
                  </a:lnTo>
                  <a:lnTo>
                    <a:pt x="48" y="33"/>
                  </a:lnTo>
                  <a:lnTo>
                    <a:pt x="48" y="32"/>
                  </a:lnTo>
                  <a:lnTo>
                    <a:pt x="49" y="31"/>
                  </a:lnTo>
                  <a:lnTo>
                    <a:pt x="49" y="28"/>
                  </a:lnTo>
                  <a:lnTo>
                    <a:pt x="49" y="24"/>
                  </a:lnTo>
                  <a:lnTo>
                    <a:pt x="49" y="23"/>
                  </a:lnTo>
                  <a:lnTo>
                    <a:pt x="49" y="22"/>
                  </a:lnTo>
                  <a:lnTo>
                    <a:pt x="49" y="20"/>
                  </a:lnTo>
                  <a:lnTo>
                    <a:pt x="50" y="16"/>
                  </a:lnTo>
                  <a:lnTo>
                    <a:pt x="50" y="15"/>
                  </a:lnTo>
                  <a:lnTo>
                    <a:pt x="50" y="14"/>
                  </a:lnTo>
                  <a:lnTo>
                    <a:pt x="50" y="12"/>
                  </a:lnTo>
                  <a:lnTo>
                    <a:pt x="50" y="12"/>
                  </a:lnTo>
                  <a:lnTo>
                    <a:pt x="50" y="11"/>
                  </a:lnTo>
                  <a:lnTo>
                    <a:pt x="51" y="9"/>
                  </a:lnTo>
                  <a:lnTo>
                    <a:pt x="51" y="8"/>
                  </a:lnTo>
                  <a:lnTo>
                    <a:pt x="51" y="8"/>
                  </a:lnTo>
                  <a:lnTo>
                    <a:pt x="51" y="6"/>
                  </a:lnTo>
                  <a:lnTo>
                    <a:pt x="51" y="6"/>
                  </a:lnTo>
                  <a:lnTo>
                    <a:pt x="51" y="5"/>
                  </a:lnTo>
                  <a:lnTo>
                    <a:pt x="51" y="4"/>
                  </a:lnTo>
                  <a:lnTo>
                    <a:pt x="51" y="4"/>
                  </a:lnTo>
                  <a:lnTo>
                    <a:pt x="51" y="3"/>
                  </a:lnTo>
                  <a:lnTo>
                    <a:pt x="51" y="3"/>
                  </a:lnTo>
                  <a:lnTo>
                    <a:pt x="52" y="2"/>
                  </a:lnTo>
                  <a:lnTo>
                    <a:pt x="52" y="2"/>
                  </a:lnTo>
                  <a:lnTo>
                    <a:pt x="52" y="2"/>
                  </a:lnTo>
                  <a:lnTo>
                    <a:pt x="52" y="1"/>
                  </a:lnTo>
                  <a:lnTo>
                    <a:pt x="52" y="1"/>
                  </a:lnTo>
                  <a:lnTo>
                    <a:pt x="52" y="1"/>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0"/>
                  </a:lnTo>
                  <a:lnTo>
                    <a:pt x="54" y="1"/>
                  </a:lnTo>
                  <a:lnTo>
                    <a:pt x="54" y="1"/>
                  </a:lnTo>
                  <a:lnTo>
                    <a:pt x="54" y="1"/>
                  </a:lnTo>
                  <a:lnTo>
                    <a:pt x="54" y="2"/>
                  </a:lnTo>
                  <a:lnTo>
                    <a:pt x="54" y="2"/>
                  </a:lnTo>
                  <a:lnTo>
                    <a:pt x="54" y="3"/>
                  </a:lnTo>
                  <a:lnTo>
                    <a:pt x="54" y="3"/>
                  </a:lnTo>
                  <a:lnTo>
                    <a:pt x="54" y="4"/>
                  </a:lnTo>
                  <a:lnTo>
                    <a:pt x="55" y="4"/>
                  </a:lnTo>
                  <a:lnTo>
                    <a:pt x="55" y="5"/>
                  </a:lnTo>
                  <a:lnTo>
                    <a:pt x="55" y="6"/>
                  </a:lnTo>
                  <a:lnTo>
                    <a:pt x="55" y="7"/>
                  </a:lnTo>
                  <a:lnTo>
                    <a:pt x="55" y="7"/>
                  </a:lnTo>
                  <a:lnTo>
                    <a:pt x="55" y="8"/>
                  </a:lnTo>
                  <a:lnTo>
                    <a:pt x="55" y="9"/>
                  </a:lnTo>
                  <a:lnTo>
                    <a:pt x="56" y="12"/>
                  </a:lnTo>
                  <a:lnTo>
                    <a:pt x="56" y="13"/>
                  </a:lnTo>
                  <a:lnTo>
                    <a:pt x="56" y="14"/>
                  </a:lnTo>
                  <a:lnTo>
                    <a:pt x="56" y="15"/>
                  </a:lnTo>
                  <a:lnTo>
                    <a:pt x="56" y="19"/>
                  </a:lnTo>
                  <a:lnTo>
                    <a:pt x="57" y="27"/>
                  </a:lnTo>
                  <a:lnTo>
                    <a:pt x="57" y="28"/>
                  </a:lnTo>
                  <a:lnTo>
                    <a:pt x="57" y="29"/>
                  </a:lnTo>
                  <a:lnTo>
                    <a:pt x="57" y="31"/>
                  </a:lnTo>
                  <a:lnTo>
                    <a:pt x="58" y="36"/>
                  </a:lnTo>
                  <a:lnTo>
                    <a:pt x="58" y="45"/>
                  </a:lnTo>
                  <a:lnTo>
                    <a:pt x="60" y="65"/>
                  </a:lnTo>
                  <a:lnTo>
                    <a:pt x="60" y="66"/>
                  </a:lnTo>
                  <a:lnTo>
                    <a:pt x="60" y="68"/>
                  </a:lnTo>
                  <a:lnTo>
                    <a:pt x="60" y="70"/>
                  </a:lnTo>
                  <a:lnTo>
                    <a:pt x="61" y="75"/>
                  </a:lnTo>
                  <a:lnTo>
                    <a:pt x="61" y="85"/>
                  </a:lnTo>
                  <a:lnTo>
                    <a:pt x="62" y="86"/>
                  </a:lnTo>
                  <a:lnTo>
                    <a:pt x="62" y="88"/>
                  </a:lnTo>
                  <a:lnTo>
                    <a:pt x="62" y="90"/>
                  </a:lnTo>
                  <a:lnTo>
                    <a:pt x="62" y="94"/>
                  </a:lnTo>
                  <a:lnTo>
                    <a:pt x="62" y="95"/>
                  </a:lnTo>
                  <a:lnTo>
                    <a:pt x="62" y="96"/>
                  </a:lnTo>
                  <a:lnTo>
                    <a:pt x="62" y="98"/>
                  </a:lnTo>
                  <a:lnTo>
                    <a:pt x="63" y="102"/>
                  </a:lnTo>
                  <a:lnTo>
                    <a:pt x="63" y="103"/>
                  </a:lnTo>
                  <a:lnTo>
                    <a:pt x="63" y="104"/>
                  </a:lnTo>
                  <a:lnTo>
                    <a:pt x="63" y="105"/>
                  </a:lnTo>
                  <a:lnTo>
                    <a:pt x="63" y="106"/>
                  </a:lnTo>
                  <a:lnTo>
                    <a:pt x="64" y="106"/>
                  </a:lnTo>
                  <a:lnTo>
                    <a:pt x="64" y="108"/>
                  </a:lnTo>
                  <a:lnTo>
                    <a:pt x="64" y="109"/>
                  </a:lnTo>
                  <a:lnTo>
                    <a:pt x="64" y="109"/>
                  </a:lnTo>
                  <a:lnTo>
                    <a:pt x="64" y="110"/>
                  </a:lnTo>
                  <a:lnTo>
                    <a:pt x="64" y="111"/>
                  </a:lnTo>
                  <a:lnTo>
                    <a:pt x="64" y="111"/>
                  </a:lnTo>
                  <a:lnTo>
                    <a:pt x="64" y="112"/>
                  </a:lnTo>
                  <a:lnTo>
                    <a:pt x="64" y="113"/>
                  </a:lnTo>
                  <a:lnTo>
                    <a:pt x="65" y="113"/>
                  </a:lnTo>
                  <a:lnTo>
                    <a:pt x="65" y="114"/>
                  </a:lnTo>
                  <a:lnTo>
                    <a:pt x="65" y="114"/>
                  </a:lnTo>
                  <a:lnTo>
                    <a:pt x="65" y="114"/>
                  </a:lnTo>
                  <a:lnTo>
                    <a:pt x="65" y="114"/>
                  </a:lnTo>
                  <a:lnTo>
                    <a:pt x="65" y="115"/>
                  </a:lnTo>
                  <a:lnTo>
                    <a:pt x="65" y="115"/>
                  </a:lnTo>
                  <a:lnTo>
                    <a:pt x="65" y="115"/>
                  </a:lnTo>
                  <a:lnTo>
                    <a:pt x="65" y="115"/>
                  </a:lnTo>
                  <a:lnTo>
                    <a:pt x="65" y="115"/>
                  </a:lnTo>
                  <a:lnTo>
                    <a:pt x="66" y="116"/>
                  </a:lnTo>
                  <a:lnTo>
                    <a:pt x="66" y="116"/>
                  </a:lnTo>
                  <a:lnTo>
                    <a:pt x="66" y="116"/>
                  </a:lnTo>
                  <a:lnTo>
                    <a:pt x="66" y="116"/>
                  </a:lnTo>
                  <a:lnTo>
                    <a:pt x="66" y="116"/>
                  </a:lnTo>
                  <a:lnTo>
                    <a:pt x="66" y="115"/>
                  </a:lnTo>
                  <a:lnTo>
                    <a:pt x="66" y="115"/>
                  </a:lnTo>
                  <a:lnTo>
                    <a:pt x="66" y="115"/>
                  </a:lnTo>
                  <a:lnTo>
                    <a:pt x="66" y="115"/>
                  </a:lnTo>
                  <a:lnTo>
                    <a:pt x="66" y="115"/>
                  </a:lnTo>
                  <a:lnTo>
                    <a:pt x="66" y="115"/>
                  </a:lnTo>
                  <a:lnTo>
                    <a:pt x="66" y="114"/>
                  </a:lnTo>
                  <a:lnTo>
                    <a:pt x="67" y="114"/>
                  </a:lnTo>
                  <a:lnTo>
                    <a:pt x="67" y="114"/>
                  </a:lnTo>
                  <a:lnTo>
                    <a:pt x="67" y="114"/>
                  </a:lnTo>
                  <a:lnTo>
                    <a:pt x="67" y="113"/>
                  </a:lnTo>
                  <a:lnTo>
                    <a:pt x="67" y="113"/>
                  </a:lnTo>
                  <a:lnTo>
                    <a:pt x="67" y="113"/>
                  </a:lnTo>
                  <a:lnTo>
                    <a:pt x="67" y="112"/>
                  </a:lnTo>
                  <a:lnTo>
                    <a:pt x="67" y="111"/>
                  </a:lnTo>
                  <a:lnTo>
                    <a:pt x="67" y="111"/>
                  </a:lnTo>
                  <a:lnTo>
                    <a:pt x="68" y="110"/>
                  </a:lnTo>
                  <a:lnTo>
                    <a:pt x="68" y="109"/>
                  </a:lnTo>
                  <a:lnTo>
                    <a:pt x="68" y="109"/>
                  </a:lnTo>
                  <a:lnTo>
                    <a:pt x="68" y="108"/>
                  </a:lnTo>
                  <a:lnTo>
                    <a:pt x="68" y="107"/>
                  </a:lnTo>
                  <a:lnTo>
                    <a:pt x="68" y="106"/>
                  </a:lnTo>
                  <a:lnTo>
                    <a:pt x="68" y="105"/>
                  </a:lnTo>
                  <a:lnTo>
                    <a:pt x="68" y="104"/>
                  </a:lnTo>
                  <a:lnTo>
                    <a:pt x="69" y="101"/>
                  </a:lnTo>
                  <a:lnTo>
                    <a:pt x="69" y="100"/>
                  </a:lnTo>
                  <a:lnTo>
                    <a:pt x="69" y="99"/>
                  </a:lnTo>
                  <a:lnTo>
                    <a:pt x="69" y="97"/>
                  </a:lnTo>
                  <a:lnTo>
                    <a:pt x="69" y="93"/>
                  </a:lnTo>
                  <a:lnTo>
                    <a:pt x="70" y="85"/>
                  </a:lnTo>
                  <a:lnTo>
                    <a:pt x="70" y="84"/>
                  </a:lnTo>
                  <a:lnTo>
                    <a:pt x="70" y="82"/>
                  </a:lnTo>
                  <a:lnTo>
                    <a:pt x="70" y="80"/>
                  </a:lnTo>
                  <a:lnTo>
                    <a:pt x="71" y="76"/>
                  </a:lnTo>
                  <a:lnTo>
                    <a:pt x="72" y="66"/>
                  </a:lnTo>
                  <a:lnTo>
                    <a:pt x="72" y="64"/>
                  </a:lnTo>
                  <a:lnTo>
                    <a:pt x="72" y="63"/>
                  </a:lnTo>
                  <a:lnTo>
                    <a:pt x="72" y="60"/>
                  </a:lnTo>
                  <a:lnTo>
                    <a:pt x="72" y="55"/>
                  </a:lnTo>
                  <a:lnTo>
                    <a:pt x="73" y="44"/>
                  </a:lnTo>
                  <a:lnTo>
                    <a:pt x="73" y="43"/>
                  </a:lnTo>
                  <a:lnTo>
                    <a:pt x="73" y="41"/>
                  </a:lnTo>
                  <a:lnTo>
                    <a:pt x="73" y="39"/>
                  </a:lnTo>
                  <a:lnTo>
                    <a:pt x="74" y="34"/>
                  </a:lnTo>
                  <a:lnTo>
                    <a:pt x="75" y="24"/>
                  </a:lnTo>
                  <a:lnTo>
                    <a:pt x="75" y="23"/>
                  </a:lnTo>
                  <a:lnTo>
                    <a:pt x="75" y="22"/>
                  </a:lnTo>
                  <a:lnTo>
                    <a:pt x="75" y="20"/>
                  </a:lnTo>
                  <a:lnTo>
                    <a:pt x="75" y="16"/>
                  </a:lnTo>
                  <a:lnTo>
                    <a:pt x="75" y="15"/>
                  </a:lnTo>
                  <a:lnTo>
                    <a:pt x="76" y="14"/>
                  </a:lnTo>
                  <a:lnTo>
                    <a:pt x="76" y="12"/>
                  </a:lnTo>
                  <a:lnTo>
                    <a:pt x="76" y="9"/>
                  </a:lnTo>
                  <a:lnTo>
                    <a:pt x="76" y="8"/>
                  </a:lnTo>
                  <a:lnTo>
                    <a:pt x="76" y="8"/>
                  </a:lnTo>
                  <a:lnTo>
                    <a:pt x="76" y="6"/>
                  </a:lnTo>
                  <a:lnTo>
                    <a:pt x="77" y="6"/>
                  </a:lnTo>
                  <a:lnTo>
                    <a:pt x="77" y="5"/>
                  </a:lnTo>
                  <a:lnTo>
                    <a:pt x="77" y="4"/>
                  </a:lnTo>
                  <a:lnTo>
                    <a:pt x="77" y="4"/>
                  </a:lnTo>
                  <a:lnTo>
                    <a:pt x="77" y="3"/>
                  </a:lnTo>
                  <a:lnTo>
                    <a:pt x="77" y="3"/>
                  </a:lnTo>
                  <a:lnTo>
                    <a:pt x="77" y="2"/>
                  </a:lnTo>
                  <a:lnTo>
                    <a:pt x="77" y="2"/>
                  </a:lnTo>
                  <a:lnTo>
                    <a:pt x="77" y="1"/>
                  </a:lnTo>
                  <a:lnTo>
                    <a:pt x="78" y="1"/>
                  </a:lnTo>
                  <a:lnTo>
                    <a:pt x="78" y="1"/>
                  </a:lnTo>
                  <a:lnTo>
                    <a:pt x="78" y="0"/>
                  </a:lnTo>
                  <a:lnTo>
                    <a:pt x="78" y="0"/>
                  </a:lnTo>
                  <a:lnTo>
                    <a:pt x="78" y="0"/>
                  </a:lnTo>
                  <a:lnTo>
                    <a:pt x="78" y="0"/>
                  </a:lnTo>
                  <a:lnTo>
                    <a:pt x="78" y="0"/>
                  </a:lnTo>
                  <a:lnTo>
                    <a:pt x="78" y="0"/>
                  </a:lnTo>
                  <a:lnTo>
                    <a:pt x="78" y="0"/>
                  </a:lnTo>
                  <a:lnTo>
                    <a:pt x="78" y="0"/>
                  </a:lnTo>
                  <a:lnTo>
                    <a:pt x="78" y="0"/>
                  </a:lnTo>
                  <a:lnTo>
                    <a:pt x="78" y="0"/>
                  </a:lnTo>
                  <a:lnTo>
                    <a:pt x="79" y="0"/>
                  </a:lnTo>
                  <a:lnTo>
                    <a:pt x="79" y="0"/>
                  </a:lnTo>
                  <a:lnTo>
                    <a:pt x="79" y="0"/>
                  </a:lnTo>
                  <a:lnTo>
                    <a:pt x="79" y="0"/>
                  </a:lnTo>
                  <a:lnTo>
                    <a:pt x="79" y="0"/>
                  </a:lnTo>
                  <a:lnTo>
                    <a:pt x="79" y="0"/>
                  </a:lnTo>
                  <a:lnTo>
                    <a:pt x="79" y="1"/>
                  </a:lnTo>
                  <a:lnTo>
                    <a:pt x="79" y="1"/>
                  </a:lnTo>
                  <a:lnTo>
                    <a:pt x="79" y="1"/>
                  </a:lnTo>
                  <a:lnTo>
                    <a:pt x="80" y="2"/>
                  </a:lnTo>
                  <a:lnTo>
                    <a:pt x="80" y="2"/>
                  </a:lnTo>
                  <a:lnTo>
                    <a:pt x="80" y="2"/>
                  </a:lnTo>
                  <a:lnTo>
                    <a:pt x="80" y="3"/>
                  </a:lnTo>
                  <a:lnTo>
                    <a:pt x="80" y="4"/>
                  </a:lnTo>
                  <a:lnTo>
                    <a:pt x="80" y="4"/>
                  </a:lnTo>
                  <a:lnTo>
                    <a:pt x="80" y="5"/>
                  </a:lnTo>
                  <a:lnTo>
                    <a:pt x="80" y="6"/>
                  </a:lnTo>
                  <a:lnTo>
                    <a:pt x="80" y="7"/>
                  </a:lnTo>
                  <a:lnTo>
                    <a:pt x="81" y="8"/>
                  </a:lnTo>
                  <a:lnTo>
                    <a:pt x="81" y="9"/>
                  </a:lnTo>
                  <a:lnTo>
                    <a:pt x="81" y="9"/>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7" name="Freeform 82"/>
            <p:cNvSpPr>
              <a:spLocks/>
            </p:cNvSpPr>
            <p:nvPr/>
          </p:nvSpPr>
          <p:spPr bwMode="auto">
            <a:xfrm>
              <a:off x="4479" y="2186"/>
              <a:ext cx="83" cy="116"/>
            </a:xfrm>
            <a:custGeom>
              <a:avLst/>
              <a:gdLst/>
              <a:ahLst/>
              <a:cxnLst>
                <a:cxn ang="0">
                  <a:pos x="1" y="23"/>
                </a:cxn>
                <a:cxn ang="0">
                  <a:pos x="3" y="51"/>
                </a:cxn>
                <a:cxn ang="0">
                  <a:pos x="5" y="83"/>
                </a:cxn>
                <a:cxn ang="0">
                  <a:pos x="7" y="99"/>
                </a:cxn>
                <a:cxn ang="0">
                  <a:pos x="8" y="108"/>
                </a:cxn>
                <a:cxn ang="0">
                  <a:pos x="9" y="112"/>
                </a:cxn>
                <a:cxn ang="0">
                  <a:pos x="10" y="115"/>
                </a:cxn>
                <a:cxn ang="0">
                  <a:pos x="10" y="115"/>
                </a:cxn>
                <a:cxn ang="0">
                  <a:pos x="11" y="114"/>
                </a:cxn>
                <a:cxn ang="0">
                  <a:pos x="12" y="108"/>
                </a:cxn>
                <a:cxn ang="0">
                  <a:pos x="14" y="87"/>
                </a:cxn>
                <a:cxn ang="0">
                  <a:pos x="17" y="44"/>
                </a:cxn>
                <a:cxn ang="0">
                  <a:pos x="19" y="26"/>
                </a:cxn>
                <a:cxn ang="0">
                  <a:pos x="20" y="11"/>
                </a:cxn>
                <a:cxn ang="0">
                  <a:pos x="21" y="4"/>
                </a:cxn>
                <a:cxn ang="0">
                  <a:pos x="22" y="1"/>
                </a:cxn>
                <a:cxn ang="0">
                  <a:pos x="22" y="0"/>
                </a:cxn>
                <a:cxn ang="0">
                  <a:pos x="23" y="0"/>
                </a:cxn>
                <a:cxn ang="0">
                  <a:pos x="24" y="3"/>
                </a:cxn>
                <a:cxn ang="0">
                  <a:pos x="25" y="8"/>
                </a:cxn>
                <a:cxn ang="0">
                  <a:pos x="27" y="31"/>
                </a:cxn>
                <a:cxn ang="0">
                  <a:pos x="29" y="57"/>
                </a:cxn>
                <a:cxn ang="0">
                  <a:pos x="31" y="94"/>
                </a:cxn>
                <a:cxn ang="0">
                  <a:pos x="33" y="107"/>
                </a:cxn>
                <a:cxn ang="0">
                  <a:pos x="34" y="113"/>
                </a:cxn>
                <a:cxn ang="0">
                  <a:pos x="34" y="115"/>
                </a:cxn>
                <a:cxn ang="0">
                  <a:pos x="35" y="116"/>
                </a:cxn>
                <a:cxn ang="0">
                  <a:pos x="36" y="114"/>
                </a:cxn>
                <a:cxn ang="0">
                  <a:pos x="37" y="110"/>
                </a:cxn>
                <a:cxn ang="0">
                  <a:pos x="38" y="100"/>
                </a:cxn>
                <a:cxn ang="0">
                  <a:pos x="40" y="74"/>
                </a:cxn>
                <a:cxn ang="0">
                  <a:pos x="42" y="42"/>
                </a:cxn>
                <a:cxn ang="0">
                  <a:pos x="44" y="18"/>
                </a:cxn>
                <a:cxn ang="0">
                  <a:pos x="46" y="7"/>
                </a:cxn>
                <a:cxn ang="0">
                  <a:pos x="46" y="2"/>
                </a:cxn>
                <a:cxn ang="0">
                  <a:pos x="47" y="0"/>
                </a:cxn>
                <a:cxn ang="0">
                  <a:pos x="48" y="0"/>
                </a:cxn>
                <a:cxn ang="0">
                  <a:pos x="49" y="2"/>
                </a:cxn>
                <a:cxn ang="0">
                  <a:pos x="50" y="7"/>
                </a:cxn>
                <a:cxn ang="0">
                  <a:pos x="51" y="17"/>
                </a:cxn>
                <a:cxn ang="0">
                  <a:pos x="53" y="52"/>
                </a:cxn>
                <a:cxn ang="0">
                  <a:pos x="56" y="87"/>
                </a:cxn>
                <a:cxn ang="0">
                  <a:pos x="57" y="104"/>
                </a:cxn>
                <a:cxn ang="0">
                  <a:pos x="58" y="112"/>
                </a:cxn>
                <a:cxn ang="0">
                  <a:pos x="59" y="115"/>
                </a:cxn>
                <a:cxn ang="0">
                  <a:pos x="60" y="116"/>
                </a:cxn>
                <a:cxn ang="0">
                  <a:pos x="61" y="114"/>
                </a:cxn>
                <a:cxn ang="0">
                  <a:pos x="62" y="110"/>
                </a:cxn>
                <a:cxn ang="0">
                  <a:pos x="63" y="98"/>
                </a:cxn>
                <a:cxn ang="0">
                  <a:pos x="66" y="52"/>
                </a:cxn>
                <a:cxn ang="0">
                  <a:pos x="68" y="28"/>
                </a:cxn>
                <a:cxn ang="0">
                  <a:pos x="69" y="13"/>
                </a:cxn>
                <a:cxn ang="0">
                  <a:pos x="70" y="6"/>
                </a:cxn>
                <a:cxn ang="0">
                  <a:pos x="71" y="2"/>
                </a:cxn>
                <a:cxn ang="0">
                  <a:pos x="72" y="0"/>
                </a:cxn>
                <a:cxn ang="0">
                  <a:pos x="72" y="0"/>
                </a:cxn>
                <a:cxn ang="0">
                  <a:pos x="73" y="2"/>
                </a:cxn>
                <a:cxn ang="0">
                  <a:pos x="74" y="8"/>
                </a:cxn>
                <a:cxn ang="0">
                  <a:pos x="76" y="32"/>
                </a:cxn>
                <a:cxn ang="0">
                  <a:pos x="78" y="62"/>
                </a:cxn>
                <a:cxn ang="0">
                  <a:pos x="81" y="94"/>
                </a:cxn>
                <a:cxn ang="0">
                  <a:pos x="82" y="107"/>
                </a:cxn>
              </a:cxnLst>
              <a:rect l="0" t="0" r="r" b="b"/>
              <a:pathLst>
                <a:path w="83" h="116">
                  <a:moveTo>
                    <a:pt x="0" y="9"/>
                  </a:moveTo>
                  <a:lnTo>
                    <a:pt x="0" y="11"/>
                  </a:lnTo>
                  <a:lnTo>
                    <a:pt x="0" y="14"/>
                  </a:lnTo>
                  <a:lnTo>
                    <a:pt x="0" y="15"/>
                  </a:lnTo>
                  <a:lnTo>
                    <a:pt x="1" y="16"/>
                  </a:lnTo>
                  <a:lnTo>
                    <a:pt x="1" y="18"/>
                  </a:lnTo>
                  <a:lnTo>
                    <a:pt x="1" y="22"/>
                  </a:lnTo>
                  <a:lnTo>
                    <a:pt x="1" y="23"/>
                  </a:lnTo>
                  <a:lnTo>
                    <a:pt x="1" y="24"/>
                  </a:lnTo>
                  <a:lnTo>
                    <a:pt x="1" y="27"/>
                  </a:lnTo>
                  <a:lnTo>
                    <a:pt x="2" y="31"/>
                  </a:lnTo>
                  <a:lnTo>
                    <a:pt x="3" y="41"/>
                  </a:lnTo>
                  <a:lnTo>
                    <a:pt x="3" y="42"/>
                  </a:lnTo>
                  <a:lnTo>
                    <a:pt x="3" y="44"/>
                  </a:lnTo>
                  <a:lnTo>
                    <a:pt x="3" y="46"/>
                  </a:lnTo>
                  <a:lnTo>
                    <a:pt x="3" y="51"/>
                  </a:lnTo>
                  <a:lnTo>
                    <a:pt x="4" y="61"/>
                  </a:lnTo>
                  <a:lnTo>
                    <a:pt x="4" y="62"/>
                  </a:lnTo>
                  <a:lnTo>
                    <a:pt x="4" y="64"/>
                  </a:lnTo>
                  <a:lnTo>
                    <a:pt x="4" y="66"/>
                  </a:lnTo>
                  <a:lnTo>
                    <a:pt x="5" y="71"/>
                  </a:lnTo>
                  <a:lnTo>
                    <a:pt x="5" y="81"/>
                  </a:lnTo>
                  <a:lnTo>
                    <a:pt x="5" y="82"/>
                  </a:lnTo>
                  <a:lnTo>
                    <a:pt x="5" y="83"/>
                  </a:lnTo>
                  <a:lnTo>
                    <a:pt x="6" y="85"/>
                  </a:lnTo>
                  <a:lnTo>
                    <a:pt x="6" y="90"/>
                  </a:lnTo>
                  <a:lnTo>
                    <a:pt x="6" y="91"/>
                  </a:lnTo>
                  <a:lnTo>
                    <a:pt x="6" y="92"/>
                  </a:lnTo>
                  <a:lnTo>
                    <a:pt x="6" y="94"/>
                  </a:lnTo>
                  <a:lnTo>
                    <a:pt x="7" y="97"/>
                  </a:lnTo>
                  <a:lnTo>
                    <a:pt x="7" y="98"/>
                  </a:lnTo>
                  <a:lnTo>
                    <a:pt x="7" y="99"/>
                  </a:lnTo>
                  <a:lnTo>
                    <a:pt x="7" y="101"/>
                  </a:lnTo>
                  <a:lnTo>
                    <a:pt x="7" y="102"/>
                  </a:lnTo>
                  <a:lnTo>
                    <a:pt x="7" y="103"/>
                  </a:lnTo>
                  <a:lnTo>
                    <a:pt x="7" y="104"/>
                  </a:lnTo>
                  <a:lnTo>
                    <a:pt x="7" y="105"/>
                  </a:lnTo>
                  <a:lnTo>
                    <a:pt x="8" y="106"/>
                  </a:lnTo>
                  <a:lnTo>
                    <a:pt x="8" y="107"/>
                  </a:lnTo>
                  <a:lnTo>
                    <a:pt x="8" y="108"/>
                  </a:lnTo>
                  <a:lnTo>
                    <a:pt x="8" y="108"/>
                  </a:lnTo>
                  <a:lnTo>
                    <a:pt x="8" y="109"/>
                  </a:lnTo>
                  <a:lnTo>
                    <a:pt x="8" y="110"/>
                  </a:lnTo>
                  <a:lnTo>
                    <a:pt x="8" y="111"/>
                  </a:lnTo>
                  <a:lnTo>
                    <a:pt x="8" y="111"/>
                  </a:lnTo>
                  <a:lnTo>
                    <a:pt x="9" y="112"/>
                  </a:lnTo>
                  <a:lnTo>
                    <a:pt x="9" y="112"/>
                  </a:lnTo>
                  <a:lnTo>
                    <a:pt x="9" y="112"/>
                  </a:lnTo>
                  <a:lnTo>
                    <a:pt x="9" y="113"/>
                  </a:lnTo>
                  <a:lnTo>
                    <a:pt x="9" y="114"/>
                  </a:lnTo>
                  <a:lnTo>
                    <a:pt x="9" y="114"/>
                  </a:lnTo>
                  <a:lnTo>
                    <a:pt x="9" y="114"/>
                  </a:lnTo>
                  <a:lnTo>
                    <a:pt x="9" y="115"/>
                  </a:lnTo>
                  <a:lnTo>
                    <a:pt x="9" y="115"/>
                  </a:lnTo>
                  <a:lnTo>
                    <a:pt x="9" y="115"/>
                  </a:lnTo>
                  <a:lnTo>
                    <a:pt x="10" y="115"/>
                  </a:lnTo>
                  <a:lnTo>
                    <a:pt x="10" y="115"/>
                  </a:lnTo>
                  <a:lnTo>
                    <a:pt x="10" y="115"/>
                  </a:lnTo>
                  <a:lnTo>
                    <a:pt x="10" y="116"/>
                  </a:lnTo>
                  <a:lnTo>
                    <a:pt x="10" y="116"/>
                  </a:lnTo>
                  <a:lnTo>
                    <a:pt x="10" y="116"/>
                  </a:lnTo>
                  <a:lnTo>
                    <a:pt x="10" y="116"/>
                  </a:lnTo>
                  <a:lnTo>
                    <a:pt x="10" y="116"/>
                  </a:lnTo>
                  <a:lnTo>
                    <a:pt x="10" y="115"/>
                  </a:lnTo>
                  <a:lnTo>
                    <a:pt x="10" y="115"/>
                  </a:lnTo>
                  <a:lnTo>
                    <a:pt x="11" y="115"/>
                  </a:lnTo>
                  <a:lnTo>
                    <a:pt x="11" y="115"/>
                  </a:lnTo>
                  <a:lnTo>
                    <a:pt x="11" y="115"/>
                  </a:lnTo>
                  <a:lnTo>
                    <a:pt x="11" y="114"/>
                  </a:lnTo>
                  <a:lnTo>
                    <a:pt x="11" y="114"/>
                  </a:lnTo>
                  <a:lnTo>
                    <a:pt x="11" y="114"/>
                  </a:lnTo>
                  <a:lnTo>
                    <a:pt x="11" y="114"/>
                  </a:lnTo>
                  <a:lnTo>
                    <a:pt x="11" y="113"/>
                  </a:lnTo>
                  <a:lnTo>
                    <a:pt x="11" y="113"/>
                  </a:lnTo>
                  <a:lnTo>
                    <a:pt x="11" y="112"/>
                  </a:lnTo>
                  <a:lnTo>
                    <a:pt x="11" y="111"/>
                  </a:lnTo>
                  <a:lnTo>
                    <a:pt x="12" y="111"/>
                  </a:lnTo>
                  <a:lnTo>
                    <a:pt x="12" y="110"/>
                  </a:lnTo>
                  <a:lnTo>
                    <a:pt x="12" y="109"/>
                  </a:lnTo>
                  <a:lnTo>
                    <a:pt x="12" y="108"/>
                  </a:lnTo>
                  <a:lnTo>
                    <a:pt x="12" y="108"/>
                  </a:lnTo>
                  <a:lnTo>
                    <a:pt x="12" y="106"/>
                  </a:lnTo>
                  <a:lnTo>
                    <a:pt x="13" y="103"/>
                  </a:lnTo>
                  <a:lnTo>
                    <a:pt x="13" y="102"/>
                  </a:lnTo>
                  <a:lnTo>
                    <a:pt x="13" y="101"/>
                  </a:lnTo>
                  <a:lnTo>
                    <a:pt x="13" y="100"/>
                  </a:lnTo>
                  <a:lnTo>
                    <a:pt x="13" y="96"/>
                  </a:lnTo>
                  <a:lnTo>
                    <a:pt x="14" y="87"/>
                  </a:lnTo>
                  <a:lnTo>
                    <a:pt x="14" y="86"/>
                  </a:lnTo>
                  <a:lnTo>
                    <a:pt x="14" y="84"/>
                  </a:lnTo>
                  <a:lnTo>
                    <a:pt x="15" y="82"/>
                  </a:lnTo>
                  <a:lnTo>
                    <a:pt x="15" y="77"/>
                  </a:lnTo>
                  <a:lnTo>
                    <a:pt x="16" y="67"/>
                  </a:lnTo>
                  <a:lnTo>
                    <a:pt x="17" y="47"/>
                  </a:lnTo>
                  <a:lnTo>
                    <a:pt x="17" y="46"/>
                  </a:lnTo>
                  <a:lnTo>
                    <a:pt x="17" y="44"/>
                  </a:lnTo>
                  <a:lnTo>
                    <a:pt x="17" y="42"/>
                  </a:lnTo>
                  <a:lnTo>
                    <a:pt x="18" y="37"/>
                  </a:lnTo>
                  <a:lnTo>
                    <a:pt x="18" y="36"/>
                  </a:lnTo>
                  <a:lnTo>
                    <a:pt x="18" y="35"/>
                  </a:lnTo>
                  <a:lnTo>
                    <a:pt x="18" y="32"/>
                  </a:lnTo>
                  <a:lnTo>
                    <a:pt x="18" y="28"/>
                  </a:lnTo>
                  <a:lnTo>
                    <a:pt x="19" y="27"/>
                  </a:lnTo>
                  <a:lnTo>
                    <a:pt x="19" y="26"/>
                  </a:lnTo>
                  <a:lnTo>
                    <a:pt x="19" y="24"/>
                  </a:lnTo>
                  <a:lnTo>
                    <a:pt x="19" y="20"/>
                  </a:lnTo>
                  <a:lnTo>
                    <a:pt x="19" y="19"/>
                  </a:lnTo>
                  <a:lnTo>
                    <a:pt x="19" y="18"/>
                  </a:lnTo>
                  <a:lnTo>
                    <a:pt x="19" y="16"/>
                  </a:lnTo>
                  <a:lnTo>
                    <a:pt x="20" y="12"/>
                  </a:lnTo>
                  <a:lnTo>
                    <a:pt x="20" y="12"/>
                  </a:lnTo>
                  <a:lnTo>
                    <a:pt x="20" y="11"/>
                  </a:lnTo>
                  <a:lnTo>
                    <a:pt x="20" y="10"/>
                  </a:lnTo>
                  <a:lnTo>
                    <a:pt x="20" y="9"/>
                  </a:lnTo>
                  <a:lnTo>
                    <a:pt x="20" y="8"/>
                  </a:lnTo>
                  <a:lnTo>
                    <a:pt x="21" y="7"/>
                  </a:lnTo>
                  <a:lnTo>
                    <a:pt x="21" y="6"/>
                  </a:lnTo>
                  <a:lnTo>
                    <a:pt x="21" y="6"/>
                  </a:lnTo>
                  <a:lnTo>
                    <a:pt x="21" y="5"/>
                  </a:lnTo>
                  <a:lnTo>
                    <a:pt x="21" y="4"/>
                  </a:lnTo>
                  <a:lnTo>
                    <a:pt x="21" y="4"/>
                  </a:lnTo>
                  <a:lnTo>
                    <a:pt x="21" y="3"/>
                  </a:lnTo>
                  <a:lnTo>
                    <a:pt x="21" y="2"/>
                  </a:lnTo>
                  <a:lnTo>
                    <a:pt x="21" y="2"/>
                  </a:lnTo>
                  <a:lnTo>
                    <a:pt x="21" y="2"/>
                  </a:lnTo>
                  <a:lnTo>
                    <a:pt x="22" y="1"/>
                  </a:lnTo>
                  <a:lnTo>
                    <a:pt x="22" y="1"/>
                  </a:lnTo>
                  <a:lnTo>
                    <a:pt x="22" y="1"/>
                  </a:lnTo>
                  <a:lnTo>
                    <a:pt x="22" y="1"/>
                  </a:lnTo>
                  <a:lnTo>
                    <a:pt x="22" y="0"/>
                  </a:lnTo>
                  <a:lnTo>
                    <a:pt x="22" y="0"/>
                  </a:lnTo>
                  <a:lnTo>
                    <a:pt x="22" y="0"/>
                  </a:lnTo>
                  <a:lnTo>
                    <a:pt x="22" y="0"/>
                  </a:lnTo>
                  <a:lnTo>
                    <a:pt x="22" y="0"/>
                  </a:lnTo>
                  <a:lnTo>
                    <a:pt x="22" y="0"/>
                  </a:lnTo>
                  <a:lnTo>
                    <a:pt x="22" y="0"/>
                  </a:lnTo>
                  <a:lnTo>
                    <a:pt x="23" y="0"/>
                  </a:lnTo>
                  <a:lnTo>
                    <a:pt x="23" y="0"/>
                  </a:lnTo>
                  <a:lnTo>
                    <a:pt x="23" y="0"/>
                  </a:lnTo>
                  <a:lnTo>
                    <a:pt x="23" y="0"/>
                  </a:lnTo>
                  <a:lnTo>
                    <a:pt x="23" y="0"/>
                  </a:lnTo>
                  <a:lnTo>
                    <a:pt x="23" y="0"/>
                  </a:lnTo>
                  <a:lnTo>
                    <a:pt x="23" y="0"/>
                  </a:lnTo>
                  <a:lnTo>
                    <a:pt x="23" y="0"/>
                  </a:lnTo>
                  <a:lnTo>
                    <a:pt x="23" y="0"/>
                  </a:lnTo>
                  <a:lnTo>
                    <a:pt x="23" y="1"/>
                  </a:lnTo>
                  <a:lnTo>
                    <a:pt x="23" y="1"/>
                  </a:lnTo>
                  <a:lnTo>
                    <a:pt x="23" y="1"/>
                  </a:lnTo>
                  <a:lnTo>
                    <a:pt x="23" y="2"/>
                  </a:lnTo>
                  <a:lnTo>
                    <a:pt x="24" y="2"/>
                  </a:lnTo>
                  <a:lnTo>
                    <a:pt x="24" y="2"/>
                  </a:lnTo>
                  <a:lnTo>
                    <a:pt x="24" y="3"/>
                  </a:lnTo>
                  <a:lnTo>
                    <a:pt x="24" y="3"/>
                  </a:lnTo>
                  <a:lnTo>
                    <a:pt x="24" y="4"/>
                  </a:lnTo>
                  <a:lnTo>
                    <a:pt x="24" y="4"/>
                  </a:lnTo>
                  <a:lnTo>
                    <a:pt x="24" y="5"/>
                  </a:lnTo>
                  <a:lnTo>
                    <a:pt x="24" y="6"/>
                  </a:lnTo>
                  <a:lnTo>
                    <a:pt x="25" y="6"/>
                  </a:lnTo>
                  <a:lnTo>
                    <a:pt x="25" y="8"/>
                  </a:lnTo>
                  <a:lnTo>
                    <a:pt x="25" y="8"/>
                  </a:lnTo>
                  <a:lnTo>
                    <a:pt x="25" y="9"/>
                  </a:lnTo>
                  <a:lnTo>
                    <a:pt x="25" y="10"/>
                  </a:lnTo>
                  <a:lnTo>
                    <a:pt x="25" y="14"/>
                  </a:lnTo>
                  <a:lnTo>
                    <a:pt x="25" y="15"/>
                  </a:lnTo>
                  <a:lnTo>
                    <a:pt x="25" y="16"/>
                  </a:lnTo>
                  <a:lnTo>
                    <a:pt x="26" y="17"/>
                  </a:lnTo>
                  <a:lnTo>
                    <a:pt x="26" y="22"/>
                  </a:lnTo>
                  <a:lnTo>
                    <a:pt x="27" y="31"/>
                  </a:lnTo>
                  <a:lnTo>
                    <a:pt x="27" y="32"/>
                  </a:lnTo>
                  <a:lnTo>
                    <a:pt x="27" y="33"/>
                  </a:lnTo>
                  <a:lnTo>
                    <a:pt x="27" y="36"/>
                  </a:lnTo>
                  <a:lnTo>
                    <a:pt x="28" y="41"/>
                  </a:lnTo>
                  <a:lnTo>
                    <a:pt x="28" y="52"/>
                  </a:lnTo>
                  <a:lnTo>
                    <a:pt x="29" y="53"/>
                  </a:lnTo>
                  <a:lnTo>
                    <a:pt x="29" y="54"/>
                  </a:lnTo>
                  <a:lnTo>
                    <a:pt x="29" y="57"/>
                  </a:lnTo>
                  <a:lnTo>
                    <a:pt x="29" y="62"/>
                  </a:lnTo>
                  <a:lnTo>
                    <a:pt x="30" y="73"/>
                  </a:lnTo>
                  <a:lnTo>
                    <a:pt x="30" y="75"/>
                  </a:lnTo>
                  <a:lnTo>
                    <a:pt x="30" y="76"/>
                  </a:lnTo>
                  <a:lnTo>
                    <a:pt x="30" y="78"/>
                  </a:lnTo>
                  <a:lnTo>
                    <a:pt x="31" y="84"/>
                  </a:lnTo>
                  <a:lnTo>
                    <a:pt x="31" y="93"/>
                  </a:lnTo>
                  <a:lnTo>
                    <a:pt x="31" y="94"/>
                  </a:lnTo>
                  <a:lnTo>
                    <a:pt x="31" y="95"/>
                  </a:lnTo>
                  <a:lnTo>
                    <a:pt x="32" y="97"/>
                  </a:lnTo>
                  <a:lnTo>
                    <a:pt x="32" y="100"/>
                  </a:lnTo>
                  <a:lnTo>
                    <a:pt x="32" y="101"/>
                  </a:lnTo>
                  <a:lnTo>
                    <a:pt x="32" y="102"/>
                  </a:lnTo>
                  <a:lnTo>
                    <a:pt x="32" y="104"/>
                  </a:lnTo>
                  <a:lnTo>
                    <a:pt x="33" y="107"/>
                  </a:lnTo>
                  <a:lnTo>
                    <a:pt x="33" y="107"/>
                  </a:lnTo>
                  <a:lnTo>
                    <a:pt x="33" y="108"/>
                  </a:lnTo>
                  <a:lnTo>
                    <a:pt x="33" y="109"/>
                  </a:lnTo>
                  <a:lnTo>
                    <a:pt x="33" y="110"/>
                  </a:lnTo>
                  <a:lnTo>
                    <a:pt x="33" y="110"/>
                  </a:lnTo>
                  <a:lnTo>
                    <a:pt x="33" y="111"/>
                  </a:lnTo>
                  <a:lnTo>
                    <a:pt x="33" y="112"/>
                  </a:lnTo>
                  <a:lnTo>
                    <a:pt x="34" y="112"/>
                  </a:lnTo>
                  <a:lnTo>
                    <a:pt x="34" y="113"/>
                  </a:lnTo>
                  <a:lnTo>
                    <a:pt x="34" y="113"/>
                  </a:lnTo>
                  <a:lnTo>
                    <a:pt x="34" y="113"/>
                  </a:lnTo>
                  <a:lnTo>
                    <a:pt x="34" y="114"/>
                  </a:lnTo>
                  <a:lnTo>
                    <a:pt x="34" y="114"/>
                  </a:lnTo>
                  <a:lnTo>
                    <a:pt x="34" y="114"/>
                  </a:lnTo>
                  <a:lnTo>
                    <a:pt x="34" y="114"/>
                  </a:lnTo>
                  <a:lnTo>
                    <a:pt x="34" y="115"/>
                  </a:lnTo>
                  <a:lnTo>
                    <a:pt x="34" y="115"/>
                  </a:lnTo>
                  <a:lnTo>
                    <a:pt x="35" y="115"/>
                  </a:lnTo>
                  <a:lnTo>
                    <a:pt x="35" y="115"/>
                  </a:lnTo>
                  <a:lnTo>
                    <a:pt x="35" y="115"/>
                  </a:lnTo>
                  <a:lnTo>
                    <a:pt x="35" y="116"/>
                  </a:lnTo>
                  <a:lnTo>
                    <a:pt x="35" y="116"/>
                  </a:lnTo>
                  <a:lnTo>
                    <a:pt x="35" y="116"/>
                  </a:lnTo>
                  <a:lnTo>
                    <a:pt x="35" y="116"/>
                  </a:lnTo>
                  <a:lnTo>
                    <a:pt x="35" y="116"/>
                  </a:lnTo>
                  <a:lnTo>
                    <a:pt x="35" y="116"/>
                  </a:lnTo>
                  <a:lnTo>
                    <a:pt x="35" y="115"/>
                  </a:lnTo>
                  <a:lnTo>
                    <a:pt x="35" y="115"/>
                  </a:lnTo>
                  <a:lnTo>
                    <a:pt x="35" y="115"/>
                  </a:lnTo>
                  <a:lnTo>
                    <a:pt x="36" y="115"/>
                  </a:lnTo>
                  <a:lnTo>
                    <a:pt x="36" y="115"/>
                  </a:lnTo>
                  <a:lnTo>
                    <a:pt x="36" y="114"/>
                  </a:lnTo>
                  <a:lnTo>
                    <a:pt x="36" y="114"/>
                  </a:lnTo>
                  <a:lnTo>
                    <a:pt x="36" y="114"/>
                  </a:lnTo>
                  <a:lnTo>
                    <a:pt x="36" y="114"/>
                  </a:lnTo>
                  <a:lnTo>
                    <a:pt x="36" y="113"/>
                  </a:lnTo>
                  <a:lnTo>
                    <a:pt x="36" y="113"/>
                  </a:lnTo>
                  <a:lnTo>
                    <a:pt x="36" y="112"/>
                  </a:lnTo>
                  <a:lnTo>
                    <a:pt x="36" y="112"/>
                  </a:lnTo>
                  <a:lnTo>
                    <a:pt x="37" y="111"/>
                  </a:lnTo>
                  <a:lnTo>
                    <a:pt x="37" y="110"/>
                  </a:lnTo>
                  <a:lnTo>
                    <a:pt x="37" y="110"/>
                  </a:lnTo>
                  <a:lnTo>
                    <a:pt x="37" y="108"/>
                  </a:lnTo>
                  <a:lnTo>
                    <a:pt x="37" y="108"/>
                  </a:lnTo>
                  <a:lnTo>
                    <a:pt x="37" y="107"/>
                  </a:lnTo>
                  <a:lnTo>
                    <a:pt x="37" y="106"/>
                  </a:lnTo>
                  <a:lnTo>
                    <a:pt x="38" y="102"/>
                  </a:lnTo>
                  <a:lnTo>
                    <a:pt x="38" y="101"/>
                  </a:lnTo>
                  <a:lnTo>
                    <a:pt x="38" y="100"/>
                  </a:lnTo>
                  <a:lnTo>
                    <a:pt x="38" y="99"/>
                  </a:lnTo>
                  <a:lnTo>
                    <a:pt x="39" y="94"/>
                  </a:lnTo>
                  <a:lnTo>
                    <a:pt x="39" y="93"/>
                  </a:lnTo>
                  <a:lnTo>
                    <a:pt x="39" y="92"/>
                  </a:lnTo>
                  <a:lnTo>
                    <a:pt x="39" y="90"/>
                  </a:lnTo>
                  <a:lnTo>
                    <a:pt x="39" y="85"/>
                  </a:lnTo>
                  <a:lnTo>
                    <a:pt x="40" y="75"/>
                  </a:lnTo>
                  <a:lnTo>
                    <a:pt x="40" y="74"/>
                  </a:lnTo>
                  <a:lnTo>
                    <a:pt x="40" y="72"/>
                  </a:lnTo>
                  <a:lnTo>
                    <a:pt x="40" y="70"/>
                  </a:lnTo>
                  <a:lnTo>
                    <a:pt x="41" y="64"/>
                  </a:lnTo>
                  <a:lnTo>
                    <a:pt x="42" y="53"/>
                  </a:lnTo>
                  <a:lnTo>
                    <a:pt x="42" y="52"/>
                  </a:lnTo>
                  <a:lnTo>
                    <a:pt x="42" y="50"/>
                  </a:lnTo>
                  <a:lnTo>
                    <a:pt x="42" y="48"/>
                  </a:lnTo>
                  <a:lnTo>
                    <a:pt x="42" y="42"/>
                  </a:lnTo>
                  <a:lnTo>
                    <a:pt x="43" y="32"/>
                  </a:lnTo>
                  <a:lnTo>
                    <a:pt x="43" y="30"/>
                  </a:lnTo>
                  <a:lnTo>
                    <a:pt x="43" y="29"/>
                  </a:lnTo>
                  <a:lnTo>
                    <a:pt x="44" y="27"/>
                  </a:lnTo>
                  <a:lnTo>
                    <a:pt x="44" y="22"/>
                  </a:lnTo>
                  <a:lnTo>
                    <a:pt x="44" y="21"/>
                  </a:lnTo>
                  <a:lnTo>
                    <a:pt x="44" y="20"/>
                  </a:lnTo>
                  <a:lnTo>
                    <a:pt x="44" y="18"/>
                  </a:lnTo>
                  <a:lnTo>
                    <a:pt x="45" y="14"/>
                  </a:lnTo>
                  <a:lnTo>
                    <a:pt x="45" y="13"/>
                  </a:lnTo>
                  <a:lnTo>
                    <a:pt x="45" y="13"/>
                  </a:lnTo>
                  <a:lnTo>
                    <a:pt x="45" y="11"/>
                  </a:lnTo>
                  <a:lnTo>
                    <a:pt x="45" y="10"/>
                  </a:lnTo>
                  <a:lnTo>
                    <a:pt x="45" y="9"/>
                  </a:lnTo>
                  <a:lnTo>
                    <a:pt x="45" y="8"/>
                  </a:lnTo>
                  <a:lnTo>
                    <a:pt x="46" y="7"/>
                  </a:lnTo>
                  <a:lnTo>
                    <a:pt x="46" y="6"/>
                  </a:lnTo>
                  <a:lnTo>
                    <a:pt x="46" y="5"/>
                  </a:lnTo>
                  <a:lnTo>
                    <a:pt x="46" y="5"/>
                  </a:lnTo>
                  <a:lnTo>
                    <a:pt x="46" y="4"/>
                  </a:lnTo>
                  <a:lnTo>
                    <a:pt x="46" y="3"/>
                  </a:lnTo>
                  <a:lnTo>
                    <a:pt x="46" y="3"/>
                  </a:lnTo>
                  <a:lnTo>
                    <a:pt x="46" y="2"/>
                  </a:lnTo>
                  <a:lnTo>
                    <a:pt x="46" y="2"/>
                  </a:lnTo>
                  <a:lnTo>
                    <a:pt x="46" y="2"/>
                  </a:lnTo>
                  <a:lnTo>
                    <a:pt x="47" y="1"/>
                  </a:lnTo>
                  <a:lnTo>
                    <a:pt x="47" y="1"/>
                  </a:lnTo>
                  <a:lnTo>
                    <a:pt x="47" y="1"/>
                  </a:lnTo>
                  <a:lnTo>
                    <a:pt x="47" y="0"/>
                  </a:lnTo>
                  <a:lnTo>
                    <a:pt x="47" y="0"/>
                  </a:lnTo>
                  <a:lnTo>
                    <a:pt x="47" y="0"/>
                  </a:lnTo>
                  <a:lnTo>
                    <a:pt x="47" y="0"/>
                  </a:lnTo>
                  <a:lnTo>
                    <a:pt x="47" y="0"/>
                  </a:lnTo>
                  <a:lnTo>
                    <a:pt x="47" y="0"/>
                  </a:lnTo>
                  <a:lnTo>
                    <a:pt x="47" y="0"/>
                  </a:lnTo>
                  <a:lnTo>
                    <a:pt x="48" y="0"/>
                  </a:lnTo>
                  <a:lnTo>
                    <a:pt x="48" y="0"/>
                  </a:lnTo>
                  <a:lnTo>
                    <a:pt x="48" y="0"/>
                  </a:lnTo>
                  <a:lnTo>
                    <a:pt x="48" y="0"/>
                  </a:lnTo>
                  <a:lnTo>
                    <a:pt x="48" y="0"/>
                  </a:lnTo>
                  <a:lnTo>
                    <a:pt x="48" y="0"/>
                  </a:lnTo>
                  <a:lnTo>
                    <a:pt x="48" y="0"/>
                  </a:lnTo>
                  <a:lnTo>
                    <a:pt x="48" y="0"/>
                  </a:lnTo>
                  <a:lnTo>
                    <a:pt x="48" y="1"/>
                  </a:lnTo>
                  <a:lnTo>
                    <a:pt x="48" y="1"/>
                  </a:lnTo>
                  <a:lnTo>
                    <a:pt x="48" y="1"/>
                  </a:lnTo>
                  <a:lnTo>
                    <a:pt x="48" y="2"/>
                  </a:lnTo>
                  <a:lnTo>
                    <a:pt x="49" y="2"/>
                  </a:lnTo>
                  <a:lnTo>
                    <a:pt x="49" y="2"/>
                  </a:lnTo>
                  <a:lnTo>
                    <a:pt x="49" y="3"/>
                  </a:lnTo>
                  <a:lnTo>
                    <a:pt x="49" y="3"/>
                  </a:lnTo>
                  <a:lnTo>
                    <a:pt x="49" y="4"/>
                  </a:lnTo>
                  <a:lnTo>
                    <a:pt x="49" y="5"/>
                  </a:lnTo>
                  <a:lnTo>
                    <a:pt x="49" y="5"/>
                  </a:lnTo>
                  <a:lnTo>
                    <a:pt x="50" y="7"/>
                  </a:lnTo>
                  <a:lnTo>
                    <a:pt x="50" y="7"/>
                  </a:lnTo>
                  <a:lnTo>
                    <a:pt x="50" y="8"/>
                  </a:lnTo>
                  <a:lnTo>
                    <a:pt x="50" y="9"/>
                  </a:lnTo>
                  <a:lnTo>
                    <a:pt x="50" y="10"/>
                  </a:lnTo>
                  <a:lnTo>
                    <a:pt x="50" y="11"/>
                  </a:lnTo>
                  <a:lnTo>
                    <a:pt x="50" y="12"/>
                  </a:lnTo>
                  <a:lnTo>
                    <a:pt x="50" y="16"/>
                  </a:lnTo>
                  <a:lnTo>
                    <a:pt x="51" y="16"/>
                  </a:lnTo>
                  <a:lnTo>
                    <a:pt x="51" y="17"/>
                  </a:lnTo>
                  <a:lnTo>
                    <a:pt x="51" y="19"/>
                  </a:lnTo>
                  <a:lnTo>
                    <a:pt x="51" y="23"/>
                  </a:lnTo>
                  <a:lnTo>
                    <a:pt x="52" y="32"/>
                  </a:lnTo>
                  <a:lnTo>
                    <a:pt x="52" y="33"/>
                  </a:lnTo>
                  <a:lnTo>
                    <a:pt x="52" y="34"/>
                  </a:lnTo>
                  <a:lnTo>
                    <a:pt x="52" y="37"/>
                  </a:lnTo>
                  <a:lnTo>
                    <a:pt x="53" y="42"/>
                  </a:lnTo>
                  <a:lnTo>
                    <a:pt x="53" y="52"/>
                  </a:lnTo>
                  <a:lnTo>
                    <a:pt x="55" y="72"/>
                  </a:lnTo>
                  <a:lnTo>
                    <a:pt x="55" y="73"/>
                  </a:lnTo>
                  <a:lnTo>
                    <a:pt x="55" y="75"/>
                  </a:lnTo>
                  <a:lnTo>
                    <a:pt x="55" y="77"/>
                  </a:lnTo>
                  <a:lnTo>
                    <a:pt x="55" y="82"/>
                  </a:lnTo>
                  <a:lnTo>
                    <a:pt x="56" y="84"/>
                  </a:lnTo>
                  <a:lnTo>
                    <a:pt x="56" y="85"/>
                  </a:lnTo>
                  <a:lnTo>
                    <a:pt x="56" y="87"/>
                  </a:lnTo>
                  <a:lnTo>
                    <a:pt x="56" y="92"/>
                  </a:lnTo>
                  <a:lnTo>
                    <a:pt x="56" y="93"/>
                  </a:lnTo>
                  <a:lnTo>
                    <a:pt x="56" y="94"/>
                  </a:lnTo>
                  <a:lnTo>
                    <a:pt x="56" y="96"/>
                  </a:lnTo>
                  <a:lnTo>
                    <a:pt x="57" y="100"/>
                  </a:lnTo>
                  <a:lnTo>
                    <a:pt x="57" y="101"/>
                  </a:lnTo>
                  <a:lnTo>
                    <a:pt x="57" y="102"/>
                  </a:lnTo>
                  <a:lnTo>
                    <a:pt x="57" y="104"/>
                  </a:lnTo>
                  <a:lnTo>
                    <a:pt x="58" y="107"/>
                  </a:lnTo>
                  <a:lnTo>
                    <a:pt x="58" y="108"/>
                  </a:lnTo>
                  <a:lnTo>
                    <a:pt x="58" y="108"/>
                  </a:lnTo>
                  <a:lnTo>
                    <a:pt x="58" y="110"/>
                  </a:lnTo>
                  <a:lnTo>
                    <a:pt x="58" y="110"/>
                  </a:lnTo>
                  <a:lnTo>
                    <a:pt x="58" y="111"/>
                  </a:lnTo>
                  <a:lnTo>
                    <a:pt x="58" y="112"/>
                  </a:lnTo>
                  <a:lnTo>
                    <a:pt x="58" y="112"/>
                  </a:lnTo>
                  <a:lnTo>
                    <a:pt x="59" y="113"/>
                  </a:lnTo>
                  <a:lnTo>
                    <a:pt x="59" y="113"/>
                  </a:lnTo>
                  <a:lnTo>
                    <a:pt x="59" y="114"/>
                  </a:lnTo>
                  <a:lnTo>
                    <a:pt x="59" y="114"/>
                  </a:lnTo>
                  <a:lnTo>
                    <a:pt x="59" y="114"/>
                  </a:lnTo>
                  <a:lnTo>
                    <a:pt x="59" y="114"/>
                  </a:lnTo>
                  <a:lnTo>
                    <a:pt x="59" y="115"/>
                  </a:lnTo>
                  <a:lnTo>
                    <a:pt x="59" y="115"/>
                  </a:lnTo>
                  <a:lnTo>
                    <a:pt x="59" y="115"/>
                  </a:lnTo>
                  <a:lnTo>
                    <a:pt x="60" y="115"/>
                  </a:lnTo>
                  <a:lnTo>
                    <a:pt x="60" y="115"/>
                  </a:lnTo>
                  <a:lnTo>
                    <a:pt x="60" y="116"/>
                  </a:lnTo>
                  <a:lnTo>
                    <a:pt x="60" y="116"/>
                  </a:lnTo>
                  <a:lnTo>
                    <a:pt x="60" y="116"/>
                  </a:lnTo>
                  <a:lnTo>
                    <a:pt x="60" y="116"/>
                  </a:lnTo>
                  <a:lnTo>
                    <a:pt x="60" y="116"/>
                  </a:lnTo>
                  <a:lnTo>
                    <a:pt x="60" y="115"/>
                  </a:lnTo>
                  <a:lnTo>
                    <a:pt x="60" y="115"/>
                  </a:lnTo>
                  <a:lnTo>
                    <a:pt x="60" y="115"/>
                  </a:lnTo>
                  <a:lnTo>
                    <a:pt x="60" y="115"/>
                  </a:lnTo>
                  <a:lnTo>
                    <a:pt x="60" y="115"/>
                  </a:lnTo>
                  <a:lnTo>
                    <a:pt x="61" y="114"/>
                  </a:lnTo>
                  <a:lnTo>
                    <a:pt x="61" y="114"/>
                  </a:lnTo>
                  <a:lnTo>
                    <a:pt x="61" y="114"/>
                  </a:lnTo>
                  <a:lnTo>
                    <a:pt x="61" y="114"/>
                  </a:lnTo>
                  <a:lnTo>
                    <a:pt x="61" y="113"/>
                  </a:lnTo>
                  <a:lnTo>
                    <a:pt x="61" y="113"/>
                  </a:lnTo>
                  <a:lnTo>
                    <a:pt x="61" y="112"/>
                  </a:lnTo>
                  <a:lnTo>
                    <a:pt x="61" y="112"/>
                  </a:lnTo>
                  <a:lnTo>
                    <a:pt x="61" y="111"/>
                  </a:lnTo>
                  <a:lnTo>
                    <a:pt x="62" y="110"/>
                  </a:lnTo>
                  <a:lnTo>
                    <a:pt x="62" y="110"/>
                  </a:lnTo>
                  <a:lnTo>
                    <a:pt x="62" y="109"/>
                  </a:lnTo>
                  <a:lnTo>
                    <a:pt x="62" y="106"/>
                  </a:lnTo>
                  <a:lnTo>
                    <a:pt x="62" y="105"/>
                  </a:lnTo>
                  <a:lnTo>
                    <a:pt x="62" y="105"/>
                  </a:lnTo>
                  <a:lnTo>
                    <a:pt x="62" y="103"/>
                  </a:lnTo>
                  <a:lnTo>
                    <a:pt x="63" y="100"/>
                  </a:lnTo>
                  <a:lnTo>
                    <a:pt x="63" y="99"/>
                  </a:lnTo>
                  <a:lnTo>
                    <a:pt x="63" y="98"/>
                  </a:lnTo>
                  <a:lnTo>
                    <a:pt x="63" y="96"/>
                  </a:lnTo>
                  <a:lnTo>
                    <a:pt x="64" y="92"/>
                  </a:lnTo>
                  <a:lnTo>
                    <a:pt x="64" y="91"/>
                  </a:lnTo>
                  <a:lnTo>
                    <a:pt x="64" y="90"/>
                  </a:lnTo>
                  <a:lnTo>
                    <a:pt x="64" y="87"/>
                  </a:lnTo>
                  <a:lnTo>
                    <a:pt x="64" y="83"/>
                  </a:lnTo>
                  <a:lnTo>
                    <a:pt x="65" y="73"/>
                  </a:lnTo>
                  <a:lnTo>
                    <a:pt x="66" y="52"/>
                  </a:lnTo>
                  <a:lnTo>
                    <a:pt x="66" y="51"/>
                  </a:lnTo>
                  <a:lnTo>
                    <a:pt x="66" y="50"/>
                  </a:lnTo>
                  <a:lnTo>
                    <a:pt x="67" y="47"/>
                  </a:lnTo>
                  <a:lnTo>
                    <a:pt x="67" y="42"/>
                  </a:lnTo>
                  <a:lnTo>
                    <a:pt x="68" y="33"/>
                  </a:lnTo>
                  <a:lnTo>
                    <a:pt x="68" y="32"/>
                  </a:lnTo>
                  <a:lnTo>
                    <a:pt x="68" y="30"/>
                  </a:lnTo>
                  <a:lnTo>
                    <a:pt x="68" y="28"/>
                  </a:lnTo>
                  <a:lnTo>
                    <a:pt x="68" y="24"/>
                  </a:lnTo>
                  <a:lnTo>
                    <a:pt x="68" y="23"/>
                  </a:lnTo>
                  <a:lnTo>
                    <a:pt x="68" y="22"/>
                  </a:lnTo>
                  <a:lnTo>
                    <a:pt x="69" y="20"/>
                  </a:lnTo>
                  <a:lnTo>
                    <a:pt x="69" y="16"/>
                  </a:lnTo>
                  <a:lnTo>
                    <a:pt x="69" y="15"/>
                  </a:lnTo>
                  <a:lnTo>
                    <a:pt x="69" y="14"/>
                  </a:lnTo>
                  <a:lnTo>
                    <a:pt x="69" y="13"/>
                  </a:lnTo>
                  <a:lnTo>
                    <a:pt x="70" y="12"/>
                  </a:lnTo>
                  <a:lnTo>
                    <a:pt x="70" y="11"/>
                  </a:lnTo>
                  <a:lnTo>
                    <a:pt x="70" y="10"/>
                  </a:lnTo>
                  <a:lnTo>
                    <a:pt x="70" y="9"/>
                  </a:lnTo>
                  <a:lnTo>
                    <a:pt x="70" y="8"/>
                  </a:lnTo>
                  <a:lnTo>
                    <a:pt x="70" y="7"/>
                  </a:lnTo>
                  <a:lnTo>
                    <a:pt x="70" y="6"/>
                  </a:lnTo>
                  <a:lnTo>
                    <a:pt x="70" y="6"/>
                  </a:lnTo>
                  <a:lnTo>
                    <a:pt x="70" y="5"/>
                  </a:lnTo>
                  <a:lnTo>
                    <a:pt x="70" y="4"/>
                  </a:lnTo>
                  <a:lnTo>
                    <a:pt x="71" y="4"/>
                  </a:lnTo>
                  <a:lnTo>
                    <a:pt x="71" y="3"/>
                  </a:lnTo>
                  <a:lnTo>
                    <a:pt x="71" y="3"/>
                  </a:lnTo>
                  <a:lnTo>
                    <a:pt x="71" y="2"/>
                  </a:lnTo>
                  <a:lnTo>
                    <a:pt x="71" y="2"/>
                  </a:lnTo>
                  <a:lnTo>
                    <a:pt x="71" y="2"/>
                  </a:lnTo>
                  <a:lnTo>
                    <a:pt x="71" y="1"/>
                  </a:lnTo>
                  <a:lnTo>
                    <a:pt x="71" y="1"/>
                  </a:lnTo>
                  <a:lnTo>
                    <a:pt x="71" y="1"/>
                  </a:lnTo>
                  <a:lnTo>
                    <a:pt x="71" y="0"/>
                  </a:lnTo>
                  <a:lnTo>
                    <a:pt x="72" y="0"/>
                  </a:lnTo>
                  <a:lnTo>
                    <a:pt x="72" y="0"/>
                  </a:lnTo>
                  <a:lnTo>
                    <a:pt x="72" y="0"/>
                  </a:lnTo>
                  <a:lnTo>
                    <a:pt x="72" y="0"/>
                  </a:lnTo>
                  <a:lnTo>
                    <a:pt x="72" y="0"/>
                  </a:lnTo>
                  <a:lnTo>
                    <a:pt x="72" y="0"/>
                  </a:lnTo>
                  <a:lnTo>
                    <a:pt x="72" y="0"/>
                  </a:lnTo>
                  <a:lnTo>
                    <a:pt x="72" y="0"/>
                  </a:lnTo>
                  <a:lnTo>
                    <a:pt x="72" y="0"/>
                  </a:lnTo>
                  <a:lnTo>
                    <a:pt x="72" y="0"/>
                  </a:lnTo>
                  <a:lnTo>
                    <a:pt x="72" y="0"/>
                  </a:lnTo>
                  <a:lnTo>
                    <a:pt x="72" y="0"/>
                  </a:lnTo>
                  <a:lnTo>
                    <a:pt x="73" y="0"/>
                  </a:lnTo>
                  <a:lnTo>
                    <a:pt x="73" y="0"/>
                  </a:lnTo>
                  <a:lnTo>
                    <a:pt x="73" y="0"/>
                  </a:lnTo>
                  <a:lnTo>
                    <a:pt x="73" y="1"/>
                  </a:lnTo>
                  <a:lnTo>
                    <a:pt x="73" y="1"/>
                  </a:lnTo>
                  <a:lnTo>
                    <a:pt x="73" y="1"/>
                  </a:lnTo>
                  <a:lnTo>
                    <a:pt x="73" y="2"/>
                  </a:lnTo>
                  <a:lnTo>
                    <a:pt x="73" y="2"/>
                  </a:lnTo>
                  <a:lnTo>
                    <a:pt x="73" y="3"/>
                  </a:lnTo>
                  <a:lnTo>
                    <a:pt x="74" y="4"/>
                  </a:lnTo>
                  <a:lnTo>
                    <a:pt x="74" y="4"/>
                  </a:lnTo>
                  <a:lnTo>
                    <a:pt x="74" y="5"/>
                  </a:lnTo>
                  <a:lnTo>
                    <a:pt x="74" y="6"/>
                  </a:lnTo>
                  <a:lnTo>
                    <a:pt x="74" y="7"/>
                  </a:lnTo>
                  <a:lnTo>
                    <a:pt x="74" y="8"/>
                  </a:lnTo>
                  <a:lnTo>
                    <a:pt x="74" y="8"/>
                  </a:lnTo>
                  <a:lnTo>
                    <a:pt x="74" y="10"/>
                  </a:lnTo>
                  <a:lnTo>
                    <a:pt x="75" y="13"/>
                  </a:lnTo>
                  <a:lnTo>
                    <a:pt x="75" y="14"/>
                  </a:lnTo>
                  <a:lnTo>
                    <a:pt x="75" y="15"/>
                  </a:lnTo>
                  <a:lnTo>
                    <a:pt x="75" y="17"/>
                  </a:lnTo>
                  <a:lnTo>
                    <a:pt x="76" y="21"/>
                  </a:lnTo>
                  <a:lnTo>
                    <a:pt x="76" y="31"/>
                  </a:lnTo>
                  <a:lnTo>
                    <a:pt x="76" y="32"/>
                  </a:lnTo>
                  <a:lnTo>
                    <a:pt x="76" y="33"/>
                  </a:lnTo>
                  <a:lnTo>
                    <a:pt x="77" y="36"/>
                  </a:lnTo>
                  <a:lnTo>
                    <a:pt x="77" y="41"/>
                  </a:lnTo>
                  <a:lnTo>
                    <a:pt x="78" y="52"/>
                  </a:lnTo>
                  <a:lnTo>
                    <a:pt x="78" y="53"/>
                  </a:lnTo>
                  <a:lnTo>
                    <a:pt x="78" y="55"/>
                  </a:lnTo>
                  <a:lnTo>
                    <a:pt x="78" y="57"/>
                  </a:lnTo>
                  <a:lnTo>
                    <a:pt x="78" y="62"/>
                  </a:lnTo>
                  <a:lnTo>
                    <a:pt x="79" y="73"/>
                  </a:lnTo>
                  <a:lnTo>
                    <a:pt x="79" y="74"/>
                  </a:lnTo>
                  <a:lnTo>
                    <a:pt x="79" y="75"/>
                  </a:lnTo>
                  <a:lnTo>
                    <a:pt x="80" y="78"/>
                  </a:lnTo>
                  <a:lnTo>
                    <a:pt x="80" y="82"/>
                  </a:lnTo>
                  <a:lnTo>
                    <a:pt x="81" y="91"/>
                  </a:lnTo>
                  <a:lnTo>
                    <a:pt x="81" y="92"/>
                  </a:lnTo>
                  <a:lnTo>
                    <a:pt x="81" y="94"/>
                  </a:lnTo>
                  <a:lnTo>
                    <a:pt x="81" y="96"/>
                  </a:lnTo>
                  <a:lnTo>
                    <a:pt x="81" y="99"/>
                  </a:lnTo>
                  <a:lnTo>
                    <a:pt x="81" y="100"/>
                  </a:lnTo>
                  <a:lnTo>
                    <a:pt x="82" y="101"/>
                  </a:lnTo>
                  <a:lnTo>
                    <a:pt x="82" y="103"/>
                  </a:lnTo>
                  <a:lnTo>
                    <a:pt x="82" y="106"/>
                  </a:lnTo>
                  <a:lnTo>
                    <a:pt x="82" y="106"/>
                  </a:lnTo>
                  <a:lnTo>
                    <a:pt x="82" y="107"/>
                  </a:lnTo>
                  <a:lnTo>
                    <a:pt x="82" y="108"/>
                  </a:lnTo>
                  <a:lnTo>
                    <a:pt x="82" y="109"/>
                  </a:lnTo>
                  <a:lnTo>
                    <a:pt x="82" y="110"/>
                  </a:lnTo>
                  <a:lnTo>
                    <a:pt x="83" y="111"/>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8" name="Freeform 83"/>
            <p:cNvSpPr>
              <a:spLocks/>
            </p:cNvSpPr>
            <p:nvPr/>
          </p:nvSpPr>
          <p:spPr bwMode="auto">
            <a:xfrm>
              <a:off x="4562" y="2186"/>
              <a:ext cx="75" cy="116"/>
            </a:xfrm>
            <a:custGeom>
              <a:avLst/>
              <a:gdLst/>
              <a:ahLst/>
              <a:cxnLst>
                <a:cxn ang="0">
                  <a:pos x="0" y="114"/>
                </a:cxn>
                <a:cxn ang="0">
                  <a:pos x="1" y="116"/>
                </a:cxn>
                <a:cxn ang="0">
                  <a:pos x="2" y="115"/>
                </a:cxn>
                <a:cxn ang="0">
                  <a:pos x="3" y="112"/>
                </a:cxn>
                <a:cxn ang="0">
                  <a:pos x="4" y="105"/>
                </a:cxn>
                <a:cxn ang="0">
                  <a:pos x="5" y="89"/>
                </a:cxn>
                <a:cxn ang="0">
                  <a:pos x="8" y="50"/>
                </a:cxn>
                <a:cxn ang="0">
                  <a:pos x="10" y="25"/>
                </a:cxn>
                <a:cxn ang="0">
                  <a:pos x="11" y="10"/>
                </a:cxn>
                <a:cxn ang="0">
                  <a:pos x="12" y="4"/>
                </a:cxn>
                <a:cxn ang="0">
                  <a:pos x="13" y="1"/>
                </a:cxn>
                <a:cxn ang="0">
                  <a:pos x="13" y="0"/>
                </a:cxn>
                <a:cxn ang="0">
                  <a:pos x="14" y="0"/>
                </a:cxn>
                <a:cxn ang="0">
                  <a:pos x="15" y="4"/>
                </a:cxn>
                <a:cxn ang="0">
                  <a:pos x="16" y="10"/>
                </a:cxn>
                <a:cxn ang="0">
                  <a:pos x="18" y="33"/>
                </a:cxn>
                <a:cxn ang="0">
                  <a:pos x="20" y="64"/>
                </a:cxn>
                <a:cxn ang="0">
                  <a:pos x="22" y="91"/>
                </a:cxn>
                <a:cxn ang="0">
                  <a:pos x="23" y="104"/>
                </a:cxn>
                <a:cxn ang="0">
                  <a:pos x="24" y="111"/>
                </a:cxn>
                <a:cxn ang="0">
                  <a:pos x="25" y="114"/>
                </a:cxn>
                <a:cxn ang="0">
                  <a:pos x="26" y="116"/>
                </a:cxn>
                <a:cxn ang="0">
                  <a:pos x="26" y="115"/>
                </a:cxn>
                <a:cxn ang="0">
                  <a:pos x="27" y="112"/>
                </a:cxn>
                <a:cxn ang="0">
                  <a:pos x="28" y="104"/>
                </a:cxn>
                <a:cxn ang="0">
                  <a:pos x="30" y="88"/>
                </a:cxn>
                <a:cxn ang="0">
                  <a:pos x="32" y="57"/>
                </a:cxn>
                <a:cxn ang="0">
                  <a:pos x="34" y="29"/>
                </a:cxn>
                <a:cxn ang="0">
                  <a:pos x="35" y="12"/>
                </a:cxn>
                <a:cxn ang="0">
                  <a:pos x="36" y="3"/>
                </a:cxn>
                <a:cxn ang="0">
                  <a:pos x="37" y="0"/>
                </a:cxn>
                <a:cxn ang="0">
                  <a:pos x="38" y="0"/>
                </a:cxn>
                <a:cxn ang="0">
                  <a:pos x="38" y="1"/>
                </a:cxn>
                <a:cxn ang="0">
                  <a:pos x="39" y="6"/>
                </a:cxn>
                <a:cxn ang="0">
                  <a:pos x="41" y="20"/>
                </a:cxn>
                <a:cxn ang="0">
                  <a:pos x="44" y="67"/>
                </a:cxn>
                <a:cxn ang="0">
                  <a:pos x="46" y="87"/>
                </a:cxn>
                <a:cxn ang="0">
                  <a:pos x="47" y="103"/>
                </a:cxn>
                <a:cxn ang="0">
                  <a:pos x="48" y="110"/>
                </a:cxn>
                <a:cxn ang="0">
                  <a:pos x="49" y="114"/>
                </a:cxn>
                <a:cxn ang="0">
                  <a:pos x="49" y="116"/>
                </a:cxn>
                <a:cxn ang="0">
                  <a:pos x="50" y="115"/>
                </a:cxn>
                <a:cxn ang="0">
                  <a:pos x="51" y="112"/>
                </a:cxn>
                <a:cxn ang="0">
                  <a:pos x="52" y="101"/>
                </a:cxn>
                <a:cxn ang="0">
                  <a:pos x="54" y="83"/>
                </a:cxn>
                <a:cxn ang="0">
                  <a:pos x="57" y="30"/>
                </a:cxn>
                <a:cxn ang="0">
                  <a:pos x="59" y="13"/>
                </a:cxn>
                <a:cxn ang="0">
                  <a:pos x="60" y="5"/>
                </a:cxn>
                <a:cxn ang="0">
                  <a:pos x="60" y="1"/>
                </a:cxn>
                <a:cxn ang="0">
                  <a:pos x="61" y="0"/>
                </a:cxn>
                <a:cxn ang="0">
                  <a:pos x="62" y="0"/>
                </a:cxn>
                <a:cxn ang="0">
                  <a:pos x="62" y="2"/>
                </a:cxn>
                <a:cxn ang="0">
                  <a:pos x="64" y="8"/>
                </a:cxn>
                <a:cxn ang="0">
                  <a:pos x="65" y="23"/>
                </a:cxn>
                <a:cxn ang="0">
                  <a:pos x="67" y="58"/>
                </a:cxn>
                <a:cxn ang="0">
                  <a:pos x="70" y="90"/>
                </a:cxn>
                <a:cxn ang="0">
                  <a:pos x="71" y="103"/>
                </a:cxn>
                <a:cxn ang="0">
                  <a:pos x="72" y="111"/>
                </a:cxn>
                <a:cxn ang="0">
                  <a:pos x="72" y="114"/>
                </a:cxn>
                <a:cxn ang="0">
                  <a:pos x="73" y="116"/>
                </a:cxn>
                <a:cxn ang="0">
                  <a:pos x="74" y="115"/>
                </a:cxn>
                <a:cxn ang="0">
                  <a:pos x="74" y="112"/>
                </a:cxn>
              </a:cxnLst>
              <a:rect l="0" t="0" r="r" b="b"/>
              <a:pathLst>
                <a:path w="75" h="116">
                  <a:moveTo>
                    <a:pt x="0" y="111"/>
                  </a:moveTo>
                  <a:lnTo>
                    <a:pt x="0" y="111"/>
                  </a:lnTo>
                  <a:lnTo>
                    <a:pt x="0" y="112"/>
                  </a:lnTo>
                  <a:lnTo>
                    <a:pt x="0" y="112"/>
                  </a:lnTo>
                  <a:lnTo>
                    <a:pt x="0" y="113"/>
                  </a:lnTo>
                  <a:lnTo>
                    <a:pt x="0" y="113"/>
                  </a:lnTo>
                  <a:lnTo>
                    <a:pt x="0" y="113"/>
                  </a:lnTo>
                  <a:lnTo>
                    <a:pt x="0" y="114"/>
                  </a:lnTo>
                  <a:lnTo>
                    <a:pt x="0" y="114"/>
                  </a:lnTo>
                  <a:lnTo>
                    <a:pt x="1" y="114"/>
                  </a:lnTo>
                  <a:lnTo>
                    <a:pt x="1" y="115"/>
                  </a:lnTo>
                  <a:lnTo>
                    <a:pt x="1" y="115"/>
                  </a:lnTo>
                  <a:lnTo>
                    <a:pt x="1" y="115"/>
                  </a:lnTo>
                  <a:lnTo>
                    <a:pt x="1" y="115"/>
                  </a:lnTo>
                  <a:lnTo>
                    <a:pt x="1" y="115"/>
                  </a:lnTo>
                  <a:lnTo>
                    <a:pt x="1" y="116"/>
                  </a:lnTo>
                  <a:lnTo>
                    <a:pt x="1" y="116"/>
                  </a:lnTo>
                  <a:lnTo>
                    <a:pt x="1" y="116"/>
                  </a:lnTo>
                  <a:lnTo>
                    <a:pt x="1" y="116"/>
                  </a:lnTo>
                  <a:lnTo>
                    <a:pt x="1" y="116"/>
                  </a:lnTo>
                  <a:lnTo>
                    <a:pt x="1" y="115"/>
                  </a:lnTo>
                  <a:lnTo>
                    <a:pt x="2" y="115"/>
                  </a:lnTo>
                  <a:lnTo>
                    <a:pt x="2" y="115"/>
                  </a:lnTo>
                  <a:lnTo>
                    <a:pt x="2" y="115"/>
                  </a:lnTo>
                  <a:lnTo>
                    <a:pt x="2" y="115"/>
                  </a:lnTo>
                  <a:lnTo>
                    <a:pt x="2" y="114"/>
                  </a:lnTo>
                  <a:lnTo>
                    <a:pt x="2" y="114"/>
                  </a:lnTo>
                  <a:lnTo>
                    <a:pt x="2" y="114"/>
                  </a:lnTo>
                  <a:lnTo>
                    <a:pt x="2" y="114"/>
                  </a:lnTo>
                  <a:lnTo>
                    <a:pt x="2" y="113"/>
                  </a:lnTo>
                  <a:lnTo>
                    <a:pt x="3" y="113"/>
                  </a:lnTo>
                  <a:lnTo>
                    <a:pt x="3" y="112"/>
                  </a:lnTo>
                  <a:lnTo>
                    <a:pt x="3" y="111"/>
                  </a:lnTo>
                  <a:lnTo>
                    <a:pt x="3" y="111"/>
                  </a:lnTo>
                  <a:lnTo>
                    <a:pt x="3" y="110"/>
                  </a:lnTo>
                  <a:lnTo>
                    <a:pt x="3" y="109"/>
                  </a:lnTo>
                  <a:lnTo>
                    <a:pt x="3" y="108"/>
                  </a:lnTo>
                  <a:lnTo>
                    <a:pt x="3" y="107"/>
                  </a:lnTo>
                  <a:lnTo>
                    <a:pt x="3" y="106"/>
                  </a:lnTo>
                  <a:lnTo>
                    <a:pt x="4" y="105"/>
                  </a:lnTo>
                  <a:lnTo>
                    <a:pt x="4" y="104"/>
                  </a:lnTo>
                  <a:lnTo>
                    <a:pt x="4" y="100"/>
                  </a:lnTo>
                  <a:lnTo>
                    <a:pt x="4" y="99"/>
                  </a:lnTo>
                  <a:lnTo>
                    <a:pt x="4" y="98"/>
                  </a:lnTo>
                  <a:lnTo>
                    <a:pt x="5" y="96"/>
                  </a:lnTo>
                  <a:lnTo>
                    <a:pt x="5" y="92"/>
                  </a:lnTo>
                  <a:lnTo>
                    <a:pt x="5" y="90"/>
                  </a:lnTo>
                  <a:lnTo>
                    <a:pt x="5" y="89"/>
                  </a:lnTo>
                  <a:lnTo>
                    <a:pt x="5" y="87"/>
                  </a:lnTo>
                  <a:lnTo>
                    <a:pt x="6" y="82"/>
                  </a:lnTo>
                  <a:lnTo>
                    <a:pt x="7" y="71"/>
                  </a:lnTo>
                  <a:lnTo>
                    <a:pt x="7" y="70"/>
                  </a:lnTo>
                  <a:lnTo>
                    <a:pt x="7" y="68"/>
                  </a:lnTo>
                  <a:lnTo>
                    <a:pt x="7" y="66"/>
                  </a:lnTo>
                  <a:lnTo>
                    <a:pt x="7" y="60"/>
                  </a:lnTo>
                  <a:lnTo>
                    <a:pt x="8" y="50"/>
                  </a:lnTo>
                  <a:lnTo>
                    <a:pt x="8" y="49"/>
                  </a:lnTo>
                  <a:lnTo>
                    <a:pt x="8" y="47"/>
                  </a:lnTo>
                  <a:lnTo>
                    <a:pt x="8" y="45"/>
                  </a:lnTo>
                  <a:lnTo>
                    <a:pt x="9" y="40"/>
                  </a:lnTo>
                  <a:lnTo>
                    <a:pt x="9" y="30"/>
                  </a:lnTo>
                  <a:lnTo>
                    <a:pt x="9" y="29"/>
                  </a:lnTo>
                  <a:lnTo>
                    <a:pt x="9" y="28"/>
                  </a:lnTo>
                  <a:lnTo>
                    <a:pt x="10" y="25"/>
                  </a:lnTo>
                  <a:lnTo>
                    <a:pt x="10" y="21"/>
                  </a:lnTo>
                  <a:lnTo>
                    <a:pt x="10" y="20"/>
                  </a:lnTo>
                  <a:lnTo>
                    <a:pt x="10" y="19"/>
                  </a:lnTo>
                  <a:lnTo>
                    <a:pt x="10" y="17"/>
                  </a:lnTo>
                  <a:lnTo>
                    <a:pt x="11" y="14"/>
                  </a:lnTo>
                  <a:lnTo>
                    <a:pt x="11" y="13"/>
                  </a:lnTo>
                  <a:lnTo>
                    <a:pt x="11" y="12"/>
                  </a:lnTo>
                  <a:lnTo>
                    <a:pt x="11" y="10"/>
                  </a:lnTo>
                  <a:lnTo>
                    <a:pt x="11" y="10"/>
                  </a:lnTo>
                  <a:lnTo>
                    <a:pt x="11" y="9"/>
                  </a:lnTo>
                  <a:lnTo>
                    <a:pt x="11" y="7"/>
                  </a:lnTo>
                  <a:lnTo>
                    <a:pt x="11" y="7"/>
                  </a:lnTo>
                  <a:lnTo>
                    <a:pt x="12" y="6"/>
                  </a:lnTo>
                  <a:lnTo>
                    <a:pt x="12" y="5"/>
                  </a:lnTo>
                  <a:lnTo>
                    <a:pt x="12" y="4"/>
                  </a:lnTo>
                  <a:lnTo>
                    <a:pt x="12" y="4"/>
                  </a:lnTo>
                  <a:lnTo>
                    <a:pt x="12" y="3"/>
                  </a:lnTo>
                  <a:lnTo>
                    <a:pt x="12" y="2"/>
                  </a:lnTo>
                  <a:lnTo>
                    <a:pt x="12" y="2"/>
                  </a:lnTo>
                  <a:lnTo>
                    <a:pt x="12" y="2"/>
                  </a:lnTo>
                  <a:lnTo>
                    <a:pt x="12" y="1"/>
                  </a:lnTo>
                  <a:lnTo>
                    <a:pt x="13" y="1"/>
                  </a:lnTo>
                  <a:lnTo>
                    <a:pt x="13" y="1"/>
                  </a:lnTo>
                  <a:lnTo>
                    <a:pt x="13" y="1"/>
                  </a:lnTo>
                  <a:lnTo>
                    <a:pt x="13" y="0"/>
                  </a:lnTo>
                  <a:lnTo>
                    <a:pt x="13" y="0"/>
                  </a:lnTo>
                  <a:lnTo>
                    <a:pt x="13" y="0"/>
                  </a:lnTo>
                  <a:lnTo>
                    <a:pt x="13" y="0"/>
                  </a:lnTo>
                  <a:lnTo>
                    <a:pt x="13" y="0"/>
                  </a:lnTo>
                  <a:lnTo>
                    <a:pt x="13" y="0"/>
                  </a:lnTo>
                  <a:lnTo>
                    <a:pt x="13" y="0"/>
                  </a:lnTo>
                  <a:lnTo>
                    <a:pt x="13" y="0"/>
                  </a:lnTo>
                  <a:lnTo>
                    <a:pt x="13" y="0"/>
                  </a:lnTo>
                  <a:lnTo>
                    <a:pt x="14" y="0"/>
                  </a:lnTo>
                  <a:lnTo>
                    <a:pt x="14" y="0"/>
                  </a:lnTo>
                  <a:lnTo>
                    <a:pt x="14" y="0"/>
                  </a:lnTo>
                  <a:lnTo>
                    <a:pt x="14" y="0"/>
                  </a:lnTo>
                  <a:lnTo>
                    <a:pt x="14" y="0"/>
                  </a:lnTo>
                  <a:lnTo>
                    <a:pt x="14" y="0"/>
                  </a:lnTo>
                  <a:lnTo>
                    <a:pt x="14" y="0"/>
                  </a:lnTo>
                  <a:lnTo>
                    <a:pt x="14" y="1"/>
                  </a:lnTo>
                  <a:lnTo>
                    <a:pt x="14" y="1"/>
                  </a:lnTo>
                  <a:lnTo>
                    <a:pt x="14" y="1"/>
                  </a:lnTo>
                  <a:lnTo>
                    <a:pt x="14" y="2"/>
                  </a:lnTo>
                  <a:lnTo>
                    <a:pt x="15" y="2"/>
                  </a:lnTo>
                  <a:lnTo>
                    <a:pt x="15" y="2"/>
                  </a:lnTo>
                  <a:lnTo>
                    <a:pt x="15" y="3"/>
                  </a:lnTo>
                  <a:lnTo>
                    <a:pt x="15" y="4"/>
                  </a:lnTo>
                  <a:lnTo>
                    <a:pt x="15" y="4"/>
                  </a:lnTo>
                  <a:lnTo>
                    <a:pt x="15" y="5"/>
                  </a:lnTo>
                  <a:lnTo>
                    <a:pt x="15" y="6"/>
                  </a:lnTo>
                  <a:lnTo>
                    <a:pt x="15" y="6"/>
                  </a:lnTo>
                  <a:lnTo>
                    <a:pt x="15" y="7"/>
                  </a:lnTo>
                  <a:lnTo>
                    <a:pt x="16" y="8"/>
                  </a:lnTo>
                  <a:lnTo>
                    <a:pt x="16" y="9"/>
                  </a:lnTo>
                  <a:lnTo>
                    <a:pt x="16" y="10"/>
                  </a:lnTo>
                  <a:lnTo>
                    <a:pt x="16" y="12"/>
                  </a:lnTo>
                  <a:lnTo>
                    <a:pt x="16" y="15"/>
                  </a:lnTo>
                  <a:lnTo>
                    <a:pt x="16" y="16"/>
                  </a:lnTo>
                  <a:lnTo>
                    <a:pt x="16" y="17"/>
                  </a:lnTo>
                  <a:lnTo>
                    <a:pt x="17" y="18"/>
                  </a:lnTo>
                  <a:lnTo>
                    <a:pt x="17" y="22"/>
                  </a:lnTo>
                  <a:lnTo>
                    <a:pt x="18" y="31"/>
                  </a:lnTo>
                  <a:lnTo>
                    <a:pt x="18" y="33"/>
                  </a:lnTo>
                  <a:lnTo>
                    <a:pt x="18" y="34"/>
                  </a:lnTo>
                  <a:lnTo>
                    <a:pt x="18" y="36"/>
                  </a:lnTo>
                  <a:lnTo>
                    <a:pt x="18" y="42"/>
                  </a:lnTo>
                  <a:lnTo>
                    <a:pt x="19" y="53"/>
                  </a:lnTo>
                  <a:lnTo>
                    <a:pt x="19" y="54"/>
                  </a:lnTo>
                  <a:lnTo>
                    <a:pt x="19" y="56"/>
                  </a:lnTo>
                  <a:lnTo>
                    <a:pt x="19" y="59"/>
                  </a:lnTo>
                  <a:lnTo>
                    <a:pt x="20" y="64"/>
                  </a:lnTo>
                  <a:lnTo>
                    <a:pt x="21" y="75"/>
                  </a:lnTo>
                  <a:lnTo>
                    <a:pt x="21" y="77"/>
                  </a:lnTo>
                  <a:lnTo>
                    <a:pt x="21" y="78"/>
                  </a:lnTo>
                  <a:lnTo>
                    <a:pt x="21" y="81"/>
                  </a:lnTo>
                  <a:lnTo>
                    <a:pt x="22" y="86"/>
                  </a:lnTo>
                  <a:lnTo>
                    <a:pt x="22" y="87"/>
                  </a:lnTo>
                  <a:lnTo>
                    <a:pt x="22" y="88"/>
                  </a:lnTo>
                  <a:lnTo>
                    <a:pt x="22" y="91"/>
                  </a:lnTo>
                  <a:lnTo>
                    <a:pt x="22" y="95"/>
                  </a:lnTo>
                  <a:lnTo>
                    <a:pt x="22" y="96"/>
                  </a:lnTo>
                  <a:lnTo>
                    <a:pt x="22" y="97"/>
                  </a:lnTo>
                  <a:lnTo>
                    <a:pt x="23" y="99"/>
                  </a:lnTo>
                  <a:lnTo>
                    <a:pt x="23" y="100"/>
                  </a:lnTo>
                  <a:lnTo>
                    <a:pt x="23" y="101"/>
                  </a:lnTo>
                  <a:lnTo>
                    <a:pt x="23" y="103"/>
                  </a:lnTo>
                  <a:lnTo>
                    <a:pt x="23" y="104"/>
                  </a:lnTo>
                  <a:lnTo>
                    <a:pt x="23" y="105"/>
                  </a:lnTo>
                  <a:lnTo>
                    <a:pt x="23" y="106"/>
                  </a:lnTo>
                  <a:lnTo>
                    <a:pt x="24" y="107"/>
                  </a:lnTo>
                  <a:lnTo>
                    <a:pt x="24" y="108"/>
                  </a:lnTo>
                  <a:lnTo>
                    <a:pt x="24" y="109"/>
                  </a:lnTo>
                  <a:lnTo>
                    <a:pt x="24" y="110"/>
                  </a:lnTo>
                  <a:lnTo>
                    <a:pt x="24" y="110"/>
                  </a:lnTo>
                  <a:lnTo>
                    <a:pt x="24" y="111"/>
                  </a:lnTo>
                  <a:lnTo>
                    <a:pt x="24" y="111"/>
                  </a:lnTo>
                  <a:lnTo>
                    <a:pt x="24" y="112"/>
                  </a:lnTo>
                  <a:lnTo>
                    <a:pt x="24" y="112"/>
                  </a:lnTo>
                  <a:lnTo>
                    <a:pt x="24" y="113"/>
                  </a:lnTo>
                  <a:lnTo>
                    <a:pt x="24" y="114"/>
                  </a:lnTo>
                  <a:lnTo>
                    <a:pt x="25" y="114"/>
                  </a:lnTo>
                  <a:lnTo>
                    <a:pt x="25" y="114"/>
                  </a:lnTo>
                  <a:lnTo>
                    <a:pt x="25" y="114"/>
                  </a:lnTo>
                  <a:lnTo>
                    <a:pt x="25" y="115"/>
                  </a:lnTo>
                  <a:lnTo>
                    <a:pt x="25" y="115"/>
                  </a:lnTo>
                  <a:lnTo>
                    <a:pt x="25" y="115"/>
                  </a:lnTo>
                  <a:lnTo>
                    <a:pt x="25" y="115"/>
                  </a:lnTo>
                  <a:lnTo>
                    <a:pt x="25" y="115"/>
                  </a:lnTo>
                  <a:lnTo>
                    <a:pt x="25" y="115"/>
                  </a:lnTo>
                  <a:lnTo>
                    <a:pt x="25" y="116"/>
                  </a:lnTo>
                  <a:lnTo>
                    <a:pt x="26" y="116"/>
                  </a:lnTo>
                  <a:lnTo>
                    <a:pt x="26" y="116"/>
                  </a:lnTo>
                  <a:lnTo>
                    <a:pt x="26" y="116"/>
                  </a:lnTo>
                  <a:lnTo>
                    <a:pt x="26" y="116"/>
                  </a:lnTo>
                  <a:lnTo>
                    <a:pt x="26" y="115"/>
                  </a:lnTo>
                  <a:lnTo>
                    <a:pt x="26" y="115"/>
                  </a:lnTo>
                  <a:lnTo>
                    <a:pt x="26" y="115"/>
                  </a:lnTo>
                  <a:lnTo>
                    <a:pt x="26" y="115"/>
                  </a:lnTo>
                  <a:lnTo>
                    <a:pt x="26" y="115"/>
                  </a:lnTo>
                  <a:lnTo>
                    <a:pt x="26" y="114"/>
                  </a:lnTo>
                  <a:lnTo>
                    <a:pt x="26" y="114"/>
                  </a:lnTo>
                  <a:lnTo>
                    <a:pt x="26" y="114"/>
                  </a:lnTo>
                  <a:lnTo>
                    <a:pt x="27" y="114"/>
                  </a:lnTo>
                  <a:lnTo>
                    <a:pt x="27" y="113"/>
                  </a:lnTo>
                  <a:lnTo>
                    <a:pt x="27" y="113"/>
                  </a:lnTo>
                  <a:lnTo>
                    <a:pt x="27" y="112"/>
                  </a:lnTo>
                  <a:lnTo>
                    <a:pt x="27" y="112"/>
                  </a:lnTo>
                  <a:lnTo>
                    <a:pt x="27" y="112"/>
                  </a:lnTo>
                  <a:lnTo>
                    <a:pt x="27" y="111"/>
                  </a:lnTo>
                  <a:lnTo>
                    <a:pt x="27" y="110"/>
                  </a:lnTo>
                  <a:lnTo>
                    <a:pt x="27" y="109"/>
                  </a:lnTo>
                  <a:lnTo>
                    <a:pt x="27" y="109"/>
                  </a:lnTo>
                  <a:lnTo>
                    <a:pt x="28" y="108"/>
                  </a:lnTo>
                  <a:lnTo>
                    <a:pt x="28" y="105"/>
                  </a:lnTo>
                  <a:lnTo>
                    <a:pt x="28" y="104"/>
                  </a:lnTo>
                  <a:lnTo>
                    <a:pt x="28" y="103"/>
                  </a:lnTo>
                  <a:lnTo>
                    <a:pt x="28" y="101"/>
                  </a:lnTo>
                  <a:lnTo>
                    <a:pt x="29" y="98"/>
                  </a:lnTo>
                  <a:lnTo>
                    <a:pt x="29" y="97"/>
                  </a:lnTo>
                  <a:lnTo>
                    <a:pt x="29" y="96"/>
                  </a:lnTo>
                  <a:lnTo>
                    <a:pt x="29" y="94"/>
                  </a:lnTo>
                  <a:lnTo>
                    <a:pt x="29" y="89"/>
                  </a:lnTo>
                  <a:lnTo>
                    <a:pt x="30" y="88"/>
                  </a:lnTo>
                  <a:lnTo>
                    <a:pt x="30" y="87"/>
                  </a:lnTo>
                  <a:lnTo>
                    <a:pt x="30" y="84"/>
                  </a:lnTo>
                  <a:lnTo>
                    <a:pt x="30" y="79"/>
                  </a:lnTo>
                  <a:lnTo>
                    <a:pt x="31" y="68"/>
                  </a:lnTo>
                  <a:lnTo>
                    <a:pt x="31" y="67"/>
                  </a:lnTo>
                  <a:lnTo>
                    <a:pt x="31" y="65"/>
                  </a:lnTo>
                  <a:lnTo>
                    <a:pt x="31" y="62"/>
                  </a:lnTo>
                  <a:lnTo>
                    <a:pt x="32" y="57"/>
                  </a:lnTo>
                  <a:lnTo>
                    <a:pt x="32" y="45"/>
                  </a:lnTo>
                  <a:lnTo>
                    <a:pt x="32" y="44"/>
                  </a:lnTo>
                  <a:lnTo>
                    <a:pt x="33" y="42"/>
                  </a:lnTo>
                  <a:lnTo>
                    <a:pt x="33" y="40"/>
                  </a:lnTo>
                  <a:lnTo>
                    <a:pt x="33" y="34"/>
                  </a:lnTo>
                  <a:lnTo>
                    <a:pt x="33" y="33"/>
                  </a:lnTo>
                  <a:lnTo>
                    <a:pt x="33" y="32"/>
                  </a:lnTo>
                  <a:lnTo>
                    <a:pt x="34" y="29"/>
                  </a:lnTo>
                  <a:lnTo>
                    <a:pt x="34" y="24"/>
                  </a:lnTo>
                  <a:lnTo>
                    <a:pt x="34" y="23"/>
                  </a:lnTo>
                  <a:lnTo>
                    <a:pt x="34" y="22"/>
                  </a:lnTo>
                  <a:lnTo>
                    <a:pt x="34" y="20"/>
                  </a:lnTo>
                  <a:lnTo>
                    <a:pt x="35" y="16"/>
                  </a:lnTo>
                  <a:lnTo>
                    <a:pt x="35" y="14"/>
                  </a:lnTo>
                  <a:lnTo>
                    <a:pt x="35" y="14"/>
                  </a:lnTo>
                  <a:lnTo>
                    <a:pt x="35" y="12"/>
                  </a:lnTo>
                  <a:lnTo>
                    <a:pt x="36" y="8"/>
                  </a:lnTo>
                  <a:lnTo>
                    <a:pt x="36" y="8"/>
                  </a:lnTo>
                  <a:lnTo>
                    <a:pt x="36" y="7"/>
                  </a:lnTo>
                  <a:lnTo>
                    <a:pt x="36" y="6"/>
                  </a:lnTo>
                  <a:lnTo>
                    <a:pt x="36" y="5"/>
                  </a:lnTo>
                  <a:lnTo>
                    <a:pt x="36" y="4"/>
                  </a:lnTo>
                  <a:lnTo>
                    <a:pt x="36" y="3"/>
                  </a:lnTo>
                  <a:lnTo>
                    <a:pt x="36" y="3"/>
                  </a:lnTo>
                  <a:lnTo>
                    <a:pt x="36" y="2"/>
                  </a:lnTo>
                  <a:lnTo>
                    <a:pt x="36" y="2"/>
                  </a:lnTo>
                  <a:lnTo>
                    <a:pt x="37" y="2"/>
                  </a:lnTo>
                  <a:lnTo>
                    <a:pt x="37" y="1"/>
                  </a:lnTo>
                  <a:lnTo>
                    <a:pt x="37" y="1"/>
                  </a:lnTo>
                  <a:lnTo>
                    <a:pt x="37" y="1"/>
                  </a:lnTo>
                  <a:lnTo>
                    <a:pt x="37" y="0"/>
                  </a:lnTo>
                  <a:lnTo>
                    <a:pt x="37" y="0"/>
                  </a:lnTo>
                  <a:lnTo>
                    <a:pt x="37" y="0"/>
                  </a:lnTo>
                  <a:lnTo>
                    <a:pt x="37" y="0"/>
                  </a:lnTo>
                  <a:lnTo>
                    <a:pt x="37" y="0"/>
                  </a:lnTo>
                  <a:lnTo>
                    <a:pt x="37" y="0"/>
                  </a:lnTo>
                  <a:lnTo>
                    <a:pt x="38" y="0"/>
                  </a:lnTo>
                  <a:lnTo>
                    <a:pt x="38" y="0"/>
                  </a:lnTo>
                  <a:lnTo>
                    <a:pt x="38" y="0"/>
                  </a:lnTo>
                  <a:lnTo>
                    <a:pt x="38" y="0"/>
                  </a:lnTo>
                  <a:lnTo>
                    <a:pt x="38" y="0"/>
                  </a:lnTo>
                  <a:lnTo>
                    <a:pt x="38" y="0"/>
                  </a:lnTo>
                  <a:lnTo>
                    <a:pt x="38" y="0"/>
                  </a:lnTo>
                  <a:lnTo>
                    <a:pt x="38" y="0"/>
                  </a:lnTo>
                  <a:lnTo>
                    <a:pt x="38" y="0"/>
                  </a:lnTo>
                  <a:lnTo>
                    <a:pt x="38" y="1"/>
                  </a:lnTo>
                  <a:lnTo>
                    <a:pt x="38" y="1"/>
                  </a:lnTo>
                  <a:lnTo>
                    <a:pt x="38" y="1"/>
                  </a:lnTo>
                  <a:lnTo>
                    <a:pt x="39" y="2"/>
                  </a:lnTo>
                  <a:lnTo>
                    <a:pt x="39" y="2"/>
                  </a:lnTo>
                  <a:lnTo>
                    <a:pt x="39" y="3"/>
                  </a:lnTo>
                  <a:lnTo>
                    <a:pt x="39" y="3"/>
                  </a:lnTo>
                  <a:lnTo>
                    <a:pt x="39" y="4"/>
                  </a:lnTo>
                  <a:lnTo>
                    <a:pt x="39" y="5"/>
                  </a:lnTo>
                  <a:lnTo>
                    <a:pt x="39" y="5"/>
                  </a:lnTo>
                  <a:lnTo>
                    <a:pt x="39" y="6"/>
                  </a:lnTo>
                  <a:lnTo>
                    <a:pt x="40" y="7"/>
                  </a:lnTo>
                  <a:lnTo>
                    <a:pt x="40" y="10"/>
                  </a:lnTo>
                  <a:lnTo>
                    <a:pt x="40" y="11"/>
                  </a:lnTo>
                  <a:lnTo>
                    <a:pt x="40" y="12"/>
                  </a:lnTo>
                  <a:lnTo>
                    <a:pt x="40" y="14"/>
                  </a:lnTo>
                  <a:lnTo>
                    <a:pt x="41" y="18"/>
                  </a:lnTo>
                  <a:lnTo>
                    <a:pt x="41" y="19"/>
                  </a:lnTo>
                  <a:lnTo>
                    <a:pt x="41" y="20"/>
                  </a:lnTo>
                  <a:lnTo>
                    <a:pt x="41" y="22"/>
                  </a:lnTo>
                  <a:lnTo>
                    <a:pt x="41" y="27"/>
                  </a:lnTo>
                  <a:lnTo>
                    <a:pt x="42" y="28"/>
                  </a:lnTo>
                  <a:lnTo>
                    <a:pt x="42" y="29"/>
                  </a:lnTo>
                  <a:lnTo>
                    <a:pt x="42" y="31"/>
                  </a:lnTo>
                  <a:lnTo>
                    <a:pt x="42" y="36"/>
                  </a:lnTo>
                  <a:lnTo>
                    <a:pt x="43" y="46"/>
                  </a:lnTo>
                  <a:lnTo>
                    <a:pt x="44" y="67"/>
                  </a:lnTo>
                  <a:lnTo>
                    <a:pt x="44" y="69"/>
                  </a:lnTo>
                  <a:lnTo>
                    <a:pt x="44" y="70"/>
                  </a:lnTo>
                  <a:lnTo>
                    <a:pt x="44" y="73"/>
                  </a:lnTo>
                  <a:lnTo>
                    <a:pt x="45" y="78"/>
                  </a:lnTo>
                  <a:lnTo>
                    <a:pt x="45" y="79"/>
                  </a:lnTo>
                  <a:lnTo>
                    <a:pt x="45" y="80"/>
                  </a:lnTo>
                  <a:lnTo>
                    <a:pt x="45" y="82"/>
                  </a:lnTo>
                  <a:lnTo>
                    <a:pt x="46" y="87"/>
                  </a:lnTo>
                  <a:lnTo>
                    <a:pt x="46" y="88"/>
                  </a:lnTo>
                  <a:lnTo>
                    <a:pt x="46" y="90"/>
                  </a:lnTo>
                  <a:lnTo>
                    <a:pt x="46" y="92"/>
                  </a:lnTo>
                  <a:lnTo>
                    <a:pt x="46" y="96"/>
                  </a:lnTo>
                  <a:lnTo>
                    <a:pt x="46" y="97"/>
                  </a:lnTo>
                  <a:lnTo>
                    <a:pt x="46" y="98"/>
                  </a:lnTo>
                  <a:lnTo>
                    <a:pt x="47" y="100"/>
                  </a:lnTo>
                  <a:lnTo>
                    <a:pt x="47" y="103"/>
                  </a:lnTo>
                  <a:lnTo>
                    <a:pt x="47" y="104"/>
                  </a:lnTo>
                  <a:lnTo>
                    <a:pt x="47" y="105"/>
                  </a:lnTo>
                  <a:lnTo>
                    <a:pt x="47" y="106"/>
                  </a:lnTo>
                  <a:lnTo>
                    <a:pt x="48" y="107"/>
                  </a:lnTo>
                  <a:lnTo>
                    <a:pt x="48" y="108"/>
                  </a:lnTo>
                  <a:lnTo>
                    <a:pt x="48" y="109"/>
                  </a:lnTo>
                  <a:lnTo>
                    <a:pt x="48" y="110"/>
                  </a:lnTo>
                  <a:lnTo>
                    <a:pt x="48" y="110"/>
                  </a:lnTo>
                  <a:lnTo>
                    <a:pt x="48" y="111"/>
                  </a:lnTo>
                  <a:lnTo>
                    <a:pt x="48" y="112"/>
                  </a:lnTo>
                  <a:lnTo>
                    <a:pt x="48" y="112"/>
                  </a:lnTo>
                  <a:lnTo>
                    <a:pt x="48" y="113"/>
                  </a:lnTo>
                  <a:lnTo>
                    <a:pt x="48" y="113"/>
                  </a:lnTo>
                  <a:lnTo>
                    <a:pt x="48" y="114"/>
                  </a:lnTo>
                  <a:lnTo>
                    <a:pt x="49" y="114"/>
                  </a:lnTo>
                  <a:lnTo>
                    <a:pt x="49" y="114"/>
                  </a:lnTo>
                  <a:lnTo>
                    <a:pt x="49" y="114"/>
                  </a:lnTo>
                  <a:lnTo>
                    <a:pt x="49" y="115"/>
                  </a:lnTo>
                  <a:lnTo>
                    <a:pt x="49" y="115"/>
                  </a:lnTo>
                  <a:lnTo>
                    <a:pt x="49" y="115"/>
                  </a:lnTo>
                  <a:lnTo>
                    <a:pt x="49" y="115"/>
                  </a:lnTo>
                  <a:lnTo>
                    <a:pt x="49" y="115"/>
                  </a:lnTo>
                  <a:lnTo>
                    <a:pt x="49" y="116"/>
                  </a:lnTo>
                  <a:lnTo>
                    <a:pt x="49" y="116"/>
                  </a:lnTo>
                  <a:lnTo>
                    <a:pt x="50" y="116"/>
                  </a:lnTo>
                  <a:lnTo>
                    <a:pt x="50" y="116"/>
                  </a:lnTo>
                  <a:lnTo>
                    <a:pt x="50" y="116"/>
                  </a:lnTo>
                  <a:lnTo>
                    <a:pt x="50" y="115"/>
                  </a:lnTo>
                  <a:lnTo>
                    <a:pt x="50" y="115"/>
                  </a:lnTo>
                  <a:lnTo>
                    <a:pt x="50" y="115"/>
                  </a:lnTo>
                  <a:lnTo>
                    <a:pt x="50" y="115"/>
                  </a:lnTo>
                  <a:lnTo>
                    <a:pt x="50" y="115"/>
                  </a:lnTo>
                  <a:lnTo>
                    <a:pt x="50" y="114"/>
                  </a:lnTo>
                  <a:lnTo>
                    <a:pt x="50" y="114"/>
                  </a:lnTo>
                  <a:lnTo>
                    <a:pt x="50" y="114"/>
                  </a:lnTo>
                  <a:lnTo>
                    <a:pt x="51" y="113"/>
                  </a:lnTo>
                  <a:lnTo>
                    <a:pt x="51" y="113"/>
                  </a:lnTo>
                  <a:lnTo>
                    <a:pt x="51" y="112"/>
                  </a:lnTo>
                  <a:lnTo>
                    <a:pt x="51" y="112"/>
                  </a:lnTo>
                  <a:lnTo>
                    <a:pt x="51" y="112"/>
                  </a:lnTo>
                  <a:lnTo>
                    <a:pt x="51" y="110"/>
                  </a:lnTo>
                  <a:lnTo>
                    <a:pt x="51" y="110"/>
                  </a:lnTo>
                  <a:lnTo>
                    <a:pt x="51" y="109"/>
                  </a:lnTo>
                  <a:lnTo>
                    <a:pt x="52" y="108"/>
                  </a:lnTo>
                  <a:lnTo>
                    <a:pt x="52" y="107"/>
                  </a:lnTo>
                  <a:lnTo>
                    <a:pt x="52" y="106"/>
                  </a:lnTo>
                  <a:lnTo>
                    <a:pt x="52" y="105"/>
                  </a:lnTo>
                  <a:lnTo>
                    <a:pt x="52" y="101"/>
                  </a:lnTo>
                  <a:lnTo>
                    <a:pt x="52" y="100"/>
                  </a:lnTo>
                  <a:lnTo>
                    <a:pt x="52" y="99"/>
                  </a:lnTo>
                  <a:lnTo>
                    <a:pt x="53" y="97"/>
                  </a:lnTo>
                  <a:lnTo>
                    <a:pt x="53" y="92"/>
                  </a:lnTo>
                  <a:lnTo>
                    <a:pt x="53" y="91"/>
                  </a:lnTo>
                  <a:lnTo>
                    <a:pt x="53" y="90"/>
                  </a:lnTo>
                  <a:lnTo>
                    <a:pt x="53" y="88"/>
                  </a:lnTo>
                  <a:lnTo>
                    <a:pt x="54" y="83"/>
                  </a:lnTo>
                  <a:lnTo>
                    <a:pt x="54" y="73"/>
                  </a:lnTo>
                  <a:lnTo>
                    <a:pt x="56" y="52"/>
                  </a:lnTo>
                  <a:lnTo>
                    <a:pt x="56" y="50"/>
                  </a:lnTo>
                  <a:lnTo>
                    <a:pt x="56" y="49"/>
                  </a:lnTo>
                  <a:lnTo>
                    <a:pt x="56" y="46"/>
                  </a:lnTo>
                  <a:lnTo>
                    <a:pt x="56" y="41"/>
                  </a:lnTo>
                  <a:lnTo>
                    <a:pt x="57" y="31"/>
                  </a:lnTo>
                  <a:lnTo>
                    <a:pt x="57" y="30"/>
                  </a:lnTo>
                  <a:lnTo>
                    <a:pt x="57" y="29"/>
                  </a:lnTo>
                  <a:lnTo>
                    <a:pt x="58" y="26"/>
                  </a:lnTo>
                  <a:lnTo>
                    <a:pt x="58" y="22"/>
                  </a:lnTo>
                  <a:lnTo>
                    <a:pt x="58" y="21"/>
                  </a:lnTo>
                  <a:lnTo>
                    <a:pt x="58" y="20"/>
                  </a:lnTo>
                  <a:lnTo>
                    <a:pt x="58" y="18"/>
                  </a:lnTo>
                  <a:lnTo>
                    <a:pt x="59" y="14"/>
                  </a:lnTo>
                  <a:lnTo>
                    <a:pt x="59" y="13"/>
                  </a:lnTo>
                  <a:lnTo>
                    <a:pt x="59" y="12"/>
                  </a:lnTo>
                  <a:lnTo>
                    <a:pt x="59" y="11"/>
                  </a:lnTo>
                  <a:lnTo>
                    <a:pt x="59" y="10"/>
                  </a:lnTo>
                  <a:lnTo>
                    <a:pt x="59" y="9"/>
                  </a:lnTo>
                  <a:lnTo>
                    <a:pt x="59" y="8"/>
                  </a:lnTo>
                  <a:lnTo>
                    <a:pt x="59" y="7"/>
                  </a:lnTo>
                  <a:lnTo>
                    <a:pt x="60" y="7"/>
                  </a:lnTo>
                  <a:lnTo>
                    <a:pt x="60" y="5"/>
                  </a:lnTo>
                  <a:lnTo>
                    <a:pt x="60" y="5"/>
                  </a:lnTo>
                  <a:lnTo>
                    <a:pt x="60" y="4"/>
                  </a:lnTo>
                  <a:lnTo>
                    <a:pt x="60" y="3"/>
                  </a:lnTo>
                  <a:lnTo>
                    <a:pt x="60" y="3"/>
                  </a:lnTo>
                  <a:lnTo>
                    <a:pt x="60" y="2"/>
                  </a:lnTo>
                  <a:lnTo>
                    <a:pt x="60" y="2"/>
                  </a:lnTo>
                  <a:lnTo>
                    <a:pt x="60" y="2"/>
                  </a:lnTo>
                  <a:lnTo>
                    <a:pt x="60" y="1"/>
                  </a:lnTo>
                  <a:lnTo>
                    <a:pt x="60" y="1"/>
                  </a:lnTo>
                  <a:lnTo>
                    <a:pt x="61" y="1"/>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1"/>
                  </a:lnTo>
                  <a:lnTo>
                    <a:pt x="62" y="1"/>
                  </a:lnTo>
                  <a:lnTo>
                    <a:pt x="62" y="1"/>
                  </a:lnTo>
                  <a:lnTo>
                    <a:pt x="62" y="2"/>
                  </a:lnTo>
                  <a:lnTo>
                    <a:pt x="62" y="2"/>
                  </a:lnTo>
                  <a:lnTo>
                    <a:pt x="62" y="2"/>
                  </a:lnTo>
                  <a:lnTo>
                    <a:pt x="63" y="3"/>
                  </a:lnTo>
                  <a:lnTo>
                    <a:pt x="63" y="4"/>
                  </a:lnTo>
                  <a:lnTo>
                    <a:pt x="63" y="4"/>
                  </a:lnTo>
                  <a:lnTo>
                    <a:pt x="63" y="5"/>
                  </a:lnTo>
                  <a:lnTo>
                    <a:pt x="63" y="6"/>
                  </a:lnTo>
                  <a:lnTo>
                    <a:pt x="63" y="6"/>
                  </a:lnTo>
                  <a:lnTo>
                    <a:pt x="63" y="7"/>
                  </a:lnTo>
                  <a:lnTo>
                    <a:pt x="64" y="8"/>
                  </a:lnTo>
                  <a:lnTo>
                    <a:pt x="64" y="9"/>
                  </a:lnTo>
                  <a:lnTo>
                    <a:pt x="64" y="10"/>
                  </a:lnTo>
                  <a:lnTo>
                    <a:pt x="64" y="11"/>
                  </a:lnTo>
                  <a:lnTo>
                    <a:pt x="64" y="15"/>
                  </a:lnTo>
                  <a:lnTo>
                    <a:pt x="64" y="16"/>
                  </a:lnTo>
                  <a:lnTo>
                    <a:pt x="64" y="17"/>
                  </a:lnTo>
                  <a:lnTo>
                    <a:pt x="64" y="19"/>
                  </a:lnTo>
                  <a:lnTo>
                    <a:pt x="65" y="23"/>
                  </a:lnTo>
                  <a:lnTo>
                    <a:pt x="66" y="33"/>
                  </a:lnTo>
                  <a:lnTo>
                    <a:pt x="66" y="34"/>
                  </a:lnTo>
                  <a:lnTo>
                    <a:pt x="66" y="36"/>
                  </a:lnTo>
                  <a:lnTo>
                    <a:pt x="66" y="39"/>
                  </a:lnTo>
                  <a:lnTo>
                    <a:pt x="66" y="44"/>
                  </a:lnTo>
                  <a:lnTo>
                    <a:pt x="67" y="56"/>
                  </a:lnTo>
                  <a:lnTo>
                    <a:pt x="67" y="57"/>
                  </a:lnTo>
                  <a:lnTo>
                    <a:pt x="67" y="58"/>
                  </a:lnTo>
                  <a:lnTo>
                    <a:pt x="68" y="61"/>
                  </a:lnTo>
                  <a:lnTo>
                    <a:pt x="68" y="67"/>
                  </a:lnTo>
                  <a:lnTo>
                    <a:pt x="69" y="78"/>
                  </a:lnTo>
                  <a:lnTo>
                    <a:pt x="69" y="80"/>
                  </a:lnTo>
                  <a:lnTo>
                    <a:pt x="69" y="81"/>
                  </a:lnTo>
                  <a:lnTo>
                    <a:pt x="69" y="84"/>
                  </a:lnTo>
                  <a:lnTo>
                    <a:pt x="69" y="88"/>
                  </a:lnTo>
                  <a:lnTo>
                    <a:pt x="70" y="90"/>
                  </a:lnTo>
                  <a:lnTo>
                    <a:pt x="70" y="91"/>
                  </a:lnTo>
                  <a:lnTo>
                    <a:pt x="70" y="93"/>
                  </a:lnTo>
                  <a:lnTo>
                    <a:pt x="70" y="98"/>
                  </a:lnTo>
                  <a:lnTo>
                    <a:pt x="70" y="99"/>
                  </a:lnTo>
                  <a:lnTo>
                    <a:pt x="70" y="100"/>
                  </a:lnTo>
                  <a:lnTo>
                    <a:pt x="70" y="101"/>
                  </a:lnTo>
                  <a:lnTo>
                    <a:pt x="71" y="102"/>
                  </a:lnTo>
                  <a:lnTo>
                    <a:pt x="71" y="103"/>
                  </a:lnTo>
                  <a:lnTo>
                    <a:pt x="71" y="105"/>
                  </a:lnTo>
                  <a:lnTo>
                    <a:pt x="71" y="105"/>
                  </a:lnTo>
                  <a:lnTo>
                    <a:pt x="71" y="106"/>
                  </a:lnTo>
                  <a:lnTo>
                    <a:pt x="71" y="108"/>
                  </a:lnTo>
                  <a:lnTo>
                    <a:pt x="71" y="108"/>
                  </a:lnTo>
                  <a:lnTo>
                    <a:pt x="71" y="109"/>
                  </a:lnTo>
                  <a:lnTo>
                    <a:pt x="72" y="110"/>
                  </a:lnTo>
                  <a:lnTo>
                    <a:pt x="72" y="111"/>
                  </a:lnTo>
                  <a:lnTo>
                    <a:pt x="72" y="111"/>
                  </a:lnTo>
                  <a:lnTo>
                    <a:pt x="72" y="112"/>
                  </a:lnTo>
                  <a:lnTo>
                    <a:pt x="72" y="112"/>
                  </a:lnTo>
                  <a:lnTo>
                    <a:pt x="72" y="113"/>
                  </a:lnTo>
                  <a:lnTo>
                    <a:pt x="72" y="113"/>
                  </a:lnTo>
                  <a:lnTo>
                    <a:pt x="72" y="113"/>
                  </a:lnTo>
                  <a:lnTo>
                    <a:pt x="72" y="114"/>
                  </a:lnTo>
                  <a:lnTo>
                    <a:pt x="72" y="114"/>
                  </a:lnTo>
                  <a:lnTo>
                    <a:pt x="72" y="114"/>
                  </a:lnTo>
                  <a:lnTo>
                    <a:pt x="72" y="115"/>
                  </a:lnTo>
                  <a:lnTo>
                    <a:pt x="73" y="115"/>
                  </a:lnTo>
                  <a:lnTo>
                    <a:pt x="73" y="115"/>
                  </a:lnTo>
                  <a:lnTo>
                    <a:pt x="73" y="115"/>
                  </a:lnTo>
                  <a:lnTo>
                    <a:pt x="73" y="115"/>
                  </a:lnTo>
                  <a:lnTo>
                    <a:pt x="73" y="115"/>
                  </a:lnTo>
                  <a:lnTo>
                    <a:pt x="73" y="116"/>
                  </a:lnTo>
                  <a:lnTo>
                    <a:pt x="73" y="116"/>
                  </a:lnTo>
                  <a:lnTo>
                    <a:pt x="73" y="116"/>
                  </a:lnTo>
                  <a:lnTo>
                    <a:pt x="73" y="116"/>
                  </a:lnTo>
                  <a:lnTo>
                    <a:pt x="73" y="116"/>
                  </a:lnTo>
                  <a:lnTo>
                    <a:pt x="74" y="115"/>
                  </a:lnTo>
                  <a:lnTo>
                    <a:pt x="74" y="115"/>
                  </a:lnTo>
                  <a:lnTo>
                    <a:pt x="74" y="115"/>
                  </a:lnTo>
                  <a:lnTo>
                    <a:pt x="74" y="115"/>
                  </a:lnTo>
                  <a:lnTo>
                    <a:pt x="74" y="115"/>
                  </a:lnTo>
                  <a:lnTo>
                    <a:pt x="74" y="114"/>
                  </a:lnTo>
                  <a:lnTo>
                    <a:pt x="74" y="114"/>
                  </a:lnTo>
                  <a:lnTo>
                    <a:pt x="74" y="114"/>
                  </a:lnTo>
                  <a:lnTo>
                    <a:pt x="74" y="114"/>
                  </a:lnTo>
                  <a:lnTo>
                    <a:pt x="74" y="113"/>
                  </a:lnTo>
                  <a:lnTo>
                    <a:pt x="74" y="112"/>
                  </a:lnTo>
                  <a:lnTo>
                    <a:pt x="74" y="112"/>
                  </a:lnTo>
                  <a:lnTo>
                    <a:pt x="75" y="111"/>
                  </a:lnTo>
                  <a:lnTo>
                    <a:pt x="75" y="110"/>
                  </a:lnTo>
                  <a:lnTo>
                    <a:pt x="75" y="110"/>
                  </a:lnTo>
                  <a:lnTo>
                    <a:pt x="75" y="109"/>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19" name="Freeform 84"/>
            <p:cNvSpPr>
              <a:spLocks/>
            </p:cNvSpPr>
            <p:nvPr/>
          </p:nvSpPr>
          <p:spPr bwMode="auto">
            <a:xfrm>
              <a:off x="4637" y="2186"/>
              <a:ext cx="80" cy="116"/>
            </a:xfrm>
            <a:custGeom>
              <a:avLst/>
              <a:gdLst/>
              <a:ahLst/>
              <a:cxnLst>
                <a:cxn ang="0">
                  <a:pos x="1" y="99"/>
                </a:cxn>
                <a:cxn ang="0">
                  <a:pos x="4" y="61"/>
                </a:cxn>
                <a:cxn ang="0">
                  <a:pos x="6" y="28"/>
                </a:cxn>
                <a:cxn ang="0">
                  <a:pos x="7" y="14"/>
                </a:cxn>
                <a:cxn ang="0">
                  <a:pos x="8" y="5"/>
                </a:cxn>
                <a:cxn ang="0">
                  <a:pos x="9" y="1"/>
                </a:cxn>
                <a:cxn ang="0">
                  <a:pos x="10" y="0"/>
                </a:cxn>
                <a:cxn ang="0">
                  <a:pos x="11" y="0"/>
                </a:cxn>
                <a:cxn ang="0">
                  <a:pos x="12" y="4"/>
                </a:cxn>
                <a:cxn ang="0">
                  <a:pos x="12" y="12"/>
                </a:cxn>
                <a:cxn ang="0">
                  <a:pos x="14" y="35"/>
                </a:cxn>
                <a:cxn ang="0">
                  <a:pos x="17" y="75"/>
                </a:cxn>
                <a:cxn ang="0">
                  <a:pos x="19" y="98"/>
                </a:cxn>
                <a:cxn ang="0">
                  <a:pos x="20" y="107"/>
                </a:cxn>
                <a:cxn ang="0">
                  <a:pos x="21" y="113"/>
                </a:cxn>
                <a:cxn ang="0">
                  <a:pos x="22" y="115"/>
                </a:cxn>
                <a:cxn ang="0">
                  <a:pos x="22" y="115"/>
                </a:cxn>
                <a:cxn ang="0">
                  <a:pos x="23" y="113"/>
                </a:cxn>
                <a:cxn ang="0">
                  <a:pos x="24" y="106"/>
                </a:cxn>
                <a:cxn ang="0">
                  <a:pos x="26" y="82"/>
                </a:cxn>
                <a:cxn ang="0">
                  <a:pos x="28" y="52"/>
                </a:cxn>
                <a:cxn ang="0">
                  <a:pos x="30" y="19"/>
                </a:cxn>
                <a:cxn ang="0">
                  <a:pos x="31" y="9"/>
                </a:cxn>
                <a:cxn ang="0">
                  <a:pos x="32" y="3"/>
                </a:cxn>
                <a:cxn ang="0">
                  <a:pos x="33" y="0"/>
                </a:cxn>
                <a:cxn ang="0">
                  <a:pos x="34" y="0"/>
                </a:cxn>
                <a:cxn ang="0">
                  <a:pos x="34" y="2"/>
                </a:cxn>
                <a:cxn ang="0">
                  <a:pos x="36" y="9"/>
                </a:cxn>
                <a:cxn ang="0">
                  <a:pos x="38" y="34"/>
                </a:cxn>
                <a:cxn ang="0">
                  <a:pos x="40" y="63"/>
                </a:cxn>
                <a:cxn ang="0">
                  <a:pos x="42" y="92"/>
                </a:cxn>
                <a:cxn ang="0">
                  <a:pos x="43" y="106"/>
                </a:cxn>
                <a:cxn ang="0">
                  <a:pos x="44" y="112"/>
                </a:cxn>
                <a:cxn ang="0">
                  <a:pos x="44" y="115"/>
                </a:cxn>
                <a:cxn ang="0">
                  <a:pos x="45" y="116"/>
                </a:cxn>
                <a:cxn ang="0">
                  <a:pos x="46" y="114"/>
                </a:cxn>
                <a:cxn ang="0">
                  <a:pos x="47" y="110"/>
                </a:cxn>
                <a:cxn ang="0">
                  <a:pos x="48" y="99"/>
                </a:cxn>
                <a:cxn ang="0">
                  <a:pos x="50" y="70"/>
                </a:cxn>
                <a:cxn ang="0">
                  <a:pos x="52" y="32"/>
                </a:cxn>
                <a:cxn ang="0">
                  <a:pos x="54" y="13"/>
                </a:cxn>
                <a:cxn ang="0">
                  <a:pos x="55" y="5"/>
                </a:cxn>
                <a:cxn ang="0">
                  <a:pos x="56" y="1"/>
                </a:cxn>
                <a:cxn ang="0">
                  <a:pos x="56" y="0"/>
                </a:cxn>
                <a:cxn ang="0">
                  <a:pos x="57" y="0"/>
                </a:cxn>
                <a:cxn ang="0">
                  <a:pos x="58" y="3"/>
                </a:cxn>
                <a:cxn ang="0">
                  <a:pos x="59" y="10"/>
                </a:cxn>
                <a:cxn ang="0">
                  <a:pos x="61" y="35"/>
                </a:cxn>
                <a:cxn ang="0">
                  <a:pos x="64" y="80"/>
                </a:cxn>
                <a:cxn ang="0">
                  <a:pos x="65" y="99"/>
                </a:cxn>
                <a:cxn ang="0">
                  <a:pos x="66" y="108"/>
                </a:cxn>
                <a:cxn ang="0">
                  <a:pos x="67" y="114"/>
                </a:cxn>
                <a:cxn ang="0">
                  <a:pos x="68" y="115"/>
                </a:cxn>
                <a:cxn ang="0">
                  <a:pos x="68" y="115"/>
                </a:cxn>
                <a:cxn ang="0">
                  <a:pos x="69" y="112"/>
                </a:cxn>
                <a:cxn ang="0">
                  <a:pos x="70" y="104"/>
                </a:cxn>
                <a:cxn ang="0">
                  <a:pos x="73" y="79"/>
                </a:cxn>
                <a:cxn ang="0">
                  <a:pos x="75" y="32"/>
                </a:cxn>
                <a:cxn ang="0">
                  <a:pos x="77" y="14"/>
                </a:cxn>
                <a:cxn ang="0">
                  <a:pos x="78" y="5"/>
                </a:cxn>
                <a:cxn ang="0">
                  <a:pos x="79" y="1"/>
                </a:cxn>
                <a:cxn ang="0">
                  <a:pos x="79" y="0"/>
                </a:cxn>
              </a:cxnLst>
              <a:rect l="0" t="0" r="r" b="b"/>
              <a:pathLst>
                <a:path w="80" h="116">
                  <a:moveTo>
                    <a:pt x="0" y="109"/>
                  </a:moveTo>
                  <a:lnTo>
                    <a:pt x="0" y="108"/>
                  </a:lnTo>
                  <a:lnTo>
                    <a:pt x="0" y="107"/>
                  </a:lnTo>
                  <a:lnTo>
                    <a:pt x="0" y="106"/>
                  </a:lnTo>
                  <a:lnTo>
                    <a:pt x="1" y="103"/>
                  </a:lnTo>
                  <a:lnTo>
                    <a:pt x="1" y="102"/>
                  </a:lnTo>
                  <a:lnTo>
                    <a:pt x="1" y="101"/>
                  </a:lnTo>
                  <a:lnTo>
                    <a:pt x="1" y="99"/>
                  </a:lnTo>
                  <a:lnTo>
                    <a:pt x="1" y="94"/>
                  </a:lnTo>
                  <a:lnTo>
                    <a:pt x="2" y="85"/>
                  </a:lnTo>
                  <a:lnTo>
                    <a:pt x="2" y="83"/>
                  </a:lnTo>
                  <a:lnTo>
                    <a:pt x="3" y="82"/>
                  </a:lnTo>
                  <a:lnTo>
                    <a:pt x="3" y="79"/>
                  </a:lnTo>
                  <a:lnTo>
                    <a:pt x="3" y="74"/>
                  </a:lnTo>
                  <a:lnTo>
                    <a:pt x="4" y="62"/>
                  </a:lnTo>
                  <a:lnTo>
                    <a:pt x="4" y="61"/>
                  </a:lnTo>
                  <a:lnTo>
                    <a:pt x="4" y="59"/>
                  </a:lnTo>
                  <a:lnTo>
                    <a:pt x="4" y="56"/>
                  </a:lnTo>
                  <a:lnTo>
                    <a:pt x="5" y="50"/>
                  </a:lnTo>
                  <a:lnTo>
                    <a:pt x="5" y="39"/>
                  </a:lnTo>
                  <a:lnTo>
                    <a:pt x="5" y="38"/>
                  </a:lnTo>
                  <a:lnTo>
                    <a:pt x="5" y="36"/>
                  </a:lnTo>
                  <a:lnTo>
                    <a:pt x="6" y="34"/>
                  </a:lnTo>
                  <a:lnTo>
                    <a:pt x="6" y="28"/>
                  </a:lnTo>
                  <a:lnTo>
                    <a:pt x="6" y="27"/>
                  </a:lnTo>
                  <a:lnTo>
                    <a:pt x="6" y="26"/>
                  </a:lnTo>
                  <a:lnTo>
                    <a:pt x="7" y="24"/>
                  </a:lnTo>
                  <a:lnTo>
                    <a:pt x="7" y="19"/>
                  </a:lnTo>
                  <a:lnTo>
                    <a:pt x="7" y="18"/>
                  </a:lnTo>
                  <a:lnTo>
                    <a:pt x="7" y="17"/>
                  </a:lnTo>
                  <a:lnTo>
                    <a:pt x="7" y="15"/>
                  </a:lnTo>
                  <a:lnTo>
                    <a:pt x="7" y="14"/>
                  </a:lnTo>
                  <a:lnTo>
                    <a:pt x="7" y="13"/>
                  </a:lnTo>
                  <a:lnTo>
                    <a:pt x="8" y="11"/>
                  </a:lnTo>
                  <a:lnTo>
                    <a:pt x="8" y="10"/>
                  </a:lnTo>
                  <a:lnTo>
                    <a:pt x="8" y="10"/>
                  </a:lnTo>
                  <a:lnTo>
                    <a:pt x="8" y="8"/>
                  </a:lnTo>
                  <a:lnTo>
                    <a:pt x="8" y="7"/>
                  </a:lnTo>
                  <a:lnTo>
                    <a:pt x="8" y="6"/>
                  </a:lnTo>
                  <a:lnTo>
                    <a:pt x="8" y="5"/>
                  </a:lnTo>
                  <a:lnTo>
                    <a:pt x="8" y="5"/>
                  </a:lnTo>
                  <a:lnTo>
                    <a:pt x="9" y="4"/>
                  </a:lnTo>
                  <a:lnTo>
                    <a:pt x="9" y="4"/>
                  </a:lnTo>
                  <a:lnTo>
                    <a:pt x="9" y="3"/>
                  </a:lnTo>
                  <a:lnTo>
                    <a:pt x="9" y="2"/>
                  </a:lnTo>
                  <a:lnTo>
                    <a:pt x="9" y="2"/>
                  </a:lnTo>
                  <a:lnTo>
                    <a:pt x="9" y="2"/>
                  </a:lnTo>
                  <a:lnTo>
                    <a:pt x="9" y="1"/>
                  </a:lnTo>
                  <a:lnTo>
                    <a:pt x="9" y="1"/>
                  </a:lnTo>
                  <a:lnTo>
                    <a:pt x="9"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1"/>
                  </a:lnTo>
                  <a:lnTo>
                    <a:pt x="11" y="2"/>
                  </a:lnTo>
                  <a:lnTo>
                    <a:pt x="11" y="2"/>
                  </a:lnTo>
                  <a:lnTo>
                    <a:pt x="11" y="2"/>
                  </a:lnTo>
                  <a:lnTo>
                    <a:pt x="11" y="3"/>
                  </a:lnTo>
                  <a:lnTo>
                    <a:pt x="12" y="4"/>
                  </a:lnTo>
                  <a:lnTo>
                    <a:pt x="12" y="4"/>
                  </a:lnTo>
                  <a:lnTo>
                    <a:pt x="12" y="6"/>
                  </a:lnTo>
                  <a:lnTo>
                    <a:pt x="12" y="6"/>
                  </a:lnTo>
                  <a:lnTo>
                    <a:pt x="12" y="7"/>
                  </a:lnTo>
                  <a:lnTo>
                    <a:pt x="12" y="8"/>
                  </a:lnTo>
                  <a:lnTo>
                    <a:pt x="12" y="9"/>
                  </a:lnTo>
                  <a:lnTo>
                    <a:pt x="12" y="10"/>
                  </a:lnTo>
                  <a:lnTo>
                    <a:pt x="12" y="12"/>
                  </a:lnTo>
                  <a:lnTo>
                    <a:pt x="13" y="15"/>
                  </a:lnTo>
                  <a:lnTo>
                    <a:pt x="13" y="16"/>
                  </a:lnTo>
                  <a:lnTo>
                    <a:pt x="13" y="17"/>
                  </a:lnTo>
                  <a:lnTo>
                    <a:pt x="13" y="19"/>
                  </a:lnTo>
                  <a:lnTo>
                    <a:pt x="14" y="23"/>
                  </a:lnTo>
                  <a:lnTo>
                    <a:pt x="14" y="33"/>
                  </a:lnTo>
                  <a:lnTo>
                    <a:pt x="14" y="34"/>
                  </a:lnTo>
                  <a:lnTo>
                    <a:pt x="14" y="35"/>
                  </a:lnTo>
                  <a:lnTo>
                    <a:pt x="15" y="38"/>
                  </a:lnTo>
                  <a:lnTo>
                    <a:pt x="15" y="43"/>
                  </a:lnTo>
                  <a:lnTo>
                    <a:pt x="16" y="53"/>
                  </a:lnTo>
                  <a:lnTo>
                    <a:pt x="16" y="55"/>
                  </a:lnTo>
                  <a:lnTo>
                    <a:pt x="16" y="56"/>
                  </a:lnTo>
                  <a:lnTo>
                    <a:pt x="16" y="59"/>
                  </a:lnTo>
                  <a:lnTo>
                    <a:pt x="16" y="64"/>
                  </a:lnTo>
                  <a:lnTo>
                    <a:pt x="17" y="75"/>
                  </a:lnTo>
                  <a:lnTo>
                    <a:pt x="17" y="76"/>
                  </a:lnTo>
                  <a:lnTo>
                    <a:pt x="17" y="77"/>
                  </a:lnTo>
                  <a:lnTo>
                    <a:pt x="17" y="80"/>
                  </a:lnTo>
                  <a:lnTo>
                    <a:pt x="18" y="85"/>
                  </a:lnTo>
                  <a:lnTo>
                    <a:pt x="18" y="94"/>
                  </a:lnTo>
                  <a:lnTo>
                    <a:pt x="18" y="95"/>
                  </a:lnTo>
                  <a:lnTo>
                    <a:pt x="19" y="96"/>
                  </a:lnTo>
                  <a:lnTo>
                    <a:pt x="19" y="98"/>
                  </a:lnTo>
                  <a:lnTo>
                    <a:pt x="19" y="99"/>
                  </a:lnTo>
                  <a:lnTo>
                    <a:pt x="19" y="100"/>
                  </a:lnTo>
                  <a:lnTo>
                    <a:pt x="19" y="102"/>
                  </a:lnTo>
                  <a:lnTo>
                    <a:pt x="19" y="103"/>
                  </a:lnTo>
                  <a:lnTo>
                    <a:pt x="19" y="104"/>
                  </a:lnTo>
                  <a:lnTo>
                    <a:pt x="20" y="106"/>
                  </a:lnTo>
                  <a:lnTo>
                    <a:pt x="20" y="106"/>
                  </a:lnTo>
                  <a:lnTo>
                    <a:pt x="20" y="107"/>
                  </a:lnTo>
                  <a:lnTo>
                    <a:pt x="20" y="109"/>
                  </a:lnTo>
                  <a:lnTo>
                    <a:pt x="20" y="109"/>
                  </a:lnTo>
                  <a:lnTo>
                    <a:pt x="20" y="110"/>
                  </a:lnTo>
                  <a:lnTo>
                    <a:pt x="20" y="111"/>
                  </a:lnTo>
                  <a:lnTo>
                    <a:pt x="20" y="111"/>
                  </a:lnTo>
                  <a:lnTo>
                    <a:pt x="20" y="112"/>
                  </a:lnTo>
                  <a:lnTo>
                    <a:pt x="20" y="112"/>
                  </a:lnTo>
                  <a:lnTo>
                    <a:pt x="21" y="113"/>
                  </a:lnTo>
                  <a:lnTo>
                    <a:pt x="21" y="114"/>
                  </a:lnTo>
                  <a:lnTo>
                    <a:pt x="21" y="114"/>
                  </a:lnTo>
                  <a:lnTo>
                    <a:pt x="21" y="114"/>
                  </a:lnTo>
                  <a:lnTo>
                    <a:pt x="21" y="114"/>
                  </a:lnTo>
                  <a:lnTo>
                    <a:pt x="21" y="115"/>
                  </a:lnTo>
                  <a:lnTo>
                    <a:pt x="21" y="115"/>
                  </a:lnTo>
                  <a:lnTo>
                    <a:pt x="21" y="115"/>
                  </a:lnTo>
                  <a:lnTo>
                    <a:pt x="22" y="115"/>
                  </a:lnTo>
                  <a:lnTo>
                    <a:pt x="22" y="115"/>
                  </a:lnTo>
                  <a:lnTo>
                    <a:pt x="22" y="116"/>
                  </a:lnTo>
                  <a:lnTo>
                    <a:pt x="22" y="116"/>
                  </a:lnTo>
                  <a:lnTo>
                    <a:pt x="22" y="116"/>
                  </a:lnTo>
                  <a:lnTo>
                    <a:pt x="22" y="116"/>
                  </a:lnTo>
                  <a:lnTo>
                    <a:pt x="22" y="115"/>
                  </a:lnTo>
                  <a:lnTo>
                    <a:pt x="22" y="115"/>
                  </a:lnTo>
                  <a:lnTo>
                    <a:pt x="22" y="115"/>
                  </a:lnTo>
                  <a:lnTo>
                    <a:pt x="22" y="115"/>
                  </a:lnTo>
                  <a:lnTo>
                    <a:pt x="22" y="115"/>
                  </a:lnTo>
                  <a:lnTo>
                    <a:pt x="22" y="114"/>
                  </a:lnTo>
                  <a:lnTo>
                    <a:pt x="23" y="114"/>
                  </a:lnTo>
                  <a:lnTo>
                    <a:pt x="23" y="114"/>
                  </a:lnTo>
                  <a:lnTo>
                    <a:pt x="23" y="114"/>
                  </a:lnTo>
                  <a:lnTo>
                    <a:pt x="23" y="113"/>
                  </a:lnTo>
                  <a:lnTo>
                    <a:pt x="23" y="113"/>
                  </a:lnTo>
                  <a:lnTo>
                    <a:pt x="23" y="112"/>
                  </a:lnTo>
                  <a:lnTo>
                    <a:pt x="23" y="112"/>
                  </a:lnTo>
                  <a:lnTo>
                    <a:pt x="23" y="110"/>
                  </a:lnTo>
                  <a:lnTo>
                    <a:pt x="23" y="110"/>
                  </a:lnTo>
                  <a:lnTo>
                    <a:pt x="24" y="109"/>
                  </a:lnTo>
                  <a:lnTo>
                    <a:pt x="24" y="108"/>
                  </a:lnTo>
                  <a:lnTo>
                    <a:pt x="24" y="107"/>
                  </a:lnTo>
                  <a:lnTo>
                    <a:pt x="24" y="106"/>
                  </a:lnTo>
                  <a:lnTo>
                    <a:pt x="24" y="105"/>
                  </a:lnTo>
                  <a:lnTo>
                    <a:pt x="24" y="101"/>
                  </a:lnTo>
                  <a:lnTo>
                    <a:pt x="24" y="100"/>
                  </a:lnTo>
                  <a:lnTo>
                    <a:pt x="25" y="99"/>
                  </a:lnTo>
                  <a:lnTo>
                    <a:pt x="25" y="97"/>
                  </a:lnTo>
                  <a:lnTo>
                    <a:pt x="25" y="93"/>
                  </a:lnTo>
                  <a:lnTo>
                    <a:pt x="26" y="84"/>
                  </a:lnTo>
                  <a:lnTo>
                    <a:pt x="26" y="82"/>
                  </a:lnTo>
                  <a:lnTo>
                    <a:pt x="26" y="81"/>
                  </a:lnTo>
                  <a:lnTo>
                    <a:pt x="26" y="79"/>
                  </a:lnTo>
                  <a:lnTo>
                    <a:pt x="27" y="74"/>
                  </a:lnTo>
                  <a:lnTo>
                    <a:pt x="27" y="63"/>
                  </a:lnTo>
                  <a:lnTo>
                    <a:pt x="27" y="61"/>
                  </a:lnTo>
                  <a:lnTo>
                    <a:pt x="28" y="60"/>
                  </a:lnTo>
                  <a:lnTo>
                    <a:pt x="28" y="57"/>
                  </a:lnTo>
                  <a:lnTo>
                    <a:pt x="28" y="52"/>
                  </a:lnTo>
                  <a:lnTo>
                    <a:pt x="29" y="41"/>
                  </a:lnTo>
                  <a:lnTo>
                    <a:pt x="29" y="40"/>
                  </a:lnTo>
                  <a:lnTo>
                    <a:pt x="29" y="38"/>
                  </a:lnTo>
                  <a:lnTo>
                    <a:pt x="29" y="36"/>
                  </a:lnTo>
                  <a:lnTo>
                    <a:pt x="29" y="31"/>
                  </a:lnTo>
                  <a:lnTo>
                    <a:pt x="30" y="22"/>
                  </a:lnTo>
                  <a:lnTo>
                    <a:pt x="30" y="20"/>
                  </a:lnTo>
                  <a:lnTo>
                    <a:pt x="30" y="19"/>
                  </a:lnTo>
                  <a:lnTo>
                    <a:pt x="30" y="17"/>
                  </a:lnTo>
                  <a:lnTo>
                    <a:pt x="31" y="16"/>
                  </a:lnTo>
                  <a:lnTo>
                    <a:pt x="31" y="15"/>
                  </a:lnTo>
                  <a:lnTo>
                    <a:pt x="31" y="13"/>
                  </a:lnTo>
                  <a:lnTo>
                    <a:pt x="31" y="12"/>
                  </a:lnTo>
                  <a:lnTo>
                    <a:pt x="31" y="11"/>
                  </a:lnTo>
                  <a:lnTo>
                    <a:pt x="31" y="10"/>
                  </a:lnTo>
                  <a:lnTo>
                    <a:pt x="31" y="9"/>
                  </a:lnTo>
                  <a:lnTo>
                    <a:pt x="31" y="8"/>
                  </a:lnTo>
                  <a:lnTo>
                    <a:pt x="32" y="6"/>
                  </a:lnTo>
                  <a:lnTo>
                    <a:pt x="32" y="6"/>
                  </a:lnTo>
                  <a:lnTo>
                    <a:pt x="32" y="5"/>
                  </a:lnTo>
                  <a:lnTo>
                    <a:pt x="32" y="4"/>
                  </a:lnTo>
                  <a:lnTo>
                    <a:pt x="32" y="4"/>
                  </a:lnTo>
                  <a:lnTo>
                    <a:pt x="32" y="3"/>
                  </a:lnTo>
                  <a:lnTo>
                    <a:pt x="32" y="3"/>
                  </a:lnTo>
                  <a:lnTo>
                    <a:pt x="32" y="2"/>
                  </a:lnTo>
                  <a:lnTo>
                    <a:pt x="32" y="2"/>
                  </a:lnTo>
                  <a:lnTo>
                    <a:pt x="32" y="1"/>
                  </a:lnTo>
                  <a:lnTo>
                    <a:pt x="33" y="1"/>
                  </a:lnTo>
                  <a:lnTo>
                    <a:pt x="33" y="1"/>
                  </a:lnTo>
                  <a:lnTo>
                    <a:pt x="33" y="0"/>
                  </a:lnTo>
                  <a:lnTo>
                    <a:pt x="33" y="0"/>
                  </a:lnTo>
                  <a:lnTo>
                    <a:pt x="33" y="0"/>
                  </a:lnTo>
                  <a:lnTo>
                    <a:pt x="33" y="0"/>
                  </a:lnTo>
                  <a:lnTo>
                    <a:pt x="33" y="0"/>
                  </a:lnTo>
                  <a:lnTo>
                    <a:pt x="33" y="0"/>
                  </a:lnTo>
                  <a:lnTo>
                    <a:pt x="33" y="0"/>
                  </a:lnTo>
                  <a:lnTo>
                    <a:pt x="34" y="0"/>
                  </a:lnTo>
                  <a:lnTo>
                    <a:pt x="34" y="0"/>
                  </a:lnTo>
                  <a:lnTo>
                    <a:pt x="34" y="0"/>
                  </a:lnTo>
                  <a:lnTo>
                    <a:pt x="34" y="0"/>
                  </a:lnTo>
                  <a:lnTo>
                    <a:pt x="34" y="0"/>
                  </a:lnTo>
                  <a:lnTo>
                    <a:pt x="34" y="0"/>
                  </a:lnTo>
                  <a:lnTo>
                    <a:pt x="34" y="1"/>
                  </a:lnTo>
                  <a:lnTo>
                    <a:pt x="34" y="1"/>
                  </a:lnTo>
                  <a:lnTo>
                    <a:pt x="34" y="1"/>
                  </a:lnTo>
                  <a:lnTo>
                    <a:pt x="34" y="2"/>
                  </a:lnTo>
                  <a:lnTo>
                    <a:pt x="34" y="2"/>
                  </a:lnTo>
                  <a:lnTo>
                    <a:pt x="34" y="2"/>
                  </a:lnTo>
                  <a:lnTo>
                    <a:pt x="35" y="3"/>
                  </a:lnTo>
                  <a:lnTo>
                    <a:pt x="35" y="3"/>
                  </a:lnTo>
                  <a:lnTo>
                    <a:pt x="35" y="4"/>
                  </a:lnTo>
                  <a:lnTo>
                    <a:pt x="35" y="5"/>
                  </a:lnTo>
                  <a:lnTo>
                    <a:pt x="35" y="6"/>
                  </a:lnTo>
                  <a:lnTo>
                    <a:pt x="35" y="6"/>
                  </a:lnTo>
                  <a:lnTo>
                    <a:pt x="35" y="8"/>
                  </a:lnTo>
                  <a:lnTo>
                    <a:pt x="36" y="9"/>
                  </a:lnTo>
                  <a:lnTo>
                    <a:pt x="36" y="10"/>
                  </a:lnTo>
                  <a:lnTo>
                    <a:pt x="36" y="11"/>
                  </a:lnTo>
                  <a:lnTo>
                    <a:pt x="36" y="15"/>
                  </a:lnTo>
                  <a:lnTo>
                    <a:pt x="36" y="16"/>
                  </a:lnTo>
                  <a:lnTo>
                    <a:pt x="36" y="17"/>
                  </a:lnTo>
                  <a:lnTo>
                    <a:pt x="36" y="19"/>
                  </a:lnTo>
                  <a:lnTo>
                    <a:pt x="37" y="24"/>
                  </a:lnTo>
                  <a:lnTo>
                    <a:pt x="38" y="34"/>
                  </a:lnTo>
                  <a:lnTo>
                    <a:pt x="38" y="35"/>
                  </a:lnTo>
                  <a:lnTo>
                    <a:pt x="38" y="37"/>
                  </a:lnTo>
                  <a:lnTo>
                    <a:pt x="38" y="39"/>
                  </a:lnTo>
                  <a:lnTo>
                    <a:pt x="38" y="45"/>
                  </a:lnTo>
                  <a:lnTo>
                    <a:pt x="39" y="57"/>
                  </a:lnTo>
                  <a:lnTo>
                    <a:pt x="39" y="58"/>
                  </a:lnTo>
                  <a:lnTo>
                    <a:pt x="39" y="60"/>
                  </a:lnTo>
                  <a:lnTo>
                    <a:pt x="40" y="63"/>
                  </a:lnTo>
                  <a:lnTo>
                    <a:pt x="40" y="68"/>
                  </a:lnTo>
                  <a:lnTo>
                    <a:pt x="41" y="80"/>
                  </a:lnTo>
                  <a:lnTo>
                    <a:pt x="41" y="81"/>
                  </a:lnTo>
                  <a:lnTo>
                    <a:pt x="41" y="82"/>
                  </a:lnTo>
                  <a:lnTo>
                    <a:pt x="41" y="85"/>
                  </a:lnTo>
                  <a:lnTo>
                    <a:pt x="41" y="90"/>
                  </a:lnTo>
                  <a:lnTo>
                    <a:pt x="42" y="91"/>
                  </a:lnTo>
                  <a:lnTo>
                    <a:pt x="42" y="92"/>
                  </a:lnTo>
                  <a:lnTo>
                    <a:pt x="42" y="95"/>
                  </a:lnTo>
                  <a:lnTo>
                    <a:pt x="42" y="99"/>
                  </a:lnTo>
                  <a:lnTo>
                    <a:pt x="42" y="100"/>
                  </a:lnTo>
                  <a:lnTo>
                    <a:pt x="42" y="101"/>
                  </a:lnTo>
                  <a:lnTo>
                    <a:pt x="42" y="103"/>
                  </a:lnTo>
                  <a:lnTo>
                    <a:pt x="43" y="104"/>
                  </a:lnTo>
                  <a:lnTo>
                    <a:pt x="43" y="104"/>
                  </a:lnTo>
                  <a:lnTo>
                    <a:pt x="43" y="106"/>
                  </a:lnTo>
                  <a:lnTo>
                    <a:pt x="43" y="107"/>
                  </a:lnTo>
                  <a:lnTo>
                    <a:pt x="43" y="107"/>
                  </a:lnTo>
                  <a:lnTo>
                    <a:pt x="43" y="109"/>
                  </a:lnTo>
                  <a:lnTo>
                    <a:pt x="43" y="109"/>
                  </a:lnTo>
                  <a:lnTo>
                    <a:pt x="43" y="110"/>
                  </a:lnTo>
                  <a:lnTo>
                    <a:pt x="44" y="111"/>
                  </a:lnTo>
                  <a:lnTo>
                    <a:pt x="44" y="112"/>
                  </a:lnTo>
                  <a:lnTo>
                    <a:pt x="44" y="112"/>
                  </a:lnTo>
                  <a:lnTo>
                    <a:pt x="44" y="112"/>
                  </a:lnTo>
                  <a:lnTo>
                    <a:pt x="44" y="113"/>
                  </a:lnTo>
                  <a:lnTo>
                    <a:pt x="44" y="113"/>
                  </a:lnTo>
                  <a:lnTo>
                    <a:pt x="44" y="114"/>
                  </a:lnTo>
                  <a:lnTo>
                    <a:pt x="44" y="114"/>
                  </a:lnTo>
                  <a:lnTo>
                    <a:pt x="44" y="114"/>
                  </a:lnTo>
                  <a:lnTo>
                    <a:pt x="44" y="115"/>
                  </a:lnTo>
                  <a:lnTo>
                    <a:pt x="44" y="115"/>
                  </a:lnTo>
                  <a:lnTo>
                    <a:pt x="44" y="115"/>
                  </a:lnTo>
                  <a:lnTo>
                    <a:pt x="45" y="115"/>
                  </a:lnTo>
                  <a:lnTo>
                    <a:pt x="45" y="115"/>
                  </a:lnTo>
                  <a:lnTo>
                    <a:pt x="45" y="115"/>
                  </a:lnTo>
                  <a:lnTo>
                    <a:pt x="45" y="116"/>
                  </a:lnTo>
                  <a:lnTo>
                    <a:pt x="45" y="116"/>
                  </a:lnTo>
                  <a:lnTo>
                    <a:pt x="45" y="116"/>
                  </a:lnTo>
                  <a:lnTo>
                    <a:pt x="45" y="116"/>
                  </a:lnTo>
                  <a:lnTo>
                    <a:pt x="45" y="116"/>
                  </a:lnTo>
                  <a:lnTo>
                    <a:pt x="45" y="115"/>
                  </a:lnTo>
                  <a:lnTo>
                    <a:pt x="45" y="115"/>
                  </a:lnTo>
                  <a:lnTo>
                    <a:pt x="46" y="115"/>
                  </a:lnTo>
                  <a:lnTo>
                    <a:pt x="46" y="115"/>
                  </a:lnTo>
                  <a:lnTo>
                    <a:pt x="46" y="115"/>
                  </a:lnTo>
                  <a:lnTo>
                    <a:pt x="46" y="114"/>
                  </a:lnTo>
                  <a:lnTo>
                    <a:pt x="46" y="114"/>
                  </a:lnTo>
                  <a:lnTo>
                    <a:pt x="46" y="114"/>
                  </a:lnTo>
                  <a:lnTo>
                    <a:pt x="46" y="114"/>
                  </a:lnTo>
                  <a:lnTo>
                    <a:pt x="46" y="113"/>
                  </a:lnTo>
                  <a:lnTo>
                    <a:pt x="46" y="113"/>
                  </a:lnTo>
                  <a:lnTo>
                    <a:pt x="46" y="112"/>
                  </a:lnTo>
                  <a:lnTo>
                    <a:pt x="46" y="111"/>
                  </a:lnTo>
                  <a:lnTo>
                    <a:pt x="46" y="111"/>
                  </a:lnTo>
                  <a:lnTo>
                    <a:pt x="47" y="110"/>
                  </a:lnTo>
                  <a:lnTo>
                    <a:pt x="47" y="109"/>
                  </a:lnTo>
                  <a:lnTo>
                    <a:pt x="47" y="108"/>
                  </a:lnTo>
                  <a:lnTo>
                    <a:pt x="47" y="107"/>
                  </a:lnTo>
                  <a:lnTo>
                    <a:pt x="47" y="106"/>
                  </a:lnTo>
                  <a:lnTo>
                    <a:pt x="47" y="105"/>
                  </a:lnTo>
                  <a:lnTo>
                    <a:pt x="47" y="104"/>
                  </a:lnTo>
                  <a:lnTo>
                    <a:pt x="48" y="100"/>
                  </a:lnTo>
                  <a:lnTo>
                    <a:pt x="48" y="99"/>
                  </a:lnTo>
                  <a:lnTo>
                    <a:pt x="48" y="98"/>
                  </a:lnTo>
                  <a:lnTo>
                    <a:pt x="48" y="96"/>
                  </a:lnTo>
                  <a:lnTo>
                    <a:pt x="48" y="91"/>
                  </a:lnTo>
                  <a:lnTo>
                    <a:pt x="49" y="81"/>
                  </a:lnTo>
                  <a:lnTo>
                    <a:pt x="49" y="80"/>
                  </a:lnTo>
                  <a:lnTo>
                    <a:pt x="49" y="78"/>
                  </a:lnTo>
                  <a:lnTo>
                    <a:pt x="50" y="76"/>
                  </a:lnTo>
                  <a:lnTo>
                    <a:pt x="50" y="70"/>
                  </a:lnTo>
                  <a:lnTo>
                    <a:pt x="51" y="58"/>
                  </a:lnTo>
                  <a:lnTo>
                    <a:pt x="51" y="56"/>
                  </a:lnTo>
                  <a:lnTo>
                    <a:pt x="51" y="55"/>
                  </a:lnTo>
                  <a:lnTo>
                    <a:pt x="51" y="52"/>
                  </a:lnTo>
                  <a:lnTo>
                    <a:pt x="52" y="46"/>
                  </a:lnTo>
                  <a:lnTo>
                    <a:pt x="52" y="35"/>
                  </a:lnTo>
                  <a:lnTo>
                    <a:pt x="52" y="33"/>
                  </a:lnTo>
                  <a:lnTo>
                    <a:pt x="52" y="32"/>
                  </a:lnTo>
                  <a:lnTo>
                    <a:pt x="53" y="29"/>
                  </a:lnTo>
                  <a:lnTo>
                    <a:pt x="53" y="24"/>
                  </a:lnTo>
                  <a:lnTo>
                    <a:pt x="53" y="23"/>
                  </a:lnTo>
                  <a:lnTo>
                    <a:pt x="53" y="22"/>
                  </a:lnTo>
                  <a:lnTo>
                    <a:pt x="53" y="20"/>
                  </a:lnTo>
                  <a:lnTo>
                    <a:pt x="54" y="15"/>
                  </a:lnTo>
                  <a:lnTo>
                    <a:pt x="54" y="14"/>
                  </a:lnTo>
                  <a:lnTo>
                    <a:pt x="54" y="13"/>
                  </a:lnTo>
                  <a:lnTo>
                    <a:pt x="54" y="12"/>
                  </a:lnTo>
                  <a:lnTo>
                    <a:pt x="54" y="11"/>
                  </a:lnTo>
                  <a:lnTo>
                    <a:pt x="54" y="10"/>
                  </a:lnTo>
                  <a:lnTo>
                    <a:pt x="54" y="8"/>
                  </a:lnTo>
                  <a:lnTo>
                    <a:pt x="55" y="8"/>
                  </a:lnTo>
                  <a:lnTo>
                    <a:pt x="55" y="7"/>
                  </a:lnTo>
                  <a:lnTo>
                    <a:pt x="55" y="6"/>
                  </a:lnTo>
                  <a:lnTo>
                    <a:pt x="55" y="5"/>
                  </a:lnTo>
                  <a:lnTo>
                    <a:pt x="55" y="4"/>
                  </a:lnTo>
                  <a:lnTo>
                    <a:pt x="55" y="4"/>
                  </a:lnTo>
                  <a:lnTo>
                    <a:pt x="55" y="3"/>
                  </a:lnTo>
                  <a:lnTo>
                    <a:pt x="55" y="2"/>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1"/>
                  </a:lnTo>
                  <a:lnTo>
                    <a:pt x="57" y="1"/>
                  </a:lnTo>
                  <a:lnTo>
                    <a:pt x="57" y="1"/>
                  </a:lnTo>
                  <a:lnTo>
                    <a:pt x="58" y="2"/>
                  </a:lnTo>
                  <a:lnTo>
                    <a:pt x="58" y="2"/>
                  </a:lnTo>
                  <a:lnTo>
                    <a:pt x="58" y="2"/>
                  </a:lnTo>
                  <a:lnTo>
                    <a:pt x="58" y="3"/>
                  </a:lnTo>
                  <a:lnTo>
                    <a:pt x="58" y="3"/>
                  </a:lnTo>
                  <a:lnTo>
                    <a:pt x="58" y="4"/>
                  </a:lnTo>
                  <a:lnTo>
                    <a:pt x="58" y="5"/>
                  </a:lnTo>
                  <a:lnTo>
                    <a:pt x="58" y="6"/>
                  </a:lnTo>
                  <a:lnTo>
                    <a:pt x="58" y="7"/>
                  </a:lnTo>
                  <a:lnTo>
                    <a:pt x="58" y="8"/>
                  </a:lnTo>
                  <a:lnTo>
                    <a:pt x="58" y="8"/>
                  </a:lnTo>
                  <a:lnTo>
                    <a:pt x="59" y="10"/>
                  </a:lnTo>
                  <a:lnTo>
                    <a:pt x="59" y="10"/>
                  </a:lnTo>
                  <a:lnTo>
                    <a:pt x="59" y="11"/>
                  </a:lnTo>
                  <a:lnTo>
                    <a:pt x="59" y="13"/>
                  </a:lnTo>
                  <a:lnTo>
                    <a:pt x="59" y="17"/>
                  </a:lnTo>
                  <a:lnTo>
                    <a:pt x="60" y="18"/>
                  </a:lnTo>
                  <a:lnTo>
                    <a:pt x="60" y="19"/>
                  </a:lnTo>
                  <a:lnTo>
                    <a:pt x="60" y="21"/>
                  </a:lnTo>
                  <a:lnTo>
                    <a:pt x="60" y="25"/>
                  </a:lnTo>
                  <a:lnTo>
                    <a:pt x="61" y="35"/>
                  </a:lnTo>
                  <a:lnTo>
                    <a:pt x="62" y="56"/>
                  </a:lnTo>
                  <a:lnTo>
                    <a:pt x="62" y="58"/>
                  </a:lnTo>
                  <a:lnTo>
                    <a:pt x="62" y="59"/>
                  </a:lnTo>
                  <a:lnTo>
                    <a:pt x="62" y="62"/>
                  </a:lnTo>
                  <a:lnTo>
                    <a:pt x="63" y="67"/>
                  </a:lnTo>
                  <a:lnTo>
                    <a:pt x="64" y="78"/>
                  </a:lnTo>
                  <a:lnTo>
                    <a:pt x="64" y="79"/>
                  </a:lnTo>
                  <a:lnTo>
                    <a:pt x="64" y="80"/>
                  </a:lnTo>
                  <a:lnTo>
                    <a:pt x="64" y="83"/>
                  </a:lnTo>
                  <a:lnTo>
                    <a:pt x="64" y="88"/>
                  </a:lnTo>
                  <a:lnTo>
                    <a:pt x="64" y="89"/>
                  </a:lnTo>
                  <a:lnTo>
                    <a:pt x="64" y="90"/>
                  </a:lnTo>
                  <a:lnTo>
                    <a:pt x="65" y="92"/>
                  </a:lnTo>
                  <a:lnTo>
                    <a:pt x="65" y="96"/>
                  </a:lnTo>
                  <a:lnTo>
                    <a:pt x="65" y="98"/>
                  </a:lnTo>
                  <a:lnTo>
                    <a:pt x="65" y="99"/>
                  </a:lnTo>
                  <a:lnTo>
                    <a:pt x="65" y="101"/>
                  </a:lnTo>
                  <a:lnTo>
                    <a:pt x="65" y="102"/>
                  </a:lnTo>
                  <a:lnTo>
                    <a:pt x="66" y="103"/>
                  </a:lnTo>
                  <a:lnTo>
                    <a:pt x="66" y="104"/>
                  </a:lnTo>
                  <a:lnTo>
                    <a:pt x="66" y="105"/>
                  </a:lnTo>
                  <a:lnTo>
                    <a:pt x="66" y="106"/>
                  </a:lnTo>
                  <a:lnTo>
                    <a:pt x="66" y="108"/>
                  </a:lnTo>
                  <a:lnTo>
                    <a:pt x="66" y="108"/>
                  </a:lnTo>
                  <a:lnTo>
                    <a:pt x="66" y="109"/>
                  </a:lnTo>
                  <a:lnTo>
                    <a:pt x="66" y="110"/>
                  </a:lnTo>
                  <a:lnTo>
                    <a:pt x="66" y="111"/>
                  </a:lnTo>
                  <a:lnTo>
                    <a:pt x="67" y="112"/>
                  </a:lnTo>
                  <a:lnTo>
                    <a:pt x="67" y="112"/>
                  </a:lnTo>
                  <a:lnTo>
                    <a:pt x="67" y="113"/>
                  </a:lnTo>
                  <a:lnTo>
                    <a:pt x="67" y="113"/>
                  </a:lnTo>
                  <a:lnTo>
                    <a:pt x="67" y="114"/>
                  </a:lnTo>
                  <a:lnTo>
                    <a:pt x="67" y="114"/>
                  </a:lnTo>
                  <a:lnTo>
                    <a:pt x="67" y="114"/>
                  </a:lnTo>
                  <a:lnTo>
                    <a:pt x="67" y="114"/>
                  </a:lnTo>
                  <a:lnTo>
                    <a:pt x="67" y="115"/>
                  </a:lnTo>
                  <a:lnTo>
                    <a:pt x="68" y="115"/>
                  </a:lnTo>
                  <a:lnTo>
                    <a:pt x="68" y="115"/>
                  </a:lnTo>
                  <a:lnTo>
                    <a:pt x="68" y="115"/>
                  </a:lnTo>
                  <a:lnTo>
                    <a:pt x="68" y="115"/>
                  </a:lnTo>
                  <a:lnTo>
                    <a:pt x="68" y="116"/>
                  </a:lnTo>
                  <a:lnTo>
                    <a:pt x="68" y="116"/>
                  </a:lnTo>
                  <a:lnTo>
                    <a:pt x="68" y="116"/>
                  </a:lnTo>
                  <a:lnTo>
                    <a:pt x="68" y="116"/>
                  </a:lnTo>
                  <a:lnTo>
                    <a:pt x="68" y="115"/>
                  </a:lnTo>
                  <a:lnTo>
                    <a:pt x="68" y="115"/>
                  </a:lnTo>
                  <a:lnTo>
                    <a:pt x="68" y="115"/>
                  </a:lnTo>
                  <a:lnTo>
                    <a:pt x="68" y="115"/>
                  </a:lnTo>
                  <a:lnTo>
                    <a:pt x="69" y="115"/>
                  </a:lnTo>
                  <a:lnTo>
                    <a:pt x="69" y="114"/>
                  </a:lnTo>
                  <a:lnTo>
                    <a:pt x="69" y="114"/>
                  </a:lnTo>
                  <a:lnTo>
                    <a:pt x="69" y="114"/>
                  </a:lnTo>
                  <a:lnTo>
                    <a:pt x="69" y="113"/>
                  </a:lnTo>
                  <a:lnTo>
                    <a:pt x="69" y="113"/>
                  </a:lnTo>
                  <a:lnTo>
                    <a:pt x="69" y="112"/>
                  </a:lnTo>
                  <a:lnTo>
                    <a:pt x="69" y="112"/>
                  </a:lnTo>
                  <a:lnTo>
                    <a:pt x="70" y="111"/>
                  </a:lnTo>
                  <a:lnTo>
                    <a:pt x="70" y="110"/>
                  </a:lnTo>
                  <a:lnTo>
                    <a:pt x="70" y="110"/>
                  </a:lnTo>
                  <a:lnTo>
                    <a:pt x="70" y="108"/>
                  </a:lnTo>
                  <a:lnTo>
                    <a:pt x="70" y="108"/>
                  </a:lnTo>
                  <a:lnTo>
                    <a:pt x="70" y="107"/>
                  </a:lnTo>
                  <a:lnTo>
                    <a:pt x="70" y="105"/>
                  </a:lnTo>
                  <a:lnTo>
                    <a:pt x="70" y="104"/>
                  </a:lnTo>
                  <a:lnTo>
                    <a:pt x="70" y="103"/>
                  </a:lnTo>
                  <a:lnTo>
                    <a:pt x="71" y="102"/>
                  </a:lnTo>
                  <a:lnTo>
                    <a:pt x="71" y="97"/>
                  </a:lnTo>
                  <a:lnTo>
                    <a:pt x="71" y="96"/>
                  </a:lnTo>
                  <a:lnTo>
                    <a:pt x="71" y="95"/>
                  </a:lnTo>
                  <a:lnTo>
                    <a:pt x="71" y="93"/>
                  </a:lnTo>
                  <a:lnTo>
                    <a:pt x="72" y="89"/>
                  </a:lnTo>
                  <a:lnTo>
                    <a:pt x="73" y="79"/>
                  </a:lnTo>
                  <a:lnTo>
                    <a:pt x="74" y="57"/>
                  </a:lnTo>
                  <a:lnTo>
                    <a:pt x="74" y="55"/>
                  </a:lnTo>
                  <a:lnTo>
                    <a:pt x="74" y="54"/>
                  </a:lnTo>
                  <a:lnTo>
                    <a:pt x="74" y="51"/>
                  </a:lnTo>
                  <a:lnTo>
                    <a:pt x="75" y="46"/>
                  </a:lnTo>
                  <a:lnTo>
                    <a:pt x="75" y="35"/>
                  </a:lnTo>
                  <a:lnTo>
                    <a:pt x="75" y="34"/>
                  </a:lnTo>
                  <a:lnTo>
                    <a:pt x="75" y="32"/>
                  </a:lnTo>
                  <a:lnTo>
                    <a:pt x="76" y="30"/>
                  </a:lnTo>
                  <a:lnTo>
                    <a:pt x="76" y="25"/>
                  </a:lnTo>
                  <a:lnTo>
                    <a:pt x="76" y="24"/>
                  </a:lnTo>
                  <a:lnTo>
                    <a:pt x="76" y="23"/>
                  </a:lnTo>
                  <a:lnTo>
                    <a:pt x="76" y="21"/>
                  </a:lnTo>
                  <a:lnTo>
                    <a:pt x="77" y="17"/>
                  </a:lnTo>
                  <a:lnTo>
                    <a:pt x="77" y="16"/>
                  </a:lnTo>
                  <a:lnTo>
                    <a:pt x="77" y="14"/>
                  </a:lnTo>
                  <a:lnTo>
                    <a:pt x="77" y="12"/>
                  </a:lnTo>
                  <a:lnTo>
                    <a:pt x="77" y="12"/>
                  </a:lnTo>
                  <a:lnTo>
                    <a:pt x="77" y="11"/>
                  </a:lnTo>
                  <a:lnTo>
                    <a:pt x="77" y="9"/>
                  </a:lnTo>
                  <a:lnTo>
                    <a:pt x="77" y="8"/>
                  </a:lnTo>
                  <a:lnTo>
                    <a:pt x="78" y="7"/>
                  </a:lnTo>
                  <a:lnTo>
                    <a:pt x="78" y="6"/>
                  </a:lnTo>
                  <a:lnTo>
                    <a:pt x="78" y="5"/>
                  </a:lnTo>
                  <a:lnTo>
                    <a:pt x="78" y="5"/>
                  </a:lnTo>
                  <a:lnTo>
                    <a:pt x="78" y="4"/>
                  </a:lnTo>
                  <a:lnTo>
                    <a:pt x="78" y="3"/>
                  </a:lnTo>
                  <a:lnTo>
                    <a:pt x="78" y="2"/>
                  </a:lnTo>
                  <a:lnTo>
                    <a:pt x="79" y="2"/>
                  </a:lnTo>
                  <a:lnTo>
                    <a:pt x="79" y="2"/>
                  </a:lnTo>
                  <a:lnTo>
                    <a:pt x="79" y="1"/>
                  </a:lnTo>
                  <a:lnTo>
                    <a:pt x="79" y="1"/>
                  </a:lnTo>
                  <a:lnTo>
                    <a:pt x="79" y="1"/>
                  </a:lnTo>
                  <a:lnTo>
                    <a:pt x="79" y="0"/>
                  </a:lnTo>
                  <a:lnTo>
                    <a:pt x="79" y="0"/>
                  </a:lnTo>
                  <a:lnTo>
                    <a:pt x="79" y="0"/>
                  </a:lnTo>
                  <a:lnTo>
                    <a:pt x="79" y="0"/>
                  </a:lnTo>
                  <a:lnTo>
                    <a:pt x="79" y="0"/>
                  </a:lnTo>
                  <a:lnTo>
                    <a:pt x="79" y="0"/>
                  </a:lnTo>
                  <a:lnTo>
                    <a:pt x="79" y="0"/>
                  </a:lnTo>
                  <a:lnTo>
                    <a:pt x="80" y="0"/>
                  </a:lnTo>
                  <a:lnTo>
                    <a:pt x="80" y="0"/>
                  </a:lnTo>
                  <a:lnTo>
                    <a:pt x="80" y="0"/>
                  </a:lnTo>
                  <a:lnTo>
                    <a:pt x="80" y="0"/>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0" name="Freeform 85"/>
            <p:cNvSpPr>
              <a:spLocks/>
            </p:cNvSpPr>
            <p:nvPr/>
          </p:nvSpPr>
          <p:spPr bwMode="auto">
            <a:xfrm>
              <a:off x="4717" y="2186"/>
              <a:ext cx="77" cy="116"/>
            </a:xfrm>
            <a:custGeom>
              <a:avLst/>
              <a:gdLst/>
              <a:ahLst/>
              <a:cxnLst>
                <a:cxn ang="0">
                  <a:pos x="1" y="2"/>
                </a:cxn>
                <a:cxn ang="0">
                  <a:pos x="1" y="7"/>
                </a:cxn>
                <a:cxn ang="0">
                  <a:pos x="3" y="21"/>
                </a:cxn>
                <a:cxn ang="0">
                  <a:pos x="5" y="48"/>
                </a:cxn>
                <a:cxn ang="0">
                  <a:pos x="7" y="80"/>
                </a:cxn>
                <a:cxn ang="0">
                  <a:pos x="8" y="100"/>
                </a:cxn>
                <a:cxn ang="0">
                  <a:pos x="9" y="111"/>
                </a:cxn>
                <a:cxn ang="0">
                  <a:pos x="10" y="114"/>
                </a:cxn>
                <a:cxn ang="0">
                  <a:pos x="11" y="116"/>
                </a:cxn>
                <a:cxn ang="0">
                  <a:pos x="11" y="115"/>
                </a:cxn>
                <a:cxn ang="0">
                  <a:pos x="12" y="111"/>
                </a:cxn>
                <a:cxn ang="0">
                  <a:pos x="13" y="104"/>
                </a:cxn>
                <a:cxn ang="0">
                  <a:pos x="15" y="87"/>
                </a:cxn>
                <a:cxn ang="0">
                  <a:pos x="17" y="44"/>
                </a:cxn>
                <a:cxn ang="0">
                  <a:pos x="19" y="22"/>
                </a:cxn>
                <a:cxn ang="0">
                  <a:pos x="20" y="11"/>
                </a:cxn>
                <a:cxn ang="0">
                  <a:pos x="21" y="2"/>
                </a:cxn>
                <a:cxn ang="0">
                  <a:pos x="22" y="0"/>
                </a:cxn>
                <a:cxn ang="0">
                  <a:pos x="23" y="0"/>
                </a:cxn>
                <a:cxn ang="0">
                  <a:pos x="23" y="2"/>
                </a:cxn>
                <a:cxn ang="0">
                  <a:pos x="24" y="7"/>
                </a:cxn>
                <a:cxn ang="0">
                  <a:pos x="26" y="30"/>
                </a:cxn>
                <a:cxn ang="0">
                  <a:pos x="28" y="60"/>
                </a:cxn>
                <a:cxn ang="0">
                  <a:pos x="30" y="87"/>
                </a:cxn>
                <a:cxn ang="0">
                  <a:pos x="31" y="104"/>
                </a:cxn>
                <a:cxn ang="0">
                  <a:pos x="32" y="113"/>
                </a:cxn>
                <a:cxn ang="0">
                  <a:pos x="33" y="115"/>
                </a:cxn>
                <a:cxn ang="0">
                  <a:pos x="34" y="115"/>
                </a:cxn>
                <a:cxn ang="0">
                  <a:pos x="35" y="113"/>
                </a:cxn>
                <a:cxn ang="0">
                  <a:pos x="35" y="107"/>
                </a:cxn>
                <a:cxn ang="0">
                  <a:pos x="37" y="82"/>
                </a:cxn>
                <a:cxn ang="0">
                  <a:pos x="39" y="50"/>
                </a:cxn>
                <a:cxn ang="0">
                  <a:pos x="41" y="24"/>
                </a:cxn>
                <a:cxn ang="0">
                  <a:pos x="42" y="11"/>
                </a:cxn>
                <a:cxn ang="0">
                  <a:pos x="43" y="4"/>
                </a:cxn>
                <a:cxn ang="0">
                  <a:pos x="44" y="0"/>
                </a:cxn>
                <a:cxn ang="0">
                  <a:pos x="45" y="0"/>
                </a:cxn>
                <a:cxn ang="0">
                  <a:pos x="46" y="2"/>
                </a:cxn>
                <a:cxn ang="0">
                  <a:pos x="47" y="8"/>
                </a:cxn>
                <a:cxn ang="0">
                  <a:pos x="48" y="20"/>
                </a:cxn>
                <a:cxn ang="0">
                  <a:pos x="51" y="62"/>
                </a:cxn>
                <a:cxn ang="0">
                  <a:pos x="52" y="89"/>
                </a:cxn>
                <a:cxn ang="0">
                  <a:pos x="54" y="106"/>
                </a:cxn>
                <a:cxn ang="0">
                  <a:pos x="55" y="112"/>
                </a:cxn>
                <a:cxn ang="0">
                  <a:pos x="55" y="115"/>
                </a:cxn>
                <a:cxn ang="0">
                  <a:pos x="56" y="116"/>
                </a:cxn>
                <a:cxn ang="0">
                  <a:pos x="57" y="114"/>
                </a:cxn>
                <a:cxn ang="0">
                  <a:pos x="58" y="109"/>
                </a:cxn>
                <a:cxn ang="0">
                  <a:pos x="59" y="94"/>
                </a:cxn>
                <a:cxn ang="0">
                  <a:pos x="61" y="69"/>
                </a:cxn>
                <a:cxn ang="0">
                  <a:pos x="64" y="26"/>
                </a:cxn>
                <a:cxn ang="0">
                  <a:pos x="65" y="9"/>
                </a:cxn>
                <a:cxn ang="0">
                  <a:pos x="66" y="2"/>
                </a:cxn>
                <a:cxn ang="0">
                  <a:pos x="67" y="0"/>
                </a:cxn>
                <a:cxn ang="0">
                  <a:pos x="67" y="0"/>
                </a:cxn>
                <a:cxn ang="0">
                  <a:pos x="68" y="2"/>
                </a:cxn>
                <a:cxn ang="0">
                  <a:pos x="69" y="11"/>
                </a:cxn>
                <a:cxn ang="0">
                  <a:pos x="71" y="28"/>
                </a:cxn>
                <a:cxn ang="0">
                  <a:pos x="72" y="56"/>
                </a:cxn>
                <a:cxn ang="0">
                  <a:pos x="74" y="88"/>
                </a:cxn>
                <a:cxn ang="0">
                  <a:pos x="76" y="104"/>
                </a:cxn>
                <a:cxn ang="0">
                  <a:pos x="77" y="112"/>
                </a:cxn>
              </a:cxnLst>
              <a:rect l="0" t="0" r="r" b="b"/>
              <a:pathLst>
                <a:path w="77" h="116">
                  <a:moveTo>
                    <a:pt x="0" y="0"/>
                  </a:moveTo>
                  <a:lnTo>
                    <a:pt x="0" y="0"/>
                  </a:lnTo>
                  <a:lnTo>
                    <a:pt x="0" y="0"/>
                  </a:lnTo>
                  <a:lnTo>
                    <a:pt x="0" y="1"/>
                  </a:lnTo>
                  <a:lnTo>
                    <a:pt x="0" y="1"/>
                  </a:lnTo>
                  <a:lnTo>
                    <a:pt x="0" y="1"/>
                  </a:lnTo>
                  <a:lnTo>
                    <a:pt x="1" y="2"/>
                  </a:lnTo>
                  <a:lnTo>
                    <a:pt x="1" y="2"/>
                  </a:lnTo>
                  <a:lnTo>
                    <a:pt x="1" y="2"/>
                  </a:lnTo>
                  <a:lnTo>
                    <a:pt x="1" y="3"/>
                  </a:lnTo>
                  <a:lnTo>
                    <a:pt x="1" y="4"/>
                  </a:lnTo>
                  <a:lnTo>
                    <a:pt x="1" y="4"/>
                  </a:lnTo>
                  <a:lnTo>
                    <a:pt x="1" y="5"/>
                  </a:lnTo>
                  <a:lnTo>
                    <a:pt x="1" y="6"/>
                  </a:lnTo>
                  <a:lnTo>
                    <a:pt x="1" y="7"/>
                  </a:lnTo>
                  <a:lnTo>
                    <a:pt x="1" y="7"/>
                  </a:lnTo>
                  <a:lnTo>
                    <a:pt x="2" y="9"/>
                  </a:lnTo>
                  <a:lnTo>
                    <a:pt x="2" y="10"/>
                  </a:lnTo>
                  <a:lnTo>
                    <a:pt x="2" y="11"/>
                  </a:lnTo>
                  <a:lnTo>
                    <a:pt x="2" y="12"/>
                  </a:lnTo>
                  <a:lnTo>
                    <a:pt x="2" y="14"/>
                  </a:lnTo>
                  <a:lnTo>
                    <a:pt x="2" y="14"/>
                  </a:lnTo>
                  <a:lnTo>
                    <a:pt x="2" y="17"/>
                  </a:lnTo>
                  <a:lnTo>
                    <a:pt x="3" y="21"/>
                  </a:lnTo>
                  <a:lnTo>
                    <a:pt x="3" y="22"/>
                  </a:lnTo>
                  <a:lnTo>
                    <a:pt x="3" y="24"/>
                  </a:lnTo>
                  <a:lnTo>
                    <a:pt x="3" y="26"/>
                  </a:lnTo>
                  <a:lnTo>
                    <a:pt x="3" y="31"/>
                  </a:lnTo>
                  <a:lnTo>
                    <a:pt x="4" y="42"/>
                  </a:lnTo>
                  <a:lnTo>
                    <a:pt x="4" y="44"/>
                  </a:lnTo>
                  <a:lnTo>
                    <a:pt x="4" y="45"/>
                  </a:lnTo>
                  <a:lnTo>
                    <a:pt x="5" y="48"/>
                  </a:lnTo>
                  <a:lnTo>
                    <a:pt x="5" y="54"/>
                  </a:lnTo>
                  <a:lnTo>
                    <a:pt x="6" y="66"/>
                  </a:lnTo>
                  <a:lnTo>
                    <a:pt x="6" y="67"/>
                  </a:lnTo>
                  <a:lnTo>
                    <a:pt x="6" y="69"/>
                  </a:lnTo>
                  <a:lnTo>
                    <a:pt x="6" y="72"/>
                  </a:lnTo>
                  <a:lnTo>
                    <a:pt x="7" y="78"/>
                  </a:lnTo>
                  <a:lnTo>
                    <a:pt x="7" y="79"/>
                  </a:lnTo>
                  <a:lnTo>
                    <a:pt x="7" y="80"/>
                  </a:lnTo>
                  <a:lnTo>
                    <a:pt x="7" y="83"/>
                  </a:lnTo>
                  <a:lnTo>
                    <a:pt x="7" y="88"/>
                  </a:lnTo>
                  <a:lnTo>
                    <a:pt x="7" y="89"/>
                  </a:lnTo>
                  <a:lnTo>
                    <a:pt x="7" y="91"/>
                  </a:lnTo>
                  <a:lnTo>
                    <a:pt x="8" y="93"/>
                  </a:lnTo>
                  <a:lnTo>
                    <a:pt x="8" y="98"/>
                  </a:lnTo>
                  <a:lnTo>
                    <a:pt x="8" y="99"/>
                  </a:lnTo>
                  <a:lnTo>
                    <a:pt x="8" y="100"/>
                  </a:lnTo>
                  <a:lnTo>
                    <a:pt x="8" y="102"/>
                  </a:lnTo>
                  <a:lnTo>
                    <a:pt x="9" y="105"/>
                  </a:lnTo>
                  <a:lnTo>
                    <a:pt x="9" y="106"/>
                  </a:lnTo>
                  <a:lnTo>
                    <a:pt x="9" y="107"/>
                  </a:lnTo>
                  <a:lnTo>
                    <a:pt x="9" y="108"/>
                  </a:lnTo>
                  <a:lnTo>
                    <a:pt x="9" y="109"/>
                  </a:lnTo>
                  <a:lnTo>
                    <a:pt x="9" y="110"/>
                  </a:lnTo>
                  <a:lnTo>
                    <a:pt x="9" y="111"/>
                  </a:lnTo>
                  <a:lnTo>
                    <a:pt x="9" y="111"/>
                  </a:lnTo>
                  <a:lnTo>
                    <a:pt x="10" y="112"/>
                  </a:lnTo>
                  <a:lnTo>
                    <a:pt x="10" y="112"/>
                  </a:lnTo>
                  <a:lnTo>
                    <a:pt x="10" y="113"/>
                  </a:lnTo>
                  <a:lnTo>
                    <a:pt x="10" y="113"/>
                  </a:lnTo>
                  <a:lnTo>
                    <a:pt x="10" y="114"/>
                  </a:lnTo>
                  <a:lnTo>
                    <a:pt x="10" y="114"/>
                  </a:lnTo>
                  <a:lnTo>
                    <a:pt x="10" y="114"/>
                  </a:lnTo>
                  <a:lnTo>
                    <a:pt x="10" y="114"/>
                  </a:lnTo>
                  <a:lnTo>
                    <a:pt x="10" y="115"/>
                  </a:lnTo>
                  <a:lnTo>
                    <a:pt x="10" y="115"/>
                  </a:lnTo>
                  <a:lnTo>
                    <a:pt x="10" y="115"/>
                  </a:lnTo>
                  <a:lnTo>
                    <a:pt x="11" y="115"/>
                  </a:lnTo>
                  <a:lnTo>
                    <a:pt x="11" y="115"/>
                  </a:lnTo>
                  <a:lnTo>
                    <a:pt x="11" y="116"/>
                  </a:lnTo>
                  <a:lnTo>
                    <a:pt x="11" y="116"/>
                  </a:lnTo>
                  <a:lnTo>
                    <a:pt x="11" y="116"/>
                  </a:lnTo>
                  <a:lnTo>
                    <a:pt x="11" y="116"/>
                  </a:lnTo>
                  <a:lnTo>
                    <a:pt x="11" y="116"/>
                  </a:lnTo>
                  <a:lnTo>
                    <a:pt x="11" y="115"/>
                  </a:lnTo>
                  <a:lnTo>
                    <a:pt x="11" y="115"/>
                  </a:lnTo>
                  <a:lnTo>
                    <a:pt x="11" y="115"/>
                  </a:lnTo>
                  <a:lnTo>
                    <a:pt x="11" y="115"/>
                  </a:lnTo>
                  <a:lnTo>
                    <a:pt x="11" y="115"/>
                  </a:lnTo>
                  <a:lnTo>
                    <a:pt x="12" y="114"/>
                  </a:lnTo>
                  <a:lnTo>
                    <a:pt x="12" y="114"/>
                  </a:lnTo>
                  <a:lnTo>
                    <a:pt x="12" y="114"/>
                  </a:lnTo>
                  <a:lnTo>
                    <a:pt x="12" y="114"/>
                  </a:lnTo>
                  <a:lnTo>
                    <a:pt x="12" y="113"/>
                  </a:lnTo>
                  <a:lnTo>
                    <a:pt x="12" y="113"/>
                  </a:lnTo>
                  <a:lnTo>
                    <a:pt x="12" y="112"/>
                  </a:lnTo>
                  <a:lnTo>
                    <a:pt x="12" y="111"/>
                  </a:lnTo>
                  <a:lnTo>
                    <a:pt x="12" y="111"/>
                  </a:lnTo>
                  <a:lnTo>
                    <a:pt x="13" y="110"/>
                  </a:lnTo>
                  <a:lnTo>
                    <a:pt x="13" y="109"/>
                  </a:lnTo>
                  <a:lnTo>
                    <a:pt x="13" y="108"/>
                  </a:lnTo>
                  <a:lnTo>
                    <a:pt x="13" y="107"/>
                  </a:lnTo>
                  <a:lnTo>
                    <a:pt x="13" y="106"/>
                  </a:lnTo>
                  <a:lnTo>
                    <a:pt x="13" y="105"/>
                  </a:lnTo>
                  <a:lnTo>
                    <a:pt x="13" y="104"/>
                  </a:lnTo>
                  <a:lnTo>
                    <a:pt x="14" y="100"/>
                  </a:lnTo>
                  <a:lnTo>
                    <a:pt x="14" y="99"/>
                  </a:lnTo>
                  <a:lnTo>
                    <a:pt x="14" y="98"/>
                  </a:lnTo>
                  <a:lnTo>
                    <a:pt x="14" y="96"/>
                  </a:lnTo>
                  <a:lnTo>
                    <a:pt x="14" y="92"/>
                  </a:lnTo>
                  <a:lnTo>
                    <a:pt x="14" y="90"/>
                  </a:lnTo>
                  <a:lnTo>
                    <a:pt x="15" y="89"/>
                  </a:lnTo>
                  <a:lnTo>
                    <a:pt x="15" y="87"/>
                  </a:lnTo>
                  <a:lnTo>
                    <a:pt x="15" y="81"/>
                  </a:lnTo>
                  <a:lnTo>
                    <a:pt x="16" y="70"/>
                  </a:lnTo>
                  <a:lnTo>
                    <a:pt x="16" y="68"/>
                  </a:lnTo>
                  <a:lnTo>
                    <a:pt x="16" y="67"/>
                  </a:lnTo>
                  <a:lnTo>
                    <a:pt x="16" y="64"/>
                  </a:lnTo>
                  <a:lnTo>
                    <a:pt x="17" y="58"/>
                  </a:lnTo>
                  <a:lnTo>
                    <a:pt x="17" y="46"/>
                  </a:lnTo>
                  <a:lnTo>
                    <a:pt x="17" y="44"/>
                  </a:lnTo>
                  <a:lnTo>
                    <a:pt x="17" y="43"/>
                  </a:lnTo>
                  <a:lnTo>
                    <a:pt x="18" y="40"/>
                  </a:lnTo>
                  <a:lnTo>
                    <a:pt x="18" y="34"/>
                  </a:lnTo>
                  <a:lnTo>
                    <a:pt x="18" y="33"/>
                  </a:lnTo>
                  <a:lnTo>
                    <a:pt x="18" y="31"/>
                  </a:lnTo>
                  <a:lnTo>
                    <a:pt x="18" y="29"/>
                  </a:lnTo>
                  <a:lnTo>
                    <a:pt x="19" y="24"/>
                  </a:lnTo>
                  <a:lnTo>
                    <a:pt x="19" y="22"/>
                  </a:lnTo>
                  <a:lnTo>
                    <a:pt x="19" y="21"/>
                  </a:lnTo>
                  <a:lnTo>
                    <a:pt x="19" y="19"/>
                  </a:lnTo>
                  <a:lnTo>
                    <a:pt x="19" y="18"/>
                  </a:lnTo>
                  <a:lnTo>
                    <a:pt x="19" y="17"/>
                  </a:lnTo>
                  <a:lnTo>
                    <a:pt x="19" y="15"/>
                  </a:lnTo>
                  <a:lnTo>
                    <a:pt x="20" y="14"/>
                  </a:lnTo>
                  <a:lnTo>
                    <a:pt x="20" y="13"/>
                  </a:lnTo>
                  <a:lnTo>
                    <a:pt x="20" y="11"/>
                  </a:lnTo>
                  <a:lnTo>
                    <a:pt x="20" y="7"/>
                  </a:lnTo>
                  <a:lnTo>
                    <a:pt x="20" y="7"/>
                  </a:lnTo>
                  <a:lnTo>
                    <a:pt x="21" y="6"/>
                  </a:lnTo>
                  <a:lnTo>
                    <a:pt x="21" y="5"/>
                  </a:lnTo>
                  <a:lnTo>
                    <a:pt x="21" y="4"/>
                  </a:lnTo>
                  <a:lnTo>
                    <a:pt x="21" y="4"/>
                  </a:lnTo>
                  <a:lnTo>
                    <a:pt x="21" y="3"/>
                  </a:lnTo>
                  <a:lnTo>
                    <a:pt x="21" y="2"/>
                  </a:lnTo>
                  <a:lnTo>
                    <a:pt x="21" y="2"/>
                  </a:lnTo>
                  <a:lnTo>
                    <a:pt x="21" y="2"/>
                  </a:lnTo>
                  <a:lnTo>
                    <a:pt x="21" y="1"/>
                  </a:lnTo>
                  <a:lnTo>
                    <a:pt x="21" y="1"/>
                  </a:lnTo>
                  <a:lnTo>
                    <a:pt x="21" y="1"/>
                  </a:lnTo>
                  <a:lnTo>
                    <a:pt x="22" y="0"/>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3" y="3"/>
                  </a:lnTo>
                  <a:lnTo>
                    <a:pt x="23" y="3"/>
                  </a:lnTo>
                  <a:lnTo>
                    <a:pt x="23" y="4"/>
                  </a:lnTo>
                  <a:lnTo>
                    <a:pt x="24" y="4"/>
                  </a:lnTo>
                  <a:lnTo>
                    <a:pt x="24" y="6"/>
                  </a:lnTo>
                  <a:lnTo>
                    <a:pt x="24" y="6"/>
                  </a:lnTo>
                  <a:lnTo>
                    <a:pt x="24" y="7"/>
                  </a:lnTo>
                  <a:lnTo>
                    <a:pt x="24" y="8"/>
                  </a:lnTo>
                  <a:lnTo>
                    <a:pt x="25" y="12"/>
                  </a:lnTo>
                  <a:lnTo>
                    <a:pt x="25" y="12"/>
                  </a:lnTo>
                  <a:lnTo>
                    <a:pt x="25" y="13"/>
                  </a:lnTo>
                  <a:lnTo>
                    <a:pt x="25" y="15"/>
                  </a:lnTo>
                  <a:lnTo>
                    <a:pt x="25" y="19"/>
                  </a:lnTo>
                  <a:lnTo>
                    <a:pt x="26" y="28"/>
                  </a:lnTo>
                  <a:lnTo>
                    <a:pt x="26" y="30"/>
                  </a:lnTo>
                  <a:lnTo>
                    <a:pt x="26" y="31"/>
                  </a:lnTo>
                  <a:lnTo>
                    <a:pt x="26" y="33"/>
                  </a:lnTo>
                  <a:lnTo>
                    <a:pt x="27" y="38"/>
                  </a:lnTo>
                  <a:lnTo>
                    <a:pt x="27" y="49"/>
                  </a:lnTo>
                  <a:lnTo>
                    <a:pt x="27" y="51"/>
                  </a:lnTo>
                  <a:lnTo>
                    <a:pt x="27" y="52"/>
                  </a:lnTo>
                  <a:lnTo>
                    <a:pt x="28" y="55"/>
                  </a:lnTo>
                  <a:lnTo>
                    <a:pt x="28" y="60"/>
                  </a:lnTo>
                  <a:lnTo>
                    <a:pt x="29" y="72"/>
                  </a:lnTo>
                  <a:lnTo>
                    <a:pt x="29" y="73"/>
                  </a:lnTo>
                  <a:lnTo>
                    <a:pt x="29" y="74"/>
                  </a:lnTo>
                  <a:lnTo>
                    <a:pt x="29" y="77"/>
                  </a:lnTo>
                  <a:lnTo>
                    <a:pt x="29" y="82"/>
                  </a:lnTo>
                  <a:lnTo>
                    <a:pt x="29" y="83"/>
                  </a:lnTo>
                  <a:lnTo>
                    <a:pt x="29" y="84"/>
                  </a:lnTo>
                  <a:lnTo>
                    <a:pt x="30" y="87"/>
                  </a:lnTo>
                  <a:lnTo>
                    <a:pt x="30" y="92"/>
                  </a:lnTo>
                  <a:lnTo>
                    <a:pt x="30" y="93"/>
                  </a:lnTo>
                  <a:lnTo>
                    <a:pt x="30" y="94"/>
                  </a:lnTo>
                  <a:lnTo>
                    <a:pt x="30" y="96"/>
                  </a:lnTo>
                  <a:lnTo>
                    <a:pt x="31" y="100"/>
                  </a:lnTo>
                  <a:lnTo>
                    <a:pt x="31" y="101"/>
                  </a:lnTo>
                  <a:lnTo>
                    <a:pt x="31" y="102"/>
                  </a:lnTo>
                  <a:lnTo>
                    <a:pt x="31" y="104"/>
                  </a:lnTo>
                  <a:lnTo>
                    <a:pt x="31" y="107"/>
                  </a:lnTo>
                  <a:lnTo>
                    <a:pt x="31" y="108"/>
                  </a:lnTo>
                  <a:lnTo>
                    <a:pt x="32" y="108"/>
                  </a:lnTo>
                  <a:lnTo>
                    <a:pt x="32" y="110"/>
                  </a:lnTo>
                  <a:lnTo>
                    <a:pt x="32" y="110"/>
                  </a:lnTo>
                  <a:lnTo>
                    <a:pt x="32" y="111"/>
                  </a:lnTo>
                  <a:lnTo>
                    <a:pt x="32" y="112"/>
                  </a:lnTo>
                  <a:lnTo>
                    <a:pt x="32" y="113"/>
                  </a:lnTo>
                  <a:lnTo>
                    <a:pt x="32" y="113"/>
                  </a:lnTo>
                  <a:lnTo>
                    <a:pt x="33" y="114"/>
                  </a:lnTo>
                  <a:lnTo>
                    <a:pt x="33" y="114"/>
                  </a:lnTo>
                  <a:lnTo>
                    <a:pt x="33" y="114"/>
                  </a:lnTo>
                  <a:lnTo>
                    <a:pt x="33" y="114"/>
                  </a:lnTo>
                  <a:lnTo>
                    <a:pt x="33" y="115"/>
                  </a:lnTo>
                  <a:lnTo>
                    <a:pt x="33" y="115"/>
                  </a:lnTo>
                  <a:lnTo>
                    <a:pt x="33" y="115"/>
                  </a:lnTo>
                  <a:lnTo>
                    <a:pt x="33" y="115"/>
                  </a:lnTo>
                  <a:lnTo>
                    <a:pt x="33" y="116"/>
                  </a:lnTo>
                  <a:lnTo>
                    <a:pt x="33" y="116"/>
                  </a:lnTo>
                  <a:lnTo>
                    <a:pt x="33" y="116"/>
                  </a:lnTo>
                  <a:lnTo>
                    <a:pt x="33" y="116"/>
                  </a:lnTo>
                  <a:lnTo>
                    <a:pt x="34" y="116"/>
                  </a:lnTo>
                  <a:lnTo>
                    <a:pt x="34" y="115"/>
                  </a:lnTo>
                  <a:lnTo>
                    <a:pt x="34" y="115"/>
                  </a:lnTo>
                  <a:lnTo>
                    <a:pt x="34" y="115"/>
                  </a:lnTo>
                  <a:lnTo>
                    <a:pt x="34" y="115"/>
                  </a:lnTo>
                  <a:lnTo>
                    <a:pt x="34" y="115"/>
                  </a:lnTo>
                  <a:lnTo>
                    <a:pt x="34" y="114"/>
                  </a:lnTo>
                  <a:lnTo>
                    <a:pt x="34" y="114"/>
                  </a:lnTo>
                  <a:lnTo>
                    <a:pt x="34" y="114"/>
                  </a:lnTo>
                  <a:lnTo>
                    <a:pt x="34" y="113"/>
                  </a:lnTo>
                  <a:lnTo>
                    <a:pt x="35" y="113"/>
                  </a:lnTo>
                  <a:lnTo>
                    <a:pt x="35" y="112"/>
                  </a:lnTo>
                  <a:lnTo>
                    <a:pt x="35" y="112"/>
                  </a:lnTo>
                  <a:lnTo>
                    <a:pt x="35" y="111"/>
                  </a:lnTo>
                  <a:lnTo>
                    <a:pt x="35" y="111"/>
                  </a:lnTo>
                  <a:lnTo>
                    <a:pt x="35" y="110"/>
                  </a:lnTo>
                  <a:lnTo>
                    <a:pt x="35" y="109"/>
                  </a:lnTo>
                  <a:lnTo>
                    <a:pt x="35" y="108"/>
                  </a:lnTo>
                  <a:lnTo>
                    <a:pt x="35" y="107"/>
                  </a:lnTo>
                  <a:lnTo>
                    <a:pt x="36" y="106"/>
                  </a:lnTo>
                  <a:lnTo>
                    <a:pt x="36" y="102"/>
                  </a:lnTo>
                  <a:lnTo>
                    <a:pt x="36" y="101"/>
                  </a:lnTo>
                  <a:lnTo>
                    <a:pt x="36" y="100"/>
                  </a:lnTo>
                  <a:lnTo>
                    <a:pt x="36" y="98"/>
                  </a:lnTo>
                  <a:lnTo>
                    <a:pt x="37" y="93"/>
                  </a:lnTo>
                  <a:lnTo>
                    <a:pt x="37" y="83"/>
                  </a:lnTo>
                  <a:lnTo>
                    <a:pt x="37" y="82"/>
                  </a:lnTo>
                  <a:lnTo>
                    <a:pt x="38" y="80"/>
                  </a:lnTo>
                  <a:lnTo>
                    <a:pt x="38" y="78"/>
                  </a:lnTo>
                  <a:lnTo>
                    <a:pt x="38" y="72"/>
                  </a:lnTo>
                  <a:lnTo>
                    <a:pt x="39" y="61"/>
                  </a:lnTo>
                  <a:lnTo>
                    <a:pt x="39" y="60"/>
                  </a:lnTo>
                  <a:lnTo>
                    <a:pt x="39" y="58"/>
                  </a:lnTo>
                  <a:lnTo>
                    <a:pt x="39" y="55"/>
                  </a:lnTo>
                  <a:lnTo>
                    <a:pt x="39" y="50"/>
                  </a:lnTo>
                  <a:lnTo>
                    <a:pt x="40" y="39"/>
                  </a:lnTo>
                  <a:lnTo>
                    <a:pt x="40" y="37"/>
                  </a:lnTo>
                  <a:lnTo>
                    <a:pt x="40" y="36"/>
                  </a:lnTo>
                  <a:lnTo>
                    <a:pt x="41" y="33"/>
                  </a:lnTo>
                  <a:lnTo>
                    <a:pt x="41" y="28"/>
                  </a:lnTo>
                  <a:lnTo>
                    <a:pt x="41" y="27"/>
                  </a:lnTo>
                  <a:lnTo>
                    <a:pt x="41" y="26"/>
                  </a:lnTo>
                  <a:lnTo>
                    <a:pt x="41" y="24"/>
                  </a:lnTo>
                  <a:lnTo>
                    <a:pt x="42" y="19"/>
                  </a:lnTo>
                  <a:lnTo>
                    <a:pt x="42" y="18"/>
                  </a:lnTo>
                  <a:lnTo>
                    <a:pt x="42" y="17"/>
                  </a:lnTo>
                  <a:lnTo>
                    <a:pt x="42" y="15"/>
                  </a:lnTo>
                  <a:lnTo>
                    <a:pt x="42" y="14"/>
                  </a:lnTo>
                  <a:lnTo>
                    <a:pt x="42" y="13"/>
                  </a:lnTo>
                  <a:lnTo>
                    <a:pt x="42" y="11"/>
                  </a:lnTo>
                  <a:lnTo>
                    <a:pt x="42" y="11"/>
                  </a:lnTo>
                  <a:lnTo>
                    <a:pt x="43" y="10"/>
                  </a:lnTo>
                  <a:lnTo>
                    <a:pt x="43" y="8"/>
                  </a:lnTo>
                  <a:lnTo>
                    <a:pt x="43" y="8"/>
                  </a:lnTo>
                  <a:lnTo>
                    <a:pt x="43" y="7"/>
                  </a:lnTo>
                  <a:lnTo>
                    <a:pt x="43" y="6"/>
                  </a:lnTo>
                  <a:lnTo>
                    <a:pt x="43" y="5"/>
                  </a:lnTo>
                  <a:lnTo>
                    <a:pt x="43" y="4"/>
                  </a:lnTo>
                  <a:lnTo>
                    <a:pt x="43" y="4"/>
                  </a:lnTo>
                  <a:lnTo>
                    <a:pt x="43" y="3"/>
                  </a:lnTo>
                  <a:lnTo>
                    <a:pt x="43" y="3"/>
                  </a:lnTo>
                  <a:lnTo>
                    <a:pt x="44" y="2"/>
                  </a:lnTo>
                  <a:lnTo>
                    <a:pt x="44" y="2"/>
                  </a:lnTo>
                  <a:lnTo>
                    <a:pt x="44" y="1"/>
                  </a:lnTo>
                  <a:lnTo>
                    <a:pt x="44" y="1"/>
                  </a:lnTo>
                  <a:lnTo>
                    <a:pt x="44" y="1"/>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5" y="1"/>
                  </a:lnTo>
                  <a:lnTo>
                    <a:pt x="46" y="2"/>
                  </a:lnTo>
                  <a:lnTo>
                    <a:pt x="46" y="2"/>
                  </a:lnTo>
                  <a:lnTo>
                    <a:pt x="46" y="2"/>
                  </a:lnTo>
                  <a:lnTo>
                    <a:pt x="46" y="3"/>
                  </a:lnTo>
                  <a:lnTo>
                    <a:pt x="46" y="4"/>
                  </a:lnTo>
                  <a:lnTo>
                    <a:pt x="46" y="5"/>
                  </a:lnTo>
                  <a:lnTo>
                    <a:pt x="46" y="5"/>
                  </a:lnTo>
                  <a:lnTo>
                    <a:pt x="46" y="7"/>
                  </a:lnTo>
                  <a:lnTo>
                    <a:pt x="47" y="8"/>
                  </a:lnTo>
                  <a:lnTo>
                    <a:pt x="47" y="8"/>
                  </a:lnTo>
                  <a:lnTo>
                    <a:pt x="47" y="10"/>
                  </a:lnTo>
                  <a:lnTo>
                    <a:pt x="47" y="11"/>
                  </a:lnTo>
                  <a:lnTo>
                    <a:pt x="47" y="12"/>
                  </a:lnTo>
                  <a:lnTo>
                    <a:pt x="47" y="14"/>
                  </a:lnTo>
                  <a:lnTo>
                    <a:pt x="48" y="18"/>
                  </a:lnTo>
                  <a:lnTo>
                    <a:pt x="48" y="19"/>
                  </a:lnTo>
                  <a:lnTo>
                    <a:pt x="48" y="20"/>
                  </a:lnTo>
                  <a:lnTo>
                    <a:pt x="48" y="23"/>
                  </a:lnTo>
                  <a:lnTo>
                    <a:pt x="48" y="28"/>
                  </a:lnTo>
                  <a:lnTo>
                    <a:pt x="49" y="39"/>
                  </a:lnTo>
                  <a:lnTo>
                    <a:pt x="49" y="41"/>
                  </a:lnTo>
                  <a:lnTo>
                    <a:pt x="49" y="42"/>
                  </a:lnTo>
                  <a:lnTo>
                    <a:pt x="49" y="45"/>
                  </a:lnTo>
                  <a:lnTo>
                    <a:pt x="50" y="51"/>
                  </a:lnTo>
                  <a:lnTo>
                    <a:pt x="51" y="62"/>
                  </a:lnTo>
                  <a:lnTo>
                    <a:pt x="51" y="64"/>
                  </a:lnTo>
                  <a:lnTo>
                    <a:pt x="51" y="65"/>
                  </a:lnTo>
                  <a:lnTo>
                    <a:pt x="51" y="68"/>
                  </a:lnTo>
                  <a:lnTo>
                    <a:pt x="51" y="74"/>
                  </a:lnTo>
                  <a:lnTo>
                    <a:pt x="52" y="84"/>
                  </a:lnTo>
                  <a:lnTo>
                    <a:pt x="52" y="86"/>
                  </a:lnTo>
                  <a:lnTo>
                    <a:pt x="52" y="87"/>
                  </a:lnTo>
                  <a:lnTo>
                    <a:pt x="52" y="89"/>
                  </a:lnTo>
                  <a:lnTo>
                    <a:pt x="53" y="94"/>
                  </a:lnTo>
                  <a:lnTo>
                    <a:pt x="53" y="95"/>
                  </a:lnTo>
                  <a:lnTo>
                    <a:pt x="53" y="96"/>
                  </a:lnTo>
                  <a:lnTo>
                    <a:pt x="53" y="98"/>
                  </a:lnTo>
                  <a:lnTo>
                    <a:pt x="53" y="102"/>
                  </a:lnTo>
                  <a:lnTo>
                    <a:pt x="53" y="103"/>
                  </a:lnTo>
                  <a:lnTo>
                    <a:pt x="53" y="104"/>
                  </a:lnTo>
                  <a:lnTo>
                    <a:pt x="54" y="106"/>
                  </a:lnTo>
                  <a:lnTo>
                    <a:pt x="54" y="106"/>
                  </a:lnTo>
                  <a:lnTo>
                    <a:pt x="54" y="107"/>
                  </a:lnTo>
                  <a:lnTo>
                    <a:pt x="54" y="109"/>
                  </a:lnTo>
                  <a:lnTo>
                    <a:pt x="54" y="109"/>
                  </a:lnTo>
                  <a:lnTo>
                    <a:pt x="54" y="110"/>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6" y="115"/>
                  </a:lnTo>
                  <a:lnTo>
                    <a:pt x="56" y="115"/>
                  </a:lnTo>
                  <a:lnTo>
                    <a:pt x="56" y="115"/>
                  </a:lnTo>
                  <a:lnTo>
                    <a:pt x="56" y="116"/>
                  </a:lnTo>
                  <a:lnTo>
                    <a:pt x="56" y="116"/>
                  </a:lnTo>
                  <a:lnTo>
                    <a:pt x="56" y="116"/>
                  </a:lnTo>
                  <a:lnTo>
                    <a:pt x="56" y="116"/>
                  </a:lnTo>
                  <a:lnTo>
                    <a:pt x="56" y="116"/>
                  </a:lnTo>
                  <a:lnTo>
                    <a:pt x="56" y="115"/>
                  </a:lnTo>
                  <a:lnTo>
                    <a:pt x="56" y="115"/>
                  </a:lnTo>
                  <a:lnTo>
                    <a:pt x="56" y="115"/>
                  </a:lnTo>
                  <a:lnTo>
                    <a:pt x="56" y="115"/>
                  </a:lnTo>
                  <a:lnTo>
                    <a:pt x="56" y="115"/>
                  </a:lnTo>
                  <a:lnTo>
                    <a:pt x="57" y="114"/>
                  </a:lnTo>
                  <a:lnTo>
                    <a:pt x="57" y="114"/>
                  </a:lnTo>
                  <a:lnTo>
                    <a:pt x="57" y="114"/>
                  </a:lnTo>
                  <a:lnTo>
                    <a:pt x="57" y="114"/>
                  </a:lnTo>
                  <a:lnTo>
                    <a:pt x="57" y="113"/>
                  </a:lnTo>
                  <a:lnTo>
                    <a:pt x="57" y="113"/>
                  </a:lnTo>
                  <a:lnTo>
                    <a:pt x="57" y="112"/>
                  </a:lnTo>
                  <a:lnTo>
                    <a:pt x="57" y="111"/>
                  </a:lnTo>
                  <a:lnTo>
                    <a:pt x="57" y="111"/>
                  </a:lnTo>
                  <a:lnTo>
                    <a:pt x="57" y="110"/>
                  </a:lnTo>
                  <a:lnTo>
                    <a:pt x="58" y="109"/>
                  </a:lnTo>
                  <a:lnTo>
                    <a:pt x="58" y="108"/>
                  </a:lnTo>
                  <a:lnTo>
                    <a:pt x="58" y="107"/>
                  </a:lnTo>
                  <a:lnTo>
                    <a:pt x="58" y="106"/>
                  </a:lnTo>
                  <a:lnTo>
                    <a:pt x="58" y="102"/>
                  </a:lnTo>
                  <a:lnTo>
                    <a:pt x="58" y="102"/>
                  </a:lnTo>
                  <a:lnTo>
                    <a:pt x="58" y="101"/>
                  </a:lnTo>
                  <a:lnTo>
                    <a:pt x="59" y="99"/>
                  </a:lnTo>
                  <a:lnTo>
                    <a:pt x="59" y="94"/>
                  </a:lnTo>
                  <a:lnTo>
                    <a:pt x="59" y="93"/>
                  </a:lnTo>
                  <a:lnTo>
                    <a:pt x="59" y="92"/>
                  </a:lnTo>
                  <a:lnTo>
                    <a:pt x="59" y="90"/>
                  </a:lnTo>
                  <a:lnTo>
                    <a:pt x="60" y="85"/>
                  </a:lnTo>
                  <a:lnTo>
                    <a:pt x="60" y="75"/>
                  </a:lnTo>
                  <a:lnTo>
                    <a:pt x="60" y="73"/>
                  </a:lnTo>
                  <a:lnTo>
                    <a:pt x="61" y="72"/>
                  </a:lnTo>
                  <a:lnTo>
                    <a:pt x="61" y="69"/>
                  </a:lnTo>
                  <a:lnTo>
                    <a:pt x="61" y="63"/>
                  </a:lnTo>
                  <a:lnTo>
                    <a:pt x="62" y="50"/>
                  </a:lnTo>
                  <a:lnTo>
                    <a:pt x="62" y="49"/>
                  </a:lnTo>
                  <a:lnTo>
                    <a:pt x="62" y="47"/>
                  </a:lnTo>
                  <a:lnTo>
                    <a:pt x="62" y="44"/>
                  </a:lnTo>
                  <a:lnTo>
                    <a:pt x="63" y="38"/>
                  </a:lnTo>
                  <a:lnTo>
                    <a:pt x="63" y="27"/>
                  </a:lnTo>
                  <a:lnTo>
                    <a:pt x="64" y="26"/>
                  </a:lnTo>
                  <a:lnTo>
                    <a:pt x="64" y="25"/>
                  </a:lnTo>
                  <a:lnTo>
                    <a:pt x="64" y="22"/>
                  </a:lnTo>
                  <a:lnTo>
                    <a:pt x="64" y="17"/>
                  </a:lnTo>
                  <a:lnTo>
                    <a:pt x="64" y="16"/>
                  </a:lnTo>
                  <a:lnTo>
                    <a:pt x="64" y="15"/>
                  </a:lnTo>
                  <a:lnTo>
                    <a:pt x="64" y="13"/>
                  </a:lnTo>
                  <a:lnTo>
                    <a:pt x="65" y="10"/>
                  </a:lnTo>
                  <a:lnTo>
                    <a:pt x="65" y="9"/>
                  </a:lnTo>
                  <a:lnTo>
                    <a:pt x="65" y="8"/>
                  </a:lnTo>
                  <a:lnTo>
                    <a:pt x="65" y="6"/>
                  </a:lnTo>
                  <a:lnTo>
                    <a:pt x="65" y="6"/>
                  </a:lnTo>
                  <a:lnTo>
                    <a:pt x="66" y="5"/>
                  </a:lnTo>
                  <a:lnTo>
                    <a:pt x="66" y="4"/>
                  </a:lnTo>
                  <a:lnTo>
                    <a:pt x="66" y="3"/>
                  </a:lnTo>
                  <a:lnTo>
                    <a:pt x="66" y="3"/>
                  </a:lnTo>
                  <a:lnTo>
                    <a:pt x="66" y="2"/>
                  </a:lnTo>
                  <a:lnTo>
                    <a:pt x="66" y="2"/>
                  </a:lnTo>
                  <a:lnTo>
                    <a:pt x="66" y="1"/>
                  </a:lnTo>
                  <a:lnTo>
                    <a:pt x="66" y="1"/>
                  </a:lnTo>
                  <a:lnTo>
                    <a:pt x="66" y="1"/>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2"/>
                  </a:lnTo>
                  <a:lnTo>
                    <a:pt x="68" y="2"/>
                  </a:lnTo>
                  <a:lnTo>
                    <a:pt x="68" y="2"/>
                  </a:lnTo>
                  <a:lnTo>
                    <a:pt x="68" y="3"/>
                  </a:lnTo>
                  <a:lnTo>
                    <a:pt x="68" y="3"/>
                  </a:lnTo>
                  <a:lnTo>
                    <a:pt x="68" y="4"/>
                  </a:lnTo>
                  <a:lnTo>
                    <a:pt x="68" y="5"/>
                  </a:lnTo>
                  <a:lnTo>
                    <a:pt x="69" y="6"/>
                  </a:lnTo>
                  <a:lnTo>
                    <a:pt x="69" y="6"/>
                  </a:lnTo>
                  <a:lnTo>
                    <a:pt x="69" y="8"/>
                  </a:lnTo>
                  <a:lnTo>
                    <a:pt x="69" y="11"/>
                  </a:lnTo>
                  <a:lnTo>
                    <a:pt x="69" y="12"/>
                  </a:lnTo>
                  <a:lnTo>
                    <a:pt x="69" y="13"/>
                  </a:lnTo>
                  <a:lnTo>
                    <a:pt x="70" y="14"/>
                  </a:lnTo>
                  <a:lnTo>
                    <a:pt x="70" y="18"/>
                  </a:lnTo>
                  <a:lnTo>
                    <a:pt x="70" y="20"/>
                  </a:lnTo>
                  <a:lnTo>
                    <a:pt x="70" y="21"/>
                  </a:lnTo>
                  <a:lnTo>
                    <a:pt x="70" y="23"/>
                  </a:lnTo>
                  <a:lnTo>
                    <a:pt x="71" y="28"/>
                  </a:lnTo>
                  <a:lnTo>
                    <a:pt x="71" y="29"/>
                  </a:lnTo>
                  <a:lnTo>
                    <a:pt x="71" y="30"/>
                  </a:lnTo>
                  <a:lnTo>
                    <a:pt x="71" y="33"/>
                  </a:lnTo>
                  <a:lnTo>
                    <a:pt x="71" y="38"/>
                  </a:lnTo>
                  <a:lnTo>
                    <a:pt x="72" y="49"/>
                  </a:lnTo>
                  <a:lnTo>
                    <a:pt x="72" y="51"/>
                  </a:lnTo>
                  <a:lnTo>
                    <a:pt x="72" y="52"/>
                  </a:lnTo>
                  <a:lnTo>
                    <a:pt x="72" y="56"/>
                  </a:lnTo>
                  <a:lnTo>
                    <a:pt x="73" y="62"/>
                  </a:lnTo>
                  <a:lnTo>
                    <a:pt x="74" y="74"/>
                  </a:lnTo>
                  <a:lnTo>
                    <a:pt x="74" y="76"/>
                  </a:lnTo>
                  <a:lnTo>
                    <a:pt x="74" y="77"/>
                  </a:lnTo>
                  <a:lnTo>
                    <a:pt x="74" y="80"/>
                  </a:lnTo>
                  <a:lnTo>
                    <a:pt x="74" y="86"/>
                  </a:lnTo>
                  <a:lnTo>
                    <a:pt x="74" y="87"/>
                  </a:lnTo>
                  <a:lnTo>
                    <a:pt x="74" y="88"/>
                  </a:lnTo>
                  <a:lnTo>
                    <a:pt x="75" y="91"/>
                  </a:lnTo>
                  <a:lnTo>
                    <a:pt x="75" y="96"/>
                  </a:lnTo>
                  <a:lnTo>
                    <a:pt x="75" y="97"/>
                  </a:lnTo>
                  <a:lnTo>
                    <a:pt x="75" y="98"/>
                  </a:lnTo>
                  <a:lnTo>
                    <a:pt x="75" y="100"/>
                  </a:lnTo>
                  <a:lnTo>
                    <a:pt x="76" y="102"/>
                  </a:lnTo>
                  <a:lnTo>
                    <a:pt x="76" y="102"/>
                  </a:lnTo>
                  <a:lnTo>
                    <a:pt x="76" y="104"/>
                  </a:lnTo>
                  <a:lnTo>
                    <a:pt x="76" y="105"/>
                  </a:lnTo>
                  <a:lnTo>
                    <a:pt x="76" y="106"/>
                  </a:lnTo>
                  <a:lnTo>
                    <a:pt x="76" y="108"/>
                  </a:lnTo>
                  <a:lnTo>
                    <a:pt x="76" y="109"/>
                  </a:lnTo>
                  <a:lnTo>
                    <a:pt x="76" y="109"/>
                  </a:lnTo>
                  <a:lnTo>
                    <a:pt x="77" y="111"/>
                  </a:lnTo>
                  <a:lnTo>
                    <a:pt x="77" y="111"/>
                  </a:lnTo>
                  <a:lnTo>
                    <a:pt x="77" y="112"/>
                  </a:lnTo>
                  <a:lnTo>
                    <a:pt x="77" y="112"/>
                  </a:lnTo>
                  <a:lnTo>
                    <a:pt x="77" y="113"/>
                  </a:lnTo>
                  <a:lnTo>
                    <a:pt x="77" y="113"/>
                  </a:lnTo>
                  <a:lnTo>
                    <a:pt x="77" y="1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1" name="Freeform 86"/>
            <p:cNvSpPr>
              <a:spLocks/>
            </p:cNvSpPr>
            <p:nvPr/>
          </p:nvSpPr>
          <p:spPr bwMode="auto">
            <a:xfrm>
              <a:off x="4794" y="2186"/>
              <a:ext cx="76" cy="116"/>
            </a:xfrm>
            <a:custGeom>
              <a:avLst/>
              <a:gdLst/>
              <a:ahLst/>
              <a:cxnLst>
                <a:cxn ang="0">
                  <a:pos x="1" y="115"/>
                </a:cxn>
                <a:cxn ang="0">
                  <a:pos x="2" y="115"/>
                </a:cxn>
                <a:cxn ang="0">
                  <a:pos x="2" y="112"/>
                </a:cxn>
                <a:cxn ang="0">
                  <a:pos x="3" y="103"/>
                </a:cxn>
                <a:cxn ang="0">
                  <a:pos x="5" y="85"/>
                </a:cxn>
                <a:cxn ang="0">
                  <a:pos x="8" y="35"/>
                </a:cxn>
                <a:cxn ang="0">
                  <a:pos x="9" y="16"/>
                </a:cxn>
                <a:cxn ang="0">
                  <a:pos x="11" y="5"/>
                </a:cxn>
                <a:cxn ang="0">
                  <a:pos x="11" y="1"/>
                </a:cxn>
                <a:cxn ang="0">
                  <a:pos x="12" y="0"/>
                </a:cxn>
                <a:cxn ang="0">
                  <a:pos x="13" y="0"/>
                </a:cxn>
                <a:cxn ang="0">
                  <a:pos x="13" y="5"/>
                </a:cxn>
                <a:cxn ang="0">
                  <a:pos x="15" y="14"/>
                </a:cxn>
                <a:cxn ang="0">
                  <a:pos x="16" y="34"/>
                </a:cxn>
                <a:cxn ang="0">
                  <a:pos x="19" y="89"/>
                </a:cxn>
                <a:cxn ang="0">
                  <a:pos x="21" y="103"/>
                </a:cxn>
                <a:cxn ang="0">
                  <a:pos x="22" y="111"/>
                </a:cxn>
                <a:cxn ang="0">
                  <a:pos x="22" y="114"/>
                </a:cxn>
                <a:cxn ang="0">
                  <a:pos x="23" y="116"/>
                </a:cxn>
                <a:cxn ang="0">
                  <a:pos x="24" y="114"/>
                </a:cxn>
                <a:cxn ang="0">
                  <a:pos x="25" y="110"/>
                </a:cxn>
                <a:cxn ang="0">
                  <a:pos x="26" y="98"/>
                </a:cxn>
                <a:cxn ang="0">
                  <a:pos x="27" y="74"/>
                </a:cxn>
                <a:cxn ang="0">
                  <a:pos x="30" y="33"/>
                </a:cxn>
                <a:cxn ang="0">
                  <a:pos x="31" y="13"/>
                </a:cxn>
                <a:cxn ang="0">
                  <a:pos x="32" y="5"/>
                </a:cxn>
                <a:cxn ang="0">
                  <a:pos x="33" y="1"/>
                </a:cxn>
                <a:cxn ang="0">
                  <a:pos x="34" y="0"/>
                </a:cxn>
                <a:cxn ang="0">
                  <a:pos x="35" y="1"/>
                </a:cxn>
                <a:cxn ang="0">
                  <a:pos x="36" y="6"/>
                </a:cxn>
                <a:cxn ang="0">
                  <a:pos x="37" y="18"/>
                </a:cxn>
                <a:cxn ang="0">
                  <a:pos x="39" y="48"/>
                </a:cxn>
                <a:cxn ang="0">
                  <a:pos x="41" y="81"/>
                </a:cxn>
                <a:cxn ang="0">
                  <a:pos x="42" y="102"/>
                </a:cxn>
                <a:cxn ang="0">
                  <a:pos x="43" y="110"/>
                </a:cxn>
                <a:cxn ang="0">
                  <a:pos x="44" y="114"/>
                </a:cxn>
                <a:cxn ang="0">
                  <a:pos x="45" y="116"/>
                </a:cxn>
                <a:cxn ang="0">
                  <a:pos x="46" y="114"/>
                </a:cxn>
                <a:cxn ang="0">
                  <a:pos x="47" y="108"/>
                </a:cxn>
                <a:cxn ang="0">
                  <a:pos x="48" y="95"/>
                </a:cxn>
                <a:cxn ang="0">
                  <a:pos x="51" y="39"/>
                </a:cxn>
                <a:cxn ang="0">
                  <a:pos x="53" y="18"/>
                </a:cxn>
                <a:cxn ang="0">
                  <a:pos x="54" y="6"/>
                </a:cxn>
                <a:cxn ang="0">
                  <a:pos x="55" y="1"/>
                </a:cxn>
                <a:cxn ang="0">
                  <a:pos x="56" y="0"/>
                </a:cxn>
                <a:cxn ang="0">
                  <a:pos x="56" y="0"/>
                </a:cxn>
                <a:cxn ang="0">
                  <a:pos x="57" y="4"/>
                </a:cxn>
                <a:cxn ang="0">
                  <a:pos x="58" y="11"/>
                </a:cxn>
                <a:cxn ang="0">
                  <a:pos x="59" y="29"/>
                </a:cxn>
                <a:cxn ang="0">
                  <a:pos x="61" y="64"/>
                </a:cxn>
                <a:cxn ang="0">
                  <a:pos x="63" y="93"/>
                </a:cxn>
                <a:cxn ang="0">
                  <a:pos x="64" y="107"/>
                </a:cxn>
                <a:cxn ang="0">
                  <a:pos x="65" y="113"/>
                </a:cxn>
                <a:cxn ang="0">
                  <a:pos x="66" y="115"/>
                </a:cxn>
                <a:cxn ang="0">
                  <a:pos x="67" y="115"/>
                </a:cxn>
                <a:cxn ang="0">
                  <a:pos x="68" y="112"/>
                </a:cxn>
                <a:cxn ang="0">
                  <a:pos x="68" y="106"/>
                </a:cxn>
                <a:cxn ang="0">
                  <a:pos x="70" y="92"/>
                </a:cxn>
                <a:cxn ang="0">
                  <a:pos x="72" y="50"/>
                </a:cxn>
                <a:cxn ang="0">
                  <a:pos x="74" y="23"/>
                </a:cxn>
                <a:cxn ang="0">
                  <a:pos x="75" y="8"/>
                </a:cxn>
                <a:cxn ang="0">
                  <a:pos x="76" y="2"/>
                </a:cxn>
              </a:cxnLst>
              <a:rect l="0" t="0" r="r" b="b"/>
              <a:pathLst>
                <a:path w="76" h="116">
                  <a:moveTo>
                    <a:pt x="0" y="114"/>
                  </a:moveTo>
                  <a:lnTo>
                    <a:pt x="0" y="114"/>
                  </a:lnTo>
                  <a:lnTo>
                    <a:pt x="0" y="114"/>
                  </a:lnTo>
                  <a:lnTo>
                    <a:pt x="0" y="115"/>
                  </a:lnTo>
                  <a:lnTo>
                    <a:pt x="1" y="115"/>
                  </a:lnTo>
                  <a:lnTo>
                    <a:pt x="1" y="115"/>
                  </a:lnTo>
                  <a:lnTo>
                    <a:pt x="1" y="115"/>
                  </a:lnTo>
                  <a:lnTo>
                    <a:pt x="1" y="115"/>
                  </a:lnTo>
                  <a:lnTo>
                    <a:pt x="1" y="116"/>
                  </a:lnTo>
                  <a:lnTo>
                    <a:pt x="1" y="116"/>
                  </a:lnTo>
                  <a:lnTo>
                    <a:pt x="1" y="116"/>
                  </a:lnTo>
                  <a:lnTo>
                    <a:pt x="1" y="116"/>
                  </a:lnTo>
                  <a:lnTo>
                    <a:pt x="1" y="115"/>
                  </a:lnTo>
                  <a:lnTo>
                    <a:pt x="1" y="115"/>
                  </a:lnTo>
                  <a:lnTo>
                    <a:pt x="1" y="115"/>
                  </a:lnTo>
                  <a:lnTo>
                    <a:pt x="2" y="115"/>
                  </a:lnTo>
                  <a:lnTo>
                    <a:pt x="2" y="115"/>
                  </a:lnTo>
                  <a:lnTo>
                    <a:pt x="2" y="114"/>
                  </a:lnTo>
                  <a:lnTo>
                    <a:pt x="2" y="114"/>
                  </a:lnTo>
                  <a:lnTo>
                    <a:pt x="2" y="114"/>
                  </a:lnTo>
                  <a:lnTo>
                    <a:pt x="2" y="113"/>
                  </a:lnTo>
                  <a:lnTo>
                    <a:pt x="2" y="113"/>
                  </a:lnTo>
                  <a:lnTo>
                    <a:pt x="2" y="112"/>
                  </a:lnTo>
                  <a:lnTo>
                    <a:pt x="2" y="112"/>
                  </a:lnTo>
                  <a:lnTo>
                    <a:pt x="2" y="111"/>
                  </a:lnTo>
                  <a:lnTo>
                    <a:pt x="3" y="110"/>
                  </a:lnTo>
                  <a:lnTo>
                    <a:pt x="3" y="109"/>
                  </a:lnTo>
                  <a:lnTo>
                    <a:pt x="3" y="108"/>
                  </a:lnTo>
                  <a:lnTo>
                    <a:pt x="3" y="107"/>
                  </a:lnTo>
                  <a:lnTo>
                    <a:pt x="3" y="106"/>
                  </a:lnTo>
                  <a:lnTo>
                    <a:pt x="3" y="105"/>
                  </a:lnTo>
                  <a:lnTo>
                    <a:pt x="3" y="103"/>
                  </a:lnTo>
                  <a:lnTo>
                    <a:pt x="3" y="102"/>
                  </a:lnTo>
                  <a:lnTo>
                    <a:pt x="3" y="102"/>
                  </a:lnTo>
                  <a:lnTo>
                    <a:pt x="4" y="99"/>
                  </a:lnTo>
                  <a:lnTo>
                    <a:pt x="4" y="95"/>
                  </a:lnTo>
                  <a:lnTo>
                    <a:pt x="4" y="94"/>
                  </a:lnTo>
                  <a:lnTo>
                    <a:pt x="4" y="92"/>
                  </a:lnTo>
                  <a:lnTo>
                    <a:pt x="5" y="90"/>
                  </a:lnTo>
                  <a:lnTo>
                    <a:pt x="5" y="85"/>
                  </a:lnTo>
                  <a:lnTo>
                    <a:pt x="6" y="73"/>
                  </a:lnTo>
                  <a:lnTo>
                    <a:pt x="7" y="49"/>
                  </a:lnTo>
                  <a:lnTo>
                    <a:pt x="7" y="47"/>
                  </a:lnTo>
                  <a:lnTo>
                    <a:pt x="7" y="46"/>
                  </a:lnTo>
                  <a:lnTo>
                    <a:pt x="7" y="43"/>
                  </a:lnTo>
                  <a:lnTo>
                    <a:pt x="8" y="38"/>
                  </a:lnTo>
                  <a:lnTo>
                    <a:pt x="8" y="36"/>
                  </a:lnTo>
                  <a:lnTo>
                    <a:pt x="8" y="35"/>
                  </a:lnTo>
                  <a:lnTo>
                    <a:pt x="8" y="32"/>
                  </a:lnTo>
                  <a:lnTo>
                    <a:pt x="9" y="27"/>
                  </a:lnTo>
                  <a:lnTo>
                    <a:pt x="9" y="26"/>
                  </a:lnTo>
                  <a:lnTo>
                    <a:pt x="9" y="25"/>
                  </a:lnTo>
                  <a:lnTo>
                    <a:pt x="9" y="22"/>
                  </a:lnTo>
                  <a:lnTo>
                    <a:pt x="9" y="18"/>
                  </a:lnTo>
                  <a:lnTo>
                    <a:pt x="9" y="17"/>
                  </a:lnTo>
                  <a:lnTo>
                    <a:pt x="9" y="16"/>
                  </a:lnTo>
                  <a:lnTo>
                    <a:pt x="9" y="14"/>
                  </a:lnTo>
                  <a:lnTo>
                    <a:pt x="10" y="10"/>
                  </a:lnTo>
                  <a:lnTo>
                    <a:pt x="10" y="10"/>
                  </a:lnTo>
                  <a:lnTo>
                    <a:pt x="10" y="9"/>
                  </a:lnTo>
                  <a:lnTo>
                    <a:pt x="10" y="7"/>
                  </a:lnTo>
                  <a:lnTo>
                    <a:pt x="10" y="7"/>
                  </a:lnTo>
                  <a:lnTo>
                    <a:pt x="10" y="6"/>
                  </a:lnTo>
                  <a:lnTo>
                    <a:pt x="11" y="5"/>
                  </a:lnTo>
                  <a:lnTo>
                    <a:pt x="11" y="4"/>
                  </a:lnTo>
                  <a:lnTo>
                    <a:pt x="11" y="4"/>
                  </a:lnTo>
                  <a:lnTo>
                    <a:pt x="11" y="3"/>
                  </a:lnTo>
                  <a:lnTo>
                    <a:pt x="11" y="3"/>
                  </a:lnTo>
                  <a:lnTo>
                    <a:pt x="11" y="2"/>
                  </a:lnTo>
                  <a:lnTo>
                    <a:pt x="11" y="2"/>
                  </a:lnTo>
                  <a:lnTo>
                    <a:pt x="11" y="1"/>
                  </a:lnTo>
                  <a:lnTo>
                    <a:pt x="11" y="1"/>
                  </a:lnTo>
                  <a:lnTo>
                    <a:pt x="11" y="1"/>
                  </a:lnTo>
                  <a:lnTo>
                    <a:pt x="11" y="0"/>
                  </a:lnTo>
                  <a:lnTo>
                    <a:pt x="11" y="0"/>
                  </a:lnTo>
                  <a:lnTo>
                    <a:pt x="12" y="0"/>
                  </a:lnTo>
                  <a:lnTo>
                    <a:pt x="12" y="0"/>
                  </a:lnTo>
                  <a:lnTo>
                    <a:pt x="12" y="0"/>
                  </a:lnTo>
                  <a:lnTo>
                    <a:pt x="12" y="0"/>
                  </a:lnTo>
                  <a:lnTo>
                    <a:pt x="12" y="0"/>
                  </a:lnTo>
                  <a:lnTo>
                    <a:pt x="12" y="0"/>
                  </a:lnTo>
                  <a:lnTo>
                    <a:pt x="12" y="0"/>
                  </a:lnTo>
                  <a:lnTo>
                    <a:pt x="12" y="0"/>
                  </a:lnTo>
                  <a:lnTo>
                    <a:pt x="12" y="0"/>
                  </a:lnTo>
                  <a:lnTo>
                    <a:pt x="12" y="0"/>
                  </a:lnTo>
                  <a:lnTo>
                    <a:pt x="13" y="0"/>
                  </a:lnTo>
                  <a:lnTo>
                    <a:pt x="13" y="0"/>
                  </a:lnTo>
                  <a:lnTo>
                    <a:pt x="13" y="0"/>
                  </a:lnTo>
                  <a:lnTo>
                    <a:pt x="13" y="1"/>
                  </a:lnTo>
                  <a:lnTo>
                    <a:pt x="13" y="1"/>
                  </a:lnTo>
                  <a:lnTo>
                    <a:pt x="13" y="2"/>
                  </a:lnTo>
                  <a:lnTo>
                    <a:pt x="13" y="2"/>
                  </a:lnTo>
                  <a:lnTo>
                    <a:pt x="13" y="2"/>
                  </a:lnTo>
                  <a:lnTo>
                    <a:pt x="13" y="3"/>
                  </a:lnTo>
                  <a:lnTo>
                    <a:pt x="13" y="4"/>
                  </a:lnTo>
                  <a:lnTo>
                    <a:pt x="13" y="5"/>
                  </a:lnTo>
                  <a:lnTo>
                    <a:pt x="14" y="5"/>
                  </a:lnTo>
                  <a:lnTo>
                    <a:pt x="14" y="7"/>
                  </a:lnTo>
                  <a:lnTo>
                    <a:pt x="14" y="8"/>
                  </a:lnTo>
                  <a:lnTo>
                    <a:pt x="14" y="8"/>
                  </a:lnTo>
                  <a:lnTo>
                    <a:pt x="14" y="10"/>
                  </a:lnTo>
                  <a:lnTo>
                    <a:pt x="14" y="11"/>
                  </a:lnTo>
                  <a:lnTo>
                    <a:pt x="14" y="12"/>
                  </a:lnTo>
                  <a:lnTo>
                    <a:pt x="15" y="14"/>
                  </a:lnTo>
                  <a:lnTo>
                    <a:pt x="15" y="18"/>
                  </a:lnTo>
                  <a:lnTo>
                    <a:pt x="15" y="20"/>
                  </a:lnTo>
                  <a:lnTo>
                    <a:pt x="15" y="21"/>
                  </a:lnTo>
                  <a:lnTo>
                    <a:pt x="15" y="23"/>
                  </a:lnTo>
                  <a:lnTo>
                    <a:pt x="16" y="28"/>
                  </a:lnTo>
                  <a:lnTo>
                    <a:pt x="16" y="30"/>
                  </a:lnTo>
                  <a:lnTo>
                    <a:pt x="16" y="31"/>
                  </a:lnTo>
                  <a:lnTo>
                    <a:pt x="16" y="34"/>
                  </a:lnTo>
                  <a:lnTo>
                    <a:pt x="16" y="40"/>
                  </a:lnTo>
                  <a:lnTo>
                    <a:pt x="17" y="52"/>
                  </a:lnTo>
                  <a:lnTo>
                    <a:pt x="19" y="77"/>
                  </a:lnTo>
                  <a:lnTo>
                    <a:pt x="19" y="78"/>
                  </a:lnTo>
                  <a:lnTo>
                    <a:pt x="19" y="80"/>
                  </a:lnTo>
                  <a:lnTo>
                    <a:pt x="19" y="82"/>
                  </a:lnTo>
                  <a:lnTo>
                    <a:pt x="19" y="88"/>
                  </a:lnTo>
                  <a:lnTo>
                    <a:pt x="19" y="89"/>
                  </a:lnTo>
                  <a:lnTo>
                    <a:pt x="20" y="90"/>
                  </a:lnTo>
                  <a:lnTo>
                    <a:pt x="20" y="92"/>
                  </a:lnTo>
                  <a:lnTo>
                    <a:pt x="20" y="97"/>
                  </a:lnTo>
                  <a:lnTo>
                    <a:pt x="20" y="98"/>
                  </a:lnTo>
                  <a:lnTo>
                    <a:pt x="20" y="99"/>
                  </a:lnTo>
                  <a:lnTo>
                    <a:pt x="20" y="101"/>
                  </a:lnTo>
                  <a:lnTo>
                    <a:pt x="21" y="102"/>
                  </a:lnTo>
                  <a:lnTo>
                    <a:pt x="21" y="103"/>
                  </a:lnTo>
                  <a:lnTo>
                    <a:pt x="21" y="105"/>
                  </a:lnTo>
                  <a:lnTo>
                    <a:pt x="21" y="106"/>
                  </a:lnTo>
                  <a:lnTo>
                    <a:pt x="21" y="106"/>
                  </a:lnTo>
                  <a:lnTo>
                    <a:pt x="21" y="108"/>
                  </a:lnTo>
                  <a:lnTo>
                    <a:pt x="21" y="108"/>
                  </a:lnTo>
                  <a:lnTo>
                    <a:pt x="21" y="109"/>
                  </a:lnTo>
                  <a:lnTo>
                    <a:pt x="21" y="110"/>
                  </a:lnTo>
                  <a:lnTo>
                    <a:pt x="22" y="111"/>
                  </a:lnTo>
                  <a:lnTo>
                    <a:pt x="22" y="112"/>
                  </a:lnTo>
                  <a:lnTo>
                    <a:pt x="22" y="112"/>
                  </a:lnTo>
                  <a:lnTo>
                    <a:pt x="22" y="113"/>
                  </a:lnTo>
                  <a:lnTo>
                    <a:pt x="22" y="113"/>
                  </a:lnTo>
                  <a:lnTo>
                    <a:pt x="22" y="114"/>
                  </a:lnTo>
                  <a:lnTo>
                    <a:pt x="22" y="114"/>
                  </a:lnTo>
                  <a:lnTo>
                    <a:pt x="22" y="114"/>
                  </a:lnTo>
                  <a:lnTo>
                    <a:pt x="22" y="114"/>
                  </a:lnTo>
                  <a:lnTo>
                    <a:pt x="22" y="115"/>
                  </a:lnTo>
                  <a:lnTo>
                    <a:pt x="23" y="115"/>
                  </a:lnTo>
                  <a:lnTo>
                    <a:pt x="23" y="115"/>
                  </a:lnTo>
                  <a:lnTo>
                    <a:pt x="23" y="115"/>
                  </a:lnTo>
                  <a:lnTo>
                    <a:pt x="23" y="115"/>
                  </a:lnTo>
                  <a:lnTo>
                    <a:pt x="23" y="116"/>
                  </a:lnTo>
                  <a:lnTo>
                    <a:pt x="23" y="116"/>
                  </a:lnTo>
                  <a:lnTo>
                    <a:pt x="23" y="116"/>
                  </a:lnTo>
                  <a:lnTo>
                    <a:pt x="23" y="116"/>
                  </a:lnTo>
                  <a:lnTo>
                    <a:pt x="23" y="115"/>
                  </a:lnTo>
                  <a:lnTo>
                    <a:pt x="23" y="115"/>
                  </a:lnTo>
                  <a:lnTo>
                    <a:pt x="23" y="115"/>
                  </a:lnTo>
                  <a:lnTo>
                    <a:pt x="23" y="115"/>
                  </a:lnTo>
                  <a:lnTo>
                    <a:pt x="23" y="115"/>
                  </a:lnTo>
                  <a:lnTo>
                    <a:pt x="24" y="114"/>
                  </a:lnTo>
                  <a:lnTo>
                    <a:pt x="24" y="114"/>
                  </a:lnTo>
                  <a:lnTo>
                    <a:pt x="24" y="114"/>
                  </a:lnTo>
                  <a:lnTo>
                    <a:pt x="24" y="114"/>
                  </a:lnTo>
                  <a:lnTo>
                    <a:pt x="24" y="113"/>
                  </a:lnTo>
                  <a:lnTo>
                    <a:pt x="24" y="113"/>
                  </a:lnTo>
                  <a:lnTo>
                    <a:pt x="24" y="112"/>
                  </a:lnTo>
                  <a:lnTo>
                    <a:pt x="24" y="111"/>
                  </a:lnTo>
                  <a:lnTo>
                    <a:pt x="24" y="111"/>
                  </a:lnTo>
                  <a:lnTo>
                    <a:pt x="25" y="110"/>
                  </a:lnTo>
                  <a:lnTo>
                    <a:pt x="25" y="109"/>
                  </a:lnTo>
                  <a:lnTo>
                    <a:pt x="25" y="108"/>
                  </a:lnTo>
                  <a:lnTo>
                    <a:pt x="25" y="107"/>
                  </a:lnTo>
                  <a:lnTo>
                    <a:pt x="25" y="106"/>
                  </a:lnTo>
                  <a:lnTo>
                    <a:pt x="25" y="105"/>
                  </a:lnTo>
                  <a:lnTo>
                    <a:pt x="25" y="104"/>
                  </a:lnTo>
                  <a:lnTo>
                    <a:pt x="25" y="102"/>
                  </a:lnTo>
                  <a:lnTo>
                    <a:pt x="26" y="98"/>
                  </a:lnTo>
                  <a:lnTo>
                    <a:pt x="26" y="97"/>
                  </a:lnTo>
                  <a:lnTo>
                    <a:pt x="26" y="96"/>
                  </a:lnTo>
                  <a:lnTo>
                    <a:pt x="26" y="94"/>
                  </a:lnTo>
                  <a:lnTo>
                    <a:pt x="26" y="90"/>
                  </a:lnTo>
                  <a:lnTo>
                    <a:pt x="27" y="79"/>
                  </a:lnTo>
                  <a:lnTo>
                    <a:pt x="27" y="78"/>
                  </a:lnTo>
                  <a:lnTo>
                    <a:pt x="27" y="77"/>
                  </a:lnTo>
                  <a:lnTo>
                    <a:pt x="27" y="74"/>
                  </a:lnTo>
                  <a:lnTo>
                    <a:pt x="28" y="68"/>
                  </a:lnTo>
                  <a:lnTo>
                    <a:pt x="29" y="57"/>
                  </a:lnTo>
                  <a:lnTo>
                    <a:pt x="29" y="55"/>
                  </a:lnTo>
                  <a:lnTo>
                    <a:pt x="29" y="54"/>
                  </a:lnTo>
                  <a:lnTo>
                    <a:pt x="29" y="51"/>
                  </a:lnTo>
                  <a:lnTo>
                    <a:pt x="29" y="45"/>
                  </a:lnTo>
                  <a:lnTo>
                    <a:pt x="30" y="34"/>
                  </a:lnTo>
                  <a:lnTo>
                    <a:pt x="30" y="33"/>
                  </a:lnTo>
                  <a:lnTo>
                    <a:pt x="30" y="32"/>
                  </a:lnTo>
                  <a:lnTo>
                    <a:pt x="30" y="29"/>
                  </a:lnTo>
                  <a:lnTo>
                    <a:pt x="31" y="24"/>
                  </a:lnTo>
                  <a:lnTo>
                    <a:pt x="31" y="22"/>
                  </a:lnTo>
                  <a:lnTo>
                    <a:pt x="31" y="21"/>
                  </a:lnTo>
                  <a:lnTo>
                    <a:pt x="31" y="19"/>
                  </a:lnTo>
                  <a:lnTo>
                    <a:pt x="31" y="14"/>
                  </a:lnTo>
                  <a:lnTo>
                    <a:pt x="31" y="13"/>
                  </a:lnTo>
                  <a:lnTo>
                    <a:pt x="31" y="12"/>
                  </a:lnTo>
                  <a:lnTo>
                    <a:pt x="32" y="10"/>
                  </a:lnTo>
                  <a:lnTo>
                    <a:pt x="32" y="9"/>
                  </a:lnTo>
                  <a:lnTo>
                    <a:pt x="32" y="9"/>
                  </a:lnTo>
                  <a:lnTo>
                    <a:pt x="32" y="7"/>
                  </a:lnTo>
                  <a:lnTo>
                    <a:pt x="32" y="6"/>
                  </a:lnTo>
                  <a:lnTo>
                    <a:pt x="32" y="6"/>
                  </a:lnTo>
                  <a:lnTo>
                    <a:pt x="32" y="5"/>
                  </a:lnTo>
                  <a:lnTo>
                    <a:pt x="33" y="4"/>
                  </a:lnTo>
                  <a:lnTo>
                    <a:pt x="33" y="4"/>
                  </a:lnTo>
                  <a:lnTo>
                    <a:pt x="33" y="3"/>
                  </a:lnTo>
                  <a:lnTo>
                    <a:pt x="33" y="3"/>
                  </a:lnTo>
                  <a:lnTo>
                    <a:pt x="33" y="2"/>
                  </a:lnTo>
                  <a:lnTo>
                    <a:pt x="33" y="2"/>
                  </a:lnTo>
                  <a:lnTo>
                    <a:pt x="33" y="1"/>
                  </a:lnTo>
                  <a:lnTo>
                    <a:pt x="33" y="1"/>
                  </a:lnTo>
                  <a:lnTo>
                    <a:pt x="33" y="1"/>
                  </a:lnTo>
                  <a:lnTo>
                    <a:pt x="33" y="0"/>
                  </a:lnTo>
                  <a:lnTo>
                    <a:pt x="33" y="0"/>
                  </a:lnTo>
                  <a:lnTo>
                    <a:pt x="33" y="0"/>
                  </a:lnTo>
                  <a:lnTo>
                    <a:pt x="34" y="0"/>
                  </a:lnTo>
                  <a:lnTo>
                    <a:pt x="34" y="0"/>
                  </a:lnTo>
                  <a:lnTo>
                    <a:pt x="34" y="0"/>
                  </a:lnTo>
                  <a:lnTo>
                    <a:pt x="34" y="0"/>
                  </a:lnTo>
                  <a:lnTo>
                    <a:pt x="34" y="0"/>
                  </a:lnTo>
                  <a:lnTo>
                    <a:pt x="34" y="0"/>
                  </a:lnTo>
                  <a:lnTo>
                    <a:pt x="34" y="0"/>
                  </a:lnTo>
                  <a:lnTo>
                    <a:pt x="34" y="0"/>
                  </a:lnTo>
                  <a:lnTo>
                    <a:pt x="34" y="0"/>
                  </a:lnTo>
                  <a:lnTo>
                    <a:pt x="34" y="0"/>
                  </a:lnTo>
                  <a:lnTo>
                    <a:pt x="35" y="1"/>
                  </a:lnTo>
                  <a:lnTo>
                    <a:pt x="35" y="1"/>
                  </a:lnTo>
                  <a:lnTo>
                    <a:pt x="35" y="1"/>
                  </a:lnTo>
                  <a:lnTo>
                    <a:pt x="35" y="2"/>
                  </a:lnTo>
                  <a:lnTo>
                    <a:pt x="35" y="2"/>
                  </a:lnTo>
                  <a:lnTo>
                    <a:pt x="35" y="3"/>
                  </a:lnTo>
                  <a:lnTo>
                    <a:pt x="35" y="4"/>
                  </a:lnTo>
                  <a:lnTo>
                    <a:pt x="35" y="4"/>
                  </a:lnTo>
                  <a:lnTo>
                    <a:pt x="35" y="6"/>
                  </a:lnTo>
                  <a:lnTo>
                    <a:pt x="36" y="6"/>
                  </a:lnTo>
                  <a:lnTo>
                    <a:pt x="36" y="7"/>
                  </a:lnTo>
                  <a:lnTo>
                    <a:pt x="36" y="9"/>
                  </a:lnTo>
                  <a:lnTo>
                    <a:pt x="36" y="10"/>
                  </a:lnTo>
                  <a:lnTo>
                    <a:pt x="36" y="11"/>
                  </a:lnTo>
                  <a:lnTo>
                    <a:pt x="36" y="12"/>
                  </a:lnTo>
                  <a:lnTo>
                    <a:pt x="37" y="16"/>
                  </a:lnTo>
                  <a:lnTo>
                    <a:pt x="37" y="17"/>
                  </a:lnTo>
                  <a:lnTo>
                    <a:pt x="37" y="18"/>
                  </a:lnTo>
                  <a:lnTo>
                    <a:pt x="37" y="21"/>
                  </a:lnTo>
                  <a:lnTo>
                    <a:pt x="37" y="25"/>
                  </a:lnTo>
                  <a:lnTo>
                    <a:pt x="37" y="26"/>
                  </a:lnTo>
                  <a:lnTo>
                    <a:pt x="37" y="28"/>
                  </a:lnTo>
                  <a:lnTo>
                    <a:pt x="38" y="30"/>
                  </a:lnTo>
                  <a:lnTo>
                    <a:pt x="38" y="36"/>
                  </a:lnTo>
                  <a:lnTo>
                    <a:pt x="39" y="47"/>
                  </a:lnTo>
                  <a:lnTo>
                    <a:pt x="39" y="48"/>
                  </a:lnTo>
                  <a:lnTo>
                    <a:pt x="39" y="50"/>
                  </a:lnTo>
                  <a:lnTo>
                    <a:pt x="39" y="53"/>
                  </a:lnTo>
                  <a:lnTo>
                    <a:pt x="40" y="58"/>
                  </a:lnTo>
                  <a:lnTo>
                    <a:pt x="40" y="70"/>
                  </a:lnTo>
                  <a:lnTo>
                    <a:pt x="40" y="72"/>
                  </a:lnTo>
                  <a:lnTo>
                    <a:pt x="40" y="73"/>
                  </a:lnTo>
                  <a:lnTo>
                    <a:pt x="40" y="76"/>
                  </a:lnTo>
                  <a:lnTo>
                    <a:pt x="41" y="81"/>
                  </a:lnTo>
                  <a:lnTo>
                    <a:pt x="42" y="92"/>
                  </a:lnTo>
                  <a:lnTo>
                    <a:pt x="42" y="93"/>
                  </a:lnTo>
                  <a:lnTo>
                    <a:pt x="42" y="94"/>
                  </a:lnTo>
                  <a:lnTo>
                    <a:pt x="42" y="96"/>
                  </a:lnTo>
                  <a:lnTo>
                    <a:pt x="42" y="98"/>
                  </a:lnTo>
                  <a:lnTo>
                    <a:pt x="42" y="99"/>
                  </a:lnTo>
                  <a:lnTo>
                    <a:pt x="42" y="101"/>
                  </a:lnTo>
                  <a:lnTo>
                    <a:pt x="42" y="102"/>
                  </a:lnTo>
                  <a:lnTo>
                    <a:pt x="42" y="103"/>
                  </a:lnTo>
                  <a:lnTo>
                    <a:pt x="43" y="105"/>
                  </a:lnTo>
                  <a:lnTo>
                    <a:pt x="43" y="106"/>
                  </a:lnTo>
                  <a:lnTo>
                    <a:pt x="43" y="107"/>
                  </a:lnTo>
                  <a:lnTo>
                    <a:pt x="43" y="108"/>
                  </a:lnTo>
                  <a:lnTo>
                    <a:pt x="43" y="109"/>
                  </a:lnTo>
                  <a:lnTo>
                    <a:pt x="43" y="110"/>
                  </a:lnTo>
                  <a:lnTo>
                    <a:pt x="43" y="110"/>
                  </a:lnTo>
                  <a:lnTo>
                    <a:pt x="44" y="111"/>
                  </a:lnTo>
                  <a:lnTo>
                    <a:pt x="44" y="112"/>
                  </a:lnTo>
                  <a:lnTo>
                    <a:pt x="44" y="112"/>
                  </a:lnTo>
                  <a:lnTo>
                    <a:pt x="44" y="113"/>
                  </a:lnTo>
                  <a:lnTo>
                    <a:pt x="44" y="113"/>
                  </a:lnTo>
                  <a:lnTo>
                    <a:pt x="44" y="114"/>
                  </a:lnTo>
                  <a:lnTo>
                    <a:pt x="44" y="114"/>
                  </a:lnTo>
                  <a:lnTo>
                    <a:pt x="44" y="114"/>
                  </a:lnTo>
                  <a:lnTo>
                    <a:pt x="44" y="115"/>
                  </a:lnTo>
                  <a:lnTo>
                    <a:pt x="44" y="115"/>
                  </a:lnTo>
                  <a:lnTo>
                    <a:pt x="44" y="115"/>
                  </a:lnTo>
                  <a:lnTo>
                    <a:pt x="44" y="115"/>
                  </a:lnTo>
                  <a:lnTo>
                    <a:pt x="45" y="115"/>
                  </a:lnTo>
                  <a:lnTo>
                    <a:pt x="45" y="116"/>
                  </a:lnTo>
                  <a:lnTo>
                    <a:pt x="45" y="116"/>
                  </a:lnTo>
                  <a:lnTo>
                    <a:pt x="45" y="116"/>
                  </a:lnTo>
                  <a:lnTo>
                    <a:pt x="45" y="116"/>
                  </a:lnTo>
                  <a:lnTo>
                    <a:pt x="45" y="115"/>
                  </a:lnTo>
                  <a:lnTo>
                    <a:pt x="45" y="115"/>
                  </a:lnTo>
                  <a:lnTo>
                    <a:pt x="45" y="115"/>
                  </a:lnTo>
                  <a:lnTo>
                    <a:pt x="45" y="115"/>
                  </a:lnTo>
                  <a:lnTo>
                    <a:pt x="45" y="115"/>
                  </a:lnTo>
                  <a:lnTo>
                    <a:pt x="46" y="114"/>
                  </a:lnTo>
                  <a:lnTo>
                    <a:pt x="46" y="114"/>
                  </a:lnTo>
                  <a:lnTo>
                    <a:pt x="46" y="114"/>
                  </a:lnTo>
                  <a:lnTo>
                    <a:pt x="46" y="113"/>
                  </a:lnTo>
                  <a:lnTo>
                    <a:pt x="46" y="113"/>
                  </a:lnTo>
                  <a:lnTo>
                    <a:pt x="46" y="112"/>
                  </a:lnTo>
                  <a:lnTo>
                    <a:pt x="46" y="111"/>
                  </a:lnTo>
                  <a:lnTo>
                    <a:pt x="46" y="110"/>
                  </a:lnTo>
                  <a:lnTo>
                    <a:pt x="46" y="109"/>
                  </a:lnTo>
                  <a:lnTo>
                    <a:pt x="47" y="108"/>
                  </a:lnTo>
                  <a:lnTo>
                    <a:pt x="47" y="107"/>
                  </a:lnTo>
                  <a:lnTo>
                    <a:pt x="47" y="106"/>
                  </a:lnTo>
                  <a:lnTo>
                    <a:pt x="47" y="105"/>
                  </a:lnTo>
                  <a:lnTo>
                    <a:pt x="47" y="104"/>
                  </a:lnTo>
                  <a:lnTo>
                    <a:pt x="47" y="102"/>
                  </a:lnTo>
                  <a:lnTo>
                    <a:pt x="48" y="97"/>
                  </a:lnTo>
                  <a:lnTo>
                    <a:pt x="48" y="96"/>
                  </a:lnTo>
                  <a:lnTo>
                    <a:pt x="48" y="95"/>
                  </a:lnTo>
                  <a:lnTo>
                    <a:pt x="48" y="92"/>
                  </a:lnTo>
                  <a:lnTo>
                    <a:pt x="48" y="87"/>
                  </a:lnTo>
                  <a:lnTo>
                    <a:pt x="49" y="76"/>
                  </a:lnTo>
                  <a:lnTo>
                    <a:pt x="51" y="51"/>
                  </a:lnTo>
                  <a:lnTo>
                    <a:pt x="51" y="50"/>
                  </a:lnTo>
                  <a:lnTo>
                    <a:pt x="51" y="48"/>
                  </a:lnTo>
                  <a:lnTo>
                    <a:pt x="51" y="45"/>
                  </a:lnTo>
                  <a:lnTo>
                    <a:pt x="51" y="39"/>
                  </a:lnTo>
                  <a:lnTo>
                    <a:pt x="51" y="38"/>
                  </a:lnTo>
                  <a:lnTo>
                    <a:pt x="52" y="36"/>
                  </a:lnTo>
                  <a:lnTo>
                    <a:pt x="52" y="33"/>
                  </a:lnTo>
                  <a:lnTo>
                    <a:pt x="52" y="28"/>
                  </a:lnTo>
                  <a:lnTo>
                    <a:pt x="52" y="26"/>
                  </a:lnTo>
                  <a:lnTo>
                    <a:pt x="52" y="25"/>
                  </a:lnTo>
                  <a:lnTo>
                    <a:pt x="52" y="22"/>
                  </a:lnTo>
                  <a:lnTo>
                    <a:pt x="53" y="18"/>
                  </a:lnTo>
                  <a:lnTo>
                    <a:pt x="53" y="16"/>
                  </a:lnTo>
                  <a:lnTo>
                    <a:pt x="53" y="15"/>
                  </a:lnTo>
                  <a:lnTo>
                    <a:pt x="53" y="13"/>
                  </a:lnTo>
                  <a:lnTo>
                    <a:pt x="54" y="10"/>
                  </a:lnTo>
                  <a:lnTo>
                    <a:pt x="54" y="9"/>
                  </a:lnTo>
                  <a:lnTo>
                    <a:pt x="54" y="8"/>
                  </a:lnTo>
                  <a:lnTo>
                    <a:pt x="54" y="6"/>
                  </a:lnTo>
                  <a:lnTo>
                    <a:pt x="54" y="6"/>
                  </a:lnTo>
                  <a:lnTo>
                    <a:pt x="54" y="5"/>
                  </a:lnTo>
                  <a:lnTo>
                    <a:pt x="54" y="4"/>
                  </a:lnTo>
                  <a:lnTo>
                    <a:pt x="54" y="4"/>
                  </a:lnTo>
                  <a:lnTo>
                    <a:pt x="54" y="3"/>
                  </a:lnTo>
                  <a:lnTo>
                    <a:pt x="54" y="2"/>
                  </a:lnTo>
                  <a:lnTo>
                    <a:pt x="55" y="2"/>
                  </a:lnTo>
                  <a:lnTo>
                    <a:pt x="55" y="2"/>
                  </a:lnTo>
                  <a:lnTo>
                    <a:pt x="55" y="1"/>
                  </a:lnTo>
                  <a:lnTo>
                    <a:pt x="55" y="1"/>
                  </a:lnTo>
                  <a:lnTo>
                    <a:pt x="55" y="1"/>
                  </a:lnTo>
                  <a:lnTo>
                    <a:pt x="55" y="0"/>
                  </a:lnTo>
                  <a:lnTo>
                    <a:pt x="55" y="0"/>
                  </a:lnTo>
                  <a:lnTo>
                    <a:pt x="55" y="0"/>
                  </a:lnTo>
                  <a:lnTo>
                    <a:pt x="55" y="0"/>
                  </a:lnTo>
                  <a:lnTo>
                    <a:pt x="55" y="0"/>
                  </a:lnTo>
                  <a:lnTo>
                    <a:pt x="56" y="0"/>
                  </a:lnTo>
                  <a:lnTo>
                    <a:pt x="56" y="0"/>
                  </a:lnTo>
                  <a:lnTo>
                    <a:pt x="56" y="0"/>
                  </a:lnTo>
                  <a:lnTo>
                    <a:pt x="56" y="0"/>
                  </a:lnTo>
                  <a:lnTo>
                    <a:pt x="56" y="0"/>
                  </a:lnTo>
                  <a:lnTo>
                    <a:pt x="56" y="0"/>
                  </a:lnTo>
                  <a:lnTo>
                    <a:pt x="56" y="0"/>
                  </a:lnTo>
                  <a:lnTo>
                    <a:pt x="56" y="0"/>
                  </a:lnTo>
                  <a:lnTo>
                    <a:pt x="56" y="0"/>
                  </a:lnTo>
                  <a:lnTo>
                    <a:pt x="56" y="1"/>
                  </a:lnTo>
                  <a:lnTo>
                    <a:pt x="56" y="1"/>
                  </a:lnTo>
                  <a:lnTo>
                    <a:pt x="56" y="1"/>
                  </a:lnTo>
                  <a:lnTo>
                    <a:pt x="56" y="2"/>
                  </a:lnTo>
                  <a:lnTo>
                    <a:pt x="57" y="2"/>
                  </a:lnTo>
                  <a:lnTo>
                    <a:pt x="57" y="2"/>
                  </a:lnTo>
                  <a:lnTo>
                    <a:pt x="57" y="3"/>
                  </a:lnTo>
                  <a:lnTo>
                    <a:pt x="57" y="4"/>
                  </a:lnTo>
                  <a:lnTo>
                    <a:pt x="57" y="5"/>
                  </a:lnTo>
                  <a:lnTo>
                    <a:pt x="57" y="5"/>
                  </a:lnTo>
                  <a:lnTo>
                    <a:pt x="57" y="6"/>
                  </a:lnTo>
                  <a:lnTo>
                    <a:pt x="57" y="7"/>
                  </a:lnTo>
                  <a:lnTo>
                    <a:pt x="58" y="8"/>
                  </a:lnTo>
                  <a:lnTo>
                    <a:pt x="58" y="9"/>
                  </a:lnTo>
                  <a:lnTo>
                    <a:pt x="58" y="10"/>
                  </a:lnTo>
                  <a:lnTo>
                    <a:pt x="58" y="11"/>
                  </a:lnTo>
                  <a:lnTo>
                    <a:pt x="58" y="12"/>
                  </a:lnTo>
                  <a:lnTo>
                    <a:pt x="58" y="14"/>
                  </a:lnTo>
                  <a:lnTo>
                    <a:pt x="58" y="18"/>
                  </a:lnTo>
                  <a:lnTo>
                    <a:pt x="58" y="19"/>
                  </a:lnTo>
                  <a:lnTo>
                    <a:pt x="59" y="20"/>
                  </a:lnTo>
                  <a:lnTo>
                    <a:pt x="59" y="23"/>
                  </a:lnTo>
                  <a:lnTo>
                    <a:pt x="59" y="28"/>
                  </a:lnTo>
                  <a:lnTo>
                    <a:pt x="59" y="29"/>
                  </a:lnTo>
                  <a:lnTo>
                    <a:pt x="59" y="30"/>
                  </a:lnTo>
                  <a:lnTo>
                    <a:pt x="60" y="33"/>
                  </a:lnTo>
                  <a:lnTo>
                    <a:pt x="60" y="39"/>
                  </a:lnTo>
                  <a:lnTo>
                    <a:pt x="61" y="52"/>
                  </a:lnTo>
                  <a:lnTo>
                    <a:pt x="61" y="53"/>
                  </a:lnTo>
                  <a:lnTo>
                    <a:pt x="61" y="55"/>
                  </a:lnTo>
                  <a:lnTo>
                    <a:pt x="61" y="58"/>
                  </a:lnTo>
                  <a:lnTo>
                    <a:pt x="61" y="64"/>
                  </a:lnTo>
                  <a:lnTo>
                    <a:pt x="62" y="77"/>
                  </a:lnTo>
                  <a:lnTo>
                    <a:pt x="62" y="78"/>
                  </a:lnTo>
                  <a:lnTo>
                    <a:pt x="62" y="80"/>
                  </a:lnTo>
                  <a:lnTo>
                    <a:pt x="62" y="83"/>
                  </a:lnTo>
                  <a:lnTo>
                    <a:pt x="63" y="88"/>
                  </a:lnTo>
                  <a:lnTo>
                    <a:pt x="63" y="90"/>
                  </a:lnTo>
                  <a:lnTo>
                    <a:pt x="63" y="91"/>
                  </a:lnTo>
                  <a:lnTo>
                    <a:pt x="63" y="93"/>
                  </a:lnTo>
                  <a:lnTo>
                    <a:pt x="64" y="98"/>
                  </a:lnTo>
                  <a:lnTo>
                    <a:pt x="64" y="99"/>
                  </a:lnTo>
                  <a:lnTo>
                    <a:pt x="64" y="100"/>
                  </a:lnTo>
                  <a:lnTo>
                    <a:pt x="64" y="102"/>
                  </a:lnTo>
                  <a:lnTo>
                    <a:pt x="64" y="104"/>
                  </a:lnTo>
                  <a:lnTo>
                    <a:pt x="64" y="104"/>
                  </a:lnTo>
                  <a:lnTo>
                    <a:pt x="64" y="106"/>
                  </a:lnTo>
                  <a:lnTo>
                    <a:pt x="64" y="107"/>
                  </a:lnTo>
                  <a:lnTo>
                    <a:pt x="65" y="108"/>
                  </a:lnTo>
                  <a:lnTo>
                    <a:pt x="65" y="109"/>
                  </a:lnTo>
                  <a:lnTo>
                    <a:pt x="65" y="110"/>
                  </a:lnTo>
                  <a:lnTo>
                    <a:pt x="65" y="111"/>
                  </a:lnTo>
                  <a:lnTo>
                    <a:pt x="65" y="112"/>
                  </a:lnTo>
                  <a:lnTo>
                    <a:pt x="65" y="112"/>
                  </a:lnTo>
                  <a:lnTo>
                    <a:pt x="65" y="113"/>
                  </a:lnTo>
                  <a:lnTo>
                    <a:pt x="65" y="113"/>
                  </a:lnTo>
                  <a:lnTo>
                    <a:pt x="66" y="114"/>
                  </a:lnTo>
                  <a:lnTo>
                    <a:pt x="66" y="114"/>
                  </a:lnTo>
                  <a:lnTo>
                    <a:pt x="66" y="114"/>
                  </a:lnTo>
                  <a:lnTo>
                    <a:pt x="66" y="115"/>
                  </a:lnTo>
                  <a:lnTo>
                    <a:pt x="66" y="115"/>
                  </a:lnTo>
                  <a:lnTo>
                    <a:pt x="66" y="115"/>
                  </a:lnTo>
                  <a:lnTo>
                    <a:pt x="66" y="115"/>
                  </a:lnTo>
                  <a:lnTo>
                    <a:pt x="66" y="115"/>
                  </a:lnTo>
                  <a:lnTo>
                    <a:pt x="66" y="116"/>
                  </a:lnTo>
                  <a:lnTo>
                    <a:pt x="66" y="116"/>
                  </a:lnTo>
                  <a:lnTo>
                    <a:pt x="66" y="116"/>
                  </a:lnTo>
                  <a:lnTo>
                    <a:pt x="66" y="116"/>
                  </a:lnTo>
                  <a:lnTo>
                    <a:pt x="67" y="116"/>
                  </a:lnTo>
                  <a:lnTo>
                    <a:pt x="67" y="115"/>
                  </a:lnTo>
                  <a:lnTo>
                    <a:pt x="67" y="115"/>
                  </a:lnTo>
                  <a:lnTo>
                    <a:pt x="67" y="115"/>
                  </a:lnTo>
                  <a:lnTo>
                    <a:pt x="67" y="115"/>
                  </a:lnTo>
                  <a:lnTo>
                    <a:pt x="67" y="114"/>
                  </a:lnTo>
                  <a:lnTo>
                    <a:pt x="67" y="114"/>
                  </a:lnTo>
                  <a:lnTo>
                    <a:pt x="67" y="114"/>
                  </a:lnTo>
                  <a:lnTo>
                    <a:pt x="67" y="114"/>
                  </a:lnTo>
                  <a:lnTo>
                    <a:pt x="67" y="113"/>
                  </a:lnTo>
                  <a:lnTo>
                    <a:pt x="67" y="113"/>
                  </a:lnTo>
                  <a:lnTo>
                    <a:pt x="68" y="112"/>
                  </a:lnTo>
                  <a:lnTo>
                    <a:pt x="68" y="112"/>
                  </a:lnTo>
                  <a:lnTo>
                    <a:pt x="68" y="111"/>
                  </a:lnTo>
                  <a:lnTo>
                    <a:pt x="68" y="110"/>
                  </a:lnTo>
                  <a:lnTo>
                    <a:pt x="68" y="109"/>
                  </a:lnTo>
                  <a:lnTo>
                    <a:pt x="68" y="108"/>
                  </a:lnTo>
                  <a:lnTo>
                    <a:pt x="68" y="108"/>
                  </a:lnTo>
                  <a:lnTo>
                    <a:pt x="68" y="106"/>
                  </a:lnTo>
                  <a:lnTo>
                    <a:pt x="68" y="106"/>
                  </a:lnTo>
                  <a:lnTo>
                    <a:pt x="68" y="105"/>
                  </a:lnTo>
                  <a:lnTo>
                    <a:pt x="69" y="103"/>
                  </a:lnTo>
                  <a:lnTo>
                    <a:pt x="69" y="102"/>
                  </a:lnTo>
                  <a:lnTo>
                    <a:pt x="69" y="101"/>
                  </a:lnTo>
                  <a:lnTo>
                    <a:pt x="69" y="99"/>
                  </a:lnTo>
                  <a:lnTo>
                    <a:pt x="69" y="94"/>
                  </a:lnTo>
                  <a:lnTo>
                    <a:pt x="70" y="93"/>
                  </a:lnTo>
                  <a:lnTo>
                    <a:pt x="70" y="92"/>
                  </a:lnTo>
                  <a:lnTo>
                    <a:pt x="70" y="90"/>
                  </a:lnTo>
                  <a:lnTo>
                    <a:pt x="70" y="84"/>
                  </a:lnTo>
                  <a:lnTo>
                    <a:pt x="71" y="73"/>
                  </a:lnTo>
                  <a:lnTo>
                    <a:pt x="71" y="72"/>
                  </a:lnTo>
                  <a:lnTo>
                    <a:pt x="71" y="70"/>
                  </a:lnTo>
                  <a:lnTo>
                    <a:pt x="71" y="68"/>
                  </a:lnTo>
                  <a:lnTo>
                    <a:pt x="72" y="62"/>
                  </a:lnTo>
                  <a:lnTo>
                    <a:pt x="72" y="50"/>
                  </a:lnTo>
                  <a:lnTo>
                    <a:pt x="72" y="49"/>
                  </a:lnTo>
                  <a:lnTo>
                    <a:pt x="72" y="47"/>
                  </a:lnTo>
                  <a:lnTo>
                    <a:pt x="72" y="44"/>
                  </a:lnTo>
                  <a:lnTo>
                    <a:pt x="73" y="39"/>
                  </a:lnTo>
                  <a:lnTo>
                    <a:pt x="74" y="28"/>
                  </a:lnTo>
                  <a:lnTo>
                    <a:pt x="74" y="27"/>
                  </a:lnTo>
                  <a:lnTo>
                    <a:pt x="74" y="26"/>
                  </a:lnTo>
                  <a:lnTo>
                    <a:pt x="74" y="23"/>
                  </a:lnTo>
                  <a:lnTo>
                    <a:pt x="74" y="19"/>
                  </a:lnTo>
                  <a:lnTo>
                    <a:pt x="74" y="18"/>
                  </a:lnTo>
                  <a:lnTo>
                    <a:pt x="74" y="16"/>
                  </a:lnTo>
                  <a:lnTo>
                    <a:pt x="75" y="14"/>
                  </a:lnTo>
                  <a:lnTo>
                    <a:pt x="75" y="11"/>
                  </a:lnTo>
                  <a:lnTo>
                    <a:pt x="75" y="10"/>
                  </a:lnTo>
                  <a:lnTo>
                    <a:pt x="75" y="9"/>
                  </a:lnTo>
                  <a:lnTo>
                    <a:pt x="75" y="8"/>
                  </a:lnTo>
                  <a:lnTo>
                    <a:pt x="75" y="7"/>
                  </a:lnTo>
                  <a:lnTo>
                    <a:pt x="75" y="6"/>
                  </a:lnTo>
                  <a:lnTo>
                    <a:pt x="76" y="5"/>
                  </a:lnTo>
                  <a:lnTo>
                    <a:pt x="76" y="4"/>
                  </a:lnTo>
                  <a:lnTo>
                    <a:pt x="76" y="4"/>
                  </a:lnTo>
                  <a:lnTo>
                    <a:pt x="76" y="3"/>
                  </a:lnTo>
                  <a:lnTo>
                    <a:pt x="76" y="3"/>
                  </a:lnTo>
                  <a:lnTo>
                    <a:pt x="76" y="2"/>
                  </a:lnTo>
                  <a:lnTo>
                    <a:pt x="76" y="2"/>
                  </a:lnTo>
                  <a:lnTo>
                    <a:pt x="76" y="2"/>
                  </a:lnTo>
                  <a:lnTo>
                    <a:pt x="76" y="1"/>
                  </a:lnTo>
                  <a:lnTo>
                    <a:pt x="76" y="1"/>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2" name="Freeform 87"/>
            <p:cNvSpPr>
              <a:spLocks/>
            </p:cNvSpPr>
            <p:nvPr/>
          </p:nvSpPr>
          <p:spPr bwMode="auto">
            <a:xfrm>
              <a:off x="4870" y="2186"/>
              <a:ext cx="75" cy="116"/>
            </a:xfrm>
            <a:custGeom>
              <a:avLst/>
              <a:gdLst/>
              <a:ahLst/>
              <a:cxnLst>
                <a:cxn ang="0">
                  <a:pos x="1" y="0"/>
                </a:cxn>
                <a:cxn ang="0">
                  <a:pos x="2" y="1"/>
                </a:cxn>
                <a:cxn ang="0">
                  <a:pos x="3" y="6"/>
                </a:cxn>
                <a:cxn ang="0">
                  <a:pos x="4" y="16"/>
                </a:cxn>
                <a:cxn ang="0">
                  <a:pos x="5" y="37"/>
                </a:cxn>
                <a:cxn ang="0">
                  <a:pos x="8" y="80"/>
                </a:cxn>
                <a:cxn ang="0">
                  <a:pos x="9" y="100"/>
                </a:cxn>
                <a:cxn ang="0">
                  <a:pos x="10" y="109"/>
                </a:cxn>
                <a:cxn ang="0">
                  <a:pos x="11" y="114"/>
                </a:cxn>
                <a:cxn ang="0">
                  <a:pos x="12" y="116"/>
                </a:cxn>
                <a:cxn ang="0">
                  <a:pos x="12" y="115"/>
                </a:cxn>
                <a:cxn ang="0">
                  <a:pos x="13" y="111"/>
                </a:cxn>
                <a:cxn ang="0">
                  <a:pos x="14" y="102"/>
                </a:cxn>
                <a:cxn ang="0">
                  <a:pos x="16" y="81"/>
                </a:cxn>
                <a:cxn ang="0">
                  <a:pos x="19" y="29"/>
                </a:cxn>
                <a:cxn ang="0">
                  <a:pos x="20" y="13"/>
                </a:cxn>
                <a:cxn ang="0">
                  <a:pos x="21" y="5"/>
                </a:cxn>
                <a:cxn ang="0">
                  <a:pos x="22" y="1"/>
                </a:cxn>
                <a:cxn ang="0">
                  <a:pos x="22" y="0"/>
                </a:cxn>
                <a:cxn ang="0">
                  <a:pos x="23" y="1"/>
                </a:cxn>
                <a:cxn ang="0">
                  <a:pos x="24" y="6"/>
                </a:cxn>
                <a:cxn ang="0">
                  <a:pos x="25" y="17"/>
                </a:cxn>
                <a:cxn ang="0">
                  <a:pos x="27" y="47"/>
                </a:cxn>
                <a:cxn ang="0">
                  <a:pos x="29" y="85"/>
                </a:cxn>
                <a:cxn ang="0">
                  <a:pos x="31" y="104"/>
                </a:cxn>
                <a:cxn ang="0">
                  <a:pos x="32" y="112"/>
                </a:cxn>
                <a:cxn ang="0">
                  <a:pos x="33" y="115"/>
                </a:cxn>
                <a:cxn ang="0">
                  <a:pos x="33" y="115"/>
                </a:cxn>
                <a:cxn ang="0">
                  <a:pos x="34" y="112"/>
                </a:cxn>
                <a:cxn ang="0">
                  <a:pos x="35" y="105"/>
                </a:cxn>
                <a:cxn ang="0">
                  <a:pos x="36" y="90"/>
                </a:cxn>
                <a:cxn ang="0">
                  <a:pos x="38" y="59"/>
                </a:cxn>
                <a:cxn ang="0">
                  <a:pos x="40" y="26"/>
                </a:cxn>
                <a:cxn ang="0">
                  <a:pos x="41" y="11"/>
                </a:cxn>
                <a:cxn ang="0">
                  <a:pos x="42" y="3"/>
                </a:cxn>
                <a:cxn ang="0">
                  <a:pos x="43" y="0"/>
                </a:cxn>
                <a:cxn ang="0">
                  <a:pos x="44" y="0"/>
                </a:cxn>
                <a:cxn ang="0">
                  <a:pos x="45" y="3"/>
                </a:cxn>
                <a:cxn ang="0">
                  <a:pos x="46" y="12"/>
                </a:cxn>
                <a:cxn ang="0">
                  <a:pos x="47" y="32"/>
                </a:cxn>
                <a:cxn ang="0">
                  <a:pos x="50" y="78"/>
                </a:cxn>
                <a:cxn ang="0">
                  <a:pos x="51" y="100"/>
                </a:cxn>
                <a:cxn ang="0">
                  <a:pos x="52" y="109"/>
                </a:cxn>
                <a:cxn ang="0">
                  <a:pos x="53" y="114"/>
                </a:cxn>
                <a:cxn ang="0">
                  <a:pos x="54" y="116"/>
                </a:cxn>
                <a:cxn ang="0">
                  <a:pos x="55" y="115"/>
                </a:cxn>
                <a:cxn ang="0">
                  <a:pos x="55" y="111"/>
                </a:cxn>
                <a:cxn ang="0">
                  <a:pos x="56" y="101"/>
                </a:cxn>
                <a:cxn ang="0">
                  <a:pos x="58" y="71"/>
                </a:cxn>
                <a:cxn ang="0">
                  <a:pos x="60" y="39"/>
                </a:cxn>
                <a:cxn ang="0">
                  <a:pos x="62" y="17"/>
                </a:cxn>
                <a:cxn ang="0">
                  <a:pos x="63" y="7"/>
                </a:cxn>
                <a:cxn ang="0">
                  <a:pos x="64" y="1"/>
                </a:cxn>
                <a:cxn ang="0">
                  <a:pos x="64" y="0"/>
                </a:cxn>
                <a:cxn ang="0">
                  <a:pos x="65" y="1"/>
                </a:cxn>
                <a:cxn ang="0">
                  <a:pos x="66" y="5"/>
                </a:cxn>
                <a:cxn ang="0">
                  <a:pos x="67" y="13"/>
                </a:cxn>
                <a:cxn ang="0">
                  <a:pos x="70" y="66"/>
                </a:cxn>
                <a:cxn ang="0">
                  <a:pos x="71" y="88"/>
                </a:cxn>
                <a:cxn ang="0">
                  <a:pos x="73" y="106"/>
                </a:cxn>
                <a:cxn ang="0">
                  <a:pos x="74" y="112"/>
                </a:cxn>
                <a:cxn ang="0">
                  <a:pos x="74" y="115"/>
                </a:cxn>
              </a:cxnLst>
              <a:rect l="0" t="0" r="r" b="b"/>
              <a:pathLst>
                <a:path w="75" h="116">
                  <a:moveTo>
                    <a:pt x="0" y="1"/>
                  </a:move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1"/>
                  </a:lnTo>
                  <a:lnTo>
                    <a:pt x="2" y="1"/>
                  </a:lnTo>
                  <a:lnTo>
                    <a:pt x="2" y="1"/>
                  </a:lnTo>
                  <a:lnTo>
                    <a:pt x="2" y="2"/>
                  </a:lnTo>
                  <a:lnTo>
                    <a:pt x="2" y="2"/>
                  </a:lnTo>
                  <a:lnTo>
                    <a:pt x="2" y="3"/>
                  </a:lnTo>
                  <a:lnTo>
                    <a:pt x="2" y="3"/>
                  </a:lnTo>
                  <a:lnTo>
                    <a:pt x="2" y="4"/>
                  </a:lnTo>
                  <a:lnTo>
                    <a:pt x="2" y="5"/>
                  </a:lnTo>
                  <a:lnTo>
                    <a:pt x="3" y="6"/>
                  </a:lnTo>
                  <a:lnTo>
                    <a:pt x="3" y="6"/>
                  </a:lnTo>
                  <a:lnTo>
                    <a:pt x="3" y="8"/>
                  </a:lnTo>
                  <a:lnTo>
                    <a:pt x="3" y="9"/>
                  </a:lnTo>
                  <a:lnTo>
                    <a:pt x="3" y="10"/>
                  </a:lnTo>
                  <a:lnTo>
                    <a:pt x="3" y="12"/>
                  </a:lnTo>
                  <a:lnTo>
                    <a:pt x="3" y="12"/>
                  </a:lnTo>
                  <a:lnTo>
                    <a:pt x="4" y="14"/>
                  </a:lnTo>
                  <a:lnTo>
                    <a:pt x="4" y="16"/>
                  </a:lnTo>
                  <a:lnTo>
                    <a:pt x="4" y="20"/>
                  </a:lnTo>
                  <a:lnTo>
                    <a:pt x="4" y="22"/>
                  </a:lnTo>
                  <a:lnTo>
                    <a:pt x="4" y="23"/>
                  </a:lnTo>
                  <a:lnTo>
                    <a:pt x="4" y="26"/>
                  </a:lnTo>
                  <a:lnTo>
                    <a:pt x="5" y="31"/>
                  </a:lnTo>
                  <a:lnTo>
                    <a:pt x="5" y="32"/>
                  </a:lnTo>
                  <a:lnTo>
                    <a:pt x="5" y="34"/>
                  </a:lnTo>
                  <a:lnTo>
                    <a:pt x="5" y="37"/>
                  </a:lnTo>
                  <a:lnTo>
                    <a:pt x="6" y="43"/>
                  </a:lnTo>
                  <a:lnTo>
                    <a:pt x="6" y="56"/>
                  </a:lnTo>
                  <a:lnTo>
                    <a:pt x="6" y="57"/>
                  </a:lnTo>
                  <a:lnTo>
                    <a:pt x="6" y="58"/>
                  </a:lnTo>
                  <a:lnTo>
                    <a:pt x="7" y="61"/>
                  </a:lnTo>
                  <a:lnTo>
                    <a:pt x="7" y="67"/>
                  </a:lnTo>
                  <a:lnTo>
                    <a:pt x="8" y="79"/>
                  </a:lnTo>
                  <a:lnTo>
                    <a:pt x="8" y="80"/>
                  </a:lnTo>
                  <a:lnTo>
                    <a:pt x="8" y="82"/>
                  </a:lnTo>
                  <a:lnTo>
                    <a:pt x="8" y="84"/>
                  </a:lnTo>
                  <a:lnTo>
                    <a:pt x="8" y="89"/>
                  </a:lnTo>
                  <a:lnTo>
                    <a:pt x="8" y="91"/>
                  </a:lnTo>
                  <a:lnTo>
                    <a:pt x="8" y="92"/>
                  </a:lnTo>
                  <a:lnTo>
                    <a:pt x="9" y="94"/>
                  </a:lnTo>
                  <a:lnTo>
                    <a:pt x="9" y="99"/>
                  </a:lnTo>
                  <a:lnTo>
                    <a:pt x="9" y="100"/>
                  </a:lnTo>
                  <a:lnTo>
                    <a:pt x="9" y="101"/>
                  </a:lnTo>
                  <a:lnTo>
                    <a:pt x="9" y="103"/>
                  </a:lnTo>
                  <a:lnTo>
                    <a:pt x="10" y="104"/>
                  </a:lnTo>
                  <a:lnTo>
                    <a:pt x="10" y="104"/>
                  </a:lnTo>
                  <a:lnTo>
                    <a:pt x="10" y="106"/>
                  </a:lnTo>
                  <a:lnTo>
                    <a:pt x="10" y="107"/>
                  </a:lnTo>
                  <a:lnTo>
                    <a:pt x="10" y="108"/>
                  </a:lnTo>
                  <a:lnTo>
                    <a:pt x="10" y="109"/>
                  </a:lnTo>
                  <a:lnTo>
                    <a:pt x="10" y="110"/>
                  </a:lnTo>
                  <a:lnTo>
                    <a:pt x="10" y="110"/>
                  </a:lnTo>
                  <a:lnTo>
                    <a:pt x="10" y="112"/>
                  </a:lnTo>
                  <a:lnTo>
                    <a:pt x="10" y="112"/>
                  </a:lnTo>
                  <a:lnTo>
                    <a:pt x="11" y="113"/>
                  </a:lnTo>
                  <a:lnTo>
                    <a:pt x="11" y="113"/>
                  </a:lnTo>
                  <a:lnTo>
                    <a:pt x="11" y="114"/>
                  </a:lnTo>
                  <a:lnTo>
                    <a:pt x="11" y="114"/>
                  </a:lnTo>
                  <a:lnTo>
                    <a:pt x="11" y="114"/>
                  </a:lnTo>
                  <a:lnTo>
                    <a:pt x="11" y="114"/>
                  </a:lnTo>
                  <a:lnTo>
                    <a:pt x="11" y="115"/>
                  </a:lnTo>
                  <a:lnTo>
                    <a:pt x="11" y="115"/>
                  </a:lnTo>
                  <a:lnTo>
                    <a:pt x="11" y="115"/>
                  </a:lnTo>
                  <a:lnTo>
                    <a:pt x="11" y="115"/>
                  </a:lnTo>
                  <a:lnTo>
                    <a:pt x="12" y="115"/>
                  </a:lnTo>
                  <a:lnTo>
                    <a:pt x="12" y="116"/>
                  </a:lnTo>
                  <a:lnTo>
                    <a:pt x="12" y="116"/>
                  </a:lnTo>
                  <a:lnTo>
                    <a:pt x="12" y="116"/>
                  </a:lnTo>
                  <a:lnTo>
                    <a:pt x="12" y="116"/>
                  </a:lnTo>
                  <a:lnTo>
                    <a:pt x="12" y="115"/>
                  </a:lnTo>
                  <a:lnTo>
                    <a:pt x="12" y="115"/>
                  </a:lnTo>
                  <a:lnTo>
                    <a:pt x="12" y="115"/>
                  </a:lnTo>
                  <a:lnTo>
                    <a:pt x="12" y="115"/>
                  </a:lnTo>
                  <a:lnTo>
                    <a:pt x="12" y="115"/>
                  </a:lnTo>
                  <a:lnTo>
                    <a:pt x="12" y="114"/>
                  </a:lnTo>
                  <a:lnTo>
                    <a:pt x="12" y="114"/>
                  </a:lnTo>
                  <a:lnTo>
                    <a:pt x="13" y="114"/>
                  </a:lnTo>
                  <a:lnTo>
                    <a:pt x="13" y="113"/>
                  </a:lnTo>
                  <a:lnTo>
                    <a:pt x="13" y="113"/>
                  </a:lnTo>
                  <a:lnTo>
                    <a:pt x="13" y="112"/>
                  </a:lnTo>
                  <a:lnTo>
                    <a:pt x="13" y="112"/>
                  </a:lnTo>
                  <a:lnTo>
                    <a:pt x="13" y="111"/>
                  </a:lnTo>
                  <a:lnTo>
                    <a:pt x="13" y="110"/>
                  </a:lnTo>
                  <a:lnTo>
                    <a:pt x="13" y="109"/>
                  </a:lnTo>
                  <a:lnTo>
                    <a:pt x="14" y="108"/>
                  </a:lnTo>
                  <a:lnTo>
                    <a:pt x="14" y="107"/>
                  </a:lnTo>
                  <a:lnTo>
                    <a:pt x="14" y="106"/>
                  </a:lnTo>
                  <a:lnTo>
                    <a:pt x="14" y="104"/>
                  </a:lnTo>
                  <a:lnTo>
                    <a:pt x="14" y="104"/>
                  </a:lnTo>
                  <a:lnTo>
                    <a:pt x="14" y="102"/>
                  </a:lnTo>
                  <a:lnTo>
                    <a:pt x="14" y="100"/>
                  </a:lnTo>
                  <a:lnTo>
                    <a:pt x="14" y="99"/>
                  </a:lnTo>
                  <a:lnTo>
                    <a:pt x="14" y="97"/>
                  </a:lnTo>
                  <a:lnTo>
                    <a:pt x="15" y="92"/>
                  </a:lnTo>
                  <a:lnTo>
                    <a:pt x="15" y="91"/>
                  </a:lnTo>
                  <a:lnTo>
                    <a:pt x="15" y="89"/>
                  </a:lnTo>
                  <a:lnTo>
                    <a:pt x="15" y="87"/>
                  </a:lnTo>
                  <a:lnTo>
                    <a:pt x="16" y="81"/>
                  </a:lnTo>
                  <a:lnTo>
                    <a:pt x="16" y="68"/>
                  </a:lnTo>
                  <a:lnTo>
                    <a:pt x="18" y="43"/>
                  </a:lnTo>
                  <a:lnTo>
                    <a:pt x="18" y="41"/>
                  </a:lnTo>
                  <a:lnTo>
                    <a:pt x="18" y="40"/>
                  </a:lnTo>
                  <a:lnTo>
                    <a:pt x="18" y="37"/>
                  </a:lnTo>
                  <a:lnTo>
                    <a:pt x="19" y="31"/>
                  </a:lnTo>
                  <a:lnTo>
                    <a:pt x="19" y="30"/>
                  </a:lnTo>
                  <a:lnTo>
                    <a:pt x="19" y="29"/>
                  </a:lnTo>
                  <a:lnTo>
                    <a:pt x="19" y="26"/>
                  </a:lnTo>
                  <a:lnTo>
                    <a:pt x="19" y="21"/>
                  </a:lnTo>
                  <a:lnTo>
                    <a:pt x="19" y="20"/>
                  </a:lnTo>
                  <a:lnTo>
                    <a:pt x="20" y="19"/>
                  </a:lnTo>
                  <a:lnTo>
                    <a:pt x="20" y="17"/>
                  </a:lnTo>
                  <a:lnTo>
                    <a:pt x="20" y="16"/>
                  </a:lnTo>
                  <a:lnTo>
                    <a:pt x="20" y="15"/>
                  </a:lnTo>
                  <a:lnTo>
                    <a:pt x="20" y="13"/>
                  </a:lnTo>
                  <a:lnTo>
                    <a:pt x="20" y="12"/>
                  </a:lnTo>
                  <a:lnTo>
                    <a:pt x="20" y="11"/>
                  </a:lnTo>
                  <a:lnTo>
                    <a:pt x="20" y="9"/>
                  </a:lnTo>
                  <a:lnTo>
                    <a:pt x="20" y="8"/>
                  </a:lnTo>
                  <a:lnTo>
                    <a:pt x="20" y="8"/>
                  </a:lnTo>
                  <a:lnTo>
                    <a:pt x="21" y="6"/>
                  </a:lnTo>
                  <a:lnTo>
                    <a:pt x="21" y="5"/>
                  </a:lnTo>
                  <a:lnTo>
                    <a:pt x="21" y="5"/>
                  </a:lnTo>
                  <a:lnTo>
                    <a:pt x="21" y="4"/>
                  </a:lnTo>
                  <a:lnTo>
                    <a:pt x="21" y="4"/>
                  </a:lnTo>
                  <a:lnTo>
                    <a:pt x="21" y="3"/>
                  </a:lnTo>
                  <a:lnTo>
                    <a:pt x="21" y="2"/>
                  </a:lnTo>
                  <a:lnTo>
                    <a:pt x="21" y="2"/>
                  </a:lnTo>
                  <a:lnTo>
                    <a:pt x="21" y="2"/>
                  </a:lnTo>
                  <a:lnTo>
                    <a:pt x="22" y="1"/>
                  </a:lnTo>
                  <a:lnTo>
                    <a:pt x="22" y="1"/>
                  </a:lnTo>
                  <a:lnTo>
                    <a:pt x="22" y="1"/>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4" y="3"/>
                  </a:lnTo>
                  <a:lnTo>
                    <a:pt x="24" y="4"/>
                  </a:lnTo>
                  <a:lnTo>
                    <a:pt x="24" y="5"/>
                  </a:lnTo>
                  <a:lnTo>
                    <a:pt x="24" y="6"/>
                  </a:lnTo>
                  <a:lnTo>
                    <a:pt x="24" y="6"/>
                  </a:lnTo>
                  <a:lnTo>
                    <a:pt x="24" y="7"/>
                  </a:lnTo>
                  <a:lnTo>
                    <a:pt x="24" y="9"/>
                  </a:lnTo>
                  <a:lnTo>
                    <a:pt x="24" y="10"/>
                  </a:lnTo>
                  <a:lnTo>
                    <a:pt x="24" y="10"/>
                  </a:lnTo>
                  <a:lnTo>
                    <a:pt x="25" y="12"/>
                  </a:lnTo>
                  <a:lnTo>
                    <a:pt x="25" y="16"/>
                  </a:lnTo>
                  <a:lnTo>
                    <a:pt x="25" y="17"/>
                  </a:lnTo>
                  <a:lnTo>
                    <a:pt x="25" y="18"/>
                  </a:lnTo>
                  <a:lnTo>
                    <a:pt x="25" y="21"/>
                  </a:lnTo>
                  <a:lnTo>
                    <a:pt x="26" y="25"/>
                  </a:lnTo>
                  <a:lnTo>
                    <a:pt x="26" y="36"/>
                  </a:lnTo>
                  <a:lnTo>
                    <a:pt x="27" y="37"/>
                  </a:lnTo>
                  <a:lnTo>
                    <a:pt x="27" y="39"/>
                  </a:lnTo>
                  <a:lnTo>
                    <a:pt x="27" y="42"/>
                  </a:lnTo>
                  <a:lnTo>
                    <a:pt x="27" y="47"/>
                  </a:lnTo>
                  <a:lnTo>
                    <a:pt x="28" y="59"/>
                  </a:lnTo>
                  <a:lnTo>
                    <a:pt x="28" y="61"/>
                  </a:lnTo>
                  <a:lnTo>
                    <a:pt x="28" y="62"/>
                  </a:lnTo>
                  <a:lnTo>
                    <a:pt x="28" y="65"/>
                  </a:lnTo>
                  <a:lnTo>
                    <a:pt x="29" y="71"/>
                  </a:lnTo>
                  <a:lnTo>
                    <a:pt x="29" y="82"/>
                  </a:lnTo>
                  <a:lnTo>
                    <a:pt x="29" y="84"/>
                  </a:lnTo>
                  <a:lnTo>
                    <a:pt x="29" y="85"/>
                  </a:lnTo>
                  <a:lnTo>
                    <a:pt x="30" y="88"/>
                  </a:lnTo>
                  <a:lnTo>
                    <a:pt x="30" y="93"/>
                  </a:lnTo>
                  <a:lnTo>
                    <a:pt x="30" y="94"/>
                  </a:lnTo>
                  <a:lnTo>
                    <a:pt x="30" y="96"/>
                  </a:lnTo>
                  <a:lnTo>
                    <a:pt x="30" y="98"/>
                  </a:lnTo>
                  <a:lnTo>
                    <a:pt x="31" y="102"/>
                  </a:lnTo>
                  <a:lnTo>
                    <a:pt x="31" y="104"/>
                  </a:lnTo>
                  <a:lnTo>
                    <a:pt x="31" y="104"/>
                  </a:lnTo>
                  <a:lnTo>
                    <a:pt x="31" y="106"/>
                  </a:lnTo>
                  <a:lnTo>
                    <a:pt x="31" y="107"/>
                  </a:lnTo>
                  <a:lnTo>
                    <a:pt x="31" y="108"/>
                  </a:lnTo>
                  <a:lnTo>
                    <a:pt x="31" y="110"/>
                  </a:lnTo>
                  <a:lnTo>
                    <a:pt x="31" y="110"/>
                  </a:lnTo>
                  <a:lnTo>
                    <a:pt x="32" y="111"/>
                  </a:lnTo>
                  <a:lnTo>
                    <a:pt x="32" y="112"/>
                  </a:lnTo>
                  <a:lnTo>
                    <a:pt x="32" y="112"/>
                  </a:lnTo>
                  <a:lnTo>
                    <a:pt x="32" y="113"/>
                  </a:lnTo>
                  <a:lnTo>
                    <a:pt x="32" y="113"/>
                  </a:lnTo>
                  <a:lnTo>
                    <a:pt x="32" y="114"/>
                  </a:lnTo>
                  <a:lnTo>
                    <a:pt x="32" y="114"/>
                  </a:lnTo>
                  <a:lnTo>
                    <a:pt x="32" y="114"/>
                  </a:lnTo>
                  <a:lnTo>
                    <a:pt x="32" y="115"/>
                  </a:lnTo>
                  <a:lnTo>
                    <a:pt x="33" y="115"/>
                  </a:lnTo>
                  <a:lnTo>
                    <a:pt x="33" y="115"/>
                  </a:lnTo>
                  <a:lnTo>
                    <a:pt x="33" y="115"/>
                  </a:lnTo>
                  <a:lnTo>
                    <a:pt x="33" y="115"/>
                  </a:lnTo>
                  <a:lnTo>
                    <a:pt x="33" y="116"/>
                  </a:lnTo>
                  <a:lnTo>
                    <a:pt x="33" y="116"/>
                  </a:lnTo>
                  <a:lnTo>
                    <a:pt x="33" y="116"/>
                  </a:lnTo>
                  <a:lnTo>
                    <a:pt x="33" y="116"/>
                  </a:lnTo>
                  <a:lnTo>
                    <a:pt x="33" y="115"/>
                  </a:lnTo>
                  <a:lnTo>
                    <a:pt x="33" y="115"/>
                  </a:lnTo>
                  <a:lnTo>
                    <a:pt x="33" y="115"/>
                  </a:lnTo>
                  <a:lnTo>
                    <a:pt x="33" y="115"/>
                  </a:lnTo>
                  <a:lnTo>
                    <a:pt x="34" y="115"/>
                  </a:lnTo>
                  <a:lnTo>
                    <a:pt x="34" y="114"/>
                  </a:lnTo>
                  <a:lnTo>
                    <a:pt x="34" y="114"/>
                  </a:lnTo>
                  <a:lnTo>
                    <a:pt x="34" y="114"/>
                  </a:lnTo>
                  <a:lnTo>
                    <a:pt x="34" y="113"/>
                  </a:lnTo>
                  <a:lnTo>
                    <a:pt x="34" y="112"/>
                  </a:lnTo>
                  <a:lnTo>
                    <a:pt x="34" y="112"/>
                  </a:lnTo>
                  <a:lnTo>
                    <a:pt x="34" y="111"/>
                  </a:lnTo>
                  <a:lnTo>
                    <a:pt x="35" y="110"/>
                  </a:lnTo>
                  <a:lnTo>
                    <a:pt x="35" y="110"/>
                  </a:lnTo>
                  <a:lnTo>
                    <a:pt x="35" y="109"/>
                  </a:lnTo>
                  <a:lnTo>
                    <a:pt x="35" y="107"/>
                  </a:lnTo>
                  <a:lnTo>
                    <a:pt x="35" y="106"/>
                  </a:lnTo>
                  <a:lnTo>
                    <a:pt x="35" y="105"/>
                  </a:lnTo>
                  <a:lnTo>
                    <a:pt x="35" y="103"/>
                  </a:lnTo>
                  <a:lnTo>
                    <a:pt x="35" y="102"/>
                  </a:lnTo>
                  <a:lnTo>
                    <a:pt x="35" y="102"/>
                  </a:lnTo>
                  <a:lnTo>
                    <a:pt x="36" y="100"/>
                  </a:lnTo>
                  <a:lnTo>
                    <a:pt x="36" y="95"/>
                  </a:lnTo>
                  <a:lnTo>
                    <a:pt x="36" y="94"/>
                  </a:lnTo>
                  <a:lnTo>
                    <a:pt x="36" y="93"/>
                  </a:lnTo>
                  <a:lnTo>
                    <a:pt x="36" y="90"/>
                  </a:lnTo>
                  <a:lnTo>
                    <a:pt x="37" y="85"/>
                  </a:lnTo>
                  <a:lnTo>
                    <a:pt x="37" y="84"/>
                  </a:lnTo>
                  <a:lnTo>
                    <a:pt x="37" y="82"/>
                  </a:lnTo>
                  <a:lnTo>
                    <a:pt x="37" y="80"/>
                  </a:lnTo>
                  <a:lnTo>
                    <a:pt x="37" y="74"/>
                  </a:lnTo>
                  <a:lnTo>
                    <a:pt x="38" y="62"/>
                  </a:lnTo>
                  <a:lnTo>
                    <a:pt x="38" y="60"/>
                  </a:lnTo>
                  <a:lnTo>
                    <a:pt x="38" y="59"/>
                  </a:lnTo>
                  <a:lnTo>
                    <a:pt x="38" y="56"/>
                  </a:lnTo>
                  <a:lnTo>
                    <a:pt x="39" y="50"/>
                  </a:lnTo>
                  <a:lnTo>
                    <a:pt x="39" y="38"/>
                  </a:lnTo>
                  <a:lnTo>
                    <a:pt x="39" y="37"/>
                  </a:lnTo>
                  <a:lnTo>
                    <a:pt x="40" y="35"/>
                  </a:lnTo>
                  <a:lnTo>
                    <a:pt x="40" y="32"/>
                  </a:lnTo>
                  <a:lnTo>
                    <a:pt x="40" y="27"/>
                  </a:lnTo>
                  <a:lnTo>
                    <a:pt x="40" y="26"/>
                  </a:lnTo>
                  <a:lnTo>
                    <a:pt x="40" y="25"/>
                  </a:lnTo>
                  <a:lnTo>
                    <a:pt x="41" y="22"/>
                  </a:lnTo>
                  <a:lnTo>
                    <a:pt x="41" y="18"/>
                  </a:lnTo>
                  <a:lnTo>
                    <a:pt x="41" y="16"/>
                  </a:lnTo>
                  <a:lnTo>
                    <a:pt x="41" y="15"/>
                  </a:lnTo>
                  <a:lnTo>
                    <a:pt x="41" y="13"/>
                  </a:lnTo>
                  <a:lnTo>
                    <a:pt x="41" y="12"/>
                  </a:lnTo>
                  <a:lnTo>
                    <a:pt x="41" y="11"/>
                  </a:lnTo>
                  <a:lnTo>
                    <a:pt x="42" y="9"/>
                  </a:lnTo>
                  <a:lnTo>
                    <a:pt x="42" y="8"/>
                  </a:lnTo>
                  <a:lnTo>
                    <a:pt x="42" y="7"/>
                  </a:lnTo>
                  <a:lnTo>
                    <a:pt x="42" y="6"/>
                  </a:lnTo>
                  <a:lnTo>
                    <a:pt x="42" y="5"/>
                  </a:lnTo>
                  <a:lnTo>
                    <a:pt x="42" y="4"/>
                  </a:lnTo>
                  <a:lnTo>
                    <a:pt x="42" y="3"/>
                  </a:lnTo>
                  <a:lnTo>
                    <a:pt x="42" y="3"/>
                  </a:lnTo>
                  <a:lnTo>
                    <a:pt x="43" y="2"/>
                  </a:lnTo>
                  <a:lnTo>
                    <a:pt x="43" y="2"/>
                  </a:lnTo>
                  <a:lnTo>
                    <a:pt x="43" y="1"/>
                  </a:lnTo>
                  <a:lnTo>
                    <a:pt x="43" y="1"/>
                  </a:lnTo>
                  <a:lnTo>
                    <a:pt x="43" y="1"/>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1"/>
                  </a:lnTo>
                  <a:lnTo>
                    <a:pt x="44" y="1"/>
                  </a:lnTo>
                  <a:lnTo>
                    <a:pt x="44" y="1"/>
                  </a:lnTo>
                  <a:lnTo>
                    <a:pt x="44" y="2"/>
                  </a:lnTo>
                  <a:lnTo>
                    <a:pt x="45" y="2"/>
                  </a:lnTo>
                  <a:lnTo>
                    <a:pt x="45" y="3"/>
                  </a:lnTo>
                  <a:lnTo>
                    <a:pt x="45" y="3"/>
                  </a:lnTo>
                  <a:lnTo>
                    <a:pt x="45" y="4"/>
                  </a:lnTo>
                  <a:lnTo>
                    <a:pt x="45" y="5"/>
                  </a:lnTo>
                  <a:lnTo>
                    <a:pt x="45" y="6"/>
                  </a:lnTo>
                  <a:lnTo>
                    <a:pt x="45" y="7"/>
                  </a:lnTo>
                  <a:lnTo>
                    <a:pt x="45" y="8"/>
                  </a:lnTo>
                  <a:lnTo>
                    <a:pt x="45" y="9"/>
                  </a:lnTo>
                  <a:lnTo>
                    <a:pt x="46" y="10"/>
                  </a:lnTo>
                  <a:lnTo>
                    <a:pt x="46" y="12"/>
                  </a:lnTo>
                  <a:lnTo>
                    <a:pt x="46" y="16"/>
                  </a:lnTo>
                  <a:lnTo>
                    <a:pt x="46" y="18"/>
                  </a:lnTo>
                  <a:lnTo>
                    <a:pt x="46" y="19"/>
                  </a:lnTo>
                  <a:lnTo>
                    <a:pt x="47" y="21"/>
                  </a:lnTo>
                  <a:lnTo>
                    <a:pt x="47" y="27"/>
                  </a:lnTo>
                  <a:lnTo>
                    <a:pt x="47" y="28"/>
                  </a:lnTo>
                  <a:lnTo>
                    <a:pt x="47" y="30"/>
                  </a:lnTo>
                  <a:lnTo>
                    <a:pt x="47" y="32"/>
                  </a:lnTo>
                  <a:lnTo>
                    <a:pt x="48" y="38"/>
                  </a:lnTo>
                  <a:lnTo>
                    <a:pt x="48" y="51"/>
                  </a:lnTo>
                  <a:lnTo>
                    <a:pt x="49" y="53"/>
                  </a:lnTo>
                  <a:lnTo>
                    <a:pt x="49" y="54"/>
                  </a:lnTo>
                  <a:lnTo>
                    <a:pt x="49" y="58"/>
                  </a:lnTo>
                  <a:lnTo>
                    <a:pt x="49" y="64"/>
                  </a:lnTo>
                  <a:lnTo>
                    <a:pt x="50" y="77"/>
                  </a:lnTo>
                  <a:lnTo>
                    <a:pt x="50" y="78"/>
                  </a:lnTo>
                  <a:lnTo>
                    <a:pt x="50" y="80"/>
                  </a:lnTo>
                  <a:lnTo>
                    <a:pt x="50" y="83"/>
                  </a:lnTo>
                  <a:lnTo>
                    <a:pt x="51" y="88"/>
                  </a:lnTo>
                  <a:lnTo>
                    <a:pt x="51" y="90"/>
                  </a:lnTo>
                  <a:lnTo>
                    <a:pt x="51" y="91"/>
                  </a:lnTo>
                  <a:lnTo>
                    <a:pt x="51" y="94"/>
                  </a:lnTo>
                  <a:lnTo>
                    <a:pt x="51" y="98"/>
                  </a:lnTo>
                  <a:lnTo>
                    <a:pt x="51" y="100"/>
                  </a:lnTo>
                  <a:lnTo>
                    <a:pt x="51" y="101"/>
                  </a:lnTo>
                  <a:lnTo>
                    <a:pt x="52" y="103"/>
                  </a:lnTo>
                  <a:lnTo>
                    <a:pt x="52" y="104"/>
                  </a:lnTo>
                  <a:lnTo>
                    <a:pt x="52" y="105"/>
                  </a:lnTo>
                  <a:lnTo>
                    <a:pt x="52" y="106"/>
                  </a:lnTo>
                  <a:lnTo>
                    <a:pt x="52" y="107"/>
                  </a:lnTo>
                  <a:lnTo>
                    <a:pt x="52" y="108"/>
                  </a:lnTo>
                  <a:lnTo>
                    <a:pt x="52" y="109"/>
                  </a:lnTo>
                  <a:lnTo>
                    <a:pt x="53" y="110"/>
                  </a:lnTo>
                  <a:lnTo>
                    <a:pt x="53" y="110"/>
                  </a:lnTo>
                  <a:lnTo>
                    <a:pt x="53" y="111"/>
                  </a:lnTo>
                  <a:lnTo>
                    <a:pt x="53" y="112"/>
                  </a:lnTo>
                  <a:lnTo>
                    <a:pt x="53" y="113"/>
                  </a:lnTo>
                  <a:lnTo>
                    <a:pt x="53" y="113"/>
                  </a:lnTo>
                  <a:lnTo>
                    <a:pt x="53" y="114"/>
                  </a:lnTo>
                  <a:lnTo>
                    <a:pt x="53" y="114"/>
                  </a:lnTo>
                  <a:lnTo>
                    <a:pt x="53" y="114"/>
                  </a:lnTo>
                  <a:lnTo>
                    <a:pt x="53" y="115"/>
                  </a:lnTo>
                  <a:lnTo>
                    <a:pt x="53" y="115"/>
                  </a:lnTo>
                  <a:lnTo>
                    <a:pt x="53" y="115"/>
                  </a:lnTo>
                  <a:lnTo>
                    <a:pt x="54" y="115"/>
                  </a:lnTo>
                  <a:lnTo>
                    <a:pt x="54" y="115"/>
                  </a:lnTo>
                  <a:lnTo>
                    <a:pt x="54" y="116"/>
                  </a:lnTo>
                  <a:lnTo>
                    <a:pt x="54" y="116"/>
                  </a:lnTo>
                  <a:lnTo>
                    <a:pt x="54" y="116"/>
                  </a:lnTo>
                  <a:lnTo>
                    <a:pt x="54" y="116"/>
                  </a:lnTo>
                  <a:lnTo>
                    <a:pt x="54" y="116"/>
                  </a:lnTo>
                  <a:lnTo>
                    <a:pt x="54" y="115"/>
                  </a:lnTo>
                  <a:lnTo>
                    <a:pt x="54" y="115"/>
                  </a:lnTo>
                  <a:lnTo>
                    <a:pt x="54" y="115"/>
                  </a:lnTo>
                  <a:lnTo>
                    <a:pt x="55" y="115"/>
                  </a:lnTo>
                  <a:lnTo>
                    <a:pt x="55" y="115"/>
                  </a:lnTo>
                  <a:lnTo>
                    <a:pt x="55" y="114"/>
                  </a:lnTo>
                  <a:lnTo>
                    <a:pt x="55" y="114"/>
                  </a:lnTo>
                  <a:lnTo>
                    <a:pt x="55" y="114"/>
                  </a:lnTo>
                  <a:lnTo>
                    <a:pt x="55" y="113"/>
                  </a:lnTo>
                  <a:lnTo>
                    <a:pt x="55" y="113"/>
                  </a:lnTo>
                  <a:lnTo>
                    <a:pt x="55" y="112"/>
                  </a:lnTo>
                  <a:lnTo>
                    <a:pt x="55" y="112"/>
                  </a:lnTo>
                  <a:lnTo>
                    <a:pt x="55" y="111"/>
                  </a:lnTo>
                  <a:lnTo>
                    <a:pt x="55" y="111"/>
                  </a:lnTo>
                  <a:lnTo>
                    <a:pt x="55" y="110"/>
                  </a:lnTo>
                  <a:lnTo>
                    <a:pt x="56" y="109"/>
                  </a:lnTo>
                  <a:lnTo>
                    <a:pt x="56" y="108"/>
                  </a:lnTo>
                  <a:lnTo>
                    <a:pt x="56" y="107"/>
                  </a:lnTo>
                  <a:lnTo>
                    <a:pt x="56" y="105"/>
                  </a:lnTo>
                  <a:lnTo>
                    <a:pt x="56" y="102"/>
                  </a:lnTo>
                  <a:lnTo>
                    <a:pt x="56" y="101"/>
                  </a:lnTo>
                  <a:lnTo>
                    <a:pt x="57" y="100"/>
                  </a:lnTo>
                  <a:lnTo>
                    <a:pt x="57" y="98"/>
                  </a:lnTo>
                  <a:lnTo>
                    <a:pt x="57" y="93"/>
                  </a:lnTo>
                  <a:lnTo>
                    <a:pt x="57" y="92"/>
                  </a:lnTo>
                  <a:lnTo>
                    <a:pt x="57" y="90"/>
                  </a:lnTo>
                  <a:lnTo>
                    <a:pt x="57" y="88"/>
                  </a:lnTo>
                  <a:lnTo>
                    <a:pt x="58" y="83"/>
                  </a:lnTo>
                  <a:lnTo>
                    <a:pt x="58" y="71"/>
                  </a:lnTo>
                  <a:lnTo>
                    <a:pt x="59" y="70"/>
                  </a:lnTo>
                  <a:lnTo>
                    <a:pt x="59" y="68"/>
                  </a:lnTo>
                  <a:lnTo>
                    <a:pt x="59" y="65"/>
                  </a:lnTo>
                  <a:lnTo>
                    <a:pt x="59" y="58"/>
                  </a:lnTo>
                  <a:lnTo>
                    <a:pt x="60" y="45"/>
                  </a:lnTo>
                  <a:lnTo>
                    <a:pt x="60" y="44"/>
                  </a:lnTo>
                  <a:lnTo>
                    <a:pt x="60" y="42"/>
                  </a:lnTo>
                  <a:lnTo>
                    <a:pt x="60" y="39"/>
                  </a:lnTo>
                  <a:lnTo>
                    <a:pt x="61" y="33"/>
                  </a:lnTo>
                  <a:lnTo>
                    <a:pt x="61" y="31"/>
                  </a:lnTo>
                  <a:lnTo>
                    <a:pt x="61" y="30"/>
                  </a:lnTo>
                  <a:lnTo>
                    <a:pt x="61" y="27"/>
                  </a:lnTo>
                  <a:lnTo>
                    <a:pt x="61" y="22"/>
                  </a:lnTo>
                  <a:lnTo>
                    <a:pt x="61" y="20"/>
                  </a:lnTo>
                  <a:lnTo>
                    <a:pt x="62" y="19"/>
                  </a:lnTo>
                  <a:lnTo>
                    <a:pt x="62" y="17"/>
                  </a:lnTo>
                  <a:lnTo>
                    <a:pt x="62" y="16"/>
                  </a:lnTo>
                  <a:lnTo>
                    <a:pt x="62" y="14"/>
                  </a:lnTo>
                  <a:lnTo>
                    <a:pt x="62" y="12"/>
                  </a:lnTo>
                  <a:lnTo>
                    <a:pt x="62" y="11"/>
                  </a:lnTo>
                  <a:lnTo>
                    <a:pt x="62" y="10"/>
                  </a:lnTo>
                  <a:lnTo>
                    <a:pt x="63" y="8"/>
                  </a:lnTo>
                  <a:lnTo>
                    <a:pt x="63" y="8"/>
                  </a:lnTo>
                  <a:lnTo>
                    <a:pt x="63" y="7"/>
                  </a:lnTo>
                  <a:lnTo>
                    <a:pt x="63" y="5"/>
                  </a:lnTo>
                  <a:lnTo>
                    <a:pt x="63" y="5"/>
                  </a:lnTo>
                  <a:lnTo>
                    <a:pt x="63" y="4"/>
                  </a:lnTo>
                  <a:lnTo>
                    <a:pt x="63" y="3"/>
                  </a:lnTo>
                  <a:lnTo>
                    <a:pt x="63" y="3"/>
                  </a:lnTo>
                  <a:lnTo>
                    <a:pt x="63" y="2"/>
                  </a:lnTo>
                  <a:lnTo>
                    <a:pt x="63" y="2"/>
                  </a:lnTo>
                  <a:lnTo>
                    <a:pt x="64" y="1"/>
                  </a:lnTo>
                  <a:lnTo>
                    <a:pt x="64" y="1"/>
                  </a:lnTo>
                  <a:lnTo>
                    <a:pt x="64" y="1"/>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3"/>
                  </a:lnTo>
                  <a:lnTo>
                    <a:pt x="66" y="4"/>
                  </a:lnTo>
                  <a:lnTo>
                    <a:pt x="66" y="5"/>
                  </a:lnTo>
                  <a:lnTo>
                    <a:pt x="66" y="6"/>
                  </a:lnTo>
                  <a:lnTo>
                    <a:pt x="66" y="6"/>
                  </a:lnTo>
                  <a:lnTo>
                    <a:pt x="66" y="8"/>
                  </a:lnTo>
                  <a:lnTo>
                    <a:pt x="66" y="9"/>
                  </a:lnTo>
                  <a:lnTo>
                    <a:pt x="66" y="10"/>
                  </a:lnTo>
                  <a:lnTo>
                    <a:pt x="67" y="11"/>
                  </a:lnTo>
                  <a:lnTo>
                    <a:pt x="67" y="12"/>
                  </a:lnTo>
                  <a:lnTo>
                    <a:pt x="67" y="13"/>
                  </a:lnTo>
                  <a:lnTo>
                    <a:pt x="67" y="15"/>
                  </a:lnTo>
                  <a:lnTo>
                    <a:pt x="67" y="20"/>
                  </a:lnTo>
                  <a:lnTo>
                    <a:pt x="67" y="21"/>
                  </a:lnTo>
                  <a:lnTo>
                    <a:pt x="67" y="22"/>
                  </a:lnTo>
                  <a:lnTo>
                    <a:pt x="68" y="25"/>
                  </a:lnTo>
                  <a:lnTo>
                    <a:pt x="68" y="30"/>
                  </a:lnTo>
                  <a:lnTo>
                    <a:pt x="69" y="41"/>
                  </a:lnTo>
                  <a:lnTo>
                    <a:pt x="70" y="66"/>
                  </a:lnTo>
                  <a:lnTo>
                    <a:pt x="70" y="67"/>
                  </a:lnTo>
                  <a:lnTo>
                    <a:pt x="70" y="69"/>
                  </a:lnTo>
                  <a:lnTo>
                    <a:pt x="70" y="72"/>
                  </a:lnTo>
                  <a:lnTo>
                    <a:pt x="71" y="78"/>
                  </a:lnTo>
                  <a:lnTo>
                    <a:pt x="71" y="79"/>
                  </a:lnTo>
                  <a:lnTo>
                    <a:pt x="71" y="80"/>
                  </a:lnTo>
                  <a:lnTo>
                    <a:pt x="71" y="83"/>
                  </a:lnTo>
                  <a:lnTo>
                    <a:pt x="71" y="88"/>
                  </a:lnTo>
                  <a:lnTo>
                    <a:pt x="71" y="90"/>
                  </a:lnTo>
                  <a:lnTo>
                    <a:pt x="72" y="91"/>
                  </a:lnTo>
                  <a:lnTo>
                    <a:pt x="72" y="93"/>
                  </a:lnTo>
                  <a:lnTo>
                    <a:pt x="72" y="98"/>
                  </a:lnTo>
                  <a:lnTo>
                    <a:pt x="72" y="99"/>
                  </a:lnTo>
                  <a:lnTo>
                    <a:pt x="72" y="100"/>
                  </a:lnTo>
                  <a:lnTo>
                    <a:pt x="73" y="102"/>
                  </a:lnTo>
                  <a:lnTo>
                    <a:pt x="73" y="106"/>
                  </a:lnTo>
                  <a:lnTo>
                    <a:pt x="73" y="106"/>
                  </a:lnTo>
                  <a:lnTo>
                    <a:pt x="73" y="107"/>
                  </a:lnTo>
                  <a:lnTo>
                    <a:pt x="73" y="109"/>
                  </a:lnTo>
                  <a:lnTo>
                    <a:pt x="73" y="110"/>
                  </a:lnTo>
                  <a:lnTo>
                    <a:pt x="73" y="110"/>
                  </a:lnTo>
                  <a:lnTo>
                    <a:pt x="73" y="111"/>
                  </a:lnTo>
                  <a:lnTo>
                    <a:pt x="74" y="112"/>
                  </a:lnTo>
                  <a:lnTo>
                    <a:pt x="74" y="112"/>
                  </a:lnTo>
                  <a:lnTo>
                    <a:pt x="74" y="113"/>
                  </a:lnTo>
                  <a:lnTo>
                    <a:pt x="74" y="113"/>
                  </a:lnTo>
                  <a:lnTo>
                    <a:pt x="74" y="114"/>
                  </a:lnTo>
                  <a:lnTo>
                    <a:pt x="74" y="114"/>
                  </a:lnTo>
                  <a:lnTo>
                    <a:pt x="74" y="114"/>
                  </a:lnTo>
                  <a:lnTo>
                    <a:pt x="74" y="115"/>
                  </a:lnTo>
                  <a:lnTo>
                    <a:pt x="74" y="115"/>
                  </a:lnTo>
                  <a:lnTo>
                    <a:pt x="74" y="115"/>
                  </a:lnTo>
                  <a:lnTo>
                    <a:pt x="75" y="115"/>
                  </a:lnTo>
                  <a:lnTo>
                    <a:pt x="75" y="115"/>
                  </a:lnTo>
                  <a:lnTo>
                    <a:pt x="75" y="116"/>
                  </a:lnTo>
                  <a:lnTo>
                    <a:pt x="75" y="116"/>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3" name="Freeform 88"/>
            <p:cNvSpPr>
              <a:spLocks/>
            </p:cNvSpPr>
            <p:nvPr/>
          </p:nvSpPr>
          <p:spPr bwMode="auto">
            <a:xfrm>
              <a:off x="4945" y="2186"/>
              <a:ext cx="75" cy="116"/>
            </a:xfrm>
            <a:custGeom>
              <a:avLst/>
              <a:gdLst/>
              <a:ahLst/>
              <a:cxnLst>
                <a:cxn ang="0">
                  <a:pos x="0" y="115"/>
                </a:cxn>
                <a:cxn ang="0">
                  <a:pos x="1" y="111"/>
                </a:cxn>
                <a:cxn ang="0">
                  <a:pos x="2" y="100"/>
                </a:cxn>
                <a:cxn ang="0">
                  <a:pos x="5" y="55"/>
                </a:cxn>
                <a:cxn ang="0">
                  <a:pos x="7" y="25"/>
                </a:cxn>
                <a:cxn ang="0">
                  <a:pos x="8" y="8"/>
                </a:cxn>
                <a:cxn ang="0">
                  <a:pos x="9" y="2"/>
                </a:cxn>
                <a:cxn ang="0">
                  <a:pos x="10" y="0"/>
                </a:cxn>
                <a:cxn ang="0">
                  <a:pos x="10" y="0"/>
                </a:cxn>
                <a:cxn ang="0">
                  <a:pos x="11" y="3"/>
                </a:cxn>
                <a:cxn ang="0">
                  <a:pos x="12" y="10"/>
                </a:cxn>
                <a:cxn ang="0">
                  <a:pos x="14" y="30"/>
                </a:cxn>
                <a:cxn ang="0">
                  <a:pos x="16" y="63"/>
                </a:cxn>
                <a:cxn ang="0">
                  <a:pos x="17" y="88"/>
                </a:cxn>
                <a:cxn ang="0">
                  <a:pos x="19" y="107"/>
                </a:cxn>
                <a:cxn ang="0">
                  <a:pos x="20" y="113"/>
                </a:cxn>
                <a:cxn ang="0">
                  <a:pos x="20" y="115"/>
                </a:cxn>
                <a:cxn ang="0">
                  <a:pos x="21" y="115"/>
                </a:cxn>
                <a:cxn ang="0">
                  <a:pos x="22" y="111"/>
                </a:cxn>
                <a:cxn ang="0">
                  <a:pos x="23" y="100"/>
                </a:cxn>
                <a:cxn ang="0">
                  <a:pos x="26" y="57"/>
                </a:cxn>
                <a:cxn ang="0">
                  <a:pos x="27" y="28"/>
                </a:cxn>
                <a:cxn ang="0">
                  <a:pos x="29" y="10"/>
                </a:cxn>
                <a:cxn ang="0">
                  <a:pos x="30" y="4"/>
                </a:cxn>
                <a:cxn ang="0">
                  <a:pos x="30" y="0"/>
                </a:cxn>
                <a:cxn ang="0">
                  <a:pos x="31" y="0"/>
                </a:cxn>
                <a:cxn ang="0">
                  <a:pos x="32" y="2"/>
                </a:cxn>
                <a:cxn ang="0">
                  <a:pos x="33" y="11"/>
                </a:cxn>
                <a:cxn ang="0">
                  <a:pos x="34" y="31"/>
                </a:cxn>
                <a:cxn ang="0">
                  <a:pos x="36" y="63"/>
                </a:cxn>
                <a:cxn ang="0">
                  <a:pos x="38" y="94"/>
                </a:cxn>
                <a:cxn ang="0">
                  <a:pos x="39" y="108"/>
                </a:cxn>
                <a:cxn ang="0">
                  <a:pos x="40" y="113"/>
                </a:cxn>
                <a:cxn ang="0">
                  <a:pos x="41" y="115"/>
                </a:cxn>
                <a:cxn ang="0">
                  <a:pos x="41" y="115"/>
                </a:cxn>
                <a:cxn ang="0">
                  <a:pos x="42" y="111"/>
                </a:cxn>
                <a:cxn ang="0">
                  <a:pos x="43" y="103"/>
                </a:cxn>
                <a:cxn ang="0">
                  <a:pos x="45" y="82"/>
                </a:cxn>
                <a:cxn ang="0">
                  <a:pos x="48" y="32"/>
                </a:cxn>
                <a:cxn ang="0">
                  <a:pos x="49" y="12"/>
                </a:cxn>
                <a:cxn ang="0">
                  <a:pos x="50" y="4"/>
                </a:cxn>
                <a:cxn ang="0">
                  <a:pos x="51" y="0"/>
                </a:cxn>
                <a:cxn ang="0">
                  <a:pos x="51" y="0"/>
                </a:cxn>
                <a:cxn ang="0">
                  <a:pos x="52" y="3"/>
                </a:cxn>
                <a:cxn ang="0">
                  <a:pos x="53" y="10"/>
                </a:cxn>
                <a:cxn ang="0">
                  <a:pos x="55" y="38"/>
                </a:cxn>
                <a:cxn ang="0">
                  <a:pos x="57" y="73"/>
                </a:cxn>
                <a:cxn ang="0">
                  <a:pos x="59" y="95"/>
                </a:cxn>
                <a:cxn ang="0">
                  <a:pos x="60" y="108"/>
                </a:cxn>
                <a:cxn ang="0">
                  <a:pos x="61" y="114"/>
                </a:cxn>
                <a:cxn ang="0">
                  <a:pos x="61" y="116"/>
                </a:cxn>
                <a:cxn ang="0">
                  <a:pos x="62" y="114"/>
                </a:cxn>
                <a:cxn ang="0">
                  <a:pos x="63" y="109"/>
                </a:cxn>
                <a:cxn ang="0">
                  <a:pos x="64" y="91"/>
                </a:cxn>
                <a:cxn ang="0">
                  <a:pos x="67" y="51"/>
                </a:cxn>
                <a:cxn ang="0">
                  <a:pos x="69" y="18"/>
                </a:cxn>
                <a:cxn ang="0">
                  <a:pos x="70" y="6"/>
                </a:cxn>
                <a:cxn ang="0">
                  <a:pos x="71" y="1"/>
                </a:cxn>
                <a:cxn ang="0">
                  <a:pos x="71" y="0"/>
                </a:cxn>
                <a:cxn ang="0">
                  <a:pos x="72" y="1"/>
                </a:cxn>
                <a:cxn ang="0">
                  <a:pos x="73" y="6"/>
                </a:cxn>
                <a:cxn ang="0">
                  <a:pos x="74" y="21"/>
                </a:cxn>
              </a:cxnLst>
              <a:rect l="0" t="0" r="r" b="b"/>
              <a:pathLst>
                <a:path w="75" h="116">
                  <a:moveTo>
                    <a:pt x="0" y="116"/>
                  </a:moveTo>
                  <a:lnTo>
                    <a:pt x="0" y="116"/>
                  </a:lnTo>
                  <a:lnTo>
                    <a:pt x="0" y="116"/>
                  </a:lnTo>
                  <a:lnTo>
                    <a:pt x="0" y="115"/>
                  </a:lnTo>
                  <a:lnTo>
                    <a:pt x="0" y="115"/>
                  </a:lnTo>
                  <a:lnTo>
                    <a:pt x="0" y="115"/>
                  </a:lnTo>
                  <a:lnTo>
                    <a:pt x="0" y="115"/>
                  </a:lnTo>
                  <a:lnTo>
                    <a:pt x="0" y="115"/>
                  </a:lnTo>
                  <a:lnTo>
                    <a:pt x="0" y="114"/>
                  </a:lnTo>
                  <a:lnTo>
                    <a:pt x="0" y="114"/>
                  </a:lnTo>
                  <a:lnTo>
                    <a:pt x="1" y="114"/>
                  </a:lnTo>
                  <a:lnTo>
                    <a:pt x="1" y="113"/>
                  </a:lnTo>
                  <a:lnTo>
                    <a:pt x="1" y="113"/>
                  </a:lnTo>
                  <a:lnTo>
                    <a:pt x="1" y="112"/>
                  </a:lnTo>
                  <a:lnTo>
                    <a:pt x="1" y="112"/>
                  </a:lnTo>
                  <a:lnTo>
                    <a:pt x="1" y="111"/>
                  </a:lnTo>
                  <a:lnTo>
                    <a:pt x="1" y="111"/>
                  </a:lnTo>
                  <a:lnTo>
                    <a:pt x="1" y="109"/>
                  </a:lnTo>
                  <a:lnTo>
                    <a:pt x="2" y="108"/>
                  </a:lnTo>
                  <a:lnTo>
                    <a:pt x="2" y="108"/>
                  </a:lnTo>
                  <a:lnTo>
                    <a:pt x="2" y="106"/>
                  </a:lnTo>
                  <a:lnTo>
                    <a:pt x="2" y="102"/>
                  </a:lnTo>
                  <a:lnTo>
                    <a:pt x="2" y="101"/>
                  </a:lnTo>
                  <a:lnTo>
                    <a:pt x="2" y="100"/>
                  </a:lnTo>
                  <a:lnTo>
                    <a:pt x="2" y="97"/>
                  </a:lnTo>
                  <a:lnTo>
                    <a:pt x="3" y="92"/>
                  </a:lnTo>
                  <a:lnTo>
                    <a:pt x="4" y="81"/>
                  </a:lnTo>
                  <a:lnTo>
                    <a:pt x="4" y="80"/>
                  </a:lnTo>
                  <a:lnTo>
                    <a:pt x="4" y="78"/>
                  </a:lnTo>
                  <a:lnTo>
                    <a:pt x="4" y="75"/>
                  </a:lnTo>
                  <a:lnTo>
                    <a:pt x="4" y="68"/>
                  </a:lnTo>
                  <a:lnTo>
                    <a:pt x="5" y="55"/>
                  </a:lnTo>
                  <a:lnTo>
                    <a:pt x="5" y="54"/>
                  </a:lnTo>
                  <a:lnTo>
                    <a:pt x="5" y="52"/>
                  </a:lnTo>
                  <a:lnTo>
                    <a:pt x="6" y="49"/>
                  </a:lnTo>
                  <a:lnTo>
                    <a:pt x="6" y="42"/>
                  </a:lnTo>
                  <a:lnTo>
                    <a:pt x="7" y="30"/>
                  </a:lnTo>
                  <a:lnTo>
                    <a:pt x="7" y="29"/>
                  </a:lnTo>
                  <a:lnTo>
                    <a:pt x="7" y="28"/>
                  </a:lnTo>
                  <a:lnTo>
                    <a:pt x="7" y="25"/>
                  </a:lnTo>
                  <a:lnTo>
                    <a:pt x="7" y="20"/>
                  </a:lnTo>
                  <a:lnTo>
                    <a:pt x="7" y="19"/>
                  </a:lnTo>
                  <a:lnTo>
                    <a:pt x="8" y="18"/>
                  </a:lnTo>
                  <a:lnTo>
                    <a:pt x="8" y="16"/>
                  </a:lnTo>
                  <a:lnTo>
                    <a:pt x="8" y="12"/>
                  </a:lnTo>
                  <a:lnTo>
                    <a:pt x="8" y="11"/>
                  </a:lnTo>
                  <a:lnTo>
                    <a:pt x="8" y="10"/>
                  </a:lnTo>
                  <a:lnTo>
                    <a:pt x="8" y="8"/>
                  </a:lnTo>
                  <a:lnTo>
                    <a:pt x="8" y="7"/>
                  </a:lnTo>
                  <a:lnTo>
                    <a:pt x="8" y="6"/>
                  </a:lnTo>
                  <a:lnTo>
                    <a:pt x="9" y="5"/>
                  </a:lnTo>
                  <a:lnTo>
                    <a:pt x="9" y="4"/>
                  </a:lnTo>
                  <a:lnTo>
                    <a:pt x="9" y="4"/>
                  </a:lnTo>
                  <a:lnTo>
                    <a:pt x="9" y="3"/>
                  </a:lnTo>
                  <a:lnTo>
                    <a:pt x="9" y="3"/>
                  </a:lnTo>
                  <a:lnTo>
                    <a:pt x="9" y="2"/>
                  </a:lnTo>
                  <a:lnTo>
                    <a:pt x="9" y="2"/>
                  </a:lnTo>
                  <a:lnTo>
                    <a:pt x="9" y="2"/>
                  </a:lnTo>
                  <a:lnTo>
                    <a:pt x="9" y="1"/>
                  </a:lnTo>
                  <a:lnTo>
                    <a:pt x="10"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2"/>
                  </a:lnTo>
                  <a:lnTo>
                    <a:pt x="11" y="2"/>
                  </a:lnTo>
                  <a:lnTo>
                    <a:pt x="11" y="2"/>
                  </a:lnTo>
                  <a:lnTo>
                    <a:pt x="11" y="3"/>
                  </a:lnTo>
                  <a:lnTo>
                    <a:pt x="11" y="3"/>
                  </a:lnTo>
                  <a:lnTo>
                    <a:pt x="12" y="4"/>
                  </a:lnTo>
                  <a:lnTo>
                    <a:pt x="12" y="5"/>
                  </a:lnTo>
                  <a:lnTo>
                    <a:pt x="12" y="6"/>
                  </a:lnTo>
                  <a:lnTo>
                    <a:pt x="12" y="7"/>
                  </a:lnTo>
                  <a:lnTo>
                    <a:pt x="12" y="8"/>
                  </a:lnTo>
                  <a:lnTo>
                    <a:pt x="12" y="9"/>
                  </a:lnTo>
                  <a:lnTo>
                    <a:pt x="12" y="10"/>
                  </a:lnTo>
                  <a:lnTo>
                    <a:pt x="12" y="12"/>
                  </a:lnTo>
                  <a:lnTo>
                    <a:pt x="12" y="13"/>
                  </a:lnTo>
                  <a:lnTo>
                    <a:pt x="13" y="15"/>
                  </a:lnTo>
                  <a:lnTo>
                    <a:pt x="13" y="20"/>
                  </a:lnTo>
                  <a:lnTo>
                    <a:pt x="13" y="21"/>
                  </a:lnTo>
                  <a:lnTo>
                    <a:pt x="13" y="22"/>
                  </a:lnTo>
                  <a:lnTo>
                    <a:pt x="13" y="25"/>
                  </a:lnTo>
                  <a:lnTo>
                    <a:pt x="14" y="30"/>
                  </a:lnTo>
                  <a:lnTo>
                    <a:pt x="14" y="32"/>
                  </a:lnTo>
                  <a:lnTo>
                    <a:pt x="14" y="34"/>
                  </a:lnTo>
                  <a:lnTo>
                    <a:pt x="14" y="37"/>
                  </a:lnTo>
                  <a:lnTo>
                    <a:pt x="15" y="43"/>
                  </a:lnTo>
                  <a:lnTo>
                    <a:pt x="15" y="56"/>
                  </a:lnTo>
                  <a:lnTo>
                    <a:pt x="15" y="58"/>
                  </a:lnTo>
                  <a:lnTo>
                    <a:pt x="15" y="60"/>
                  </a:lnTo>
                  <a:lnTo>
                    <a:pt x="16" y="63"/>
                  </a:lnTo>
                  <a:lnTo>
                    <a:pt x="16" y="70"/>
                  </a:lnTo>
                  <a:lnTo>
                    <a:pt x="16" y="71"/>
                  </a:lnTo>
                  <a:lnTo>
                    <a:pt x="16" y="73"/>
                  </a:lnTo>
                  <a:lnTo>
                    <a:pt x="17" y="76"/>
                  </a:lnTo>
                  <a:lnTo>
                    <a:pt x="17" y="82"/>
                  </a:lnTo>
                  <a:lnTo>
                    <a:pt x="17" y="84"/>
                  </a:lnTo>
                  <a:lnTo>
                    <a:pt x="17" y="85"/>
                  </a:lnTo>
                  <a:lnTo>
                    <a:pt x="17" y="88"/>
                  </a:lnTo>
                  <a:lnTo>
                    <a:pt x="18" y="94"/>
                  </a:lnTo>
                  <a:lnTo>
                    <a:pt x="18" y="95"/>
                  </a:lnTo>
                  <a:lnTo>
                    <a:pt x="18" y="96"/>
                  </a:lnTo>
                  <a:lnTo>
                    <a:pt x="18" y="99"/>
                  </a:lnTo>
                  <a:lnTo>
                    <a:pt x="18" y="103"/>
                  </a:lnTo>
                  <a:lnTo>
                    <a:pt x="19" y="104"/>
                  </a:lnTo>
                  <a:lnTo>
                    <a:pt x="19" y="105"/>
                  </a:lnTo>
                  <a:lnTo>
                    <a:pt x="19" y="107"/>
                  </a:lnTo>
                  <a:lnTo>
                    <a:pt x="19" y="108"/>
                  </a:lnTo>
                  <a:lnTo>
                    <a:pt x="19" y="108"/>
                  </a:lnTo>
                  <a:lnTo>
                    <a:pt x="19" y="110"/>
                  </a:lnTo>
                  <a:lnTo>
                    <a:pt x="19" y="111"/>
                  </a:lnTo>
                  <a:lnTo>
                    <a:pt x="19" y="111"/>
                  </a:lnTo>
                  <a:lnTo>
                    <a:pt x="19" y="112"/>
                  </a:lnTo>
                  <a:lnTo>
                    <a:pt x="19" y="112"/>
                  </a:lnTo>
                  <a:lnTo>
                    <a:pt x="20" y="113"/>
                  </a:lnTo>
                  <a:lnTo>
                    <a:pt x="20" y="113"/>
                  </a:lnTo>
                  <a:lnTo>
                    <a:pt x="20" y="114"/>
                  </a:lnTo>
                  <a:lnTo>
                    <a:pt x="20" y="114"/>
                  </a:lnTo>
                  <a:lnTo>
                    <a:pt x="20" y="114"/>
                  </a:lnTo>
                  <a:lnTo>
                    <a:pt x="20" y="115"/>
                  </a:lnTo>
                  <a:lnTo>
                    <a:pt x="20" y="115"/>
                  </a:lnTo>
                  <a:lnTo>
                    <a:pt x="20" y="115"/>
                  </a:lnTo>
                  <a:lnTo>
                    <a:pt x="20" y="115"/>
                  </a:lnTo>
                  <a:lnTo>
                    <a:pt x="20" y="116"/>
                  </a:lnTo>
                  <a:lnTo>
                    <a:pt x="21" y="116"/>
                  </a:lnTo>
                  <a:lnTo>
                    <a:pt x="21" y="116"/>
                  </a:lnTo>
                  <a:lnTo>
                    <a:pt x="21" y="116"/>
                  </a:lnTo>
                  <a:lnTo>
                    <a:pt x="21" y="115"/>
                  </a:lnTo>
                  <a:lnTo>
                    <a:pt x="21" y="115"/>
                  </a:lnTo>
                  <a:lnTo>
                    <a:pt x="21" y="115"/>
                  </a:lnTo>
                  <a:lnTo>
                    <a:pt x="21" y="115"/>
                  </a:lnTo>
                  <a:lnTo>
                    <a:pt x="21" y="115"/>
                  </a:lnTo>
                  <a:lnTo>
                    <a:pt x="21" y="114"/>
                  </a:lnTo>
                  <a:lnTo>
                    <a:pt x="21" y="114"/>
                  </a:lnTo>
                  <a:lnTo>
                    <a:pt x="21" y="114"/>
                  </a:lnTo>
                  <a:lnTo>
                    <a:pt x="21" y="113"/>
                  </a:lnTo>
                  <a:lnTo>
                    <a:pt x="22" y="112"/>
                  </a:lnTo>
                  <a:lnTo>
                    <a:pt x="22" y="112"/>
                  </a:lnTo>
                  <a:lnTo>
                    <a:pt x="22" y="111"/>
                  </a:lnTo>
                  <a:lnTo>
                    <a:pt x="22" y="111"/>
                  </a:lnTo>
                  <a:lnTo>
                    <a:pt x="22" y="109"/>
                  </a:lnTo>
                  <a:lnTo>
                    <a:pt x="22" y="109"/>
                  </a:lnTo>
                  <a:lnTo>
                    <a:pt x="22" y="108"/>
                  </a:lnTo>
                  <a:lnTo>
                    <a:pt x="23" y="106"/>
                  </a:lnTo>
                  <a:lnTo>
                    <a:pt x="23" y="102"/>
                  </a:lnTo>
                  <a:lnTo>
                    <a:pt x="23" y="101"/>
                  </a:lnTo>
                  <a:lnTo>
                    <a:pt x="23" y="100"/>
                  </a:lnTo>
                  <a:lnTo>
                    <a:pt x="23" y="98"/>
                  </a:lnTo>
                  <a:lnTo>
                    <a:pt x="24" y="93"/>
                  </a:lnTo>
                  <a:lnTo>
                    <a:pt x="24" y="81"/>
                  </a:lnTo>
                  <a:lnTo>
                    <a:pt x="24" y="80"/>
                  </a:lnTo>
                  <a:lnTo>
                    <a:pt x="25" y="78"/>
                  </a:lnTo>
                  <a:lnTo>
                    <a:pt x="25" y="76"/>
                  </a:lnTo>
                  <a:lnTo>
                    <a:pt x="25" y="70"/>
                  </a:lnTo>
                  <a:lnTo>
                    <a:pt x="26" y="57"/>
                  </a:lnTo>
                  <a:lnTo>
                    <a:pt x="26" y="56"/>
                  </a:lnTo>
                  <a:lnTo>
                    <a:pt x="26" y="54"/>
                  </a:lnTo>
                  <a:lnTo>
                    <a:pt x="26" y="51"/>
                  </a:lnTo>
                  <a:lnTo>
                    <a:pt x="26" y="45"/>
                  </a:lnTo>
                  <a:lnTo>
                    <a:pt x="27" y="34"/>
                  </a:lnTo>
                  <a:lnTo>
                    <a:pt x="27" y="32"/>
                  </a:lnTo>
                  <a:lnTo>
                    <a:pt x="27" y="31"/>
                  </a:lnTo>
                  <a:lnTo>
                    <a:pt x="27" y="28"/>
                  </a:lnTo>
                  <a:lnTo>
                    <a:pt x="28" y="23"/>
                  </a:lnTo>
                  <a:lnTo>
                    <a:pt x="28" y="22"/>
                  </a:lnTo>
                  <a:lnTo>
                    <a:pt x="28" y="20"/>
                  </a:lnTo>
                  <a:lnTo>
                    <a:pt x="28" y="18"/>
                  </a:lnTo>
                  <a:lnTo>
                    <a:pt x="29" y="14"/>
                  </a:lnTo>
                  <a:lnTo>
                    <a:pt x="29" y="13"/>
                  </a:lnTo>
                  <a:lnTo>
                    <a:pt x="29" y="12"/>
                  </a:lnTo>
                  <a:lnTo>
                    <a:pt x="29" y="10"/>
                  </a:lnTo>
                  <a:lnTo>
                    <a:pt x="29" y="9"/>
                  </a:lnTo>
                  <a:lnTo>
                    <a:pt x="29" y="8"/>
                  </a:lnTo>
                  <a:lnTo>
                    <a:pt x="29" y="7"/>
                  </a:lnTo>
                  <a:lnTo>
                    <a:pt x="29" y="6"/>
                  </a:lnTo>
                  <a:lnTo>
                    <a:pt x="29" y="5"/>
                  </a:lnTo>
                  <a:lnTo>
                    <a:pt x="29" y="5"/>
                  </a:lnTo>
                  <a:lnTo>
                    <a:pt x="29" y="4"/>
                  </a:lnTo>
                  <a:lnTo>
                    <a:pt x="30" y="4"/>
                  </a:lnTo>
                  <a:lnTo>
                    <a:pt x="30" y="3"/>
                  </a:lnTo>
                  <a:lnTo>
                    <a:pt x="30" y="2"/>
                  </a:lnTo>
                  <a:lnTo>
                    <a:pt x="30" y="2"/>
                  </a:lnTo>
                  <a:lnTo>
                    <a:pt x="30" y="2"/>
                  </a:lnTo>
                  <a:lnTo>
                    <a:pt x="30" y="1"/>
                  </a:lnTo>
                  <a:lnTo>
                    <a:pt x="30" y="1"/>
                  </a:lnTo>
                  <a:lnTo>
                    <a:pt x="30" y="0"/>
                  </a:lnTo>
                  <a:lnTo>
                    <a:pt x="30" y="0"/>
                  </a:lnTo>
                  <a:lnTo>
                    <a:pt x="30" y="0"/>
                  </a:lnTo>
                  <a:lnTo>
                    <a:pt x="31" y="0"/>
                  </a:lnTo>
                  <a:lnTo>
                    <a:pt x="31" y="0"/>
                  </a:lnTo>
                  <a:lnTo>
                    <a:pt x="31" y="0"/>
                  </a:lnTo>
                  <a:lnTo>
                    <a:pt x="31" y="0"/>
                  </a:lnTo>
                  <a:lnTo>
                    <a:pt x="31" y="0"/>
                  </a:lnTo>
                  <a:lnTo>
                    <a:pt x="31" y="0"/>
                  </a:lnTo>
                  <a:lnTo>
                    <a:pt x="31" y="0"/>
                  </a:lnTo>
                  <a:lnTo>
                    <a:pt x="31" y="0"/>
                  </a:lnTo>
                  <a:lnTo>
                    <a:pt x="31" y="0"/>
                  </a:lnTo>
                  <a:lnTo>
                    <a:pt x="31" y="0"/>
                  </a:lnTo>
                  <a:lnTo>
                    <a:pt x="31" y="1"/>
                  </a:lnTo>
                  <a:lnTo>
                    <a:pt x="31" y="1"/>
                  </a:lnTo>
                  <a:lnTo>
                    <a:pt x="32" y="2"/>
                  </a:lnTo>
                  <a:lnTo>
                    <a:pt x="32" y="2"/>
                  </a:lnTo>
                  <a:lnTo>
                    <a:pt x="32" y="2"/>
                  </a:lnTo>
                  <a:lnTo>
                    <a:pt x="32" y="3"/>
                  </a:lnTo>
                  <a:lnTo>
                    <a:pt x="32" y="4"/>
                  </a:lnTo>
                  <a:lnTo>
                    <a:pt x="32" y="5"/>
                  </a:lnTo>
                  <a:lnTo>
                    <a:pt x="32" y="6"/>
                  </a:lnTo>
                  <a:lnTo>
                    <a:pt x="33" y="7"/>
                  </a:lnTo>
                  <a:lnTo>
                    <a:pt x="33" y="8"/>
                  </a:lnTo>
                  <a:lnTo>
                    <a:pt x="33" y="9"/>
                  </a:lnTo>
                  <a:lnTo>
                    <a:pt x="33" y="11"/>
                  </a:lnTo>
                  <a:lnTo>
                    <a:pt x="33" y="12"/>
                  </a:lnTo>
                  <a:lnTo>
                    <a:pt x="33" y="13"/>
                  </a:lnTo>
                  <a:lnTo>
                    <a:pt x="33" y="15"/>
                  </a:lnTo>
                  <a:lnTo>
                    <a:pt x="34" y="20"/>
                  </a:lnTo>
                  <a:lnTo>
                    <a:pt x="34" y="21"/>
                  </a:lnTo>
                  <a:lnTo>
                    <a:pt x="34" y="22"/>
                  </a:lnTo>
                  <a:lnTo>
                    <a:pt x="34" y="25"/>
                  </a:lnTo>
                  <a:lnTo>
                    <a:pt x="34" y="31"/>
                  </a:lnTo>
                  <a:lnTo>
                    <a:pt x="35" y="32"/>
                  </a:lnTo>
                  <a:lnTo>
                    <a:pt x="35" y="34"/>
                  </a:lnTo>
                  <a:lnTo>
                    <a:pt x="35" y="37"/>
                  </a:lnTo>
                  <a:lnTo>
                    <a:pt x="35" y="44"/>
                  </a:lnTo>
                  <a:lnTo>
                    <a:pt x="36" y="57"/>
                  </a:lnTo>
                  <a:lnTo>
                    <a:pt x="36" y="58"/>
                  </a:lnTo>
                  <a:lnTo>
                    <a:pt x="36" y="60"/>
                  </a:lnTo>
                  <a:lnTo>
                    <a:pt x="36" y="63"/>
                  </a:lnTo>
                  <a:lnTo>
                    <a:pt x="37" y="69"/>
                  </a:lnTo>
                  <a:lnTo>
                    <a:pt x="37" y="81"/>
                  </a:lnTo>
                  <a:lnTo>
                    <a:pt x="37" y="82"/>
                  </a:lnTo>
                  <a:lnTo>
                    <a:pt x="37" y="84"/>
                  </a:lnTo>
                  <a:lnTo>
                    <a:pt x="38" y="87"/>
                  </a:lnTo>
                  <a:lnTo>
                    <a:pt x="38" y="92"/>
                  </a:lnTo>
                  <a:lnTo>
                    <a:pt x="38" y="93"/>
                  </a:lnTo>
                  <a:lnTo>
                    <a:pt x="38" y="94"/>
                  </a:lnTo>
                  <a:lnTo>
                    <a:pt x="38" y="97"/>
                  </a:lnTo>
                  <a:lnTo>
                    <a:pt x="39" y="101"/>
                  </a:lnTo>
                  <a:lnTo>
                    <a:pt x="39" y="102"/>
                  </a:lnTo>
                  <a:lnTo>
                    <a:pt x="39" y="103"/>
                  </a:lnTo>
                  <a:lnTo>
                    <a:pt x="39" y="105"/>
                  </a:lnTo>
                  <a:lnTo>
                    <a:pt x="39" y="106"/>
                  </a:lnTo>
                  <a:lnTo>
                    <a:pt x="39" y="107"/>
                  </a:lnTo>
                  <a:lnTo>
                    <a:pt x="39" y="108"/>
                  </a:lnTo>
                  <a:lnTo>
                    <a:pt x="39" y="109"/>
                  </a:lnTo>
                  <a:lnTo>
                    <a:pt x="40" y="110"/>
                  </a:lnTo>
                  <a:lnTo>
                    <a:pt x="40" y="110"/>
                  </a:lnTo>
                  <a:lnTo>
                    <a:pt x="40" y="111"/>
                  </a:lnTo>
                  <a:lnTo>
                    <a:pt x="40" y="112"/>
                  </a:lnTo>
                  <a:lnTo>
                    <a:pt x="40" y="112"/>
                  </a:lnTo>
                  <a:lnTo>
                    <a:pt x="40" y="113"/>
                  </a:lnTo>
                  <a:lnTo>
                    <a:pt x="40" y="113"/>
                  </a:lnTo>
                  <a:lnTo>
                    <a:pt x="40" y="114"/>
                  </a:lnTo>
                  <a:lnTo>
                    <a:pt x="40" y="114"/>
                  </a:lnTo>
                  <a:lnTo>
                    <a:pt x="40" y="114"/>
                  </a:lnTo>
                  <a:lnTo>
                    <a:pt x="40" y="115"/>
                  </a:lnTo>
                  <a:lnTo>
                    <a:pt x="41" y="115"/>
                  </a:lnTo>
                  <a:lnTo>
                    <a:pt x="41" y="115"/>
                  </a:lnTo>
                  <a:lnTo>
                    <a:pt x="41" y="115"/>
                  </a:lnTo>
                  <a:lnTo>
                    <a:pt x="41" y="115"/>
                  </a:lnTo>
                  <a:lnTo>
                    <a:pt x="41" y="116"/>
                  </a:lnTo>
                  <a:lnTo>
                    <a:pt x="41" y="116"/>
                  </a:lnTo>
                  <a:lnTo>
                    <a:pt x="41" y="116"/>
                  </a:lnTo>
                  <a:lnTo>
                    <a:pt x="41" y="116"/>
                  </a:lnTo>
                  <a:lnTo>
                    <a:pt x="41" y="115"/>
                  </a:lnTo>
                  <a:lnTo>
                    <a:pt x="41" y="115"/>
                  </a:lnTo>
                  <a:lnTo>
                    <a:pt x="41" y="115"/>
                  </a:lnTo>
                  <a:lnTo>
                    <a:pt x="41" y="115"/>
                  </a:lnTo>
                  <a:lnTo>
                    <a:pt x="42" y="115"/>
                  </a:lnTo>
                  <a:lnTo>
                    <a:pt x="42" y="114"/>
                  </a:lnTo>
                  <a:lnTo>
                    <a:pt x="42" y="114"/>
                  </a:lnTo>
                  <a:lnTo>
                    <a:pt x="42" y="114"/>
                  </a:lnTo>
                  <a:lnTo>
                    <a:pt x="42" y="113"/>
                  </a:lnTo>
                  <a:lnTo>
                    <a:pt x="42" y="113"/>
                  </a:lnTo>
                  <a:lnTo>
                    <a:pt x="42" y="112"/>
                  </a:lnTo>
                  <a:lnTo>
                    <a:pt x="42" y="111"/>
                  </a:lnTo>
                  <a:lnTo>
                    <a:pt x="42" y="111"/>
                  </a:lnTo>
                  <a:lnTo>
                    <a:pt x="43" y="110"/>
                  </a:lnTo>
                  <a:lnTo>
                    <a:pt x="43" y="108"/>
                  </a:lnTo>
                  <a:lnTo>
                    <a:pt x="43" y="108"/>
                  </a:lnTo>
                  <a:lnTo>
                    <a:pt x="43" y="107"/>
                  </a:lnTo>
                  <a:lnTo>
                    <a:pt x="43" y="105"/>
                  </a:lnTo>
                  <a:lnTo>
                    <a:pt x="43" y="104"/>
                  </a:lnTo>
                  <a:lnTo>
                    <a:pt x="43" y="103"/>
                  </a:lnTo>
                  <a:lnTo>
                    <a:pt x="43" y="101"/>
                  </a:lnTo>
                  <a:lnTo>
                    <a:pt x="44" y="96"/>
                  </a:lnTo>
                  <a:lnTo>
                    <a:pt x="44" y="95"/>
                  </a:lnTo>
                  <a:lnTo>
                    <a:pt x="44" y="93"/>
                  </a:lnTo>
                  <a:lnTo>
                    <a:pt x="44" y="90"/>
                  </a:lnTo>
                  <a:lnTo>
                    <a:pt x="45" y="85"/>
                  </a:lnTo>
                  <a:lnTo>
                    <a:pt x="45" y="83"/>
                  </a:lnTo>
                  <a:lnTo>
                    <a:pt x="45" y="82"/>
                  </a:lnTo>
                  <a:lnTo>
                    <a:pt x="45" y="78"/>
                  </a:lnTo>
                  <a:lnTo>
                    <a:pt x="45" y="72"/>
                  </a:lnTo>
                  <a:lnTo>
                    <a:pt x="46" y="59"/>
                  </a:lnTo>
                  <a:lnTo>
                    <a:pt x="46" y="57"/>
                  </a:lnTo>
                  <a:lnTo>
                    <a:pt x="46" y="55"/>
                  </a:lnTo>
                  <a:lnTo>
                    <a:pt x="46" y="52"/>
                  </a:lnTo>
                  <a:lnTo>
                    <a:pt x="47" y="45"/>
                  </a:lnTo>
                  <a:lnTo>
                    <a:pt x="48" y="32"/>
                  </a:lnTo>
                  <a:lnTo>
                    <a:pt x="48" y="31"/>
                  </a:lnTo>
                  <a:lnTo>
                    <a:pt x="48" y="29"/>
                  </a:lnTo>
                  <a:lnTo>
                    <a:pt x="48" y="26"/>
                  </a:lnTo>
                  <a:lnTo>
                    <a:pt x="48" y="21"/>
                  </a:lnTo>
                  <a:lnTo>
                    <a:pt x="48" y="20"/>
                  </a:lnTo>
                  <a:lnTo>
                    <a:pt x="49" y="18"/>
                  </a:lnTo>
                  <a:lnTo>
                    <a:pt x="49" y="16"/>
                  </a:lnTo>
                  <a:lnTo>
                    <a:pt x="49" y="12"/>
                  </a:lnTo>
                  <a:lnTo>
                    <a:pt x="49" y="11"/>
                  </a:lnTo>
                  <a:lnTo>
                    <a:pt x="49" y="10"/>
                  </a:lnTo>
                  <a:lnTo>
                    <a:pt x="49" y="8"/>
                  </a:lnTo>
                  <a:lnTo>
                    <a:pt x="49" y="7"/>
                  </a:lnTo>
                  <a:lnTo>
                    <a:pt x="50" y="6"/>
                  </a:lnTo>
                  <a:lnTo>
                    <a:pt x="50" y="5"/>
                  </a:lnTo>
                  <a:lnTo>
                    <a:pt x="50" y="4"/>
                  </a:lnTo>
                  <a:lnTo>
                    <a:pt x="50" y="4"/>
                  </a:lnTo>
                  <a:lnTo>
                    <a:pt x="50" y="3"/>
                  </a:lnTo>
                  <a:lnTo>
                    <a:pt x="50" y="2"/>
                  </a:lnTo>
                  <a:lnTo>
                    <a:pt x="50" y="2"/>
                  </a:lnTo>
                  <a:lnTo>
                    <a:pt x="50" y="2"/>
                  </a:lnTo>
                  <a:lnTo>
                    <a:pt x="51" y="1"/>
                  </a:lnTo>
                  <a:lnTo>
                    <a:pt x="51" y="1"/>
                  </a:lnTo>
                  <a:lnTo>
                    <a:pt x="51" y="0"/>
                  </a:lnTo>
                  <a:lnTo>
                    <a:pt x="51" y="0"/>
                  </a:lnTo>
                  <a:lnTo>
                    <a:pt x="51" y="0"/>
                  </a:lnTo>
                  <a:lnTo>
                    <a:pt x="51" y="0"/>
                  </a:lnTo>
                  <a:lnTo>
                    <a:pt x="51" y="0"/>
                  </a:lnTo>
                  <a:lnTo>
                    <a:pt x="51" y="0"/>
                  </a:lnTo>
                  <a:lnTo>
                    <a:pt x="51" y="0"/>
                  </a:lnTo>
                  <a:lnTo>
                    <a:pt x="51" y="0"/>
                  </a:lnTo>
                  <a:lnTo>
                    <a:pt x="51" y="0"/>
                  </a:lnTo>
                  <a:lnTo>
                    <a:pt x="51" y="0"/>
                  </a:lnTo>
                  <a:lnTo>
                    <a:pt x="52" y="0"/>
                  </a:lnTo>
                  <a:lnTo>
                    <a:pt x="52" y="0"/>
                  </a:lnTo>
                  <a:lnTo>
                    <a:pt x="52" y="1"/>
                  </a:lnTo>
                  <a:lnTo>
                    <a:pt x="52" y="1"/>
                  </a:lnTo>
                  <a:lnTo>
                    <a:pt x="52" y="1"/>
                  </a:lnTo>
                  <a:lnTo>
                    <a:pt x="52" y="2"/>
                  </a:lnTo>
                  <a:lnTo>
                    <a:pt x="52" y="2"/>
                  </a:lnTo>
                  <a:lnTo>
                    <a:pt x="52" y="3"/>
                  </a:lnTo>
                  <a:lnTo>
                    <a:pt x="52" y="3"/>
                  </a:lnTo>
                  <a:lnTo>
                    <a:pt x="52" y="4"/>
                  </a:lnTo>
                  <a:lnTo>
                    <a:pt x="53" y="4"/>
                  </a:lnTo>
                  <a:lnTo>
                    <a:pt x="53" y="5"/>
                  </a:lnTo>
                  <a:lnTo>
                    <a:pt x="53" y="7"/>
                  </a:lnTo>
                  <a:lnTo>
                    <a:pt x="53" y="8"/>
                  </a:lnTo>
                  <a:lnTo>
                    <a:pt x="53" y="8"/>
                  </a:lnTo>
                  <a:lnTo>
                    <a:pt x="53" y="10"/>
                  </a:lnTo>
                  <a:lnTo>
                    <a:pt x="54" y="14"/>
                  </a:lnTo>
                  <a:lnTo>
                    <a:pt x="54" y="16"/>
                  </a:lnTo>
                  <a:lnTo>
                    <a:pt x="54" y="16"/>
                  </a:lnTo>
                  <a:lnTo>
                    <a:pt x="54" y="19"/>
                  </a:lnTo>
                  <a:lnTo>
                    <a:pt x="54" y="24"/>
                  </a:lnTo>
                  <a:lnTo>
                    <a:pt x="55" y="34"/>
                  </a:lnTo>
                  <a:lnTo>
                    <a:pt x="55" y="36"/>
                  </a:lnTo>
                  <a:lnTo>
                    <a:pt x="55" y="38"/>
                  </a:lnTo>
                  <a:lnTo>
                    <a:pt x="55" y="40"/>
                  </a:lnTo>
                  <a:lnTo>
                    <a:pt x="56" y="46"/>
                  </a:lnTo>
                  <a:lnTo>
                    <a:pt x="56" y="59"/>
                  </a:lnTo>
                  <a:lnTo>
                    <a:pt x="56" y="60"/>
                  </a:lnTo>
                  <a:lnTo>
                    <a:pt x="57" y="62"/>
                  </a:lnTo>
                  <a:lnTo>
                    <a:pt x="57" y="65"/>
                  </a:lnTo>
                  <a:lnTo>
                    <a:pt x="57" y="71"/>
                  </a:lnTo>
                  <a:lnTo>
                    <a:pt x="57" y="73"/>
                  </a:lnTo>
                  <a:lnTo>
                    <a:pt x="57" y="74"/>
                  </a:lnTo>
                  <a:lnTo>
                    <a:pt x="57" y="77"/>
                  </a:lnTo>
                  <a:lnTo>
                    <a:pt x="58" y="83"/>
                  </a:lnTo>
                  <a:lnTo>
                    <a:pt x="58" y="84"/>
                  </a:lnTo>
                  <a:lnTo>
                    <a:pt x="58" y="86"/>
                  </a:lnTo>
                  <a:lnTo>
                    <a:pt x="58" y="88"/>
                  </a:lnTo>
                  <a:lnTo>
                    <a:pt x="58" y="94"/>
                  </a:lnTo>
                  <a:lnTo>
                    <a:pt x="59" y="95"/>
                  </a:lnTo>
                  <a:lnTo>
                    <a:pt x="59" y="96"/>
                  </a:lnTo>
                  <a:lnTo>
                    <a:pt x="59" y="98"/>
                  </a:lnTo>
                  <a:lnTo>
                    <a:pt x="59" y="102"/>
                  </a:lnTo>
                  <a:lnTo>
                    <a:pt x="59" y="104"/>
                  </a:lnTo>
                  <a:lnTo>
                    <a:pt x="59" y="105"/>
                  </a:lnTo>
                  <a:lnTo>
                    <a:pt x="59" y="106"/>
                  </a:lnTo>
                  <a:lnTo>
                    <a:pt x="60" y="107"/>
                  </a:lnTo>
                  <a:lnTo>
                    <a:pt x="60" y="108"/>
                  </a:lnTo>
                  <a:lnTo>
                    <a:pt x="60" y="110"/>
                  </a:lnTo>
                  <a:lnTo>
                    <a:pt x="60" y="110"/>
                  </a:lnTo>
                  <a:lnTo>
                    <a:pt x="60" y="111"/>
                  </a:lnTo>
                  <a:lnTo>
                    <a:pt x="60" y="112"/>
                  </a:lnTo>
                  <a:lnTo>
                    <a:pt x="60" y="112"/>
                  </a:lnTo>
                  <a:lnTo>
                    <a:pt x="60" y="113"/>
                  </a:lnTo>
                  <a:lnTo>
                    <a:pt x="61" y="113"/>
                  </a:lnTo>
                  <a:lnTo>
                    <a:pt x="61" y="114"/>
                  </a:lnTo>
                  <a:lnTo>
                    <a:pt x="61" y="114"/>
                  </a:lnTo>
                  <a:lnTo>
                    <a:pt x="61" y="115"/>
                  </a:lnTo>
                  <a:lnTo>
                    <a:pt x="61" y="115"/>
                  </a:lnTo>
                  <a:lnTo>
                    <a:pt x="61" y="115"/>
                  </a:lnTo>
                  <a:lnTo>
                    <a:pt x="61" y="115"/>
                  </a:lnTo>
                  <a:lnTo>
                    <a:pt x="61" y="115"/>
                  </a:lnTo>
                  <a:lnTo>
                    <a:pt x="61" y="116"/>
                  </a:lnTo>
                  <a:lnTo>
                    <a:pt x="61" y="116"/>
                  </a:lnTo>
                  <a:lnTo>
                    <a:pt x="61" y="116"/>
                  </a:lnTo>
                  <a:lnTo>
                    <a:pt x="61" y="116"/>
                  </a:lnTo>
                  <a:lnTo>
                    <a:pt x="62" y="115"/>
                  </a:lnTo>
                  <a:lnTo>
                    <a:pt x="62" y="115"/>
                  </a:lnTo>
                  <a:lnTo>
                    <a:pt x="62" y="115"/>
                  </a:lnTo>
                  <a:lnTo>
                    <a:pt x="62" y="115"/>
                  </a:lnTo>
                  <a:lnTo>
                    <a:pt x="62" y="114"/>
                  </a:lnTo>
                  <a:lnTo>
                    <a:pt x="62" y="114"/>
                  </a:lnTo>
                  <a:lnTo>
                    <a:pt x="62" y="114"/>
                  </a:lnTo>
                  <a:lnTo>
                    <a:pt x="62" y="113"/>
                  </a:lnTo>
                  <a:lnTo>
                    <a:pt x="62" y="113"/>
                  </a:lnTo>
                  <a:lnTo>
                    <a:pt x="62" y="112"/>
                  </a:lnTo>
                  <a:lnTo>
                    <a:pt x="63" y="112"/>
                  </a:lnTo>
                  <a:lnTo>
                    <a:pt x="63" y="111"/>
                  </a:lnTo>
                  <a:lnTo>
                    <a:pt x="63" y="110"/>
                  </a:lnTo>
                  <a:lnTo>
                    <a:pt x="63" y="109"/>
                  </a:lnTo>
                  <a:lnTo>
                    <a:pt x="63" y="108"/>
                  </a:lnTo>
                  <a:lnTo>
                    <a:pt x="63" y="107"/>
                  </a:lnTo>
                  <a:lnTo>
                    <a:pt x="63" y="105"/>
                  </a:lnTo>
                  <a:lnTo>
                    <a:pt x="64" y="101"/>
                  </a:lnTo>
                  <a:lnTo>
                    <a:pt x="64" y="100"/>
                  </a:lnTo>
                  <a:lnTo>
                    <a:pt x="64" y="99"/>
                  </a:lnTo>
                  <a:lnTo>
                    <a:pt x="64" y="96"/>
                  </a:lnTo>
                  <a:lnTo>
                    <a:pt x="64" y="91"/>
                  </a:lnTo>
                  <a:lnTo>
                    <a:pt x="65" y="79"/>
                  </a:lnTo>
                  <a:lnTo>
                    <a:pt x="65" y="77"/>
                  </a:lnTo>
                  <a:lnTo>
                    <a:pt x="65" y="76"/>
                  </a:lnTo>
                  <a:lnTo>
                    <a:pt x="65" y="73"/>
                  </a:lnTo>
                  <a:lnTo>
                    <a:pt x="66" y="67"/>
                  </a:lnTo>
                  <a:lnTo>
                    <a:pt x="67" y="54"/>
                  </a:lnTo>
                  <a:lnTo>
                    <a:pt x="67" y="52"/>
                  </a:lnTo>
                  <a:lnTo>
                    <a:pt x="67" y="51"/>
                  </a:lnTo>
                  <a:lnTo>
                    <a:pt x="67" y="48"/>
                  </a:lnTo>
                  <a:lnTo>
                    <a:pt x="67" y="41"/>
                  </a:lnTo>
                  <a:lnTo>
                    <a:pt x="68" y="30"/>
                  </a:lnTo>
                  <a:lnTo>
                    <a:pt x="68" y="28"/>
                  </a:lnTo>
                  <a:lnTo>
                    <a:pt x="68" y="27"/>
                  </a:lnTo>
                  <a:lnTo>
                    <a:pt x="68" y="24"/>
                  </a:lnTo>
                  <a:lnTo>
                    <a:pt x="69" y="19"/>
                  </a:lnTo>
                  <a:lnTo>
                    <a:pt x="69" y="18"/>
                  </a:lnTo>
                  <a:lnTo>
                    <a:pt x="69" y="17"/>
                  </a:lnTo>
                  <a:lnTo>
                    <a:pt x="69" y="15"/>
                  </a:lnTo>
                  <a:lnTo>
                    <a:pt x="69" y="11"/>
                  </a:lnTo>
                  <a:lnTo>
                    <a:pt x="69" y="10"/>
                  </a:lnTo>
                  <a:lnTo>
                    <a:pt x="70" y="9"/>
                  </a:lnTo>
                  <a:lnTo>
                    <a:pt x="70" y="7"/>
                  </a:lnTo>
                  <a:lnTo>
                    <a:pt x="70" y="6"/>
                  </a:lnTo>
                  <a:lnTo>
                    <a:pt x="70" y="6"/>
                  </a:lnTo>
                  <a:lnTo>
                    <a:pt x="70" y="4"/>
                  </a:lnTo>
                  <a:lnTo>
                    <a:pt x="70" y="4"/>
                  </a:lnTo>
                  <a:lnTo>
                    <a:pt x="70" y="3"/>
                  </a:lnTo>
                  <a:lnTo>
                    <a:pt x="70" y="3"/>
                  </a:lnTo>
                  <a:lnTo>
                    <a:pt x="71" y="2"/>
                  </a:lnTo>
                  <a:lnTo>
                    <a:pt x="71" y="2"/>
                  </a:lnTo>
                  <a:lnTo>
                    <a:pt x="71" y="1"/>
                  </a:lnTo>
                  <a:lnTo>
                    <a:pt x="71" y="1"/>
                  </a:lnTo>
                  <a:lnTo>
                    <a:pt x="71" y="1"/>
                  </a:lnTo>
                  <a:lnTo>
                    <a:pt x="71" y="0"/>
                  </a:lnTo>
                  <a:lnTo>
                    <a:pt x="71" y="0"/>
                  </a:lnTo>
                  <a:lnTo>
                    <a:pt x="71" y="0"/>
                  </a:lnTo>
                  <a:lnTo>
                    <a:pt x="71" y="0"/>
                  </a:lnTo>
                  <a:lnTo>
                    <a:pt x="71" y="0"/>
                  </a:lnTo>
                  <a:lnTo>
                    <a:pt x="71" y="0"/>
                  </a:lnTo>
                  <a:lnTo>
                    <a:pt x="71" y="0"/>
                  </a:lnTo>
                  <a:lnTo>
                    <a:pt x="71" y="0"/>
                  </a:lnTo>
                  <a:lnTo>
                    <a:pt x="72" y="0"/>
                  </a:lnTo>
                  <a:lnTo>
                    <a:pt x="72" y="0"/>
                  </a:lnTo>
                  <a:lnTo>
                    <a:pt x="72" y="0"/>
                  </a:lnTo>
                  <a:lnTo>
                    <a:pt x="72" y="0"/>
                  </a:lnTo>
                  <a:lnTo>
                    <a:pt x="72" y="0"/>
                  </a:lnTo>
                  <a:lnTo>
                    <a:pt x="72" y="1"/>
                  </a:lnTo>
                  <a:lnTo>
                    <a:pt x="72" y="1"/>
                  </a:lnTo>
                  <a:lnTo>
                    <a:pt x="72" y="1"/>
                  </a:lnTo>
                  <a:lnTo>
                    <a:pt x="72" y="2"/>
                  </a:lnTo>
                  <a:lnTo>
                    <a:pt x="72" y="2"/>
                  </a:lnTo>
                  <a:lnTo>
                    <a:pt x="73" y="3"/>
                  </a:lnTo>
                  <a:lnTo>
                    <a:pt x="73" y="3"/>
                  </a:lnTo>
                  <a:lnTo>
                    <a:pt x="73" y="4"/>
                  </a:lnTo>
                  <a:lnTo>
                    <a:pt x="73" y="4"/>
                  </a:lnTo>
                  <a:lnTo>
                    <a:pt x="73" y="6"/>
                  </a:lnTo>
                  <a:lnTo>
                    <a:pt x="73" y="6"/>
                  </a:lnTo>
                  <a:lnTo>
                    <a:pt x="73" y="7"/>
                  </a:lnTo>
                  <a:lnTo>
                    <a:pt x="73" y="9"/>
                  </a:lnTo>
                  <a:lnTo>
                    <a:pt x="74" y="12"/>
                  </a:lnTo>
                  <a:lnTo>
                    <a:pt x="74" y="13"/>
                  </a:lnTo>
                  <a:lnTo>
                    <a:pt x="74" y="14"/>
                  </a:lnTo>
                  <a:lnTo>
                    <a:pt x="74" y="16"/>
                  </a:lnTo>
                  <a:lnTo>
                    <a:pt x="74" y="21"/>
                  </a:lnTo>
                  <a:lnTo>
                    <a:pt x="74" y="22"/>
                  </a:lnTo>
                  <a:lnTo>
                    <a:pt x="75" y="24"/>
                  </a:lnTo>
                  <a:lnTo>
                    <a:pt x="75" y="26"/>
                  </a:lnTo>
                  <a:lnTo>
                    <a:pt x="75" y="32"/>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4" name="Freeform 89"/>
            <p:cNvSpPr>
              <a:spLocks/>
            </p:cNvSpPr>
            <p:nvPr/>
          </p:nvSpPr>
          <p:spPr bwMode="auto">
            <a:xfrm>
              <a:off x="5020" y="2186"/>
              <a:ext cx="75" cy="116"/>
            </a:xfrm>
            <a:custGeom>
              <a:avLst/>
              <a:gdLst/>
              <a:ahLst/>
              <a:cxnLst>
                <a:cxn ang="0">
                  <a:pos x="2" y="59"/>
                </a:cxn>
                <a:cxn ang="0">
                  <a:pos x="3" y="85"/>
                </a:cxn>
                <a:cxn ang="0">
                  <a:pos x="5" y="105"/>
                </a:cxn>
                <a:cxn ang="0">
                  <a:pos x="6" y="113"/>
                </a:cxn>
                <a:cxn ang="0">
                  <a:pos x="6" y="115"/>
                </a:cxn>
                <a:cxn ang="0">
                  <a:pos x="7" y="115"/>
                </a:cxn>
                <a:cxn ang="0">
                  <a:pos x="8" y="111"/>
                </a:cxn>
                <a:cxn ang="0">
                  <a:pos x="9" y="100"/>
                </a:cxn>
                <a:cxn ang="0">
                  <a:pos x="11" y="69"/>
                </a:cxn>
                <a:cxn ang="0">
                  <a:pos x="13" y="29"/>
                </a:cxn>
                <a:cxn ang="0">
                  <a:pos x="15" y="9"/>
                </a:cxn>
                <a:cxn ang="0">
                  <a:pos x="16" y="2"/>
                </a:cxn>
                <a:cxn ang="0">
                  <a:pos x="17" y="0"/>
                </a:cxn>
                <a:cxn ang="0">
                  <a:pos x="17" y="1"/>
                </a:cxn>
                <a:cxn ang="0">
                  <a:pos x="18" y="5"/>
                </a:cxn>
                <a:cxn ang="0">
                  <a:pos x="19" y="18"/>
                </a:cxn>
                <a:cxn ang="0">
                  <a:pos x="21" y="54"/>
                </a:cxn>
                <a:cxn ang="0">
                  <a:pos x="23" y="86"/>
                </a:cxn>
                <a:cxn ang="0">
                  <a:pos x="24" y="103"/>
                </a:cxn>
                <a:cxn ang="0">
                  <a:pos x="25" y="111"/>
                </a:cxn>
                <a:cxn ang="0">
                  <a:pos x="26" y="115"/>
                </a:cxn>
                <a:cxn ang="0">
                  <a:pos x="27" y="116"/>
                </a:cxn>
                <a:cxn ang="0">
                  <a:pos x="27" y="113"/>
                </a:cxn>
                <a:cxn ang="0">
                  <a:pos x="28" y="107"/>
                </a:cxn>
                <a:cxn ang="0">
                  <a:pos x="29" y="93"/>
                </a:cxn>
                <a:cxn ang="0">
                  <a:pos x="32" y="46"/>
                </a:cxn>
                <a:cxn ang="0">
                  <a:pos x="34" y="21"/>
                </a:cxn>
                <a:cxn ang="0">
                  <a:pos x="35" y="10"/>
                </a:cxn>
                <a:cxn ang="0">
                  <a:pos x="35" y="2"/>
                </a:cxn>
                <a:cxn ang="0">
                  <a:pos x="36" y="0"/>
                </a:cxn>
                <a:cxn ang="0">
                  <a:pos x="37" y="0"/>
                </a:cxn>
                <a:cxn ang="0">
                  <a:pos x="38" y="4"/>
                </a:cxn>
                <a:cxn ang="0">
                  <a:pos x="39" y="12"/>
                </a:cxn>
                <a:cxn ang="0">
                  <a:pos x="40" y="29"/>
                </a:cxn>
                <a:cxn ang="0">
                  <a:pos x="43" y="86"/>
                </a:cxn>
                <a:cxn ang="0">
                  <a:pos x="44" y="102"/>
                </a:cxn>
                <a:cxn ang="0">
                  <a:pos x="45" y="111"/>
                </a:cxn>
                <a:cxn ang="0">
                  <a:pos x="46" y="115"/>
                </a:cxn>
                <a:cxn ang="0">
                  <a:pos x="47" y="116"/>
                </a:cxn>
                <a:cxn ang="0">
                  <a:pos x="47" y="114"/>
                </a:cxn>
                <a:cxn ang="0">
                  <a:pos x="48" y="108"/>
                </a:cxn>
                <a:cxn ang="0">
                  <a:pos x="49" y="92"/>
                </a:cxn>
                <a:cxn ang="0">
                  <a:pos x="51" y="60"/>
                </a:cxn>
                <a:cxn ang="0">
                  <a:pos x="53" y="24"/>
                </a:cxn>
                <a:cxn ang="0">
                  <a:pos x="55" y="8"/>
                </a:cxn>
                <a:cxn ang="0">
                  <a:pos x="55" y="2"/>
                </a:cxn>
                <a:cxn ang="0">
                  <a:pos x="56" y="0"/>
                </a:cxn>
                <a:cxn ang="0">
                  <a:pos x="57" y="0"/>
                </a:cxn>
                <a:cxn ang="0">
                  <a:pos x="57" y="3"/>
                </a:cxn>
                <a:cxn ang="0">
                  <a:pos x="58" y="12"/>
                </a:cxn>
                <a:cxn ang="0">
                  <a:pos x="60" y="33"/>
                </a:cxn>
                <a:cxn ang="0">
                  <a:pos x="63" y="82"/>
                </a:cxn>
                <a:cxn ang="0">
                  <a:pos x="64" y="104"/>
                </a:cxn>
                <a:cxn ang="0">
                  <a:pos x="65" y="112"/>
                </a:cxn>
                <a:cxn ang="0">
                  <a:pos x="66" y="115"/>
                </a:cxn>
                <a:cxn ang="0">
                  <a:pos x="66" y="115"/>
                </a:cxn>
                <a:cxn ang="0">
                  <a:pos x="67" y="112"/>
                </a:cxn>
                <a:cxn ang="0">
                  <a:pos x="68" y="102"/>
                </a:cxn>
                <a:cxn ang="0">
                  <a:pos x="70" y="74"/>
                </a:cxn>
                <a:cxn ang="0">
                  <a:pos x="72" y="39"/>
                </a:cxn>
                <a:cxn ang="0">
                  <a:pos x="74" y="17"/>
                </a:cxn>
                <a:cxn ang="0">
                  <a:pos x="75" y="4"/>
                </a:cxn>
              </a:cxnLst>
              <a:rect l="0" t="0" r="r" b="b"/>
              <a:pathLst>
                <a:path w="75" h="116">
                  <a:moveTo>
                    <a:pt x="0" y="32"/>
                  </a:moveTo>
                  <a:lnTo>
                    <a:pt x="0" y="33"/>
                  </a:lnTo>
                  <a:lnTo>
                    <a:pt x="0" y="34"/>
                  </a:lnTo>
                  <a:lnTo>
                    <a:pt x="0" y="37"/>
                  </a:lnTo>
                  <a:lnTo>
                    <a:pt x="1" y="43"/>
                  </a:lnTo>
                  <a:lnTo>
                    <a:pt x="1" y="56"/>
                  </a:lnTo>
                  <a:lnTo>
                    <a:pt x="2" y="58"/>
                  </a:lnTo>
                  <a:lnTo>
                    <a:pt x="2" y="59"/>
                  </a:lnTo>
                  <a:lnTo>
                    <a:pt x="2" y="62"/>
                  </a:lnTo>
                  <a:lnTo>
                    <a:pt x="2" y="69"/>
                  </a:lnTo>
                  <a:lnTo>
                    <a:pt x="2" y="71"/>
                  </a:lnTo>
                  <a:lnTo>
                    <a:pt x="2" y="73"/>
                  </a:lnTo>
                  <a:lnTo>
                    <a:pt x="3" y="76"/>
                  </a:lnTo>
                  <a:lnTo>
                    <a:pt x="3" y="82"/>
                  </a:lnTo>
                  <a:lnTo>
                    <a:pt x="3" y="84"/>
                  </a:lnTo>
                  <a:lnTo>
                    <a:pt x="3" y="85"/>
                  </a:lnTo>
                  <a:lnTo>
                    <a:pt x="3" y="88"/>
                  </a:lnTo>
                  <a:lnTo>
                    <a:pt x="4" y="94"/>
                  </a:lnTo>
                  <a:lnTo>
                    <a:pt x="4" y="95"/>
                  </a:lnTo>
                  <a:lnTo>
                    <a:pt x="4" y="96"/>
                  </a:lnTo>
                  <a:lnTo>
                    <a:pt x="4" y="99"/>
                  </a:lnTo>
                  <a:lnTo>
                    <a:pt x="5" y="103"/>
                  </a:lnTo>
                  <a:lnTo>
                    <a:pt x="5" y="104"/>
                  </a:lnTo>
                  <a:lnTo>
                    <a:pt x="5" y="105"/>
                  </a:lnTo>
                  <a:lnTo>
                    <a:pt x="5" y="107"/>
                  </a:lnTo>
                  <a:lnTo>
                    <a:pt x="5" y="108"/>
                  </a:lnTo>
                  <a:lnTo>
                    <a:pt x="5" y="109"/>
                  </a:lnTo>
                  <a:lnTo>
                    <a:pt x="5" y="110"/>
                  </a:lnTo>
                  <a:lnTo>
                    <a:pt x="5" y="111"/>
                  </a:lnTo>
                  <a:lnTo>
                    <a:pt x="5" y="112"/>
                  </a:lnTo>
                  <a:lnTo>
                    <a:pt x="5" y="112"/>
                  </a:lnTo>
                  <a:lnTo>
                    <a:pt x="6" y="113"/>
                  </a:lnTo>
                  <a:lnTo>
                    <a:pt x="6" y="113"/>
                  </a:lnTo>
                  <a:lnTo>
                    <a:pt x="6" y="114"/>
                  </a:lnTo>
                  <a:lnTo>
                    <a:pt x="6" y="114"/>
                  </a:lnTo>
                  <a:lnTo>
                    <a:pt x="6" y="114"/>
                  </a:lnTo>
                  <a:lnTo>
                    <a:pt x="6" y="115"/>
                  </a:lnTo>
                  <a:lnTo>
                    <a:pt x="6" y="115"/>
                  </a:lnTo>
                  <a:lnTo>
                    <a:pt x="6" y="115"/>
                  </a:lnTo>
                  <a:lnTo>
                    <a:pt x="6" y="115"/>
                  </a:lnTo>
                  <a:lnTo>
                    <a:pt x="6" y="116"/>
                  </a:lnTo>
                  <a:lnTo>
                    <a:pt x="7" y="116"/>
                  </a:lnTo>
                  <a:lnTo>
                    <a:pt x="7" y="116"/>
                  </a:lnTo>
                  <a:lnTo>
                    <a:pt x="7" y="116"/>
                  </a:lnTo>
                  <a:lnTo>
                    <a:pt x="7" y="115"/>
                  </a:lnTo>
                  <a:lnTo>
                    <a:pt x="7" y="115"/>
                  </a:lnTo>
                  <a:lnTo>
                    <a:pt x="7" y="115"/>
                  </a:lnTo>
                  <a:lnTo>
                    <a:pt x="7" y="115"/>
                  </a:lnTo>
                  <a:lnTo>
                    <a:pt x="7" y="114"/>
                  </a:lnTo>
                  <a:lnTo>
                    <a:pt x="7" y="114"/>
                  </a:lnTo>
                  <a:lnTo>
                    <a:pt x="7" y="114"/>
                  </a:lnTo>
                  <a:lnTo>
                    <a:pt x="7" y="113"/>
                  </a:lnTo>
                  <a:lnTo>
                    <a:pt x="7" y="113"/>
                  </a:lnTo>
                  <a:lnTo>
                    <a:pt x="8" y="112"/>
                  </a:lnTo>
                  <a:lnTo>
                    <a:pt x="8" y="112"/>
                  </a:lnTo>
                  <a:lnTo>
                    <a:pt x="8" y="111"/>
                  </a:lnTo>
                  <a:lnTo>
                    <a:pt x="8" y="111"/>
                  </a:lnTo>
                  <a:lnTo>
                    <a:pt x="8" y="110"/>
                  </a:lnTo>
                  <a:lnTo>
                    <a:pt x="8" y="109"/>
                  </a:lnTo>
                  <a:lnTo>
                    <a:pt x="8" y="108"/>
                  </a:lnTo>
                  <a:lnTo>
                    <a:pt x="8" y="107"/>
                  </a:lnTo>
                  <a:lnTo>
                    <a:pt x="9" y="105"/>
                  </a:lnTo>
                  <a:lnTo>
                    <a:pt x="9" y="101"/>
                  </a:lnTo>
                  <a:lnTo>
                    <a:pt x="9" y="100"/>
                  </a:lnTo>
                  <a:lnTo>
                    <a:pt x="9" y="99"/>
                  </a:lnTo>
                  <a:lnTo>
                    <a:pt x="9" y="97"/>
                  </a:lnTo>
                  <a:lnTo>
                    <a:pt x="10" y="92"/>
                  </a:lnTo>
                  <a:lnTo>
                    <a:pt x="10" y="81"/>
                  </a:lnTo>
                  <a:lnTo>
                    <a:pt x="10" y="80"/>
                  </a:lnTo>
                  <a:lnTo>
                    <a:pt x="10" y="78"/>
                  </a:lnTo>
                  <a:lnTo>
                    <a:pt x="11" y="75"/>
                  </a:lnTo>
                  <a:lnTo>
                    <a:pt x="11" y="69"/>
                  </a:lnTo>
                  <a:lnTo>
                    <a:pt x="12" y="56"/>
                  </a:lnTo>
                  <a:lnTo>
                    <a:pt x="12" y="55"/>
                  </a:lnTo>
                  <a:lnTo>
                    <a:pt x="12" y="53"/>
                  </a:lnTo>
                  <a:lnTo>
                    <a:pt x="12" y="50"/>
                  </a:lnTo>
                  <a:lnTo>
                    <a:pt x="12" y="44"/>
                  </a:lnTo>
                  <a:lnTo>
                    <a:pt x="13" y="32"/>
                  </a:lnTo>
                  <a:lnTo>
                    <a:pt x="13" y="30"/>
                  </a:lnTo>
                  <a:lnTo>
                    <a:pt x="13" y="29"/>
                  </a:lnTo>
                  <a:lnTo>
                    <a:pt x="13" y="26"/>
                  </a:lnTo>
                  <a:lnTo>
                    <a:pt x="14" y="20"/>
                  </a:lnTo>
                  <a:lnTo>
                    <a:pt x="14" y="19"/>
                  </a:lnTo>
                  <a:lnTo>
                    <a:pt x="14" y="18"/>
                  </a:lnTo>
                  <a:lnTo>
                    <a:pt x="14" y="15"/>
                  </a:lnTo>
                  <a:lnTo>
                    <a:pt x="15" y="11"/>
                  </a:lnTo>
                  <a:lnTo>
                    <a:pt x="15" y="10"/>
                  </a:lnTo>
                  <a:lnTo>
                    <a:pt x="15" y="9"/>
                  </a:lnTo>
                  <a:lnTo>
                    <a:pt x="15" y="7"/>
                  </a:lnTo>
                  <a:lnTo>
                    <a:pt x="15" y="6"/>
                  </a:lnTo>
                  <a:lnTo>
                    <a:pt x="15" y="6"/>
                  </a:lnTo>
                  <a:lnTo>
                    <a:pt x="15" y="4"/>
                  </a:lnTo>
                  <a:lnTo>
                    <a:pt x="15" y="3"/>
                  </a:lnTo>
                  <a:lnTo>
                    <a:pt x="15" y="3"/>
                  </a:lnTo>
                  <a:lnTo>
                    <a:pt x="16" y="2"/>
                  </a:lnTo>
                  <a:lnTo>
                    <a:pt x="16" y="2"/>
                  </a:lnTo>
                  <a:lnTo>
                    <a:pt x="16" y="1"/>
                  </a:lnTo>
                  <a:lnTo>
                    <a:pt x="16" y="1"/>
                  </a:lnTo>
                  <a:lnTo>
                    <a:pt x="16" y="1"/>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3"/>
                  </a:lnTo>
                  <a:lnTo>
                    <a:pt x="18" y="4"/>
                  </a:lnTo>
                  <a:lnTo>
                    <a:pt x="18" y="4"/>
                  </a:lnTo>
                  <a:lnTo>
                    <a:pt x="18" y="5"/>
                  </a:lnTo>
                  <a:lnTo>
                    <a:pt x="18" y="6"/>
                  </a:lnTo>
                  <a:lnTo>
                    <a:pt x="18" y="7"/>
                  </a:lnTo>
                  <a:lnTo>
                    <a:pt x="18" y="8"/>
                  </a:lnTo>
                  <a:lnTo>
                    <a:pt x="19" y="9"/>
                  </a:lnTo>
                  <a:lnTo>
                    <a:pt x="19" y="10"/>
                  </a:lnTo>
                  <a:lnTo>
                    <a:pt x="19" y="12"/>
                  </a:lnTo>
                  <a:lnTo>
                    <a:pt x="19" y="17"/>
                  </a:lnTo>
                  <a:lnTo>
                    <a:pt x="19" y="18"/>
                  </a:lnTo>
                  <a:lnTo>
                    <a:pt x="19" y="20"/>
                  </a:lnTo>
                  <a:lnTo>
                    <a:pt x="19" y="22"/>
                  </a:lnTo>
                  <a:lnTo>
                    <a:pt x="20" y="28"/>
                  </a:lnTo>
                  <a:lnTo>
                    <a:pt x="21" y="40"/>
                  </a:lnTo>
                  <a:lnTo>
                    <a:pt x="21" y="42"/>
                  </a:lnTo>
                  <a:lnTo>
                    <a:pt x="21" y="44"/>
                  </a:lnTo>
                  <a:lnTo>
                    <a:pt x="21" y="47"/>
                  </a:lnTo>
                  <a:lnTo>
                    <a:pt x="21" y="54"/>
                  </a:lnTo>
                  <a:lnTo>
                    <a:pt x="22" y="67"/>
                  </a:lnTo>
                  <a:lnTo>
                    <a:pt x="22" y="69"/>
                  </a:lnTo>
                  <a:lnTo>
                    <a:pt x="22" y="70"/>
                  </a:lnTo>
                  <a:lnTo>
                    <a:pt x="23" y="74"/>
                  </a:lnTo>
                  <a:lnTo>
                    <a:pt x="23" y="80"/>
                  </a:lnTo>
                  <a:lnTo>
                    <a:pt x="23" y="82"/>
                  </a:lnTo>
                  <a:lnTo>
                    <a:pt x="23" y="83"/>
                  </a:lnTo>
                  <a:lnTo>
                    <a:pt x="23" y="86"/>
                  </a:lnTo>
                  <a:lnTo>
                    <a:pt x="24" y="92"/>
                  </a:lnTo>
                  <a:lnTo>
                    <a:pt x="24" y="93"/>
                  </a:lnTo>
                  <a:lnTo>
                    <a:pt x="24" y="95"/>
                  </a:lnTo>
                  <a:lnTo>
                    <a:pt x="24" y="97"/>
                  </a:lnTo>
                  <a:lnTo>
                    <a:pt x="24" y="98"/>
                  </a:lnTo>
                  <a:lnTo>
                    <a:pt x="24" y="100"/>
                  </a:lnTo>
                  <a:lnTo>
                    <a:pt x="24" y="102"/>
                  </a:lnTo>
                  <a:lnTo>
                    <a:pt x="24" y="103"/>
                  </a:lnTo>
                  <a:lnTo>
                    <a:pt x="25" y="104"/>
                  </a:lnTo>
                  <a:lnTo>
                    <a:pt x="25" y="106"/>
                  </a:lnTo>
                  <a:lnTo>
                    <a:pt x="25" y="107"/>
                  </a:lnTo>
                  <a:lnTo>
                    <a:pt x="25" y="108"/>
                  </a:lnTo>
                  <a:lnTo>
                    <a:pt x="25" y="109"/>
                  </a:lnTo>
                  <a:lnTo>
                    <a:pt x="25" y="110"/>
                  </a:lnTo>
                  <a:lnTo>
                    <a:pt x="25" y="111"/>
                  </a:lnTo>
                  <a:lnTo>
                    <a:pt x="25" y="111"/>
                  </a:lnTo>
                  <a:lnTo>
                    <a:pt x="25" y="112"/>
                  </a:lnTo>
                  <a:lnTo>
                    <a:pt x="25" y="112"/>
                  </a:lnTo>
                  <a:lnTo>
                    <a:pt x="26" y="113"/>
                  </a:lnTo>
                  <a:lnTo>
                    <a:pt x="26" y="113"/>
                  </a:lnTo>
                  <a:lnTo>
                    <a:pt x="26" y="114"/>
                  </a:lnTo>
                  <a:lnTo>
                    <a:pt x="26" y="114"/>
                  </a:lnTo>
                  <a:lnTo>
                    <a:pt x="26" y="114"/>
                  </a:lnTo>
                  <a:lnTo>
                    <a:pt x="26" y="115"/>
                  </a:lnTo>
                  <a:lnTo>
                    <a:pt x="26" y="115"/>
                  </a:lnTo>
                  <a:lnTo>
                    <a:pt x="26" y="115"/>
                  </a:lnTo>
                  <a:lnTo>
                    <a:pt x="26" y="115"/>
                  </a:lnTo>
                  <a:lnTo>
                    <a:pt x="26" y="116"/>
                  </a:lnTo>
                  <a:lnTo>
                    <a:pt x="27" y="116"/>
                  </a:lnTo>
                  <a:lnTo>
                    <a:pt x="27" y="116"/>
                  </a:lnTo>
                  <a:lnTo>
                    <a:pt x="27" y="116"/>
                  </a:lnTo>
                  <a:lnTo>
                    <a:pt x="27" y="116"/>
                  </a:lnTo>
                  <a:lnTo>
                    <a:pt x="27" y="115"/>
                  </a:lnTo>
                  <a:lnTo>
                    <a:pt x="27" y="115"/>
                  </a:lnTo>
                  <a:lnTo>
                    <a:pt x="27" y="115"/>
                  </a:lnTo>
                  <a:lnTo>
                    <a:pt x="27" y="115"/>
                  </a:lnTo>
                  <a:lnTo>
                    <a:pt x="27" y="114"/>
                  </a:lnTo>
                  <a:lnTo>
                    <a:pt x="27" y="114"/>
                  </a:lnTo>
                  <a:lnTo>
                    <a:pt x="27" y="114"/>
                  </a:lnTo>
                  <a:lnTo>
                    <a:pt x="27" y="113"/>
                  </a:lnTo>
                  <a:lnTo>
                    <a:pt x="27" y="113"/>
                  </a:lnTo>
                  <a:lnTo>
                    <a:pt x="28" y="112"/>
                  </a:lnTo>
                  <a:lnTo>
                    <a:pt x="28" y="112"/>
                  </a:lnTo>
                  <a:lnTo>
                    <a:pt x="28" y="111"/>
                  </a:lnTo>
                  <a:lnTo>
                    <a:pt x="28" y="110"/>
                  </a:lnTo>
                  <a:lnTo>
                    <a:pt x="28" y="109"/>
                  </a:lnTo>
                  <a:lnTo>
                    <a:pt x="28" y="108"/>
                  </a:lnTo>
                  <a:lnTo>
                    <a:pt x="28" y="107"/>
                  </a:lnTo>
                  <a:lnTo>
                    <a:pt x="28" y="106"/>
                  </a:lnTo>
                  <a:lnTo>
                    <a:pt x="29" y="104"/>
                  </a:lnTo>
                  <a:lnTo>
                    <a:pt x="29" y="103"/>
                  </a:lnTo>
                  <a:lnTo>
                    <a:pt x="29" y="102"/>
                  </a:lnTo>
                  <a:lnTo>
                    <a:pt x="29" y="100"/>
                  </a:lnTo>
                  <a:lnTo>
                    <a:pt x="29" y="96"/>
                  </a:lnTo>
                  <a:lnTo>
                    <a:pt x="29" y="94"/>
                  </a:lnTo>
                  <a:lnTo>
                    <a:pt x="29" y="93"/>
                  </a:lnTo>
                  <a:lnTo>
                    <a:pt x="30" y="91"/>
                  </a:lnTo>
                  <a:lnTo>
                    <a:pt x="30" y="85"/>
                  </a:lnTo>
                  <a:lnTo>
                    <a:pt x="31" y="74"/>
                  </a:lnTo>
                  <a:lnTo>
                    <a:pt x="31" y="72"/>
                  </a:lnTo>
                  <a:lnTo>
                    <a:pt x="31" y="70"/>
                  </a:lnTo>
                  <a:lnTo>
                    <a:pt x="31" y="67"/>
                  </a:lnTo>
                  <a:lnTo>
                    <a:pt x="31" y="60"/>
                  </a:lnTo>
                  <a:lnTo>
                    <a:pt x="32" y="46"/>
                  </a:lnTo>
                  <a:lnTo>
                    <a:pt x="32" y="45"/>
                  </a:lnTo>
                  <a:lnTo>
                    <a:pt x="32" y="43"/>
                  </a:lnTo>
                  <a:lnTo>
                    <a:pt x="33" y="40"/>
                  </a:lnTo>
                  <a:lnTo>
                    <a:pt x="33" y="33"/>
                  </a:lnTo>
                  <a:lnTo>
                    <a:pt x="33" y="32"/>
                  </a:lnTo>
                  <a:lnTo>
                    <a:pt x="33" y="30"/>
                  </a:lnTo>
                  <a:lnTo>
                    <a:pt x="33" y="27"/>
                  </a:lnTo>
                  <a:lnTo>
                    <a:pt x="34" y="21"/>
                  </a:lnTo>
                  <a:lnTo>
                    <a:pt x="34" y="20"/>
                  </a:lnTo>
                  <a:lnTo>
                    <a:pt x="34" y="19"/>
                  </a:lnTo>
                  <a:lnTo>
                    <a:pt x="34" y="16"/>
                  </a:lnTo>
                  <a:lnTo>
                    <a:pt x="34" y="15"/>
                  </a:lnTo>
                  <a:lnTo>
                    <a:pt x="34" y="14"/>
                  </a:lnTo>
                  <a:lnTo>
                    <a:pt x="34" y="12"/>
                  </a:lnTo>
                  <a:lnTo>
                    <a:pt x="35" y="11"/>
                  </a:lnTo>
                  <a:lnTo>
                    <a:pt x="35" y="10"/>
                  </a:lnTo>
                  <a:lnTo>
                    <a:pt x="35" y="8"/>
                  </a:lnTo>
                  <a:lnTo>
                    <a:pt x="35" y="7"/>
                  </a:lnTo>
                  <a:lnTo>
                    <a:pt x="35" y="6"/>
                  </a:lnTo>
                  <a:lnTo>
                    <a:pt x="35" y="5"/>
                  </a:lnTo>
                  <a:lnTo>
                    <a:pt x="35" y="4"/>
                  </a:lnTo>
                  <a:lnTo>
                    <a:pt x="35" y="3"/>
                  </a:lnTo>
                  <a:lnTo>
                    <a:pt x="35" y="3"/>
                  </a:lnTo>
                  <a:lnTo>
                    <a:pt x="35" y="2"/>
                  </a:lnTo>
                  <a:lnTo>
                    <a:pt x="36" y="2"/>
                  </a:lnTo>
                  <a:lnTo>
                    <a:pt x="36" y="1"/>
                  </a:lnTo>
                  <a:lnTo>
                    <a:pt x="36" y="1"/>
                  </a:lnTo>
                  <a:lnTo>
                    <a:pt x="36" y="1"/>
                  </a:lnTo>
                  <a:lnTo>
                    <a:pt x="36" y="0"/>
                  </a:lnTo>
                  <a:lnTo>
                    <a:pt x="36" y="0"/>
                  </a:lnTo>
                  <a:lnTo>
                    <a:pt x="36" y="0"/>
                  </a:lnTo>
                  <a:lnTo>
                    <a:pt x="36" y="0"/>
                  </a:lnTo>
                  <a:lnTo>
                    <a:pt x="36" y="0"/>
                  </a:lnTo>
                  <a:lnTo>
                    <a:pt x="37" y="0"/>
                  </a:lnTo>
                  <a:lnTo>
                    <a:pt x="37" y="0"/>
                  </a:lnTo>
                  <a:lnTo>
                    <a:pt x="37" y="0"/>
                  </a:lnTo>
                  <a:lnTo>
                    <a:pt x="37" y="0"/>
                  </a:lnTo>
                  <a:lnTo>
                    <a:pt x="37" y="0"/>
                  </a:lnTo>
                  <a:lnTo>
                    <a:pt x="37" y="0"/>
                  </a:lnTo>
                  <a:lnTo>
                    <a:pt x="37" y="0"/>
                  </a:lnTo>
                  <a:lnTo>
                    <a:pt x="37" y="1"/>
                  </a:lnTo>
                  <a:lnTo>
                    <a:pt x="37" y="1"/>
                  </a:lnTo>
                  <a:lnTo>
                    <a:pt x="37" y="2"/>
                  </a:lnTo>
                  <a:lnTo>
                    <a:pt x="37" y="2"/>
                  </a:lnTo>
                  <a:lnTo>
                    <a:pt x="37" y="2"/>
                  </a:lnTo>
                  <a:lnTo>
                    <a:pt x="38" y="3"/>
                  </a:lnTo>
                  <a:lnTo>
                    <a:pt x="38" y="3"/>
                  </a:lnTo>
                  <a:lnTo>
                    <a:pt x="38" y="4"/>
                  </a:lnTo>
                  <a:lnTo>
                    <a:pt x="38" y="5"/>
                  </a:lnTo>
                  <a:lnTo>
                    <a:pt x="38" y="5"/>
                  </a:lnTo>
                  <a:lnTo>
                    <a:pt x="38" y="7"/>
                  </a:lnTo>
                  <a:lnTo>
                    <a:pt x="38" y="8"/>
                  </a:lnTo>
                  <a:lnTo>
                    <a:pt x="38" y="8"/>
                  </a:lnTo>
                  <a:lnTo>
                    <a:pt x="38" y="10"/>
                  </a:lnTo>
                  <a:lnTo>
                    <a:pt x="39" y="11"/>
                  </a:lnTo>
                  <a:lnTo>
                    <a:pt x="39" y="12"/>
                  </a:lnTo>
                  <a:lnTo>
                    <a:pt x="39" y="14"/>
                  </a:lnTo>
                  <a:lnTo>
                    <a:pt x="39" y="15"/>
                  </a:lnTo>
                  <a:lnTo>
                    <a:pt x="39" y="16"/>
                  </a:lnTo>
                  <a:lnTo>
                    <a:pt x="39" y="19"/>
                  </a:lnTo>
                  <a:lnTo>
                    <a:pt x="39" y="24"/>
                  </a:lnTo>
                  <a:lnTo>
                    <a:pt x="40" y="25"/>
                  </a:lnTo>
                  <a:lnTo>
                    <a:pt x="40" y="26"/>
                  </a:lnTo>
                  <a:lnTo>
                    <a:pt x="40" y="29"/>
                  </a:lnTo>
                  <a:lnTo>
                    <a:pt x="40" y="35"/>
                  </a:lnTo>
                  <a:lnTo>
                    <a:pt x="41" y="48"/>
                  </a:lnTo>
                  <a:lnTo>
                    <a:pt x="42" y="73"/>
                  </a:lnTo>
                  <a:lnTo>
                    <a:pt x="42" y="75"/>
                  </a:lnTo>
                  <a:lnTo>
                    <a:pt x="43" y="76"/>
                  </a:lnTo>
                  <a:lnTo>
                    <a:pt x="43" y="79"/>
                  </a:lnTo>
                  <a:lnTo>
                    <a:pt x="43" y="85"/>
                  </a:lnTo>
                  <a:lnTo>
                    <a:pt x="43" y="86"/>
                  </a:lnTo>
                  <a:lnTo>
                    <a:pt x="43" y="88"/>
                  </a:lnTo>
                  <a:lnTo>
                    <a:pt x="43" y="90"/>
                  </a:lnTo>
                  <a:lnTo>
                    <a:pt x="44" y="95"/>
                  </a:lnTo>
                  <a:lnTo>
                    <a:pt x="44" y="97"/>
                  </a:lnTo>
                  <a:lnTo>
                    <a:pt x="44" y="98"/>
                  </a:lnTo>
                  <a:lnTo>
                    <a:pt x="44" y="100"/>
                  </a:lnTo>
                  <a:lnTo>
                    <a:pt x="44" y="101"/>
                  </a:lnTo>
                  <a:lnTo>
                    <a:pt x="44" y="102"/>
                  </a:lnTo>
                  <a:lnTo>
                    <a:pt x="44" y="104"/>
                  </a:lnTo>
                  <a:lnTo>
                    <a:pt x="45" y="105"/>
                  </a:lnTo>
                  <a:lnTo>
                    <a:pt x="45" y="106"/>
                  </a:lnTo>
                  <a:lnTo>
                    <a:pt x="45" y="108"/>
                  </a:lnTo>
                  <a:lnTo>
                    <a:pt x="45" y="108"/>
                  </a:lnTo>
                  <a:lnTo>
                    <a:pt x="45" y="109"/>
                  </a:lnTo>
                  <a:lnTo>
                    <a:pt x="45" y="110"/>
                  </a:lnTo>
                  <a:lnTo>
                    <a:pt x="45" y="111"/>
                  </a:lnTo>
                  <a:lnTo>
                    <a:pt x="45" y="112"/>
                  </a:lnTo>
                  <a:lnTo>
                    <a:pt x="45" y="112"/>
                  </a:lnTo>
                  <a:lnTo>
                    <a:pt x="45" y="113"/>
                  </a:lnTo>
                  <a:lnTo>
                    <a:pt x="45" y="113"/>
                  </a:lnTo>
                  <a:lnTo>
                    <a:pt x="46" y="114"/>
                  </a:lnTo>
                  <a:lnTo>
                    <a:pt x="46" y="114"/>
                  </a:lnTo>
                  <a:lnTo>
                    <a:pt x="46" y="114"/>
                  </a:lnTo>
                  <a:lnTo>
                    <a:pt x="46" y="115"/>
                  </a:lnTo>
                  <a:lnTo>
                    <a:pt x="46" y="115"/>
                  </a:lnTo>
                  <a:lnTo>
                    <a:pt x="46" y="115"/>
                  </a:lnTo>
                  <a:lnTo>
                    <a:pt x="46" y="115"/>
                  </a:lnTo>
                  <a:lnTo>
                    <a:pt x="46" y="115"/>
                  </a:lnTo>
                  <a:lnTo>
                    <a:pt x="46" y="116"/>
                  </a:lnTo>
                  <a:lnTo>
                    <a:pt x="46" y="116"/>
                  </a:lnTo>
                  <a:lnTo>
                    <a:pt x="47" y="116"/>
                  </a:lnTo>
                  <a:lnTo>
                    <a:pt x="47" y="116"/>
                  </a:lnTo>
                  <a:lnTo>
                    <a:pt x="47" y="115"/>
                  </a:lnTo>
                  <a:lnTo>
                    <a:pt x="47" y="115"/>
                  </a:lnTo>
                  <a:lnTo>
                    <a:pt x="47" y="115"/>
                  </a:lnTo>
                  <a:lnTo>
                    <a:pt x="47" y="115"/>
                  </a:lnTo>
                  <a:lnTo>
                    <a:pt x="47" y="115"/>
                  </a:lnTo>
                  <a:lnTo>
                    <a:pt x="47" y="114"/>
                  </a:lnTo>
                  <a:lnTo>
                    <a:pt x="47" y="114"/>
                  </a:lnTo>
                  <a:lnTo>
                    <a:pt x="47" y="114"/>
                  </a:lnTo>
                  <a:lnTo>
                    <a:pt x="47" y="113"/>
                  </a:lnTo>
                  <a:lnTo>
                    <a:pt x="47" y="113"/>
                  </a:lnTo>
                  <a:lnTo>
                    <a:pt x="47" y="112"/>
                  </a:lnTo>
                  <a:lnTo>
                    <a:pt x="48" y="112"/>
                  </a:lnTo>
                  <a:lnTo>
                    <a:pt x="48" y="111"/>
                  </a:lnTo>
                  <a:lnTo>
                    <a:pt x="48" y="110"/>
                  </a:lnTo>
                  <a:lnTo>
                    <a:pt x="48" y="109"/>
                  </a:lnTo>
                  <a:lnTo>
                    <a:pt x="48" y="108"/>
                  </a:lnTo>
                  <a:lnTo>
                    <a:pt x="48" y="106"/>
                  </a:lnTo>
                  <a:lnTo>
                    <a:pt x="48" y="105"/>
                  </a:lnTo>
                  <a:lnTo>
                    <a:pt x="48" y="104"/>
                  </a:lnTo>
                  <a:lnTo>
                    <a:pt x="49" y="102"/>
                  </a:lnTo>
                  <a:lnTo>
                    <a:pt x="49" y="101"/>
                  </a:lnTo>
                  <a:lnTo>
                    <a:pt x="49" y="100"/>
                  </a:lnTo>
                  <a:lnTo>
                    <a:pt x="49" y="97"/>
                  </a:lnTo>
                  <a:lnTo>
                    <a:pt x="49" y="92"/>
                  </a:lnTo>
                  <a:lnTo>
                    <a:pt x="49" y="91"/>
                  </a:lnTo>
                  <a:lnTo>
                    <a:pt x="49" y="89"/>
                  </a:lnTo>
                  <a:lnTo>
                    <a:pt x="50" y="86"/>
                  </a:lnTo>
                  <a:lnTo>
                    <a:pt x="50" y="80"/>
                  </a:lnTo>
                  <a:lnTo>
                    <a:pt x="51" y="67"/>
                  </a:lnTo>
                  <a:lnTo>
                    <a:pt x="51" y="65"/>
                  </a:lnTo>
                  <a:lnTo>
                    <a:pt x="51" y="64"/>
                  </a:lnTo>
                  <a:lnTo>
                    <a:pt x="51" y="60"/>
                  </a:lnTo>
                  <a:lnTo>
                    <a:pt x="52" y="53"/>
                  </a:lnTo>
                  <a:lnTo>
                    <a:pt x="52" y="40"/>
                  </a:lnTo>
                  <a:lnTo>
                    <a:pt x="52" y="38"/>
                  </a:lnTo>
                  <a:lnTo>
                    <a:pt x="53" y="36"/>
                  </a:lnTo>
                  <a:lnTo>
                    <a:pt x="53" y="33"/>
                  </a:lnTo>
                  <a:lnTo>
                    <a:pt x="53" y="27"/>
                  </a:lnTo>
                  <a:lnTo>
                    <a:pt x="53" y="26"/>
                  </a:lnTo>
                  <a:lnTo>
                    <a:pt x="53" y="24"/>
                  </a:lnTo>
                  <a:lnTo>
                    <a:pt x="53" y="22"/>
                  </a:lnTo>
                  <a:lnTo>
                    <a:pt x="54" y="16"/>
                  </a:lnTo>
                  <a:lnTo>
                    <a:pt x="54" y="15"/>
                  </a:lnTo>
                  <a:lnTo>
                    <a:pt x="54" y="14"/>
                  </a:lnTo>
                  <a:lnTo>
                    <a:pt x="54" y="12"/>
                  </a:lnTo>
                  <a:lnTo>
                    <a:pt x="54" y="11"/>
                  </a:lnTo>
                  <a:lnTo>
                    <a:pt x="54" y="10"/>
                  </a:lnTo>
                  <a:lnTo>
                    <a:pt x="55" y="8"/>
                  </a:lnTo>
                  <a:lnTo>
                    <a:pt x="55" y="8"/>
                  </a:lnTo>
                  <a:lnTo>
                    <a:pt x="55" y="7"/>
                  </a:lnTo>
                  <a:lnTo>
                    <a:pt x="55" y="6"/>
                  </a:lnTo>
                  <a:lnTo>
                    <a:pt x="55" y="5"/>
                  </a:lnTo>
                  <a:lnTo>
                    <a:pt x="55" y="5"/>
                  </a:lnTo>
                  <a:lnTo>
                    <a:pt x="55" y="4"/>
                  </a:lnTo>
                  <a:lnTo>
                    <a:pt x="55" y="3"/>
                  </a:lnTo>
                  <a:lnTo>
                    <a:pt x="55" y="2"/>
                  </a:lnTo>
                  <a:lnTo>
                    <a:pt x="55" y="2"/>
                  </a:lnTo>
                  <a:lnTo>
                    <a:pt x="55" y="1"/>
                  </a:lnTo>
                  <a:lnTo>
                    <a:pt x="55" y="1"/>
                  </a:lnTo>
                  <a:lnTo>
                    <a:pt x="56" y="1"/>
                  </a:lnTo>
                  <a:lnTo>
                    <a:pt x="56" y="0"/>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1"/>
                  </a:lnTo>
                  <a:lnTo>
                    <a:pt x="57" y="1"/>
                  </a:lnTo>
                  <a:lnTo>
                    <a:pt x="57" y="2"/>
                  </a:lnTo>
                  <a:lnTo>
                    <a:pt x="57" y="2"/>
                  </a:lnTo>
                  <a:lnTo>
                    <a:pt x="57" y="2"/>
                  </a:lnTo>
                  <a:lnTo>
                    <a:pt x="57" y="3"/>
                  </a:lnTo>
                  <a:lnTo>
                    <a:pt x="57" y="3"/>
                  </a:lnTo>
                  <a:lnTo>
                    <a:pt x="57" y="4"/>
                  </a:lnTo>
                  <a:lnTo>
                    <a:pt x="58" y="5"/>
                  </a:lnTo>
                  <a:lnTo>
                    <a:pt x="58" y="6"/>
                  </a:lnTo>
                  <a:lnTo>
                    <a:pt x="58" y="7"/>
                  </a:lnTo>
                  <a:lnTo>
                    <a:pt x="58" y="8"/>
                  </a:lnTo>
                  <a:lnTo>
                    <a:pt x="58" y="9"/>
                  </a:lnTo>
                  <a:lnTo>
                    <a:pt x="58" y="10"/>
                  </a:lnTo>
                  <a:lnTo>
                    <a:pt x="58" y="12"/>
                  </a:lnTo>
                  <a:lnTo>
                    <a:pt x="59" y="16"/>
                  </a:lnTo>
                  <a:lnTo>
                    <a:pt x="59" y="18"/>
                  </a:lnTo>
                  <a:lnTo>
                    <a:pt x="59" y="19"/>
                  </a:lnTo>
                  <a:lnTo>
                    <a:pt x="59" y="21"/>
                  </a:lnTo>
                  <a:lnTo>
                    <a:pt x="59" y="26"/>
                  </a:lnTo>
                  <a:lnTo>
                    <a:pt x="59" y="28"/>
                  </a:lnTo>
                  <a:lnTo>
                    <a:pt x="60" y="30"/>
                  </a:lnTo>
                  <a:lnTo>
                    <a:pt x="60" y="33"/>
                  </a:lnTo>
                  <a:lnTo>
                    <a:pt x="60" y="39"/>
                  </a:lnTo>
                  <a:lnTo>
                    <a:pt x="61" y="53"/>
                  </a:lnTo>
                  <a:lnTo>
                    <a:pt x="61" y="55"/>
                  </a:lnTo>
                  <a:lnTo>
                    <a:pt x="61" y="56"/>
                  </a:lnTo>
                  <a:lnTo>
                    <a:pt x="61" y="60"/>
                  </a:lnTo>
                  <a:lnTo>
                    <a:pt x="62" y="67"/>
                  </a:lnTo>
                  <a:lnTo>
                    <a:pt x="62" y="80"/>
                  </a:lnTo>
                  <a:lnTo>
                    <a:pt x="63" y="82"/>
                  </a:lnTo>
                  <a:lnTo>
                    <a:pt x="63" y="84"/>
                  </a:lnTo>
                  <a:lnTo>
                    <a:pt x="63" y="87"/>
                  </a:lnTo>
                  <a:lnTo>
                    <a:pt x="63" y="92"/>
                  </a:lnTo>
                  <a:lnTo>
                    <a:pt x="63" y="94"/>
                  </a:lnTo>
                  <a:lnTo>
                    <a:pt x="63" y="95"/>
                  </a:lnTo>
                  <a:lnTo>
                    <a:pt x="64" y="98"/>
                  </a:lnTo>
                  <a:lnTo>
                    <a:pt x="64" y="102"/>
                  </a:lnTo>
                  <a:lnTo>
                    <a:pt x="64" y="104"/>
                  </a:lnTo>
                  <a:lnTo>
                    <a:pt x="64" y="105"/>
                  </a:lnTo>
                  <a:lnTo>
                    <a:pt x="64" y="107"/>
                  </a:lnTo>
                  <a:lnTo>
                    <a:pt x="64" y="108"/>
                  </a:lnTo>
                  <a:lnTo>
                    <a:pt x="65" y="108"/>
                  </a:lnTo>
                  <a:lnTo>
                    <a:pt x="65" y="110"/>
                  </a:lnTo>
                  <a:lnTo>
                    <a:pt x="65" y="111"/>
                  </a:lnTo>
                  <a:lnTo>
                    <a:pt x="65" y="111"/>
                  </a:lnTo>
                  <a:lnTo>
                    <a:pt x="65" y="112"/>
                  </a:lnTo>
                  <a:lnTo>
                    <a:pt x="65" y="113"/>
                  </a:lnTo>
                  <a:lnTo>
                    <a:pt x="65" y="113"/>
                  </a:lnTo>
                  <a:lnTo>
                    <a:pt x="65" y="114"/>
                  </a:lnTo>
                  <a:lnTo>
                    <a:pt x="66" y="114"/>
                  </a:lnTo>
                  <a:lnTo>
                    <a:pt x="66" y="114"/>
                  </a:lnTo>
                  <a:lnTo>
                    <a:pt x="66" y="115"/>
                  </a:lnTo>
                  <a:lnTo>
                    <a:pt x="66" y="115"/>
                  </a:lnTo>
                  <a:lnTo>
                    <a:pt x="66" y="115"/>
                  </a:lnTo>
                  <a:lnTo>
                    <a:pt x="66" y="115"/>
                  </a:lnTo>
                  <a:lnTo>
                    <a:pt x="66" y="116"/>
                  </a:lnTo>
                  <a:lnTo>
                    <a:pt x="66" y="116"/>
                  </a:lnTo>
                  <a:lnTo>
                    <a:pt x="66" y="116"/>
                  </a:lnTo>
                  <a:lnTo>
                    <a:pt x="66" y="116"/>
                  </a:lnTo>
                  <a:lnTo>
                    <a:pt x="66" y="116"/>
                  </a:lnTo>
                  <a:lnTo>
                    <a:pt x="66" y="115"/>
                  </a:lnTo>
                  <a:lnTo>
                    <a:pt x="66" y="115"/>
                  </a:lnTo>
                  <a:lnTo>
                    <a:pt x="67" y="115"/>
                  </a:lnTo>
                  <a:lnTo>
                    <a:pt x="67" y="115"/>
                  </a:lnTo>
                  <a:lnTo>
                    <a:pt x="67" y="114"/>
                  </a:lnTo>
                  <a:lnTo>
                    <a:pt x="67" y="114"/>
                  </a:lnTo>
                  <a:lnTo>
                    <a:pt x="67" y="114"/>
                  </a:lnTo>
                  <a:lnTo>
                    <a:pt x="67" y="113"/>
                  </a:lnTo>
                  <a:lnTo>
                    <a:pt x="67" y="113"/>
                  </a:lnTo>
                  <a:lnTo>
                    <a:pt x="67" y="112"/>
                  </a:lnTo>
                  <a:lnTo>
                    <a:pt x="67" y="112"/>
                  </a:lnTo>
                  <a:lnTo>
                    <a:pt x="67" y="111"/>
                  </a:lnTo>
                  <a:lnTo>
                    <a:pt x="68" y="110"/>
                  </a:lnTo>
                  <a:lnTo>
                    <a:pt x="68" y="109"/>
                  </a:lnTo>
                  <a:lnTo>
                    <a:pt x="68" y="108"/>
                  </a:lnTo>
                  <a:lnTo>
                    <a:pt x="68" y="107"/>
                  </a:lnTo>
                  <a:lnTo>
                    <a:pt x="68" y="106"/>
                  </a:lnTo>
                  <a:lnTo>
                    <a:pt x="68" y="102"/>
                  </a:lnTo>
                  <a:lnTo>
                    <a:pt x="68" y="100"/>
                  </a:lnTo>
                  <a:lnTo>
                    <a:pt x="69" y="99"/>
                  </a:lnTo>
                  <a:lnTo>
                    <a:pt x="69" y="97"/>
                  </a:lnTo>
                  <a:lnTo>
                    <a:pt x="69" y="92"/>
                  </a:lnTo>
                  <a:lnTo>
                    <a:pt x="70" y="81"/>
                  </a:lnTo>
                  <a:lnTo>
                    <a:pt x="70" y="79"/>
                  </a:lnTo>
                  <a:lnTo>
                    <a:pt x="70" y="78"/>
                  </a:lnTo>
                  <a:lnTo>
                    <a:pt x="70" y="74"/>
                  </a:lnTo>
                  <a:lnTo>
                    <a:pt x="70" y="68"/>
                  </a:lnTo>
                  <a:lnTo>
                    <a:pt x="71" y="55"/>
                  </a:lnTo>
                  <a:lnTo>
                    <a:pt x="71" y="53"/>
                  </a:lnTo>
                  <a:lnTo>
                    <a:pt x="71" y="52"/>
                  </a:lnTo>
                  <a:lnTo>
                    <a:pt x="72" y="48"/>
                  </a:lnTo>
                  <a:lnTo>
                    <a:pt x="72" y="42"/>
                  </a:lnTo>
                  <a:lnTo>
                    <a:pt x="72" y="41"/>
                  </a:lnTo>
                  <a:lnTo>
                    <a:pt x="72" y="39"/>
                  </a:lnTo>
                  <a:lnTo>
                    <a:pt x="72" y="36"/>
                  </a:lnTo>
                  <a:lnTo>
                    <a:pt x="73" y="30"/>
                  </a:lnTo>
                  <a:lnTo>
                    <a:pt x="73" y="29"/>
                  </a:lnTo>
                  <a:lnTo>
                    <a:pt x="73" y="28"/>
                  </a:lnTo>
                  <a:lnTo>
                    <a:pt x="73" y="25"/>
                  </a:lnTo>
                  <a:lnTo>
                    <a:pt x="73" y="20"/>
                  </a:lnTo>
                  <a:lnTo>
                    <a:pt x="73" y="18"/>
                  </a:lnTo>
                  <a:lnTo>
                    <a:pt x="74" y="17"/>
                  </a:lnTo>
                  <a:lnTo>
                    <a:pt x="74" y="15"/>
                  </a:lnTo>
                  <a:lnTo>
                    <a:pt x="74" y="11"/>
                  </a:lnTo>
                  <a:lnTo>
                    <a:pt x="74" y="10"/>
                  </a:lnTo>
                  <a:lnTo>
                    <a:pt x="74" y="9"/>
                  </a:lnTo>
                  <a:lnTo>
                    <a:pt x="74" y="7"/>
                  </a:lnTo>
                  <a:lnTo>
                    <a:pt x="74" y="7"/>
                  </a:lnTo>
                  <a:lnTo>
                    <a:pt x="74" y="6"/>
                  </a:lnTo>
                  <a:lnTo>
                    <a:pt x="75" y="4"/>
                  </a:lnTo>
                  <a:lnTo>
                    <a:pt x="75" y="4"/>
                  </a:lnTo>
                  <a:lnTo>
                    <a:pt x="75" y="3"/>
                  </a:lnTo>
                  <a:lnTo>
                    <a:pt x="75" y="3"/>
                  </a:lnTo>
                  <a:lnTo>
                    <a:pt x="75" y="2"/>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5" name="Freeform 90"/>
            <p:cNvSpPr>
              <a:spLocks/>
            </p:cNvSpPr>
            <p:nvPr/>
          </p:nvSpPr>
          <p:spPr bwMode="auto">
            <a:xfrm>
              <a:off x="5095" y="2186"/>
              <a:ext cx="72" cy="116"/>
            </a:xfrm>
            <a:custGeom>
              <a:avLst/>
              <a:gdLst/>
              <a:ahLst/>
              <a:cxnLst>
                <a:cxn ang="0">
                  <a:pos x="1" y="0"/>
                </a:cxn>
                <a:cxn ang="0">
                  <a:pos x="1" y="0"/>
                </a:cxn>
                <a:cxn ang="0">
                  <a:pos x="2" y="3"/>
                </a:cxn>
                <a:cxn ang="0">
                  <a:pos x="3" y="15"/>
                </a:cxn>
                <a:cxn ang="0">
                  <a:pos x="5" y="45"/>
                </a:cxn>
                <a:cxn ang="0">
                  <a:pos x="8" y="93"/>
                </a:cxn>
                <a:cxn ang="0">
                  <a:pos x="9" y="105"/>
                </a:cxn>
                <a:cxn ang="0">
                  <a:pos x="10" y="112"/>
                </a:cxn>
                <a:cxn ang="0">
                  <a:pos x="10" y="115"/>
                </a:cxn>
                <a:cxn ang="0">
                  <a:pos x="11" y="115"/>
                </a:cxn>
                <a:cxn ang="0">
                  <a:pos x="12" y="112"/>
                </a:cxn>
                <a:cxn ang="0">
                  <a:pos x="13" y="104"/>
                </a:cxn>
                <a:cxn ang="0">
                  <a:pos x="14" y="83"/>
                </a:cxn>
                <a:cxn ang="0">
                  <a:pos x="17" y="38"/>
                </a:cxn>
                <a:cxn ang="0">
                  <a:pos x="18" y="15"/>
                </a:cxn>
                <a:cxn ang="0">
                  <a:pos x="19" y="5"/>
                </a:cxn>
                <a:cxn ang="0">
                  <a:pos x="20" y="1"/>
                </a:cxn>
                <a:cxn ang="0">
                  <a:pos x="21" y="0"/>
                </a:cxn>
                <a:cxn ang="0">
                  <a:pos x="21" y="2"/>
                </a:cxn>
                <a:cxn ang="0">
                  <a:pos x="22" y="10"/>
                </a:cxn>
                <a:cxn ang="0">
                  <a:pos x="24" y="28"/>
                </a:cxn>
                <a:cxn ang="0">
                  <a:pos x="26" y="64"/>
                </a:cxn>
                <a:cxn ang="0">
                  <a:pos x="27" y="89"/>
                </a:cxn>
                <a:cxn ang="0">
                  <a:pos x="28" y="107"/>
                </a:cxn>
                <a:cxn ang="0">
                  <a:pos x="29" y="114"/>
                </a:cxn>
                <a:cxn ang="0">
                  <a:pos x="30" y="116"/>
                </a:cxn>
                <a:cxn ang="0">
                  <a:pos x="31" y="114"/>
                </a:cxn>
                <a:cxn ang="0">
                  <a:pos x="31" y="110"/>
                </a:cxn>
                <a:cxn ang="0">
                  <a:pos x="33" y="97"/>
                </a:cxn>
                <a:cxn ang="0">
                  <a:pos x="35" y="60"/>
                </a:cxn>
                <a:cxn ang="0">
                  <a:pos x="37" y="26"/>
                </a:cxn>
                <a:cxn ang="0">
                  <a:pos x="38" y="10"/>
                </a:cxn>
                <a:cxn ang="0">
                  <a:pos x="39" y="3"/>
                </a:cxn>
                <a:cxn ang="0">
                  <a:pos x="39" y="0"/>
                </a:cxn>
                <a:cxn ang="0">
                  <a:pos x="40" y="0"/>
                </a:cxn>
                <a:cxn ang="0">
                  <a:pos x="41" y="3"/>
                </a:cxn>
                <a:cxn ang="0">
                  <a:pos x="42" y="12"/>
                </a:cxn>
                <a:cxn ang="0">
                  <a:pos x="43" y="28"/>
                </a:cxn>
                <a:cxn ang="0">
                  <a:pos x="45" y="75"/>
                </a:cxn>
                <a:cxn ang="0">
                  <a:pos x="47" y="97"/>
                </a:cxn>
                <a:cxn ang="0">
                  <a:pos x="48" y="108"/>
                </a:cxn>
                <a:cxn ang="0">
                  <a:pos x="49" y="114"/>
                </a:cxn>
                <a:cxn ang="0">
                  <a:pos x="49" y="116"/>
                </a:cxn>
                <a:cxn ang="0">
                  <a:pos x="50" y="114"/>
                </a:cxn>
                <a:cxn ang="0">
                  <a:pos x="51" y="108"/>
                </a:cxn>
                <a:cxn ang="0">
                  <a:pos x="52" y="92"/>
                </a:cxn>
                <a:cxn ang="0">
                  <a:pos x="54" y="54"/>
                </a:cxn>
                <a:cxn ang="0">
                  <a:pos x="56" y="29"/>
                </a:cxn>
                <a:cxn ang="0">
                  <a:pos x="57" y="9"/>
                </a:cxn>
                <a:cxn ang="0">
                  <a:pos x="58" y="2"/>
                </a:cxn>
                <a:cxn ang="0">
                  <a:pos x="59" y="0"/>
                </a:cxn>
                <a:cxn ang="0">
                  <a:pos x="60" y="0"/>
                </a:cxn>
                <a:cxn ang="0">
                  <a:pos x="60" y="4"/>
                </a:cxn>
                <a:cxn ang="0">
                  <a:pos x="61" y="17"/>
                </a:cxn>
                <a:cxn ang="0">
                  <a:pos x="63" y="49"/>
                </a:cxn>
                <a:cxn ang="0">
                  <a:pos x="65" y="88"/>
                </a:cxn>
                <a:cxn ang="0">
                  <a:pos x="67" y="106"/>
                </a:cxn>
                <a:cxn ang="0">
                  <a:pos x="68" y="113"/>
                </a:cxn>
                <a:cxn ang="0">
                  <a:pos x="68" y="115"/>
                </a:cxn>
                <a:cxn ang="0">
                  <a:pos x="69" y="115"/>
                </a:cxn>
                <a:cxn ang="0">
                  <a:pos x="70" y="110"/>
                </a:cxn>
                <a:cxn ang="0">
                  <a:pos x="71" y="100"/>
                </a:cxn>
              </a:cxnLst>
              <a:rect l="0" t="0" r="r" b="b"/>
              <a:pathLst>
                <a:path w="72" h="116">
                  <a:moveTo>
                    <a:pt x="0" y="2"/>
                  </a:move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1"/>
                  </a:lnTo>
                  <a:lnTo>
                    <a:pt x="2" y="1"/>
                  </a:lnTo>
                  <a:lnTo>
                    <a:pt x="2" y="2"/>
                  </a:lnTo>
                  <a:lnTo>
                    <a:pt x="2" y="2"/>
                  </a:lnTo>
                  <a:lnTo>
                    <a:pt x="2" y="2"/>
                  </a:lnTo>
                  <a:lnTo>
                    <a:pt x="2" y="3"/>
                  </a:lnTo>
                  <a:lnTo>
                    <a:pt x="2" y="4"/>
                  </a:lnTo>
                  <a:lnTo>
                    <a:pt x="2" y="4"/>
                  </a:lnTo>
                  <a:lnTo>
                    <a:pt x="2" y="5"/>
                  </a:lnTo>
                  <a:lnTo>
                    <a:pt x="3" y="7"/>
                  </a:lnTo>
                  <a:lnTo>
                    <a:pt x="3" y="8"/>
                  </a:lnTo>
                  <a:lnTo>
                    <a:pt x="3" y="8"/>
                  </a:lnTo>
                  <a:lnTo>
                    <a:pt x="3" y="10"/>
                  </a:lnTo>
                  <a:lnTo>
                    <a:pt x="3" y="15"/>
                  </a:lnTo>
                  <a:lnTo>
                    <a:pt x="3" y="16"/>
                  </a:lnTo>
                  <a:lnTo>
                    <a:pt x="3" y="17"/>
                  </a:lnTo>
                  <a:lnTo>
                    <a:pt x="4" y="20"/>
                  </a:lnTo>
                  <a:lnTo>
                    <a:pt x="4" y="26"/>
                  </a:lnTo>
                  <a:lnTo>
                    <a:pt x="5" y="38"/>
                  </a:lnTo>
                  <a:lnTo>
                    <a:pt x="5" y="40"/>
                  </a:lnTo>
                  <a:lnTo>
                    <a:pt x="5" y="41"/>
                  </a:lnTo>
                  <a:lnTo>
                    <a:pt x="5" y="45"/>
                  </a:lnTo>
                  <a:lnTo>
                    <a:pt x="5" y="52"/>
                  </a:lnTo>
                  <a:lnTo>
                    <a:pt x="6" y="66"/>
                  </a:lnTo>
                  <a:lnTo>
                    <a:pt x="6" y="67"/>
                  </a:lnTo>
                  <a:lnTo>
                    <a:pt x="7" y="69"/>
                  </a:lnTo>
                  <a:lnTo>
                    <a:pt x="7" y="72"/>
                  </a:lnTo>
                  <a:lnTo>
                    <a:pt x="7" y="79"/>
                  </a:lnTo>
                  <a:lnTo>
                    <a:pt x="8" y="92"/>
                  </a:lnTo>
                  <a:lnTo>
                    <a:pt x="8" y="93"/>
                  </a:lnTo>
                  <a:lnTo>
                    <a:pt x="8" y="94"/>
                  </a:lnTo>
                  <a:lnTo>
                    <a:pt x="8" y="97"/>
                  </a:lnTo>
                  <a:lnTo>
                    <a:pt x="8" y="98"/>
                  </a:lnTo>
                  <a:lnTo>
                    <a:pt x="8" y="99"/>
                  </a:lnTo>
                  <a:lnTo>
                    <a:pt x="9" y="101"/>
                  </a:lnTo>
                  <a:lnTo>
                    <a:pt x="9" y="102"/>
                  </a:lnTo>
                  <a:lnTo>
                    <a:pt x="9" y="103"/>
                  </a:lnTo>
                  <a:lnTo>
                    <a:pt x="9" y="105"/>
                  </a:lnTo>
                  <a:lnTo>
                    <a:pt x="9" y="106"/>
                  </a:lnTo>
                  <a:lnTo>
                    <a:pt x="9" y="107"/>
                  </a:lnTo>
                  <a:lnTo>
                    <a:pt x="9" y="109"/>
                  </a:lnTo>
                  <a:lnTo>
                    <a:pt x="9" y="109"/>
                  </a:lnTo>
                  <a:lnTo>
                    <a:pt x="9" y="110"/>
                  </a:lnTo>
                  <a:lnTo>
                    <a:pt x="9" y="111"/>
                  </a:lnTo>
                  <a:lnTo>
                    <a:pt x="9" y="111"/>
                  </a:lnTo>
                  <a:lnTo>
                    <a:pt x="10" y="112"/>
                  </a:lnTo>
                  <a:lnTo>
                    <a:pt x="10" y="112"/>
                  </a:lnTo>
                  <a:lnTo>
                    <a:pt x="10" y="113"/>
                  </a:lnTo>
                  <a:lnTo>
                    <a:pt x="10" y="114"/>
                  </a:lnTo>
                  <a:lnTo>
                    <a:pt x="10" y="114"/>
                  </a:lnTo>
                  <a:lnTo>
                    <a:pt x="10" y="114"/>
                  </a:lnTo>
                  <a:lnTo>
                    <a:pt x="10" y="115"/>
                  </a:lnTo>
                  <a:lnTo>
                    <a:pt x="10" y="115"/>
                  </a:lnTo>
                  <a:lnTo>
                    <a:pt x="10" y="115"/>
                  </a:lnTo>
                  <a:lnTo>
                    <a:pt x="10" y="115"/>
                  </a:lnTo>
                  <a:lnTo>
                    <a:pt x="11" y="115"/>
                  </a:lnTo>
                  <a:lnTo>
                    <a:pt x="11" y="116"/>
                  </a:lnTo>
                  <a:lnTo>
                    <a:pt x="11" y="116"/>
                  </a:lnTo>
                  <a:lnTo>
                    <a:pt x="11" y="116"/>
                  </a:lnTo>
                  <a:lnTo>
                    <a:pt x="11" y="116"/>
                  </a:lnTo>
                  <a:lnTo>
                    <a:pt x="11" y="115"/>
                  </a:lnTo>
                  <a:lnTo>
                    <a:pt x="11" y="115"/>
                  </a:lnTo>
                  <a:lnTo>
                    <a:pt x="11" y="115"/>
                  </a:lnTo>
                  <a:lnTo>
                    <a:pt x="11" y="115"/>
                  </a:lnTo>
                  <a:lnTo>
                    <a:pt x="11" y="114"/>
                  </a:lnTo>
                  <a:lnTo>
                    <a:pt x="11" y="114"/>
                  </a:lnTo>
                  <a:lnTo>
                    <a:pt x="11" y="114"/>
                  </a:lnTo>
                  <a:lnTo>
                    <a:pt x="11" y="113"/>
                  </a:lnTo>
                  <a:lnTo>
                    <a:pt x="12" y="113"/>
                  </a:lnTo>
                  <a:lnTo>
                    <a:pt x="12" y="112"/>
                  </a:lnTo>
                  <a:lnTo>
                    <a:pt x="12" y="112"/>
                  </a:lnTo>
                  <a:lnTo>
                    <a:pt x="12" y="111"/>
                  </a:lnTo>
                  <a:lnTo>
                    <a:pt x="12" y="110"/>
                  </a:lnTo>
                  <a:lnTo>
                    <a:pt x="12" y="109"/>
                  </a:lnTo>
                  <a:lnTo>
                    <a:pt x="12" y="108"/>
                  </a:lnTo>
                  <a:lnTo>
                    <a:pt x="12" y="107"/>
                  </a:lnTo>
                  <a:lnTo>
                    <a:pt x="13" y="106"/>
                  </a:lnTo>
                  <a:lnTo>
                    <a:pt x="13" y="104"/>
                  </a:lnTo>
                  <a:lnTo>
                    <a:pt x="13" y="103"/>
                  </a:lnTo>
                  <a:lnTo>
                    <a:pt x="13" y="102"/>
                  </a:lnTo>
                  <a:lnTo>
                    <a:pt x="13" y="100"/>
                  </a:lnTo>
                  <a:lnTo>
                    <a:pt x="13" y="95"/>
                  </a:lnTo>
                  <a:lnTo>
                    <a:pt x="13" y="94"/>
                  </a:lnTo>
                  <a:lnTo>
                    <a:pt x="14" y="92"/>
                  </a:lnTo>
                  <a:lnTo>
                    <a:pt x="14" y="89"/>
                  </a:lnTo>
                  <a:lnTo>
                    <a:pt x="14" y="83"/>
                  </a:lnTo>
                  <a:lnTo>
                    <a:pt x="15" y="70"/>
                  </a:lnTo>
                  <a:lnTo>
                    <a:pt x="15" y="68"/>
                  </a:lnTo>
                  <a:lnTo>
                    <a:pt x="15" y="66"/>
                  </a:lnTo>
                  <a:lnTo>
                    <a:pt x="15" y="63"/>
                  </a:lnTo>
                  <a:lnTo>
                    <a:pt x="16" y="56"/>
                  </a:lnTo>
                  <a:lnTo>
                    <a:pt x="16" y="42"/>
                  </a:lnTo>
                  <a:lnTo>
                    <a:pt x="17" y="40"/>
                  </a:lnTo>
                  <a:lnTo>
                    <a:pt x="17" y="38"/>
                  </a:lnTo>
                  <a:lnTo>
                    <a:pt x="17" y="35"/>
                  </a:lnTo>
                  <a:lnTo>
                    <a:pt x="17" y="28"/>
                  </a:lnTo>
                  <a:lnTo>
                    <a:pt x="17" y="27"/>
                  </a:lnTo>
                  <a:lnTo>
                    <a:pt x="17" y="26"/>
                  </a:lnTo>
                  <a:lnTo>
                    <a:pt x="18" y="23"/>
                  </a:lnTo>
                  <a:lnTo>
                    <a:pt x="18" y="17"/>
                  </a:lnTo>
                  <a:lnTo>
                    <a:pt x="18" y="16"/>
                  </a:lnTo>
                  <a:lnTo>
                    <a:pt x="18" y="15"/>
                  </a:lnTo>
                  <a:lnTo>
                    <a:pt x="18" y="12"/>
                  </a:lnTo>
                  <a:lnTo>
                    <a:pt x="18" y="11"/>
                  </a:lnTo>
                  <a:lnTo>
                    <a:pt x="19" y="10"/>
                  </a:lnTo>
                  <a:lnTo>
                    <a:pt x="19" y="8"/>
                  </a:lnTo>
                  <a:lnTo>
                    <a:pt x="19" y="7"/>
                  </a:lnTo>
                  <a:lnTo>
                    <a:pt x="19" y="6"/>
                  </a:lnTo>
                  <a:lnTo>
                    <a:pt x="19" y="6"/>
                  </a:lnTo>
                  <a:lnTo>
                    <a:pt x="19" y="5"/>
                  </a:lnTo>
                  <a:lnTo>
                    <a:pt x="19" y="4"/>
                  </a:lnTo>
                  <a:lnTo>
                    <a:pt x="19" y="4"/>
                  </a:lnTo>
                  <a:lnTo>
                    <a:pt x="19" y="3"/>
                  </a:lnTo>
                  <a:lnTo>
                    <a:pt x="19" y="2"/>
                  </a:lnTo>
                  <a:lnTo>
                    <a:pt x="19" y="2"/>
                  </a:lnTo>
                  <a:lnTo>
                    <a:pt x="20" y="1"/>
                  </a:lnTo>
                  <a:lnTo>
                    <a:pt x="20" y="1"/>
                  </a:lnTo>
                  <a:lnTo>
                    <a:pt x="20" y="1"/>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1"/>
                  </a:lnTo>
                  <a:lnTo>
                    <a:pt x="21" y="1"/>
                  </a:lnTo>
                  <a:lnTo>
                    <a:pt x="21" y="2"/>
                  </a:lnTo>
                  <a:lnTo>
                    <a:pt x="21" y="2"/>
                  </a:lnTo>
                  <a:lnTo>
                    <a:pt x="21" y="3"/>
                  </a:lnTo>
                  <a:lnTo>
                    <a:pt x="21" y="3"/>
                  </a:lnTo>
                  <a:lnTo>
                    <a:pt x="22" y="5"/>
                  </a:lnTo>
                  <a:lnTo>
                    <a:pt x="22" y="5"/>
                  </a:lnTo>
                  <a:lnTo>
                    <a:pt x="22" y="6"/>
                  </a:lnTo>
                  <a:lnTo>
                    <a:pt x="22" y="8"/>
                  </a:lnTo>
                  <a:lnTo>
                    <a:pt x="22" y="9"/>
                  </a:lnTo>
                  <a:lnTo>
                    <a:pt x="22" y="10"/>
                  </a:lnTo>
                  <a:lnTo>
                    <a:pt x="22" y="12"/>
                  </a:lnTo>
                  <a:lnTo>
                    <a:pt x="23" y="13"/>
                  </a:lnTo>
                  <a:lnTo>
                    <a:pt x="23" y="14"/>
                  </a:lnTo>
                  <a:lnTo>
                    <a:pt x="23" y="16"/>
                  </a:lnTo>
                  <a:lnTo>
                    <a:pt x="23" y="22"/>
                  </a:lnTo>
                  <a:lnTo>
                    <a:pt x="23" y="23"/>
                  </a:lnTo>
                  <a:lnTo>
                    <a:pt x="23" y="24"/>
                  </a:lnTo>
                  <a:lnTo>
                    <a:pt x="24" y="28"/>
                  </a:lnTo>
                  <a:lnTo>
                    <a:pt x="24" y="34"/>
                  </a:lnTo>
                  <a:lnTo>
                    <a:pt x="24" y="35"/>
                  </a:lnTo>
                  <a:lnTo>
                    <a:pt x="24" y="37"/>
                  </a:lnTo>
                  <a:lnTo>
                    <a:pt x="24" y="40"/>
                  </a:lnTo>
                  <a:lnTo>
                    <a:pt x="25" y="47"/>
                  </a:lnTo>
                  <a:lnTo>
                    <a:pt x="25" y="61"/>
                  </a:lnTo>
                  <a:lnTo>
                    <a:pt x="25" y="63"/>
                  </a:lnTo>
                  <a:lnTo>
                    <a:pt x="26" y="64"/>
                  </a:lnTo>
                  <a:lnTo>
                    <a:pt x="26" y="68"/>
                  </a:lnTo>
                  <a:lnTo>
                    <a:pt x="26" y="74"/>
                  </a:lnTo>
                  <a:lnTo>
                    <a:pt x="26" y="76"/>
                  </a:lnTo>
                  <a:lnTo>
                    <a:pt x="26" y="77"/>
                  </a:lnTo>
                  <a:lnTo>
                    <a:pt x="27" y="80"/>
                  </a:lnTo>
                  <a:lnTo>
                    <a:pt x="27" y="86"/>
                  </a:lnTo>
                  <a:lnTo>
                    <a:pt x="27" y="87"/>
                  </a:lnTo>
                  <a:lnTo>
                    <a:pt x="27" y="89"/>
                  </a:lnTo>
                  <a:lnTo>
                    <a:pt x="27" y="92"/>
                  </a:lnTo>
                  <a:lnTo>
                    <a:pt x="27" y="97"/>
                  </a:lnTo>
                  <a:lnTo>
                    <a:pt x="28" y="98"/>
                  </a:lnTo>
                  <a:lnTo>
                    <a:pt x="28" y="99"/>
                  </a:lnTo>
                  <a:lnTo>
                    <a:pt x="28" y="101"/>
                  </a:lnTo>
                  <a:lnTo>
                    <a:pt x="28" y="105"/>
                  </a:lnTo>
                  <a:lnTo>
                    <a:pt x="28" y="106"/>
                  </a:lnTo>
                  <a:lnTo>
                    <a:pt x="28" y="107"/>
                  </a:lnTo>
                  <a:lnTo>
                    <a:pt x="29" y="109"/>
                  </a:lnTo>
                  <a:lnTo>
                    <a:pt x="29" y="109"/>
                  </a:lnTo>
                  <a:lnTo>
                    <a:pt x="29" y="110"/>
                  </a:lnTo>
                  <a:lnTo>
                    <a:pt x="29" y="111"/>
                  </a:lnTo>
                  <a:lnTo>
                    <a:pt x="29" y="112"/>
                  </a:lnTo>
                  <a:lnTo>
                    <a:pt x="29" y="113"/>
                  </a:lnTo>
                  <a:lnTo>
                    <a:pt x="29" y="113"/>
                  </a:lnTo>
                  <a:lnTo>
                    <a:pt x="29" y="114"/>
                  </a:lnTo>
                  <a:lnTo>
                    <a:pt x="29" y="114"/>
                  </a:lnTo>
                  <a:lnTo>
                    <a:pt x="29" y="114"/>
                  </a:lnTo>
                  <a:lnTo>
                    <a:pt x="29" y="115"/>
                  </a:lnTo>
                  <a:lnTo>
                    <a:pt x="30" y="115"/>
                  </a:lnTo>
                  <a:lnTo>
                    <a:pt x="30" y="115"/>
                  </a:lnTo>
                  <a:lnTo>
                    <a:pt x="30" y="115"/>
                  </a:lnTo>
                  <a:lnTo>
                    <a:pt x="30" y="115"/>
                  </a:lnTo>
                  <a:lnTo>
                    <a:pt x="30" y="116"/>
                  </a:lnTo>
                  <a:lnTo>
                    <a:pt x="30" y="116"/>
                  </a:lnTo>
                  <a:lnTo>
                    <a:pt x="30" y="116"/>
                  </a:lnTo>
                  <a:lnTo>
                    <a:pt x="30" y="116"/>
                  </a:lnTo>
                  <a:lnTo>
                    <a:pt x="30" y="115"/>
                  </a:lnTo>
                  <a:lnTo>
                    <a:pt x="30" y="115"/>
                  </a:lnTo>
                  <a:lnTo>
                    <a:pt x="31" y="115"/>
                  </a:lnTo>
                  <a:lnTo>
                    <a:pt x="31" y="115"/>
                  </a:lnTo>
                  <a:lnTo>
                    <a:pt x="31" y="114"/>
                  </a:lnTo>
                  <a:lnTo>
                    <a:pt x="31" y="114"/>
                  </a:lnTo>
                  <a:lnTo>
                    <a:pt x="31" y="114"/>
                  </a:lnTo>
                  <a:lnTo>
                    <a:pt x="31" y="113"/>
                  </a:lnTo>
                  <a:lnTo>
                    <a:pt x="31" y="113"/>
                  </a:lnTo>
                  <a:lnTo>
                    <a:pt x="31" y="112"/>
                  </a:lnTo>
                  <a:lnTo>
                    <a:pt x="31" y="112"/>
                  </a:lnTo>
                  <a:lnTo>
                    <a:pt x="31" y="111"/>
                  </a:lnTo>
                  <a:lnTo>
                    <a:pt x="31" y="110"/>
                  </a:lnTo>
                  <a:lnTo>
                    <a:pt x="31" y="110"/>
                  </a:lnTo>
                  <a:lnTo>
                    <a:pt x="32" y="109"/>
                  </a:lnTo>
                  <a:lnTo>
                    <a:pt x="32" y="107"/>
                  </a:lnTo>
                  <a:lnTo>
                    <a:pt x="32" y="106"/>
                  </a:lnTo>
                  <a:lnTo>
                    <a:pt x="32" y="105"/>
                  </a:lnTo>
                  <a:lnTo>
                    <a:pt x="32" y="103"/>
                  </a:lnTo>
                  <a:lnTo>
                    <a:pt x="33" y="98"/>
                  </a:lnTo>
                  <a:lnTo>
                    <a:pt x="33" y="97"/>
                  </a:lnTo>
                  <a:lnTo>
                    <a:pt x="33" y="96"/>
                  </a:lnTo>
                  <a:lnTo>
                    <a:pt x="33" y="93"/>
                  </a:lnTo>
                  <a:lnTo>
                    <a:pt x="33" y="87"/>
                  </a:lnTo>
                  <a:lnTo>
                    <a:pt x="34" y="74"/>
                  </a:lnTo>
                  <a:lnTo>
                    <a:pt x="34" y="72"/>
                  </a:lnTo>
                  <a:lnTo>
                    <a:pt x="34" y="70"/>
                  </a:lnTo>
                  <a:lnTo>
                    <a:pt x="34" y="67"/>
                  </a:lnTo>
                  <a:lnTo>
                    <a:pt x="35" y="60"/>
                  </a:lnTo>
                  <a:lnTo>
                    <a:pt x="35" y="46"/>
                  </a:lnTo>
                  <a:lnTo>
                    <a:pt x="36" y="44"/>
                  </a:lnTo>
                  <a:lnTo>
                    <a:pt x="36" y="42"/>
                  </a:lnTo>
                  <a:lnTo>
                    <a:pt x="36" y="39"/>
                  </a:lnTo>
                  <a:lnTo>
                    <a:pt x="36" y="32"/>
                  </a:lnTo>
                  <a:lnTo>
                    <a:pt x="36" y="31"/>
                  </a:lnTo>
                  <a:lnTo>
                    <a:pt x="37" y="29"/>
                  </a:lnTo>
                  <a:lnTo>
                    <a:pt x="37" y="26"/>
                  </a:lnTo>
                  <a:lnTo>
                    <a:pt x="37" y="20"/>
                  </a:lnTo>
                  <a:lnTo>
                    <a:pt x="37" y="19"/>
                  </a:lnTo>
                  <a:lnTo>
                    <a:pt x="37" y="18"/>
                  </a:lnTo>
                  <a:lnTo>
                    <a:pt x="37" y="16"/>
                  </a:lnTo>
                  <a:lnTo>
                    <a:pt x="37" y="14"/>
                  </a:lnTo>
                  <a:lnTo>
                    <a:pt x="38" y="13"/>
                  </a:lnTo>
                  <a:lnTo>
                    <a:pt x="38" y="11"/>
                  </a:lnTo>
                  <a:lnTo>
                    <a:pt x="38" y="10"/>
                  </a:lnTo>
                  <a:lnTo>
                    <a:pt x="38" y="9"/>
                  </a:lnTo>
                  <a:lnTo>
                    <a:pt x="38" y="8"/>
                  </a:lnTo>
                  <a:lnTo>
                    <a:pt x="38" y="7"/>
                  </a:lnTo>
                  <a:lnTo>
                    <a:pt x="38" y="6"/>
                  </a:lnTo>
                  <a:lnTo>
                    <a:pt x="38" y="4"/>
                  </a:lnTo>
                  <a:lnTo>
                    <a:pt x="39" y="4"/>
                  </a:lnTo>
                  <a:lnTo>
                    <a:pt x="39" y="3"/>
                  </a:lnTo>
                  <a:lnTo>
                    <a:pt x="39" y="3"/>
                  </a:lnTo>
                  <a:lnTo>
                    <a:pt x="39" y="2"/>
                  </a:lnTo>
                  <a:lnTo>
                    <a:pt x="39" y="2"/>
                  </a:lnTo>
                  <a:lnTo>
                    <a:pt x="39" y="1"/>
                  </a:lnTo>
                  <a:lnTo>
                    <a:pt x="39" y="1"/>
                  </a:lnTo>
                  <a:lnTo>
                    <a:pt x="39" y="1"/>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1"/>
                  </a:lnTo>
                  <a:lnTo>
                    <a:pt x="40" y="1"/>
                  </a:lnTo>
                  <a:lnTo>
                    <a:pt x="41" y="1"/>
                  </a:lnTo>
                  <a:lnTo>
                    <a:pt x="41" y="2"/>
                  </a:lnTo>
                  <a:lnTo>
                    <a:pt x="41" y="2"/>
                  </a:lnTo>
                  <a:lnTo>
                    <a:pt x="41" y="3"/>
                  </a:lnTo>
                  <a:lnTo>
                    <a:pt x="41" y="3"/>
                  </a:lnTo>
                  <a:lnTo>
                    <a:pt x="41" y="4"/>
                  </a:lnTo>
                  <a:lnTo>
                    <a:pt x="41" y="5"/>
                  </a:lnTo>
                  <a:lnTo>
                    <a:pt x="41" y="5"/>
                  </a:lnTo>
                  <a:lnTo>
                    <a:pt x="41" y="7"/>
                  </a:lnTo>
                  <a:lnTo>
                    <a:pt x="41" y="8"/>
                  </a:lnTo>
                  <a:lnTo>
                    <a:pt x="41" y="9"/>
                  </a:lnTo>
                  <a:lnTo>
                    <a:pt x="42" y="10"/>
                  </a:lnTo>
                  <a:lnTo>
                    <a:pt x="42" y="12"/>
                  </a:lnTo>
                  <a:lnTo>
                    <a:pt x="42" y="13"/>
                  </a:lnTo>
                  <a:lnTo>
                    <a:pt x="42" y="15"/>
                  </a:lnTo>
                  <a:lnTo>
                    <a:pt x="42" y="16"/>
                  </a:lnTo>
                  <a:lnTo>
                    <a:pt x="42" y="17"/>
                  </a:lnTo>
                  <a:lnTo>
                    <a:pt x="42" y="20"/>
                  </a:lnTo>
                  <a:lnTo>
                    <a:pt x="43" y="25"/>
                  </a:lnTo>
                  <a:lnTo>
                    <a:pt x="43" y="26"/>
                  </a:lnTo>
                  <a:lnTo>
                    <a:pt x="43" y="28"/>
                  </a:lnTo>
                  <a:lnTo>
                    <a:pt x="43" y="30"/>
                  </a:lnTo>
                  <a:lnTo>
                    <a:pt x="43" y="36"/>
                  </a:lnTo>
                  <a:lnTo>
                    <a:pt x="44" y="49"/>
                  </a:lnTo>
                  <a:lnTo>
                    <a:pt x="44" y="51"/>
                  </a:lnTo>
                  <a:lnTo>
                    <a:pt x="44" y="52"/>
                  </a:lnTo>
                  <a:lnTo>
                    <a:pt x="44" y="56"/>
                  </a:lnTo>
                  <a:lnTo>
                    <a:pt x="45" y="62"/>
                  </a:lnTo>
                  <a:lnTo>
                    <a:pt x="45" y="75"/>
                  </a:lnTo>
                  <a:lnTo>
                    <a:pt x="45" y="76"/>
                  </a:lnTo>
                  <a:lnTo>
                    <a:pt x="46" y="78"/>
                  </a:lnTo>
                  <a:lnTo>
                    <a:pt x="46" y="81"/>
                  </a:lnTo>
                  <a:lnTo>
                    <a:pt x="46" y="87"/>
                  </a:lnTo>
                  <a:lnTo>
                    <a:pt x="46" y="88"/>
                  </a:lnTo>
                  <a:lnTo>
                    <a:pt x="46" y="90"/>
                  </a:lnTo>
                  <a:lnTo>
                    <a:pt x="47" y="92"/>
                  </a:lnTo>
                  <a:lnTo>
                    <a:pt x="47" y="97"/>
                  </a:lnTo>
                  <a:lnTo>
                    <a:pt x="47" y="98"/>
                  </a:lnTo>
                  <a:lnTo>
                    <a:pt x="47" y="100"/>
                  </a:lnTo>
                  <a:lnTo>
                    <a:pt x="47" y="102"/>
                  </a:lnTo>
                  <a:lnTo>
                    <a:pt x="47" y="103"/>
                  </a:lnTo>
                  <a:lnTo>
                    <a:pt x="47" y="104"/>
                  </a:lnTo>
                  <a:lnTo>
                    <a:pt x="47" y="106"/>
                  </a:lnTo>
                  <a:lnTo>
                    <a:pt x="48" y="107"/>
                  </a:lnTo>
                  <a:lnTo>
                    <a:pt x="48" y="108"/>
                  </a:lnTo>
                  <a:lnTo>
                    <a:pt x="48" y="109"/>
                  </a:lnTo>
                  <a:lnTo>
                    <a:pt x="48" y="110"/>
                  </a:lnTo>
                  <a:lnTo>
                    <a:pt x="48" y="110"/>
                  </a:lnTo>
                  <a:lnTo>
                    <a:pt x="48" y="112"/>
                  </a:lnTo>
                  <a:lnTo>
                    <a:pt x="48" y="112"/>
                  </a:lnTo>
                  <a:lnTo>
                    <a:pt x="48" y="113"/>
                  </a:lnTo>
                  <a:lnTo>
                    <a:pt x="49" y="114"/>
                  </a:lnTo>
                  <a:lnTo>
                    <a:pt x="49" y="114"/>
                  </a:lnTo>
                  <a:lnTo>
                    <a:pt x="49" y="114"/>
                  </a:lnTo>
                  <a:lnTo>
                    <a:pt x="49" y="115"/>
                  </a:lnTo>
                  <a:lnTo>
                    <a:pt x="49" y="115"/>
                  </a:lnTo>
                  <a:lnTo>
                    <a:pt x="49" y="115"/>
                  </a:lnTo>
                  <a:lnTo>
                    <a:pt x="49" y="115"/>
                  </a:lnTo>
                  <a:lnTo>
                    <a:pt x="49" y="116"/>
                  </a:lnTo>
                  <a:lnTo>
                    <a:pt x="49" y="116"/>
                  </a:lnTo>
                  <a:lnTo>
                    <a:pt x="49" y="116"/>
                  </a:lnTo>
                  <a:lnTo>
                    <a:pt x="49" y="116"/>
                  </a:lnTo>
                  <a:lnTo>
                    <a:pt x="49" y="115"/>
                  </a:lnTo>
                  <a:lnTo>
                    <a:pt x="50" y="115"/>
                  </a:lnTo>
                  <a:lnTo>
                    <a:pt x="50" y="115"/>
                  </a:lnTo>
                  <a:lnTo>
                    <a:pt x="50" y="115"/>
                  </a:lnTo>
                  <a:lnTo>
                    <a:pt x="50" y="114"/>
                  </a:lnTo>
                  <a:lnTo>
                    <a:pt x="50" y="114"/>
                  </a:lnTo>
                  <a:lnTo>
                    <a:pt x="50" y="114"/>
                  </a:lnTo>
                  <a:lnTo>
                    <a:pt x="50" y="113"/>
                  </a:lnTo>
                  <a:lnTo>
                    <a:pt x="50" y="113"/>
                  </a:lnTo>
                  <a:lnTo>
                    <a:pt x="50" y="112"/>
                  </a:lnTo>
                  <a:lnTo>
                    <a:pt x="51" y="112"/>
                  </a:lnTo>
                  <a:lnTo>
                    <a:pt x="51" y="111"/>
                  </a:lnTo>
                  <a:lnTo>
                    <a:pt x="51" y="110"/>
                  </a:lnTo>
                  <a:lnTo>
                    <a:pt x="51" y="108"/>
                  </a:lnTo>
                  <a:lnTo>
                    <a:pt x="51" y="108"/>
                  </a:lnTo>
                  <a:lnTo>
                    <a:pt x="51" y="107"/>
                  </a:lnTo>
                  <a:lnTo>
                    <a:pt x="51" y="105"/>
                  </a:lnTo>
                  <a:lnTo>
                    <a:pt x="51" y="104"/>
                  </a:lnTo>
                  <a:lnTo>
                    <a:pt x="51" y="103"/>
                  </a:lnTo>
                  <a:lnTo>
                    <a:pt x="52" y="100"/>
                  </a:lnTo>
                  <a:lnTo>
                    <a:pt x="52" y="95"/>
                  </a:lnTo>
                  <a:lnTo>
                    <a:pt x="52" y="94"/>
                  </a:lnTo>
                  <a:lnTo>
                    <a:pt x="52" y="92"/>
                  </a:lnTo>
                  <a:lnTo>
                    <a:pt x="52" y="89"/>
                  </a:lnTo>
                  <a:lnTo>
                    <a:pt x="53" y="83"/>
                  </a:lnTo>
                  <a:lnTo>
                    <a:pt x="53" y="82"/>
                  </a:lnTo>
                  <a:lnTo>
                    <a:pt x="53" y="80"/>
                  </a:lnTo>
                  <a:lnTo>
                    <a:pt x="53" y="77"/>
                  </a:lnTo>
                  <a:lnTo>
                    <a:pt x="54" y="70"/>
                  </a:lnTo>
                  <a:lnTo>
                    <a:pt x="54" y="56"/>
                  </a:lnTo>
                  <a:lnTo>
                    <a:pt x="54" y="54"/>
                  </a:lnTo>
                  <a:lnTo>
                    <a:pt x="54" y="52"/>
                  </a:lnTo>
                  <a:lnTo>
                    <a:pt x="55" y="49"/>
                  </a:lnTo>
                  <a:lnTo>
                    <a:pt x="55" y="42"/>
                  </a:lnTo>
                  <a:lnTo>
                    <a:pt x="55" y="41"/>
                  </a:lnTo>
                  <a:lnTo>
                    <a:pt x="55" y="39"/>
                  </a:lnTo>
                  <a:lnTo>
                    <a:pt x="55" y="36"/>
                  </a:lnTo>
                  <a:lnTo>
                    <a:pt x="56" y="30"/>
                  </a:lnTo>
                  <a:lnTo>
                    <a:pt x="56" y="29"/>
                  </a:lnTo>
                  <a:lnTo>
                    <a:pt x="56" y="27"/>
                  </a:lnTo>
                  <a:lnTo>
                    <a:pt x="56" y="24"/>
                  </a:lnTo>
                  <a:lnTo>
                    <a:pt x="56" y="19"/>
                  </a:lnTo>
                  <a:lnTo>
                    <a:pt x="56" y="18"/>
                  </a:lnTo>
                  <a:lnTo>
                    <a:pt x="57" y="17"/>
                  </a:lnTo>
                  <a:lnTo>
                    <a:pt x="57" y="14"/>
                  </a:lnTo>
                  <a:lnTo>
                    <a:pt x="57" y="10"/>
                  </a:lnTo>
                  <a:lnTo>
                    <a:pt x="57" y="9"/>
                  </a:lnTo>
                  <a:lnTo>
                    <a:pt x="57" y="8"/>
                  </a:lnTo>
                  <a:lnTo>
                    <a:pt x="58" y="7"/>
                  </a:lnTo>
                  <a:lnTo>
                    <a:pt x="58" y="6"/>
                  </a:lnTo>
                  <a:lnTo>
                    <a:pt x="58" y="5"/>
                  </a:lnTo>
                  <a:lnTo>
                    <a:pt x="58" y="4"/>
                  </a:lnTo>
                  <a:lnTo>
                    <a:pt x="58" y="3"/>
                  </a:lnTo>
                  <a:lnTo>
                    <a:pt x="58" y="3"/>
                  </a:lnTo>
                  <a:lnTo>
                    <a:pt x="58" y="2"/>
                  </a:lnTo>
                  <a:lnTo>
                    <a:pt x="58" y="2"/>
                  </a:lnTo>
                  <a:lnTo>
                    <a:pt x="58" y="1"/>
                  </a:lnTo>
                  <a:lnTo>
                    <a:pt x="58" y="1"/>
                  </a:lnTo>
                  <a:lnTo>
                    <a:pt x="58" y="1"/>
                  </a:lnTo>
                  <a:lnTo>
                    <a:pt x="58" y="0"/>
                  </a:lnTo>
                  <a:lnTo>
                    <a:pt x="59" y="0"/>
                  </a:lnTo>
                  <a:lnTo>
                    <a:pt x="59" y="0"/>
                  </a:lnTo>
                  <a:lnTo>
                    <a:pt x="59" y="0"/>
                  </a:lnTo>
                  <a:lnTo>
                    <a:pt x="59" y="0"/>
                  </a:lnTo>
                  <a:lnTo>
                    <a:pt x="59" y="0"/>
                  </a:lnTo>
                  <a:lnTo>
                    <a:pt x="59" y="0"/>
                  </a:lnTo>
                  <a:lnTo>
                    <a:pt x="59" y="0"/>
                  </a:lnTo>
                  <a:lnTo>
                    <a:pt x="59" y="0"/>
                  </a:lnTo>
                  <a:lnTo>
                    <a:pt x="59" y="0"/>
                  </a:lnTo>
                  <a:lnTo>
                    <a:pt x="59" y="0"/>
                  </a:lnTo>
                  <a:lnTo>
                    <a:pt x="60" y="0"/>
                  </a:lnTo>
                  <a:lnTo>
                    <a:pt x="60" y="1"/>
                  </a:lnTo>
                  <a:lnTo>
                    <a:pt x="60" y="1"/>
                  </a:lnTo>
                  <a:lnTo>
                    <a:pt x="60" y="1"/>
                  </a:lnTo>
                  <a:lnTo>
                    <a:pt x="60" y="2"/>
                  </a:lnTo>
                  <a:lnTo>
                    <a:pt x="60" y="2"/>
                  </a:lnTo>
                  <a:lnTo>
                    <a:pt x="60" y="3"/>
                  </a:lnTo>
                  <a:lnTo>
                    <a:pt x="60" y="4"/>
                  </a:lnTo>
                  <a:lnTo>
                    <a:pt x="60" y="4"/>
                  </a:lnTo>
                  <a:lnTo>
                    <a:pt x="60" y="5"/>
                  </a:lnTo>
                  <a:lnTo>
                    <a:pt x="60" y="6"/>
                  </a:lnTo>
                  <a:lnTo>
                    <a:pt x="60" y="6"/>
                  </a:lnTo>
                  <a:lnTo>
                    <a:pt x="61" y="8"/>
                  </a:lnTo>
                  <a:lnTo>
                    <a:pt x="61" y="9"/>
                  </a:lnTo>
                  <a:lnTo>
                    <a:pt x="61" y="10"/>
                  </a:lnTo>
                  <a:lnTo>
                    <a:pt x="61" y="12"/>
                  </a:lnTo>
                  <a:lnTo>
                    <a:pt x="61" y="17"/>
                  </a:lnTo>
                  <a:lnTo>
                    <a:pt x="62" y="19"/>
                  </a:lnTo>
                  <a:lnTo>
                    <a:pt x="62" y="20"/>
                  </a:lnTo>
                  <a:lnTo>
                    <a:pt x="62" y="23"/>
                  </a:lnTo>
                  <a:lnTo>
                    <a:pt x="62" y="29"/>
                  </a:lnTo>
                  <a:lnTo>
                    <a:pt x="63" y="42"/>
                  </a:lnTo>
                  <a:lnTo>
                    <a:pt x="63" y="44"/>
                  </a:lnTo>
                  <a:lnTo>
                    <a:pt x="63" y="46"/>
                  </a:lnTo>
                  <a:lnTo>
                    <a:pt x="63" y="49"/>
                  </a:lnTo>
                  <a:lnTo>
                    <a:pt x="64" y="57"/>
                  </a:lnTo>
                  <a:lnTo>
                    <a:pt x="64" y="71"/>
                  </a:lnTo>
                  <a:lnTo>
                    <a:pt x="64" y="73"/>
                  </a:lnTo>
                  <a:lnTo>
                    <a:pt x="65" y="74"/>
                  </a:lnTo>
                  <a:lnTo>
                    <a:pt x="65" y="78"/>
                  </a:lnTo>
                  <a:lnTo>
                    <a:pt x="65" y="84"/>
                  </a:lnTo>
                  <a:lnTo>
                    <a:pt x="65" y="86"/>
                  </a:lnTo>
                  <a:lnTo>
                    <a:pt x="65" y="88"/>
                  </a:lnTo>
                  <a:lnTo>
                    <a:pt x="66" y="91"/>
                  </a:lnTo>
                  <a:lnTo>
                    <a:pt x="66" y="96"/>
                  </a:lnTo>
                  <a:lnTo>
                    <a:pt x="66" y="98"/>
                  </a:lnTo>
                  <a:lnTo>
                    <a:pt x="66" y="99"/>
                  </a:lnTo>
                  <a:lnTo>
                    <a:pt x="66" y="101"/>
                  </a:lnTo>
                  <a:lnTo>
                    <a:pt x="66" y="102"/>
                  </a:lnTo>
                  <a:lnTo>
                    <a:pt x="66" y="104"/>
                  </a:lnTo>
                  <a:lnTo>
                    <a:pt x="67" y="106"/>
                  </a:lnTo>
                  <a:lnTo>
                    <a:pt x="67" y="107"/>
                  </a:lnTo>
                  <a:lnTo>
                    <a:pt x="67" y="108"/>
                  </a:lnTo>
                  <a:lnTo>
                    <a:pt x="67" y="108"/>
                  </a:lnTo>
                  <a:lnTo>
                    <a:pt x="67" y="109"/>
                  </a:lnTo>
                  <a:lnTo>
                    <a:pt x="67" y="110"/>
                  </a:lnTo>
                  <a:lnTo>
                    <a:pt x="67" y="111"/>
                  </a:lnTo>
                  <a:lnTo>
                    <a:pt x="68" y="112"/>
                  </a:lnTo>
                  <a:lnTo>
                    <a:pt x="68" y="113"/>
                  </a:lnTo>
                  <a:lnTo>
                    <a:pt x="68" y="113"/>
                  </a:lnTo>
                  <a:lnTo>
                    <a:pt x="68" y="114"/>
                  </a:lnTo>
                  <a:lnTo>
                    <a:pt x="68" y="114"/>
                  </a:lnTo>
                  <a:lnTo>
                    <a:pt x="68" y="114"/>
                  </a:lnTo>
                  <a:lnTo>
                    <a:pt x="68" y="115"/>
                  </a:lnTo>
                  <a:lnTo>
                    <a:pt x="68" y="115"/>
                  </a:lnTo>
                  <a:lnTo>
                    <a:pt x="68" y="115"/>
                  </a:lnTo>
                  <a:lnTo>
                    <a:pt x="68" y="115"/>
                  </a:lnTo>
                  <a:lnTo>
                    <a:pt x="68" y="116"/>
                  </a:lnTo>
                  <a:lnTo>
                    <a:pt x="68" y="116"/>
                  </a:lnTo>
                  <a:lnTo>
                    <a:pt x="69" y="116"/>
                  </a:lnTo>
                  <a:lnTo>
                    <a:pt x="69" y="116"/>
                  </a:lnTo>
                  <a:lnTo>
                    <a:pt x="69" y="115"/>
                  </a:lnTo>
                  <a:lnTo>
                    <a:pt x="69" y="115"/>
                  </a:lnTo>
                  <a:lnTo>
                    <a:pt x="69" y="115"/>
                  </a:lnTo>
                  <a:lnTo>
                    <a:pt x="69" y="115"/>
                  </a:lnTo>
                  <a:lnTo>
                    <a:pt x="69" y="114"/>
                  </a:lnTo>
                  <a:lnTo>
                    <a:pt x="69" y="114"/>
                  </a:lnTo>
                  <a:lnTo>
                    <a:pt x="69" y="114"/>
                  </a:lnTo>
                  <a:lnTo>
                    <a:pt x="69" y="113"/>
                  </a:lnTo>
                  <a:lnTo>
                    <a:pt x="70" y="112"/>
                  </a:lnTo>
                  <a:lnTo>
                    <a:pt x="70" y="112"/>
                  </a:lnTo>
                  <a:lnTo>
                    <a:pt x="70" y="111"/>
                  </a:lnTo>
                  <a:lnTo>
                    <a:pt x="70" y="110"/>
                  </a:lnTo>
                  <a:lnTo>
                    <a:pt x="70" y="110"/>
                  </a:lnTo>
                  <a:lnTo>
                    <a:pt x="70" y="108"/>
                  </a:lnTo>
                  <a:lnTo>
                    <a:pt x="70" y="107"/>
                  </a:lnTo>
                  <a:lnTo>
                    <a:pt x="70" y="106"/>
                  </a:lnTo>
                  <a:lnTo>
                    <a:pt x="70" y="104"/>
                  </a:lnTo>
                  <a:lnTo>
                    <a:pt x="70" y="103"/>
                  </a:lnTo>
                  <a:lnTo>
                    <a:pt x="71" y="102"/>
                  </a:lnTo>
                  <a:lnTo>
                    <a:pt x="71" y="100"/>
                  </a:lnTo>
                  <a:lnTo>
                    <a:pt x="71" y="94"/>
                  </a:lnTo>
                  <a:lnTo>
                    <a:pt x="71" y="93"/>
                  </a:lnTo>
                  <a:lnTo>
                    <a:pt x="71" y="92"/>
                  </a:lnTo>
                  <a:lnTo>
                    <a:pt x="72" y="89"/>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6" name="Freeform 91"/>
            <p:cNvSpPr>
              <a:spLocks/>
            </p:cNvSpPr>
            <p:nvPr/>
          </p:nvSpPr>
          <p:spPr bwMode="auto">
            <a:xfrm>
              <a:off x="5167" y="2186"/>
              <a:ext cx="71" cy="116"/>
            </a:xfrm>
            <a:custGeom>
              <a:avLst/>
              <a:gdLst/>
              <a:ahLst/>
              <a:cxnLst>
                <a:cxn ang="0">
                  <a:pos x="1" y="55"/>
                </a:cxn>
                <a:cxn ang="0">
                  <a:pos x="3" y="20"/>
                </a:cxn>
                <a:cxn ang="0">
                  <a:pos x="4" y="6"/>
                </a:cxn>
                <a:cxn ang="0">
                  <a:pos x="5" y="1"/>
                </a:cxn>
                <a:cxn ang="0">
                  <a:pos x="6" y="0"/>
                </a:cxn>
                <a:cxn ang="0">
                  <a:pos x="7" y="2"/>
                </a:cxn>
                <a:cxn ang="0">
                  <a:pos x="8" y="7"/>
                </a:cxn>
                <a:cxn ang="0">
                  <a:pos x="9" y="24"/>
                </a:cxn>
                <a:cxn ang="0">
                  <a:pos x="12" y="86"/>
                </a:cxn>
                <a:cxn ang="0">
                  <a:pos x="13" y="103"/>
                </a:cxn>
                <a:cxn ang="0">
                  <a:pos x="14" y="112"/>
                </a:cxn>
                <a:cxn ang="0">
                  <a:pos x="15" y="115"/>
                </a:cxn>
                <a:cxn ang="0">
                  <a:pos x="16" y="115"/>
                </a:cxn>
                <a:cxn ang="0">
                  <a:pos x="16" y="112"/>
                </a:cxn>
                <a:cxn ang="0">
                  <a:pos x="17" y="105"/>
                </a:cxn>
                <a:cxn ang="0">
                  <a:pos x="19" y="83"/>
                </a:cxn>
                <a:cxn ang="0">
                  <a:pos x="21" y="41"/>
                </a:cxn>
                <a:cxn ang="0">
                  <a:pos x="22" y="20"/>
                </a:cxn>
                <a:cxn ang="0">
                  <a:pos x="23" y="8"/>
                </a:cxn>
                <a:cxn ang="0">
                  <a:pos x="24" y="2"/>
                </a:cxn>
                <a:cxn ang="0">
                  <a:pos x="25" y="0"/>
                </a:cxn>
                <a:cxn ang="0">
                  <a:pos x="26" y="1"/>
                </a:cxn>
                <a:cxn ang="0">
                  <a:pos x="26" y="7"/>
                </a:cxn>
                <a:cxn ang="0">
                  <a:pos x="28" y="24"/>
                </a:cxn>
                <a:cxn ang="0">
                  <a:pos x="30" y="57"/>
                </a:cxn>
                <a:cxn ang="0">
                  <a:pos x="32" y="92"/>
                </a:cxn>
                <a:cxn ang="0">
                  <a:pos x="33" y="108"/>
                </a:cxn>
                <a:cxn ang="0">
                  <a:pos x="33" y="113"/>
                </a:cxn>
                <a:cxn ang="0">
                  <a:pos x="34" y="115"/>
                </a:cxn>
                <a:cxn ang="0">
                  <a:pos x="35" y="115"/>
                </a:cxn>
                <a:cxn ang="0">
                  <a:pos x="36" y="110"/>
                </a:cxn>
                <a:cxn ang="0">
                  <a:pos x="37" y="98"/>
                </a:cxn>
                <a:cxn ang="0">
                  <a:pos x="38" y="72"/>
                </a:cxn>
                <a:cxn ang="0">
                  <a:pos x="40" y="33"/>
                </a:cxn>
                <a:cxn ang="0">
                  <a:pos x="42" y="14"/>
                </a:cxn>
                <a:cxn ang="0">
                  <a:pos x="42" y="4"/>
                </a:cxn>
                <a:cxn ang="0">
                  <a:pos x="43" y="0"/>
                </a:cxn>
                <a:cxn ang="0">
                  <a:pos x="44" y="0"/>
                </a:cxn>
                <a:cxn ang="0">
                  <a:pos x="45" y="2"/>
                </a:cxn>
                <a:cxn ang="0">
                  <a:pos x="45" y="10"/>
                </a:cxn>
                <a:cxn ang="0">
                  <a:pos x="47" y="26"/>
                </a:cxn>
                <a:cxn ang="0">
                  <a:pos x="49" y="62"/>
                </a:cxn>
                <a:cxn ang="0">
                  <a:pos x="50" y="94"/>
                </a:cxn>
                <a:cxn ang="0">
                  <a:pos x="51" y="108"/>
                </a:cxn>
                <a:cxn ang="0">
                  <a:pos x="52" y="113"/>
                </a:cxn>
                <a:cxn ang="0">
                  <a:pos x="53" y="116"/>
                </a:cxn>
                <a:cxn ang="0">
                  <a:pos x="54" y="114"/>
                </a:cxn>
                <a:cxn ang="0">
                  <a:pos x="55" y="108"/>
                </a:cxn>
                <a:cxn ang="0">
                  <a:pos x="56" y="91"/>
                </a:cxn>
                <a:cxn ang="0">
                  <a:pos x="57" y="64"/>
                </a:cxn>
                <a:cxn ang="0">
                  <a:pos x="59" y="30"/>
                </a:cxn>
                <a:cxn ang="0">
                  <a:pos x="60" y="13"/>
                </a:cxn>
                <a:cxn ang="0">
                  <a:pos x="61" y="4"/>
                </a:cxn>
                <a:cxn ang="0">
                  <a:pos x="62" y="0"/>
                </a:cxn>
                <a:cxn ang="0">
                  <a:pos x="63" y="0"/>
                </a:cxn>
                <a:cxn ang="0">
                  <a:pos x="63" y="3"/>
                </a:cxn>
                <a:cxn ang="0">
                  <a:pos x="64" y="11"/>
                </a:cxn>
                <a:cxn ang="0">
                  <a:pos x="65" y="29"/>
                </a:cxn>
                <a:cxn ang="0">
                  <a:pos x="68" y="70"/>
                </a:cxn>
                <a:cxn ang="0">
                  <a:pos x="69" y="92"/>
                </a:cxn>
                <a:cxn ang="0">
                  <a:pos x="70" y="106"/>
                </a:cxn>
                <a:cxn ang="0">
                  <a:pos x="71" y="113"/>
                </a:cxn>
              </a:cxnLst>
              <a:rect l="0" t="0" r="r" b="b"/>
              <a:pathLst>
                <a:path w="71" h="116">
                  <a:moveTo>
                    <a:pt x="0" y="89"/>
                  </a:moveTo>
                  <a:lnTo>
                    <a:pt x="0" y="82"/>
                  </a:lnTo>
                  <a:lnTo>
                    <a:pt x="0" y="81"/>
                  </a:lnTo>
                  <a:lnTo>
                    <a:pt x="0" y="79"/>
                  </a:lnTo>
                  <a:lnTo>
                    <a:pt x="0" y="76"/>
                  </a:lnTo>
                  <a:lnTo>
                    <a:pt x="1" y="70"/>
                  </a:lnTo>
                  <a:lnTo>
                    <a:pt x="1" y="56"/>
                  </a:lnTo>
                  <a:lnTo>
                    <a:pt x="1" y="55"/>
                  </a:lnTo>
                  <a:lnTo>
                    <a:pt x="2" y="53"/>
                  </a:lnTo>
                  <a:lnTo>
                    <a:pt x="2" y="50"/>
                  </a:lnTo>
                  <a:lnTo>
                    <a:pt x="2" y="43"/>
                  </a:lnTo>
                  <a:lnTo>
                    <a:pt x="3" y="31"/>
                  </a:lnTo>
                  <a:lnTo>
                    <a:pt x="3" y="30"/>
                  </a:lnTo>
                  <a:lnTo>
                    <a:pt x="3" y="28"/>
                  </a:lnTo>
                  <a:lnTo>
                    <a:pt x="3" y="25"/>
                  </a:lnTo>
                  <a:lnTo>
                    <a:pt x="3" y="20"/>
                  </a:lnTo>
                  <a:lnTo>
                    <a:pt x="4" y="19"/>
                  </a:lnTo>
                  <a:lnTo>
                    <a:pt x="4" y="18"/>
                  </a:lnTo>
                  <a:lnTo>
                    <a:pt x="4" y="15"/>
                  </a:lnTo>
                  <a:lnTo>
                    <a:pt x="4" y="11"/>
                  </a:lnTo>
                  <a:lnTo>
                    <a:pt x="4" y="10"/>
                  </a:lnTo>
                  <a:lnTo>
                    <a:pt x="4" y="9"/>
                  </a:lnTo>
                  <a:lnTo>
                    <a:pt x="4" y="7"/>
                  </a:lnTo>
                  <a:lnTo>
                    <a:pt x="4" y="6"/>
                  </a:lnTo>
                  <a:lnTo>
                    <a:pt x="5" y="6"/>
                  </a:lnTo>
                  <a:lnTo>
                    <a:pt x="5" y="4"/>
                  </a:lnTo>
                  <a:lnTo>
                    <a:pt x="5" y="4"/>
                  </a:lnTo>
                  <a:lnTo>
                    <a:pt x="5" y="3"/>
                  </a:lnTo>
                  <a:lnTo>
                    <a:pt x="5" y="2"/>
                  </a:lnTo>
                  <a:lnTo>
                    <a:pt x="5" y="2"/>
                  </a:lnTo>
                  <a:lnTo>
                    <a:pt x="5" y="2"/>
                  </a:lnTo>
                  <a:lnTo>
                    <a:pt x="5" y="1"/>
                  </a:lnTo>
                  <a:lnTo>
                    <a:pt x="5" y="1"/>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7" y="1"/>
                  </a:lnTo>
                  <a:lnTo>
                    <a:pt x="7" y="1"/>
                  </a:lnTo>
                  <a:lnTo>
                    <a:pt x="7" y="2"/>
                  </a:lnTo>
                  <a:lnTo>
                    <a:pt x="7" y="2"/>
                  </a:lnTo>
                  <a:lnTo>
                    <a:pt x="7" y="3"/>
                  </a:lnTo>
                  <a:lnTo>
                    <a:pt x="7" y="3"/>
                  </a:lnTo>
                  <a:lnTo>
                    <a:pt x="7" y="4"/>
                  </a:lnTo>
                  <a:lnTo>
                    <a:pt x="7" y="5"/>
                  </a:lnTo>
                  <a:lnTo>
                    <a:pt x="7" y="5"/>
                  </a:lnTo>
                  <a:lnTo>
                    <a:pt x="7" y="6"/>
                  </a:lnTo>
                  <a:lnTo>
                    <a:pt x="8" y="7"/>
                  </a:lnTo>
                  <a:lnTo>
                    <a:pt x="8" y="9"/>
                  </a:lnTo>
                  <a:lnTo>
                    <a:pt x="8" y="10"/>
                  </a:lnTo>
                  <a:lnTo>
                    <a:pt x="8" y="11"/>
                  </a:lnTo>
                  <a:lnTo>
                    <a:pt x="8" y="13"/>
                  </a:lnTo>
                  <a:lnTo>
                    <a:pt x="8" y="18"/>
                  </a:lnTo>
                  <a:lnTo>
                    <a:pt x="9" y="20"/>
                  </a:lnTo>
                  <a:lnTo>
                    <a:pt x="9" y="21"/>
                  </a:lnTo>
                  <a:lnTo>
                    <a:pt x="9" y="24"/>
                  </a:lnTo>
                  <a:lnTo>
                    <a:pt x="9" y="30"/>
                  </a:lnTo>
                  <a:lnTo>
                    <a:pt x="10" y="44"/>
                  </a:lnTo>
                  <a:lnTo>
                    <a:pt x="12" y="72"/>
                  </a:lnTo>
                  <a:lnTo>
                    <a:pt x="12" y="74"/>
                  </a:lnTo>
                  <a:lnTo>
                    <a:pt x="12" y="75"/>
                  </a:lnTo>
                  <a:lnTo>
                    <a:pt x="12" y="79"/>
                  </a:lnTo>
                  <a:lnTo>
                    <a:pt x="12" y="85"/>
                  </a:lnTo>
                  <a:lnTo>
                    <a:pt x="12" y="86"/>
                  </a:lnTo>
                  <a:lnTo>
                    <a:pt x="12" y="88"/>
                  </a:lnTo>
                  <a:lnTo>
                    <a:pt x="12" y="91"/>
                  </a:lnTo>
                  <a:lnTo>
                    <a:pt x="13" y="96"/>
                  </a:lnTo>
                  <a:lnTo>
                    <a:pt x="13" y="97"/>
                  </a:lnTo>
                  <a:lnTo>
                    <a:pt x="13" y="98"/>
                  </a:lnTo>
                  <a:lnTo>
                    <a:pt x="13" y="101"/>
                  </a:lnTo>
                  <a:lnTo>
                    <a:pt x="13" y="102"/>
                  </a:lnTo>
                  <a:lnTo>
                    <a:pt x="13" y="103"/>
                  </a:lnTo>
                  <a:lnTo>
                    <a:pt x="14" y="105"/>
                  </a:lnTo>
                  <a:lnTo>
                    <a:pt x="14" y="106"/>
                  </a:lnTo>
                  <a:lnTo>
                    <a:pt x="14" y="107"/>
                  </a:lnTo>
                  <a:lnTo>
                    <a:pt x="14" y="108"/>
                  </a:lnTo>
                  <a:lnTo>
                    <a:pt x="14" y="109"/>
                  </a:lnTo>
                  <a:lnTo>
                    <a:pt x="14" y="110"/>
                  </a:lnTo>
                  <a:lnTo>
                    <a:pt x="14" y="111"/>
                  </a:lnTo>
                  <a:lnTo>
                    <a:pt x="14" y="112"/>
                  </a:lnTo>
                  <a:lnTo>
                    <a:pt x="14" y="112"/>
                  </a:lnTo>
                  <a:lnTo>
                    <a:pt x="15" y="113"/>
                  </a:lnTo>
                  <a:lnTo>
                    <a:pt x="15" y="114"/>
                  </a:lnTo>
                  <a:lnTo>
                    <a:pt x="15" y="114"/>
                  </a:lnTo>
                  <a:lnTo>
                    <a:pt x="15" y="114"/>
                  </a:lnTo>
                  <a:lnTo>
                    <a:pt x="15" y="115"/>
                  </a:lnTo>
                  <a:lnTo>
                    <a:pt x="15" y="115"/>
                  </a:lnTo>
                  <a:lnTo>
                    <a:pt x="15" y="115"/>
                  </a:lnTo>
                  <a:lnTo>
                    <a:pt x="15" y="115"/>
                  </a:lnTo>
                  <a:lnTo>
                    <a:pt x="15" y="115"/>
                  </a:lnTo>
                  <a:lnTo>
                    <a:pt x="15" y="116"/>
                  </a:lnTo>
                  <a:lnTo>
                    <a:pt x="15" y="116"/>
                  </a:lnTo>
                  <a:lnTo>
                    <a:pt x="16" y="116"/>
                  </a:lnTo>
                  <a:lnTo>
                    <a:pt x="16" y="116"/>
                  </a:lnTo>
                  <a:lnTo>
                    <a:pt x="16" y="115"/>
                  </a:lnTo>
                  <a:lnTo>
                    <a:pt x="16" y="115"/>
                  </a:lnTo>
                  <a:lnTo>
                    <a:pt x="16" y="115"/>
                  </a:lnTo>
                  <a:lnTo>
                    <a:pt x="16" y="115"/>
                  </a:lnTo>
                  <a:lnTo>
                    <a:pt x="16" y="114"/>
                  </a:lnTo>
                  <a:lnTo>
                    <a:pt x="16" y="114"/>
                  </a:lnTo>
                  <a:lnTo>
                    <a:pt x="16" y="114"/>
                  </a:lnTo>
                  <a:lnTo>
                    <a:pt x="16" y="113"/>
                  </a:lnTo>
                  <a:lnTo>
                    <a:pt x="16" y="113"/>
                  </a:lnTo>
                  <a:lnTo>
                    <a:pt x="16" y="112"/>
                  </a:lnTo>
                  <a:lnTo>
                    <a:pt x="17" y="112"/>
                  </a:lnTo>
                  <a:lnTo>
                    <a:pt x="17" y="111"/>
                  </a:lnTo>
                  <a:lnTo>
                    <a:pt x="17" y="110"/>
                  </a:lnTo>
                  <a:lnTo>
                    <a:pt x="17" y="109"/>
                  </a:lnTo>
                  <a:lnTo>
                    <a:pt x="17" y="109"/>
                  </a:lnTo>
                  <a:lnTo>
                    <a:pt x="17" y="107"/>
                  </a:lnTo>
                  <a:lnTo>
                    <a:pt x="17" y="106"/>
                  </a:lnTo>
                  <a:lnTo>
                    <a:pt x="17" y="105"/>
                  </a:lnTo>
                  <a:lnTo>
                    <a:pt x="18" y="103"/>
                  </a:lnTo>
                  <a:lnTo>
                    <a:pt x="18" y="98"/>
                  </a:lnTo>
                  <a:lnTo>
                    <a:pt x="18" y="96"/>
                  </a:lnTo>
                  <a:lnTo>
                    <a:pt x="18" y="95"/>
                  </a:lnTo>
                  <a:lnTo>
                    <a:pt x="18" y="92"/>
                  </a:lnTo>
                  <a:lnTo>
                    <a:pt x="19" y="86"/>
                  </a:lnTo>
                  <a:lnTo>
                    <a:pt x="19" y="84"/>
                  </a:lnTo>
                  <a:lnTo>
                    <a:pt x="19" y="83"/>
                  </a:lnTo>
                  <a:lnTo>
                    <a:pt x="19" y="79"/>
                  </a:lnTo>
                  <a:lnTo>
                    <a:pt x="19" y="72"/>
                  </a:lnTo>
                  <a:lnTo>
                    <a:pt x="20" y="58"/>
                  </a:lnTo>
                  <a:lnTo>
                    <a:pt x="20" y="56"/>
                  </a:lnTo>
                  <a:lnTo>
                    <a:pt x="20" y="54"/>
                  </a:lnTo>
                  <a:lnTo>
                    <a:pt x="20" y="50"/>
                  </a:lnTo>
                  <a:lnTo>
                    <a:pt x="21" y="43"/>
                  </a:lnTo>
                  <a:lnTo>
                    <a:pt x="21" y="41"/>
                  </a:lnTo>
                  <a:lnTo>
                    <a:pt x="21" y="40"/>
                  </a:lnTo>
                  <a:lnTo>
                    <a:pt x="21" y="36"/>
                  </a:lnTo>
                  <a:lnTo>
                    <a:pt x="22" y="30"/>
                  </a:lnTo>
                  <a:lnTo>
                    <a:pt x="22" y="28"/>
                  </a:lnTo>
                  <a:lnTo>
                    <a:pt x="22" y="26"/>
                  </a:lnTo>
                  <a:lnTo>
                    <a:pt x="22" y="23"/>
                  </a:lnTo>
                  <a:lnTo>
                    <a:pt x="22" y="22"/>
                  </a:lnTo>
                  <a:lnTo>
                    <a:pt x="22" y="20"/>
                  </a:lnTo>
                  <a:lnTo>
                    <a:pt x="22" y="18"/>
                  </a:lnTo>
                  <a:lnTo>
                    <a:pt x="22" y="16"/>
                  </a:lnTo>
                  <a:lnTo>
                    <a:pt x="23" y="15"/>
                  </a:lnTo>
                  <a:lnTo>
                    <a:pt x="23" y="13"/>
                  </a:lnTo>
                  <a:lnTo>
                    <a:pt x="23" y="12"/>
                  </a:lnTo>
                  <a:lnTo>
                    <a:pt x="23" y="10"/>
                  </a:lnTo>
                  <a:lnTo>
                    <a:pt x="23" y="8"/>
                  </a:lnTo>
                  <a:lnTo>
                    <a:pt x="23" y="8"/>
                  </a:lnTo>
                  <a:lnTo>
                    <a:pt x="23" y="7"/>
                  </a:lnTo>
                  <a:lnTo>
                    <a:pt x="24" y="6"/>
                  </a:lnTo>
                  <a:lnTo>
                    <a:pt x="24" y="5"/>
                  </a:lnTo>
                  <a:lnTo>
                    <a:pt x="24" y="4"/>
                  </a:lnTo>
                  <a:lnTo>
                    <a:pt x="24" y="4"/>
                  </a:lnTo>
                  <a:lnTo>
                    <a:pt x="24" y="3"/>
                  </a:lnTo>
                  <a:lnTo>
                    <a:pt x="24" y="2"/>
                  </a:lnTo>
                  <a:lnTo>
                    <a:pt x="24" y="2"/>
                  </a:lnTo>
                  <a:lnTo>
                    <a:pt x="24" y="1"/>
                  </a:lnTo>
                  <a:lnTo>
                    <a:pt x="24" y="1"/>
                  </a:lnTo>
                  <a:lnTo>
                    <a:pt x="24" y="1"/>
                  </a:lnTo>
                  <a:lnTo>
                    <a:pt x="24" y="0"/>
                  </a:lnTo>
                  <a:lnTo>
                    <a:pt x="24" y="0"/>
                  </a:lnTo>
                  <a:lnTo>
                    <a:pt x="25" y="0"/>
                  </a:lnTo>
                  <a:lnTo>
                    <a:pt x="25" y="0"/>
                  </a:lnTo>
                  <a:lnTo>
                    <a:pt x="25" y="0"/>
                  </a:lnTo>
                  <a:lnTo>
                    <a:pt x="25" y="0"/>
                  </a:lnTo>
                  <a:lnTo>
                    <a:pt x="25" y="0"/>
                  </a:lnTo>
                  <a:lnTo>
                    <a:pt x="25" y="0"/>
                  </a:lnTo>
                  <a:lnTo>
                    <a:pt x="25" y="0"/>
                  </a:lnTo>
                  <a:lnTo>
                    <a:pt x="25" y="0"/>
                  </a:lnTo>
                  <a:lnTo>
                    <a:pt x="25" y="0"/>
                  </a:lnTo>
                  <a:lnTo>
                    <a:pt x="25" y="1"/>
                  </a:lnTo>
                  <a:lnTo>
                    <a:pt x="26" y="1"/>
                  </a:lnTo>
                  <a:lnTo>
                    <a:pt x="26" y="2"/>
                  </a:lnTo>
                  <a:lnTo>
                    <a:pt x="26" y="2"/>
                  </a:lnTo>
                  <a:lnTo>
                    <a:pt x="26" y="2"/>
                  </a:lnTo>
                  <a:lnTo>
                    <a:pt x="26" y="3"/>
                  </a:lnTo>
                  <a:lnTo>
                    <a:pt x="26" y="4"/>
                  </a:lnTo>
                  <a:lnTo>
                    <a:pt x="26" y="5"/>
                  </a:lnTo>
                  <a:lnTo>
                    <a:pt x="26" y="6"/>
                  </a:lnTo>
                  <a:lnTo>
                    <a:pt x="26" y="7"/>
                  </a:lnTo>
                  <a:lnTo>
                    <a:pt x="27" y="9"/>
                  </a:lnTo>
                  <a:lnTo>
                    <a:pt x="27" y="10"/>
                  </a:lnTo>
                  <a:lnTo>
                    <a:pt x="27" y="11"/>
                  </a:lnTo>
                  <a:lnTo>
                    <a:pt x="27" y="13"/>
                  </a:lnTo>
                  <a:lnTo>
                    <a:pt x="27" y="14"/>
                  </a:lnTo>
                  <a:lnTo>
                    <a:pt x="27" y="15"/>
                  </a:lnTo>
                  <a:lnTo>
                    <a:pt x="27" y="18"/>
                  </a:lnTo>
                  <a:lnTo>
                    <a:pt x="28" y="24"/>
                  </a:lnTo>
                  <a:lnTo>
                    <a:pt x="28" y="25"/>
                  </a:lnTo>
                  <a:lnTo>
                    <a:pt x="28" y="26"/>
                  </a:lnTo>
                  <a:lnTo>
                    <a:pt x="28" y="30"/>
                  </a:lnTo>
                  <a:lnTo>
                    <a:pt x="28" y="36"/>
                  </a:lnTo>
                  <a:lnTo>
                    <a:pt x="29" y="50"/>
                  </a:lnTo>
                  <a:lnTo>
                    <a:pt x="29" y="52"/>
                  </a:lnTo>
                  <a:lnTo>
                    <a:pt x="29" y="54"/>
                  </a:lnTo>
                  <a:lnTo>
                    <a:pt x="30" y="57"/>
                  </a:lnTo>
                  <a:lnTo>
                    <a:pt x="30" y="64"/>
                  </a:lnTo>
                  <a:lnTo>
                    <a:pt x="31" y="77"/>
                  </a:lnTo>
                  <a:lnTo>
                    <a:pt x="31" y="78"/>
                  </a:lnTo>
                  <a:lnTo>
                    <a:pt x="31" y="80"/>
                  </a:lnTo>
                  <a:lnTo>
                    <a:pt x="31" y="83"/>
                  </a:lnTo>
                  <a:lnTo>
                    <a:pt x="31" y="89"/>
                  </a:lnTo>
                  <a:lnTo>
                    <a:pt x="31" y="90"/>
                  </a:lnTo>
                  <a:lnTo>
                    <a:pt x="32" y="92"/>
                  </a:lnTo>
                  <a:lnTo>
                    <a:pt x="32" y="94"/>
                  </a:lnTo>
                  <a:lnTo>
                    <a:pt x="32" y="99"/>
                  </a:lnTo>
                  <a:lnTo>
                    <a:pt x="32" y="100"/>
                  </a:lnTo>
                  <a:lnTo>
                    <a:pt x="32" y="102"/>
                  </a:lnTo>
                  <a:lnTo>
                    <a:pt x="32" y="104"/>
                  </a:lnTo>
                  <a:lnTo>
                    <a:pt x="32" y="105"/>
                  </a:lnTo>
                  <a:lnTo>
                    <a:pt x="32" y="106"/>
                  </a:lnTo>
                  <a:lnTo>
                    <a:pt x="33" y="108"/>
                  </a:lnTo>
                  <a:lnTo>
                    <a:pt x="33" y="108"/>
                  </a:lnTo>
                  <a:lnTo>
                    <a:pt x="33" y="109"/>
                  </a:lnTo>
                  <a:lnTo>
                    <a:pt x="33" y="110"/>
                  </a:lnTo>
                  <a:lnTo>
                    <a:pt x="33" y="111"/>
                  </a:lnTo>
                  <a:lnTo>
                    <a:pt x="33" y="111"/>
                  </a:lnTo>
                  <a:lnTo>
                    <a:pt x="33" y="112"/>
                  </a:lnTo>
                  <a:lnTo>
                    <a:pt x="33" y="112"/>
                  </a:lnTo>
                  <a:lnTo>
                    <a:pt x="33" y="113"/>
                  </a:lnTo>
                  <a:lnTo>
                    <a:pt x="34" y="114"/>
                  </a:lnTo>
                  <a:lnTo>
                    <a:pt x="34" y="114"/>
                  </a:lnTo>
                  <a:lnTo>
                    <a:pt x="34" y="114"/>
                  </a:lnTo>
                  <a:lnTo>
                    <a:pt x="34" y="115"/>
                  </a:lnTo>
                  <a:lnTo>
                    <a:pt x="34" y="115"/>
                  </a:lnTo>
                  <a:lnTo>
                    <a:pt x="34" y="115"/>
                  </a:lnTo>
                  <a:lnTo>
                    <a:pt x="34" y="115"/>
                  </a:lnTo>
                  <a:lnTo>
                    <a:pt x="34" y="115"/>
                  </a:lnTo>
                  <a:lnTo>
                    <a:pt x="34" y="116"/>
                  </a:lnTo>
                  <a:lnTo>
                    <a:pt x="34" y="116"/>
                  </a:lnTo>
                  <a:lnTo>
                    <a:pt x="34" y="116"/>
                  </a:lnTo>
                  <a:lnTo>
                    <a:pt x="34" y="116"/>
                  </a:lnTo>
                  <a:lnTo>
                    <a:pt x="34" y="115"/>
                  </a:lnTo>
                  <a:lnTo>
                    <a:pt x="35" y="115"/>
                  </a:lnTo>
                  <a:lnTo>
                    <a:pt x="35" y="115"/>
                  </a:lnTo>
                  <a:lnTo>
                    <a:pt x="35" y="115"/>
                  </a:lnTo>
                  <a:lnTo>
                    <a:pt x="35" y="114"/>
                  </a:lnTo>
                  <a:lnTo>
                    <a:pt x="35" y="114"/>
                  </a:lnTo>
                  <a:lnTo>
                    <a:pt x="35" y="114"/>
                  </a:lnTo>
                  <a:lnTo>
                    <a:pt x="35" y="113"/>
                  </a:lnTo>
                  <a:lnTo>
                    <a:pt x="35" y="112"/>
                  </a:lnTo>
                  <a:lnTo>
                    <a:pt x="35" y="112"/>
                  </a:lnTo>
                  <a:lnTo>
                    <a:pt x="36" y="110"/>
                  </a:lnTo>
                  <a:lnTo>
                    <a:pt x="36" y="110"/>
                  </a:lnTo>
                  <a:lnTo>
                    <a:pt x="36" y="109"/>
                  </a:lnTo>
                  <a:lnTo>
                    <a:pt x="36" y="107"/>
                  </a:lnTo>
                  <a:lnTo>
                    <a:pt x="36" y="106"/>
                  </a:lnTo>
                  <a:lnTo>
                    <a:pt x="36" y="105"/>
                  </a:lnTo>
                  <a:lnTo>
                    <a:pt x="36" y="103"/>
                  </a:lnTo>
                  <a:lnTo>
                    <a:pt x="36" y="102"/>
                  </a:lnTo>
                  <a:lnTo>
                    <a:pt x="36" y="100"/>
                  </a:lnTo>
                  <a:lnTo>
                    <a:pt x="37" y="98"/>
                  </a:lnTo>
                  <a:lnTo>
                    <a:pt x="37" y="92"/>
                  </a:lnTo>
                  <a:lnTo>
                    <a:pt x="37" y="91"/>
                  </a:lnTo>
                  <a:lnTo>
                    <a:pt x="37" y="89"/>
                  </a:lnTo>
                  <a:lnTo>
                    <a:pt x="37" y="86"/>
                  </a:lnTo>
                  <a:lnTo>
                    <a:pt x="38" y="80"/>
                  </a:lnTo>
                  <a:lnTo>
                    <a:pt x="38" y="78"/>
                  </a:lnTo>
                  <a:lnTo>
                    <a:pt x="38" y="76"/>
                  </a:lnTo>
                  <a:lnTo>
                    <a:pt x="38" y="72"/>
                  </a:lnTo>
                  <a:lnTo>
                    <a:pt x="38" y="65"/>
                  </a:lnTo>
                  <a:lnTo>
                    <a:pt x="39" y="51"/>
                  </a:lnTo>
                  <a:lnTo>
                    <a:pt x="39" y="49"/>
                  </a:lnTo>
                  <a:lnTo>
                    <a:pt x="40" y="47"/>
                  </a:lnTo>
                  <a:lnTo>
                    <a:pt x="40" y="43"/>
                  </a:lnTo>
                  <a:lnTo>
                    <a:pt x="40" y="36"/>
                  </a:lnTo>
                  <a:lnTo>
                    <a:pt x="40" y="35"/>
                  </a:lnTo>
                  <a:lnTo>
                    <a:pt x="40" y="33"/>
                  </a:lnTo>
                  <a:lnTo>
                    <a:pt x="40" y="30"/>
                  </a:lnTo>
                  <a:lnTo>
                    <a:pt x="41" y="24"/>
                  </a:lnTo>
                  <a:lnTo>
                    <a:pt x="41" y="22"/>
                  </a:lnTo>
                  <a:lnTo>
                    <a:pt x="41" y="21"/>
                  </a:lnTo>
                  <a:lnTo>
                    <a:pt x="41" y="18"/>
                  </a:lnTo>
                  <a:lnTo>
                    <a:pt x="41" y="17"/>
                  </a:lnTo>
                  <a:lnTo>
                    <a:pt x="41" y="16"/>
                  </a:lnTo>
                  <a:lnTo>
                    <a:pt x="42" y="14"/>
                  </a:lnTo>
                  <a:lnTo>
                    <a:pt x="42" y="12"/>
                  </a:lnTo>
                  <a:lnTo>
                    <a:pt x="42" y="11"/>
                  </a:lnTo>
                  <a:lnTo>
                    <a:pt x="42" y="9"/>
                  </a:lnTo>
                  <a:lnTo>
                    <a:pt x="42" y="8"/>
                  </a:lnTo>
                  <a:lnTo>
                    <a:pt x="42" y="8"/>
                  </a:lnTo>
                  <a:lnTo>
                    <a:pt x="42" y="6"/>
                  </a:lnTo>
                  <a:lnTo>
                    <a:pt x="42" y="5"/>
                  </a:lnTo>
                  <a:lnTo>
                    <a:pt x="42" y="4"/>
                  </a:lnTo>
                  <a:lnTo>
                    <a:pt x="42" y="4"/>
                  </a:lnTo>
                  <a:lnTo>
                    <a:pt x="43" y="3"/>
                  </a:lnTo>
                  <a:lnTo>
                    <a:pt x="43" y="3"/>
                  </a:lnTo>
                  <a:lnTo>
                    <a:pt x="43" y="2"/>
                  </a:lnTo>
                  <a:lnTo>
                    <a:pt x="43" y="2"/>
                  </a:lnTo>
                  <a:lnTo>
                    <a:pt x="43" y="1"/>
                  </a:lnTo>
                  <a:lnTo>
                    <a:pt x="43" y="1"/>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1"/>
                  </a:lnTo>
                  <a:lnTo>
                    <a:pt x="44" y="1"/>
                  </a:lnTo>
                  <a:lnTo>
                    <a:pt x="45" y="1"/>
                  </a:lnTo>
                  <a:lnTo>
                    <a:pt x="45" y="2"/>
                  </a:lnTo>
                  <a:lnTo>
                    <a:pt x="45" y="2"/>
                  </a:lnTo>
                  <a:lnTo>
                    <a:pt x="45" y="3"/>
                  </a:lnTo>
                  <a:lnTo>
                    <a:pt x="45" y="3"/>
                  </a:lnTo>
                  <a:lnTo>
                    <a:pt x="45" y="4"/>
                  </a:lnTo>
                  <a:lnTo>
                    <a:pt x="45" y="5"/>
                  </a:lnTo>
                  <a:lnTo>
                    <a:pt x="45" y="6"/>
                  </a:lnTo>
                  <a:lnTo>
                    <a:pt x="45" y="7"/>
                  </a:lnTo>
                  <a:lnTo>
                    <a:pt x="45" y="8"/>
                  </a:lnTo>
                  <a:lnTo>
                    <a:pt x="45" y="10"/>
                  </a:lnTo>
                  <a:lnTo>
                    <a:pt x="46" y="11"/>
                  </a:lnTo>
                  <a:lnTo>
                    <a:pt x="46" y="12"/>
                  </a:lnTo>
                  <a:lnTo>
                    <a:pt x="46" y="14"/>
                  </a:lnTo>
                  <a:lnTo>
                    <a:pt x="46" y="15"/>
                  </a:lnTo>
                  <a:lnTo>
                    <a:pt x="46" y="16"/>
                  </a:lnTo>
                  <a:lnTo>
                    <a:pt x="46" y="19"/>
                  </a:lnTo>
                  <a:lnTo>
                    <a:pt x="47" y="24"/>
                  </a:lnTo>
                  <a:lnTo>
                    <a:pt x="47" y="26"/>
                  </a:lnTo>
                  <a:lnTo>
                    <a:pt x="47" y="27"/>
                  </a:lnTo>
                  <a:lnTo>
                    <a:pt x="47" y="30"/>
                  </a:lnTo>
                  <a:lnTo>
                    <a:pt x="47" y="36"/>
                  </a:lnTo>
                  <a:lnTo>
                    <a:pt x="48" y="49"/>
                  </a:lnTo>
                  <a:lnTo>
                    <a:pt x="48" y="51"/>
                  </a:lnTo>
                  <a:lnTo>
                    <a:pt x="48" y="52"/>
                  </a:lnTo>
                  <a:lnTo>
                    <a:pt x="48" y="56"/>
                  </a:lnTo>
                  <a:lnTo>
                    <a:pt x="49" y="62"/>
                  </a:lnTo>
                  <a:lnTo>
                    <a:pt x="49" y="76"/>
                  </a:lnTo>
                  <a:lnTo>
                    <a:pt x="49" y="77"/>
                  </a:lnTo>
                  <a:lnTo>
                    <a:pt x="49" y="79"/>
                  </a:lnTo>
                  <a:lnTo>
                    <a:pt x="50" y="82"/>
                  </a:lnTo>
                  <a:lnTo>
                    <a:pt x="50" y="88"/>
                  </a:lnTo>
                  <a:lnTo>
                    <a:pt x="50" y="89"/>
                  </a:lnTo>
                  <a:lnTo>
                    <a:pt x="50" y="91"/>
                  </a:lnTo>
                  <a:lnTo>
                    <a:pt x="50" y="94"/>
                  </a:lnTo>
                  <a:lnTo>
                    <a:pt x="51" y="99"/>
                  </a:lnTo>
                  <a:lnTo>
                    <a:pt x="51" y="100"/>
                  </a:lnTo>
                  <a:lnTo>
                    <a:pt x="51" y="101"/>
                  </a:lnTo>
                  <a:lnTo>
                    <a:pt x="51" y="103"/>
                  </a:lnTo>
                  <a:lnTo>
                    <a:pt x="51" y="104"/>
                  </a:lnTo>
                  <a:lnTo>
                    <a:pt x="51" y="105"/>
                  </a:lnTo>
                  <a:lnTo>
                    <a:pt x="51" y="107"/>
                  </a:lnTo>
                  <a:lnTo>
                    <a:pt x="51" y="108"/>
                  </a:lnTo>
                  <a:lnTo>
                    <a:pt x="52" y="109"/>
                  </a:lnTo>
                  <a:lnTo>
                    <a:pt x="52" y="109"/>
                  </a:lnTo>
                  <a:lnTo>
                    <a:pt x="52" y="110"/>
                  </a:lnTo>
                  <a:lnTo>
                    <a:pt x="52" y="111"/>
                  </a:lnTo>
                  <a:lnTo>
                    <a:pt x="52" y="112"/>
                  </a:lnTo>
                  <a:lnTo>
                    <a:pt x="52" y="112"/>
                  </a:lnTo>
                  <a:lnTo>
                    <a:pt x="52" y="113"/>
                  </a:lnTo>
                  <a:lnTo>
                    <a:pt x="52" y="113"/>
                  </a:lnTo>
                  <a:lnTo>
                    <a:pt x="52" y="114"/>
                  </a:lnTo>
                  <a:lnTo>
                    <a:pt x="52" y="114"/>
                  </a:lnTo>
                  <a:lnTo>
                    <a:pt x="53" y="114"/>
                  </a:lnTo>
                  <a:lnTo>
                    <a:pt x="53" y="115"/>
                  </a:lnTo>
                  <a:lnTo>
                    <a:pt x="53" y="115"/>
                  </a:lnTo>
                  <a:lnTo>
                    <a:pt x="53" y="115"/>
                  </a:lnTo>
                  <a:lnTo>
                    <a:pt x="53" y="115"/>
                  </a:lnTo>
                  <a:lnTo>
                    <a:pt x="53" y="116"/>
                  </a:lnTo>
                  <a:lnTo>
                    <a:pt x="53" y="116"/>
                  </a:lnTo>
                  <a:lnTo>
                    <a:pt x="53" y="116"/>
                  </a:lnTo>
                  <a:lnTo>
                    <a:pt x="53" y="115"/>
                  </a:lnTo>
                  <a:lnTo>
                    <a:pt x="53" y="115"/>
                  </a:lnTo>
                  <a:lnTo>
                    <a:pt x="53" y="115"/>
                  </a:lnTo>
                  <a:lnTo>
                    <a:pt x="53" y="115"/>
                  </a:lnTo>
                  <a:lnTo>
                    <a:pt x="54" y="114"/>
                  </a:lnTo>
                  <a:lnTo>
                    <a:pt x="54" y="114"/>
                  </a:lnTo>
                  <a:lnTo>
                    <a:pt x="54" y="114"/>
                  </a:lnTo>
                  <a:lnTo>
                    <a:pt x="54" y="113"/>
                  </a:lnTo>
                  <a:lnTo>
                    <a:pt x="54" y="113"/>
                  </a:lnTo>
                  <a:lnTo>
                    <a:pt x="54" y="112"/>
                  </a:lnTo>
                  <a:lnTo>
                    <a:pt x="54" y="111"/>
                  </a:lnTo>
                  <a:lnTo>
                    <a:pt x="54" y="110"/>
                  </a:lnTo>
                  <a:lnTo>
                    <a:pt x="55" y="109"/>
                  </a:lnTo>
                  <a:lnTo>
                    <a:pt x="55" y="108"/>
                  </a:lnTo>
                  <a:lnTo>
                    <a:pt x="55" y="106"/>
                  </a:lnTo>
                  <a:lnTo>
                    <a:pt x="55" y="105"/>
                  </a:lnTo>
                  <a:lnTo>
                    <a:pt x="55" y="104"/>
                  </a:lnTo>
                  <a:lnTo>
                    <a:pt x="55" y="102"/>
                  </a:lnTo>
                  <a:lnTo>
                    <a:pt x="55" y="101"/>
                  </a:lnTo>
                  <a:lnTo>
                    <a:pt x="55" y="100"/>
                  </a:lnTo>
                  <a:lnTo>
                    <a:pt x="55" y="97"/>
                  </a:lnTo>
                  <a:lnTo>
                    <a:pt x="56" y="91"/>
                  </a:lnTo>
                  <a:lnTo>
                    <a:pt x="56" y="90"/>
                  </a:lnTo>
                  <a:lnTo>
                    <a:pt x="56" y="88"/>
                  </a:lnTo>
                  <a:lnTo>
                    <a:pt x="56" y="85"/>
                  </a:lnTo>
                  <a:lnTo>
                    <a:pt x="57" y="78"/>
                  </a:lnTo>
                  <a:lnTo>
                    <a:pt x="57" y="77"/>
                  </a:lnTo>
                  <a:lnTo>
                    <a:pt x="57" y="75"/>
                  </a:lnTo>
                  <a:lnTo>
                    <a:pt x="57" y="71"/>
                  </a:lnTo>
                  <a:lnTo>
                    <a:pt x="57" y="64"/>
                  </a:lnTo>
                  <a:lnTo>
                    <a:pt x="58" y="50"/>
                  </a:lnTo>
                  <a:lnTo>
                    <a:pt x="58" y="48"/>
                  </a:lnTo>
                  <a:lnTo>
                    <a:pt x="58" y="46"/>
                  </a:lnTo>
                  <a:lnTo>
                    <a:pt x="59" y="43"/>
                  </a:lnTo>
                  <a:lnTo>
                    <a:pt x="59" y="36"/>
                  </a:lnTo>
                  <a:lnTo>
                    <a:pt x="59" y="35"/>
                  </a:lnTo>
                  <a:lnTo>
                    <a:pt x="59" y="33"/>
                  </a:lnTo>
                  <a:lnTo>
                    <a:pt x="59" y="30"/>
                  </a:lnTo>
                  <a:lnTo>
                    <a:pt x="59" y="24"/>
                  </a:lnTo>
                  <a:lnTo>
                    <a:pt x="60" y="23"/>
                  </a:lnTo>
                  <a:lnTo>
                    <a:pt x="60" y="21"/>
                  </a:lnTo>
                  <a:lnTo>
                    <a:pt x="60" y="19"/>
                  </a:lnTo>
                  <a:lnTo>
                    <a:pt x="60" y="18"/>
                  </a:lnTo>
                  <a:lnTo>
                    <a:pt x="60" y="16"/>
                  </a:lnTo>
                  <a:lnTo>
                    <a:pt x="60" y="14"/>
                  </a:lnTo>
                  <a:lnTo>
                    <a:pt x="60" y="13"/>
                  </a:lnTo>
                  <a:lnTo>
                    <a:pt x="60" y="12"/>
                  </a:lnTo>
                  <a:lnTo>
                    <a:pt x="61" y="10"/>
                  </a:lnTo>
                  <a:lnTo>
                    <a:pt x="61" y="9"/>
                  </a:lnTo>
                  <a:lnTo>
                    <a:pt x="61" y="8"/>
                  </a:lnTo>
                  <a:lnTo>
                    <a:pt x="61" y="6"/>
                  </a:lnTo>
                  <a:lnTo>
                    <a:pt x="61" y="6"/>
                  </a:lnTo>
                  <a:lnTo>
                    <a:pt x="61" y="5"/>
                  </a:lnTo>
                  <a:lnTo>
                    <a:pt x="61" y="4"/>
                  </a:lnTo>
                  <a:lnTo>
                    <a:pt x="61" y="3"/>
                  </a:lnTo>
                  <a:lnTo>
                    <a:pt x="61" y="3"/>
                  </a:lnTo>
                  <a:lnTo>
                    <a:pt x="61" y="2"/>
                  </a:lnTo>
                  <a:lnTo>
                    <a:pt x="61" y="2"/>
                  </a:lnTo>
                  <a:lnTo>
                    <a:pt x="62" y="1"/>
                  </a:lnTo>
                  <a:lnTo>
                    <a:pt x="62" y="1"/>
                  </a:lnTo>
                  <a:lnTo>
                    <a:pt x="62" y="1"/>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1"/>
                  </a:lnTo>
                  <a:lnTo>
                    <a:pt x="63" y="1"/>
                  </a:lnTo>
                  <a:lnTo>
                    <a:pt x="63" y="2"/>
                  </a:lnTo>
                  <a:lnTo>
                    <a:pt x="63" y="2"/>
                  </a:lnTo>
                  <a:lnTo>
                    <a:pt x="63" y="3"/>
                  </a:lnTo>
                  <a:lnTo>
                    <a:pt x="63" y="3"/>
                  </a:lnTo>
                  <a:lnTo>
                    <a:pt x="63" y="4"/>
                  </a:lnTo>
                  <a:lnTo>
                    <a:pt x="63" y="4"/>
                  </a:lnTo>
                  <a:lnTo>
                    <a:pt x="64" y="6"/>
                  </a:lnTo>
                  <a:lnTo>
                    <a:pt x="64" y="7"/>
                  </a:lnTo>
                  <a:lnTo>
                    <a:pt x="64" y="8"/>
                  </a:lnTo>
                  <a:lnTo>
                    <a:pt x="64" y="10"/>
                  </a:lnTo>
                  <a:lnTo>
                    <a:pt x="64" y="11"/>
                  </a:lnTo>
                  <a:lnTo>
                    <a:pt x="64" y="12"/>
                  </a:lnTo>
                  <a:lnTo>
                    <a:pt x="65" y="14"/>
                  </a:lnTo>
                  <a:lnTo>
                    <a:pt x="65" y="16"/>
                  </a:lnTo>
                  <a:lnTo>
                    <a:pt x="65" y="17"/>
                  </a:lnTo>
                  <a:lnTo>
                    <a:pt x="65" y="20"/>
                  </a:lnTo>
                  <a:lnTo>
                    <a:pt x="65" y="25"/>
                  </a:lnTo>
                  <a:lnTo>
                    <a:pt x="65" y="27"/>
                  </a:lnTo>
                  <a:lnTo>
                    <a:pt x="65" y="29"/>
                  </a:lnTo>
                  <a:lnTo>
                    <a:pt x="66" y="32"/>
                  </a:lnTo>
                  <a:lnTo>
                    <a:pt x="66" y="39"/>
                  </a:lnTo>
                  <a:lnTo>
                    <a:pt x="67" y="53"/>
                  </a:lnTo>
                  <a:lnTo>
                    <a:pt x="67" y="55"/>
                  </a:lnTo>
                  <a:lnTo>
                    <a:pt x="67" y="57"/>
                  </a:lnTo>
                  <a:lnTo>
                    <a:pt x="67" y="61"/>
                  </a:lnTo>
                  <a:lnTo>
                    <a:pt x="67" y="68"/>
                  </a:lnTo>
                  <a:lnTo>
                    <a:pt x="68" y="70"/>
                  </a:lnTo>
                  <a:lnTo>
                    <a:pt x="68" y="72"/>
                  </a:lnTo>
                  <a:lnTo>
                    <a:pt x="68" y="76"/>
                  </a:lnTo>
                  <a:lnTo>
                    <a:pt x="68" y="82"/>
                  </a:lnTo>
                  <a:lnTo>
                    <a:pt x="68" y="84"/>
                  </a:lnTo>
                  <a:lnTo>
                    <a:pt x="69" y="86"/>
                  </a:lnTo>
                  <a:lnTo>
                    <a:pt x="69" y="89"/>
                  </a:lnTo>
                  <a:lnTo>
                    <a:pt x="69" y="90"/>
                  </a:lnTo>
                  <a:lnTo>
                    <a:pt x="69" y="92"/>
                  </a:lnTo>
                  <a:lnTo>
                    <a:pt x="69" y="95"/>
                  </a:lnTo>
                  <a:lnTo>
                    <a:pt x="69" y="96"/>
                  </a:lnTo>
                  <a:lnTo>
                    <a:pt x="69" y="98"/>
                  </a:lnTo>
                  <a:lnTo>
                    <a:pt x="69" y="100"/>
                  </a:lnTo>
                  <a:lnTo>
                    <a:pt x="69" y="102"/>
                  </a:lnTo>
                  <a:lnTo>
                    <a:pt x="70" y="103"/>
                  </a:lnTo>
                  <a:lnTo>
                    <a:pt x="70" y="105"/>
                  </a:lnTo>
                  <a:lnTo>
                    <a:pt x="70" y="106"/>
                  </a:lnTo>
                  <a:lnTo>
                    <a:pt x="70" y="107"/>
                  </a:lnTo>
                  <a:lnTo>
                    <a:pt x="70" y="108"/>
                  </a:lnTo>
                  <a:lnTo>
                    <a:pt x="70" y="109"/>
                  </a:lnTo>
                  <a:lnTo>
                    <a:pt x="70" y="110"/>
                  </a:lnTo>
                  <a:lnTo>
                    <a:pt x="70" y="110"/>
                  </a:lnTo>
                  <a:lnTo>
                    <a:pt x="71" y="112"/>
                  </a:lnTo>
                  <a:lnTo>
                    <a:pt x="71" y="112"/>
                  </a:lnTo>
                  <a:lnTo>
                    <a:pt x="71" y="113"/>
                  </a:lnTo>
                  <a:lnTo>
                    <a:pt x="71" y="114"/>
                  </a:lnTo>
                  <a:lnTo>
                    <a:pt x="71" y="114"/>
                  </a:lnTo>
                  <a:lnTo>
                    <a:pt x="71" y="114"/>
                  </a:lnTo>
                  <a:lnTo>
                    <a:pt x="71" y="115"/>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7" name="Freeform 92"/>
            <p:cNvSpPr>
              <a:spLocks/>
            </p:cNvSpPr>
            <p:nvPr/>
          </p:nvSpPr>
          <p:spPr bwMode="auto">
            <a:xfrm>
              <a:off x="5238" y="2186"/>
              <a:ext cx="72" cy="116"/>
            </a:xfrm>
            <a:custGeom>
              <a:avLst/>
              <a:gdLst/>
              <a:ahLst/>
              <a:cxnLst>
                <a:cxn ang="0">
                  <a:pos x="1" y="116"/>
                </a:cxn>
                <a:cxn ang="0">
                  <a:pos x="2" y="113"/>
                </a:cxn>
                <a:cxn ang="0">
                  <a:pos x="2" y="106"/>
                </a:cxn>
                <a:cxn ang="0">
                  <a:pos x="4" y="87"/>
                </a:cxn>
                <a:cxn ang="0">
                  <a:pos x="6" y="38"/>
                </a:cxn>
                <a:cxn ang="0">
                  <a:pos x="8" y="15"/>
                </a:cxn>
                <a:cxn ang="0">
                  <a:pos x="8" y="5"/>
                </a:cxn>
                <a:cxn ang="0">
                  <a:pos x="9" y="1"/>
                </a:cxn>
                <a:cxn ang="0">
                  <a:pos x="10" y="0"/>
                </a:cxn>
                <a:cxn ang="0">
                  <a:pos x="11" y="2"/>
                </a:cxn>
                <a:cxn ang="0">
                  <a:pos x="12" y="9"/>
                </a:cxn>
                <a:cxn ang="0">
                  <a:pos x="13" y="27"/>
                </a:cxn>
                <a:cxn ang="0">
                  <a:pos x="15" y="68"/>
                </a:cxn>
                <a:cxn ang="0">
                  <a:pos x="16" y="95"/>
                </a:cxn>
                <a:cxn ang="0">
                  <a:pos x="17" y="107"/>
                </a:cxn>
                <a:cxn ang="0">
                  <a:pos x="18" y="113"/>
                </a:cxn>
                <a:cxn ang="0">
                  <a:pos x="19" y="116"/>
                </a:cxn>
                <a:cxn ang="0">
                  <a:pos x="20" y="114"/>
                </a:cxn>
                <a:cxn ang="0">
                  <a:pos x="20" y="110"/>
                </a:cxn>
                <a:cxn ang="0">
                  <a:pos x="21" y="96"/>
                </a:cxn>
                <a:cxn ang="0">
                  <a:pos x="23" y="60"/>
                </a:cxn>
                <a:cxn ang="0">
                  <a:pos x="25" y="23"/>
                </a:cxn>
                <a:cxn ang="0">
                  <a:pos x="26" y="8"/>
                </a:cxn>
                <a:cxn ang="0">
                  <a:pos x="27" y="2"/>
                </a:cxn>
                <a:cxn ang="0">
                  <a:pos x="28" y="0"/>
                </a:cxn>
                <a:cxn ang="0">
                  <a:pos x="29" y="1"/>
                </a:cxn>
                <a:cxn ang="0">
                  <a:pos x="30" y="6"/>
                </a:cxn>
                <a:cxn ang="0">
                  <a:pos x="31" y="23"/>
                </a:cxn>
                <a:cxn ang="0">
                  <a:pos x="34" y="87"/>
                </a:cxn>
                <a:cxn ang="0">
                  <a:pos x="35" y="104"/>
                </a:cxn>
                <a:cxn ang="0">
                  <a:pos x="36" y="112"/>
                </a:cxn>
                <a:cxn ang="0">
                  <a:pos x="37" y="115"/>
                </a:cxn>
                <a:cxn ang="0">
                  <a:pos x="38" y="115"/>
                </a:cxn>
                <a:cxn ang="0">
                  <a:pos x="39" y="112"/>
                </a:cxn>
                <a:cxn ang="0">
                  <a:pos x="39" y="103"/>
                </a:cxn>
                <a:cxn ang="0">
                  <a:pos x="41" y="78"/>
                </a:cxn>
                <a:cxn ang="0">
                  <a:pos x="43" y="36"/>
                </a:cxn>
                <a:cxn ang="0">
                  <a:pos x="44" y="16"/>
                </a:cxn>
                <a:cxn ang="0">
                  <a:pos x="45" y="4"/>
                </a:cxn>
                <a:cxn ang="0">
                  <a:pos x="46" y="0"/>
                </a:cxn>
                <a:cxn ang="0">
                  <a:pos x="47" y="0"/>
                </a:cxn>
                <a:cxn ang="0">
                  <a:pos x="48" y="4"/>
                </a:cxn>
                <a:cxn ang="0">
                  <a:pos x="48" y="12"/>
                </a:cxn>
                <a:cxn ang="0">
                  <a:pos x="50" y="35"/>
                </a:cxn>
                <a:cxn ang="0">
                  <a:pos x="52" y="76"/>
                </a:cxn>
                <a:cxn ang="0">
                  <a:pos x="53" y="96"/>
                </a:cxn>
                <a:cxn ang="0">
                  <a:pos x="54" y="108"/>
                </a:cxn>
                <a:cxn ang="0">
                  <a:pos x="55" y="113"/>
                </a:cxn>
                <a:cxn ang="0">
                  <a:pos x="55" y="116"/>
                </a:cxn>
                <a:cxn ang="0">
                  <a:pos x="56" y="114"/>
                </a:cxn>
                <a:cxn ang="0">
                  <a:pos x="57" y="109"/>
                </a:cxn>
                <a:cxn ang="0">
                  <a:pos x="58" y="92"/>
                </a:cxn>
                <a:cxn ang="0">
                  <a:pos x="60" y="57"/>
                </a:cxn>
                <a:cxn ang="0">
                  <a:pos x="62" y="28"/>
                </a:cxn>
                <a:cxn ang="0">
                  <a:pos x="63" y="7"/>
                </a:cxn>
                <a:cxn ang="0">
                  <a:pos x="64" y="1"/>
                </a:cxn>
                <a:cxn ang="0">
                  <a:pos x="65" y="0"/>
                </a:cxn>
                <a:cxn ang="0">
                  <a:pos x="65" y="1"/>
                </a:cxn>
                <a:cxn ang="0">
                  <a:pos x="66" y="6"/>
                </a:cxn>
                <a:cxn ang="0">
                  <a:pos x="67" y="21"/>
                </a:cxn>
                <a:cxn ang="0">
                  <a:pos x="70" y="73"/>
                </a:cxn>
                <a:cxn ang="0">
                  <a:pos x="71" y="100"/>
                </a:cxn>
              </a:cxnLst>
              <a:rect l="0" t="0" r="r" b="b"/>
              <a:pathLst>
                <a:path w="72" h="116">
                  <a:moveTo>
                    <a:pt x="0" y="115"/>
                  </a:moveTo>
                  <a:lnTo>
                    <a:pt x="0" y="115"/>
                  </a:lnTo>
                  <a:lnTo>
                    <a:pt x="0" y="115"/>
                  </a:lnTo>
                  <a:lnTo>
                    <a:pt x="0" y="115"/>
                  </a:lnTo>
                  <a:lnTo>
                    <a:pt x="0" y="116"/>
                  </a:lnTo>
                  <a:lnTo>
                    <a:pt x="0" y="116"/>
                  </a:lnTo>
                  <a:lnTo>
                    <a:pt x="1" y="116"/>
                  </a:lnTo>
                  <a:lnTo>
                    <a:pt x="1" y="116"/>
                  </a:lnTo>
                  <a:lnTo>
                    <a:pt x="1" y="115"/>
                  </a:lnTo>
                  <a:lnTo>
                    <a:pt x="1" y="115"/>
                  </a:lnTo>
                  <a:lnTo>
                    <a:pt x="1" y="115"/>
                  </a:lnTo>
                  <a:lnTo>
                    <a:pt x="1" y="115"/>
                  </a:lnTo>
                  <a:lnTo>
                    <a:pt x="1" y="114"/>
                  </a:lnTo>
                  <a:lnTo>
                    <a:pt x="1" y="114"/>
                  </a:lnTo>
                  <a:lnTo>
                    <a:pt x="1" y="113"/>
                  </a:lnTo>
                  <a:lnTo>
                    <a:pt x="2" y="113"/>
                  </a:lnTo>
                  <a:lnTo>
                    <a:pt x="2" y="112"/>
                  </a:lnTo>
                  <a:lnTo>
                    <a:pt x="2" y="112"/>
                  </a:lnTo>
                  <a:lnTo>
                    <a:pt x="2" y="111"/>
                  </a:lnTo>
                  <a:lnTo>
                    <a:pt x="2" y="110"/>
                  </a:lnTo>
                  <a:lnTo>
                    <a:pt x="2" y="109"/>
                  </a:lnTo>
                  <a:lnTo>
                    <a:pt x="2" y="108"/>
                  </a:lnTo>
                  <a:lnTo>
                    <a:pt x="2" y="107"/>
                  </a:lnTo>
                  <a:lnTo>
                    <a:pt x="2" y="106"/>
                  </a:lnTo>
                  <a:lnTo>
                    <a:pt x="2" y="104"/>
                  </a:lnTo>
                  <a:lnTo>
                    <a:pt x="3" y="102"/>
                  </a:lnTo>
                  <a:lnTo>
                    <a:pt x="3" y="101"/>
                  </a:lnTo>
                  <a:lnTo>
                    <a:pt x="3" y="99"/>
                  </a:lnTo>
                  <a:lnTo>
                    <a:pt x="3" y="93"/>
                  </a:lnTo>
                  <a:lnTo>
                    <a:pt x="3" y="92"/>
                  </a:lnTo>
                  <a:lnTo>
                    <a:pt x="3" y="90"/>
                  </a:lnTo>
                  <a:lnTo>
                    <a:pt x="4" y="87"/>
                  </a:lnTo>
                  <a:lnTo>
                    <a:pt x="4" y="81"/>
                  </a:lnTo>
                  <a:lnTo>
                    <a:pt x="5" y="66"/>
                  </a:lnTo>
                  <a:lnTo>
                    <a:pt x="5" y="65"/>
                  </a:lnTo>
                  <a:lnTo>
                    <a:pt x="5" y="63"/>
                  </a:lnTo>
                  <a:lnTo>
                    <a:pt x="5" y="60"/>
                  </a:lnTo>
                  <a:lnTo>
                    <a:pt x="5" y="53"/>
                  </a:lnTo>
                  <a:lnTo>
                    <a:pt x="6" y="39"/>
                  </a:lnTo>
                  <a:lnTo>
                    <a:pt x="6" y="38"/>
                  </a:lnTo>
                  <a:lnTo>
                    <a:pt x="6" y="36"/>
                  </a:lnTo>
                  <a:lnTo>
                    <a:pt x="6" y="33"/>
                  </a:lnTo>
                  <a:lnTo>
                    <a:pt x="7" y="27"/>
                  </a:lnTo>
                  <a:lnTo>
                    <a:pt x="7" y="26"/>
                  </a:lnTo>
                  <a:lnTo>
                    <a:pt x="7" y="24"/>
                  </a:lnTo>
                  <a:lnTo>
                    <a:pt x="7" y="21"/>
                  </a:lnTo>
                  <a:lnTo>
                    <a:pt x="8" y="16"/>
                  </a:lnTo>
                  <a:lnTo>
                    <a:pt x="8" y="15"/>
                  </a:lnTo>
                  <a:lnTo>
                    <a:pt x="8" y="14"/>
                  </a:lnTo>
                  <a:lnTo>
                    <a:pt x="8" y="12"/>
                  </a:lnTo>
                  <a:lnTo>
                    <a:pt x="8" y="11"/>
                  </a:lnTo>
                  <a:lnTo>
                    <a:pt x="8" y="10"/>
                  </a:lnTo>
                  <a:lnTo>
                    <a:pt x="8" y="8"/>
                  </a:lnTo>
                  <a:lnTo>
                    <a:pt x="8" y="7"/>
                  </a:lnTo>
                  <a:lnTo>
                    <a:pt x="8" y="6"/>
                  </a:lnTo>
                  <a:lnTo>
                    <a:pt x="8" y="5"/>
                  </a:lnTo>
                  <a:lnTo>
                    <a:pt x="9" y="5"/>
                  </a:lnTo>
                  <a:lnTo>
                    <a:pt x="9" y="4"/>
                  </a:lnTo>
                  <a:lnTo>
                    <a:pt x="9" y="3"/>
                  </a:lnTo>
                  <a:lnTo>
                    <a:pt x="9" y="3"/>
                  </a:lnTo>
                  <a:lnTo>
                    <a:pt x="9" y="2"/>
                  </a:lnTo>
                  <a:lnTo>
                    <a:pt x="9" y="2"/>
                  </a:lnTo>
                  <a:lnTo>
                    <a:pt x="9" y="1"/>
                  </a:lnTo>
                  <a:lnTo>
                    <a:pt x="9" y="1"/>
                  </a:lnTo>
                  <a:lnTo>
                    <a:pt x="9" y="1"/>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1"/>
                  </a:lnTo>
                  <a:lnTo>
                    <a:pt x="10" y="1"/>
                  </a:lnTo>
                  <a:lnTo>
                    <a:pt x="11" y="2"/>
                  </a:lnTo>
                  <a:lnTo>
                    <a:pt x="11" y="2"/>
                  </a:lnTo>
                  <a:lnTo>
                    <a:pt x="11" y="3"/>
                  </a:lnTo>
                  <a:lnTo>
                    <a:pt x="11" y="3"/>
                  </a:lnTo>
                  <a:lnTo>
                    <a:pt x="11" y="5"/>
                  </a:lnTo>
                  <a:lnTo>
                    <a:pt x="11" y="6"/>
                  </a:lnTo>
                  <a:lnTo>
                    <a:pt x="11" y="6"/>
                  </a:lnTo>
                  <a:lnTo>
                    <a:pt x="11" y="8"/>
                  </a:lnTo>
                  <a:lnTo>
                    <a:pt x="12" y="9"/>
                  </a:lnTo>
                  <a:lnTo>
                    <a:pt x="12" y="10"/>
                  </a:lnTo>
                  <a:lnTo>
                    <a:pt x="12" y="13"/>
                  </a:lnTo>
                  <a:lnTo>
                    <a:pt x="12" y="14"/>
                  </a:lnTo>
                  <a:lnTo>
                    <a:pt x="12" y="15"/>
                  </a:lnTo>
                  <a:lnTo>
                    <a:pt x="12" y="18"/>
                  </a:lnTo>
                  <a:lnTo>
                    <a:pt x="13" y="24"/>
                  </a:lnTo>
                  <a:lnTo>
                    <a:pt x="13" y="25"/>
                  </a:lnTo>
                  <a:lnTo>
                    <a:pt x="13" y="27"/>
                  </a:lnTo>
                  <a:lnTo>
                    <a:pt x="13" y="30"/>
                  </a:lnTo>
                  <a:lnTo>
                    <a:pt x="13" y="37"/>
                  </a:lnTo>
                  <a:lnTo>
                    <a:pt x="13" y="38"/>
                  </a:lnTo>
                  <a:lnTo>
                    <a:pt x="14" y="40"/>
                  </a:lnTo>
                  <a:lnTo>
                    <a:pt x="14" y="44"/>
                  </a:lnTo>
                  <a:lnTo>
                    <a:pt x="14" y="51"/>
                  </a:lnTo>
                  <a:lnTo>
                    <a:pt x="15" y="66"/>
                  </a:lnTo>
                  <a:lnTo>
                    <a:pt x="15" y="68"/>
                  </a:lnTo>
                  <a:lnTo>
                    <a:pt x="15" y="70"/>
                  </a:lnTo>
                  <a:lnTo>
                    <a:pt x="15" y="73"/>
                  </a:lnTo>
                  <a:lnTo>
                    <a:pt x="16" y="80"/>
                  </a:lnTo>
                  <a:lnTo>
                    <a:pt x="16" y="82"/>
                  </a:lnTo>
                  <a:lnTo>
                    <a:pt x="16" y="84"/>
                  </a:lnTo>
                  <a:lnTo>
                    <a:pt x="16" y="87"/>
                  </a:lnTo>
                  <a:lnTo>
                    <a:pt x="16" y="93"/>
                  </a:lnTo>
                  <a:lnTo>
                    <a:pt x="16" y="95"/>
                  </a:lnTo>
                  <a:lnTo>
                    <a:pt x="16" y="96"/>
                  </a:lnTo>
                  <a:lnTo>
                    <a:pt x="17" y="98"/>
                  </a:lnTo>
                  <a:lnTo>
                    <a:pt x="17" y="100"/>
                  </a:lnTo>
                  <a:lnTo>
                    <a:pt x="17" y="101"/>
                  </a:lnTo>
                  <a:lnTo>
                    <a:pt x="17" y="103"/>
                  </a:lnTo>
                  <a:lnTo>
                    <a:pt x="17" y="104"/>
                  </a:lnTo>
                  <a:lnTo>
                    <a:pt x="17" y="105"/>
                  </a:lnTo>
                  <a:lnTo>
                    <a:pt x="17" y="107"/>
                  </a:lnTo>
                  <a:lnTo>
                    <a:pt x="18" y="108"/>
                  </a:lnTo>
                  <a:lnTo>
                    <a:pt x="18" y="109"/>
                  </a:lnTo>
                  <a:lnTo>
                    <a:pt x="18" y="110"/>
                  </a:lnTo>
                  <a:lnTo>
                    <a:pt x="18" y="111"/>
                  </a:lnTo>
                  <a:lnTo>
                    <a:pt x="18" y="112"/>
                  </a:lnTo>
                  <a:lnTo>
                    <a:pt x="18" y="112"/>
                  </a:lnTo>
                  <a:lnTo>
                    <a:pt x="18" y="113"/>
                  </a:lnTo>
                  <a:lnTo>
                    <a:pt x="18" y="113"/>
                  </a:lnTo>
                  <a:lnTo>
                    <a:pt x="18" y="114"/>
                  </a:lnTo>
                  <a:lnTo>
                    <a:pt x="18" y="114"/>
                  </a:lnTo>
                  <a:lnTo>
                    <a:pt x="18" y="114"/>
                  </a:lnTo>
                  <a:lnTo>
                    <a:pt x="18" y="115"/>
                  </a:lnTo>
                  <a:lnTo>
                    <a:pt x="19" y="115"/>
                  </a:lnTo>
                  <a:lnTo>
                    <a:pt x="19" y="115"/>
                  </a:lnTo>
                  <a:lnTo>
                    <a:pt x="19" y="115"/>
                  </a:lnTo>
                  <a:lnTo>
                    <a:pt x="19" y="116"/>
                  </a:lnTo>
                  <a:lnTo>
                    <a:pt x="19" y="116"/>
                  </a:lnTo>
                  <a:lnTo>
                    <a:pt x="19" y="116"/>
                  </a:lnTo>
                  <a:lnTo>
                    <a:pt x="19" y="116"/>
                  </a:lnTo>
                  <a:lnTo>
                    <a:pt x="19" y="115"/>
                  </a:lnTo>
                  <a:lnTo>
                    <a:pt x="19" y="115"/>
                  </a:lnTo>
                  <a:lnTo>
                    <a:pt x="19" y="115"/>
                  </a:lnTo>
                  <a:lnTo>
                    <a:pt x="20" y="115"/>
                  </a:lnTo>
                  <a:lnTo>
                    <a:pt x="20" y="114"/>
                  </a:lnTo>
                  <a:lnTo>
                    <a:pt x="20" y="114"/>
                  </a:lnTo>
                  <a:lnTo>
                    <a:pt x="20" y="114"/>
                  </a:lnTo>
                  <a:lnTo>
                    <a:pt x="20" y="113"/>
                  </a:lnTo>
                  <a:lnTo>
                    <a:pt x="20" y="112"/>
                  </a:lnTo>
                  <a:lnTo>
                    <a:pt x="20" y="112"/>
                  </a:lnTo>
                  <a:lnTo>
                    <a:pt x="20" y="111"/>
                  </a:lnTo>
                  <a:lnTo>
                    <a:pt x="20" y="111"/>
                  </a:lnTo>
                  <a:lnTo>
                    <a:pt x="20" y="110"/>
                  </a:lnTo>
                  <a:lnTo>
                    <a:pt x="20" y="109"/>
                  </a:lnTo>
                  <a:lnTo>
                    <a:pt x="21" y="107"/>
                  </a:lnTo>
                  <a:lnTo>
                    <a:pt x="21" y="106"/>
                  </a:lnTo>
                  <a:lnTo>
                    <a:pt x="21" y="106"/>
                  </a:lnTo>
                  <a:lnTo>
                    <a:pt x="21" y="104"/>
                  </a:lnTo>
                  <a:lnTo>
                    <a:pt x="21" y="99"/>
                  </a:lnTo>
                  <a:lnTo>
                    <a:pt x="21" y="98"/>
                  </a:lnTo>
                  <a:lnTo>
                    <a:pt x="21" y="96"/>
                  </a:lnTo>
                  <a:lnTo>
                    <a:pt x="22" y="94"/>
                  </a:lnTo>
                  <a:lnTo>
                    <a:pt x="22" y="88"/>
                  </a:lnTo>
                  <a:lnTo>
                    <a:pt x="22" y="86"/>
                  </a:lnTo>
                  <a:lnTo>
                    <a:pt x="22" y="85"/>
                  </a:lnTo>
                  <a:lnTo>
                    <a:pt x="22" y="82"/>
                  </a:lnTo>
                  <a:lnTo>
                    <a:pt x="23" y="76"/>
                  </a:lnTo>
                  <a:lnTo>
                    <a:pt x="23" y="62"/>
                  </a:lnTo>
                  <a:lnTo>
                    <a:pt x="23" y="60"/>
                  </a:lnTo>
                  <a:lnTo>
                    <a:pt x="24" y="59"/>
                  </a:lnTo>
                  <a:lnTo>
                    <a:pt x="24" y="55"/>
                  </a:lnTo>
                  <a:lnTo>
                    <a:pt x="24" y="48"/>
                  </a:lnTo>
                  <a:lnTo>
                    <a:pt x="25" y="35"/>
                  </a:lnTo>
                  <a:lnTo>
                    <a:pt x="25" y="34"/>
                  </a:lnTo>
                  <a:lnTo>
                    <a:pt x="25" y="32"/>
                  </a:lnTo>
                  <a:lnTo>
                    <a:pt x="25" y="29"/>
                  </a:lnTo>
                  <a:lnTo>
                    <a:pt x="25" y="23"/>
                  </a:lnTo>
                  <a:lnTo>
                    <a:pt x="26" y="22"/>
                  </a:lnTo>
                  <a:lnTo>
                    <a:pt x="26" y="21"/>
                  </a:lnTo>
                  <a:lnTo>
                    <a:pt x="26" y="18"/>
                  </a:lnTo>
                  <a:lnTo>
                    <a:pt x="26" y="13"/>
                  </a:lnTo>
                  <a:lnTo>
                    <a:pt x="26" y="12"/>
                  </a:lnTo>
                  <a:lnTo>
                    <a:pt x="26" y="11"/>
                  </a:lnTo>
                  <a:lnTo>
                    <a:pt x="26" y="9"/>
                  </a:lnTo>
                  <a:lnTo>
                    <a:pt x="26" y="8"/>
                  </a:lnTo>
                  <a:lnTo>
                    <a:pt x="27" y="7"/>
                  </a:lnTo>
                  <a:lnTo>
                    <a:pt x="27" y="6"/>
                  </a:lnTo>
                  <a:lnTo>
                    <a:pt x="27" y="5"/>
                  </a:lnTo>
                  <a:lnTo>
                    <a:pt x="27" y="4"/>
                  </a:lnTo>
                  <a:lnTo>
                    <a:pt x="27" y="4"/>
                  </a:lnTo>
                  <a:lnTo>
                    <a:pt x="27" y="3"/>
                  </a:lnTo>
                  <a:lnTo>
                    <a:pt x="27" y="2"/>
                  </a:lnTo>
                  <a:lnTo>
                    <a:pt x="27" y="2"/>
                  </a:lnTo>
                  <a:lnTo>
                    <a:pt x="27" y="2"/>
                  </a:lnTo>
                  <a:lnTo>
                    <a:pt x="28" y="1"/>
                  </a:lnTo>
                  <a:lnTo>
                    <a:pt x="28" y="1"/>
                  </a:lnTo>
                  <a:lnTo>
                    <a:pt x="28" y="0"/>
                  </a:lnTo>
                  <a:lnTo>
                    <a:pt x="28" y="0"/>
                  </a:lnTo>
                  <a:lnTo>
                    <a:pt x="28" y="0"/>
                  </a:lnTo>
                  <a:lnTo>
                    <a:pt x="28" y="0"/>
                  </a:lnTo>
                  <a:lnTo>
                    <a:pt x="28" y="0"/>
                  </a:lnTo>
                  <a:lnTo>
                    <a:pt x="28" y="0"/>
                  </a:lnTo>
                  <a:lnTo>
                    <a:pt x="28" y="0"/>
                  </a:lnTo>
                  <a:lnTo>
                    <a:pt x="28" y="0"/>
                  </a:lnTo>
                  <a:lnTo>
                    <a:pt x="28" y="0"/>
                  </a:lnTo>
                  <a:lnTo>
                    <a:pt x="28" y="0"/>
                  </a:lnTo>
                  <a:lnTo>
                    <a:pt x="29" y="0"/>
                  </a:lnTo>
                  <a:lnTo>
                    <a:pt x="29" y="1"/>
                  </a:lnTo>
                  <a:lnTo>
                    <a:pt x="29" y="1"/>
                  </a:lnTo>
                  <a:lnTo>
                    <a:pt x="29" y="2"/>
                  </a:lnTo>
                  <a:lnTo>
                    <a:pt x="29" y="2"/>
                  </a:lnTo>
                  <a:lnTo>
                    <a:pt x="29" y="2"/>
                  </a:lnTo>
                  <a:lnTo>
                    <a:pt x="29" y="3"/>
                  </a:lnTo>
                  <a:lnTo>
                    <a:pt x="29" y="4"/>
                  </a:lnTo>
                  <a:lnTo>
                    <a:pt x="29" y="4"/>
                  </a:lnTo>
                  <a:lnTo>
                    <a:pt x="30" y="5"/>
                  </a:lnTo>
                  <a:lnTo>
                    <a:pt x="30" y="6"/>
                  </a:lnTo>
                  <a:lnTo>
                    <a:pt x="30" y="8"/>
                  </a:lnTo>
                  <a:lnTo>
                    <a:pt x="30" y="9"/>
                  </a:lnTo>
                  <a:lnTo>
                    <a:pt x="30" y="10"/>
                  </a:lnTo>
                  <a:lnTo>
                    <a:pt x="30" y="12"/>
                  </a:lnTo>
                  <a:lnTo>
                    <a:pt x="30" y="17"/>
                  </a:lnTo>
                  <a:lnTo>
                    <a:pt x="31" y="19"/>
                  </a:lnTo>
                  <a:lnTo>
                    <a:pt x="31" y="20"/>
                  </a:lnTo>
                  <a:lnTo>
                    <a:pt x="31" y="23"/>
                  </a:lnTo>
                  <a:lnTo>
                    <a:pt x="31" y="29"/>
                  </a:lnTo>
                  <a:lnTo>
                    <a:pt x="32" y="43"/>
                  </a:lnTo>
                  <a:lnTo>
                    <a:pt x="34" y="72"/>
                  </a:lnTo>
                  <a:lnTo>
                    <a:pt x="34" y="74"/>
                  </a:lnTo>
                  <a:lnTo>
                    <a:pt x="34" y="76"/>
                  </a:lnTo>
                  <a:lnTo>
                    <a:pt x="34" y="79"/>
                  </a:lnTo>
                  <a:lnTo>
                    <a:pt x="34" y="86"/>
                  </a:lnTo>
                  <a:lnTo>
                    <a:pt x="34" y="87"/>
                  </a:lnTo>
                  <a:lnTo>
                    <a:pt x="34" y="88"/>
                  </a:lnTo>
                  <a:lnTo>
                    <a:pt x="34" y="91"/>
                  </a:lnTo>
                  <a:lnTo>
                    <a:pt x="35" y="97"/>
                  </a:lnTo>
                  <a:lnTo>
                    <a:pt x="35" y="98"/>
                  </a:lnTo>
                  <a:lnTo>
                    <a:pt x="35" y="99"/>
                  </a:lnTo>
                  <a:lnTo>
                    <a:pt x="35" y="102"/>
                  </a:lnTo>
                  <a:lnTo>
                    <a:pt x="35" y="103"/>
                  </a:lnTo>
                  <a:lnTo>
                    <a:pt x="35" y="104"/>
                  </a:lnTo>
                  <a:lnTo>
                    <a:pt x="36" y="106"/>
                  </a:lnTo>
                  <a:lnTo>
                    <a:pt x="36" y="107"/>
                  </a:lnTo>
                  <a:lnTo>
                    <a:pt x="36" y="108"/>
                  </a:lnTo>
                  <a:lnTo>
                    <a:pt x="36" y="108"/>
                  </a:lnTo>
                  <a:lnTo>
                    <a:pt x="36" y="109"/>
                  </a:lnTo>
                  <a:lnTo>
                    <a:pt x="36" y="110"/>
                  </a:lnTo>
                  <a:lnTo>
                    <a:pt x="36" y="111"/>
                  </a:lnTo>
                  <a:lnTo>
                    <a:pt x="36" y="112"/>
                  </a:lnTo>
                  <a:lnTo>
                    <a:pt x="37" y="113"/>
                  </a:lnTo>
                  <a:lnTo>
                    <a:pt x="37" y="113"/>
                  </a:lnTo>
                  <a:lnTo>
                    <a:pt x="37" y="114"/>
                  </a:lnTo>
                  <a:lnTo>
                    <a:pt x="37" y="114"/>
                  </a:lnTo>
                  <a:lnTo>
                    <a:pt x="37" y="114"/>
                  </a:lnTo>
                  <a:lnTo>
                    <a:pt x="37" y="115"/>
                  </a:lnTo>
                  <a:lnTo>
                    <a:pt x="37" y="115"/>
                  </a:lnTo>
                  <a:lnTo>
                    <a:pt x="37" y="115"/>
                  </a:lnTo>
                  <a:lnTo>
                    <a:pt x="37" y="115"/>
                  </a:lnTo>
                  <a:lnTo>
                    <a:pt x="37" y="116"/>
                  </a:lnTo>
                  <a:lnTo>
                    <a:pt x="37" y="116"/>
                  </a:lnTo>
                  <a:lnTo>
                    <a:pt x="37" y="116"/>
                  </a:lnTo>
                  <a:lnTo>
                    <a:pt x="37" y="116"/>
                  </a:lnTo>
                  <a:lnTo>
                    <a:pt x="38" y="115"/>
                  </a:lnTo>
                  <a:lnTo>
                    <a:pt x="38" y="115"/>
                  </a:lnTo>
                  <a:lnTo>
                    <a:pt x="38" y="115"/>
                  </a:lnTo>
                  <a:lnTo>
                    <a:pt x="38" y="115"/>
                  </a:lnTo>
                  <a:lnTo>
                    <a:pt x="38" y="114"/>
                  </a:lnTo>
                  <a:lnTo>
                    <a:pt x="38" y="114"/>
                  </a:lnTo>
                  <a:lnTo>
                    <a:pt x="38" y="114"/>
                  </a:lnTo>
                  <a:lnTo>
                    <a:pt x="38" y="113"/>
                  </a:lnTo>
                  <a:lnTo>
                    <a:pt x="38" y="113"/>
                  </a:lnTo>
                  <a:lnTo>
                    <a:pt x="38" y="112"/>
                  </a:lnTo>
                  <a:lnTo>
                    <a:pt x="39" y="112"/>
                  </a:lnTo>
                  <a:lnTo>
                    <a:pt x="39" y="111"/>
                  </a:lnTo>
                  <a:lnTo>
                    <a:pt x="39" y="110"/>
                  </a:lnTo>
                  <a:lnTo>
                    <a:pt x="39" y="109"/>
                  </a:lnTo>
                  <a:lnTo>
                    <a:pt x="39" y="108"/>
                  </a:lnTo>
                  <a:lnTo>
                    <a:pt x="39" y="107"/>
                  </a:lnTo>
                  <a:lnTo>
                    <a:pt x="39" y="105"/>
                  </a:lnTo>
                  <a:lnTo>
                    <a:pt x="39" y="104"/>
                  </a:lnTo>
                  <a:lnTo>
                    <a:pt x="39" y="103"/>
                  </a:lnTo>
                  <a:lnTo>
                    <a:pt x="40" y="100"/>
                  </a:lnTo>
                  <a:lnTo>
                    <a:pt x="40" y="95"/>
                  </a:lnTo>
                  <a:lnTo>
                    <a:pt x="40" y="93"/>
                  </a:lnTo>
                  <a:lnTo>
                    <a:pt x="40" y="92"/>
                  </a:lnTo>
                  <a:lnTo>
                    <a:pt x="40" y="88"/>
                  </a:lnTo>
                  <a:lnTo>
                    <a:pt x="41" y="82"/>
                  </a:lnTo>
                  <a:lnTo>
                    <a:pt x="41" y="80"/>
                  </a:lnTo>
                  <a:lnTo>
                    <a:pt x="41" y="78"/>
                  </a:lnTo>
                  <a:lnTo>
                    <a:pt x="41" y="75"/>
                  </a:lnTo>
                  <a:lnTo>
                    <a:pt x="41" y="67"/>
                  </a:lnTo>
                  <a:lnTo>
                    <a:pt x="42" y="52"/>
                  </a:lnTo>
                  <a:lnTo>
                    <a:pt x="42" y="50"/>
                  </a:lnTo>
                  <a:lnTo>
                    <a:pt x="42" y="48"/>
                  </a:lnTo>
                  <a:lnTo>
                    <a:pt x="43" y="45"/>
                  </a:lnTo>
                  <a:lnTo>
                    <a:pt x="43" y="38"/>
                  </a:lnTo>
                  <a:lnTo>
                    <a:pt x="43" y="36"/>
                  </a:lnTo>
                  <a:lnTo>
                    <a:pt x="43" y="34"/>
                  </a:lnTo>
                  <a:lnTo>
                    <a:pt x="43" y="31"/>
                  </a:lnTo>
                  <a:lnTo>
                    <a:pt x="44" y="24"/>
                  </a:lnTo>
                  <a:lnTo>
                    <a:pt x="44" y="23"/>
                  </a:lnTo>
                  <a:lnTo>
                    <a:pt x="44" y="21"/>
                  </a:lnTo>
                  <a:lnTo>
                    <a:pt x="44" y="18"/>
                  </a:lnTo>
                  <a:lnTo>
                    <a:pt x="44" y="17"/>
                  </a:lnTo>
                  <a:lnTo>
                    <a:pt x="44" y="16"/>
                  </a:lnTo>
                  <a:lnTo>
                    <a:pt x="45" y="13"/>
                  </a:lnTo>
                  <a:lnTo>
                    <a:pt x="45" y="12"/>
                  </a:lnTo>
                  <a:lnTo>
                    <a:pt x="45" y="11"/>
                  </a:lnTo>
                  <a:lnTo>
                    <a:pt x="45" y="9"/>
                  </a:lnTo>
                  <a:lnTo>
                    <a:pt x="45" y="8"/>
                  </a:lnTo>
                  <a:lnTo>
                    <a:pt x="45" y="7"/>
                  </a:lnTo>
                  <a:lnTo>
                    <a:pt x="45" y="5"/>
                  </a:lnTo>
                  <a:lnTo>
                    <a:pt x="45" y="4"/>
                  </a:lnTo>
                  <a:lnTo>
                    <a:pt x="45" y="4"/>
                  </a:lnTo>
                  <a:lnTo>
                    <a:pt x="45" y="3"/>
                  </a:lnTo>
                  <a:lnTo>
                    <a:pt x="46" y="2"/>
                  </a:lnTo>
                  <a:lnTo>
                    <a:pt x="46" y="2"/>
                  </a:lnTo>
                  <a:lnTo>
                    <a:pt x="46" y="1"/>
                  </a:lnTo>
                  <a:lnTo>
                    <a:pt x="46" y="1"/>
                  </a:lnTo>
                  <a:lnTo>
                    <a:pt x="46" y="0"/>
                  </a:lnTo>
                  <a:lnTo>
                    <a:pt x="46" y="0"/>
                  </a:lnTo>
                  <a:lnTo>
                    <a:pt x="46" y="0"/>
                  </a:lnTo>
                  <a:lnTo>
                    <a:pt x="46" y="0"/>
                  </a:lnTo>
                  <a:lnTo>
                    <a:pt x="46" y="0"/>
                  </a:lnTo>
                  <a:lnTo>
                    <a:pt x="47" y="0"/>
                  </a:lnTo>
                  <a:lnTo>
                    <a:pt x="47" y="0"/>
                  </a:lnTo>
                  <a:lnTo>
                    <a:pt x="47" y="0"/>
                  </a:lnTo>
                  <a:lnTo>
                    <a:pt x="47" y="0"/>
                  </a:lnTo>
                  <a:lnTo>
                    <a:pt x="47" y="0"/>
                  </a:lnTo>
                  <a:lnTo>
                    <a:pt x="47" y="0"/>
                  </a:lnTo>
                  <a:lnTo>
                    <a:pt x="47" y="0"/>
                  </a:lnTo>
                  <a:lnTo>
                    <a:pt x="47" y="1"/>
                  </a:lnTo>
                  <a:lnTo>
                    <a:pt x="47" y="1"/>
                  </a:lnTo>
                  <a:lnTo>
                    <a:pt x="47" y="2"/>
                  </a:lnTo>
                  <a:lnTo>
                    <a:pt x="47" y="2"/>
                  </a:lnTo>
                  <a:lnTo>
                    <a:pt x="47" y="3"/>
                  </a:lnTo>
                  <a:lnTo>
                    <a:pt x="48" y="4"/>
                  </a:lnTo>
                  <a:lnTo>
                    <a:pt x="48" y="4"/>
                  </a:lnTo>
                  <a:lnTo>
                    <a:pt x="48" y="5"/>
                  </a:lnTo>
                  <a:lnTo>
                    <a:pt x="48" y="6"/>
                  </a:lnTo>
                  <a:lnTo>
                    <a:pt x="48" y="7"/>
                  </a:lnTo>
                  <a:lnTo>
                    <a:pt x="48" y="8"/>
                  </a:lnTo>
                  <a:lnTo>
                    <a:pt x="48" y="10"/>
                  </a:lnTo>
                  <a:lnTo>
                    <a:pt x="48" y="11"/>
                  </a:lnTo>
                  <a:lnTo>
                    <a:pt x="48" y="12"/>
                  </a:lnTo>
                  <a:lnTo>
                    <a:pt x="49" y="14"/>
                  </a:lnTo>
                  <a:lnTo>
                    <a:pt x="49" y="20"/>
                  </a:lnTo>
                  <a:lnTo>
                    <a:pt x="49" y="21"/>
                  </a:lnTo>
                  <a:lnTo>
                    <a:pt x="49" y="22"/>
                  </a:lnTo>
                  <a:lnTo>
                    <a:pt x="49" y="25"/>
                  </a:lnTo>
                  <a:lnTo>
                    <a:pt x="50" y="32"/>
                  </a:lnTo>
                  <a:lnTo>
                    <a:pt x="50" y="34"/>
                  </a:lnTo>
                  <a:lnTo>
                    <a:pt x="50" y="35"/>
                  </a:lnTo>
                  <a:lnTo>
                    <a:pt x="50" y="39"/>
                  </a:lnTo>
                  <a:lnTo>
                    <a:pt x="50" y="46"/>
                  </a:lnTo>
                  <a:lnTo>
                    <a:pt x="51" y="61"/>
                  </a:lnTo>
                  <a:lnTo>
                    <a:pt x="51" y="62"/>
                  </a:lnTo>
                  <a:lnTo>
                    <a:pt x="51" y="64"/>
                  </a:lnTo>
                  <a:lnTo>
                    <a:pt x="51" y="68"/>
                  </a:lnTo>
                  <a:lnTo>
                    <a:pt x="52" y="74"/>
                  </a:lnTo>
                  <a:lnTo>
                    <a:pt x="52" y="76"/>
                  </a:lnTo>
                  <a:lnTo>
                    <a:pt x="52" y="78"/>
                  </a:lnTo>
                  <a:lnTo>
                    <a:pt x="52" y="81"/>
                  </a:lnTo>
                  <a:lnTo>
                    <a:pt x="53" y="87"/>
                  </a:lnTo>
                  <a:lnTo>
                    <a:pt x="53" y="89"/>
                  </a:lnTo>
                  <a:lnTo>
                    <a:pt x="53" y="90"/>
                  </a:lnTo>
                  <a:lnTo>
                    <a:pt x="53" y="93"/>
                  </a:lnTo>
                  <a:lnTo>
                    <a:pt x="53" y="94"/>
                  </a:lnTo>
                  <a:lnTo>
                    <a:pt x="53" y="96"/>
                  </a:lnTo>
                  <a:lnTo>
                    <a:pt x="53" y="98"/>
                  </a:lnTo>
                  <a:lnTo>
                    <a:pt x="53" y="99"/>
                  </a:lnTo>
                  <a:lnTo>
                    <a:pt x="53" y="101"/>
                  </a:lnTo>
                  <a:lnTo>
                    <a:pt x="54" y="103"/>
                  </a:lnTo>
                  <a:lnTo>
                    <a:pt x="54" y="104"/>
                  </a:lnTo>
                  <a:lnTo>
                    <a:pt x="54" y="105"/>
                  </a:lnTo>
                  <a:lnTo>
                    <a:pt x="54" y="107"/>
                  </a:lnTo>
                  <a:lnTo>
                    <a:pt x="54" y="108"/>
                  </a:lnTo>
                  <a:lnTo>
                    <a:pt x="54" y="109"/>
                  </a:lnTo>
                  <a:lnTo>
                    <a:pt x="54" y="109"/>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5" y="115"/>
                  </a:lnTo>
                  <a:lnTo>
                    <a:pt x="55" y="115"/>
                  </a:lnTo>
                  <a:lnTo>
                    <a:pt x="55" y="116"/>
                  </a:lnTo>
                  <a:lnTo>
                    <a:pt x="55" y="116"/>
                  </a:lnTo>
                  <a:lnTo>
                    <a:pt x="56" y="116"/>
                  </a:lnTo>
                  <a:lnTo>
                    <a:pt x="56" y="116"/>
                  </a:lnTo>
                  <a:lnTo>
                    <a:pt x="56" y="115"/>
                  </a:lnTo>
                  <a:lnTo>
                    <a:pt x="56" y="115"/>
                  </a:lnTo>
                  <a:lnTo>
                    <a:pt x="56" y="115"/>
                  </a:lnTo>
                  <a:lnTo>
                    <a:pt x="56" y="115"/>
                  </a:lnTo>
                  <a:lnTo>
                    <a:pt x="56" y="114"/>
                  </a:lnTo>
                  <a:lnTo>
                    <a:pt x="56" y="114"/>
                  </a:lnTo>
                  <a:lnTo>
                    <a:pt x="56" y="114"/>
                  </a:lnTo>
                  <a:lnTo>
                    <a:pt x="56" y="113"/>
                  </a:lnTo>
                  <a:lnTo>
                    <a:pt x="57" y="113"/>
                  </a:lnTo>
                  <a:lnTo>
                    <a:pt x="57" y="112"/>
                  </a:lnTo>
                  <a:lnTo>
                    <a:pt x="57" y="111"/>
                  </a:lnTo>
                  <a:lnTo>
                    <a:pt x="57" y="110"/>
                  </a:lnTo>
                  <a:lnTo>
                    <a:pt x="57" y="109"/>
                  </a:lnTo>
                  <a:lnTo>
                    <a:pt x="57" y="107"/>
                  </a:lnTo>
                  <a:lnTo>
                    <a:pt x="57" y="106"/>
                  </a:lnTo>
                  <a:lnTo>
                    <a:pt x="57" y="105"/>
                  </a:lnTo>
                  <a:lnTo>
                    <a:pt x="57" y="103"/>
                  </a:lnTo>
                  <a:lnTo>
                    <a:pt x="58" y="102"/>
                  </a:lnTo>
                  <a:lnTo>
                    <a:pt x="58" y="100"/>
                  </a:lnTo>
                  <a:lnTo>
                    <a:pt x="58" y="98"/>
                  </a:lnTo>
                  <a:lnTo>
                    <a:pt x="58" y="92"/>
                  </a:lnTo>
                  <a:lnTo>
                    <a:pt x="58" y="91"/>
                  </a:lnTo>
                  <a:lnTo>
                    <a:pt x="58" y="89"/>
                  </a:lnTo>
                  <a:lnTo>
                    <a:pt x="59" y="86"/>
                  </a:lnTo>
                  <a:lnTo>
                    <a:pt x="59" y="79"/>
                  </a:lnTo>
                  <a:lnTo>
                    <a:pt x="60" y="64"/>
                  </a:lnTo>
                  <a:lnTo>
                    <a:pt x="60" y="62"/>
                  </a:lnTo>
                  <a:lnTo>
                    <a:pt x="60" y="60"/>
                  </a:lnTo>
                  <a:lnTo>
                    <a:pt x="60" y="57"/>
                  </a:lnTo>
                  <a:lnTo>
                    <a:pt x="61" y="49"/>
                  </a:lnTo>
                  <a:lnTo>
                    <a:pt x="61" y="47"/>
                  </a:lnTo>
                  <a:lnTo>
                    <a:pt x="61" y="46"/>
                  </a:lnTo>
                  <a:lnTo>
                    <a:pt x="61" y="42"/>
                  </a:lnTo>
                  <a:lnTo>
                    <a:pt x="61" y="35"/>
                  </a:lnTo>
                  <a:lnTo>
                    <a:pt x="61" y="33"/>
                  </a:lnTo>
                  <a:lnTo>
                    <a:pt x="61" y="31"/>
                  </a:lnTo>
                  <a:lnTo>
                    <a:pt x="62" y="28"/>
                  </a:lnTo>
                  <a:lnTo>
                    <a:pt x="62" y="22"/>
                  </a:lnTo>
                  <a:lnTo>
                    <a:pt x="62" y="20"/>
                  </a:lnTo>
                  <a:lnTo>
                    <a:pt x="62" y="19"/>
                  </a:lnTo>
                  <a:lnTo>
                    <a:pt x="62" y="16"/>
                  </a:lnTo>
                  <a:lnTo>
                    <a:pt x="63" y="11"/>
                  </a:lnTo>
                  <a:lnTo>
                    <a:pt x="63" y="10"/>
                  </a:lnTo>
                  <a:lnTo>
                    <a:pt x="63" y="9"/>
                  </a:lnTo>
                  <a:lnTo>
                    <a:pt x="63" y="7"/>
                  </a:lnTo>
                  <a:lnTo>
                    <a:pt x="63" y="6"/>
                  </a:lnTo>
                  <a:lnTo>
                    <a:pt x="63" y="6"/>
                  </a:lnTo>
                  <a:lnTo>
                    <a:pt x="63" y="4"/>
                  </a:lnTo>
                  <a:lnTo>
                    <a:pt x="63" y="4"/>
                  </a:lnTo>
                  <a:lnTo>
                    <a:pt x="64" y="3"/>
                  </a:lnTo>
                  <a:lnTo>
                    <a:pt x="64" y="2"/>
                  </a:lnTo>
                  <a:lnTo>
                    <a:pt x="64" y="2"/>
                  </a:lnTo>
                  <a:lnTo>
                    <a:pt x="64" y="1"/>
                  </a:lnTo>
                  <a:lnTo>
                    <a:pt x="64" y="1"/>
                  </a:lnTo>
                  <a:lnTo>
                    <a:pt x="64" y="1"/>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4"/>
                  </a:lnTo>
                  <a:lnTo>
                    <a:pt x="66" y="4"/>
                  </a:lnTo>
                  <a:lnTo>
                    <a:pt x="66" y="5"/>
                  </a:lnTo>
                  <a:lnTo>
                    <a:pt x="66" y="6"/>
                  </a:lnTo>
                  <a:lnTo>
                    <a:pt x="66" y="6"/>
                  </a:lnTo>
                  <a:lnTo>
                    <a:pt x="66" y="7"/>
                  </a:lnTo>
                  <a:lnTo>
                    <a:pt x="66" y="9"/>
                  </a:lnTo>
                  <a:lnTo>
                    <a:pt x="66" y="10"/>
                  </a:lnTo>
                  <a:lnTo>
                    <a:pt x="66" y="11"/>
                  </a:lnTo>
                  <a:lnTo>
                    <a:pt x="67" y="13"/>
                  </a:lnTo>
                  <a:lnTo>
                    <a:pt x="67" y="18"/>
                  </a:lnTo>
                  <a:lnTo>
                    <a:pt x="67" y="20"/>
                  </a:lnTo>
                  <a:lnTo>
                    <a:pt x="67" y="21"/>
                  </a:lnTo>
                  <a:lnTo>
                    <a:pt x="67" y="24"/>
                  </a:lnTo>
                  <a:lnTo>
                    <a:pt x="68" y="30"/>
                  </a:lnTo>
                  <a:lnTo>
                    <a:pt x="68" y="43"/>
                  </a:lnTo>
                  <a:lnTo>
                    <a:pt x="69" y="45"/>
                  </a:lnTo>
                  <a:lnTo>
                    <a:pt x="69" y="47"/>
                  </a:lnTo>
                  <a:lnTo>
                    <a:pt x="69" y="50"/>
                  </a:lnTo>
                  <a:lnTo>
                    <a:pt x="69" y="58"/>
                  </a:lnTo>
                  <a:lnTo>
                    <a:pt x="70" y="73"/>
                  </a:lnTo>
                  <a:lnTo>
                    <a:pt x="70" y="75"/>
                  </a:lnTo>
                  <a:lnTo>
                    <a:pt x="70" y="77"/>
                  </a:lnTo>
                  <a:lnTo>
                    <a:pt x="70" y="81"/>
                  </a:lnTo>
                  <a:lnTo>
                    <a:pt x="71" y="88"/>
                  </a:lnTo>
                  <a:lnTo>
                    <a:pt x="71" y="89"/>
                  </a:lnTo>
                  <a:lnTo>
                    <a:pt x="71" y="91"/>
                  </a:lnTo>
                  <a:lnTo>
                    <a:pt x="71" y="94"/>
                  </a:lnTo>
                  <a:lnTo>
                    <a:pt x="71" y="100"/>
                  </a:lnTo>
                  <a:lnTo>
                    <a:pt x="71" y="101"/>
                  </a:lnTo>
                  <a:lnTo>
                    <a:pt x="72" y="102"/>
                  </a:lnTo>
                  <a:lnTo>
                    <a:pt x="72" y="104"/>
                  </a:lnTo>
                  <a:lnTo>
                    <a:pt x="72" y="106"/>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8" name="Freeform 93"/>
            <p:cNvSpPr>
              <a:spLocks/>
            </p:cNvSpPr>
            <p:nvPr/>
          </p:nvSpPr>
          <p:spPr bwMode="auto">
            <a:xfrm>
              <a:off x="5310" y="2186"/>
              <a:ext cx="71" cy="116"/>
            </a:xfrm>
            <a:custGeom>
              <a:avLst/>
              <a:gdLst/>
              <a:ahLst/>
              <a:cxnLst>
                <a:cxn ang="0">
                  <a:pos x="1" y="112"/>
                </a:cxn>
                <a:cxn ang="0">
                  <a:pos x="1" y="115"/>
                </a:cxn>
                <a:cxn ang="0">
                  <a:pos x="2" y="114"/>
                </a:cxn>
                <a:cxn ang="0">
                  <a:pos x="3" y="110"/>
                </a:cxn>
                <a:cxn ang="0">
                  <a:pos x="4" y="94"/>
                </a:cxn>
                <a:cxn ang="0">
                  <a:pos x="7" y="41"/>
                </a:cxn>
                <a:cxn ang="0">
                  <a:pos x="8" y="15"/>
                </a:cxn>
                <a:cxn ang="0">
                  <a:pos x="9" y="5"/>
                </a:cxn>
                <a:cxn ang="0">
                  <a:pos x="10" y="1"/>
                </a:cxn>
                <a:cxn ang="0">
                  <a:pos x="11" y="0"/>
                </a:cxn>
                <a:cxn ang="0">
                  <a:pos x="11" y="2"/>
                </a:cxn>
                <a:cxn ang="0">
                  <a:pos x="12" y="10"/>
                </a:cxn>
                <a:cxn ang="0">
                  <a:pos x="14" y="37"/>
                </a:cxn>
                <a:cxn ang="0">
                  <a:pos x="16" y="74"/>
                </a:cxn>
                <a:cxn ang="0">
                  <a:pos x="17" y="100"/>
                </a:cxn>
                <a:cxn ang="0">
                  <a:pos x="18" y="110"/>
                </a:cxn>
                <a:cxn ang="0">
                  <a:pos x="19" y="115"/>
                </a:cxn>
                <a:cxn ang="0">
                  <a:pos x="20" y="115"/>
                </a:cxn>
                <a:cxn ang="0">
                  <a:pos x="21" y="112"/>
                </a:cxn>
                <a:cxn ang="0">
                  <a:pos x="21" y="103"/>
                </a:cxn>
                <a:cxn ang="0">
                  <a:pos x="23" y="80"/>
                </a:cxn>
                <a:cxn ang="0">
                  <a:pos x="25" y="44"/>
                </a:cxn>
                <a:cxn ang="0">
                  <a:pos x="26" y="14"/>
                </a:cxn>
                <a:cxn ang="0">
                  <a:pos x="27" y="5"/>
                </a:cxn>
                <a:cxn ang="0">
                  <a:pos x="28" y="0"/>
                </a:cxn>
                <a:cxn ang="0">
                  <a:pos x="29" y="0"/>
                </a:cxn>
                <a:cxn ang="0">
                  <a:pos x="29" y="2"/>
                </a:cxn>
                <a:cxn ang="0">
                  <a:pos x="30" y="10"/>
                </a:cxn>
                <a:cxn ang="0">
                  <a:pos x="31" y="27"/>
                </a:cxn>
                <a:cxn ang="0">
                  <a:pos x="34" y="70"/>
                </a:cxn>
                <a:cxn ang="0">
                  <a:pos x="35" y="98"/>
                </a:cxn>
                <a:cxn ang="0">
                  <a:pos x="36" y="109"/>
                </a:cxn>
                <a:cxn ang="0">
                  <a:pos x="37" y="114"/>
                </a:cxn>
                <a:cxn ang="0">
                  <a:pos x="38" y="116"/>
                </a:cxn>
                <a:cxn ang="0">
                  <a:pos x="38" y="113"/>
                </a:cxn>
                <a:cxn ang="0">
                  <a:pos x="39" y="105"/>
                </a:cxn>
                <a:cxn ang="0">
                  <a:pos x="40" y="88"/>
                </a:cxn>
                <a:cxn ang="0">
                  <a:pos x="43" y="36"/>
                </a:cxn>
                <a:cxn ang="0">
                  <a:pos x="44" y="15"/>
                </a:cxn>
                <a:cxn ang="0">
                  <a:pos x="45" y="5"/>
                </a:cxn>
                <a:cxn ang="0">
                  <a:pos x="46" y="0"/>
                </a:cxn>
                <a:cxn ang="0">
                  <a:pos x="47" y="0"/>
                </a:cxn>
                <a:cxn ang="0">
                  <a:pos x="47" y="4"/>
                </a:cxn>
                <a:cxn ang="0">
                  <a:pos x="48" y="14"/>
                </a:cxn>
                <a:cxn ang="0">
                  <a:pos x="50" y="53"/>
                </a:cxn>
                <a:cxn ang="0">
                  <a:pos x="52" y="90"/>
                </a:cxn>
                <a:cxn ang="0">
                  <a:pos x="53" y="104"/>
                </a:cxn>
                <a:cxn ang="0">
                  <a:pos x="54" y="112"/>
                </a:cxn>
                <a:cxn ang="0">
                  <a:pos x="55" y="115"/>
                </a:cxn>
                <a:cxn ang="0">
                  <a:pos x="56" y="115"/>
                </a:cxn>
                <a:cxn ang="0">
                  <a:pos x="56" y="110"/>
                </a:cxn>
                <a:cxn ang="0">
                  <a:pos x="57" y="100"/>
                </a:cxn>
                <a:cxn ang="0">
                  <a:pos x="59" y="64"/>
                </a:cxn>
                <a:cxn ang="0">
                  <a:pos x="61" y="24"/>
                </a:cxn>
                <a:cxn ang="0">
                  <a:pos x="62" y="8"/>
                </a:cxn>
                <a:cxn ang="0">
                  <a:pos x="63" y="1"/>
                </a:cxn>
                <a:cxn ang="0">
                  <a:pos x="64" y="0"/>
                </a:cxn>
                <a:cxn ang="0">
                  <a:pos x="65" y="2"/>
                </a:cxn>
                <a:cxn ang="0">
                  <a:pos x="66" y="10"/>
                </a:cxn>
                <a:cxn ang="0">
                  <a:pos x="67" y="30"/>
                </a:cxn>
                <a:cxn ang="0">
                  <a:pos x="69" y="81"/>
                </a:cxn>
                <a:cxn ang="0">
                  <a:pos x="71" y="104"/>
                </a:cxn>
              </a:cxnLst>
              <a:rect l="0" t="0" r="r" b="b"/>
              <a:pathLst>
                <a:path w="71" h="116">
                  <a:moveTo>
                    <a:pt x="0" y="106"/>
                  </a:moveTo>
                  <a:lnTo>
                    <a:pt x="0" y="107"/>
                  </a:lnTo>
                  <a:lnTo>
                    <a:pt x="0" y="108"/>
                  </a:lnTo>
                  <a:lnTo>
                    <a:pt x="0" y="109"/>
                  </a:lnTo>
                  <a:lnTo>
                    <a:pt x="0" y="110"/>
                  </a:lnTo>
                  <a:lnTo>
                    <a:pt x="1" y="111"/>
                  </a:lnTo>
                  <a:lnTo>
                    <a:pt x="1" y="112"/>
                  </a:lnTo>
                  <a:lnTo>
                    <a:pt x="1" y="112"/>
                  </a:lnTo>
                  <a:lnTo>
                    <a:pt x="1" y="113"/>
                  </a:lnTo>
                  <a:lnTo>
                    <a:pt x="1" y="114"/>
                  </a:lnTo>
                  <a:lnTo>
                    <a:pt x="1" y="114"/>
                  </a:lnTo>
                  <a:lnTo>
                    <a:pt x="1" y="114"/>
                  </a:lnTo>
                  <a:lnTo>
                    <a:pt x="1" y="115"/>
                  </a:lnTo>
                  <a:lnTo>
                    <a:pt x="1" y="115"/>
                  </a:lnTo>
                  <a:lnTo>
                    <a:pt x="1" y="115"/>
                  </a:lnTo>
                  <a:lnTo>
                    <a:pt x="1" y="115"/>
                  </a:lnTo>
                  <a:lnTo>
                    <a:pt x="1" y="116"/>
                  </a:lnTo>
                  <a:lnTo>
                    <a:pt x="2" y="116"/>
                  </a:lnTo>
                  <a:lnTo>
                    <a:pt x="2" y="116"/>
                  </a:lnTo>
                  <a:lnTo>
                    <a:pt x="2" y="115"/>
                  </a:lnTo>
                  <a:lnTo>
                    <a:pt x="2" y="115"/>
                  </a:lnTo>
                  <a:lnTo>
                    <a:pt x="2" y="115"/>
                  </a:lnTo>
                  <a:lnTo>
                    <a:pt x="2" y="115"/>
                  </a:lnTo>
                  <a:lnTo>
                    <a:pt x="2" y="114"/>
                  </a:lnTo>
                  <a:lnTo>
                    <a:pt x="2" y="114"/>
                  </a:lnTo>
                  <a:lnTo>
                    <a:pt x="2" y="114"/>
                  </a:lnTo>
                  <a:lnTo>
                    <a:pt x="3" y="113"/>
                  </a:lnTo>
                  <a:lnTo>
                    <a:pt x="3" y="112"/>
                  </a:lnTo>
                  <a:lnTo>
                    <a:pt x="3" y="112"/>
                  </a:lnTo>
                  <a:lnTo>
                    <a:pt x="3" y="111"/>
                  </a:lnTo>
                  <a:lnTo>
                    <a:pt x="3" y="110"/>
                  </a:lnTo>
                  <a:lnTo>
                    <a:pt x="3" y="110"/>
                  </a:lnTo>
                  <a:lnTo>
                    <a:pt x="3" y="109"/>
                  </a:lnTo>
                  <a:lnTo>
                    <a:pt x="3" y="107"/>
                  </a:lnTo>
                  <a:lnTo>
                    <a:pt x="3" y="106"/>
                  </a:lnTo>
                  <a:lnTo>
                    <a:pt x="3" y="105"/>
                  </a:lnTo>
                  <a:lnTo>
                    <a:pt x="4" y="102"/>
                  </a:lnTo>
                  <a:lnTo>
                    <a:pt x="4" y="97"/>
                  </a:lnTo>
                  <a:lnTo>
                    <a:pt x="4" y="96"/>
                  </a:lnTo>
                  <a:lnTo>
                    <a:pt x="4" y="94"/>
                  </a:lnTo>
                  <a:lnTo>
                    <a:pt x="4" y="91"/>
                  </a:lnTo>
                  <a:lnTo>
                    <a:pt x="5" y="85"/>
                  </a:lnTo>
                  <a:lnTo>
                    <a:pt x="5" y="71"/>
                  </a:lnTo>
                  <a:lnTo>
                    <a:pt x="5" y="69"/>
                  </a:lnTo>
                  <a:lnTo>
                    <a:pt x="6" y="67"/>
                  </a:lnTo>
                  <a:lnTo>
                    <a:pt x="6" y="63"/>
                  </a:lnTo>
                  <a:lnTo>
                    <a:pt x="6" y="56"/>
                  </a:lnTo>
                  <a:lnTo>
                    <a:pt x="7" y="41"/>
                  </a:lnTo>
                  <a:lnTo>
                    <a:pt x="7" y="39"/>
                  </a:lnTo>
                  <a:lnTo>
                    <a:pt x="7" y="37"/>
                  </a:lnTo>
                  <a:lnTo>
                    <a:pt x="7" y="34"/>
                  </a:lnTo>
                  <a:lnTo>
                    <a:pt x="8" y="27"/>
                  </a:lnTo>
                  <a:lnTo>
                    <a:pt x="8" y="25"/>
                  </a:lnTo>
                  <a:lnTo>
                    <a:pt x="8" y="24"/>
                  </a:lnTo>
                  <a:lnTo>
                    <a:pt x="8" y="21"/>
                  </a:lnTo>
                  <a:lnTo>
                    <a:pt x="8" y="15"/>
                  </a:lnTo>
                  <a:lnTo>
                    <a:pt x="9" y="14"/>
                  </a:lnTo>
                  <a:lnTo>
                    <a:pt x="9" y="13"/>
                  </a:lnTo>
                  <a:lnTo>
                    <a:pt x="9" y="11"/>
                  </a:lnTo>
                  <a:lnTo>
                    <a:pt x="9" y="10"/>
                  </a:lnTo>
                  <a:lnTo>
                    <a:pt x="9" y="9"/>
                  </a:lnTo>
                  <a:lnTo>
                    <a:pt x="9" y="7"/>
                  </a:lnTo>
                  <a:lnTo>
                    <a:pt x="9" y="6"/>
                  </a:lnTo>
                  <a:lnTo>
                    <a:pt x="9" y="5"/>
                  </a:lnTo>
                  <a:lnTo>
                    <a:pt x="9" y="5"/>
                  </a:lnTo>
                  <a:lnTo>
                    <a:pt x="9" y="4"/>
                  </a:lnTo>
                  <a:lnTo>
                    <a:pt x="9" y="3"/>
                  </a:lnTo>
                  <a:lnTo>
                    <a:pt x="10" y="3"/>
                  </a:lnTo>
                  <a:lnTo>
                    <a:pt x="10" y="2"/>
                  </a:lnTo>
                  <a:lnTo>
                    <a:pt x="10" y="2"/>
                  </a:lnTo>
                  <a:lnTo>
                    <a:pt x="10" y="1"/>
                  </a:lnTo>
                  <a:lnTo>
                    <a:pt x="10" y="1"/>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1"/>
                  </a:lnTo>
                  <a:lnTo>
                    <a:pt x="11" y="1"/>
                  </a:lnTo>
                  <a:lnTo>
                    <a:pt x="11" y="2"/>
                  </a:lnTo>
                  <a:lnTo>
                    <a:pt x="11" y="2"/>
                  </a:lnTo>
                  <a:lnTo>
                    <a:pt x="11" y="2"/>
                  </a:lnTo>
                  <a:lnTo>
                    <a:pt x="11" y="3"/>
                  </a:lnTo>
                  <a:lnTo>
                    <a:pt x="12" y="4"/>
                  </a:lnTo>
                  <a:lnTo>
                    <a:pt x="12" y="4"/>
                  </a:lnTo>
                  <a:lnTo>
                    <a:pt x="12" y="6"/>
                  </a:lnTo>
                  <a:lnTo>
                    <a:pt x="12" y="7"/>
                  </a:lnTo>
                  <a:lnTo>
                    <a:pt x="12" y="8"/>
                  </a:lnTo>
                  <a:lnTo>
                    <a:pt x="12" y="10"/>
                  </a:lnTo>
                  <a:lnTo>
                    <a:pt x="12" y="10"/>
                  </a:lnTo>
                  <a:lnTo>
                    <a:pt x="12" y="12"/>
                  </a:lnTo>
                  <a:lnTo>
                    <a:pt x="13" y="14"/>
                  </a:lnTo>
                  <a:lnTo>
                    <a:pt x="13" y="15"/>
                  </a:lnTo>
                  <a:lnTo>
                    <a:pt x="13" y="16"/>
                  </a:lnTo>
                  <a:lnTo>
                    <a:pt x="13" y="19"/>
                  </a:lnTo>
                  <a:lnTo>
                    <a:pt x="13" y="24"/>
                  </a:lnTo>
                  <a:lnTo>
                    <a:pt x="14" y="37"/>
                  </a:lnTo>
                  <a:lnTo>
                    <a:pt x="14" y="39"/>
                  </a:lnTo>
                  <a:lnTo>
                    <a:pt x="14" y="40"/>
                  </a:lnTo>
                  <a:lnTo>
                    <a:pt x="14" y="44"/>
                  </a:lnTo>
                  <a:lnTo>
                    <a:pt x="15" y="52"/>
                  </a:lnTo>
                  <a:lnTo>
                    <a:pt x="15" y="67"/>
                  </a:lnTo>
                  <a:lnTo>
                    <a:pt x="16" y="69"/>
                  </a:lnTo>
                  <a:lnTo>
                    <a:pt x="16" y="71"/>
                  </a:lnTo>
                  <a:lnTo>
                    <a:pt x="16" y="74"/>
                  </a:lnTo>
                  <a:lnTo>
                    <a:pt x="16" y="82"/>
                  </a:lnTo>
                  <a:lnTo>
                    <a:pt x="16" y="83"/>
                  </a:lnTo>
                  <a:lnTo>
                    <a:pt x="17" y="85"/>
                  </a:lnTo>
                  <a:lnTo>
                    <a:pt x="17" y="88"/>
                  </a:lnTo>
                  <a:lnTo>
                    <a:pt x="17" y="95"/>
                  </a:lnTo>
                  <a:lnTo>
                    <a:pt x="17" y="96"/>
                  </a:lnTo>
                  <a:lnTo>
                    <a:pt x="17" y="98"/>
                  </a:lnTo>
                  <a:lnTo>
                    <a:pt x="17" y="100"/>
                  </a:lnTo>
                  <a:lnTo>
                    <a:pt x="17" y="102"/>
                  </a:lnTo>
                  <a:lnTo>
                    <a:pt x="18" y="103"/>
                  </a:lnTo>
                  <a:lnTo>
                    <a:pt x="18" y="105"/>
                  </a:lnTo>
                  <a:lnTo>
                    <a:pt x="18" y="106"/>
                  </a:lnTo>
                  <a:lnTo>
                    <a:pt x="18" y="107"/>
                  </a:lnTo>
                  <a:lnTo>
                    <a:pt x="18" y="108"/>
                  </a:lnTo>
                  <a:lnTo>
                    <a:pt x="18" y="109"/>
                  </a:lnTo>
                  <a:lnTo>
                    <a:pt x="18" y="110"/>
                  </a:lnTo>
                  <a:lnTo>
                    <a:pt x="18" y="111"/>
                  </a:lnTo>
                  <a:lnTo>
                    <a:pt x="18" y="112"/>
                  </a:lnTo>
                  <a:lnTo>
                    <a:pt x="19" y="112"/>
                  </a:lnTo>
                  <a:lnTo>
                    <a:pt x="19" y="113"/>
                  </a:lnTo>
                  <a:lnTo>
                    <a:pt x="19" y="113"/>
                  </a:lnTo>
                  <a:lnTo>
                    <a:pt x="19" y="114"/>
                  </a:lnTo>
                  <a:lnTo>
                    <a:pt x="19" y="114"/>
                  </a:lnTo>
                  <a:lnTo>
                    <a:pt x="19" y="115"/>
                  </a:lnTo>
                  <a:lnTo>
                    <a:pt x="19" y="115"/>
                  </a:lnTo>
                  <a:lnTo>
                    <a:pt x="19" y="115"/>
                  </a:lnTo>
                  <a:lnTo>
                    <a:pt x="19" y="115"/>
                  </a:lnTo>
                  <a:lnTo>
                    <a:pt x="19" y="116"/>
                  </a:lnTo>
                  <a:lnTo>
                    <a:pt x="19" y="116"/>
                  </a:lnTo>
                  <a:lnTo>
                    <a:pt x="20" y="116"/>
                  </a:lnTo>
                  <a:lnTo>
                    <a:pt x="20" y="116"/>
                  </a:lnTo>
                  <a:lnTo>
                    <a:pt x="20" y="115"/>
                  </a:lnTo>
                  <a:lnTo>
                    <a:pt x="20" y="115"/>
                  </a:lnTo>
                  <a:lnTo>
                    <a:pt x="20" y="115"/>
                  </a:lnTo>
                  <a:lnTo>
                    <a:pt x="20" y="114"/>
                  </a:lnTo>
                  <a:lnTo>
                    <a:pt x="20" y="114"/>
                  </a:lnTo>
                  <a:lnTo>
                    <a:pt x="20" y="114"/>
                  </a:lnTo>
                  <a:lnTo>
                    <a:pt x="20" y="113"/>
                  </a:lnTo>
                  <a:lnTo>
                    <a:pt x="20" y="113"/>
                  </a:lnTo>
                  <a:lnTo>
                    <a:pt x="21" y="112"/>
                  </a:lnTo>
                  <a:lnTo>
                    <a:pt x="21" y="112"/>
                  </a:lnTo>
                  <a:lnTo>
                    <a:pt x="21" y="110"/>
                  </a:lnTo>
                  <a:lnTo>
                    <a:pt x="21" y="109"/>
                  </a:lnTo>
                  <a:lnTo>
                    <a:pt x="21" y="108"/>
                  </a:lnTo>
                  <a:lnTo>
                    <a:pt x="21" y="107"/>
                  </a:lnTo>
                  <a:lnTo>
                    <a:pt x="21" y="106"/>
                  </a:lnTo>
                  <a:lnTo>
                    <a:pt x="21" y="105"/>
                  </a:lnTo>
                  <a:lnTo>
                    <a:pt x="21" y="103"/>
                  </a:lnTo>
                  <a:lnTo>
                    <a:pt x="21" y="101"/>
                  </a:lnTo>
                  <a:lnTo>
                    <a:pt x="22" y="100"/>
                  </a:lnTo>
                  <a:lnTo>
                    <a:pt x="22" y="98"/>
                  </a:lnTo>
                  <a:lnTo>
                    <a:pt x="22" y="92"/>
                  </a:lnTo>
                  <a:lnTo>
                    <a:pt x="22" y="91"/>
                  </a:lnTo>
                  <a:lnTo>
                    <a:pt x="22" y="89"/>
                  </a:lnTo>
                  <a:lnTo>
                    <a:pt x="23" y="86"/>
                  </a:lnTo>
                  <a:lnTo>
                    <a:pt x="23" y="80"/>
                  </a:lnTo>
                  <a:lnTo>
                    <a:pt x="23" y="78"/>
                  </a:lnTo>
                  <a:lnTo>
                    <a:pt x="23" y="76"/>
                  </a:lnTo>
                  <a:lnTo>
                    <a:pt x="23" y="73"/>
                  </a:lnTo>
                  <a:lnTo>
                    <a:pt x="24" y="66"/>
                  </a:lnTo>
                  <a:lnTo>
                    <a:pt x="24" y="52"/>
                  </a:lnTo>
                  <a:lnTo>
                    <a:pt x="24" y="50"/>
                  </a:lnTo>
                  <a:lnTo>
                    <a:pt x="24" y="48"/>
                  </a:lnTo>
                  <a:lnTo>
                    <a:pt x="25" y="44"/>
                  </a:lnTo>
                  <a:lnTo>
                    <a:pt x="25" y="38"/>
                  </a:lnTo>
                  <a:lnTo>
                    <a:pt x="26" y="25"/>
                  </a:lnTo>
                  <a:lnTo>
                    <a:pt x="26" y="23"/>
                  </a:lnTo>
                  <a:lnTo>
                    <a:pt x="26" y="22"/>
                  </a:lnTo>
                  <a:lnTo>
                    <a:pt x="26" y="19"/>
                  </a:lnTo>
                  <a:lnTo>
                    <a:pt x="26" y="18"/>
                  </a:lnTo>
                  <a:lnTo>
                    <a:pt x="26" y="17"/>
                  </a:lnTo>
                  <a:lnTo>
                    <a:pt x="26" y="14"/>
                  </a:lnTo>
                  <a:lnTo>
                    <a:pt x="27" y="13"/>
                  </a:lnTo>
                  <a:lnTo>
                    <a:pt x="27" y="12"/>
                  </a:lnTo>
                  <a:lnTo>
                    <a:pt x="27" y="10"/>
                  </a:lnTo>
                  <a:lnTo>
                    <a:pt x="27" y="9"/>
                  </a:lnTo>
                  <a:lnTo>
                    <a:pt x="27" y="8"/>
                  </a:lnTo>
                  <a:lnTo>
                    <a:pt x="27" y="6"/>
                  </a:lnTo>
                  <a:lnTo>
                    <a:pt x="27" y="5"/>
                  </a:lnTo>
                  <a:lnTo>
                    <a:pt x="27" y="5"/>
                  </a:lnTo>
                  <a:lnTo>
                    <a:pt x="27" y="4"/>
                  </a:lnTo>
                  <a:lnTo>
                    <a:pt x="28" y="3"/>
                  </a:lnTo>
                  <a:lnTo>
                    <a:pt x="28" y="3"/>
                  </a:lnTo>
                  <a:lnTo>
                    <a:pt x="28" y="2"/>
                  </a:lnTo>
                  <a:lnTo>
                    <a:pt x="28" y="2"/>
                  </a:lnTo>
                  <a:lnTo>
                    <a:pt x="28" y="1"/>
                  </a:lnTo>
                  <a:lnTo>
                    <a:pt x="28" y="1"/>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1"/>
                  </a:lnTo>
                  <a:lnTo>
                    <a:pt x="29" y="1"/>
                  </a:lnTo>
                  <a:lnTo>
                    <a:pt x="29" y="2"/>
                  </a:lnTo>
                  <a:lnTo>
                    <a:pt x="29" y="2"/>
                  </a:lnTo>
                  <a:lnTo>
                    <a:pt x="29" y="2"/>
                  </a:lnTo>
                  <a:lnTo>
                    <a:pt x="30" y="3"/>
                  </a:lnTo>
                  <a:lnTo>
                    <a:pt x="30" y="4"/>
                  </a:lnTo>
                  <a:lnTo>
                    <a:pt x="30" y="4"/>
                  </a:lnTo>
                  <a:lnTo>
                    <a:pt x="30" y="5"/>
                  </a:lnTo>
                  <a:lnTo>
                    <a:pt x="30" y="7"/>
                  </a:lnTo>
                  <a:lnTo>
                    <a:pt x="30" y="8"/>
                  </a:lnTo>
                  <a:lnTo>
                    <a:pt x="30" y="8"/>
                  </a:lnTo>
                  <a:lnTo>
                    <a:pt x="30" y="10"/>
                  </a:lnTo>
                  <a:lnTo>
                    <a:pt x="30" y="11"/>
                  </a:lnTo>
                  <a:lnTo>
                    <a:pt x="30" y="12"/>
                  </a:lnTo>
                  <a:lnTo>
                    <a:pt x="31" y="15"/>
                  </a:lnTo>
                  <a:lnTo>
                    <a:pt x="31" y="16"/>
                  </a:lnTo>
                  <a:lnTo>
                    <a:pt x="31" y="17"/>
                  </a:lnTo>
                  <a:lnTo>
                    <a:pt x="31" y="20"/>
                  </a:lnTo>
                  <a:lnTo>
                    <a:pt x="31" y="26"/>
                  </a:lnTo>
                  <a:lnTo>
                    <a:pt x="31" y="27"/>
                  </a:lnTo>
                  <a:lnTo>
                    <a:pt x="32" y="29"/>
                  </a:lnTo>
                  <a:lnTo>
                    <a:pt x="32" y="32"/>
                  </a:lnTo>
                  <a:lnTo>
                    <a:pt x="32" y="39"/>
                  </a:lnTo>
                  <a:lnTo>
                    <a:pt x="33" y="54"/>
                  </a:lnTo>
                  <a:lnTo>
                    <a:pt x="33" y="56"/>
                  </a:lnTo>
                  <a:lnTo>
                    <a:pt x="33" y="58"/>
                  </a:lnTo>
                  <a:lnTo>
                    <a:pt x="33" y="62"/>
                  </a:lnTo>
                  <a:lnTo>
                    <a:pt x="34" y="70"/>
                  </a:lnTo>
                  <a:lnTo>
                    <a:pt x="34" y="84"/>
                  </a:lnTo>
                  <a:lnTo>
                    <a:pt x="34" y="86"/>
                  </a:lnTo>
                  <a:lnTo>
                    <a:pt x="34" y="87"/>
                  </a:lnTo>
                  <a:lnTo>
                    <a:pt x="35" y="91"/>
                  </a:lnTo>
                  <a:lnTo>
                    <a:pt x="35" y="92"/>
                  </a:lnTo>
                  <a:lnTo>
                    <a:pt x="35" y="94"/>
                  </a:lnTo>
                  <a:lnTo>
                    <a:pt x="35" y="97"/>
                  </a:lnTo>
                  <a:lnTo>
                    <a:pt x="35" y="98"/>
                  </a:lnTo>
                  <a:lnTo>
                    <a:pt x="35" y="99"/>
                  </a:lnTo>
                  <a:lnTo>
                    <a:pt x="35" y="102"/>
                  </a:lnTo>
                  <a:lnTo>
                    <a:pt x="36" y="103"/>
                  </a:lnTo>
                  <a:lnTo>
                    <a:pt x="36" y="104"/>
                  </a:lnTo>
                  <a:lnTo>
                    <a:pt x="36" y="106"/>
                  </a:lnTo>
                  <a:lnTo>
                    <a:pt x="36" y="108"/>
                  </a:lnTo>
                  <a:lnTo>
                    <a:pt x="36" y="108"/>
                  </a:lnTo>
                  <a:lnTo>
                    <a:pt x="36" y="109"/>
                  </a:lnTo>
                  <a:lnTo>
                    <a:pt x="36" y="110"/>
                  </a:lnTo>
                  <a:lnTo>
                    <a:pt x="36" y="111"/>
                  </a:lnTo>
                  <a:lnTo>
                    <a:pt x="36" y="112"/>
                  </a:lnTo>
                  <a:lnTo>
                    <a:pt x="36" y="112"/>
                  </a:lnTo>
                  <a:lnTo>
                    <a:pt x="37" y="113"/>
                  </a:lnTo>
                  <a:lnTo>
                    <a:pt x="37" y="114"/>
                  </a:lnTo>
                  <a:lnTo>
                    <a:pt x="37" y="114"/>
                  </a:lnTo>
                  <a:lnTo>
                    <a:pt x="37" y="114"/>
                  </a:lnTo>
                  <a:lnTo>
                    <a:pt x="37" y="115"/>
                  </a:lnTo>
                  <a:lnTo>
                    <a:pt x="37" y="115"/>
                  </a:lnTo>
                  <a:lnTo>
                    <a:pt x="37" y="115"/>
                  </a:lnTo>
                  <a:lnTo>
                    <a:pt x="37" y="115"/>
                  </a:lnTo>
                  <a:lnTo>
                    <a:pt x="37" y="116"/>
                  </a:lnTo>
                  <a:lnTo>
                    <a:pt x="37" y="116"/>
                  </a:lnTo>
                  <a:lnTo>
                    <a:pt x="38" y="116"/>
                  </a:lnTo>
                  <a:lnTo>
                    <a:pt x="38" y="116"/>
                  </a:lnTo>
                  <a:lnTo>
                    <a:pt x="38" y="115"/>
                  </a:lnTo>
                  <a:lnTo>
                    <a:pt x="38" y="115"/>
                  </a:lnTo>
                  <a:lnTo>
                    <a:pt x="38" y="115"/>
                  </a:lnTo>
                  <a:lnTo>
                    <a:pt x="38" y="115"/>
                  </a:lnTo>
                  <a:lnTo>
                    <a:pt x="38" y="114"/>
                  </a:lnTo>
                  <a:lnTo>
                    <a:pt x="38" y="114"/>
                  </a:lnTo>
                  <a:lnTo>
                    <a:pt x="38" y="113"/>
                  </a:lnTo>
                  <a:lnTo>
                    <a:pt x="38" y="113"/>
                  </a:lnTo>
                  <a:lnTo>
                    <a:pt x="38" y="112"/>
                  </a:lnTo>
                  <a:lnTo>
                    <a:pt x="38" y="112"/>
                  </a:lnTo>
                  <a:lnTo>
                    <a:pt x="38" y="111"/>
                  </a:lnTo>
                  <a:lnTo>
                    <a:pt x="39" y="110"/>
                  </a:lnTo>
                  <a:lnTo>
                    <a:pt x="39" y="109"/>
                  </a:lnTo>
                  <a:lnTo>
                    <a:pt x="39" y="108"/>
                  </a:lnTo>
                  <a:lnTo>
                    <a:pt x="39" y="106"/>
                  </a:lnTo>
                  <a:lnTo>
                    <a:pt x="39" y="105"/>
                  </a:lnTo>
                  <a:lnTo>
                    <a:pt x="39" y="104"/>
                  </a:lnTo>
                  <a:lnTo>
                    <a:pt x="39" y="102"/>
                  </a:lnTo>
                  <a:lnTo>
                    <a:pt x="40" y="100"/>
                  </a:lnTo>
                  <a:lnTo>
                    <a:pt x="40" y="99"/>
                  </a:lnTo>
                  <a:lnTo>
                    <a:pt x="40" y="96"/>
                  </a:lnTo>
                  <a:lnTo>
                    <a:pt x="40" y="91"/>
                  </a:lnTo>
                  <a:lnTo>
                    <a:pt x="40" y="89"/>
                  </a:lnTo>
                  <a:lnTo>
                    <a:pt x="40" y="88"/>
                  </a:lnTo>
                  <a:lnTo>
                    <a:pt x="40" y="85"/>
                  </a:lnTo>
                  <a:lnTo>
                    <a:pt x="41" y="78"/>
                  </a:lnTo>
                  <a:lnTo>
                    <a:pt x="42" y="64"/>
                  </a:lnTo>
                  <a:lnTo>
                    <a:pt x="42" y="62"/>
                  </a:lnTo>
                  <a:lnTo>
                    <a:pt x="42" y="61"/>
                  </a:lnTo>
                  <a:lnTo>
                    <a:pt x="42" y="57"/>
                  </a:lnTo>
                  <a:lnTo>
                    <a:pt x="42" y="50"/>
                  </a:lnTo>
                  <a:lnTo>
                    <a:pt x="43" y="36"/>
                  </a:lnTo>
                  <a:lnTo>
                    <a:pt x="43" y="34"/>
                  </a:lnTo>
                  <a:lnTo>
                    <a:pt x="43" y="32"/>
                  </a:lnTo>
                  <a:lnTo>
                    <a:pt x="43" y="29"/>
                  </a:lnTo>
                  <a:lnTo>
                    <a:pt x="44" y="22"/>
                  </a:lnTo>
                  <a:lnTo>
                    <a:pt x="44" y="21"/>
                  </a:lnTo>
                  <a:lnTo>
                    <a:pt x="44" y="20"/>
                  </a:lnTo>
                  <a:lnTo>
                    <a:pt x="44" y="17"/>
                  </a:lnTo>
                  <a:lnTo>
                    <a:pt x="44" y="15"/>
                  </a:lnTo>
                  <a:lnTo>
                    <a:pt x="44" y="14"/>
                  </a:lnTo>
                  <a:lnTo>
                    <a:pt x="44" y="12"/>
                  </a:lnTo>
                  <a:lnTo>
                    <a:pt x="44" y="10"/>
                  </a:lnTo>
                  <a:lnTo>
                    <a:pt x="45" y="9"/>
                  </a:lnTo>
                  <a:lnTo>
                    <a:pt x="45" y="8"/>
                  </a:lnTo>
                  <a:lnTo>
                    <a:pt x="45" y="7"/>
                  </a:lnTo>
                  <a:lnTo>
                    <a:pt x="45" y="6"/>
                  </a:lnTo>
                  <a:lnTo>
                    <a:pt x="45" y="5"/>
                  </a:lnTo>
                  <a:lnTo>
                    <a:pt x="45" y="4"/>
                  </a:lnTo>
                  <a:lnTo>
                    <a:pt x="45" y="3"/>
                  </a:lnTo>
                  <a:lnTo>
                    <a:pt x="45" y="2"/>
                  </a:lnTo>
                  <a:lnTo>
                    <a:pt x="46" y="2"/>
                  </a:lnTo>
                  <a:lnTo>
                    <a:pt x="46" y="1"/>
                  </a:lnTo>
                  <a:lnTo>
                    <a:pt x="46" y="1"/>
                  </a:lnTo>
                  <a:lnTo>
                    <a:pt x="46" y="1"/>
                  </a:lnTo>
                  <a:lnTo>
                    <a:pt x="46" y="0"/>
                  </a:lnTo>
                  <a:lnTo>
                    <a:pt x="46" y="0"/>
                  </a:lnTo>
                  <a:lnTo>
                    <a:pt x="46" y="0"/>
                  </a:lnTo>
                  <a:lnTo>
                    <a:pt x="46" y="0"/>
                  </a:lnTo>
                  <a:lnTo>
                    <a:pt x="46" y="0"/>
                  </a:lnTo>
                  <a:lnTo>
                    <a:pt x="46" y="0"/>
                  </a:lnTo>
                  <a:lnTo>
                    <a:pt x="46" y="0"/>
                  </a:lnTo>
                  <a:lnTo>
                    <a:pt x="46" y="0"/>
                  </a:lnTo>
                  <a:lnTo>
                    <a:pt x="47" y="0"/>
                  </a:lnTo>
                  <a:lnTo>
                    <a:pt x="47" y="0"/>
                  </a:lnTo>
                  <a:lnTo>
                    <a:pt x="47" y="1"/>
                  </a:lnTo>
                  <a:lnTo>
                    <a:pt x="47" y="1"/>
                  </a:lnTo>
                  <a:lnTo>
                    <a:pt x="47" y="2"/>
                  </a:lnTo>
                  <a:lnTo>
                    <a:pt x="47" y="2"/>
                  </a:lnTo>
                  <a:lnTo>
                    <a:pt x="47" y="3"/>
                  </a:lnTo>
                  <a:lnTo>
                    <a:pt x="47" y="3"/>
                  </a:lnTo>
                  <a:lnTo>
                    <a:pt x="47" y="4"/>
                  </a:lnTo>
                  <a:lnTo>
                    <a:pt x="48" y="5"/>
                  </a:lnTo>
                  <a:lnTo>
                    <a:pt x="48" y="6"/>
                  </a:lnTo>
                  <a:lnTo>
                    <a:pt x="48" y="7"/>
                  </a:lnTo>
                  <a:lnTo>
                    <a:pt x="48" y="8"/>
                  </a:lnTo>
                  <a:lnTo>
                    <a:pt x="48" y="10"/>
                  </a:lnTo>
                  <a:lnTo>
                    <a:pt x="48" y="11"/>
                  </a:lnTo>
                  <a:lnTo>
                    <a:pt x="48" y="13"/>
                  </a:lnTo>
                  <a:lnTo>
                    <a:pt x="48" y="14"/>
                  </a:lnTo>
                  <a:lnTo>
                    <a:pt x="48" y="16"/>
                  </a:lnTo>
                  <a:lnTo>
                    <a:pt x="49" y="18"/>
                  </a:lnTo>
                  <a:lnTo>
                    <a:pt x="49" y="25"/>
                  </a:lnTo>
                  <a:lnTo>
                    <a:pt x="49" y="26"/>
                  </a:lnTo>
                  <a:lnTo>
                    <a:pt x="49" y="28"/>
                  </a:lnTo>
                  <a:lnTo>
                    <a:pt x="49" y="31"/>
                  </a:lnTo>
                  <a:lnTo>
                    <a:pt x="50" y="38"/>
                  </a:lnTo>
                  <a:lnTo>
                    <a:pt x="50" y="53"/>
                  </a:lnTo>
                  <a:lnTo>
                    <a:pt x="51" y="55"/>
                  </a:lnTo>
                  <a:lnTo>
                    <a:pt x="51" y="57"/>
                  </a:lnTo>
                  <a:lnTo>
                    <a:pt x="51" y="61"/>
                  </a:lnTo>
                  <a:lnTo>
                    <a:pt x="51" y="69"/>
                  </a:lnTo>
                  <a:lnTo>
                    <a:pt x="52" y="83"/>
                  </a:lnTo>
                  <a:lnTo>
                    <a:pt x="52" y="85"/>
                  </a:lnTo>
                  <a:lnTo>
                    <a:pt x="52" y="86"/>
                  </a:lnTo>
                  <a:lnTo>
                    <a:pt x="52" y="90"/>
                  </a:lnTo>
                  <a:lnTo>
                    <a:pt x="52" y="91"/>
                  </a:lnTo>
                  <a:lnTo>
                    <a:pt x="52" y="93"/>
                  </a:lnTo>
                  <a:lnTo>
                    <a:pt x="53" y="96"/>
                  </a:lnTo>
                  <a:lnTo>
                    <a:pt x="53" y="97"/>
                  </a:lnTo>
                  <a:lnTo>
                    <a:pt x="53" y="99"/>
                  </a:lnTo>
                  <a:lnTo>
                    <a:pt x="53" y="101"/>
                  </a:lnTo>
                  <a:lnTo>
                    <a:pt x="53" y="102"/>
                  </a:lnTo>
                  <a:lnTo>
                    <a:pt x="53" y="104"/>
                  </a:lnTo>
                  <a:lnTo>
                    <a:pt x="54" y="106"/>
                  </a:lnTo>
                  <a:lnTo>
                    <a:pt x="54" y="107"/>
                  </a:lnTo>
                  <a:lnTo>
                    <a:pt x="54" y="108"/>
                  </a:lnTo>
                  <a:lnTo>
                    <a:pt x="54" y="109"/>
                  </a:lnTo>
                  <a:lnTo>
                    <a:pt x="54" y="110"/>
                  </a:lnTo>
                  <a:lnTo>
                    <a:pt x="54" y="110"/>
                  </a:lnTo>
                  <a:lnTo>
                    <a:pt x="54" y="111"/>
                  </a:lnTo>
                  <a:lnTo>
                    <a:pt x="54" y="112"/>
                  </a:lnTo>
                  <a:lnTo>
                    <a:pt x="54" y="113"/>
                  </a:lnTo>
                  <a:lnTo>
                    <a:pt x="54" y="113"/>
                  </a:lnTo>
                  <a:lnTo>
                    <a:pt x="54" y="114"/>
                  </a:lnTo>
                  <a:lnTo>
                    <a:pt x="54" y="114"/>
                  </a:lnTo>
                  <a:lnTo>
                    <a:pt x="55" y="114"/>
                  </a:lnTo>
                  <a:lnTo>
                    <a:pt x="55" y="115"/>
                  </a:lnTo>
                  <a:lnTo>
                    <a:pt x="55" y="115"/>
                  </a:lnTo>
                  <a:lnTo>
                    <a:pt x="55" y="115"/>
                  </a:lnTo>
                  <a:lnTo>
                    <a:pt x="55" y="116"/>
                  </a:lnTo>
                  <a:lnTo>
                    <a:pt x="55" y="116"/>
                  </a:lnTo>
                  <a:lnTo>
                    <a:pt x="55" y="116"/>
                  </a:lnTo>
                  <a:lnTo>
                    <a:pt x="55" y="116"/>
                  </a:lnTo>
                  <a:lnTo>
                    <a:pt x="55" y="115"/>
                  </a:lnTo>
                  <a:lnTo>
                    <a:pt x="55" y="115"/>
                  </a:lnTo>
                  <a:lnTo>
                    <a:pt x="56" y="115"/>
                  </a:lnTo>
                  <a:lnTo>
                    <a:pt x="56" y="115"/>
                  </a:lnTo>
                  <a:lnTo>
                    <a:pt x="56" y="114"/>
                  </a:lnTo>
                  <a:lnTo>
                    <a:pt x="56" y="114"/>
                  </a:lnTo>
                  <a:lnTo>
                    <a:pt x="56" y="114"/>
                  </a:lnTo>
                  <a:lnTo>
                    <a:pt x="56" y="113"/>
                  </a:lnTo>
                  <a:lnTo>
                    <a:pt x="56" y="113"/>
                  </a:lnTo>
                  <a:lnTo>
                    <a:pt x="56" y="112"/>
                  </a:lnTo>
                  <a:lnTo>
                    <a:pt x="56" y="111"/>
                  </a:lnTo>
                  <a:lnTo>
                    <a:pt x="56" y="110"/>
                  </a:lnTo>
                  <a:lnTo>
                    <a:pt x="56" y="109"/>
                  </a:lnTo>
                  <a:lnTo>
                    <a:pt x="56" y="108"/>
                  </a:lnTo>
                  <a:lnTo>
                    <a:pt x="57" y="106"/>
                  </a:lnTo>
                  <a:lnTo>
                    <a:pt x="57" y="106"/>
                  </a:lnTo>
                  <a:lnTo>
                    <a:pt x="57" y="104"/>
                  </a:lnTo>
                  <a:lnTo>
                    <a:pt x="57" y="102"/>
                  </a:lnTo>
                  <a:lnTo>
                    <a:pt x="57" y="101"/>
                  </a:lnTo>
                  <a:lnTo>
                    <a:pt x="57" y="100"/>
                  </a:lnTo>
                  <a:lnTo>
                    <a:pt x="57" y="97"/>
                  </a:lnTo>
                  <a:lnTo>
                    <a:pt x="58" y="92"/>
                  </a:lnTo>
                  <a:lnTo>
                    <a:pt x="58" y="90"/>
                  </a:lnTo>
                  <a:lnTo>
                    <a:pt x="58" y="89"/>
                  </a:lnTo>
                  <a:lnTo>
                    <a:pt x="58" y="86"/>
                  </a:lnTo>
                  <a:lnTo>
                    <a:pt x="58" y="79"/>
                  </a:lnTo>
                  <a:lnTo>
                    <a:pt x="59" y="66"/>
                  </a:lnTo>
                  <a:lnTo>
                    <a:pt x="59" y="64"/>
                  </a:lnTo>
                  <a:lnTo>
                    <a:pt x="59" y="62"/>
                  </a:lnTo>
                  <a:lnTo>
                    <a:pt x="60" y="58"/>
                  </a:lnTo>
                  <a:lnTo>
                    <a:pt x="60" y="51"/>
                  </a:lnTo>
                  <a:lnTo>
                    <a:pt x="60" y="37"/>
                  </a:lnTo>
                  <a:lnTo>
                    <a:pt x="61" y="35"/>
                  </a:lnTo>
                  <a:lnTo>
                    <a:pt x="61" y="34"/>
                  </a:lnTo>
                  <a:lnTo>
                    <a:pt x="61" y="30"/>
                  </a:lnTo>
                  <a:lnTo>
                    <a:pt x="61" y="24"/>
                  </a:lnTo>
                  <a:lnTo>
                    <a:pt x="61" y="22"/>
                  </a:lnTo>
                  <a:lnTo>
                    <a:pt x="61" y="20"/>
                  </a:lnTo>
                  <a:lnTo>
                    <a:pt x="62" y="18"/>
                  </a:lnTo>
                  <a:lnTo>
                    <a:pt x="62" y="12"/>
                  </a:lnTo>
                  <a:lnTo>
                    <a:pt x="62" y="11"/>
                  </a:lnTo>
                  <a:lnTo>
                    <a:pt x="62" y="10"/>
                  </a:lnTo>
                  <a:lnTo>
                    <a:pt x="62" y="9"/>
                  </a:lnTo>
                  <a:lnTo>
                    <a:pt x="62" y="8"/>
                  </a:lnTo>
                  <a:lnTo>
                    <a:pt x="62" y="7"/>
                  </a:lnTo>
                  <a:lnTo>
                    <a:pt x="63" y="6"/>
                  </a:lnTo>
                  <a:lnTo>
                    <a:pt x="63" y="4"/>
                  </a:lnTo>
                  <a:lnTo>
                    <a:pt x="63" y="4"/>
                  </a:lnTo>
                  <a:lnTo>
                    <a:pt x="63" y="3"/>
                  </a:lnTo>
                  <a:lnTo>
                    <a:pt x="63" y="2"/>
                  </a:lnTo>
                  <a:lnTo>
                    <a:pt x="63" y="2"/>
                  </a:lnTo>
                  <a:lnTo>
                    <a:pt x="63" y="1"/>
                  </a:lnTo>
                  <a:lnTo>
                    <a:pt x="63" y="1"/>
                  </a:lnTo>
                  <a:lnTo>
                    <a:pt x="63" y="0"/>
                  </a:lnTo>
                  <a:lnTo>
                    <a:pt x="64" y="0"/>
                  </a:lnTo>
                  <a:lnTo>
                    <a:pt x="64" y="0"/>
                  </a:lnTo>
                  <a:lnTo>
                    <a:pt x="64" y="0"/>
                  </a:lnTo>
                  <a:lnTo>
                    <a:pt x="64" y="0"/>
                  </a:lnTo>
                  <a:lnTo>
                    <a:pt x="64" y="0"/>
                  </a:lnTo>
                  <a:lnTo>
                    <a:pt x="64" y="0"/>
                  </a:lnTo>
                  <a:lnTo>
                    <a:pt x="64" y="0"/>
                  </a:lnTo>
                  <a:lnTo>
                    <a:pt x="64" y="0"/>
                  </a:lnTo>
                  <a:lnTo>
                    <a:pt x="64" y="0"/>
                  </a:lnTo>
                  <a:lnTo>
                    <a:pt x="64" y="0"/>
                  </a:lnTo>
                  <a:lnTo>
                    <a:pt x="64" y="1"/>
                  </a:lnTo>
                  <a:lnTo>
                    <a:pt x="64" y="1"/>
                  </a:lnTo>
                  <a:lnTo>
                    <a:pt x="65" y="2"/>
                  </a:lnTo>
                  <a:lnTo>
                    <a:pt x="65" y="2"/>
                  </a:lnTo>
                  <a:lnTo>
                    <a:pt x="65" y="3"/>
                  </a:lnTo>
                  <a:lnTo>
                    <a:pt x="65" y="4"/>
                  </a:lnTo>
                  <a:lnTo>
                    <a:pt x="65" y="4"/>
                  </a:lnTo>
                  <a:lnTo>
                    <a:pt x="65" y="5"/>
                  </a:lnTo>
                  <a:lnTo>
                    <a:pt x="65" y="6"/>
                  </a:lnTo>
                  <a:lnTo>
                    <a:pt x="65" y="8"/>
                  </a:lnTo>
                  <a:lnTo>
                    <a:pt x="66" y="9"/>
                  </a:lnTo>
                  <a:lnTo>
                    <a:pt x="66" y="10"/>
                  </a:lnTo>
                  <a:lnTo>
                    <a:pt x="66" y="12"/>
                  </a:lnTo>
                  <a:lnTo>
                    <a:pt x="66" y="14"/>
                  </a:lnTo>
                  <a:lnTo>
                    <a:pt x="66" y="15"/>
                  </a:lnTo>
                  <a:lnTo>
                    <a:pt x="66" y="18"/>
                  </a:lnTo>
                  <a:lnTo>
                    <a:pt x="66" y="24"/>
                  </a:lnTo>
                  <a:lnTo>
                    <a:pt x="67" y="25"/>
                  </a:lnTo>
                  <a:lnTo>
                    <a:pt x="67" y="27"/>
                  </a:lnTo>
                  <a:lnTo>
                    <a:pt x="67" y="30"/>
                  </a:lnTo>
                  <a:lnTo>
                    <a:pt x="67" y="36"/>
                  </a:lnTo>
                  <a:lnTo>
                    <a:pt x="68" y="50"/>
                  </a:lnTo>
                  <a:lnTo>
                    <a:pt x="68" y="52"/>
                  </a:lnTo>
                  <a:lnTo>
                    <a:pt x="68" y="54"/>
                  </a:lnTo>
                  <a:lnTo>
                    <a:pt x="68" y="58"/>
                  </a:lnTo>
                  <a:lnTo>
                    <a:pt x="69" y="65"/>
                  </a:lnTo>
                  <a:lnTo>
                    <a:pt x="69" y="79"/>
                  </a:lnTo>
                  <a:lnTo>
                    <a:pt x="69" y="81"/>
                  </a:lnTo>
                  <a:lnTo>
                    <a:pt x="70" y="82"/>
                  </a:lnTo>
                  <a:lnTo>
                    <a:pt x="70" y="86"/>
                  </a:lnTo>
                  <a:lnTo>
                    <a:pt x="70" y="92"/>
                  </a:lnTo>
                  <a:lnTo>
                    <a:pt x="70" y="93"/>
                  </a:lnTo>
                  <a:lnTo>
                    <a:pt x="70" y="95"/>
                  </a:lnTo>
                  <a:lnTo>
                    <a:pt x="70" y="98"/>
                  </a:lnTo>
                  <a:lnTo>
                    <a:pt x="71" y="102"/>
                  </a:lnTo>
                  <a:lnTo>
                    <a:pt x="71" y="104"/>
                  </a:lnTo>
                  <a:lnTo>
                    <a:pt x="71" y="105"/>
                  </a:lnTo>
                  <a:lnTo>
                    <a:pt x="71" y="107"/>
                  </a:lnTo>
                  <a:lnTo>
                    <a:pt x="71" y="108"/>
                  </a:lnTo>
                  <a:lnTo>
                    <a:pt x="71" y="108"/>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29" name="Freeform 94"/>
            <p:cNvSpPr>
              <a:spLocks/>
            </p:cNvSpPr>
            <p:nvPr/>
          </p:nvSpPr>
          <p:spPr bwMode="auto">
            <a:xfrm>
              <a:off x="5381" y="2186"/>
              <a:ext cx="73" cy="116"/>
            </a:xfrm>
            <a:custGeom>
              <a:avLst/>
              <a:gdLst/>
              <a:ahLst/>
              <a:cxnLst>
                <a:cxn ang="0">
                  <a:pos x="1" y="114"/>
                </a:cxn>
                <a:cxn ang="0">
                  <a:pos x="2" y="116"/>
                </a:cxn>
                <a:cxn ang="0">
                  <a:pos x="2" y="114"/>
                </a:cxn>
                <a:cxn ang="0">
                  <a:pos x="3" y="108"/>
                </a:cxn>
                <a:cxn ang="0">
                  <a:pos x="4" y="92"/>
                </a:cxn>
                <a:cxn ang="0">
                  <a:pos x="7" y="28"/>
                </a:cxn>
                <a:cxn ang="0">
                  <a:pos x="9" y="10"/>
                </a:cxn>
                <a:cxn ang="0">
                  <a:pos x="9" y="2"/>
                </a:cxn>
                <a:cxn ang="0">
                  <a:pos x="10" y="0"/>
                </a:cxn>
                <a:cxn ang="0">
                  <a:pos x="11" y="1"/>
                </a:cxn>
                <a:cxn ang="0">
                  <a:pos x="12" y="8"/>
                </a:cxn>
                <a:cxn ang="0">
                  <a:pos x="13" y="29"/>
                </a:cxn>
                <a:cxn ang="0">
                  <a:pos x="16" y="75"/>
                </a:cxn>
                <a:cxn ang="0">
                  <a:pos x="17" y="100"/>
                </a:cxn>
                <a:cxn ang="0">
                  <a:pos x="18" y="110"/>
                </a:cxn>
                <a:cxn ang="0">
                  <a:pos x="19" y="115"/>
                </a:cxn>
                <a:cxn ang="0">
                  <a:pos x="20" y="115"/>
                </a:cxn>
                <a:cxn ang="0">
                  <a:pos x="20" y="112"/>
                </a:cxn>
                <a:cxn ang="0">
                  <a:pos x="21" y="102"/>
                </a:cxn>
                <a:cxn ang="0">
                  <a:pos x="24" y="39"/>
                </a:cxn>
                <a:cxn ang="0">
                  <a:pos x="26" y="14"/>
                </a:cxn>
                <a:cxn ang="0">
                  <a:pos x="27" y="4"/>
                </a:cxn>
                <a:cxn ang="0">
                  <a:pos x="28" y="0"/>
                </a:cxn>
                <a:cxn ang="0">
                  <a:pos x="28" y="0"/>
                </a:cxn>
                <a:cxn ang="0">
                  <a:pos x="29" y="3"/>
                </a:cxn>
                <a:cxn ang="0">
                  <a:pos x="30" y="16"/>
                </a:cxn>
                <a:cxn ang="0">
                  <a:pos x="32" y="48"/>
                </a:cxn>
                <a:cxn ang="0">
                  <a:pos x="34" y="87"/>
                </a:cxn>
                <a:cxn ang="0">
                  <a:pos x="35" y="105"/>
                </a:cxn>
                <a:cxn ang="0">
                  <a:pos x="36" y="112"/>
                </a:cxn>
                <a:cxn ang="0">
                  <a:pos x="36" y="115"/>
                </a:cxn>
                <a:cxn ang="0">
                  <a:pos x="37" y="114"/>
                </a:cxn>
                <a:cxn ang="0">
                  <a:pos x="38" y="108"/>
                </a:cxn>
                <a:cxn ang="0">
                  <a:pos x="39" y="95"/>
                </a:cxn>
                <a:cxn ang="0">
                  <a:pos x="42" y="27"/>
                </a:cxn>
                <a:cxn ang="0">
                  <a:pos x="44" y="10"/>
                </a:cxn>
                <a:cxn ang="0">
                  <a:pos x="44" y="2"/>
                </a:cxn>
                <a:cxn ang="0">
                  <a:pos x="45" y="0"/>
                </a:cxn>
                <a:cxn ang="0">
                  <a:pos x="46" y="1"/>
                </a:cxn>
                <a:cxn ang="0">
                  <a:pos x="46" y="6"/>
                </a:cxn>
                <a:cxn ang="0">
                  <a:pos x="47" y="18"/>
                </a:cxn>
                <a:cxn ang="0">
                  <a:pos x="50" y="73"/>
                </a:cxn>
                <a:cxn ang="0">
                  <a:pos x="52" y="100"/>
                </a:cxn>
                <a:cxn ang="0">
                  <a:pos x="53" y="111"/>
                </a:cxn>
                <a:cxn ang="0">
                  <a:pos x="54" y="115"/>
                </a:cxn>
                <a:cxn ang="0">
                  <a:pos x="54" y="115"/>
                </a:cxn>
                <a:cxn ang="0">
                  <a:pos x="55" y="110"/>
                </a:cxn>
                <a:cxn ang="0">
                  <a:pos x="56" y="99"/>
                </a:cxn>
                <a:cxn ang="0">
                  <a:pos x="58" y="60"/>
                </a:cxn>
                <a:cxn ang="0">
                  <a:pos x="60" y="20"/>
                </a:cxn>
                <a:cxn ang="0">
                  <a:pos x="61" y="6"/>
                </a:cxn>
                <a:cxn ang="0">
                  <a:pos x="62" y="1"/>
                </a:cxn>
                <a:cxn ang="0">
                  <a:pos x="62" y="0"/>
                </a:cxn>
                <a:cxn ang="0">
                  <a:pos x="63" y="3"/>
                </a:cxn>
                <a:cxn ang="0">
                  <a:pos x="64" y="11"/>
                </a:cxn>
                <a:cxn ang="0">
                  <a:pos x="66" y="36"/>
                </a:cxn>
                <a:cxn ang="0">
                  <a:pos x="68" y="86"/>
                </a:cxn>
                <a:cxn ang="0">
                  <a:pos x="69" y="103"/>
                </a:cxn>
                <a:cxn ang="0">
                  <a:pos x="70" y="112"/>
                </a:cxn>
                <a:cxn ang="0">
                  <a:pos x="71" y="115"/>
                </a:cxn>
                <a:cxn ang="0">
                  <a:pos x="71" y="115"/>
                </a:cxn>
                <a:cxn ang="0">
                  <a:pos x="72" y="110"/>
                </a:cxn>
              </a:cxnLst>
              <a:rect l="0" t="0" r="r" b="b"/>
              <a:pathLst>
                <a:path w="73" h="116">
                  <a:moveTo>
                    <a:pt x="0" y="108"/>
                  </a:moveTo>
                  <a:lnTo>
                    <a:pt x="0" y="110"/>
                  </a:lnTo>
                  <a:lnTo>
                    <a:pt x="1" y="111"/>
                  </a:lnTo>
                  <a:lnTo>
                    <a:pt x="1" y="112"/>
                  </a:lnTo>
                  <a:lnTo>
                    <a:pt x="1" y="112"/>
                  </a:lnTo>
                  <a:lnTo>
                    <a:pt x="1" y="113"/>
                  </a:lnTo>
                  <a:lnTo>
                    <a:pt x="1" y="113"/>
                  </a:lnTo>
                  <a:lnTo>
                    <a:pt x="1" y="114"/>
                  </a:lnTo>
                  <a:lnTo>
                    <a:pt x="1" y="114"/>
                  </a:lnTo>
                  <a:lnTo>
                    <a:pt x="1" y="115"/>
                  </a:lnTo>
                  <a:lnTo>
                    <a:pt x="1" y="115"/>
                  </a:lnTo>
                  <a:lnTo>
                    <a:pt x="1" y="115"/>
                  </a:lnTo>
                  <a:lnTo>
                    <a:pt x="1" y="115"/>
                  </a:lnTo>
                  <a:lnTo>
                    <a:pt x="1" y="116"/>
                  </a:lnTo>
                  <a:lnTo>
                    <a:pt x="2" y="116"/>
                  </a:lnTo>
                  <a:lnTo>
                    <a:pt x="2" y="116"/>
                  </a:lnTo>
                  <a:lnTo>
                    <a:pt x="2" y="116"/>
                  </a:lnTo>
                  <a:lnTo>
                    <a:pt x="2" y="115"/>
                  </a:lnTo>
                  <a:lnTo>
                    <a:pt x="2" y="115"/>
                  </a:lnTo>
                  <a:lnTo>
                    <a:pt x="2" y="115"/>
                  </a:lnTo>
                  <a:lnTo>
                    <a:pt x="2" y="115"/>
                  </a:lnTo>
                  <a:lnTo>
                    <a:pt x="2" y="114"/>
                  </a:lnTo>
                  <a:lnTo>
                    <a:pt x="2" y="114"/>
                  </a:lnTo>
                  <a:lnTo>
                    <a:pt x="2" y="114"/>
                  </a:lnTo>
                  <a:lnTo>
                    <a:pt x="2" y="113"/>
                  </a:lnTo>
                  <a:lnTo>
                    <a:pt x="3" y="113"/>
                  </a:lnTo>
                  <a:lnTo>
                    <a:pt x="3" y="112"/>
                  </a:lnTo>
                  <a:lnTo>
                    <a:pt x="3" y="112"/>
                  </a:lnTo>
                  <a:lnTo>
                    <a:pt x="3" y="111"/>
                  </a:lnTo>
                  <a:lnTo>
                    <a:pt x="3" y="110"/>
                  </a:lnTo>
                  <a:lnTo>
                    <a:pt x="3" y="109"/>
                  </a:lnTo>
                  <a:lnTo>
                    <a:pt x="3" y="108"/>
                  </a:lnTo>
                  <a:lnTo>
                    <a:pt x="3" y="107"/>
                  </a:lnTo>
                  <a:lnTo>
                    <a:pt x="3" y="106"/>
                  </a:lnTo>
                  <a:lnTo>
                    <a:pt x="3" y="105"/>
                  </a:lnTo>
                  <a:lnTo>
                    <a:pt x="3" y="102"/>
                  </a:lnTo>
                  <a:lnTo>
                    <a:pt x="4" y="98"/>
                  </a:lnTo>
                  <a:lnTo>
                    <a:pt x="4" y="96"/>
                  </a:lnTo>
                  <a:lnTo>
                    <a:pt x="4" y="95"/>
                  </a:lnTo>
                  <a:lnTo>
                    <a:pt x="4" y="92"/>
                  </a:lnTo>
                  <a:lnTo>
                    <a:pt x="5" y="86"/>
                  </a:lnTo>
                  <a:lnTo>
                    <a:pt x="5" y="73"/>
                  </a:lnTo>
                  <a:lnTo>
                    <a:pt x="7" y="44"/>
                  </a:lnTo>
                  <a:lnTo>
                    <a:pt x="7" y="43"/>
                  </a:lnTo>
                  <a:lnTo>
                    <a:pt x="7" y="41"/>
                  </a:lnTo>
                  <a:lnTo>
                    <a:pt x="7" y="37"/>
                  </a:lnTo>
                  <a:lnTo>
                    <a:pt x="7" y="30"/>
                  </a:lnTo>
                  <a:lnTo>
                    <a:pt x="7" y="28"/>
                  </a:lnTo>
                  <a:lnTo>
                    <a:pt x="8" y="27"/>
                  </a:lnTo>
                  <a:lnTo>
                    <a:pt x="8" y="23"/>
                  </a:lnTo>
                  <a:lnTo>
                    <a:pt x="8" y="17"/>
                  </a:lnTo>
                  <a:lnTo>
                    <a:pt x="8" y="16"/>
                  </a:lnTo>
                  <a:lnTo>
                    <a:pt x="8" y="15"/>
                  </a:lnTo>
                  <a:lnTo>
                    <a:pt x="9" y="12"/>
                  </a:lnTo>
                  <a:lnTo>
                    <a:pt x="9" y="11"/>
                  </a:lnTo>
                  <a:lnTo>
                    <a:pt x="9" y="10"/>
                  </a:lnTo>
                  <a:lnTo>
                    <a:pt x="9" y="8"/>
                  </a:lnTo>
                  <a:lnTo>
                    <a:pt x="9" y="7"/>
                  </a:lnTo>
                  <a:lnTo>
                    <a:pt x="9" y="6"/>
                  </a:lnTo>
                  <a:lnTo>
                    <a:pt x="9" y="5"/>
                  </a:lnTo>
                  <a:lnTo>
                    <a:pt x="9" y="4"/>
                  </a:lnTo>
                  <a:lnTo>
                    <a:pt x="9" y="4"/>
                  </a:lnTo>
                  <a:lnTo>
                    <a:pt x="9" y="3"/>
                  </a:lnTo>
                  <a:lnTo>
                    <a:pt x="9" y="2"/>
                  </a:lnTo>
                  <a:lnTo>
                    <a:pt x="10" y="2"/>
                  </a:lnTo>
                  <a:lnTo>
                    <a:pt x="10" y="1"/>
                  </a:lnTo>
                  <a:lnTo>
                    <a:pt x="10" y="1"/>
                  </a:lnTo>
                  <a:lnTo>
                    <a:pt x="10" y="0"/>
                  </a:lnTo>
                  <a:lnTo>
                    <a:pt x="10" y="0"/>
                  </a:lnTo>
                  <a:lnTo>
                    <a:pt x="10" y="0"/>
                  </a:lnTo>
                  <a:lnTo>
                    <a:pt x="10" y="0"/>
                  </a:lnTo>
                  <a:lnTo>
                    <a:pt x="10" y="0"/>
                  </a:lnTo>
                  <a:lnTo>
                    <a:pt x="10" y="0"/>
                  </a:lnTo>
                  <a:lnTo>
                    <a:pt x="11" y="0"/>
                  </a:lnTo>
                  <a:lnTo>
                    <a:pt x="11" y="0"/>
                  </a:lnTo>
                  <a:lnTo>
                    <a:pt x="11" y="0"/>
                  </a:lnTo>
                  <a:lnTo>
                    <a:pt x="11" y="0"/>
                  </a:lnTo>
                  <a:lnTo>
                    <a:pt x="11" y="0"/>
                  </a:lnTo>
                  <a:lnTo>
                    <a:pt x="11" y="1"/>
                  </a:lnTo>
                  <a:lnTo>
                    <a:pt x="11" y="1"/>
                  </a:lnTo>
                  <a:lnTo>
                    <a:pt x="11" y="2"/>
                  </a:lnTo>
                  <a:lnTo>
                    <a:pt x="11" y="2"/>
                  </a:lnTo>
                  <a:lnTo>
                    <a:pt x="11" y="3"/>
                  </a:lnTo>
                  <a:lnTo>
                    <a:pt x="11" y="4"/>
                  </a:lnTo>
                  <a:lnTo>
                    <a:pt x="11" y="4"/>
                  </a:lnTo>
                  <a:lnTo>
                    <a:pt x="12" y="5"/>
                  </a:lnTo>
                  <a:lnTo>
                    <a:pt x="12" y="6"/>
                  </a:lnTo>
                  <a:lnTo>
                    <a:pt x="12" y="8"/>
                  </a:lnTo>
                  <a:lnTo>
                    <a:pt x="12" y="9"/>
                  </a:lnTo>
                  <a:lnTo>
                    <a:pt x="12" y="10"/>
                  </a:lnTo>
                  <a:lnTo>
                    <a:pt x="12" y="12"/>
                  </a:lnTo>
                  <a:lnTo>
                    <a:pt x="13" y="18"/>
                  </a:lnTo>
                  <a:lnTo>
                    <a:pt x="13" y="19"/>
                  </a:lnTo>
                  <a:lnTo>
                    <a:pt x="13" y="20"/>
                  </a:lnTo>
                  <a:lnTo>
                    <a:pt x="13" y="23"/>
                  </a:lnTo>
                  <a:lnTo>
                    <a:pt x="13" y="29"/>
                  </a:lnTo>
                  <a:lnTo>
                    <a:pt x="14" y="43"/>
                  </a:lnTo>
                  <a:lnTo>
                    <a:pt x="14" y="45"/>
                  </a:lnTo>
                  <a:lnTo>
                    <a:pt x="14" y="46"/>
                  </a:lnTo>
                  <a:lnTo>
                    <a:pt x="14" y="50"/>
                  </a:lnTo>
                  <a:lnTo>
                    <a:pt x="15" y="57"/>
                  </a:lnTo>
                  <a:lnTo>
                    <a:pt x="15" y="72"/>
                  </a:lnTo>
                  <a:lnTo>
                    <a:pt x="15" y="74"/>
                  </a:lnTo>
                  <a:lnTo>
                    <a:pt x="16" y="75"/>
                  </a:lnTo>
                  <a:lnTo>
                    <a:pt x="16" y="79"/>
                  </a:lnTo>
                  <a:lnTo>
                    <a:pt x="16" y="85"/>
                  </a:lnTo>
                  <a:lnTo>
                    <a:pt x="16" y="87"/>
                  </a:lnTo>
                  <a:lnTo>
                    <a:pt x="16" y="88"/>
                  </a:lnTo>
                  <a:lnTo>
                    <a:pt x="17" y="92"/>
                  </a:lnTo>
                  <a:lnTo>
                    <a:pt x="17" y="97"/>
                  </a:lnTo>
                  <a:lnTo>
                    <a:pt x="17" y="98"/>
                  </a:lnTo>
                  <a:lnTo>
                    <a:pt x="17" y="100"/>
                  </a:lnTo>
                  <a:lnTo>
                    <a:pt x="17" y="102"/>
                  </a:lnTo>
                  <a:lnTo>
                    <a:pt x="17" y="103"/>
                  </a:lnTo>
                  <a:lnTo>
                    <a:pt x="17" y="104"/>
                  </a:lnTo>
                  <a:lnTo>
                    <a:pt x="17" y="106"/>
                  </a:lnTo>
                  <a:lnTo>
                    <a:pt x="18" y="107"/>
                  </a:lnTo>
                  <a:lnTo>
                    <a:pt x="18" y="108"/>
                  </a:lnTo>
                  <a:lnTo>
                    <a:pt x="18" y="109"/>
                  </a:lnTo>
                  <a:lnTo>
                    <a:pt x="18" y="110"/>
                  </a:lnTo>
                  <a:lnTo>
                    <a:pt x="18" y="111"/>
                  </a:lnTo>
                  <a:lnTo>
                    <a:pt x="18" y="111"/>
                  </a:lnTo>
                  <a:lnTo>
                    <a:pt x="18" y="112"/>
                  </a:lnTo>
                  <a:lnTo>
                    <a:pt x="18" y="113"/>
                  </a:lnTo>
                  <a:lnTo>
                    <a:pt x="18" y="113"/>
                  </a:lnTo>
                  <a:lnTo>
                    <a:pt x="18" y="114"/>
                  </a:lnTo>
                  <a:lnTo>
                    <a:pt x="19" y="114"/>
                  </a:lnTo>
                  <a:lnTo>
                    <a:pt x="19" y="115"/>
                  </a:lnTo>
                  <a:lnTo>
                    <a:pt x="19" y="115"/>
                  </a:lnTo>
                  <a:lnTo>
                    <a:pt x="19" y="115"/>
                  </a:lnTo>
                  <a:lnTo>
                    <a:pt x="19" y="115"/>
                  </a:lnTo>
                  <a:lnTo>
                    <a:pt x="19" y="116"/>
                  </a:lnTo>
                  <a:lnTo>
                    <a:pt x="19" y="116"/>
                  </a:lnTo>
                  <a:lnTo>
                    <a:pt x="19" y="116"/>
                  </a:lnTo>
                  <a:lnTo>
                    <a:pt x="19" y="116"/>
                  </a:lnTo>
                  <a:lnTo>
                    <a:pt x="20" y="115"/>
                  </a:lnTo>
                  <a:lnTo>
                    <a:pt x="20" y="115"/>
                  </a:lnTo>
                  <a:lnTo>
                    <a:pt x="20" y="115"/>
                  </a:lnTo>
                  <a:lnTo>
                    <a:pt x="20" y="114"/>
                  </a:lnTo>
                  <a:lnTo>
                    <a:pt x="20" y="114"/>
                  </a:lnTo>
                  <a:lnTo>
                    <a:pt x="20" y="114"/>
                  </a:lnTo>
                  <a:lnTo>
                    <a:pt x="20" y="113"/>
                  </a:lnTo>
                  <a:lnTo>
                    <a:pt x="20" y="112"/>
                  </a:lnTo>
                  <a:lnTo>
                    <a:pt x="20" y="112"/>
                  </a:lnTo>
                  <a:lnTo>
                    <a:pt x="20" y="111"/>
                  </a:lnTo>
                  <a:lnTo>
                    <a:pt x="20" y="110"/>
                  </a:lnTo>
                  <a:lnTo>
                    <a:pt x="21" y="108"/>
                  </a:lnTo>
                  <a:lnTo>
                    <a:pt x="21" y="107"/>
                  </a:lnTo>
                  <a:lnTo>
                    <a:pt x="21" y="106"/>
                  </a:lnTo>
                  <a:lnTo>
                    <a:pt x="21" y="104"/>
                  </a:lnTo>
                  <a:lnTo>
                    <a:pt x="21" y="103"/>
                  </a:lnTo>
                  <a:lnTo>
                    <a:pt x="21" y="102"/>
                  </a:lnTo>
                  <a:lnTo>
                    <a:pt x="21" y="99"/>
                  </a:lnTo>
                  <a:lnTo>
                    <a:pt x="22" y="98"/>
                  </a:lnTo>
                  <a:lnTo>
                    <a:pt x="22" y="96"/>
                  </a:lnTo>
                  <a:lnTo>
                    <a:pt x="22" y="93"/>
                  </a:lnTo>
                  <a:lnTo>
                    <a:pt x="22" y="86"/>
                  </a:lnTo>
                  <a:lnTo>
                    <a:pt x="23" y="72"/>
                  </a:lnTo>
                  <a:lnTo>
                    <a:pt x="24" y="40"/>
                  </a:lnTo>
                  <a:lnTo>
                    <a:pt x="24" y="39"/>
                  </a:lnTo>
                  <a:lnTo>
                    <a:pt x="25" y="37"/>
                  </a:lnTo>
                  <a:lnTo>
                    <a:pt x="25" y="34"/>
                  </a:lnTo>
                  <a:lnTo>
                    <a:pt x="25" y="27"/>
                  </a:lnTo>
                  <a:lnTo>
                    <a:pt x="25" y="25"/>
                  </a:lnTo>
                  <a:lnTo>
                    <a:pt x="25" y="24"/>
                  </a:lnTo>
                  <a:lnTo>
                    <a:pt x="25" y="21"/>
                  </a:lnTo>
                  <a:lnTo>
                    <a:pt x="26" y="16"/>
                  </a:lnTo>
                  <a:lnTo>
                    <a:pt x="26" y="14"/>
                  </a:lnTo>
                  <a:lnTo>
                    <a:pt x="26" y="13"/>
                  </a:lnTo>
                  <a:lnTo>
                    <a:pt x="26" y="11"/>
                  </a:lnTo>
                  <a:lnTo>
                    <a:pt x="26" y="10"/>
                  </a:lnTo>
                  <a:lnTo>
                    <a:pt x="26" y="9"/>
                  </a:lnTo>
                  <a:lnTo>
                    <a:pt x="26" y="7"/>
                  </a:lnTo>
                  <a:lnTo>
                    <a:pt x="27" y="6"/>
                  </a:lnTo>
                  <a:lnTo>
                    <a:pt x="27" y="5"/>
                  </a:lnTo>
                  <a:lnTo>
                    <a:pt x="27" y="4"/>
                  </a:lnTo>
                  <a:lnTo>
                    <a:pt x="27" y="4"/>
                  </a:lnTo>
                  <a:lnTo>
                    <a:pt x="27" y="3"/>
                  </a:lnTo>
                  <a:lnTo>
                    <a:pt x="27" y="2"/>
                  </a:lnTo>
                  <a:lnTo>
                    <a:pt x="27" y="2"/>
                  </a:lnTo>
                  <a:lnTo>
                    <a:pt x="27" y="1"/>
                  </a:lnTo>
                  <a:lnTo>
                    <a:pt x="27" y="1"/>
                  </a:lnTo>
                  <a:lnTo>
                    <a:pt x="27" y="1"/>
                  </a:lnTo>
                  <a:lnTo>
                    <a:pt x="28" y="0"/>
                  </a:lnTo>
                  <a:lnTo>
                    <a:pt x="28" y="0"/>
                  </a:lnTo>
                  <a:lnTo>
                    <a:pt x="28" y="0"/>
                  </a:lnTo>
                  <a:lnTo>
                    <a:pt x="28" y="0"/>
                  </a:lnTo>
                  <a:lnTo>
                    <a:pt x="28" y="0"/>
                  </a:lnTo>
                  <a:lnTo>
                    <a:pt x="28" y="0"/>
                  </a:lnTo>
                  <a:lnTo>
                    <a:pt x="28" y="0"/>
                  </a:lnTo>
                  <a:lnTo>
                    <a:pt x="28" y="0"/>
                  </a:lnTo>
                  <a:lnTo>
                    <a:pt x="28" y="0"/>
                  </a:lnTo>
                  <a:lnTo>
                    <a:pt x="28" y="0"/>
                  </a:lnTo>
                  <a:lnTo>
                    <a:pt x="28" y="0"/>
                  </a:lnTo>
                  <a:lnTo>
                    <a:pt x="28" y="1"/>
                  </a:lnTo>
                  <a:lnTo>
                    <a:pt x="28" y="1"/>
                  </a:lnTo>
                  <a:lnTo>
                    <a:pt x="29" y="2"/>
                  </a:lnTo>
                  <a:lnTo>
                    <a:pt x="29" y="2"/>
                  </a:lnTo>
                  <a:lnTo>
                    <a:pt x="29" y="3"/>
                  </a:lnTo>
                  <a:lnTo>
                    <a:pt x="29" y="3"/>
                  </a:lnTo>
                  <a:lnTo>
                    <a:pt x="29" y="4"/>
                  </a:lnTo>
                  <a:lnTo>
                    <a:pt x="29" y="5"/>
                  </a:lnTo>
                  <a:lnTo>
                    <a:pt x="29" y="6"/>
                  </a:lnTo>
                  <a:lnTo>
                    <a:pt x="29" y="7"/>
                  </a:lnTo>
                  <a:lnTo>
                    <a:pt x="29" y="8"/>
                  </a:lnTo>
                  <a:lnTo>
                    <a:pt x="30" y="9"/>
                  </a:lnTo>
                  <a:lnTo>
                    <a:pt x="30" y="11"/>
                  </a:lnTo>
                  <a:lnTo>
                    <a:pt x="30" y="16"/>
                  </a:lnTo>
                  <a:lnTo>
                    <a:pt x="30" y="18"/>
                  </a:lnTo>
                  <a:lnTo>
                    <a:pt x="30" y="19"/>
                  </a:lnTo>
                  <a:lnTo>
                    <a:pt x="30" y="22"/>
                  </a:lnTo>
                  <a:lnTo>
                    <a:pt x="31" y="28"/>
                  </a:lnTo>
                  <a:lnTo>
                    <a:pt x="31" y="41"/>
                  </a:lnTo>
                  <a:lnTo>
                    <a:pt x="32" y="43"/>
                  </a:lnTo>
                  <a:lnTo>
                    <a:pt x="32" y="44"/>
                  </a:lnTo>
                  <a:lnTo>
                    <a:pt x="32" y="48"/>
                  </a:lnTo>
                  <a:lnTo>
                    <a:pt x="32" y="55"/>
                  </a:lnTo>
                  <a:lnTo>
                    <a:pt x="33" y="70"/>
                  </a:lnTo>
                  <a:lnTo>
                    <a:pt x="33" y="72"/>
                  </a:lnTo>
                  <a:lnTo>
                    <a:pt x="33" y="73"/>
                  </a:lnTo>
                  <a:lnTo>
                    <a:pt x="33" y="77"/>
                  </a:lnTo>
                  <a:lnTo>
                    <a:pt x="34" y="84"/>
                  </a:lnTo>
                  <a:lnTo>
                    <a:pt x="34" y="85"/>
                  </a:lnTo>
                  <a:lnTo>
                    <a:pt x="34" y="87"/>
                  </a:lnTo>
                  <a:lnTo>
                    <a:pt x="34" y="90"/>
                  </a:lnTo>
                  <a:lnTo>
                    <a:pt x="34" y="96"/>
                  </a:lnTo>
                  <a:lnTo>
                    <a:pt x="34" y="97"/>
                  </a:lnTo>
                  <a:lnTo>
                    <a:pt x="34" y="98"/>
                  </a:lnTo>
                  <a:lnTo>
                    <a:pt x="34" y="101"/>
                  </a:lnTo>
                  <a:lnTo>
                    <a:pt x="35" y="102"/>
                  </a:lnTo>
                  <a:lnTo>
                    <a:pt x="35" y="103"/>
                  </a:lnTo>
                  <a:lnTo>
                    <a:pt x="35" y="105"/>
                  </a:lnTo>
                  <a:lnTo>
                    <a:pt x="35" y="106"/>
                  </a:lnTo>
                  <a:lnTo>
                    <a:pt x="35" y="107"/>
                  </a:lnTo>
                  <a:lnTo>
                    <a:pt x="35" y="108"/>
                  </a:lnTo>
                  <a:lnTo>
                    <a:pt x="35" y="109"/>
                  </a:lnTo>
                  <a:lnTo>
                    <a:pt x="35" y="110"/>
                  </a:lnTo>
                  <a:lnTo>
                    <a:pt x="35" y="111"/>
                  </a:lnTo>
                  <a:lnTo>
                    <a:pt x="36" y="111"/>
                  </a:lnTo>
                  <a:lnTo>
                    <a:pt x="36" y="112"/>
                  </a:lnTo>
                  <a:lnTo>
                    <a:pt x="36" y="113"/>
                  </a:lnTo>
                  <a:lnTo>
                    <a:pt x="36" y="113"/>
                  </a:lnTo>
                  <a:lnTo>
                    <a:pt x="36" y="114"/>
                  </a:lnTo>
                  <a:lnTo>
                    <a:pt x="36" y="114"/>
                  </a:lnTo>
                  <a:lnTo>
                    <a:pt x="36" y="115"/>
                  </a:lnTo>
                  <a:lnTo>
                    <a:pt x="36" y="115"/>
                  </a:lnTo>
                  <a:lnTo>
                    <a:pt x="36" y="115"/>
                  </a:lnTo>
                  <a:lnTo>
                    <a:pt x="36" y="115"/>
                  </a:lnTo>
                  <a:lnTo>
                    <a:pt x="36" y="116"/>
                  </a:lnTo>
                  <a:lnTo>
                    <a:pt x="36" y="116"/>
                  </a:lnTo>
                  <a:lnTo>
                    <a:pt x="37" y="116"/>
                  </a:lnTo>
                  <a:lnTo>
                    <a:pt x="37" y="116"/>
                  </a:lnTo>
                  <a:lnTo>
                    <a:pt x="37" y="115"/>
                  </a:lnTo>
                  <a:lnTo>
                    <a:pt x="37" y="115"/>
                  </a:lnTo>
                  <a:lnTo>
                    <a:pt x="37" y="115"/>
                  </a:lnTo>
                  <a:lnTo>
                    <a:pt x="37" y="114"/>
                  </a:lnTo>
                  <a:lnTo>
                    <a:pt x="37" y="114"/>
                  </a:lnTo>
                  <a:lnTo>
                    <a:pt x="37" y="114"/>
                  </a:lnTo>
                  <a:lnTo>
                    <a:pt x="37" y="113"/>
                  </a:lnTo>
                  <a:lnTo>
                    <a:pt x="38" y="112"/>
                  </a:lnTo>
                  <a:lnTo>
                    <a:pt x="38" y="112"/>
                  </a:lnTo>
                  <a:lnTo>
                    <a:pt x="38" y="111"/>
                  </a:lnTo>
                  <a:lnTo>
                    <a:pt x="38" y="109"/>
                  </a:lnTo>
                  <a:lnTo>
                    <a:pt x="38" y="108"/>
                  </a:lnTo>
                  <a:lnTo>
                    <a:pt x="38" y="108"/>
                  </a:lnTo>
                  <a:lnTo>
                    <a:pt x="38" y="105"/>
                  </a:lnTo>
                  <a:lnTo>
                    <a:pt x="38" y="104"/>
                  </a:lnTo>
                  <a:lnTo>
                    <a:pt x="38" y="103"/>
                  </a:lnTo>
                  <a:lnTo>
                    <a:pt x="39" y="100"/>
                  </a:lnTo>
                  <a:lnTo>
                    <a:pt x="39" y="99"/>
                  </a:lnTo>
                  <a:lnTo>
                    <a:pt x="39" y="98"/>
                  </a:lnTo>
                  <a:lnTo>
                    <a:pt x="39" y="95"/>
                  </a:lnTo>
                  <a:lnTo>
                    <a:pt x="39" y="88"/>
                  </a:lnTo>
                  <a:lnTo>
                    <a:pt x="40" y="74"/>
                  </a:lnTo>
                  <a:lnTo>
                    <a:pt x="42" y="42"/>
                  </a:lnTo>
                  <a:lnTo>
                    <a:pt x="42" y="41"/>
                  </a:lnTo>
                  <a:lnTo>
                    <a:pt x="42" y="39"/>
                  </a:lnTo>
                  <a:lnTo>
                    <a:pt x="42" y="36"/>
                  </a:lnTo>
                  <a:lnTo>
                    <a:pt x="42" y="29"/>
                  </a:lnTo>
                  <a:lnTo>
                    <a:pt x="42" y="27"/>
                  </a:lnTo>
                  <a:lnTo>
                    <a:pt x="42" y="26"/>
                  </a:lnTo>
                  <a:lnTo>
                    <a:pt x="43" y="23"/>
                  </a:lnTo>
                  <a:lnTo>
                    <a:pt x="43" y="17"/>
                  </a:lnTo>
                  <a:lnTo>
                    <a:pt x="43" y="16"/>
                  </a:lnTo>
                  <a:lnTo>
                    <a:pt x="43" y="14"/>
                  </a:lnTo>
                  <a:lnTo>
                    <a:pt x="43" y="12"/>
                  </a:lnTo>
                  <a:lnTo>
                    <a:pt x="43" y="11"/>
                  </a:lnTo>
                  <a:lnTo>
                    <a:pt x="44" y="10"/>
                  </a:lnTo>
                  <a:lnTo>
                    <a:pt x="44" y="8"/>
                  </a:lnTo>
                  <a:lnTo>
                    <a:pt x="44" y="7"/>
                  </a:lnTo>
                  <a:lnTo>
                    <a:pt x="44" y="6"/>
                  </a:lnTo>
                  <a:lnTo>
                    <a:pt x="44" y="5"/>
                  </a:lnTo>
                  <a:lnTo>
                    <a:pt x="44" y="4"/>
                  </a:lnTo>
                  <a:lnTo>
                    <a:pt x="44" y="4"/>
                  </a:lnTo>
                  <a:lnTo>
                    <a:pt x="44" y="3"/>
                  </a:lnTo>
                  <a:lnTo>
                    <a:pt x="44" y="2"/>
                  </a:lnTo>
                  <a:lnTo>
                    <a:pt x="44" y="2"/>
                  </a:lnTo>
                  <a:lnTo>
                    <a:pt x="44" y="2"/>
                  </a:lnTo>
                  <a:lnTo>
                    <a:pt x="45" y="1"/>
                  </a:lnTo>
                  <a:lnTo>
                    <a:pt x="45" y="1"/>
                  </a:lnTo>
                  <a:lnTo>
                    <a:pt x="45" y="0"/>
                  </a:lnTo>
                  <a:lnTo>
                    <a:pt x="45" y="0"/>
                  </a:lnTo>
                  <a:lnTo>
                    <a:pt x="45" y="0"/>
                  </a:lnTo>
                  <a:lnTo>
                    <a:pt x="45" y="0"/>
                  </a:lnTo>
                  <a:lnTo>
                    <a:pt x="45" y="0"/>
                  </a:lnTo>
                  <a:lnTo>
                    <a:pt x="45" y="0"/>
                  </a:lnTo>
                  <a:lnTo>
                    <a:pt x="45" y="0"/>
                  </a:lnTo>
                  <a:lnTo>
                    <a:pt x="45" y="0"/>
                  </a:lnTo>
                  <a:lnTo>
                    <a:pt x="45" y="0"/>
                  </a:lnTo>
                  <a:lnTo>
                    <a:pt x="46" y="0"/>
                  </a:lnTo>
                  <a:lnTo>
                    <a:pt x="46" y="0"/>
                  </a:lnTo>
                  <a:lnTo>
                    <a:pt x="46" y="1"/>
                  </a:lnTo>
                  <a:lnTo>
                    <a:pt x="46" y="1"/>
                  </a:lnTo>
                  <a:lnTo>
                    <a:pt x="46" y="2"/>
                  </a:lnTo>
                  <a:lnTo>
                    <a:pt x="46" y="2"/>
                  </a:lnTo>
                  <a:lnTo>
                    <a:pt x="46" y="3"/>
                  </a:lnTo>
                  <a:lnTo>
                    <a:pt x="46" y="3"/>
                  </a:lnTo>
                  <a:lnTo>
                    <a:pt x="46" y="4"/>
                  </a:lnTo>
                  <a:lnTo>
                    <a:pt x="46" y="5"/>
                  </a:lnTo>
                  <a:lnTo>
                    <a:pt x="46" y="6"/>
                  </a:lnTo>
                  <a:lnTo>
                    <a:pt x="47" y="7"/>
                  </a:lnTo>
                  <a:lnTo>
                    <a:pt x="47" y="8"/>
                  </a:lnTo>
                  <a:lnTo>
                    <a:pt x="47" y="10"/>
                  </a:lnTo>
                  <a:lnTo>
                    <a:pt x="47" y="11"/>
                  </a:lnTo>
                  <a:lnTo>
                    <a:pt x="47" y="12"/>
                  </a:lnTo>
                  <a:lnTo>
                    <a:pt x="47" y="15"/>
                  </a:lnTo>
                  <a:lnTo>
                    <a:pt x="47" y="16"/>
                  </a:lnTo>
                  <a:lnTo>
                    <a:pt x="47" y="18"/>
                  </a:lnTo>
                  <a:lnTo>
                    <a:pt x="48" y="20"/>
                  </a:lnTo>
                  <a:lnTo>
                    <a:pt x="48" y="27"/>
                  </a:lnTo>
                  <a:lnTo>
                    <a:pt x="49" y="42"/>
                  </a:lnTo>
                  <a:lnTo>
                    <a:pt x="49" y="44"/>
                  </a:lnTo>
                  <a:lnTo>
                    <a:pt x="49" y="46"/>
                  </a:lnTo>
                  <a:lnTo>
                    <a:pt x="49" y="50"/>
                  </a:lnTo>
                  <a:lnTo>
                    <a:pt x="50" y="58"/>
                  </a:lnTo>
                  <a:lnTo>
                    <a:pt x="50" y="73"/>
                  </a:lnTo>
                  <a:lnTo>
                    <a:pt x="50" y="75"/>
                  </a:lnTo>
                  <a:lnTo>
                    <a:pt x="50" y="77"/>
                  </a:lnTo>
                  <a:lnTo>
                    <a:pt x="51" y="81"/>
                  </a:lnTo>
                  <a:lnTo>
                    <a:pt x="51" y="88"/>
                  </a:lnTo>
                  <a:lnTo>
                    <a:pt x="51" y="90"/>
                  </a:lnTo>
                  <a:lnTo>
                    <a:pt x="51" y="91"/>
                  </a:lnTo>
                  <a:lnTo>
                    <a:pt x="51" y="95"/>
                  </a:lnTo>
                  <a:lnTo>
                    <a:pt x="52" y="100"/>
                  </a:lnTo>
                  <a:lnTo>
                    <a:pt x="52" y="102"/>
                  </a:lnTo>
                  <a:lnTo>
                    <a:pt x="52" y="103"/>
                  </a:lnTo>
                  <a:lnTo>
                    <a:pt x="52" y="105"/>
                  </a:lnTo>
                  <a:lnTo>
                    <a:pt x="52" y="106"/>
                  </a:lnTo>
                  <a:lnTo>
                    <a:pt x="52" y="108"/>
                  </a:lnTo>
                  <a:lnTo>
                    <a:pt x="52" y="110"/>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6"/>
                  </a:lnTo>
                  <a:lnTo>
                    <a:pt x="54" y="115"/>
                  </a:lnTo>
                  <a:lnTo>
                    <a:pt x="54" y="115"/>
                  </a:lnTo>
                  <a:lnTo>
                    <a:pt x="54" y="115"/>
                  </a:lnTo>
                  <a:lnTo>
                    <a:pt x="54" y="114"/>
                  </a:lnTo>
                  <a:lnTo>
                    <a:pt x="54" y="114"/>
                  </a:lnTo>
                  <a:lnTo>
                    <a:pt x="54" y="114"/>
                  </a:lnTo>
                  <a:lnTo>
                    <a:pt x="55" y="113"/>
                  </a:lnTo>
                  <a:lnTo>
                    <a:pt x="55" y="112"/>
                  </a:lnTo>
                  <a:lnTo>
                    <a:pt x="55" y="112"/>
                  </a:lnTo>
                  <a:lnTo>
                    <a:pt x="55" y="111"/>
                  </a:lnTo>
                  <a:lnTo>
                    <a:pt x="55" y="110"/>
                  </a:lnTo>
                  <a:lnTo>
                    <a:pt x="55" y="109"/>
                  </a:lnTo>
                  <a:lnTo>
                    <a:pt x="55" y="108"/>
                  </a:lnTo>
                  <a:lnTo>
                    <a:pt x="55" y="108"/>
                  </a:lnTo>
                  <a:lnTo>
                    <a:pt x="55" y="106"/>
                  </a:lnTo>
                  <a:lnTo>
                    <a:pt x="56" y="104"/>
                  </a:lnTo>
                  <a:lnTo>
                    <a:pt x="56" y="103"/>
                  </a:lnTo>
                  <a:lnTo>
                    <a:pt x="56" y="102"/>
                  </a:lnTo>
                  <a:lnTo>
                    <a:pt x="56" y="99"/>
                  </a:lnTo>
                  <a:lnTo>
                    <a:pt x="56" y="93"/>
                  </a:lnTo>
                  <a:lnTo>
                    <a:pt x="56" y="92"/>
                  </a:lnTo>
                  <a:lnTo>
                    <a:pt x="56" y="90"/>
                  </a:lnTo>
                  <a:lnTo>
                    <a:pt x="57" y="87"/>
                  </a:lnTo>
                  <a:lnTo>
                    <a:pt x="57" y="80"/>
                  </a:lnTo>
                  <a:lnTo>
                    <a:pt x="58" y="64"/>
                  </a:lnTo>
                  <a:lnTo>
                    <a:pt x="58" y="62"/>
                  </a:lnTo>
                  <a:lnTo>
                    <a:pt x="58" y="60"/>
                  </a:lnTo>
                  <a:lnTo>
                    <a:pt x="58" y="56"/>
                  </a:lnTo>
                  <a:lnTo>
                    <a:pt x="58" y="48"/>
                  </a:lnTo>
                  <a:lnTo>
                    <a:pt x="59" y="33"/>
                  </a:lnTo>
                  <a:lnTo>
                    <a:pt x="59" y="32"/>
                  </a:lnTo>
                  <a:lnTo>
                    <a:pt x="59" y="30"/>
                  </a:lnTo>
                  <a:lnTo>
                    <a:pt x="60" y="27"/>
                  </a:lnTo>
                  <a:lnTo>
                    <a:pt x="60" y="21"/>
                  </a:lnTo>
                  <a:lnTo>
                    <a:pt x="60" y="20"/>
                  </a:lnTo>
                  <a:lnTo>
                    <a:pt x="60" y="18"/>
                  </a:lnTo>
                  <a:lnTo>
                    <a:pt x="60" y="16"/>
                  </a:lnTo>
                  <a:lnTo>
                    <a:pt x="61" y="11"/>
                  </a:lnTo>
                  <a:lnTo>
                    <a:pt x="61" y="10"/>
                  </a:lnTo>
                  <a:lnTo>
                    <a:pt x="61" y="9"/>
                  </a:lnTo>
                  <a:lnTo>
                    <a:pt x="61" y="8"/>
                  </a:lnTo>
                  <a:lnTo>
                    <a:pt x="61" y="7"/>
                  </a:lnTo>
                  <a:lnTo>
                    <a:pt x="61" y="6"/>
                  </a:lnTo>
                  <a:lnTo>
                    <a:pt x="61" y="5"/>
                  </a:lnTo>
                  <a:lnTo>
                    <a:pt x="61" y="4"/>
                  </a:lnTo>
                  <a:lnTo>
                    <a:pt x="61" y="3"/>
                  </a:lnTo>
                  <a:lnTo>
                    <a:pt x="62" y="2"/>
                  </a:lnTo>
                  <a:lnTo>
                    <a:pt x="62" y="2"/>
                  </a:lnTo>
                  <a:lnTo>
                    <a:pt x="62" y="1"/>
                  </a:lnTo>
                  <a:lnTo>
                    <a:pt x="62" y="1"/>
                  </a:lnTo>
                  <a:lnTo>
                    <a:pt x="62" y="1"/>
                  </a:lnTo>
                  <a:lnTo>
                    <a:pt x="62" y="0"/>
                  </a:lnTo>
                  <a:lnTo>
                    <a:pt x="62" y="0"/>
                  </a:lnTo>
                  <a:lnTo>
                    <a:pt x="62" y="0"/>
                  </a:lnTo>
                  <a:lnTo>
                    <a:pt x="62" y="0"/>
                  </a:lnTo>
                  <a:lnTo>
                    <a:pt x="62" y="0"/>
                  </a:lnTo>
                  <a:lnTo>
                    <a:pt x="62" y="0"/>
                  </a:lnTo>
                  <a:lnTo>
                    <a:pt x="62" y="0"/>
                  </a:lnTo>
                  <a:lnTo>
                    <a:pt x="62" y="0"/>
                  </a:lnTo>
                  <a:lnTo>
                    <a:pt x="63" y="0"/>
                  </a:lnTo>
                  <a:lnTo>
                    <a:pt x="63" y="0"/>
                  </a:lnTo>
                  <a:lnTo>
                    <a:pt x="63" y="0"/>
                  </a:lnTo>
                  <a:lnTo>
                    <a:pt x="63" y="1"/>
                  </a:lnTo>
                  <a:lnTo>
                    <a:pt x="63" y="1"/>
                  </a:lnTo>
                  <a:lnTo>
                    <a:pt x="63" y="2"/>
                  </a:lnTo>
                  <a:lnTo>
                    <a:pt x="63" y="2"/>
                  </a:lnTo>
                  <a:lnTo>
                    <a:pt x="63" y="3"/>
                  </a:lnTo>
                  <a:lnTo>
                    <a:pt x="63" y="3"/>
                  </a:lnTo>
                  <a:lnTo>
                    <a:pt x="63" y="4"/>
                  </a:lnTo>
                  <a:lnTo>
                    <a:pt x="64" y="5"/>
                  </a:lnTo>
                  <a:lnTo>
                    <a:pt x="64" y="6"/>
                  </a:lnTo>
                  <a:lnTo>
                    <a:pt x="64" y="7"/>
                  </a:lnTo>
                  <a:lnTo>
                    <a:pt x="64" y="8"/>
                  </a:lnTo>
                  <a:lnTo>
                    <a:pt x="64" y="9"/>
                  </a:lnTo>
                  <a:lnTo>
                    <a:pt x="64" y="11"/>
                  </a:lnTo>
                  <a:lnTo>
                    <a:pt x="64" y="12"/>
                  </a:lnTo>
                  <a:lnTo>
                    <a:pt x="64" y="14"/>
                  </a:lnTo>
                  <a:lnTo>
                    <a:pt x="64" y="16"/>
                  </a:lnTo>
                  <a:lnTo>
                    <a:pt x="65" y="22"/>
                  </a:lnTo>
                  <a:lnTo>
                    <a:pt x="65" y="23"/>
                  </a:lnTo>
                  <a:lnTo>
                    <a:pt x="65" y="25"/>
                  </a:lnTo>
                  <a:lnTo>
                    <a:pt x="65" y="28"/>
                  </a:lnTo>
                  <a:lnTo>
                    <a:pt x="66" y="36"/>
                  </a:lnTo>
                  <a:lnTo>
                    <a:pt x="66" y="51"/>
                  </a:lnTo>
                  <a:lnTo>
                    <a:pt x="66" y="53"/>
                  </a:lnTo>
                  <a:lnTo>
                    <a:pt x="66" y="55"/>
                  </a:lnTo>
                  <a:lnTo>
                    <a:pt x="67" y="59"/>
                  </a:lnTo>
                  <a:lnTo>
                    <a:pt x="67" y="67"/>
                  </a:lnTo>
                  <a:lnTo>
                    <a:pt x="68" y="82"/>
                  </a:lnTo>
                  <a:lnTo>
                    <a:pt x="68" y="84"/>
                  </a:lnTo>
                  <a:lnTo>
                    <a:pt x="68" y="86"/>
                  </a:lnTo>
                  <a:lnTo>
                    <a:pt x="68" y="89"/>
                  </a:lnTo>
                  <a:lnTo>
                    <a:pt x="68" y="91"/>
                  </a:lnTo>
                  <a:lnTo>
                    <a:pt x="68" y="93"/>
                  </a:lnTo>
                  <a:lnTo>
                    <a:pt x="69" y="96"/>
                  </a:lnTo>
                  <a:lnTo>
                    <a:pt x="69" y="97"/>
                  </a:lnTo>
                  <a:lnTo>
                    <a:pt x="69" y="99"/>
                  </a:lnTo>
                  <a:lnTo>
                    <a:pt x="69" y="101"/>
                  </a:lnTo>
                  <a:lnTo>
                    <a:pt x="69" y="103"/>
                  </a:lnTo>
                  <a:lnTo>
                    <a:pt x="69" y="104"/>
                  </a:lnTo>
                  <a:lnTo>
                    <a:pt x="69" y="106"/>
                  </a:lnTo>
                  <a:lnTo>
                    <a:pt x="69" y="107"/>
                  </a:lnTo>
                  <a:lnTo>
                    <a:pt x="70" y="108"/>
                  </a:lnTo>
                  <a:lnTo>
                    <a:pt x="70" y="109"/>
                  </a:lnTo>
                  <a:lnTo>
                    <a:pt x="70" y="110"/>
                  </a:lnTo>
                  <a:lnTo>
                    <a:pt x="70" y="111"/>
                  </a:lnTo>
                  <a:lnTo>
                    <a:pt x="70" y="112"/>
                  </a:lnTo>
                  <a:lnTo>
                    <a:pt x="70" y="112"/>
                  </a:lnTo>
                  <a:lnTo>
                    <a:pt x="70" y="113"/>
                  </a:lnTo>
                  <a:lnTo>
                    <a:pt x="70" y="114"/>
                  </a:lnTo>
                  <a:lnTo>
                    <a:pt x="70" y="114"/>
                  </a:lnTo>
                  <a:lnTo>
                    <a:pt x="70" y="114"/>
                  </a:lnTo>
                  <a:lnTo>
                    <a:pt x="70" y="115"/>
                  </a:lnTo>
                  <a:lnTo>
                    <a:pt x="71" y="115"/>
                  </a:lnTo>
                  <a:lnTo>
                    <a:pt x="71" y="115"/>
                  </a:lnTo>
                  <a:lnTo>
                    <a:pt x="71" y="116"/>
                  </a:lnTo>
                  <a:lnTo>
                    <a:pt x="71" y="116"/>
                  </a:lnTo>
                  <a:lnTo>
                    <a:pt x="71" y="116"/>
                  </a:lnTo>
                  <a:lnTo>
                    <a:pt x="71" y="116"/>
                  </a:lnTo>
                  <a:lnTo>
                    <a:pt x="71" y="115"/>
                  </a:lnTo>
                  <a:lnTo>
                    <a:pt x="71" y="115"/>
                  </a:lnTo>
                  <a:lnTo>
                    <a:pt x="71" y="115"/>
                  </a:lnTo>
                  <a:lnTo>
                    <a:pt x="71" y="115"/>
                  </a:lnTo>
                  <a:lnTo>
                    <a:pt x="72" y="114"/>
                  </a:lnTo>
                  <a:lnTo>
                    <a:pt x="72" y="114"/>
                  </a:lnTo>
                  <a:lnTo>
                    <a:pt x="72" y="113"/>
                  </a:lnTo>
                  <a:lnTo>
                    <a:pt x="72" y="113"/>
                  </a:lnTo>
                  <a:lnTo>
                    <a:pt x="72" y="112"/>
                  </a:lnTo>
                  <a:lnTo>
                    <a:pt x="72" y="112"/>
                  </a:lnTo>
                  <a:lnTo>
                    <a:pt x="72" y="111"/>
                  </a:lnTo>
                  <a:lnTo>
                    <a:pt x="72" y="110"/>
                  </a:lnTo>
                  <a:lnTo>
                    <a:pt x="72" y="108"/>
                  </a:lnTo>
                  <a:lnTo>
                    <a:pt x="72" y="108"/>
                  </a:lnTo>
                  <a:lnTo>
                    <a:pt x="72" y="107"/>
                  </a:lnTo>
                  <a:lnTo>
                    <a:pt x="73" y="10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30" name="Freeform 95"/>
            <p:cNvSpPr>
              <a:spLocks/>
            </p:cNvSpPr>
            <p:nvPr/>
          </p:nvSpPr>
          <p:spPr bwMode="auto">
            <a:xfrm>
              <a:off x="5454" y="2186"/>
              <a:ext cx="71" cy="116"/>
            </a:xfrm>
            <a:custGeom>
              <a:avLst/>
              <a:gdLst/>
              <a:ahLst/>
              <a:cxnLst>
                <a:cxn ang="0">
                  <a:pos x="1" y="88"/>
                </a:cxn>
                <a:cxn ang="0">
                  <a:pos x="2" y="52"/>
                </a:cxn>
                <a:cxn ang="0">
                  <a:pos x="4" y="18"/>
                </a:cxn>
                <a:cxn ang="0">
                  <a:pos x="5" y="7"/>
                </a:cxn>
                <a:cxn ang="0">
                  <a:pos x="6" y="2"/>
                </a:cxn>
                <a:cxn ang="0">
                  <a:pos x="6" y="0"/>
                </a:cxn>
                <a:cxn ang="0">
                  <a:pos x="7" y="2"/>
                </a:cxn>
                <a:cxn ang="0">
                  <a:pos x="8" y="9"/>
                </a:cxn>
                <a:cxn ang="0">
                  <a:pos x="9" y="26"/>
                </a:cxn>
                <a:cxn ang="0">
                  <a:pos x="11" y="70"/>
                </a:cxn>
                <a:cxn ang="0">
                  <a:pos x="13" y="99"/>
                </a:cxn>
                <a:cxn ang="0">
                  <a:pos x="14" y="110"/>
                </a:cxn>
                <a:cxn ang="0">
                  <a:pos x="15" y="115"/>
                </a:cxn>
                <a:cxn ang="0">
                  <a:pos x="15" y="115"/>
                </a:cxn>
                <a:cxn ang="0">
                  <a:pos x="16" y="111"/>
                </a:cxn>
                <a:cxn ang="0">
                  <a:pos x="17" y="98"/>
                </a:cxn>
                <a:cxn ang="0">
                  <a:pos x="19" y="72"/>
                </a:cxn>
                <a:cxn ang="0">
                  <a:pos x="21" y="25"/>
                </a:cxn>
                <a:cxn ang="0">
                  <a:pos x="22" y="9"/>
                </a:cxn>
                <a:cxn ang="0">
                  <a:pos x="23" y="2"/>
                </a:cxn>
                <a:cxn ang="0">
                  <a:pos x="24" y="0"/>
                </a:cxn>
                <a:cxn ang="0">
                  <a:pos x="24" y="2"/>
                </a:cxn>
                <a:cxn ang="0">
                  <a:pos x="25" y="9"/>
                </a:cxn>
                <a:cxn ang="0">
                  <a:pos x="26" y="30"/>
                </a:cxn>
                <a:cxn ang="0">
                  <a:pos x="28" y="73"/>
                </a:cxn>
                <a:cxn ang="0">
                  <a:pos x="30" y="100"/>
                </a:cxn>
                <a:cxn ang="0">
                  <a:pos x="31" y="111"/>
                </a:cxn>
                <a:cxn ang="0">
                  <a:pos x="32" y="115"/>
                </a:cxn>
                <a:cxn ang="0">
                  <a:pos x="32" y="115"/>
                </a:cxn>
                <a:cxn ang="0">
                  <a:pos x="33" y="110"/>
                </a:cxn>
                <a:cxn ang="0">
                  <a:pos x="34" y="96"/>
                </a:cxn>
                <a:cxn ang="0">
                  <a:pos x="36" y="57"/>
                </a:cxn>
                <a:cxn ang="0">
                  <a:pos x="38" y="22"/>
                </a:cxn>
                <a:cxn ang="0">
                  <a:pos x="39" y="6"/>
                </a:cxn>
                <a:cxn ang="0">
                  <a:pos x="40" y="1"/>
                </a:cxn>
                <a:cxn ang="0">
                  <a:pos x="41" y="0"/>
                </a:cxn>
                <a:cxn ang="0">
                  <a:pos x="41" y="4"/>
                </a:cxn>
                <a:cxn ang="0">
                  <a:pos x="42" y="13"/>
                </a:cxn>
                <a:cxn ang="0">
                  <a:pos x="44" y="54"/>
                </a:cxn>
                <a:cxn ang="0">
                  <a:pos x="46" y="83"/>
                </a:cxn>
                <a:cxn ang="0">
                  <a:pos x="47" y="100"/>
                </a:cxn>
                <a:cxn ang="0">
                  <a:pos x="48" y="110"/>
                </a:cxn>
                <a:cxn ang="0">
                  <a:pos x="48" y="114"/>
                </a:cxn>
                <a:cxn ang="0">
                  <a:pos x="49" y="115"/>
                </a:cxn>
                <a:cxn ang="0">
                  <a:pos x="50" y="112"/>
                </a:cxn>
                <a:cxn ang="0">
                  <a:pos x="51" y="101"/>
                </a:cxn>
                <a:cxn ang="0">
                  <a:pos x="52" y="73"/>
                </a:cxn>
                <a:cxn ang="0">
                  <a:pos x="54" y="33"/>
                </a:cxn>
                <a:cxn ang="0">
                  <a:pos x="55" y="12"/>
                </a:cxn>
                <a:cxn ang="0">
                  <a:pos x="56" y="3"/>
                </a:cxn>
                <a:cxn ang="0">
                  <a:pos x="57" y="0"/>
                </a:cxn>
                <a:cxn ang="0">
                  <a:pos x="58" y="1"/>
                </a:cxn>
                <a:cxn ang="0">
                  <a:pos x="58" y="7"/>
                </a:cxn>
                <a:cxn ang="0">
                  <a:pos x="60" y="26"/>
                </a:cxn>
                <a:cxn ang="0">
                  <a:pos x="61" y="56"/>
                </a:cxn>
                <a:cxn ang="0">
                  <a:pos x="63" y="93"/>
                </a:cxn>
                <a:cxn ang="0">
                  <a:pos x="64" y="109"/>
                </a:cxn>
                <a:cxn ang="0">
                  <a:pos x="65" y="114"/>
                </a:cxn>
                <a:cxn ang="0">
                  <a:pos x="66" y="116"/>
                </a:cxn>
                <a:cxn ang="0">
                  <a:pos x="66" y="113"/>
                </a:cxn>
                <a:cxn ang="0">
                  <a:pos x="67" y="106"/>
                </a:cxn>
                <a:cxn ang="0">
                  <a:pos x="69" y="67"/>
                </a:cxn>
              </a:cxnLst>
              <a:rect l="0" t="0" r="r" b="b"/>
              <a:pathLst>
                <a:path w="71" h="116">
                  <a:moveTo>
                    <a:pt x="0" y="104"/>
                  </a:moveTo>
                  <a:lnTo>
                    <a:pt x="0" y="103"/>
                  </a:lnTo>
                  <a:lnTo>
                    <a:pt x="0" y="102"/>
                  </a:lnTo>
                  <a:lnTo>
                    <a:pt x="0" y="100"/>
                  </a:lnTo>
                  <a:lnTo>
                    <a:pt x="0" y="98"/>
                  </a:lnTo>
                  <a:lnTo>
                    <a:pt x="0" y="97"/>
                  </a:lnTo>
                  <a:lnTo>
                    <a:pt x="0" y="94"/>
                  </a:lnTo>
                  <a:lnTo>
                    <a:pt x="1" y="88"/>
                  </a:lnTo>
                  <a:lnTo>
                    <a:pt x="1" y="86"/>
                  </a:lnTo>
                  <a:lnTo>
                    <a:pt x="1" y="85"/>
                  </a:lnTo>
                  <a:lnTo>
                    <a:pt x="1" y="81"/>
                  </a:lnTo>
                  <a:lnTo>
                    <a:pt x="1" y="74"/>
                  </a:lnTo>
                  <a:lnTo>
                    <a:pt x="2" y="60"/>
                  </a:lnTo>
                  <a:lnTo>
                    <a:pt x="2" y="58"/>
                  </a:lnTo>
                  <a:lnTo>
                    <a:pt x="2" y="56"/>
                  </a:lnTo>
                  <a:lnTo>
                    <a:pt x="2" y="52"/>
                  </a:lnTo>
                  <a:lnTo>
                    <a:pt x="3" y="45"/>
                  </a:lnTo>
                  <a:lnTo>
                    <a:pt x="3" y="30"/>
                  </a:lnTo>
                  <a:lnTo>
                    <a:pt x="4" y="29"/>
                  </a:lnTo>
                  <a:lnTo>
                    <a:pt x="4" y="27"/>
                  </a:lnTo>
                  <a:lnTo>
                    <a:pt x="4" y="24"/>
                  </a:lnTo>
                  <a:lnTo>
                    <a:pt x="4" y="23"/>
                  </a:lnTo>
                  <a:lnTo>
                    <a:pt x="4" y="21"/>
                  </a:lnTo>
                  <a:lnTo>
                    <a:pt x="4" y="18"/>
                  </a:lnTo>
                  <a:lnTo>
                    <a:pt x="4" y="17"/>
                  </a:lnTo>
                  <a:lnTo>
                    <a:pt x="4" y="16"/>
                  </a:lnTo>
                  <a:lnTo>
                    <a:pt x="5" y="13"/>
                  </a:lnTo>
                  <a:lnTo>
                    <a:pt x="5" y="12"/>
                  </a:lnTo>
                  <a:lnTo>
                    <a:pt x="5" y="11"/>
                  </a:lnTo>
                  <a:lnTo>
                    <a:pt x="5" y="9"/>
                  </a:lnTo>
                  <a:lnTo>
                    <a:pt x="5" y="8"/>
                  </a:lnTo>
                  <a:lnTo>
                    <a:pt x="5" y="7"/>
                  </a:lnTo>
                  <a:lnTo>
                    <a:pt x="5" y="6"/>
                  </a:lnTo>
                  <a:lnTo>
                    <a:pt x="5" y="5"/>
                  </a:lnTo>
                  <a:lnTo>
                    <a:pt x="5" y="5"/>
                  </a:lnTo>
                  <a:lnTo>
                    <a:pt x="5" y="4"/>
                  </a:lnTo>
                  <a:lnTo>
                    <a:pt x="5" y="3"/>
                  </a:lnTo>
                  <a:lnTo>
                    <a:pt x="5" y="3"/>
                  </a:lnTo>
                  <a:lnTo>
                    <a:pt x="6" y="2"/>
                  </a:lnTo>
                  <a:lnTo>
                    <a:pt x="6" y="2"/>
                  </a:lnTo>
                  <a:lnTo>
                    <a:pt x="6" y="1"/>
                  </a:lnTo>
                  <a:lnTo>
                    <a:pt x="6" y="1"/>
                  </a:lnTo>
                  <a:lnTo>
                    <a:pt x="6" y="0"/>
                  </a:lnTo>
                  <a:lnTo>
                    <a:pt x="6" y="0"/>
                  </a:lnTo>
                  <a:lnTo>
                    <a:pt x="6" y="0"/>
                  </a:lnTo>
                  <a:lnTo>
                    <a:pt x="6" y="0"/>
                  </a:lnTo>
                  <a:lnTo>
                    <a:pt x="6" y="0"/>
                  </a:lnTo>
                  <a:lnTo>
                    <a:pt x="6" y="0"/>
                  </a:lnTo>
                  <a:lnTo>
                    <a:pt x="7" y="0"/>
                  </a:lnTo>
                  <a:lnTo>
                    <a:pt x="7" y="0"/>
                  </a:lnTo>
                  <a:lnTo>
                    <a:pt x="7" y="0"/>
                  </a:lnTo>
                  <a:lnTo>
                    <a:pt x="7" y="0"/>
                  </a:lnTo>
                  <a:lnTo>
                    <a:pt x="7" y="0"/>
                  </a:lnTo>
                  <a:lnTo>
                    <a:pt x="7" y="1"/>
                  </a:lnTo>
                  <a:lnTo>
                    <a:pt x="7" y="1"/>
                  </a:lnTo>
                  <a:lnTo>
                    <a:pt x="7" y="2"/>
                  </a:lnTo>
                  <a:lnTo>
                    <a:pt x="7" y="2"/>
                  </a:lnTo>
                  <a:lnTo>
                    <a:pt x="7" y="2"/>
                  </a:lnTo>
                  <a:lnTo>
                    <a:pt x="7" y="3"/>
                  </a:lnTo>
                  <a:lnTo>
                    <a:pt x="7" y="4"/>
                  </a:lnTo>
                  <a:lnTo>
                    <a:pt x="8" y="5"/>
                  </a:lnTo>
                  <a:lnTo>
                    <a:pt x="8" y="6"/>
                  </a:lnTo>
                  <a:lnTo>
                    <a:pt x="8" y="7"/>
                  </a:lnTo>
                  <a:lnTo>
                    <a:pt x="8" y="9"/>
                  </a:lnTo>
                  <a:lnTo>
                    <a:pt x="8" y="10"/>
                  </a:lnTo>
                  <a:lnTo>
                    <a:pt x="8" y="11"/>
                  </a:lnTo>
                  <a:lnTo>
                    <a:pt x="8" y="13"/>
                  </a:lnTo>
                  <a:lnTo>
                    <a:pt x="8" y="14"/>
                  </a:lnTo>
                  <a:lnTo>
                    <a:pt x="9" y="16"/>
                  </a:lnTo>
                  <a:lnTo>
                    <a:pt x="9" y="18"/>
                  </a:lnTo>
                  <a:lnTo>
                    <a:pt x="9" y="24"/>
                  </a:lnTo>
                  <a:lnTo>
                    <a:pt x="9" y="26"/>
                  </a:lnTo>
                  <a:lnTo>
                    <a:pt x="9" y="28"/>
                  </a:lnTo>
                  <a:lnTo>
                    <a:pt x="10" y="31"/>
                  </a:lnTo>
                  <a:lnTo>
                    <a:pt x="10" y="38"/>
                  </a:lnTo>
                  <a:lnTo>
                    <a:pt x="11" y="54"/>
                  </a:lnTo>
                  <a:lnTo>
                    <a:pt x="11" y="56"/>
                  </a:lnTo>
                  <a:lnTo>
                    <a:pt x="11" y="58"/>
                  </a:lnTo>
                  <a:lnTo>
                    <a:pt x="11" y="62"/>
                  </a:lnTo>
                  <a:lnTo>
                    <a:pt x="11" y="70"/>
                  </a:lnTo>
                  <a:lnTo>
                    <a:pt x="12" y="85"/>
                  </a:lnTo>
                  <a:lnTo>
                    <a:pt x="12" y="87"/>
                  </a:lnTo>
                  <a:lnTo>
                    <a:pt x="12" y="88"/>
                  </a:lnTo>
                  <a:lnTo>
                    <a:pt x="12" y="92"/>
                  </a:lnTo>
                  <a:lnTo>
                    <a:pt x="13" y="93"/>
                  </a:lnTo>
                  <a:lnTo>
                    <a:pt x="13" y="95"/>
                  </a:lnTo>
                  <a:lnTo>
                    <a:pt x="13" y="98"/>
                  </a:lnTo>
                  <a:lnTo>
                    <a:pt x="13" y="99"/>
                  </a:lnTo>
                  <a:lnTo>
                    <a:pt x="13" y="101"/>
                  </a:lnTo>
                  <a:lnTo>
                    <a:pt x="13" y="103"/>
                  </a:lnTo>
                  <a:lnTo>
                    <a:pt x="13" y="104"/>
                  </a:lnTo>
                  <a:lnTo>
                    <a:pt x="13" y="106"/>
                  </a:lnTo>
                  <a:lnTo>
                    <a:pt x="14" y="108"/>
                  </a:lnTo>
                  <a:lnTo>
                    <a:pt x="14" y="109"/>
                  </a:lnTo>
                  <a:lnTo>
                    <a:pt x="14" y="110"/>
                  </a:lnTo>
                  <a:lnTo>
                    <a:pt x="14" y="110"/>
                  </a:lnTo>
                  <a:lnTo>
                    <a:pt x="14" y="111"/>
                  </a:lnTo>
                  <a:lnTo>
                    <a:pt x="14" y="112"/>
                  </a:lnTo>
                  <a:lnTo>
                    <a:pt x="14" y="113"/>
                  </a:lnTo>
                  <a:lnTo>
                    <a:pt x="14" y="113"/>
                  </a:lnTo>
                  <a:lnTo>
                    <a:pt x="14" y="114"/>
                  </a:lnTo>
                  <a:lnTo>
                    <a:pt x="14" y="114"/>
                  </a:lnTo>
                  <a:lnTo>
                    <a:pt x="14" y="115"/>
                  </a:lnTo>
                  <a:lnTo>
                    <a:pt x="15" y="115"/>
                  </a:lnTo>
                  <a:lnTo>
                    <a:pt x="15" y="115"/>
                  </a:lnTo>
                  <a:lnTo>
                    <a:pt x="15" y="115"/>
                  </a:lnTo>
                  <a:lnTo>
                    <a:pt x="15" y="116"/>
                  </a:lnTo>
                  <a:lnTo>
                    <a:pt x="15" y="116"/>
                  </a:lnTo>
                  <a:lnTo>
                    <a:pt x="15" y="116"/>
                  </a:lnTo>
                  <a:lnTo>
                    <a:pt x="15" y="115"/>
                  </a:lnTo>
                  <a:lnTo>
                    <a:pt x="15" y="115"/>
                  </a:lnTo>
                  <a:lnTo>
                    <a:pt x="15" y="115"/>
                  </a:lnTo>
                  <a:lnTo>
                    <a:pt x="16" y="115"/>
                  </a:lnTo>
                  <a:lnTo>
                    <a:pt x="16" y="114"/>
                  </a:lnTo>
                  <a:lnTo>
                    <a:pt x="16" y="114"/>
                  </a:lnTo>
                  <a:lnTo>
                    <a:pt x="16" y="114"/>
                  </a:lnTo>
                  <a:lnTo>
                    <a:pt x="16" y="113"/>
                  </a:lnTo>
                  <a:lnTo>
                    <a:pt x="16" y="112"/>
                  </a:lnTo>
                  <a:lnTo>
                    <a:pt x="16" y="112"/>
                  </a:lnTo>
                  <a:lnTo>
                    <a:pt x="16" y="111"/>
                  </a:lnTo>
                  <a:lnTo>
                    <a:pt x="16" y="110"/>
                  </a:lnTo>
                  <a:lnTo>
                    <a:pt x="16" y="110"/>
                  </a:lnTo>
                  <a:lnTo>
                    <a:pt x="16" y="109"/>
                  </a:lnTo>
                  <a:lnTo>
                    <a:pt x="16" y="107"/>
                  </a:lnTo>
                  <a:lnTo>
                    <a:pt x="17" y="106"/>
                  </a:lnTo>
                  <a:lnTo>
                    <a:pt x="17" y="105"/>
                  </a:lnTo>
                  <a:lnTo>
                    <a:pt x="17" y="103"/>
                  </a:lnTo>
                  <a:lnTo>
                    <a:pt x="17" y="98"/>
                  </a:lnTo>
                  <a:lnTo>
                    <a:pt x="17" y="96"/>
                  </a:lnTo>
                  <a:lnTo>
                    <a:pt x="17" y="95"/>
                  </a:lnTo>
                  <a:lnTo>
                    <a:pt x="18" y="92"/>
                  </a:lnTo>
                  <a:lnTo>
                    <a:pt x="18" y="86"/>
                  </a:lnTo>
                  <a:lnTo>
                    <a:pt x="18" y="84"/>
                  </a:lnTo>
                  <a:lnTo>
                    <a:pt x="18" y="82"/>
                  </a:lnTo>
                  <a:lnTo>
                    <a:pt x="18" y="79"/>
                  </a:lnTo>
                  <a:lnTo>
                    <a:pt x="19" y="72"/>
                  </a:lnTo>
                  <a:lnTo>
                    <a:pt x="19" y="57"/>
                  </a:lnTo>
                  <a:lnTo>
                    <a:pt x="19" y="55"/>
                  </a:lnTo>
                  <a:lnTo>
                    <a:pt x="20" y="53"/>
                  </a:lnTo>
                  <a:lnTo>
                    <a:pt x="20" y="49"/>
                  </a:lnTo>
                  <a:lnTo>
                    <a:pt x="20" y="42"/>
                  </a:lnTo>
                  <a:lnTo>
                    <a:pt x="21" y="28"/>
                  </a:lnTo>
                  <a:lnTo>
                    <a:pt x="21" y="26"/>
                  </a:lnTo>
                  <a:lnTo>
                    <a:pt x="21" y="25"/>
                  </a:lnTo>
                  <a:lnTo>
                    <a:pt x="21" y="21"/>
                  </a:lnTo>
                  <a:lnTo>
                    <a:pt x="21" y="20"/>
                  </a:lnTo>
                  <a:lnTo>
                    <a:pt x="21" y="18"/>
                  </a:lnTo>
                  <a:lnTo>
                    <a:pt x="22" y="15"/>
                  </a:lnTo>
                  <a:lnTo>
                    <a:pt x="22" y="14"/>
                  </a:lnTo>
                  <a:lnTo>
                    <a:pt x="22" y="13"/>
                  </a:lnTo>
                  <a:lnTo>
                    <a:pt x="22" y="10"/>
                  </a:lnTo>
                  <a:lnTo>
                    <a:pt x="22" y="9"/>
                  </a:lnTo>
                  <a:lnTo>
                    <a:pt x="22" y="8"/>
                  </a:lnTo>
                  <a:lnTo>
                    <a:pt x="22" y="6"/>
                  </a:lnTo>
                  <a:lnTo>
                    <a:pt x="22" y="5"/>
                  </a:lnTo>
                  <a:lnTo>
                    <a:pt x="22" y="4"/>
                  </a:lnTo>
                  <a:lnTo>
                    <a:pt x="22" y="4"/>
                  </a:lnTo>
                  <a:lnTo>
                    <a:pt x="23" y="3"/>
                  </a:lnTo>
                  <a:lnTo>
                    <a:pt x="23" y="2"/>
                  </a:lnTo>
                  <a:lnTo>
                    <a:pt x="23" y="2"/>
                  </a:lnTo>
                  <a:lnTo>
                    <a:pt x="23" y="1"/>
                  </a:lnTo>
                  <a:lnTo>
                    <a:pt x="23" y="1"/>
                  </a:lnTo>
                  <a:lnTo>
                    <a:pt x="23" y="0"/>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5" y="4"/>
                  </a:lnTo>
                  <a:lnTo>
                    <a:pt x="25" y="5"/>
                  </a:lnTo>
                  <a:lnTo>
                    <a:pt x="25" y="6"/>
                  </a:lnTo>
                  <a:lnTo>
                    <a:pt x="25" y="7"/>
                  </a:lnTo>
                  <a:lnTo>
                    <a:pt x="25" y="8"/>
                  </a:lnTo>
                  <a:lnTo>
                    <a:pt x="25" y="9"/>
                  </a:lnTo>
                  <a:lnTo>
                    <a:pt x="25" y="12"/>
                  </a:lnTo>
                  <a:lnTo>
                    <a:pt x="25" y="13"/>
                  </a:lnTo>
                  <a:lnTo>
                    <a:pt x="25" y="14"/>
                  </a:lnTo>
                  <a:lnTo>
                    <a:pt x="26" y="17"/>
                  </a:lnTo>
                  <a:lnTo>
                    <a:pt x="26" y="23"/>
                  </a:lnTo>
                  <a:lnTo>
                    <a:pt x="26" y="25"/>
                  </a:lnTo>
                  <a:lnTo>
                    <a:pt x="26" y="26"/>
                  </a:lnTo>
                  <a:lnTo>
                    <a:pt x="26" y="30"/>
                  </a:lnTo>
                  <a:lnTo>
                    <a:pt x="27" y="38"/>
                  </a:lnTo>
                  <a:lnTo>
                    <a:pt x="27" y="39"/>
                  </a:lnTo>
                  <a:lnTo>
                    <a:pt x="27" y="41"/>
                  </a:lnTo>
                  <a:lnTo>
                    <a:pt x="27" y="45"/>
                  </a:lnTo>
                  <a:lnTo>
                    <a:pt x="28" y="53"/>
                  </a:lnTo>
                  <a:lnTo>
                    <a:pt x="28" y="69"/>
                  </a:lnTo>
                  <a:lnTo>
                    <a:pt x="28" y="71"/>
                  </a:lnTo>
                  <a:lnTo>
                    <a:pt x="28" y="73"/>
                  </a:lnTo>
                  <a:lnTo>
                    <a:pt x="29" y="77"/>
                  </a:lnTo>
                  <a:lnTo>
                    <a:pt x="29" y="84"/>
                  </a:lnTo>
                  <a:lnTo>
                    <a:pt x="29" y="86"/>
                  </a:lnTo>
                  <a:lnTo>
                    <a:pt x="29" y="88"/>
                  </a:lnTo>
                  <a:lnTo>
                    <a:pt x="29" y="91"/>
                  </a:lnTo>
                  <a:lnTo>
                    <a:pt x="30" y="97"/>
                  </a:lnTo>
                  <a:lnTo>
                    <a:pt x="30" y="99"/>
                  </a:lnTo>
                  <a:lnTo>
                    <a:pt x="30" y="100"/>
                  </a:lnTo>
                  <a:lnTo>
                    <a:pt x="30" y="103"/>
                  </a:lnTo>
                  <a:lnTo>
                    <a:pt x="30" y="104"/>
                  </a:lnTo>
                  <a:lnTo>
                    <a:pt x="30" y="105"/>
                  </a:lnTo>
                  <a:lnTo>
                    <a:pt x="30" y="107"/>
                  </a:lnTo>
                  <a:lnTo>
                    <a:pt x="31" y="108"/>
                  </a:lnTo>
                  <a:lnTo>
                    <a:pt x="31" y="109"/>
                  </a:lnTo>
                  <a:lnTo>
                    <a:pt x="31" y="110"/>
                  </a:lnTo>
                  <a:lnTo>
                    <a:pt x="31" y="111"/>
                  </a:lnTo>
                  <a:lnTo>
                    <a:pt x="31" y="112"/>
                  </a:lnTo>
                  <a:lnTo>
                    <a:pt x="31" y="112"/>
                  </a:lnTo>
                  <a:lnTo>
                    <a:pt x="31" y="113"/>
                  </a:lnTo>
                  <a:lnTo>
                    <a:pt x="31" y="114"/>
                  </a:lnTo>
                  <a:lnTo>
                    <a:pt x="31" y="114"/>
                  </a:lnTo>
                  <a:lnTo>
                    <a:pt x="31" y="114"/>
                  </a:lnTo>
                  <a:lnTo>
                    <a:pt x="32" y="115"/>
                  </a:lnTo>
                  <a:lnTo>
                    <a:pt x="32" y="115"/>
                  </a:lnTo>
                  <a:lnTo>
                    <a:pt x="32" y="115"/>
                  </a:lnTo>
                  <a:lnTo>
                    <a:pt x="32" y="116"/>
                  </a:lnTo>
                  <a:lnTo>
                    <a:pt x="32" y="116"/>
                  </a:lnTo>
                  <a:lnTo>
                    <a:pt x="32" y="116"/>
                  </a:lnTo>
                  <a:lnTo>
                    <a:pt x="32" y="116"/>
                  </a:lnTo>
                  <a:lnTo>
                    <a:pt x="32" y="115"/>
                  </a:lnTo>
                  <a:lnTo>
                    <a:pt x="32" y="115"/>
                  </a:lnTo>
                  <a:lnTo>
                    <a:pt x="32" y="115"/>
                  </a:lnTo>
                  <a:lnTo>
                    <a:pt x="32" y="114"/>
                  </a:lnTo>
                  <a:lnTo>
                    <a:pt x="32" y="114"/>
                  </a:lnTo>
                  <a:lnTo>
                    <a:pt x="33" y="114"/>
                  </a:lnTo>
                  <a:lnTo>
                    <a:pt x="33" y="113"/>
                  </a:lnTo>
                  <a:lnTo>
                    <a:pt x="33" y="112"/>
                  </a:lnTo>
                  <a:lnTo>
                    <a:pt x="33" y="112"/>
                  </a:lnTo>
                  <a:lnTo>
                    <a:pt x="33" y="111"/>
                  </a:lnTo>
                  <a:lnTo>
                    <a:pt x="33" y="110"/>
                  </a:lnTo>
                  <a:lnTo>
                    <a:pt x="33" y="110"/>
                  </a:lnTo>
                  <a:lnTo>
                    <a:pt x="33" y="109"/>
                  </a:lnTo>
                  <a:lnTo>
                    <a:pt x="33" y="107"/>
                  </a:lnTo>
                  <a:lnTo>
                    <a:pt x="34" y="106"/>
                  </a:lnTo>
                  <a:lnTo>
                    <a:pt x="34" y="105"/>
                  </a:lnTo>
                  <a:lnTo>
                    <a:pt x="34" y="103"/>
                  </a:lnTo>
                  <a:lnTo>
                    <a:pt x="34" y="98"/>
                  </a:lnTo>
                  <a:lnTo>
                    <a:pt x="34" y="96"/>
                  </a:lnTo>
                  <a:lnTo>
                    <a:pt x="34" y="95"/>
                  </a:lnTo>
                  <a:lnTo>
                    <a:pt x="34" y="92"/>
                  </a:lnTo>
                  <a:lnTo>
                    <a:pt x="35" y="86"/>
                  </a:lnTo>
                  <a:lnTo>
                    <a:pt x="36" y="72"/>
                  </a:lnTo>
                  <a:lnTo>
                    <a:pt x="36" y="70"/>
                  </a:lnTo>
                  <a:lnTo>
                    <a:pt x="36" y="68"/>
                  </a:lnTo>
                  <a:lnTo>
                    <a:pt x="36" y="64"/>
                  </a:lnTo>
                  <a:lnTo>
                    <a:pt x="36" y="57"/>
                  </a:lnTo>
                  <a:lnTo>
                    <a:pt x="37" y="42"/>
                  </a:lnTo>
                  <a:lnTo>
                    <a:pt x="37" y="40"/>
                  </a:lnTo>
                  <a:lnTo>
                    <a:pt x="37" y="38"/>
                  </a:lnTo>
                  <a:lnTo>
                    <a:pt x="37" y="35"/>
                  </a:lnTo>
                  <a:lnTo>
                    <a:pt x="38" y="28"/>
                  </a:lnTo>
                  <a:lnTo>
                    <a:pt x="38" y="26"/>
                  </a:lnTo>
                  <a:lnTo>
                    <a:pt x="38" y="25"/>
                  </a:lnTo>
                  <a:lnTo>
                    <a:pt x="38" y="22"/>
                  </a:lnTo>
                  <a:lnTo>
                    <a:pt x="38" y="16"/>
                  </a:lnTo>
                  <a:lnTo>
                    <a:pt x="38" y="15"/>
                  </a:lnTo>
                  <a:lnTo>
                    <a:pt x="38" y="14"/>
                  </a:lnTo>
                  <a:lnTo>
                    <a:pt x="39" y="11"/>
                  </a:lnTo>
                  <a:lnTo>
                    <a:pt x="39" y="10"/>
                  </a:lnTo>
                  <a:lnTo>
                    <a:pt x="39" y="9"/>
                  </a:lnTo>
                  <a:lnTo>
                    <a:pt x="39" y="7"/>
                  </a:lnTo>
                  <a:lnTo>
                    <a:pt x="39" y="6"/>
                  </a:lnTo>
                  <a:lnTo>
                    <a:pt x="39" y="5"/>
                  </a:lnTo>
                  <a:lnTo>
                    <a:pt x="39" y="4"/>
                  </a:lnTo>
                  <a:lnTo>
                    <a:pt x="39" y="3"/>
                  </a:lnTo>
                  <a:lnTo>
                    <a:pt x="40" y="3"/>
                  </a:lnTo>
                  <a:lnTo>
                    <a:pt x="40" y="2"/>
                  </a:lnTo>
                  <a:lnTo>
                    <a:pt x="40" y="1"/>
                  </a:lnTo>
                  <a:lnTo>
                    <a:pt x="40" y="1"/>
                  </a:lnTo>
                  <a:lnTo>
                    <a:pt x="40" y="1"/>
                  </a:lnTo>
                  <a:lnTo>
                    <a:pt x="40" y="0"/>
                  </a:lnTo>
                  <a:lnTo>
                    <a:pt x="40" y="0"/>
                  </a:lnTo>
                  <a:lnTo>
                    <a:pt x="40" y="0"/>
                  </a:lnTo>
                  <a:lnTo>
                    <a:pt x="40" y="0"/>
                  </a:lnTo>
                  <a:lnTo>
                    <a:pt x="40" y="0"/>
                  </a:lnTo>
                  <a:lnTo>
                    <a:pt x="40" y="0"/>
                  </a:lnTo>
                  <a:lnTo>
                    <a:pt x="40" y="0"/>
                  </a:lnTo>
                  <a:lnTo>
                    <a:pt x="41" y="0"/>
                  </a:lnTo>
                  <a:lnTo>
                    <a:pt x="41" y="0"/>
                  </a:lnTo>
                  <a:lnTo>
                    <a:pt x="41" y="0"/>
                  </a:lnTo>
                  <a:lnTo>
                    <a:pt x="41" y="1"/>
                  </a:lnTo>
                  <a:lnTo>
                    <a:pt x="41" y="1"/>
                  </a:lnTo>
                  <a:lnTo>
                    <a:pt x="41" y="2"/>
                  </a:lnTo>
                  <a:lnTo>
                    <a:pt x="41" y="2"/>
                  </a:lnTo>
                  <a:lnTo>
                    <a:pt x="41" y="3"/>
                  </a:lnTo>
                  <a:lnTo>
                    <a:pt x="41" y="4"/>
                  </a:lnTo>
                  <a:lnTo>
                    <a:pt x="42" y="5"/>
                  </a:lnTo>
                  <a:lnTo>
                    <a:pt x="42" y="6"/>
                  </a:lnTo>
                  <a:lnTo>
                    <a:pt x="42" y="6"/>
                  </a:lnTo>
                  <a:lnTo>
                    <a:pt x="42" y="7"/>
                  </a:lnTo>
                  <a:lnTo>
                    <a:pt x="42" y="8"/>
                  </a:lnTo>
                  <a:lnTo>
                    <a:pt x="42" y="11"/>
                  </a:lnTo>
                  <a:lnTo>
                    <a:pt x="42" y="12"/>
                  </a:lnTo>
                  <a:lnTo>
                    <a:pt x="42" y="13"/>
                  </a:lnTo>
                  <a:lnTo>
                    <a:pt x="42" y="16"/>
                  </a:lnTo>
                  <a:lnTo>
                    <a:pt x="43" y="22"/>
                  </a:lnTo>
                  <a:lnTo>
                    <a:pt x="43" y="24"/>
                  </a:lnTo>
                  <a:lnTo>
                    <a:pt x="43" y="25"/>
                  </a:lnTo>
                  <a:lnTo>
                    <a:pt x="43" y="29"/>
                  </a:lnTo>
                  <a:lnTo>
                    <a:pt x="44" y="36"/>
                  </a:lnTo>
                  <a:lnTo>
                    <a:pt x="44" y="52"/>
                  </a:lnTo>
                  <a:lnTo>
                    <a:pt x="44" y="54"/>
                  </a:lnTo>
                  <a:lnTo>
                    <a:pt x="44" y="56"/>
                  </a:lnTo>
                  <a:lnTo>
                    <a:pt x="45" y="60"/>
                  </a:lnTo>
                  <a:lnTo>
                    <a:pt x="45" y="67"/>
                  </a:lnTo>
                  <a:lnTo>
                    <a:pt x="45" y="69"/>
                  </a:lnTo>
                  <a:lnTo>
                    <a:pt x="45" y="71"/>
                  </a:lnTo>
                  <a:lnTo>
                    <a:pt x="45" y="75"/>
                  </a:lnTo>
                  <a:lnTo>
                    <a:pt x="46" y="82"/>
                  </a:lnTo>
                  <a:lnTo>
                    <a:pt x="46" y="83"/>
                  </a:lnTo>
                  <a:lnTo>
                    <a:pt x="46" y="85"/>
                  </a:lnTo>
                  <a:lnTo>
                    <a:pt x="46" y="88"/>
                  </a:lnTo>
                  <a:lnTo>
                    <a:pt x="46" y="90"/>
                  </a:lnTo>
                  <a:lnTo>
                    <a:pt x="46" y="92"/>
                  </a:lnTo>
                  <a:lnTo>
                    <a:pt x="46" y="95"/>
                  </a:lnTo>
                  <a:lnTo>
                    <a:pt x="46" y="96"/>
                  </a:lnTo>
                  <a:lnTo>
                    <a:pt x="47" y="97"/>
                  </a:lnTo>
                  <a:lnTo>
                    <a:pt x="47" y="100"/>
                  </a:lnTo>
                  <a:lnTo>
                    <a:pt x="47" y="101"/>
                  </a:lnTo>
                  <a:lnTo>
                    <a:pt x="47" y="103"/>
                  </a:lnTo>
                  <a:lnTo>
                    <a:pt x="47" y="105"/>
                  </a:lnTo>
                  <a:lnTo>
                    <a:pt x="47" y="106"/>
                  </a:lnTo>
                  <a:lnTo>
                    <a:pt x="47" y="107"/>
                  </a:lnTo>
                  <a:lnTo>
                    <a:pt x="47" y="108"/>
                  </a:lnTo>
                  <a:lnTo>
                    <a:pt x="47" y="109"/>
                  </a:lnTo>
                  <a:lnTo>
                    <a:pt x="48" y="110"/>
                  </a:lnTo>
                  <a:lnTo>
                    <a:pt x="48" y="110"/>
                  </a:lnTo>
                  <a:lnTo>
                    <a:pt x="48" y="111"/>
                  </a:lnTo>
                  <a:lnTo>
                    <a:pt x="48" y="112"/>
                  </a:lnTo>
                  <a:lnTo>
                    <a:pt x="48" y="113"/>
                  </a:lnTo>
                  <a:lnTo>
                    <a:pt x="48" y="113"/>
                  </a:lnTo>
                  <a:lnTo>
                    <a:pt x="48" y="114"/>
                  </a:lnTo>
                  <a:lnTo>
                    <a:pt x="48" y="114"/>
                  </a:lnTo>
                  <a:lnTo>
                    <a:pt x="48" y="114"/>
                  </a:lnTo>
                  <a:lnTo>
                    <a:pt x="48" y="115"/>
                  </a:lnTo>
                  <a:lnTo>
                    <a:pt x="48" y="115"/>
                  </a:lnTo>
                  <a:lnTo>
                    <a:pt x="48" y="115"/>
                  </a:lnTo>
                  <a:lnTo>
                    <a:pt x="49" y="116"/>
                  </a:lnTo>
                  <a:lnTo>
                    <a:pt x="49" y="116"/>
                  </a:lnTo>
                  <a:lnTo>
                    <a:pt x="49" y="116"/>
                  </a:lnTo>
                  <a:lnTo>
                    <a:pt x="49" y="116"/>
                  </a:lnTo>
                  <a:lnTo>
                    <a:pt x="49" y="115"/>
                  </a:lnTo>
                  <a:lnTo>
                    <a:pt x="49" y="115"/>
                  </a:lnTo>
                  <a:lnTo>
                    <a:pt x="49" y="115"/>
                  </a:lnTo>
                  <a:lnTo>
                    <a:pt x="49" y="115"/>
                  </a:lnTo>
                  <a:lnTo>
                    <a:pt x="49" y="114"/>
                  </a:lnTo>
                  <a:lnTo>
                    <a:pt x="49" y="114"/>
                  </a:lnTo>
                  <a:lnTo>
                    <a:pt x="50" y="113"/>
                  </a:lnTo>
                  <a:lnTo>
                    <a:pt x="50" y="113"/>
                  </a:lnTo>
                  <a:lnTo>
                    <a:pt x="50" y="112"/>
                  </a:lnTo>
                  <a:lnTo>
                    <a:pt x="50" y="112"/>
                  </a:lnTo>
                  <a:lnTo>
                    <a:pt x="50" y="110"/>
                  </a:lnTo>
                  <a:lnTo>
                    <a:pt x="50" y="109"/>
                  </a:lnTo>
                  <a:lnTo>
                    <a:pt x="50" y="108"/>
                  </a:lnTo>
                  <a:lnTo>
                    <a:pt x="50" y="106"/>
                  </a:lnTo>
                  <a:lnTo>
                    <a:pt x="50" y="105"/>
                  </a:lnTo>
                  <a:lnTo>
                    <a:pt x="50" y="104"/>
                  </a:lnTo>
                  <a:lnTo>
                    <a:pt x="51" y="101"/>
                  </a:lnTo>
                  <a:lnTo>
                    <a:pt x="51" y="100"/>
                  </a:lnTo>
                  <a:lnTo>
                    <a:pt x="51" y="98"/>
                  </a:lnTo>
                  <a:lnTo>
                    <a:pt x="51" y="95"/>
                  </a:lnTo>
                  <a:lnTo>
                    <a:pt x="51" y="88"/>
                  </a:lnTo>
                  <a:lnTo>
                    <a:pt x="52" y="87"/>
                  </a:lnTo>
                  <a:lnTo>
                    <a:pt x="52" y="85"/>
                  </a:lnTo>
                  <a:lnTo>
                    <a:pt x="52" y="81"/>
                  </a:lnTo>
                  <a:lnTo>
                    <a:pt x="52" y="73"/>
                  </a:lnTo>
                  <a:lnTo>
                    <a:pt x="53" y="57"/>
                  </a:lnTo>
                  <a:lnTo>
                    <a:pt x="53" y="55"/>
                  </a:lnTo>
                  <a:lnTo>
                    <a:pt x="53" y="53"/>
                  </a:lnTo>
                  <a:lnTo>
                    <a:pt x="53" y="49"/>
                  </a:lnTo>
                  <a:lnTo>
                    <a:pt x="54" y="41"/>
                  </a:lnTo>
                  <a:lnTo>
                    <a:pt x="54" y="39"/>
                  </a:lnTo>
                  <a:lnTo>
                    <a:pt x="54" y="37"/>
                  </a:lnTo>
                  <a:lnTo>
                    <a:pt x="54" y="33"/>
                  </a:lnTo>
                  <a:lnTo>
                    <a:pt x="54" y="26"/>
                  </a:lnTo>
                  <a:lnTo>
                    <a:pt x="54" y="24"/>
                  </a:lnTo>
                  <a:lnTo>
                    <a:pt x="55" y="22"/>
                  </a:lnTo>
                  <a:lnTo>
                    <a:pt x="55" y="19"/>
                  </a:lnTo>
                  <a:lnTo>
                    <a:pt x="55" y="18"/>
                  </a:lnTo>
                  <a:lnTo>
                    <a:pt x="55" y="16"/>
                  </a:lnTo>
                  <a:lnTo>
                    <a:pt x="55" y="13"/>
                  </a:lnTo>
                  <a:lnTo>
                    <a:pt x="55" y="12"/>
                  </a:lnTo>
                  <a:lnTo>
                    <a:pt x="55" y="11"/>
                  </a:lnTo>
                  <a:lnTo>
                    <a:pt x="56" y="10"/>
                  </a:lnTo>
                  <a:lnTo>
                    <a:pt x="56" y="8"/>
                  </a:lnTo>
                  <a:lnTo>
                    <a:pt x="56" y="7"/>
                  </a:lnTo>
                  <a:lnTo>
                    <a:pt x="56" y="6"/>
                  </a:lnTo>
                  <a:lnTo>
                    <a:pt x="56" y="5"/>
                  </a:lnTo>
                  <a:lnTo>
                    <a:pt x="56" y="4"/>
                  </a:lnTo>
                  <a:lnTo>
                    <a:pt x="56" y="3"/>
                  </a:lnTo>
                  <a:lnTo>
                    <a:pt x="56" y="2"/>
                  </a:lnTo>
                  <a:lnTo>
                    <a:pt x="56" y="2"/>
                  </a:lnTo>
                  <a:lnTo>
                    <a:pt x="56" y="1"/>
                  </a:lnTo>
                  <a:lnTo>
                    <a:pt x="56" y="1"/>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3"/>
                  </a:lnTo>
                  <a:lnTo>
                    <a:pt x="58" y="3"/>
                  </a:lnTo>
                  <a:lnTo>
                    <a:pt x="58" y="4"/>
                  </a:lnTo>
                  <a:lnTo>
                    <a:pt x="58" y="5"/>
                  </a:lnTo>
                  <a:lnTo>
                    <a:pt x="58" y="6"/>
                  </a:lnTo>
                  <a:lnTo>
                    <a:pt x="58" y="7"/>
                  </a:lnTo>
                  <a:lnTo>
                    <a:pt x="59" y="9"/>
                  </a:lnTo>
                  <a:lnTo>
                    <a:pt x="59" y="10"/>
                  </a:lnTo>
                  <a:lnTo>
                    <a:pt x="59" y="11"/>
                  </a:lnTo>
                  <a:lnTo>
                    <a:pt x="59" y="14"/>
                  </a:lnTo>
                  <a:lnTo>
                    <a:pt x="59" y="15"/>
                  </a:lnTo>
                  <a:lnTo>
                    <a:pt x="59" y="16"/>
                  </a:lnTo>
                  <a:lnTo>
                    <a:pt x="59" y="19"/>
                  </a:lnTo>
                  <a:lnTo>
                    <a:pt x="60" y="26"/>
                  </a:lnTo>
                  <a:lnTo>
                    <a:pt x="60" y="27"/>
                  </a:lnTo>
                  <a:lnTo>
                    <a:pt x="60" y="29"/>
                  </a:lnTo>
                  <a:lnTo>
                    <a:pt x="60" y="33"/>
                  </a:lnTo>
                  <a:lnTo>
                    <a:pt x="60" y="40"/>
                  </a:lnTo>
                  <a:lnTo>
                    <a:pt x="61" y="42"/>
                  </a:lnTo>
                  <a:lnTo>
                    <a:pt x="61" y="44"/>
                  </a:lnTo>
                  <a:lnTo>
                    <a:pt x="61" y="48"/>
                  </a:lnTo>
                  <a:lnTo>
                    <a:pt x="61" y="56"/>
                  </a:lnTo>
                  <a:lnTo>
                    <a:pt x="62" y="73"/>
                  </a:lnTo>
                  <a:lnTo>
                    <a:pt x="62" y="74"/>
                  </a:lnTo>
                  <a:lnTo>
                    <a:pt x="62" y="76"/>
                  </a:lnTo>
                  <a:lnTo>
                    <a:pt x="62" y="80"/>
                  </a:lnTo>
                  <a:lnTo>
                    <a:pt x="63" y="87"/>
                  </a:lnTo>
                  <a:lnTo>
                    <a:pt x="63" y="88"/>
                  </a:lnTo>
                  <a:lnTo>
                    <a:pt x="63" y="90"/>
                  </a:lnTo>
                  <a:lnTo>
                    <a:pt x="63" y="93"/>
                  </a:lnTo>
                  <a:lnTo>
                    <a:pt x="63" y="99"/>
                  </a:lnTo>
                  <a:lnTo>
                    <a:pt x="63" y="100"/>
                  </a:lnTo>
                  <a:lnTo>
                    <a:pt x="64" y="101"/>
                  </a:lnTo>
                  <a:lnTo>
                    <a:pt x="64" y="104"/>
                  </a:lnTo>
                  <a:lnTo>
                    <a:pt x="64" y="105"/>
                  </a:lnTo>
                  <a:lnTo>
                    <a:pt x="64" y="106"/>
                  </a:lnTo>
                  <a:lnTo>
                    <a:pt x="64" y="108"/>
                  </a:lnTo>
                  <a:lnTo>
                    <a:pt x="64" y="109"/>
                  </a:lnTo>
                  <a:lnTo>
                    <a:pt x="64" y="110"/>
                  </a:lnTo>
                  <a:lnTo>
                    <a:pt x="64" y="110"/>
                  </a:lnTo>
                  <a:lnTo>
                    <a:pt x="64" y="111"/>
                  </a:lnTo>
                  <a:lnTo>
                    <a:pt x="64" y="112"/>
                  </a:lnTo>
                  <a:lnTo>
                    <a:pt x="65" y="112"/>
                  </a:lnTo>
                  <a:lnTo>
                    <a:pt x="65" y="113"/>
                  </a:lnTo>
                  <a:lnTo>
                    <a:pt x="65" y="114"/>
                  </a:lnTo>
                  <a:lnTo>
                    <a:pt x="65" y="114"/>
                  </a:lnTo>
                  <a:lnTo>
                    <a:pt x="65" y="114"/>
                  </a:lnTo>
                  <a:lnTo>
                    <a:pt x="65" y="115"/>
                  </a:lnTo>
                  <a:lnTo>
                    <a:pt x="65" y="115"/>
                  </a:lnTo>
                  <a:lnTo>
                    <a:pt x="65" y="115"/>
                  </a:lnTo>
                  <a:lnTo>
                    <a:pt x="65" y="115"/>
                  </a:lnTo>
                  <a:lnTo>
                    <a:pt x="65" y="116"/>
                  </a:lnTo>
                  <a:lnTo>
                    <a:pt x="65" y="116"/>
                  </a:lnTo>
                  <a:lnTo>
                    <a:pt x="66" y="116"/>
                  </a:lnTo>
                  <a:lnTo>
                    <a:pt x="66" y="115"/>
                  </a:lnTo>
                  <a:lnTo>
                    <a:pt x="66" y="115"/>
                  </a:lnTo>
                  <a:lnTo>
                    <a:pt x="66" y="115"/>
                  </a:lnTo>
                  <a:lnTo>
                    <a:pt x="66" y="115"/>
                  </a:lnTo>
                  <a:lnTo>
                    <a:pt x="66" y="114"/>
                  </a:lnTo>
                  <a:lnTo>
                    <a:pt x="66" y="114"/>
                  </a:lnTo>
                  <a:lnTo>
                    <a:pt x="66" y="114"/>
                  </a:lnTo>
                  <a:lnTo>
                    <a:pt x="66" y="113"/>
                  </a:lnTo>
                  <a:lnTo>
                    <a:pt x="66" y="112"/>
                  </a:lnTo>
                  <a:lnTo>
                    <a:pt x="66" y="112"/>
                  </a:lnTo>
                  <a:lnTo>
                    <a:pt x="66" y="111"/>
                  </a:lnTo>
                  <a:lnTo>
                    <a:pt x="67" y="110"/>
                  </a:lnTo>
                  <a:lnTo>
                    <a:pt x="67" y="109"/>
                  </a:lnTo>
                  <a:lnTo>
                    <a:pt x="67" y="108"/>
                  </a:lnTo>
                  <a:lnTo>
                    <a:pt x="67" y="106"/>
                  </a:lnTo>
                  <a:lnTo>
                    <a:pt x="67" y="106"/>
                  </a:lnTo>
                  <a:lnTo>
                    <a:pt x="67" y="103"/>
                  </a:lnTo>
                  <a:lnTo>
                    <a:pt x="68" y="98"/>
                  </a:lnTo>
                  <a:lnTo>
                    <a:pt x="68" y="97"/>
                  </a:lnTo>
                  <a:lnTo>
                    <a:pt x="68" y="95"/>
                  </a:lnTo>
                  <a:lnTo>
                    <a:pt x="68" y="92"/>
                  </a:lnTo>
                  <a:lnTo>
                    <a:pt x="68" y="85"/>
                  </a:lnTo>
                  <a:lnTo>
                    <a:pt x="69" y="69"/>
                  </a:lnTo>
                  <a:lnTo>
                    <a:pt x="69" y="67"/>
                  </a:lnTo>
                  <a:lnTo>
                    <a:pt x="69" y="65"/>
                  </a:lnTo>
                  <a:lnTo>
                    <a:pt x="69" y="61"/>
                  </a:lnTo>
                  <a:lnTo>
                    <a:pt x="70" y="53"/>
                  </a:lnTo>
                  <a:lnTo>
                    <a:pt x="71" y="37"/>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31" name="Freeform 96"/>
            <p:cNvSpPr>
              <a:spLocks/>
            </p:cNvSpPr>
            <p:nvPr/>
          </p:nvSpPr>
          <p:spPr bwMode="auto">
            <a:xfrm>
              <a:off x="5525" y="2186"/>
              <a:ext cx="68" cy="116"/>
            </a:xfrm>
            <a:custGeom>
              <a:avLst/>
              <a:gdLst/>
              <a:ahLst/>
              <a:cxnLst>
                <a:cxn ang="0">
                  <a:pos x="0" y="21"/>
                </a:cxn>
                <a:cxn ang="0">
                  <a:pos x="2" y="8"/>
                </a:cxn>
                <a:cxn ang="0">
                  <a:pos x="2" y="1"/>
                </a:cxn>
                <a:cxn ang="0">
                  <a:pos x="3" y="0"/>
                </a:cxn>
                <a:cxn ang="0">
                  <a:pos x="4" y="2"/>
                </a:cxn>
                <a:cxn ang="0">
                  <a:pos x="4" y="11"/>
                </a:cxn>
                <a:cxn ang="0">
                  <a:pos x="6" y="30"/>
                </a:cxn>
                <a:cxn ang="0">
                  <a:pos x="8" y="86"/>
                </a:cxn>
                <a:cxn ang="0">
                  <a:pos x="9" y="100"/>
                </a:cxn>
                <a:cxn ang="0">
                  <a:pos x="10" y="111"/>
                </a:cxn>
                <a:cxn ang="0">
                  <a:pos x="11" y="115"/>
                </a:cxn>
                <a:cxn ang="0">
                  <a:pos x="12" y="115"/>
                </a:cxn>
                <a:cxn ang="0">
                  <a:pos x="12" y="111"/>
                </a:cxn>
                <a:cxn ang="0">
                  <a:pos x="13" y="102"/>
                </a:cxn>
                <a:cxn ang="0">
                  <a:pos x="14" y="80"/>
                </a:cxn>
                <a:cxn ang="0">
                  <a:pos x="16" y="35"/>
                </a:cxn>
                <a:cxn ang="0">
                  <a:pos x="18" y="12"/>
                </a:cxn>
                <a:cxn ang="0">
                  <a:pos x="18" y="3"/>
                </a:cxn>
                <a:cxn ang="0">
                  <a:pos x="19" y="0"/>
                </a:cxn>
                <a:cxn ang="0">
                  <a:pos x="20" y="1"/>
                </a:cxn>
                <a:cxn ang="0">
                  <a:pos x="21" y="7"/>
                </a:cxn>
                <a:cxn ang="0">
                  <a:pos x="22" y="25"/>
                </a:cxn>
                <a:cxn ang="0">
                  <a:pos x="23" y="54"/>
                </a:cxn>
                <a:cxn ang="0">
                  <a:pos x="25" y="91"/>
                </a:cxn>
                <a:cxn ang="0">
                  <a:pos x="26" y="108"/>
                </a:cxn>
                <a:cxn ang="0">
                  <a:pos x="27" y="114"/>
                </a:cxn>
                <a:cxn ang="0">
                  <a:pos x="28" y="115"/>
                </a:cxn>
                <a:cxn ang="0">
                  <a:pos x="29" y="112"/>
                </a:cxn>
                <a:cxn ang="0">
                  <a:pos x="30" y="102"/>
                </a:cxn>
                <a:cxn ang="0">
                  <a:pos x="32" y="60"/>
                </a:cxn>
                <a:cxn ang="0">
                  <a:pos x="33" y="28"/>
                </a:cxn>
                <a:cxn ang="0">
                  <a:pos x="34" y="12"/>
                </a:cxn>
                <a:cxn ang="0">
                  <a:pos x="35" y="3"/>
                </a:cxn>
                <a:cxn ang="0">
                  <a:pos x="36" y="0"/>
                </a:cxn>
                <a:cxn ang="0">
                  <a:pos x="36" y="1"/>
                </a:cxn>
                <a:cxn ang="0">
                  <a:pos x="37" y="7"/>
                </a:cxn>
                <a:cxn ang="0">
                  <a:pos x="38" y="24"/>
                </a:cxn>
                <a:cxn ang="0">
                  <a:pos x="40" y="67"/>
                </a:cxn>
                <a:cxn ang="0">
                  <a:pos x="42" y="95"/>
                </a:cxn>
                <a:cxn ang="0">
                  <a:pos x="43" y="107"/>
                </a:cxn>
                <a:cxn ang="0">
                  <a:pos x="44" y="114"/>
                </a:cxn>
                <a:cxn ang="0">
                  <a:pos x="44" y="116"/>
                </a:cxn>
                <a:cxn ang="0">
                  <a:pos x="45" y="112"/>
                </a:cxn>
                <a:cxn ang="0">
                  <a:pos x="46" y="102"/>
                </a:cxn>
                <a:cxn ang="0">
                  <a:pos x="48" y="66"/>
                </a:cxn>
                <a:cxn ang="0">
                  <a:pos x="50" y="21"/>
                </a:cxn>
                <a:cxn ang="0">
                  <a:pos x="51" y="6"/>
                </a:cxn>
                <a:cxn ang="0">
                  <a:pos x="52" y="1"/>
                </a:cxn>
                <a:cxn ang="0">
                  <a:pos x="52" y="0"/>
                </a:cxn>
                <a:cxn ang="0">
                  <a:pos x="53" y="3"/>
                </a:cxn>
                <a:cxn ang="0">
                  <a:pos x="54" y="13"/>
                </a:cxn>
                <a:cxn ang="0">
                  <a:pos x="55" y="38"/>
                </a:cxn>
                <a:cxn ang="0">
                  <a:pos x="58" y="87"/>
                </a:cxn>
                <a:cxn ang="0">
                  <a:pos x="59" y="103"/>
                </a:cxn>
                <a:cxn ang="0">
                  <a:pos x="59" y="111"/>
                </a:cxn>
                <a:cxn ang="0">
                  <a:pos x="60" y="115"/>
                </a:cxn>
                <a:cxn ang="0">
                  <a:pos x="61" y="115"/>
                </a:cxn>
                <a:cxn ang="0">
                  <a:pos x="62" y="110"/>
                </a:cxn>
                <a:cxn ang="0">
                  <a:pos x="63" y="96"/>
                </a:cxn>
                <a:cxn ang="0">
                  <a:pos x="65" y="51"/>
                </a:cxn>
                <a:cxn ang="0">
                  <a:pos x="66" y="20"/>
                </a:cxn>
                <a:cxn ang="0">
                  <a:pos x="67" y="8"/>
                </a:cxn>
              </a:cxnLst>
              <a:rect l="0" t="0" r="r" b="b"/>
              <a:pathLst>
                <a:path w="68" h="116">
                  <a:moveTo>
                    <a:pt x="0" y="37"/>
                  </a:moveTo>
                  <a:lnTo>
                    <a:pt x="0" y="35"/>
                  </a:lnTo>
                  <a:lnTo>
                    <a:pt x="0" y="33"/>
                  </a:lnTo>
                  <a:lnTo>
                    <a:pt x="0" y="29"/>
                  </a:lnTo>
                  <a:lnTo>
                    <a:pt x="0" y="28"/>
                  </a:lnTo>
                  <a:lnTo>
                    <a:pt x="0" y="26"/>
                  </a:lnTo>
                  <a:lnTo>
                    <a:pt x="0" y="22"/>
                  </a:lnTo>
                  <a:lnTo>
                    <a:pt x="0" y="21"/>
                  </a:lnTo>
                  <a:lnTo>
                    <a:pt x="1" y="19"/>
                  </a:lnTo>
                  <a:lnTo>
                    <a:pt x="1" y="16"/>
                  </a:lnTo>
                  <a:lnTo>
                    <a:pt x="1" y="15"/>
                  </a:lnTo>
                  <a:lnTo>
                    <a:pt x="1" y="13"/>
                  </a:lnTo>
                  <a:lnTo>
                    <a:pt x="1" y="11"/>
                  </a:lnTo>
                  <a:lnTo>
                    <a:pt x="1" y="10"/>
                  </a:lnTo>
                  <a:lnTo>
                    <a:pt x="1" y="8"/>
                  </a:lnTo>
                  <a:lnTo>
                    <a:pt x="2" y="8"/>
                  </a:lnTo>
                  <a:lnTo>
                    <a:pt x="2" y="6"/>
                  </a:lnTo>
                  <a:lnTo>
                    <a:pt x="2" y="6"/>
                  </a:lnTo>
                  <a:lnTo>
                    <a:pt x="2" y="5"/>
                  </a:lnTo>
                  <a:lnTo>
                    <a:pt x="2" y="4"/>
                  </a:lnTo>
                  <a:lnTo>
                    <a:pt x="2" y="3"/>
                  </a:lnTo>
                  <a:lnTo>
                    <a:pt x="2" y="2"/>
                  </a:lnTo>
                  <a:lnTo>
                    <a:pt x="2" y="2"/>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1"/>
                  </a:lnTo>
                  <a:lnTo>
                    <a:pt x="4" y="1"/>
                  </a:lnTo>
                  <a:lnTo>
                    <a:pt x="4" y="2"/>
                  </a:lnTo>
                  <a:lnTo>
                    <a:pt x="4" y="2"/>
                  </a:lnTo>
                  <a:lnTo>
                    <a:pt x="4" y="3"/>
                  </a:lnTo>
                  <a:lnTo>
                    <a:pt x="4" y="4"/>
                  </a:lnTo>
                  <a:lnTo>
                    <a:pt x="4" y="4"/>
                  </a:lnTo>
                  <a:lnTo>
                    <a:pt x="4" y="6"/>
                  </a:lnTo>
                  <a:lnTo>
                    <a:pt x="4" y="7"/>
                  </a:lnTo>
                  <a:lnTo>
                    <a:pt x="4" y="8"/>
                  </a:lnTo>
                  <a:lnTo>
                    <a:pt x="4" y="10"/>
                  </a:lnTo>
                  <a:lnTo>
                    <a:pt x="4" y="11"/>
                  </a:lnTo>
                  <a:lnTo>
                    <a:pt x="5" y="12"/>
                  </a:lnTo>
                  <a:lnTo>
                    <a:pt x="5" y="15"/>
                  </a:lnTo>
                  <a:lnTo>
                    <a:pt x="5" y="16"/>
                  </a:lnTo>
                  <a:lnTo>
                    <a:pt x="5" y="18"/>
                  </a:lnTo>
                  <a:lnTo>
                    <a:pt x="5" y="20"/>
                  </a:lnTo>
                  <a:lnTo>
                    <a:pt x="6" y="27"/>
                  </a:lnTo>
                  <a:lnTo>
                    <a:pt x="6" y="28"/>
                  </a:lnTo>
                  <a:lnTo>
                    <a:pt x="6" y="30"/>
                  </a:lnTo>
                  <a:lnTo>
                    <a:pt x="6" y="33"/>
                  </a:lnTo>
                  <a:lnTo>
                    <a:pt x="6" y="41"/>
                  </a:lnTo>
                  <a:lnTo>
                    <a:pt x="7" y="56"/>
                  </a:lnTo>
                  <a:lnTo>
                    <a:pt x="7" y="58"/>
                  </a:lnTo>
                  <a:lnTo>
                    <a:pt x="7" y="60"/>
                  </a:lnTo>
                  <a:lnTo>
                    <a:pt x="7" y="64"/>
                  </a:lnTo>
                  <a:lnTo>
                    <a:pt x="8" y="71"/>
                  </a:lnTo>
                  <a:lnTo>
                    <a:pt x="8" y="86"/>
                  </a:lnTo>
                  <a:lnTo>
                    <a:pt x="8" y="87"/>
                  </a:lnTo>
                  <a:lnTo>
                    <a:pt x="8" y="89"/>
                  </a:lnTo>
                  <a:lnTo>
                    <a:pt x="9" y="92"/>
                  </a:lnTo>
                  <a:lnTo>
                    <a:pt x="9" y="94"/>
                  </a:lnTo>
                  <a:lnTo>
                    <a:pt x="9" y="95"/>
                  </a:lnTo>
                  <a:lnTo>
                    <a:pt x="9" y="98"/>
                  </a:lnTo>
                  <a:lnTo>
                    <a:pt x="9" y="99"/>
                  </a:lnTo>
                  <a:lnTo>
                    <a:pt x="9" y="100"/>
                  </a:lnTo>
                  <a:lnTo>
                    <a:pt x="9" y="103"/>
                  </a:lnTo>
                  <a:lnTo>
                    <a:pt x="10" y="104"/>
                  </a:lnTo>
                  <a:lnTo>
                    <a:pt x="10" y="105"/>
                  </a:lnTo>
                  <a:lnTo>
                    <a:pt x="10" y="107"/>
                  </a:lnTo>
                  <a:lnTo>
                    <a:pt x="10" y="108"/>
                  </a:lnTo>
                  <a:lnTo>
                    <a:pt x="10" y="109"/>
                  </a:lnTo>
                  <a:lnTo>
                    <a:pt x="10" y="110"/>
                  </a:lnTo>
                  <a:lnTo>
                    <a:pt x="10" y="111"/>
                  </a:lnTo>
                  <a:lnTo>
                    <a:pt x="10" y="112"/>
                  </a:lnTo>
                  <a:lnTo>
                    <a:pt x="10" y="112"/>
                  </a:lnTo>
                  <a:lnTo>
                    <a:pt x="10" y="113"/>
                  </a:lnTo>
                  <a:lnTo>
                    <a:pt x="10" y="113"/>
                  </a:lnTo>
                  <a:lnTo>
                    <a:pt x="10" y="114"/>
                  </a:lnTo>
                  <a:lnTo>
                    <a:pt x="11" y="114"/>
                  </a:lnTo>
                  <a:lnTo>
                    <a:pt x="11" y="115"/>
                  </a:lnTo>
                  <a:lnTo>
                    <a:pt x="11" y="115"/>
                  </a:lnTo>
                  <a:lnTo>
                    <a:pt x="11" y="115"/>
                  </a:lnTo>
                  <a:lnTo>
                    <a:pt x="11" y="115"/>
                  </a:lnTo>
                  <a:lnTo>
                    <a:pt x="11" y="116"/>
                  </a:lnTo>
                  <a:lnTo>
                    <a:pt x="11" y="116"/>
                  </a:lnTo>
                  <a:lnTo>
                    <a:pt x="11" y="116"/>
                  </a:lnTo>
                  <a:lnTo>
                    <a:pt x="11" y="116"/>
                  </a:lnTo>
                  <a:lnTo>
                    <a:pt x="11" y="115"/>
                  </a:lnTo>
                  <a:lnTo>
                    <a:pt x="12" y="115"/>
                  </a:lnTo>
                  <a:lnTo>
                    <a:pt x="12" y="115"/>
                  </a:lnTo>
                  <a:lnTo>
                    <a:pt x="12" y="115"/>
                  </a:lnTo>
                  <a:lnTo>
                    <a:pt x="12" y="114"/>
                  </a:lnTo>
                  <a:lnTo>
                    <a:pt x="12" y="114"/>
                  </a:lnTo>
                  <a:lnTo>
                    <a:pt x="12" y="113"/>
                  </a:lnTo>
                  <a:lnTo>
                    <a:pt x="12" y="113"/>
                  </a:lnTo>
                  <a:lnTo>
                    <a:pt x="12" y="112"/>
                  </a:lnTo>
                  <a:lnTo>
                    <a:pt x="12" y="111"/>
                  </a:lnTo>
                  <a:lnTo>
                    <a:pt x="12" y="111"/>
                  </a:lnTo>
                  <a:lnTo>
                    <a:pt x="12" y="110"/>
                  </a:lnTo>
                  <a:lnTo>
                    <a:pt x="12" y="108"/>
                  </a:lnTo>
                  <a:lnTo>
                    <a:pt x="13" y="107"/>
                  </a:lnTo>
                  <a:lnTo>
                    <a:pt x="13" y="106"/>
                  </a:lnTo>
                  <a:lnTo>
                    <a:pt x="13" y="104"/>
                  </a:lnTo>
                  <a:lnTo>
                    <a:pt x="13" y="103"/>
                  </a:lnTo>
                  <a:lnTo>
                    <a:pt x="13" y="102"/>
                  </a:lnTo>
                  <a:lnTo>
                    <a:pt x="13" y="99"/>
                  </a:lnTo>
                  <a:lnTo>
                    <a:pt x="13" y="98"/>
                  </a:lnTo>
                  <a:lnTo>
                    <a:pt x="13" y="96"/>
                  </a:lnTo>
                  <a:lnTo>
                    <a:pt x="14" y="93"/>
                  </a:lnTo>
                  <a:lnTo>
                    <a:pt x="14" y="87"/>
                  </a:lnTo>
                  <a:lnTo>
                    <a:pt x="14" y="85"/>
                  </a:lnTo>
                  <a:lnTo>
                    <a:pt x="14" y="84"/>
                  </a:lnTo>
                  <a:lnTo>
                    <a:pt x="14" y="80"/>
                  </a:lnTo>
                  <a:lnTo>
                    <a:pt x="15" y="72"/>
                  </a:lnTo>
                  <a:lnTo>
                    <a:pt x="15" y="56"/>
                  </a:lnTo>
                  <a:lnTo>
                    <a:pt x="16" y="54"/>
                  </a:lnTo>
                  <a:lnTo>
                    <a:pt x="16" y="51"/>
                  </a:lnTo>
                  <a:lnTo>
                    <a:pt x="16" y="47"/>
                  </a:lnTo>
                  <a:lnTo>
                    <a:pt x="16" y="39"/>
                  </a:lnTo>
                  <a:lnTo>
                    <a:pt x="16" y="37"/>
                  </a:lnTo>
                  <a:lnTo>
                    <a:pt x="16" y="35"/>
                  </a:lnTo>
                  <a:lnTo>
                    <a:pt x="16" y="32"/>
                  </a:lnTo>
                  <a:lnTo>
                    <a:pt x="17" y="25"/>
                  </a:lnTo>
                  <a:lnTo>
                    <a:pt x="17" y="23"/>
                  </a:lnTo>
                  <a:lnTo>
                    <a:pt x="17" y="21"/>
                  </a:lnTo>
                  <a:lnTo>
                    <a:pt x="17" y="18"/>
                  </a:lnTo>
                  <a:lnTo>
                    <a:pt x="17" y="17"/>
                  </a:lnTo>
                  <a:lnTo>
                    <a:pt x="17" y="15"/>
                  </a:lnTo>
                  <a:lnTo>
                    <a:pt x="18" y="12"/>
                  </a:lnTo>
                  <a:lnTo>
                    <a:pt x="18" y="11"/>
                  </a:lnTo>
                  <a:lnTo>
                    <a:pt x="18" y="10"/>
                  </a:lnTo>
                  <a:lnTo>
                    <a:pt x="18" y="9"/>
                  </a:lnTo>
                  <a:lnTo>
                    <a:pt x="18" y="8"/>
                  </a:lnTo>
                  <a:lnTo>
                    <a:pt x="18" y="7"/>
                  </a:lnTo>
                  <a:lnTo>
                    <a:pt x="18" y="6"/>
                  </a:lnTo>
                  <a:lnTo>
                    <a:pt x="18" y="4"/>
                  </a:lnTo>
                  <a:lnTo>
                    <a:pt x="18" y="3"/>
                  </a:lnTo>
                  <a:lnTo>
                    <a:pt x="19" y="3"/>
                  </a:lnTo>
                  <a:lnTo>
                    <a:pt x="19" y="2"/>
                  </a:lnTo>
                  <a:lnTo>
                    <a:pt x="19" y="1"/>
                  </a:lnTo>
                  <a:lnTo>
                    <a:pt x="19" y="1"/>
                  </a:lnTo>
                  <a:lnTo>
                    <a:pt x="19" y="1"/>
                  </a:lnTo>
                  <a:lnTo>
                    <a:pt x="19" y="0"/>
                  </a:lnTo>
                  <a:lnTo>
                    <a:pt x="19" y="0"/>
                  </a:lnTo>
                  <a:lnTo>
                    <a:pt x="19" y="0"/>
                  </a:lnTo>
                  <a:lnTo>
                    <a:pt x="19" y="0"/>
                  </a:lnTo>
                  <a:lnTo>
                    <a:pt x="19" y="0"/>
                  </a:lnTo>
                  <a:lnTo>
                    <a:pt x="20" y="0"/>
                  </a:lnTo>
                  <a:lnTo>
                    <a:pt x="20" y="0"/>
                  </a:lnTo>
                  <a:lnTo>
                    <a:pt x="20" y="0"/>
                  </a:lnTo>
                  <a:lnTo>
                    <a:pt x="20" y="0"/>
                  </a:lnTo>
                  <a:lnTo>
                    <a:pt x="20" y="0"/>
                  </a:lnTo>
                  <a:lnTo>
                    <a:pt x="20" y="1"/>
                  </a:lnTo>
                  <a:lnTo>
                    <a:pt x="20" y="1"/>
                  </a:lnTo>
                  <a:lnTo>
                    <a:pt x="20" y="2"/>
                  </a:lnTo>
                  <a:lnTo>
                    <a:pt x="20" y="2"/>
                  </a:lnTo>
                  <a:lnTo>
                    <a:pt x="20" y="3"/>
                  </a:lnTo>
                  <a:lnTo>
                    <a:pt x="20" y="4"/>
                  </a:lnTo>
                  <a:lnTo>
                    <a:pt x="21" y="5"/>
                  </a:lnTo>
                  <a:lnTo>
                    <a:pt x="21" y="6"/>
                  </a:lnTo>
                  <a:lnTo>
                    <a:pt x="21" y="7"/>
                  </a:lnTo>
                  <a:lnTo>
                    <a:pt x="21" y="9"/>
                  </a:lnTo>
                  <a:lnTo>
                    <a:pt x="21" y="10"/>
                  </a:lnTo>
                  <a:lnTo>
                    <a:pt x="21" y="11"/>
                  </a:lnTo>
                  <a:lnTo>
                    <a:pt x="21" y="14"/>
                  </a:lnTo>
                  <a:lnTo>
                    <a:pt x="21" y="15"/>
                  </a:lnTo>
                  <a:lnTo>
                    <a:pt x="22" y="16"/>
                  </a:lnTo>
                  <a:lnTo>
                    <a:pt x="22" y="19"/>
                  </a:lnTo>
                  <a:lnTo>
                    <a:pt x="22" y="25"/>
                  </a:lnTo>
                  <a:lnTo>
                    <a:pt x="22" y="27"/>
                  </a:lnTo>
                  <a:lnTo>
                    <a:pt x="22" y="28"/>
                  </a:lnTo>
                  <a:lnTo>
                    <a:pt x="22" y="32"/>
                  </a:lnTo>
                  <a:lnTo>
                    <a:pt x="23" y="39"/>
                  </a:lnTo>
                  <a:lnTo>
                    <a:pt x="23" y="41"/>
                  </a:lnTo>
                  <a:lnTo>
                    <a:pt x="23" y="43"/>
                  </a:lnTo>
                  <a:lnTo>
                    <a:pt x="23" y="46"/>
                  </a:lnTo>
                  <a:lnTo>
                    <a:pt x="23" y="54"/>
                  </a:lnTo>
                  <a:lnTo>
                    <a:pt x="24" y="70"/>
                  </a:lnTo>
                  <a:lnTo>
                    <a:pt x="24" y="72"/>
                  </a:lnTo>
                  <a:lnTo>
                    <a:pt x="24" y="73"/>
                  </a:lnTo>
                  <a:lnTo>
                    <a:pt x="24" y="77"/>
                  </a:lnTo>
                  <a:lnTo>
                    <a:pt x="25" y="84"/>
                  </a:lnTo>
                  <a:lnTo>
                    <a:pt x="25" y="86"/>
                  </a:lnTo>
                  <a:lnTo>
                    <a:pt x="25" y="88"/>
                  </a:lnTo>
                  <a:lnTo>
                    <a:pt x="25" y="91"/>
                  </a:lnTo>
                  <a:lnTo>
                    <a:pt x="26" y="97"/>
                  </a:lnTo>
                  <a:lnTo>
                    <a:pt x="26" y="98"/>
                  </a:lnTo>
                  <a:lnTo>
                    <a:pt x="26" y="100"/>
                  </a:lnTo>
                  <a:lnTo>
                    <a:pt x="26" y="102"/>
                  </a:lnTo>
                  <a:lnTo>
                    <a:pt x="26" y="104"/>
                  </a:lnTo>
                  <a:lnTo>
                    <a:pt x="26" y="105"/>
                  </a:lnTo>
                  <a:lnTo>
                    <a:pt x="26" y="107"/>
                  </a:lnTo>
                  <a:lnTo>
                    <a:pt x="26" y="108"/>
                  </a:lnTo>
                  <a:lnTo>
                    <a:pt x="26" y="109"/>
                  </a:lnTo>
                  <a:lnTo>
                    <a:pt x="26" y="110"/>
                  </a:lnTo>
                  <a:lnTo>
                    <a:pt x="27" y="111"/>
                  </a:lnTo>
                  <a:lnTo>
                    <a:pt x="27" y="112"/>
                  </a:lnTo>
                  <a:lnTo>
                    <a:pt x="27" y="113"/>
                  </a:lnTo>
                  <a:lnTo>
                    <a:pt x="27" y="113"/>
                  </a:lnTo>
                  <a:lnTo>
                    <a:pt x="27" y="114"/>
                  </a:lnTo>
                  <a:lnTo>
                    <a:pt x="27" y="114"/>
                  </a:lnTo>
                  <a:lnTo>
                    <a:pt x="27" y="115"/>
                  </a:lnTo>
                  <a:lnTo>
                    <a:pt x="27" y="115"/>
                  </a:lnTo>
                  <a:lnTo>
                    <a:pt x="27" y="115"/>
                  </a:lnTo>
                  <a:lnTo>
                    <a:pt x="28" y="115"/>
                  </a:lnTo>
                  <a:lnTo>
                    <a:pt x="28" y="116"/>
                  </a:lnTo>
                  <a:lnTo>
                    <a:pt x="28" y="116"/>
                  </a:lnTo>
                  <a:lnTo>
                    <a:pt x="28" y="116"/>
                  </a:lnTo>
                  <a:lnTo>
                    <a:pt x="28" y="115"/>
                  </a:lnTo>
                  <a:lnTo>
                    <a:pt x="28" y="115"/>
                  </a:lnTo>
                  <a:lnTo>
                    <a:pt x="28" y="115"/>
                  </a:lnTo>
                  <a:lnTo>
                    <a:pt x="28" y="114"/>
                  </a:lnTo>
                  <a:lnTo>
                    <a:pt x="28" y="114"/>
                  </a:lnTo>
                  <a:lnTo>
                    <a:pt x="28" y="114"/>
                  </a:lnTo>
                  <a:lnTo>
                    <a:pt x="28" y="113"/>
                  </a:lnTo>
                  <a:lnTo>
                    <a:pt x="28" y="112"/>
                  </a:lnTo>
                  <a:lnTo>
                    <a:pt x="29" y="112"/>
                  </a:lnTo>
                  <a:lnTo>
                    <a:pt x="29" y="111"/>
                  </a:lnTo>
                  <a:lnTo>
                    <a:pt x="29" y="110"/>
                  </a:lnTo>
                  <a:lnTo>
                    <a:pt x="29" y="109"/>
                  </a:lnTo>
                  <a:lnTo>
                    <a:pt x="29" y="108"/>
                  </a:lnTo>
                  <a:lnTo>
                    <a:pt x="29" y="107"/>
                  </a:lnTo>
                  <a:lnTo>
                    <a:pt x="29" y="105"/>
                  </a:lnTo>
                  <a:lnTo>
                    <a:pt x="29" y="104"/>
                  </a:lnTo>
                  <a:lnTo>
                    <a:pt x="30" y="102"/>
                  </a:lnTo>
                  <a:lnTo>
                    <a:pt x="30" y="99"/>
                  </a:lnTo>
                  <a:lnTo>
                    <a:pt x="30" y="93"/>
                  </a:lnTo>
                  <a:lnTo>
                    <a:pt x="30" y="92"/>
                  </a:lnTo>
                  <a:lnTo>
                    <a:pt x="30" y="90"/>
                  </a:lnTo>
                  <a:lnTo>
                    <a:pt x="30" y="86"/>
                  </a:lnTo>
                  <a:lnTo>
                    <a:pt x="31" y="79"/>
                  </a:lnTo>
                  <a:lnTo>
                    <a:pt x="32" y="62"/>
                  </a:lnTo>
                  <a:lnTo>
                    <a:pt x="32" y="60"/>
                  </a:lnTo>
                  <a:lnTo>
                    <a:pt x="32" y="58"/>
                  </a:lnTo>
                  <a:lnTo>
                    <a:pt x="32" y="54"/>
                  </a:lnTo>
                  <a:lnTo>
                    <a:pt x="32" y="46"/>
                  </a:lnTo>
                  <a:lnTo>
                    <a:pt x="32" y="44"/>
                  </a:lnTo>
                  <a:lnTo>
                    <a:pt x="32" y="42"/>
                  </a:lnTo>
                  <a:lnTo>
                    <a:pt x="33" y="38"/>
                  </a:lnTo>
                  <a:lnTo>
                    <a:pt x="33" y="30"/>
                  </a:lnTo>
                  <a:lnTo>
                    <a:pt x="33" y="28"/>
                  </a:lnTo>
                  <a:lnTo>
                    <a:pt x="33" y="27"/>
                  </a:lnTo>
                  <a:lnTo>
                    <a:pt x="33" y="23"/>
                  </a:lnTo>
                  <a:lnTo>
                    <a:pt x="34" y="22"/>
                  </a:lnTo>
                  <a:lnTo>
                    <a:pt x="34" y="20"/>
                  </a:lnTo>
                  <a:lnTo>
                    <a:pt x="34" y="17"/>
                  </a:lnTo>
                  <a:lnTo>
                    <a:pt x="34" y="16"/>
                  </a:lnTo>
                  <a:lnTo>
                    <a:pt x="34" y="14"/>
                  </a:lnTo>
                  <a:lnTo>
                    <a:pt x="34" y="12"/>
                  </a:lnTo>
                  <a:lnTo>
                    <a:pt x="34" y="10"/>
                  </a:lnTo>
                  <a:lnTo>
                    <a:pt x="34" y="9"/>
                  </a:lnTo>
                  <a:lnTo>
                    <a:pt x="34" y="7"/>
                  </a:lnTo>
                  <a:lnTo>
                    <a:pt x="35" y="6"/>
                  </a:lnTo>
                  <a:lnTo>
                    <a:pt x="35" y="5"/>
                  </a:lnTo>
                  <a:lnTo>
                    <a:pt x="35" y="4"/>
                  </a:lnTo>
                  <a:lnTo>
                    <a:pt x="35" y="4"/>
                  </a:lnTo>
                  <a:lnTo>
                    <a:pt x="35" y="3"/>
                  </a:lnTo>
                  <a:lnTo>
                    <a:pt x="35" y="2"/>
                  </a:lnTo>
                  <a:lnTo>
                    <a:pt x="35" y="2"/>
                  </a:lnTo>
                  <a:lnTo>
                    <a:pt x="35" y="1"/>
                  </a:lnTo>
                  <a:lnTo>
                    <a:pt x="35" y="1"/>
                  </a:lnTo>
                  <a:lnTo>
                    <a:pt x="36" y="0"/>
                  </a:lnTo>
                  <a:lnTo>
                    <a:pt x="36" y="0"/>
                  </a:lnTo>
                  <a:lnTo>
                    <a:pt x="36" y="0"/>
                  </a:lnTo>
                  <a:lnTo>
                    <a:pt x="36" y="0"/>
                  </a:lnTo>
                  <a:lnTo>
                    <a:pt x="36" y="0"/>
                  </a:lnTo>
                  <a:lnTo>
                    <a:pt x="36" y="0"/>
                  </a:lnTo>
                  <a:lnTo>
                    <a:pt x="36" y="0"/>
                  </a:lnTo>
                  <a:lnTo>
                    <a:pt x="36" y="0"/>
                  </a:lnTo>
                  <a:lnTo>
                    <a:pt x="36" y="0"/>
                  </a:lnTo>
                  <a:lnTo>
                    <a:pt x="36" y="0"/>
                  </a:lnTo>
                  <a:lnTo>
                    <a:pt x="36" y="1"/>
                  </a:lnTo>
                  <a:lnTo>
                    <a:pt x="36" y="1"/>
                  </a:lnTo>
                  <a:lnTo>
                    <a:pt x="37" y="2"/>
                  </a:lnTo>
                  <a:lnTo>
                    <a:pt x="37" y="2"/>
                  </a:lnTo>
                  <a:lnTo>
                    <a:pt x="37" y="3"/>
                  </a:lnTo>
                  <a:lnTo>
                    <a:pt x="37" y="4"/>
                  </a:lnTo>
                  <a:lnTo>
                    <a:pt x="37" y="5"/>
                  </a:lnTo>
                  <a:lnTo>
                    <a:pt x="37" y="6"/>
                  </a:lnTo>
                  <a:lnTo>
                    <a:pt x="37" y="6"/>
                  </a:lnTo>
                  <a:lnTo>
                    <a:pt x="37" y="7"/>
                  </a:lnTo>
                  <a:lnTo>
                    <a:pt x="37" y="8"/>
                  </a:lnTo>
                  <a:lnTo>
                    <a:pt x="38" y="11"/>
                  </a:lnTo>
                  <a:lnTo>
                    <a:pt x="38" y="12"/>
                  </a:lnTo>
                  <a:lnTo>
                    <a:pt x="38" y="13"/>
                  </a:lnTo>
                  <a:lnTo>
                    <a:pt x="38" y="16"/>
                  </a:lnTo>
                  <a:lnTo>
                    <a:pt x="38" y="21"/>
                  </a:lnTo>
                  <a:lnTo>
                    <a:pt x="38" y="23"/>
                  </a:lnTo>
                  <a:lnTo>
                    <a:pt x="38" y="24"/>
                  </a:lnTo>
                  <a:lnTo>
                    <a:pt x="38" y="28"/>
                  </a:lnTo>
                  <a:lnTo>
                    <a:pt x="39" y="35"/>
                  </a:lnTo>
                  <a:lnTo>
                    <a:pt x="39" y="36"/>
                  </a:lnTo>
                  <a:lnTo>
                    <a:pt x="39" y="38"/>
                  </a:lnTo>
                  <a:lnTo>
                    <a:pt x="39" y="42"/>
                  </a:lnTo>
                  <a:lnTo>
                    <a:pt x="40" y="50"/>
                  </a:lnTo>
                  <a:lnTo>
                    <a:pt x="40" y="65"/>
                  </a:lnTo>
                  <a:lnTo>
                    <a:pt x="40" y="67"/>
                  </a:lnTo>
                  <a:lnTo>
                    <a:pt x="40" y="69"/>
                  </a:lnTo>
                  <a:lnTo>
                    <a:pt x="41" y="72"/>
                  </a:lnTo>
                  <a:lnTo>
                    <a:pt x="41" y="80"/>
                  </a:lnTo>
                  <a:lnTo>
                    <a:pt x="41" y="82"/>
                  </a:lnTo>
                  <a:lnTo>
                    <a:pt x="41" y="83"/>
                  </a:lnTo>
                  <a:lnTo>
                    <a:pt x="41" y="87"/>
                  </a:lnTo>
                  <a:lnTo>
                    <a:pt x="42" y="93"/>
                  </a:lnTo>
                  <a:lnTo>
                    <a:pt x="42" y="95"/>
                  </a:lnTo>
                  <a:lnTo>
                    <a:pt x="42" y="96"/>
                  </a:lnTo>
                  <a:lnTo>
                    <a:pt x="42" y="99"/>
                  </a:lnTo>
                  <a:lnTo>
                    <a:pt x="42" y="100"/>
                  </a:lnTo>
                  <a:lnTo>
                    <a:pt x="42" y="102"/>
                  </a:lnTo>
                  <a:lnTo>
                    <a:pt x="42" y="104"/>
                  </a:lnTo>
                  <a:lnTo>
                    <a:pt x="42" y="105"/>
                  </a:lnTo>
                  <a:lnTo>
                    <a:pt x="42" y="106"/>
                  </a:lnTo>
                  <a:lnTo>
                    <a:pt x="43" y="107"/>
                  </a:lnTo>
                  <a:lnTo>
                    <a:pt x="43" y="108"/>
                  </a:lnTo>
                  <a:lnTo>
                    <a:pt x="43" y="109"/>
                  </a:lnTo>
                  <a:lnTo>
                    <a:pt x="43" y="110"/>
                  </a:lnTo>
                  <a:lnTo>
                    <a:pt x="43" y="112"/>
                  </a:lnTo>
                  <a:lnTo>
                    <a:pt x="43" y="112"/>
                  </a:lnTo>
                  <a:lnTo>
                    <a:pt x="43" y="113"/>
                  </a:lnTo>
                  <a:lnTo>
                    <a:pt x="43" y="114"/>
                  </a:lnTo>
                  <a:lnTo>
                    <a:pt x="44" y="114"/>
                  </a:lnTo>
                  <a:lnTo>
                    <a:pt x="44" y="114"/>
                  </a:lnTo>
                  <a:lnTo>
                    <a:pt x="44" y="115"/>
                  </a:lnTo>
                  <a:lnTo>
                    <a:pt x="44" y="115"/>
                  </a:lnTo>
                  <a:lnTo>
                    <a:pt x="44" y="115"/>
                  </a:lnTo>
                  <a:lnTo>
                    <a:pt x="44" y="116"/>
                  </a:lnTo>
                  <a:lnTo>
                    <a:pt x="44" y="116"/>
                  </a:lnTo>
                  <a:lnTo>
                    <a:pt x="44" y="116"/>
                  </a:lnTo>
                  <a:lnTo>
                    <a:pt x="44" y="116"/>
                  </a:lnTo>
                  <a:lnTo>
                    <a:pt x="44" y="115"/>
                  </a:lnTo>
                  <a:lnTo>
                    <a:pt x="44" y="115"/>
                  </a:lnTo>
                  <a:lnTo>
                    <a:pt x="44" y="115"/>
                  </a:lnTo>
                  <a:lnTo>
                    <a:pt x="45" y="114"/>
                  </a:lnTo>
                  <a:lnTo>
                    <a:pt x="45" y="114"/>
                  </a:lnTo>
                  <a:lnTo>
                    <a:pt x="45" y="113"/>
                  </a:lnTo>
                  <a:lnTo>
                    <a:pt x="45" y="113"/>
                  </a:lnTo>
                  <a:lnTo>
                    <a:pt x="45" y="112"/>
                  </a:lnTo>
                  <a:lnTo>
                    <a:pt x="45" y="111"/>
                  </a:lnTo>
                  <a:lnTo>
                    <a:pt x="45" y="110"/>
                  </a:lnTo>
                  <a:lnTo>
                    <a:pt x="45" y="109"/>
                  </a:lnTo>
                  <a:lnTo>
                    <a:pt x="45" y="108"/>
                  </a:lnTo>
                  <a:lnTo>
                    <a:pt x="46" y="107"/>
                  </a:lnTo>
                  <a:lnTo>
                    <a:pt x="46" y="104"/>
                  </a:lnTo>
                  <a:lnTo>
                    <a:pt x="46" y="103"/>
                  </a:lnTo>
                  <a:lnTo>
                    <a:pt x="46" y="102"/>
                  </a:lnTo>
                  <a:lnTo>
                    <a:pt x="46" y="99"/>
                  </a:lnTo>
                  <a:lnTo>
                    <a:pt x="46" y="97"/>
                  </a:lnTo>
                  <a:lnTo>
                    <a:pt x="46" y="96"/>
                  </a:lnTo>
                  <a:lnTo>
                    <a:pt x="46" y="92"/>
                  </a:lnTo>
                  <a:lnTo>
                    <a:pt x="47" y="85"/>
                  </a:lnTo>
                  <a:lnTo>
                    <a:pt x="48" y="70"/>
                  </a:lnTo>
                  <a:lnTo>
                    <a:pt x="48" y="68"/>
                  </a:lnTo>
                  <a:lnTo>
                    <a:pt x="48" y="66"/>
                  </a:lnTo>
                  <a:lnTo>
                    <a:pt x="48" y="61"/>
                  </a:lnTo>
                  <a:lnTo>
                    <a:pt x="48" y="53"/>
                  </a:lnTo>
                  <a:lnTo>
                    <a:pt x="49" y="37"/>
                  </a:lnTo>
                  <a:lnTo>
                    <a:pt x="49" y="35"/>
                  </a:lnTo>
                  <a:lnTo>
                    <a:pt x="49" y="33"/>
                  </a:lnTo>
                  <a:lnTo>
                    <a:pt x="50" y="30"/>
                  </a:lnTo>
                  <a:lnTo>
                    <a:pt x="50" y="23"/>
                  </a:lnTo>
                  <a:lnTo>
                    <a:pt x="50" y="21"/>
                  </a:lnTo>
                  <a:lnTo>
                    <a:pt x="50" y="20"/>
                  </a:lnTo>
                  <a:lnTo>
                    <a:pt x="50" y="17"/>
                  </a:lnTo>
                  <a:lnTo>
                    <a:pt x="50" y="12"/>
                  </a:lnTo>
                  <a:lnTo>
                    <a:pt x="51" y="11"/>
                  </a:lnTo>
                  <a:lnTo>
                    <a:pt x="51" y="10"/>
                  </a:lnTo>
                  <a:lnTo>
                    <a:pt x="51" y="8"/>
                  </a:lnTo>
                  <a:lnTo>
                    <a:pt x="51" y="7"/>
                  </a:lnTo>
                  <a:lnTo>
                    <a:pt x="51" y="6"/>
                  </a:lnTo>
                  <a:lnTo>
                    <a:pt x="51" y="6"/>
                  </a:lnTo>
                  <a:lnTo>
                    <a:pt x="51" y="4"/>
                  </a:lnTo>
                  <a:lnTo>
                    <a:pt x="51" y="3"/>
                  </a:lnTo>
                  <a:lnTo>
                    <a:pt x="51" y="3"/>
                  </a:lnTo>
                  <a:lnTo>
                    <a:pt x="52" y="2"/>
                  </a:lnTo>
                  <a:lnTo>
                    <a:pt x="52" y="2"/>
                  </a:lnTo>
                  <a:lnTo>
                    <a:pt x="52" y="1"/>
                  </a:lnTo>
                  <a:lnTo>
                    <a:pt x="52" y="1"/>
                  </a:lnTo>
                  <a:lnTo>
                    <a:pt x="52" y="0"/>
                  </a:lnTo>
                  <a:lnTo>
                    <a:pt x="52" y="0"/>
                  </a:lnTo>
                  <a:lnTo>
                    <a:pt x="52" y="0"/>
                  </a:lnTo>
                  <a:lnTo>
                    <a:pt x="52" y="0"/>
                  </a:lnTo>
                  <a:lnTo>
                    <a:pt x="52" y="0"/>
                  </a:lnTo>
                  <a:lnTo>
                    <a:pt x="52" y="0"/>
                  </a:lnTo>
                  <a:lnTo>
                    <a:pt x="52" y="0"/>
                  </a:lnTo>
                  <a:lnTo>
                    <a:pt x="52" y="0"/>
                  </a:lnTo>
                  <a:lnTo>
                    <a:pt x="52" y="0"/>
                  </a:lnTo>
                  <a:lnTo>
                    <a:pt x="53" y="0"/>
                  </a:lnTo>
                  <a:lnTo>
                    <a:pt x="53" y="1"/>
                  </a:lnTo>
                  <a:lnTo>
                    <a:pt x="53" y="1"/>
                  </a:lnTo>
                  <a:lnTo>
                    <a:pt x="53" y="2"/>
                  </a:lnTo>
                  <a:lnTo>
                    <a:pt x="53" y="2"/>
                  </a:lnTo>
                  <a:lnTo>
                    <a:pt x="53" y="3"/>
                  </a:lnTo>
                  <a:lnTo>
                    <a:pt x="53" y="3"/>
                  </a:lnTo>
                  <a:lnTo>
                    <a:pt x="53" y="4"/>
                  </a:lnTo>
                  <a:lnTo>
                    <a:pt x="53" y="5"/>
                  </a:lnTo>
                  <a:lnTo>
                    <a:pt x="53" y="6"/>
                  </a:lnTo>
                  <a:lnTo>
                    <a:pt x="54" y="6"/>
                  </a:lnTo>
                  <a:lnTo>
                    <a:pt x="54" y="8"/>
                  </a:lnTo>
                  <a:lnTo>
                    <a:pt x="54" y="10"/>
                  </a:lnTo>
                  <a:lnTo>
                    <a:pt x="54" y="11"/>
                  </a:lnTo>
                  <a:lnTo>
                    <a:pt x="54" y="13"/>
                  </a:lnTo>
                  <a:lnTo>
                    <a:pt x="54" y="14"/>
                  </a:lnTo>
                  <a:lnTo>
                    <a:pt x="54" y="16"/>
                  </a:lnTo>
                  <a:lnTo>
                    <a:pt x="54" y="18"/>
                  </a:lnTo>
                  <a:lnTo>
                    <a:pt x="55" y="25"/>
                  </a:lnTo>
                  <a:lnTo>
                    <a:pt x="55" y="26"/>
                  </a:lnTo>
                  <a:lnTo>
                    <a:pt x="55" y="28"/>
                  </a:lnTo>
                  <a:lnTo>
                    <a:pt x="55" y="31"/>
                  </a:lnTo>
                  <a:lnTo>
                    <a:pt x="55" y="38"/>
                  </a:lnTo>
                  <a:lnTo>
                    <a:pt x="56" y="53"/>
                  </a:lnTo>
                  <a:lnTo>
                    <a:pt x="56" y="55"/>
                  </a:lnTo>
                  <a:lnTo>
                    <a:pt x="56" y="57"/>
                  </a:lnTo>
                  <a:lnTo>
                    <a:pt x="56" y="61"/>
                  </a:lnTo>
                  <a:lnTo>
                    <a:pt x="57" y="69"/>
                  </a:lnTo>
                  <a:lnTo>
                    <a:pt x="58" y="83"/>
                  </a:lnTo>
                  <a:lnTo>
                    <a:pt x="58" y="85"/>
                  </a:lnTo>
                  <a:lnTo>
                    <a:pt x="58" y="87"/>
                  </a:lnTo>
                  <a:lnTo>
                    <a:pt x="58" y="90"/>
                  </a:lnTo>
                  <a:lnTo>
                    <a:pt x="58" y="92"/>
                  </a:lnTo>
                  <a:lnTo>
                    <a:pt x="58" y="93"/>
                  </a:lnTo>
                  <a:lnTo>
                    <a:pt x="58" y="96"/>
                  </a:lnTo>
                  <a:lnTo>
                    <a:pt x="58" y="98"/>
                  </a:lnTo>
                  <a:lnTo>
                    <a:pt x="58" y="99"/>
                  </a:lnTo>
                  <a:lnTo>
                    <a:pt x="58" y="102"/>
                  </a:lnTo>
                  <a:lnTo>
                    <a:pt x="59" y="103"/>
                  </a:lnTo>
                  <a:lnTo>
                    <a:pt x="59" y="104"/>
                  </a:lnTo>
                  <a:lnTo>
                    <a:pt x="59" y="106"/>
                  </a:lnTo>
                  <a:lnTo>
                    <a:pt x="59" y="107"/>
                  </a:lnTo>
                  <a:lnTo>
                    <a:pt x="59" y="108"/>
                  </a:lnTo>
                  <a:lnTo>
                    <a:pt x="59" y="109"/>
                  </a:lnTo>
                  <a:lnTo>
                    <a:pt x="59" y="110"/>
                  </a:lnTo>
                  <a:lnTo>
                    <a:pt x="59" y="111"/>
                  </a:lnTo>
                  <a:lnTo>
                    <a:pt x="59" y="111"/>
                  </a:lnTo>
                  <a:lnTo>
                    <a:pt x="60" y="112"/>
                  </a:lnTo>
                  <a:lnTo>
                    <a:pt x="60" y="113"/>
                  </a:lnTo>
                  <a:lnTo>
                    <a:pt x="60" y="113"/>
                  </a:lnTo>
                  <a:lnTo>
                    <a:pt x="60" y="114"/>
                  </a:lnTo>
                  <a:lnTo>
                    <a:pt x="60" y="114"/>
                  </a:lnTo>
                  <a:lnTo>
                    <a:pt x="60" y="115"/>
                  </a:lnTo>
                  <a:lnTo>
                    <a:pt x="60" y="115"/>
                  </a:lnTo>
                  <a:lnTo>
                    <a:pt x="60" y="115"/>
                  </a:lnTo>
                  <a:lnTo>
                    <a:pt x="60" y="115"/>
                  </a:lnTo>
                  <a:lnTo>
                    <a:pt x="60" y="116"/>
                  </a:lnTo>
                  <a:lnTo>
                    <a:pt x="60" y="116"/>
                  </a:lnTo>
                  <a:lnTo>
                    <a:pt x="60" y="116"/>
                  </a:lnTo>
                  <a:lnTo>
                    <a:pt x="60" y="115"/>
                  </a:lnTo>
                  <a:lnTo>
                    <a:pt x="61" y="115"/>
                  </a:lnTo>
                  <a:lnTo>
                    <a:pt x="61" y="115"/>
                  </a:lnTo>
                  <a:lnTo>
                    <a:pt x="61" y="115"/>
                  </a:lnTo>
                  <a:lnTo>
                    <a:pt x="61" y="114"/>
                  </a:lnTo>
                  <a:lnTo>
                    <a:pt x="61" y="114"/>
                  </a:lnTo>
                  <a:lnTo>
                    <a:pt x="61" y="113"/>
                  </a:lnTo>
                  <a:lnTo>
                    <a:pt x="61" y="113"/>
                  </a:lnTo>
                  <a:lnTo>
                    <a:pt x="61" y="112"/>
                  </a:lnTo>
                  <a:lnTo>
                    <a:pt x="61" y="111"/>
                  </a:lnTo>
                  <a:lnTo>
                    <a:pt x="62" y="110"/>
                  </a:lnTo>
                  <a:lnTo>
                    <a:pt x="62" y="110"/>
                  </a:lnTo>
                  <a:lnTo>
                    <a:pt x="62" y="108"/>
                  </a:lnTo>
                  <a:lnTo>
                    <a:pt x="62" y="106"/>
                  </a:lnTo>
                  <a:lnTo>
                    <a:pt x="62" y="105"/>
                  </a:lnTo>
                  <a:lnTo>
                    <a:pt x="62" y="103"/>
                  </a:lnTo>
                  <a:lnTo>
                    <a:pt x="62" y="101"/>
                  </a:lnTo>
                  <a:lnTo>
                    <a:pt x="62" y="100"/>
                  </a:lnTo>
                  <a:lnTo>
                    <a:pt x="62" y="97"/>
                  </a:lnTo>
                  <a:lnTo>
                    <a:pt x="63" y="96"/>
                  </a:lnTo>
                  <a:lnTo>
                    <a:pt x="63" y="94"/>
                  </a:lnTo>
                  <a:lnTo>
                    <a:pt x="63" y="90"/>
                  </a:lnTo>
                  <a:lnTo>
                    <a:pt x="63" y="83"/>
                  </a:lnTo>
                  <a:lnTo>
                    <a:pt x="63" y="81"/>
                  </a:lnTo>
                  <a:lnTo>
                    <a:pt x="63" y="80"/>
                  </a:lnTo>
                  <a:lnTo>
                    <a:pt x="64" y="76"/>
                  </a:lnTo>
                  <a:lnTo>
                    <a:pt x="64" y="67"/>
                  </a:lnTo>
                  <a:lnTo>
                    <a:pt x="65" y="51"/>
                  </a:lnTo>
                  <a:lnTo>
                    <a:pt x="65" y="49"/>
                  </a:lnTo>
                  <a:lnTo>
                    <a:pt x="65" y="46"/>
                  </a:lnTo>
                  <a:lnTo>
                    <a:pt x="65" y="42"/>
                  </a:lnTo>
                  <a:lnTo>
                    <a:pt x="66" y="34"/>
                  </a:lnTo>
                  <a:lnTo>
                    <a:pt x="66" y="33"/>
                  </a:lnTo>
                  <a:lnTo>
                    <a:pt x="66" y="31"/>
                  </a:lnTo>
                  <a:lnTo>
                    <a:pt x="66" y="27"/>
                  </a:lnTo>
                  <a:lnTo>
                    <a:pt x="66" y="20"/>
                  </a:lnTo>
                  <a:lnTo>
                    <a:pt x="66" y="19"/>
                  </a:lnTo>
                  <a:lnTo>
                    <a:pt x="67" y="17"/>
                  </a:lnTo>
                  <a:lnTo>
                    <a:pt x="67" y="15"/>
                  </a:lnTo>
                  <a:lnTo>
                    <a:pt x="67" y="13"/>
                  </a:lnTo>
                  <a:lnTo>
                    <a:pt x="67" y="12"/>
                  </a:lnTo>
                  <a:lnTo>
                    <a:pt x="67" y="10"/>
                  </a:lnTo>
                  <a:lnTo>
                    <a:pt x="67" y="9"/>
                  </a:lnTo>
                  <a:lnTo>
                    <a:pt x="67" y="8"/>
                  </a:lnTo>
                  <a:lnTo>
                    <a:pt x="67" y="7"/>
                  </a:lnTo>
                  <a:lnTo>
                    <a:pt x="67" y="6"/>
                  </a:lnTo>
                  <a:lnTo>
                    <a:pt x="67" y="5"/>
                  </a:lnTo>
                  <a:lnTo>
                    <a:pt x="68" y="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32" name="Freeform 97"/>
            <p:cNvSpPr>
              <a:spLocks/>
            </p:cNvSpPr>
            <p:nvPr/>
          </p:nvSpPr>
          <p:spPr bwMode="auto">
            <a:xfrm>
              <a:off x="5593" y="2186"/>
              <a:ext cx="66" cy="116"/>
            </a:xfrm>
            <a:custGeom>
              <a:avLst/>
              <a:gdLst/>
              <a:ahLst/>
              <a:cxnLst>
                <a:cxn ang="0">
                  <a:pos x="0" y="0"/>
                </a:cxn>
                <a:cxn ang="0">
                  <a:pos x="1" y="0"/>
                </a:cxn>
                <a:cxn ang="0">
                  <a:pos x="2" y="4"/>
                </a:cxn>
                <a:cxn ang="0">
                  <a:pos x="3" y="15"/>
                </a:cxn>
                <a:cxn ang="0">
                  <a:pos x="4" y="50"/>
                </a:cxn>
                <a:cxn ang="0">
                  <a:pos x="6" y="83"/>
                </a:cxn>
                <a:cxn ang="0">
                  <a:pos x="7" y="104"/>
                </a:cxn>
                <a:cxn ang="0">
                  <a:pos x="8" y="112"/>
                </a:cxn>
                <a:cxn ang="0">
                  <a:pos x="9" y="116"/>
                </a:cxn>
                <a:cxn ang="0">
                  <a:pos x="9" y="114"/>
                </a:cxn>
                <a:cxn ang="0">
                  <a:pos x="10" y="106"/>
                </a:cxn>
                <a:cxn ang="0">
                  <a:pos x="11" y="86"/>
                </a:cxn>
                <a:cxn ang="0">
                  <a:pos x="13" y="48"/>
                </a:cxn>
                <a:cxn ang="0">
                  <a:pos x="15" y="19"/>
                </a:cxn>
                <a:cxn ang="0">
                  <a:pos x="15" y="7"/>
                </a:cxn>
                <a:cxn ang="0">
                  <a:pos x="16" y="1"/>
                </a:cxn>
                <a:cxn ang="0">
                  <a:pos x="17" y="0"/>
                </a:cxn>
                <a:cxn ang="0">
                  <a:pos x="18" y="3"/>
                </a:cxn>
                <a:cxn ang="0">
                  <a:pos x="19" y="12"/>
                </a:cxn>
                <a:cxn ang="0">
                  <a:pos x="20" y="38"/>
                </a:cxn>
                <a:cxn ang="0">
                  <a:pos x="22" y="83"/>
                </a:cxn>
                <a:cxn ang="0">
                  <a:pos x="23" y="104"/>
                </a:cxn>
                <a:cxn ang="0">
                  <a:pos x="24" y="113"/>
                </a:cxn>
                <a:cxn ang="0">
                  <a:pos x="25" y="116"/>
                </a:cxn>
                <a:cxn ang="0">
                  <a:pos x="25" y="113"/>
                </a:cxn>
                <a:cxn ang="0">
                  <a:pos x="26" y="107"/>
                </a:cxn>
                <a:cxn ang="0">
                  <a:pos x="27" y="86"/>
                </a:cxn>
                <a:cxn ang="0">
                  <a:pos x="30" y="30"/>
                </a:cxn>
                <a:cxn ang="0">
                  <a:pos x="31" y="13"/>
                </a:cxn>
                <a:cxn ang="0">
                  <a:pos x="32" y="4"/>
                </a:cxn>
                <a:cxn ang="0">
                  <a:pos x="33" y="0"/>
                </a:cxn>
                <a:cxn ang="0">
                  <a:pos x="33" y="0"/>
                </a:cxn>
                <a:cxn ang="0">
                  <a:pos x="34" y="6"/>
                </a:cxn>
                <a:cxn ang="0">
                  <a:pos x="35" y="24"/>
                </a:cxn>
                <a:cxn ang="0">
                  <a:pos x="37" y="72"/>
                </a:cxn>
                <a:cxn ang="0">
                  <a:pos x="39" y="101"/>
                </a:cxn>
                <a:cxn ang="0">
                  <a:pos x="40" y="112"/>
                </a:cxn>
                <a:cxn ang="0">
                  <a:pos x="41" y="115"/>
                </a:cxn>
                <a:cxn ang="0">
                  <a:pos x="41" y="114"/>
                </a:cxn>
                <a:cxn ang="0">
                  <a:pos x="42" y="107"/>
                </a:cxn>
                <a:cxn ang="0">
                  <a:pos x="43" y="88"/>
                </a:cxn>
                <a:cxn ang="0">
                  <a:pos x="45" y="41"/>
                </a:cxn>
                <a:cxn ang="0">
                  <a:pos x="47" y="19"/>
                </a:cxn>
                <a:cxn ang="0">
                  <a:pos x="48" y="6"/>
                </a:cxn>
                <a:cxn ang="0">
                  <a:pos x="48" y="1"/>
                </a:cxn>
                <a:cxn ang="0">
                  <a:pos x="49" y="0"/>
                </a:cxn>
                <a:cxn ang="0">
                  <a:pos x="50" y="3"/>
                </a:cxn>
                <a:cxn ang="0">
                  <a:pos x="51" y="12"/>
                </a:cxn>
                <a:cxn ang="0">
                  <a:pos x="52" y="40"/>
                </a:cxn>
                <a:cxn ang="0">
                  <a:pos x="54" y="88"/>
                </a:cxn>
                <a:cxn ang="0">
                  <a:pos x="55" y="106"/>
                </a:cxn>
                <a:cxn ang="0">
                  <a:pos x="56" y="114"/>
                </a:cxn>
                <a:cxn ang="0">
                  <a:pos x="57" y="116"/>
                </a:cxn>
                <a:cxn ang="0">
                  <a:pos x="58" y="112"/>
                </a:cxn>
                <a:cxn ang="0">
                  <a:pos x="58" y="104"/>
                </a:cxn>
                <a:cxn ang="0">
                  <a:pos x="60" y="82"/>
                </a:cxn>
                <a:cxn ang="0">
                  <a:pos x="62" y="26"/>
                </a:cxn>
                <a:cxn ang="0">
                  <a:pos x="63" y="11"/>
                </a:cxn>
                <a:cxn ang="0">
                  <a:pos x="64" y="2"/>
                </a:cxn>
                <a:cxn ang="0">
                  <a:pos x="65" y="0"/>
                </a:cxn>
                <a:cxn ang="0">
                  <a:pos x="65" y="1"/>
                </a:cxn>
                <a:cxn ang="0">
                  <a:pos x="66" y="7"/>
                </a:cxn>
              </a:cxnLst>
              <a:rect l="0" t="0" r="r" b="b"/>
              <a:pathLst>
                <a:path w="66" h="116">
                  <a:moveTo>
                    <a:pt x="0" y="4"/>
                  </a:moveTo>
                  <a:lnTo>
                    <a:pt x="0" y="4"/>
                  </a:lnTo>
                  <a:lnTo>
                    <a:pt x="0" y="3"/>
                  </a:lnTo>
                  <a:lnTo>
                    <a:pt x="0" y="2"/>
                  </a:lnTo>
                  <a:lnTo>
                    <a:pt x="0" y="2"/>
                  </a:lnTo>
                  <a:lnTo>
                    <a:pt x="0" y="1"/>
                  </a:lnTo>
                  <a:lnTo>
                    <a:pt x="0" y="1"/>
                  </a:lnTo>
                  <a:lnTo>
                    <a:pt x="0" y="0"/>
                  </a:lnTo>
                  <a:lnTo>
                    <a:pt x="0" y="0"/>
                  </a:lnTo>
                  <a:lnTo>
                    <a:pt x="0" y="0"/>
                  </a:lnTo>
                  <a:lnTo>
                    <a:pt x="0" y="0"/>
                  </a:lnTo>
                  <a:lnTo>
                    <a:pt x="1" y="0"/>
                  </a:lnTo>
                  <a:lnTo>
                    <a:pt x="1" y="0"/>
                  </a:lnTo>
                  <a:lnTo>
                    <a:pt x="1" y="0"/>
                  </a:lnTo>
                  <a:lnTo>
                    <a:pt x="1" y="0"/>
                  </a:lnTo>
                  <a:lnTo>
                    <a:pt x="1" y="0"/>
                  </a:lnTo>
                  <a:lnTo>
                    <a:pt x="1" y="0"/>
                  </a:lnTo>
                  <a:lnTo>
                    <a:pt x="1" y="0"/>
                  </a:lnTo>
                  <a:lnTo>
                    <a:pt x="1" y="1"/>
                  </a:lnTo>
                  <a:lnTo>
                    <a:pt x="1" y="1"/>
                  </a:lnTo>
                  <a:lnTo>
                    <a:pt x="1" y="2"/>
                  </a:lnTo>
                  <a:lnTo>
                    <a:pt x="1" y="2"/>
                  </a:lnTo>
                  <a:lnTo>
                    <a:pt x="1" y="3"/>
                  </a:lnTo>
                  <a:lnTo>
                    <a:pt x="2" y="4"/>
                  </a:lnTo>
                  <a:lnTo>
                    <a:pt x="2" y="4"/>
                  </a:lnTo>
                  <a:lnTo>
                    <a:pt x="2" y="6"/>
                  </a:lnTo>
                  <a:lnTo>
                    <a:pt x="2" y="7"/>
                  </a:lnTo>
                  <a:lnTo>
                    <a:pt x="2" y="8"/>
                  </a:lnTo>
                  <a:lnTo>
                    <a:pt x="2" y="10"/>
                  </a:lnTo>
                  <a:lnTo>
                    <a:pt x="2" y="11"/>
                  </a:lnTo>
                  <a:lnTo>
                    <a:pt x="2" y="13"/>
                  </a:lnTo>
                  <a:lnTo>
                    <a:pt x="3" y="15"/>
                  </a:lnTo>
                  <a:lnTo>
                    <a:pt x="3" y="17"/>
                  </a:lnTo>
                  <a:lnTo>
                    <a:pt x="3" y="18"/>
                  </a:lnTo>
                  <a:lnTo>
                    <a:pt x="3" y="21"/>
                  </a:lnTo>
                  <a:lnTo>
                    <a:pt x="3" y="27"/>
                  </a:lnTo>
                  <a:lnTo>
                    <a:pt x="4" y="42"/>
                  </a:lnTo>
                  <a:lnTo>
                    <a:pt x="4" y="44"/>
                  </a:lnTo>
                  <a:lnTo>
                    <a:pt x="4" y="46"/>
                  </a:lnTo>
                  <a:lnTo>
                    <a:pt x="4" y="50"/>
                  </a:lnTo>
                  <a:lnTo>
                    <a:pt x="5" y="58"/>
                  </a:lnTo>
                  <a:lnTo>
                    <a:pt x="5" y="61"/>
                  </a:lnTo>
                  <a:lnTo>
                    <a:pt x="5" y="63"/>
                  </a:lnTo>
                  <a:lnTo>
                    <a:pt x="5" y="67"/>
                  </a:lnTo>
                  <a:lnTo>
                    <a:pt x="5" y="75"/>
                  </a:lnTo>
                  <a:lnTo>
                    <a:pt x="5" y="77"/>
                  </a:lnTo>
                  <a:lnTo>
                    <a:pt x="6" y="79"/>
                  </a:lnTo>
                  <a:lnTo>
                    <a:pt x="6" y="83"/>
                  </a:lnTo>
                  <a:lnTo>
                    <a:pt x="6" y="90"/>
                  </a:lnTo>
                  <a:lnTo>
                    <a:pt x="6" y="92"/>
                  </a:lnTo>
                  <a:lnTo>
                    <a:pt x="6" y="94"/>
                  </a:lnTo>
                  <a:lnTo>
                    <a:pt x="7" y="97"/>
                  </a:lnTo>
                  <a:lnTo>
                    <a:pt x="7" y="99"/>
                  </a:lnTo>
                  <a:lnTo>
                    <a:pt x="7" y="100"/>
                  </a:lnTo>
                  <a:lnTo>
                    <a:pt x="7" y="103"/>
                  </a:lnTo>
                  <a:lnTo>
                    <a:pt x="7" y="104"/>
                  </a:lnTo>
                  <a:lnTo>
                    <a:pt x="7" y="105"/>
                  </a:lnTo>
                  <a:lnTo>
                    <a:pt x="7" y="107"/>
                  </a:lnTo>
                  <a:lnTo>
                    <a:pt x="7" y="108"/>
                  </a:lnTo>
                  <a:lnTo>
                    <a:pt x="7" y="109"/>
                  </a:lnTo>
                  <a:lnTo>
                    <a:pt x="7" y="110"/>
                  </a:lnTo>
                  <a:lnTo>
                    <a:pt x="8" y="111"/>
                  </a:lnTo>
                  <a:lnTo>
                    <a:pt x="8" y="111"/>
                  </a:lnTo>
                  <a:lnTo>
                    <a:pt x="8" y="112"/>
                  </a:lnTo>
                  <a:lnTo>
                    <a:pt x="8" y="113"/>
                  </a:lnTo>
                  <a:lnTo>
                    <a:pt x="8" y="114"/>
                  </a:lnTo>
                  <a:lnTo>
                    <a:pt x="8" y="114"/>
                  </a:lnTo>
                  <a:lnTo>
                    <a:pt x="8" y="114"/>
                  </a:lnTo>
                  <a:lnTo>
                    <a:pt x="8" y="115"/>
                  </a:lnTo>
                  <a:lnTo>
                    <a:pt x="8" y="115"/>
                  </a:lnTo>
                  <a:lnTo>
                    <a:pt x="9" y="115"/>
                  </a:lnTo>
                  <a:lnTo>
                    <a:pt x="9" y="116"/>
                  </a:lnTo>
                  <a:lnTo>
                    <a:pt x="9" y="116"/>
                  </a:lnTo>
                  <a:lnTo>
                    <a:pt x="9" y="116"/>
                  </a:lnTo>
                  <a:lnTo>
                    <a:pt x="9" y="115"/>
                  </a:lnTo>
                  <a:lnTo>
                    <a:pt x="9" y="115"/>
                  </a:lnTo>
                  <a:lnTo>
                    <a:pt x="9" y="115"/>
                  </a:lnTo>
                  <a:lnTo>
                    <a:pt x="9" y="115"/>
                  </a:lnTo>
                  <a:lnTo>
                    <a:pt x="9" y="114"/>
                  </a:lnTo>
                  <a:lnTo>
                    <a:pt x="9" y="114"/>
                  </a:lnTo>
                  <a:lnTo>
                    <a:pt x="9" y="113"/>
                  </a:lnTo>
                  <a:lnTo>
                    <a:pt x="9" y="113"/>
                  </a:lnTo>
                  <a:lnTo>
                    <a:pt x="10" y="112"/>
                  </a:lnTo>
                  <a:lnTo>
                    <a:pt x="10" y="111"/>
                  </a:lnTo>
                  <a:lnTo>
                    <a:pt x="10" y="110"/>
                  </a:lnTo>
                  <a:lnTo>
                    <a:pt x="10" y="108"/>
                  </a:lnTo>
                  <a:lnTo>
                    <a:pt x="10" y="107"/>
                  </a:lnTo>
                  <a:lnTo>
                    <a:pt x="10" y="106"/>
                  </a:lnTo>
                  <a:lnTo>
                    <a:pt x="10" y="104"/>
                  </a:lnTo>
                  <a:lnTo>
                    <a:pt x="10" y="103"/>
                  </a:lnTo>
                  <a:lnTo>
                    <a:pt x="11" y="102"/>
                  </a:lnTo>
                  <a:lnTo>
                    <a:pt x="11" y="99"/>
                  </a:lnTo>
                  <a:lnTo>
                    <a:pt x="11" y="98"/>
                  </a:lnTo>
                  <a:lnTo>
                    <a:pt x="11" y="96"/>
                  </a:lnTo>
                  <a:lnTo>
                    <a:pt x="11" y="93"/>
                  </a:lnTo>
                  <a:lnTo>
                    <a:pt x="11" y="86"/>
                  </a:lnTo>
                  <a:lnTo>
                    <a:pt x="11" y="84"/>
                  </a:lnTo>
                  <a:lnTo>
                    <a:pt x="12" y="83"/>
                  </a:lnTo>
                  <a:lnTo>
                    <a:pt x="12" y="79"/>
                  </a:lnTo>
                  <a:lnTo>
                    <a:pt x="12" y="72"/>
                  </a:lnTo>
                  <a:lnTo>
                    <a:pt x="13" y="56"/>
                  </a:lnTo>
                  <a:lnTo>
                    <a:pt x="13" y="54"/>
                  </a:lnTo>
                  <a:lnTo>
                    <a:pt x="13" y="52"/>
                  </a:lnTo>
                  <a:lnTo>
                    <a:pt x="13" y="48"/>
                  </a:lnTo>
                  <a:lnTo>
                    <a:pt x="13" y="40"/>
                  </a:lnTo>
                  <a:lnTo>
                    <a:pt x="14" y="38"/>
                  </a:lnTo>
                  <a:lnTo>
                    <a:pt x="14" y="36"/>
                  </a:lnTo>
                  <a:lnTo>
                    <a:pt x="14" y="33"/>
                  </a:lnTo>
                  <a:lnTo>
                    <a:pt x="14" y="26"/>
                  </a:lnTo>
                  <a:lnTo>
                    <a:pt x="14" y="24"/>
                  </a:lnTo>
                  <a:lnTo>
                    <a:pt x="14" y="22"/>
                  </a:lnTo>
                  <a:lnTo>
                    <a:pt x="15" y="19"/>
                  </a:lnTo>
                  <a:lnTo>
                    <a:pt x="15" y="18"/>
                  </a:lnTo>
                  <a:lnTo>
                    <a:pt x="15" y="16"/>
                  </a:lnTo>
                  <a:lnTo>
                    <a:pt x="15" y="14"/>
                  </a:lnTo>
                  <a:lnTo>
                    <a:pt x="15" y="12"/>
                  </a:lnTo>
                  <a:lnTo>
                    <a:pt x="15" y="11"/>
                  </a:lnTo>
                  <a:lnTo>
                    <a:pt x="15" y="9"/>
                  </a:lnTo>
                  <a:lnTo>
                    <a:pt x="15" y="8"/>
                  </a:lnTo>
                  <a:lnTo>
                    <a:pt x="15" y="7"/>
                  </a:lnTo>
                  <a:lnTo>
                    <a:pt x="16" y="5"/>
                  </a:lnTo>
                  <a:lnTo>
                    <a:pt x="16" y="4"/>
                  </a:lnTo>
                  <a:lnTo>
                    <a:pt x="16" y="4"/>
                  </a:lnTo>
                  <a:lnTo>
                    <a:pt x="16" y="3"/>
                  </a:lnTo>
                  <a:lnTo>
                    <a:pt x="16" y="2"/>
                  </a:lnTo>
                  <a:lnTo>
                    <a:pt x="16" y="2"/>
                  </a:lnTo>
                  <a:lnTo>
                    <a:pt x="16" y="1"/>
                  </a:lnTo>
                  <a:lnTo>
                    <a:pt x="16" y="1"/>
                  </a:lnTo>
                  <a:lnTo>
                    <a:pt x="16" y="0"/>
                  </a:lnTo>
                  <a:lnTo>
                    <a:pt x="16" y="0"/>
                  </a:lnTo>
                  <a:lnTo>
                    <a:pt x="17"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4"/>
                  </a:lnTo>
                  <a:lnTo>
                    <a:pt x="18" y="4"/>
                  </a:lnTo>
                  <a:lnTo>
                    <a:pt x="18" y="5"/>
                  </a:lnTo>
                  <a:lnTo>
                    <a:pt x="18" y="7"/>
                  </a:lnTo>
                  <a:lnTo>
                    <a:pt x="18" y="8"/>
                  </a:lnTo>
                  <a:lnTo>
                    <a:pt x="18" y="9"/>
                  </a:lnTo>
                  <a:lnTo>
                    <a:pt x="18" y="11"/>
                  </a:lnTo>
                  <a:lnTo>
                    <a:pt x="19" y="12"/>
                  </a:lnTo>
                  <a:lnTo>
                    <a:pt x="19" y="14"/>
                  </a:lnTo>
                  <a:lnTo>
                    <a:pt x="19" y="16"/>
                  </a:lnTo>
                  <a:lnTo>
                    <a:pt x="19" y="22"/>
                  </a:lnTo>
                  <a:lnTo>
                    <a:pt x="19" y="24"/>
                  </a:lnTo>
                  <a:lnTo>
                    <a:pt x="19" y="25"/>
                  </a:lnTo>
                  <a:lnTo>
                    <a:pt x="19" y="29"/>
                  </a:lnTo>
                  <a:lnTo>
                    <a:pt x="20" y="36"/>
                  </a:lnTo>
                  <a:lnTo>
                    <a:pt x="20" y="38"/>
                  </a:lnTo>
                  <a:lnTo>
                    <a:pt x="20" y="39"/>
                  </a:lnTo>
                  <a:lnTo>
                    <a:pt x="20" y="43"/>
                  </a:lnTo>
                  <a:lnTo>
                    <a:pt x="21" y="51"/>
                  </a:lnTo>
                  <a:lnTo>
                    <a:pt x="21" y="66"/>
                  </a:lnTo>
                  <a:lnTo>
                    <a:pt x="21" y="68"/>
                  </a:lnTo>
                  <a:lnTo>
                    <a:pt x="21" y="71"/>
                  </a:lnTo>
                  <a:lnTo>
                    <a:pt x="22" y="75"/>
                  </a:lnTo>
                  <a:lnTo>
                    <a:pt x="22" y="83"/>
                  </a:lnTo>
                  <a:lnTo>
                    <a:pt x="22" y="84"/>
                  </a:lnTo>
                  <a:lnTo>
                    <a:pt x="22" y="86"/>
                  </a:lnTo>
                  <a:lnTo>
                    <a:pt x="22" y="90"/>
                  </a:lnTo>
                  <a:lnTo>
                    <a:pt x="23" y="97"/>
                  </a:lnTo>
                  <a:lnTo>
                    <a:pt x="23" y="98"/>
                  </a:lnTo>
                  <a:lnTo>
                    <a:pt x="23" y="100"/>
                  </a:lnTo>
                  <a:lnTo>
                    <a:pt x="23" y="102"/>
                  </a:lnTo>
                  <a:lnTo>
                    <a:pt x="23" y="104"/>
                  </a:lnTo>
                  <a:lnTo>
                    <a:pt x="23" y="105"/>
                  </a:lnTo>
                  <a:lnTo>
                    <a:pt x="23" y="107"/>
                  </a:lnTo>
                  <a:lnTo>
                    <a:pt x="23" y="108"/>
                  </a:lnTo>
                  <a:lnTo>
                    <a:pt x="24" y="109"/>
                  </a:lnTo>
                  <a:lnTo>
                    <a:pt x="24" y="110"/>
                  </a:lnTo>
                  <a:lnTo>
                    <a:pt x="24" y="111"/>
                  </a:lnTo>
                  <a:lnTo>
                    <a:pt x="24" y="112"/>
                  </a:lnTo>
                  <a:lnTo>
                    <a:pt x="24" y="113"/>
                  </a:lnTo>
                  <a:lnTo>
                    <a:pt x="24" y="113"/>
                  </a:lnTo>
                  <a:lnTo>
                    <a:pt x="24" y="114"/>
                  </a:lnTo>
                  <a:lnTo>
                    <a:pt x="24" y="114"/>
                  </a:lnTo>
                  <a:lnTo>
                    <a:pt x="24" y="115"/>
                  </a:lnTo>
                  <a:lnTo>
                    <a:pt x="25" y="115"/>
                  </a:lnTo>
                  <a:lnTo>
                    <a:pt x="25" y="115"/>
                  </a:lnTo>
                  <a:lnTo>
                    <a:pt x="25" y="115"/>
                  </a:lnTo>
                  <a:lnTo>
                    <a:pt x="25" y="116"/>
                  </a:lnTo>
                  <a:lnTo>
                    <a:pt x="25" y="116"/>
                  </a:lnTo>
                  <a:lnTo>
                    <a:pt x="25" y="116"/>
                  </a:lnTo>
                  <a:lnTo>
                    <a:pt x="25" y="115"/>
                  </a:lnTo>
                  <a:lnTo>
                    <a:pt x="25" y="115"/>
                  </a:lnTo>
                  <a:lnTo>
                    <a:pt x="25" y="115"/>
                  </a:lnTo>
                  <a:lnTo>
                    <a:pt x="25" y="114"/>
                  </a:lnTo>
                  <a:lnTo>
                    <a:pt x="25" y="114"/>
                  </a:lnTo>
                  <a:lnTo>
                    <a:pt x="25" y="113"/>
                  </a:lnTo>
                  <a:lnTo>
                    <a:pt x="26" y="113"/>
                  </a:lnTo>
                  <a:lnTo>
                    <a:pt x="26" y="112"/>
                  </a:lnTo>
                  <a:lnTo>
                    <a:pt x="26" y="111"/>
                  </a:lnTo>
                  <a:lnTo>
                    <a:pt x="26" y="111"/>
                  </a:lnTo>
                  <a:lnTo>
                    <a:pt x="26" y="110"/>
                  </a:lnTo>
                  <a:lnTo>
                    <a:pt x="26" y="109"/>
                  </a:lnTo>
                  <a:lnTo>
                    <a:pt x="26" y="108"/>
                  </a:lnTo>
                  <a:lnTo>
                    <a:pt x="26" y="107"/>
                  </a:lnTo>
                  <a:lnTo>
                    <a:pt x="26" y="104"/>
                  </a:lnTo>
                  <a:lnTo>
                    <a:pt x="27" y="103"/>
                  </a:lnTo>
                  <a:lnTo>
                    <a:pt x="27" y="102"/>
                  </a:lnTo>
                  <a:lnTo>
                    <a:pt x="27" y="99"/>
                  </a:lnTo>
                  <a:lnTo>
                    <a:pt x="27" y="92"/>
                  </a:lnTo>
                  <a:lnTo>
                    <a:pt x="27" y="90"/>
                  </a:lnTo>
                  <a:lnTo>
                    <a:pt x="27" y="89"/>
                  </a:lnTo>
                  <a:lnTo>
                    <a:pt x="27" y="86"/>
                  </a:lnTo>
                  <a:lnTo>
                    <a:pt x="28" y="78"/>
                  </a:lnTo>
                  <a:lnTo>
                    <a:pt x="29" y="63"/>
                  </a:lnTo>
                  <a:lnTo>
                    <a:pt x="29" y="61"/>
                  </a:lnTo>
                  <a:lnTo>
                    <a:pt x="29" y="59"/>
                  </a:lnTo>
                  <a:lnTo>
                    <a:pt x="29" y="55"/>
                  </a:lnTo>
                  <a:lnTo>
                    <a:pt x="29" y="47"/>
                  </a:lnTo>
                  <a:lnTo>
                    <a:pt x="30" y="32"/>
                  </a:lnTo>
                  <a:lnTo>
                    <a:pt x="30" y="30"/>
                  </a:lnTo>
                  <a:lnTo>
                    <a:pt x="30" y="28"/>
                  </a:lnTo>
                  <a:lnTo>
                    <a:pt x="30" y="25"/>
                  </a:lnTo>
                  <a:lnTo>
                    <a:pt x="30" y="23"/>
                  </a:lnTo>
                  <a:lnTo>
                    <a:pt x="31" y="22"/>
                  </a:lnTo>
                  <a:lnTo>
                    <a:pt x="31" y="19"/>
                  </a:lnTo>
                  <a:lnTo>
                    <a:pt x="31" y="17"/>
                  </a:lnTo>
                  <a:lnTo>
                    <a:pt x="31" y="16"/>
                  </a:lnTo>
                  <a:lnTo>
                    <a:pt x="31" y="13"/>
                  </a:lnTo>
                  <a:lnTo>
                    <a:pt x="31" y="12"/>
                  </a:lnTo>
                  <a:lnTo>
                    <a:pt x="31" y="11"/>
                  </a:lnTo>
                  <a:lnTo>
                    <a:pt x="31" y="8"/>
                  </a:lnTo>
                  <a:lnTo>
                    <a:pt x="31" y="8"/>
                  </a:lnTo>
                  <a:lnTo>
                    <a:pt x="32" y="6"/>
                  </a:lnTo>
                  <a:lnTo>
                    <a:pt x="32" y="6"/>
                  </a:lnTo>
                  <a:lnTo>
                    <a:pt x="32" y="5"/>
                  </a:lnTo>
                  <a:lnTo>
                    <a:pt x="32" y="4"/>
                  </a:lnTo>
                  <a:lnTo>
                    <a:pt x="32" y="3"/>
                  </a:lnTo>
                  <a:lnTo>
                    <a:pt x="32" y="3"/>
                  </a:lnTo>
                  <a:lnTo>
                    <a:pt x="32" y="2"/>
                  </a:lnTo>
                  <a:lnTo>
                    <a:pt x="32" y="2"/>
                  </a:lnTo>
                  <a:lnTo>
                    <a:pt x="32" y="1"/>
                  </a:lnTo>
                  <a:lnTo>
                    <a:pt x="32" y="1"/>
                  </a:lnTo>
                  <a:lnTo>
                    <a:pt x="33" y="0"/>
                  </a:lnTo>
                  <a:lnTo>
                    <a:pt x="33" y="0"/>
                  </a:lnTo>
                  <a:lnTo>
                    <a:pt x="33" y="0"/>
                  </a:lnTo>
                  <a:lnTo>
                    <a:pt x="33" y="0"/>
                  </a:lnTo>
                  <a:lnTo>
                    <a:pt x="33" y="0"/>
                  </a:lnTo>
                  <a:lnTo>
                    <a:pt x="33" y="0"/>
                  </a:lnTo>
                  <a:lnTo>
                    <a:pt x="33" y="0"/>
                  </a:lnTo>
                  <a:lnTo>
                    <a:pt x="33" y="0"/>
                  </a:lnTo>
                  <a:lnTo>
                    <a:pt x="33" y="0"/>
                  </a:lnTo>
                  <a:lnTo>
                    <a:pt x="33" y="0"/>
                  </a:lnTo>
                  <a:lnTo>
                    <a:pt x="33" y="1"/>
                  </a:lnTo>
                  <a:lnTo>
                    <a:pt x="33" y="1"/>
                  </a:lnTo>
                  <a:lnTo>
                    <a:pt x="34" y="2"/>
                  </a:lnTo>
                  <a:lnTo>
                    <a:pt x="34" y="3"/>
                  </a:lnTo>
                  <a:lnTo>
                    <a:pt x="34" y="3"/>
                  </a:lnTo>
                  <a:lnTo>
                    <a:pt x="34" y="4"/>
                  </a:lnTo>
                  <a:lnTo>
                    <a:pt x="34" y="5"/>
                  </a:lnTo>
                  <a:lnTo>
                    <a:pt x="34" y="6"/>
                  </a:lnTo>
                  <a:lnTo>
                    <a:pt x="34" y="7"/>
                  </a:lnTo>
                  <a:lnTo>
                    <a:pt x="34" y="9"/>
                  </a:lnTo>
                  <a:lnTo>
                    <a:pt x="34" y="10"/>
                  </a:lnTo>
                  <a:lnTo>
                    <a:pt x="35" y="12"/>
                  </a:lnTo>
                  <a:lnTo>
                    <a:pt x="35" y="14"/>
                  </a:lnTo>
                  <a:lnTo>
                    <a:pt x="35" y="21"/>
                  </a:lnTo>
                  <a:lnTo>
                    <a:pt x="35" y="22"/>
                  </a:lnTo>
                  <a:lnTo>
                    <a:pt x="35" y="24"/>
                  </a:lnTo>
                  <a:lnTo>
                    <a:pt x="35" y="28"/>
                  </a:lnTo>
                  <a:lnTo>
                    <a:pt x="36" y="36"/>
                  </a:lnTo>
                  <a:lnTo>
                    <a:pt x="36" y="38"/>
                  </a:lnTo>
                  <a:lnTo>
                    <a:pt x="36" y="40"/>
                  </a:lnTo>
                  <a:lnTo>
                    <a:pt x="36" y="44"/>
                  </a:lnTo>
                  <a:lnTo>
                    <a:pt x="37" y="52"/>
                  </a:lnTo>
                  <a:lnTo>
                    <a:pt x="37" y="70"/>
                  </a:lnTo>
                  <a:lnTo>
                    <a:pt x="37" y="72"/>
                  </a:lnTo>
                  <a:lnTo>
                    <a:pt x="38" y="74"/>
                  </a:lnTo>
                  <a:lnTo>
                    <a:pt x="38" y="78"/>
                  </a:lnTo>
                  <a:lnTo>
                    <a:pt x="38" y="86"/>
                  </a:lnTo>
                  <a:lnTo>
                    <a:pt x="38" y="88"/>
                  </a:lnTo>
                  <a:lnTo>
                    <a:pt x="38" y="89"/>
                  </a:lnTo>
                  <a:lnTo>
                    <a:pt x="39" y="93"/>
                  </a:lnTo>
                  <a:lnTo>
                    <a:pt x="39" y="99"/>
                  </a:lnTo>
                  <a:lnTo>
                    <a:pt x="39" y="101"/>
                  </a:lnTo>
                  <a:lnTo>
                    <a:pt x="39" y="102"/>
                  </a:lnTo>
                  <a:lnTo>
                    <a:pt x="39" y="105"/>
                  </a:lnTo>
                  <a:lnTo>
                    <a:pt x="39" y="106"/>
                  </a:lnTo>
                  <a:lnTo>
                    <a:pt x="39" y="107"/>
                  </a:lnTo>
                  <a:lnTo>
                    <a:pt x="40" y="109"/>
                  </a:lnTo>
                  <a:lnTo>
                    <a:pt x="40" y="110"/>
                  </a:lnTo>
                  <a:lnTo>
                    <a:pt x="40" y="111"/>
                  </a:lnTo>
                  <a:lnTo>
                    <a:pt x="40" y="112"/>
                  </a:lnTo>
                  <a:lnTo>
                    <a:pt x="40" y="112"/>
                  </a:lnTo>
                  <a:lnTo>
                    <a:pt x="40" y="113"/>
                  </a:lnTo>
                  <a:lnTo>
                    <a:pt x="40" y="114"/>
                  </a:lnTo>
                  <a:lnTo>
                    <a:pt x="40" y="114"/>
                  </a:lnTo>
                  <a:lnTo>
                    <a:pt x="40" y="115"/>
                  </a:lnTo>
                  <a:lnTo>
                    <a:pt x="41" y="115"/>
                  </a:lnTo>
                  <a:lnTo>
                    <a:pt x="41" y="115"/>
                  </a:lnTo>
                  <a:lnTo>
                    <a:pt x="41" y="115"/>
                  </a:lnTo>
                  <a:lnTo>
                    <a:pt x="41" y="116"/>
                  </a:lnTo>
                  <a:lnTo>
                    <a:pt x="41" y="116"/>
                  </a:lnTo>
                  <a:lnTo>
                    <a:pt x="41" y="116"/>
                  </a:lnTo>
                  <a:lnTo>
                    <a:pt x="41" y="115"/>
                  </a:lnTo>
                  <a:lnTo>
                    <a:pt x="41" y="115"/>
                  </a:lnTo>
                  <a:lnTo>
                    <a:pt x="41" y="115"/>
                  </a:lnTo>
                  <a:lnTo>
                    <a:pt x="41" y="114"/>
                  </a:lnTo>
                  <a:lnTo>
                    <a:pt x="41" y="114"/>
                  </a:lnTo>
                  <a:lnTo>
                    <a:pt x="41" y="114"/>
                  </a:lnTo>
                  <a:lnTo>
                    <a:pt x="42" y="113"/>
                  </a:lnTo>
                  <a:lnTo>
                    <a:pt x="42" y="112"/>
                  </a:lnTo>
                  <a:lnTo>
                    <a:pt x="42" y="112"/>
                  </a:lnTo>
                  <a:lnTo>
                    <a:pt x="42" y="111"/>
                  </a:lnTo>
                  <a:lnTo>
                    <a:pt x="42" y="110"/>
                  </a:lnTo>
                  <a:lnTo>
                    <a:pt x="42" y="109"/>
                  </a:lnTo>
                  <a:lnTo>
                    <a:pt x="42" y="107"/>
                  </a:lnTo>
                  <a:lnTo>
                    <a:pt x="42" y="106"/>
                  </a:lnTo>
                  <a:lnTo>
                    <a:pt x="42" y="105"/>
                  </a:lnTo>
                  <a:lnTo>
                    <a:pt x="43" y="102"/>
                  </a:lnTo>
                  <a:lnTo>
                    <a:pt x="43" y="100"/>
                  </a:lnTo>
                  <a:lnTo>
                    <a:pt x="43" y="99"/>
                  </a:lnTo>
                  <a:lnTo>
                    <a:pt x="43" y="96"/>
                  </a:lnTo>
                  <a:lnTo>
                    <a:pt x="43" y="89"/>
                  </a:lnTo>
                  <a:lnTo>
                    <a:pt x="43" y="88"/>
                  </a:lnTo>
                  <a:lnTo>
                    <a:pt x="43" y="86"/>
                  </a:lnTo>
                  <a:lnTo>
                    <a:pt x="44" y="82"/>
                  </a:lnTo>
                  <a:lnTo>
                    <a:pt x="44" y="74"/>
                  </a:lnTo>
                  <a:lnTo>
                    <a:pt x="45" y="57"/>
                  </a:lnTo>
                  <a:lnTo>
                    <a:pt x="45" y="55"/>
                  </a:lnTo>
                  <a:lnTo>
                    <a:pt x="45" y="53"/>
                  </a:lnTo>
                  <a:lnTo>
                    <a:pt x="45" y="49"/>
                  </a:lnTo>
                  <a:lnTo>
                    <a:pt x="45" y="41"/>
                  </a:lnTo>
                  <a:lnTo>
                    <a:pt x="46" y="40"/>
                  </a:lnTo>
                  <a:lnTo>
                    <a:pt x="46" y="38"/>
                  </a:lnTo>
                  <a:lnTo>
                    <a:pt x="46" y="34"/>
                  </a:lnTo>
                  <a:lnTo>
                    <a:pt x="46" y="27"/>
                  </a:lnTo>
                  <a:lnTo>
                    <a:pt x="46" y="25"/>
                  </a:lnTo>
                  <a:lnTo>
                    <a:pt x="46" y="24"/>
                  </a:lnTo>
                  <a:lnTo>
                    <a:pt x="47" y="20"/>
                  </a:lnTo>
                  <a:lnTo>
                    <a:pt x="47" y="19"/>
                  </a:lnTo>
                  <a:lnTo>
                    <a:pt x="47" y="18"/>
                  </a:lnTo>
                  <a:lnTo>
                    <a:pt x="47" y="15"/>
                  </a:lnTo>
                  <a:lnTo>
                    <a:pt x="47" y="13"/>
                  </a:lnTo>
                  <a:lnTo>
                    <a:pt x="47" y="12"/>
                  </a:lnTo>
                  <a:lnTo>
                    <a:pt x="47" y="10"/>
                  </a:lnTo>
                  <a:lnTo>
                    <a:pt x="47" y="9"/>
                  </a:lnTo>
                  <a:lnTo>
                    <a:pt x="47" y="8"/>
                  </a:lnTo>
                  <a:lnTo>
                    <a:pt x="48" y="6"/>
                  </a:lnTo>
                  <a:lnTo>
                    <a:pt x="48" y="5"/>
                  </a:lnTo>
                  <a:lnTo>
                    <a:pt x="48" y="4"/>
                  </a:lnTo>
                  <a:lnTo>
                    <a:pt x="48" y="3"/>
                  </a:lnTo>
                  <a:lnTo>
                    <a:pt x="48" y="3"/>
                  </a:lnTo>
                  <a:lnTo>
                    <a:pt x="48" y="2"/>
                  </a:lnTo>
                  <a:lnTo>
                    <a:pt x="48" y="2"/>
                  </a:lnTo>
                  <a:lnTo>
                    <a:pt x="48" y="1"/>
                  </a:lnTo>
                  <a:lnTo>
                    <a:pt x="48" y="1"/>
                  </a:lnTo>
                  <a:lnTo>
                    <a:pt x="48" y="0"/>
                  </a:lnTo>
                  <a:lnTo>
                    <a:pt x="49" y="0"/>
                  </a:lnTo>
                  <a:lnTo>
                    <a:pt x="49" y="0"/>
                  </a:lnTo>
                  <a:lnTo>
                    <a:pt x="49" y="0"/>
                  </a:lnTo>
                  <a:lnTo>
                    <a:pt x="49" y="0"/>
                  </a:lnTo>
                  <a:lnTo>
                    <a:pt x="49" y="0"/>
                  </a:lnTo>
                  <a:lnTo>
                    <a:pt x="49" y="0"/>
                  </a:lnTo>
                  <a:lnTo>
                    <a:pt x="49" y="0"/>
                  </a:lnTo>
                  <a:lnTo>
                    <a:pt x="49" y="0"/>
                  </a:lnTo>
                  <a:lnTo>
                    <a:pt x="49" y="0"/>
                  </a:lnTo>
                  <a:lnTo>
                    <a:pt x="49" y="1"/>
                  </a:lnTo>
                  <a:lnTo>
                    <a:pt x="49" y="1"/>
                  </a:lnTo>
                  <a:lnTo>
                    <a:pt x="49" y="2"/>
                  </a:lnTo>
                  <a:lnTo>
                    <a:pt x="50" y="2"/>
                  </a:lnTo>
                  <a:lnTo>
                    <a:pt x="50" y="3"/>
                  </a:lnTo>
                  <a:lnTo>
                    <a:pt x="50" y="3"/>
                  </a:lnTo>
                  <a:lnTo>
                    <a:pt x="50" y="4"/>
                  </a:lnTo>
                  <a:lnTo>
                    <a:pt x="50" y="5"/>
                  </a:lnTo>
                  <a:lnTo>
                    <a:pt x="50" y="6"/>
                  </a:lnTo>
                  <a:lnTo>
                    <a:pt x="50" y="7"/>
                  </a:lnTo>
                  <a:lnTo>
                    <a:pt x="50" y="8"/>
                  </a:lnTo>
                  <a:lnTo>
                    <a:pt x="50" y="9"/>
                  </a:lnTo>
                  <a:lnTo>
                    <a:pt x="50" y="11"/>
                  </a:lnTo>
                  <a:lnTo>
                    <a:pt x="51" y="12"/>
                  </a:lnTo>
                  <a:lnTo>
                    <a:pt x="51" y="14"/>
                  </a:lnTo>
                  <a:lnTo>
                    <a:pt x="51" y="16"/>
                  </a:lnTo>
                  <a:lnTo>
                    <a:pt x="51" y="23"/>
                  </a:lnTo>
                  <a:lnTo>
                    <a:pt x="51" y="25"/>
                  </a:lnTo>
                  <a:lnTo>
                    <a:pt x="51" y="26"/>
                  </a:lnTo>
                  <a:lnTo>
                    <a:pt x="52" y="30"/>
                  </a:lnTo>
                  <a:lnTo>
                    <a:pt x="52" y="38"/>
                  </a:lnTo>
                  <a:lnTo>
                    <a:pt x="52" y="40"/>
                  </a:lnTo>
                  <a:lnTo>
                    <a:pt x="52" y="42"/>
                  </a:lnTo>
                  <a:lnTo>
                    <a:pt x="52" y="46"/>
                  </a:lnTo>
                  <a:lnTo>
                    <a:pt x="53" y="55"/>
                  </a:lnTo>
                  <a:lnTo>
                    <a:pt x="53" y="72"/>
                  </a:lnTo>
                  <a:lnTo>
                    <a:pt x="53" y="74"/>
                  </a:lnTo>
                  <a:lnTo>
                    <a:pt x="54" y="76"/>
                  </a:lnTo>
                  <a:lnTo>
                    <a:pt x="54" y="80"/>
                  </a:lnTo>
                  <a:lnTo>
                    <a:pt x="54" y="88"/>
                  </a:lnTo>
                  <a:lnTo>
                    <a:pt x="54" y="90"/>
                  </a:lnTo>
                  <a:lnTo>
                    <a:pt x="54" y="92"/>
                  </a:lnTo>
                  <a:lnTo>
                    <a:pt x="55" y="95"/>
                  </a:lnTo>
                  <a:lnTo>
                    <a:pt x="55" y="101"/>
                  </a:lnTo>
                  <a:lnTo>
                    <a:pt x="55" y="102"/>
                  </a:lnTo>
                  <a:lnTo>
                    <a:pt x="55" y="104"/>
                  </a:lnTo>
                  <a:lnTo>
                    <a:pt x="55" y="105"/>
                  </a:lnTo>
                  <a:lnTo>
                    <a:pt x="55" y="106"/>
                  </a:lnTo>
                  <a:lnTo>
                    <a:pt x="55" y="108"/>
                  </a:lnTo>
                  <a:lnTo>
                    <a:pt x="55" y="108"/>
                  </a:lnTo>
                  <a:lnTo>
                    <a:pt x="56" y="110"/>
                  </a:lnTo>
                  <a:lnTo>
                    <a:pt x="56" y="111"/>
                  </a:lnTo>
                  <a:lnTo>
                    <a:pt x="56" y="112"/>
                  </a:lnTo>
                  <a:lnTo>
                    <a:pt x="56" y="113"/>
                  </a:lnTo>
                  <a:lnTo>
                    <a:pt x="56" y="113"/>
                  </a:lnTo>
                  <a:lnTo>
                    <a:pt x="56" y="114"/>
                  </a:lnTo>
                  <a:lnTo>
                    <a:pt x="56" y="114"/>
                  </a:lnTo>
                  <a:lnTo>
                    <a:pt x="56" y="115"/>
                  </a:lnTo>
                  <a:lnTo>
                    <a:pt x="57" y="115"/>
                  </a:lnTo>
                  <a:lnTo>
                    <a:pt x="57" y="115"/>
                  </a:lnTo>
                  <a:lnTo>
                    <a:pt x="57" y="116"/>
                  </a:lnTo>
                  <a:lnTo>
                    <a:pt x="57" y="116"/>
                  </a:lnTo>
                  <a:lnTo>
                    <a:pt x="57" y="116"/>
                  </a:lnTo>
                  <a:lnTo>
                    <a:pt x="57" y="116"/>
                  </a:lnTo>
                  <a:lnTo>
                    <a:pt x="57" y="115"/>
                  </a:lnTo>
                  <a:lnTo>
                    <a:pt x="57" y="115"/>
                  </a:lnTo>
                  <a:lnTo>
                    <a:pt x="57" y="115"/>
                  </a:lnTo>
                  <a:lnTo>
                    <a:pt x="57" y="114"/>
                  </a:lnTo>
                  <a:lnTo>
                    <a:pt x="57" y="114"/>
                  </a:lnTo>
                  <a:lnTo>
                    <a:pt x="57" y="114"/>
                  </a:lnTo>
                  <a:lnTo>
                    <a:pt x="57" y="113"/>
                  </a:lnTo>
                  <a:lnTo>
                    <a:pt x="58" y="112"/>
                  </a:lnTo>
                  <a:lnTo>
                    <a:pt x="58" y="112"/>
                  </a:lnTo>
                  <a:lnTo>
                    <a:pt x="58" y="111"/>
                  </a:lnTo>
                  <a:lnTo>
                    <a:pt x="58" y="110"/>
                  </a:lnTo>
                  <a:lnTo>
                    <a:pt x="58" y="109"/>
                  </a:lnTo>
                  <a:lnTo>
                    <a:pt x="58" y="108"/>
                  </a:lnTo>
                  <a:lnTo>
                    <a:pt x="58" y="106"/>
                  </a:lnTo>
                  <a:lnTo>
                    <a:pt x="58" y="105"/>
                  </a:lnTo>
                  <a:lnTo>
                    <a:pt x="58" y="104"/>
                  </a:lnTo>
                  <a:lnTo>
                    <a:pt x="59" y="102"/>
                  </a:lnTo>
                  <a:lnTo>
                    <a:pt x="59" y="100"/>
                  </a:lnTo>
                  <a:lnTo>
                    <a:pt x="59" y="99"/>
                  </a:lnTo>
                  <a:lnTo>
                    <a:pt x="59" y="96"/>
                  </a:lnTo>
                  <a:lnTo>
                    <a:pt x="59" y="89"/>
                  </a:lnTo>
                  <a:lnTo>
                    <a:pt x="60" y="88"/>
                  </a:lnTo>
                  <a:lnTo>
                    <a:pt x="60" y="86"/>
                  </a:lnTo>
                  <a:lnTo>
                    <a:pt x="60" y="82"/>
                  </a:lnTo>
                  <a:lnTo>
                    <a:pt x="60" y="75"/>
                  </a:lnTo>
                  <a:lnTo>
                    <a:pt x="61" y="59"/>
                  </a:lnTo>
                  <a:lnTo>
                    <a:pt x="61" y="57"/>
                  </a:lnTo>
                  <a:lnTo>
                    <a:pt x="61" y="55"/>
                  </a:lnTo>
                  <a:lnTo>
                    <a:pt x="61" y="51"/>
                  </a:lnTo>
                  <a:lnTo>
                    <a:pt x="62" y="43"/>
                  </a:lnTo>
                  <a:lnTo>
                    <a:pt x="62" y="28"/>
                  </a:lnTo>
                  <a:lnTo>
                    <a:pt x="62" y="26"/>
                  </a:lnTo>
                  <a:lnTo>
                    <a:pt x="62" y="25"/>
                  </a:lnTo>
                  <a:lnTo>
                    <a:pt x="63" y="22"/>
                  </a:lnTo>
                  <a:lnTo>
                    <a:pt x="63" y="20"/>
                  </a:lnTo>
                  <a:lnTo>
                    <a:pt x="63" y="18"/>
                  </a:lnTo>
                  <a:lnTo>
                    <a:pt x="63" y="16"/>
                  </a:lnTo>
                  <a:lnTo>
                    <a:pt x="63" y="14"/>
                  </a:lnTo>
                  <a:lnTo>
                    <a:pt x="63" y="13"/>
                  </a:lnTo>
                  <a:lnTo>
                    <a:pt x="63" y="11"/>
                  </a:lnTo>
                  <a:lnTo>
                    <a:pt x="63" y="9"/>
                  </a:lnTo>
                  <a:lnTo>
                    <a:pt x="63" y="8"/>
                  </a:lnTo>
                  <a:lnTo>
                    <a:pt x="64" y="6"/>
                  </a:lnTo>
                  <a:lnTo>
                    <a:pt x="64" y="6"/>
                  </a:lnTo>
                  <a:lnTo>
                    <a:pt x="64" y="5"/>
                  </a:lnTo>
                  <a:lnTo>
                    <a:pt x="64" y="4"/>
                  </a:lnTo>
                  <a:lnTo>
                    <a:pt x="64" y="3"/>
                  </a:lnTo>
                  <a:lnTo>
                    <a:pt x="64" y="2"/>
                  </a:lnTo>
                  <a:lnTo>
                    <a:pt x="64" y="2"/>
                  </a:lnTo>
                  <a:lnTo>
                    <a:pt x="64" y="1"/>
                  </a:lnTo>
                  <a:lnTo>
                    <a:pt x="64" y="1"/>
                  </a:lnTo>
                  <a:lnTo>
                    <a:pt x="64" y="1"/>
                  </a:lnTo>
                  <a:lnTo>
                    <a:pt x="64" y="0"/>
                  </a:lnTo>
                  <a:lnTo>
                    <a:pt x="64" y="0"/>
                  </a:lnTo>
                  <a:lnTo>
                    <a:pt x="65" y="0"/>
                  </a:lnTo>
                  <a:lnTo>
                    <a:pt x="65" y="0"/>
                  </a:lnTo>
                  <a:lnTo>
                    <a:pt x="65" y="0"/>
                  </a:lnTo>
                  <a:lnTo>
                    <a:pt x="65" y="0"/>
                  </a:lnTo>
                  <a:lnTo>
                    <a:pt x="65" y="0"/>
                  </a:lnTo>
                  <a:lnTo>
                    <a:pt x="65" y="0"/>
                  </a:lnTo>
                  <a:lnTo>
                    <a:pt x="65" y="0"/>
                  </a:lnTo>
                  <a:lnTo>
                    <a:pt x="65" y="0"/>
                  </a:lnTo>
                  <a:lnTo>
                    <a:pt x="65" y="1"/>
                  </a:lnTo>
                  <a:lnTo>
                    <a:pt x="65" y="1"/>
                  </a:lnTo>
                  <a:lnTo>
                    <a:pt x="66" y="2"/>
                  </a:lnTo>
                  <a:lnTo>
                    <a:pt x="66" y="2"/>
                  </a:lnTo>
                  <a:lnTo>
                    <a:pt x="66" y="3"/>
                  </a:lnTo>
                  <a:lnTo>
                    <a:pt x="66" y="4"/>
                  </a:lnTo>
                  <a:lnTo>
                    <a:pt x="66" y="4"/>
                  </a:lnTo>
                  <a:lnTo>
                    <a:pt x="66" y="5"/>
                  </a:lnTo>
                  <a:lnTo>
                    <a:pt x="66" y="6"/>
                  </a:lnTo>
                  <a:lnTo>
                    <a:pt x="66" y="7"/>
                  </a:lnTo>
                  <a:lnTo>
                    <a:pt x="66" y="8"/>
                  </a:lnTo>
                  <a:lnTo>
                    <a:pt x="66" y="10"/>
                  </a:lnTo>
                  <a:lnTo>
                    <a:pt x="66" y="11"/>
                  </a:lnTo>
                  <a:lnTo>
                    <a:pt x="66" y="12"/>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33" name="Freeform 98"/>
            <p:cNvSpPr>
              <a:spLocks/>
            </p:cNvSpPr>
            <p:nvPr/>
          </p:nvSpPr>
          <p:spPr bwMode="auto">
            <a:xfrm>
              <a:off x="5659" y="2186"/>
              <a:ext cx="69" cy="116"/>
            </a:xfrm>
            <a:custGeom>
              <a:avLst/>
              <a:gdLst/>
              <a:ahLst/>
              <a:cxnLst>
                <a:cxn ang="0">
                  <a:pos x="2" y="36"/>
                </a:cxn>
                <a:cxn ang="0">
                  <a:pos x="4" y="84"/>
                </a:cxn>
                <a:cxn ang="0">
                  <a:pos x="5" y="105"/>
                </a:cxn>
                <a:cxn ang="0">
                  <a:pos x="6" y="113"/>
                </a:cxn>
                <a:cxn ang="0">
                  <a:pos x="7" y="116"/>
                </a:cxn>
                <a:cxn ang="0">
                  <a:pos x="8" y="113"/>
                </a:cxn>
                <a:cxn ang="0">
                  <a:pos x="8" y="103"/>
                </a:cxn>
                <a:cxn ang="0">
                  <a:pos x="10" y="77"/>
                </a:cxn>
                <a:cxn ang="0">
                  <a:pos x="12" y="37"/>
                </a:cxn>
                <a:cxn ang="0">
                  <a:pos x="13" y="16"/>
                </a:cxn>
                <a:cxn ang="0">
                  <a:pos x="14" y="4"/>
                </a:cxn>
                <a:cxn ang="0">
                  <a:pos x="14" y="0"/>
                </a:cxn>
                <a:cxn ang="0">
                  <a:pos x="15" y="1"/>
                </a:cxn>
                <a:cxn ang="0">
                  <a:pos x="16" y="7"/>
                </a:cxn>
                <a:cxn ang="0">
                  <a:pos x="17" y="26"/>
                </a:cxn>
                <a:cxn ang="0">
                  <a:pos x="19" y="59"/>
                </a:cxn>
                <a:cxn ang="0">
                  <a:pos x="20" y="93"/>
                </a:cxn>
                <a:cxn ang="0">
                  <a:pos x="21" y="108"/>
                </a:cxn>
                <a:cxn ang="0">
                  <a:pos x="22" y="114"/>
                </a:cxn>
                <a:cxn ang="0">
                  <a:pos x="23" y="115"/>
                </a:cxn>
                <a:cxn ang="0">
                  <a:pos x="23" y="112"/>
                </a:cxn>
                <a:cxn ang="0">
                  <a:pos x="24" y="101"/>
                </a:cxn>
                <a:cxn ang="0">
                  <a:pos x="26" y="78"/>
                </a:cxn>
                <a:cxn ang="0">
                  <a:pos x="28" y="33"/>
                </a:cxn>
                <a:cxn ang="0">
                  <a:pos x="29" y="13"/>
                </a:cxn>
                <a:cxn ang="0">
                  <a:pos x="29" y="4"/>
                </a:cxn>
                <a:cxn ang="0">
                  <a:pos x="30" y="0"/>
                </a:cxn>
                <a:cxn ang="0">
                  <a:pos x="31" y="1"/>
                </a:cxn>
                <a:cxn ang="0">
                  <a:pos x="32" y="7"/>
                </a:cxn>
                <a:cxn ang="0">
                  <a:pos x="33" y="22"/>
                </a:cxn>
                <a:cxn ang="0">
                  <a:pos x="35" y="69"/>
                </a:cxn>
                <a:cxn ang="0">
                  <a:pos x="36" y="94"/>
                </a:cxn>
                <a:cxn ang="0">
                  <a:pos x="37" y="109"/>
                </a:cxn>
                <a:cxn ang="0">
                  <a:pos x="38" y="115"/>
                </a:cxn>
                <a:cxn ang="0">
                  <a:pos x="38" y="115"/>
                </a:cxn>
                <a:cxn ang="0">
                  <a:pos x="39" y="111"/>
                </a:cxn>
                <a:cxn ang="0">
                  <a:pos x="40" y="102"/>
                </a:cxn>
                <a:cxn ang="0">
                  <a:pos x="41" y="75"/>
                </a:cxn>
                <a:cxn ang="0">
                  <a:pos x="43" y="28"/>
                </a:cxn>
                <a:cxn ang="0">
                  <a:pos x="45" y="8"/>
                </a:cxn>
                <a:cxn ang="0">
                  <a:pos x="46" y="1"/>
                </a:cxn>
                <a:cxn ang="0">
                  <a:pos x="46" y="0"/>
                </a:cxn>
                <a:cxn ang="0">
                  <a:pos x="47" y="5"/>
                </a:cxn>
                <a:cxn ang="0">
                  <a:pos x="48" y="17"/>
                </a:cxn>
                <a:cxn ang="0">
                  <a:pos x="50" y="64"/>
                </a:cxn>
                <a:cxn ang="0">
                  <a:pos x="52" y="95"/>
                </a:cxn>
                <a:cxn ang="0">
                  <a:pos x="53" y="109"/>
                </a:cxn>
                <a:cxn ang="0">
                  <a:pos x="53" y="115"/>
                </a:cxn>
                <a:cxn ang="0">
                  <a:pos x="54" y="115"/>
                </a:cxn>
                <a:cxn ang="0">
                  <a:pos x="55" y="111"/>
                </a:cxn>
                <a:cxn ang="0">
                  <a:pos x="56" y="99"/>
                </a:cxn>
                <a:cxn ang="0">
                  <a:pos x="58" y="59"/>
                </a:cxn>
                <a:cxn ang="0">
                  <a:pos x="59" y="28"/>
                </a:cxn>
                <a:cxn ang="0">
                  <a:pos x="60" y="11"/>
                </a:cxn>
                <a:cxn ang="0">
                  <a:pos x="61" y="2"/>
                </a:cxn>
                <a:cxn ang="0">
                  <a:pos x="62" y="0"/>
                </a:cxn>
                <a:cxn ang="0">
                  <a:pos x="62" y="2"/>
                </a:cxn>
                <a:cxn ang="0">
                  <a:pos x="63" y="10"/>
                </a:cxn>
                <a:cxn ang="0">
                  <a:pos x="65" y="34"/>
                </a:cxn>
                <a:cxn ang="0">
                  <a:pos x="67" y="81"/>
                </a:cxn>
                <a:cxn ang="0">
                  <a:pos x="68" y="104"/>
                </a:cxn>
                <a:cxn ang="0">
                  <a:pos x="69" y="112"/>
                </a:cxn>
              </a:cxnLst>
              <a:rect l="0" t="0" r="r" b="b"/>
              <a:pathLst>
                <a:path w="69" h="116">
                  <a:moveTo>
                    <a:pt x="0" y="12"/>
                  </a:moveTo>
                  <a:lnTo>
                    <a:pt x="1" y="15"/>
                  </a:lnTo>
                  <a:lnTo>
                    <a:pt x="1" y="21"/>
                  </a:lnTo>
                  <a:lnTo>
                    <a:pt x="1" y="22"/>
                  </a:lnTo>
                  <a:lnTo>
                    <a:pt x="1" y="24"/>
                  </a:lnTo>
                  <a:lnTo>
                    <a:pt x="1" y="27"/>
                  </a:lnTo>
                  <a:lnTo>
                    <a:pt x="2" y="34"/>
                  </a:lnTo>
                  <a:lnTo>
                    <a:pt x="2" y="36"/>
                  </a:lnTo>
                  <a:lnTo>
                    <a:pt x="2" y="38"/>
                  </a:lnTo>
                  <a:lnTo>
                    <a:pt x="2" y="42"/>
                  </a:lnTo>
                  <a:lnTo>
                    <a:pt x="2" y="51"/>
                  </a:lnTo>
                  <a:lnTo>
                    <a:pt x="3" y="68"/>
                  </a:lnTo>
                  <a:lnTo>
                    <a:pt x="3" y="70"/>
                  </a:lnTo>
                  <a:lnTo>
                    <a:pt x="3" y="72"/>
                  </a:lnTo>
                  <a:lnTo>
                    <a:pt x="4" y="76"/>
                  </a:lnTo>
                  <a:lnTo>
                    <a:pt x="4" y="84"/>
                  </a:lnTo>
                  <a:lnTo>
                    <a:pt x="4" y="86"/>
                  </a:lnTo>
                  <a:lnTo>
                    <a:pt x="4" y="88"/>
                  </a:lnTo>
                  <a:lnTo>
                    <a:pt x="4" y="92"/>
                  </a:lnTo>
                  <a:lnTo>
                    <a:pt x="5" y="98"/>
                  </a:lnTo>
                  <a:lnTo>
                    <a:pt x="5" y="100"/>
                  </a:lnTo>
                  <a:lnTo>
                    <a:pt x="5" y="101"/>
                  </a:lnTo>
                  <a:lnTo>
                    <a:pt x="5" y="104"/>
                  </a:lnTo>
                  <a:lnTo>
                    <a:pt x="5" y="105"/>
                  </a:lnTo>
                  <a:lnTo>
                    <a:pt x="5" y="106"/>
                  </a:lnTo>
                  <a:lnTo>
                    <a:pt x="6" y="108"/>
                  </a:lnTo>
                  <a:lnTo>
                    <a:pt x="6" y="110"/>
                  </a:lnTo>
                  <a:lnTo>
                    <a:pt x="6" y="110"/>
                  </a:lnTo>
                  <a:lnTo>
                    <a:pt x="6" y="111"/>
                  </a:lnTo>
                  <a:lnTo>
                    <a:pt x="6" y="112"/>
                  </a:lnTo>
                  <a:lnTo>
                    <a:pt x="6" y="113"/>
                  </a:lnTo>
                  <a:lnTo>
                    <a:pt x="6" y="113"/>
                  </a:lnTo>
                  <a:lnTo>
                    <a:pt x="6" y="114"/>
                  </a:lnTo>
                  <a:lnTo>
                    <a:pt x="6" y="114"/>
                  </a:lnTo>
                  <a:lnTo>
                    <a:pt x="6" y="115"/>
                  </a:lnTo>
                  <a:lnTo>
                    <a:pt x="6" y="115"/>
                  </a:lnTo>
                  <a:lnTo>
                    <a:pt x="6" y="115"/>
                  </a:lnTo>
                  <a:lnTo>
                    <a:pt x="7" y="116"/>
                  </a:lnTo>
                  <a:lnTo>
                    <a:pt x="7" y="116"/>
                  </a:lnTo>
                  <a:lnTo>
                    <a:pt x="7" y="116"/>
                  </a:lnTo>
                  <a:lnTo>
                    <a:pt x="7" y="115"/>
                  </a:lnTo>
                  <a:lnTo>
                    <a:pt x="7" y="115"/>
                  </a:lnTo>
                  <a:lnTo>
                    <a:pt x="7" y="115"/>
                  </a:lnTo>
                  <a:lnTo>
                    <a:pt x="7" y="115"/>
                  </a:lnTo>
                  <a:lnTo>
                    <a:pt x="7" y="114"/>
                  </a:lnTo>
                  <a:lnTo>
                    <a:pt x="7" y="114"/>
                  </a:lnTo>
                  <a:lnTo>
                    <a:pt x="8" y="113"/>
                  </a:lnTo>
                  <a:lnTo>
                    <a:pt x="8" y="113"/>
                  </a:lnTo>
                  <a:lnTo>
                    <a:pt x="8" y="112"/>
                  </a:lnTo>
                  <a:lnTo>
                    <a:pt x="8" y="111"/>
                  </a:lnTo>
                  <a:lnTo>
                    <a:pt x="8" y="110"/>
                  </a:lnTo>
                  <a:lnTo>
                    <a:pt x="8" y="109"/>
                  </a:lnTo>
                  <a:lnTo>
                    <a:pt x="8" y="107"/>
                  </a:lnTo>
                  <a:lnTo>
                    <a:pt x="8" y="106"/>
                  </a:lnTo>
                  <a:lnTo>
                    <a:pt x="8" y="105"/>
                  </a:lnTo>
                  <a:lnTo>
                    <a:pt x="8" y="103"/>
                  </a:lnTo>
                  <a:lnTo>
                    <a:pt x="8" y="102"/>
                  </a:lnTo>
                  <a:lnTo>
                    <a:pt x="9" y="100"/>
                  </a:lnTo>
                  <a:lnTo>
                    <a:pt x="9" y="97"/>
                  </a:lnTo>
                  <a:lnTo>
                    <a:pt x="9" y="91"/>
                  </a:lnTo>
                  <a:lnTo>
                    <a:pt x="9" y="90"/>
                  </a:lnTo>
                  <a:lnTo>
                    <a:pt x="9" y="88"/>
                  </a:lnTo>
                  <a:lnTo>
                    <a:pt x="10" y="84"/>
                  </a:lnTo>
                  <a:lnTo>
                    <a:pt x="10" y="77"/>
                  </a:lnTo>
                  <a:lnTo>
                    <a:pt x="10" y="61"/>
                  </a:lnTo>
                  <a:lnTo>
                    <a:pt x="11" y="59"/>
                  </a:lnTo>
                  <a:lnTo>
                    <a:pt x="11" y="57"/>
                  </a:lnTo>
                  <a:lnTo>
                    <a:pt x="11" y="53"/>
                  </a:lnTo>
                  <a:lnTo>
                    <a:pt x="11" y="45"/>
                  </a:lnTo>
                  <a:lnTo>
                    <a:pt x="11" y="43"/>
                  </a:lnTo>
                  <a:lnTo>
                    <a:pt x="11" y="41"/>
                  </a:lnTo>
                  <a:lnTo>
                    <a:pt x="12" y="37"/>
                  </a:lnTo>
                  <a:lnTo>
                    <a:pt x="12" y="30"/>
                  </a:lnTo>
                  <a:lnTo>
                    <a:pt x="12" y="28"/>
                  </a:lnTo>
                  <a:lnTo>
                    <a:pt x="12" y="26"/>
                  </a:lnTo>
                  <a:lnTo>
                    <a:pt x="12" y="23"/>
                  </a:lnTo>
                  <a:lnTo>
                    <a:pt x="12" y="22"/>
                  </a:lnTo>
                  <a:lnTo>
                    <a:pt x="12" y="20"/>
                  </a:lnTo>
                  <a:lnTo>
                    <a:pt x="13" y="17"/>
                  </a:lnTo>
                  <a:lnTo>
                    <a:pt x="13" y="16"/>
                  </a:lnTo>
                  <a:lnTo>
                    <a:pt x="13" y="14"/>
                  </a:lnTo>
                  <a:lnTo>
                    <a:pt x="13" y="12"/>
                  </a:lnTo>
                  <a:lnTo>
                    <a:pt x="13" y="10"/>
                  </a:lnTo>
                  <a:lnTo>
                    <a:pt x="13" y="9"/>
                  </a:lnTo>
                  <a:lnTo>
                    <a:pt x="13" y="7"/>
                  </a:lnTo>
                  <a:lnTo>
                    <a:pt x="13" y="6"/>
                  </a:lnTo>
                  <a:lnTo>
                    <a:pt x="14" y="5"/>
                  </a:lnTo>
                  <a:lnTo>
                    <a:pt x="14" y="4"/>
                  </a:lnTo>
                  <a:lnTo>
                    <a:pt x="14" y="4"/>
                  </a:lnTo>
                  <a:lnTo>
                    <a:pt x="14" y="3"/>
                  </a:lnTo>
                  <a:lnTo>
                    <a:pt x="14" y="2"/>
                  </a:lnTo>
                  <a:lnTo>
                    <a:pt x="14" y="2"/>
                  </a:lnTo>
                  <a:lnTo>
                    <a:pt x="14" y="1"/>
                  </a:lnTo>
                  <a:lnTo>
                    <a:pt x="14" y="0"/>
                  </a:lnTo>
                  <a:lnTo>
                    <a:pt x="14" y="0"/>
                  </a:lnTo>
                  <a:lnTo>
                    <a:pt x="14" y="0"/>
                  </a:lnTo>
                  <a:lnTo>
                    <a:pt x="14" y="0"/>
                  </a:lnTo>
                  <a:lnTo>
                    <a:pt x="15" y="0"/>
                  </a:lnTo>
                  <a:lnTo>
                    <a:pt x="15" y="0"/>
                  </a:lnTo>
                  <a:lnTo>
                    <a:pt x="15" y="0"/>
                  </a:lnTo>
                  <a:lnTo>
                    <a:pt x="15" y="0"/>
                  </a:lnTo>
                  <a:lnTo>
                    <a:pt x="15" y="0"/>
                  </a:lnTo>
                  <a:lnTo>
                    <a:pt x="15" y="0"/>
                  </a:lnTo>
                  <a:lnTo>
                    <a:pt x="15" y="1"/>
                  </a:lnTo>
                  <a:lnTo>
                    <a:pt x="15" y="1"/>
                  </a:lnTo>
                  <a:lnTo>
                    <a:pt x="15" y="2"/>
                  </a:lnTo>
                  <a:lnTo>
                    <a:pt x="15" y="2"/>
                  </a:lnTo>
                  <a:lnTo>
                    <a:pt x="16" y="3"/>
                  </a:lnTo>
                  <a:lnTo>
                    <a:pt x="16" y="4"/>
                  </a:lnTo>
                  <a:lnTo>
                    <a:pt x="16" y="5"/>
                  </a:lnTo>
                  <a:lnTo>
                    <a:pt x="16" y="6"/>
                  </a:lnTo>
                  <a:lnTo>
                    <a:pt x="16" y="7"/>
                  </a:lnTo>
                  <a:lnTo>
                    <a:pt x="16" y="8"/>
                  </a:lnTo>
                  <a:lnTo>
                    <a:pt x="16" y="9"/>
                  </a:lnTo>
                  <a:lnTo>
                    <a:pt x="16" y="10"/>
                  </a:lnTo>
                  <a:lnTo>
                    <a:pt x="16" y="13"/>
                  </a:lnTo>
                  <a:lnTo>
                    <a:pt x="16" y="14"/>
                  </a:lnTo>
                  <a:lnTo>
                    <a:pt x="17" y="16"/>
                  </a:lnTo>
                  <a:lnTo>
                    <a:pt x="17" y="19"/>
                  </a:lnTo>
                  <a:lnTo>
                    <a:pt x="17" y="26"/>
                  </a:lnTo>
                  <a:lnTo>
                    <a:pt x="17" y="28"/>
                  </a:lnTo>
                  <a:lnTo>
                    <a:pt x="17" y="30"/>
                  </a:lnTo>
                  <a:lnTo>
                    <a:pt x="18" y="34"/>
                  </a:lnTo>
                  <a:lnTo>
                    <a:pt x="18" y="42"/>
                  </a:lnTo>
                  <a:lnTo>
                    <a:pt x="18" y="44"/>
                  </a:lnTo>
                  <a:lnTo>
                    <a:pt x="18" y="46"/>
                  </a:lnTo>
                  <a:lnTo>
                    <a:pt x="18" y="50"/>
                  </a:lnTo>
                  <a:lnTo>
                    <a:pt x="19" y="59"/>
                  </a:lnTo>
                  <a:lnTo>
                    <a:pt x="19" y="76"/>
                  </a:lnTo>
                  <a:lnTo>
                    <a:pt x="20" y="78"/>
                  </a:lnTo>
                  <a:lnTo>
                    <a:pt x="20" y="80"/>
                  </a:lnTo>
                  <a:lnTo>
                    <a:pt x="20" y="84"/>
                  </a:lnTo>
                  <a:lnTo>
                    <a:pt x="20" y="86"/>
                  </a:lnTo>
                  <a:lnTo>
                    <a:pt x="20" y="88"/>
                  </a:lnTo>
                  <a:lnTo>
                    <a:pt x="20" y="92"/>
                  </a:lnTo>
                  <a:lnTo>
                    <a:pt x="20" y="93"/>
                  </a:lnTo>
                  <a:lnTo>
                    <a:pt x="20" y="95"/>
                  </a:lnTo>
                  <a:lnTo>
                    <a:pt x="20" y="98"/>
                  </a:lnTo>
                  <a:lnTo>
                    <a:pt x="21" y="100"/>
                  </a:lnTo>
                  <a:lnTo>
                    <a:pt x="21" y="101"/>
                  </a:lnTo>
                  <a:lnTo>
                    <a:pt x="21" y="104"/>
                  </a:lnTo>
                  <a:lnTo>
                    <a:pt x="21" y="105"/>
                  </a:lnTo>
                  <a:lnTo>
                    <a:pt x="21" y="106"/>
                  </a:lnTo>
                  <a:lnTo>
                    <a:pt x="21" y="108"/>
                  </a:lnTo>
                  <a:lnTo>
                    <a:pt x="21" y="108"/>
                  </a:lnTo>
                  <a:lnTo>
                    <a:pt x="21" y="110"/>
                  </a:lnTo>
                  <a:lnTo>
                    <a:pt x="22" y="110"/>
                  </a:lnTo>
                  <a:lnTo>
                    <a:pt x="22" y="111"/>
                  </a:lnTo>
                  <a:lnTo>
                    <a:pt x="22" y="112"/>
                  </a:lnTo>
                  <a:lnTo>
                    <a:pt x="22" y="113"/>
                  </a:lnTo>
                  <a:lnTo>
                    <a:pt x="22" y="113"/>
                  </a:lnTo>
                  <a:lnTo>
                    <a:pt x="22" y="114"/>
                  </a:lnTo>
                  <a:lnTo>
                    <a:pt x="22" y="114"/>
                  </a:lnTo>
                  <a:lnTo>
                    <a:pt x="22" y="115"/>
                  </a:lnTo>
                  <a:lnTo>
                    <a:pt x="22" y="115"/>
                  </a:lnTo>
                  <a:lnTo>
                    <a:pt x="22" y="115"/>
                  </a:lnTo>
                  <a:lnTo>
                    <a:pt x="22" y="116"/>
                  </a:lnTo>
                  <a:lnTo>
                    <a:pt x="22" y="116"/>
                  </a:lnTo>
                  <a:lnTo>
                    <a:pt x="23" y="116"/>
                  </a:lnTo>
                  <a:lnTo>
                    <a:pt x="23" y="115"/>
                  </a:lnTo>
                  <a:lnTo>
                    <a:pt x="23" y="115"/>
                  </a:lnTo>
                  <a:lnTo>
                    <a:pt x="23" y="115"/>
                  </a:lnTo>
                  <a:lnTo>
                    <a:pt x="23" y="115"/>
                  </a:lnTo>
                  <a:lnTo>
                    <a:pt x="23" y="114"/>
                  </a:lnTo>
                  <a:lnTo>
                    <a:pt x="23" y="114"/>
                  </a:lnTo>
                  <a:lnTo>
                    <a:pt x="23" y="113"/>
                  </a:lnTo>
                  <a:lnTo>
                    <a:pt x="23" y="113"/>
                  </a:lnTo>
                  <a:lnTo>
                    <a:pt x="23" y="112"/>
                  </a:lnTo>
                  <a:lnTo>
                    <a:pt x="24" y="111"/>
                  </a:lnTo>
                  <a:lnTo>
                    <a:pt x="24" y="110"/>
                  </a:lnTo>
                  <a:lnTo>
                    <a:pt x="24" y="109"/>
                  </a:lnTo>
                  <a:lnTo>
                    <a:pt x="24" y="107"/>
                  </a:lnTo>
                  <a:lnTo>
                    <a:pt x="24" y="106"/>
                  </a:lnTo>
                  <a:lnTo>
                    <a:pt x="24" y="105"/>
                  </a:lnTo>
                  <a:lnTo>
                    <a:pt x="24" y="102"/>
                  </a:lnTo>
                  <a:lnTo>
                    <a:pt x="24" y="101"/>
                  </a:lnTo>
                  <a:lnTo>
                    <a:pt x="24" y="99"/>
                  </a:lnTo>
                  <a:lnTo>
                    <a:pt x="25" y="96"/>
                  </a:lnTo>
                  <a:lnTo>
                    <a:pt x="25" y="94"/>
                  </a:lnTo>
                  <a:lnTo>
                    <a:pt x="25" y="93"/>
                  </a:lnTo>
                  <a:lnTo>
                    <a:pt x="25" y="89"/>
                  </a:lnTo>
                  <a:lnTo>
                    <a:pt x="25" y="82"/>
                  </a:lnTo>
                  <a:lnTo>
                    <a:pt x="26" y="80"/>
                  </a:lnTo>
                  <a:lnTo>
                    <a:pt x="26" y="78"/>
                  </a:lnTo>
                  <a:lnTo>
                    <a:pt x="26" y="74"/>
                  </a:lnTo>
                  <a:lnTo>
                    <a:pt x="26" y="66"/>
                  </a:lnTo>
                  <a:lnTo>
                    <a:pt x="27" y="50"/>
                  </a:lnTo>
                  <a:lnTo>
                    <a:pt x="27" y="48"/>
                  </a:lnTo>
                  <a:lnTo>
                    <a:pt x="27" y="46"/>
                  </a:lnTo>
                  <a:lnTo>
                    <a:pt x="27" y="42"/>
                  </a:lnTo>
                  <a:lnTo>
                    <a:pt x="27" y="35"/>
                  </a:lnTo>
                  <a:lnTo>
                    <a:pt x="28" y="33"/>
                  </a:lnTo>
                  <a:lnTo>
                    <a:pt x="28" y="31"/>
                  </a:lnTo>
                  <a:lnTo>
                    <a:pt x="28" y="28"/>
                  </a:lnTo>
                  <a:lnTo>
                    <a:pt x="28" y="21"/>
                  </a:lnTo>
                  <a:lnTo>
                    <a:pt x="28" y="20"/>
                  </a:lnTo>
                  <a:lnTo>
                    <a:pt x="28" y="18"/>
                  </a:lnTo>
                  <a:lnTo>
                    <a:pt x="28" y="15"/>
                  </a:lnTo>
                  <a:lnTo>
                    <a:pt x="29" y="14"/>
                  </a:lnTo>
                  <a:lnTo>
                    <a:pt x="29" y="13"/>
                  </a:lnTo>
                  <a:lnTo>
                    <a:pt x="29" y="10"/>
                  </a:lnTo>
                  <a:lnTo>
                    <a:pt x="29" y="9"/>
                  </a:lnTo>
                  <a:lnTo>
                    <a:pt x="29" y="8"/>
                  </a:lnTo>
                  <a:lnTo>
                    <a:pt x="29" y="7"/>
                  </a:lnTo>
                  <a:lnTo>
                    <a:pt x="29" y="6"/>
                  </a:lnTo>
                  <a:lnTo>
                    <a:pt x="29" y="5"/>
                  </a:lnTo>
                  <a:lnTo>
                    <a:pt x="29" y="4"/>
                  </a:lnTo>
                  <a:lnTo>
                    <a:pt x="29" y="4"/>
                  </a:lnTo>
                  <a:lnTo>
                    <a:pt x="30" y="3"/>
                  </a:lnTo>
                  <a:lnTo>
                    <a:pt x="30" y="2"/>
                  </a:lnTo>
                  <a:lnTo>
                    <a:pt x="30" y="2"/>
                  </a:lnTo>
                  <a:lnTo>
                    <a:pt x="30" y="1"/>
                  </a:lnTo>
                  <a:lnTo>
                    <a:pt x="30" y="1"/>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2"/>
                  </a:lnTo>
                  <a:lnTo>
                    <a:pt x="31" y="2"/>
                  </a:lnTo>
                  <a:lnTo>
                    <a:pt x="31" y="3"/>
                  </a:lnTo>
                  <a:lnTo>
                    <a:pt x="31" y="4"/>
                  </a:lnTo>
                  <a:lnTo>
                    <a:pt x="31" y="4"/>
                  </a:lnTo>
                  <a:lnTo>
                    <a:pt x="32" y="5"/>
                  </a:lnTo>
                  <a:lnTo>
                    <a:pt x="32" y="7"/>
                  </a:lnTo>
                  <a:lnTo>
                    <a:pt x="32" y="9"/>
                  </a:lnTo>
                  <a:lnTo>
                    <a:pt x="32" y="10"/>
                  </a:lnTo>
                  <a:lnTo>
                    <a:pt x="32" y="12"/>
                  </a:lnTo>
                  <a:lnTo>
                    <a:pt x="32" y="14"/>
                  </a:lnTo>
                  <a:lnTo>
                    <a:pt x="32" y="15"/>
                  </a:lnTo>
                  <a:lnTo>
                    <a:pt x="32" y="18"/>
                  </a:lnTo>
                  <a:lnTo>
                    <a:pt x="32" y="20"/>
                  </a:lnTo>
                  <a:lnTo>
                    <a:pt x="33" y="22"/>
                  </a:lnTo>
                  <a:lnTo>
                    <a:pt x="33" y="25"/>
                  </a:lnTo>
                  <a:lnTo>
                    <a:pt x="33" y="33"/>
                  </a:lnTo>
                  <a:lnTo>
                    <a:pt x="34" y="50"/>
                  </a:lnTo>
                  <a:lnTo>
                    <a:pt x="34" y="52"/>
                  </a:lnTo>
                  <a:lnTo>
                    <a:pt x="34" y="54"/>
                  </a:lnTo>
                  <a:lnTo>
                    <a:pt x="34" y="58"/>
                  </a:lnTo>
                  <a:lnTo>
                    <a:pt x="35" y="67"/>
                  </a:lnTo>
                  <a:lnTo>
                    <a:pt x="35" y="69"/>
                  </a:lnTo>
                  <a:lnTo>
                    <a:pt x="35" y="71"/>
                  </a:lnTo>
                  <a:lnTo>
                    <a:pt x="35" y="76"/>
                  </a:lnTo>
                  <a:lnTo>
                    <a:pt x="35" y="84"/>
                  </a:lnTo>
                  <a:lnTo>
                    <a:pt x="36" y="86"/>
                  </a:lnTo>
                  <a:lnTo>
                    <a:pt x="36" y="87"/>
                  </a:lnTo>
                  <a:lnTo>
                    <a:pt x="36" y="91"/>
                  </a:lnTo>
                  <a:lnTo>
                    <a:pt x="36" y="93"/>
                  </a:lnTo>
                  <a:lnTo>
                    <a:pt x="36" y="94"/>
                  </a:lnTo>
                  <a:lnTo>
                    <a:pt x="36" y="98"/>
                  </a:lnTo>
                  <a:lnTo>
                    <a:pt x="36" y="99"/>
                  </a:lnTo>
                  <a:lnTo>
                    <a:pt x="36" y="101"/>
                  </a:lnTo>
                  <a:lnTo>
                    <a:pt x="37" y="104"/>
                  </a:lnTo>
                  <a:lnTo>
                    <a:pt x="37" y="105"/>
                  </a:lnTo>
                  <a:lnTo>
                    <a:pt x="37" y="106"/>
                  </a:lnTo>
                  <a:lnTo>
                    <a:pt x="37" y="108"/>
                  </a:lnTo>
                  <a:lnTo>
                    <a:pt x="37" y="109"/>
                  </a:lnTo>
                  <a:lnTo>
                    <a:pt x="37" y="110"/>
                  </a:lnTo>
                  <a:lnTo>
                    <a:pt x="37" y="111"/>
                  </a:lnTo>
                  <a:lnTo>
                    <a:pt x="37" y="112"/>
                  </a:lnTo>
                  <a:lnTo>
                    <a:pt x="37" y="112"/>
                  </a:lnTo>
                  <a:lnTo>
                    <a:pt x="38" y="113"/>
                  </a:lnTo>
                  <a:lnTo>
                    <a:pt x="38" y="114"/>
                  </a:lnTo>
                  <a:lnTo>
                    <a:pt x="38" y="114"/>
                  </a:lnTo>
                  <a:lnTo>
                    <a:pt x="38" y="115"/>
                  </a:lnTo>
                  <a:lnTo>
                    <a:pt x="38" y="115"/>
                  </a:lnTo>
                  <a:lnTo>
                    <a:pt x="38" y="115"/>
                  </a:lnTo>
                  <a:lnTo>
                    <a:pt x="38" y="115"/>
                  </a:lnTo>
                  <a:lnTo>
                    <a:pt x="38" y="116"/>
                  </a:lnTo>
                  <a:lnTo>
                    <a:pt x="38" y="116"/>
                  </a:lnTo>
                  <a:lnTo>
                    <a:pt x="38" y="116"/>
                  </a:lnTo>
                  <a:lnTo>
                    <a:pt x="38" y="115"/>
                  </a:lnTo>
                  <a:lnTo>
                    <a:pt x="38" y="115"/>
                  </a:lnTo>
                  <a:lnTo>
                    <a:pt x="38" y="115"/>
                  </a:lnTo>
                  <a:lnTo>
                    <a:pt x="39" y="115"/>
                  </a:lnTo>
                  <a:lnTo>
                    <a:pt x="39" y="114"/>
                  </a:lnTo>
                  <a:lnTo>
                    <a:pt x="39" y="114"/>
                  </a:lnTo>
                  <a:lnTo>
                    <a:pt x="39" y="113"/>
                  </a:lnTo>
                  <a:lnTo>
                    <a:pt x="39" y="113"/>
                  </a:lnTo>
                  <a:lnTo>
                    <a:pt x="39" y="112"/>
                  </a:lnTo>
                  <a:lnTo>
                    <a:pt x="39" y="111"/>
                  </a:lnTo>
                  <a:lnTo>
                    <a:pt x="39" y="111"/>
                  </a:lnTo>
                  <a:lnTo>
                    <a:pt x="39" y="110"/>
                  </a:lnTo>
                  <a:lnTo>
                    <a:pt x="39" y="109"/>
                  </a:lnTo>
                  <a:lnTo>
                    <a:pt x="40" y="108"/>
                  </a:lnTo>
                  <a:lnTo>
                    <a:pt x="40" y="107"/>
                  </a:lnTo>
                  <a:lnTo>
                    <a:pt x="40" y="104"/>
                  </a:lnTo>
                  <a:lnTo>
                    <a:pt x="40" y="103"/>
                  </a:lnTo>
                  <a:lnTo>
                    <a:pt x="40" y="102"/>
                  </a:lnTo>
                  <a:lnTo>
                    <a:pt x="40" y="99"/>
                  </a:lnTo>
                  <a:lnTo>
                    <a:pt x="40" y="93"/>
                  </a:lnTo>
                  <a:lnTo>
                    <a:pt x="40" y="92"/>
                  </a:lnTo>
                  <a:lnTo>
                    <a:pt x="41" y="90"/>
                  </a:lnTo>
                  <a:lnTo>
                    <a:pt x="41" y="86"/>
                  </a:lnTo>
                  <a:lnTo>
                    <a:pt x="41" y="79"/>
                  </a:lnTo>
                  <a:lnTo>
                    <a:pt x="41" y="77"/>
                  </a:lnTo>
                  <a:lnTo>
                    <a:pt x="41" y="75"/>
                  </a:lnTo>
                  <a:lnTo>
                    <a:pt x="42" y="71"/>
                  </a:lnTo>
                  <a:lnTo>
                    <a:pt x="42" y="63"/>
                  </a:lnTo>
                  <a:lnTo>
                    <a:pt x="43" y="47"/>
                  </a:lnTo>
                  <a:lnTo>
                    <a:pt x="43" y="44"/>
                  </a:lnTo>
                  <a:lnTo>
                    <a:pt x="43" y="42"/>
                  </a:lnTo>
                  <a:lnTo>
                    <a:pt x="43" y="38"/>
                  </a:lnTo>
                  <a:lnTo>
                    <a:pt x="43" y="30"/>
                  </a:lnTo>
                  <a:lnTo>
                    <a:pt x="43" y="28"/>
                  </a:lnTo>
                  <a:lnTo>
                    <a:pt x="44" y="26"/>
                  </a:lnTo>
                  <a:lnTo>
                    <a:pt x="44" y="23"/>
                  </a:lnTo>
                  <a:lnTo>
                    <a:pt x="44" y="16"/>
                  </a:lnTo>
                  <a:lnTo>
                    <a:pt x="44" y="14"/>
                  </a:lnTo>
                  <a:lnTo>
                    <a:pt x="44" y="13"/>
                  </a:lnTo>
                  <a:lnTo>
                    <a:pt x="44" y="10"/>
                  </a:lnTo>
                  <a:lnTo>
                    <a:pt x="45" y="9"/>
                  </a:lnTo>
                  <a:lnTo>
                    <a:pt x="45" y="8"/>
                  </a:lnTo>
                  <a:lnTo>
                    <a:pt x="45" y="6"/>
                  </a:lnTo>
                  <a:lnTo>
                    <a:pt x="45" y="5"/>
                  </a:lnTo>
                  <a:lnTo>
                    <a:pt x="45" y="4"/>
                  </a:lnTo>
                  <a:lnTo>
                    <a:pt x="45" y="3"/>
                  </a:lnTo>
                  <a:lnTo>
                    <a:pt x="45" y="2"/>
                  </a:lnTo>
                  <a:lnTo>
                    <a:pt x="45" y="2"/>
                  </a:lnTo>
                  <a:lnTo>
                    <a:pt x="45" y="1"/>
                  </a:lnTo>
                  <a:lnTo>
                    <a:pt x="46" y="1"/>
                  </a:lnTo>
                  <a:lnTo>
                    <a:pt x="46" y="0"/>
                  </a:lnTo>
                  <a:lnTo>
                    <a:pt x="46" y="0"/>
                  </a:lnTo>
                  <a:lnTo>
                    <a:pt x="46" y="0"/>
                  </a:lnTo>
                  <a:lnTo>
                    <a:pt x="46" y="0"/>
                  </a:lnTo>
                  <a:lnTo>
                    <a:pt x="46" y="0"/>
                  </a:lnTo>
                  <a:lnTo>
                    <a:pt x="46" y="0"/>
                  </a:lnTo>
                  <a:lnTo>
                    <a:pt x="46" y="0"/>
                  </a:lnTo>
                  <a:lnTo>
                    <a:pt x="46" y="0"/>
                  </a:lnTo>
                  <a:lnTo>
                    <a:pt x="46" y="0"/>
                  </a:lnTo>
                  <a:lnTo>
                    <a:pt x="46" y="1"/>
                  </a:lnTo>
                  <a:lnTo>
                    <a:pt x="46" y="1"/>
                  </a:lnTo>
                  <a:lnTo>
                    <a:pt x="47" y="2"/>
                  </a:lnTo>
                  <a:lnTo>
                    <a:pt x="47" y="2"/>
                  </a:lnTo>
                  <a:lnTo>
                    <a:pt x="47" y="3"/>
                  </a:lnTo>
                  <a:lnTo>
                    <a:pt x="47" y="4"/>
                  </a:lnTo>
                  <a:lnTo>
                    <a:pt x="47" y="5"/>
                  </a:lnTo>
                  <a:lnTo>
                    <a:pt x="47" y="6"/>
                  </a:lnTo>
                  <a:lnTo>
                    <a:pt x="47" y="7"/>
                  </a:lnTo>
                  <a:lnTo>
                    <a:pt x="47" y="8"/>
                  </a:lnTo>
                  <a:lnTo>
                    <a:pt x="48" y="10"/>
                  </a:lnTo>
                  <a:lnTo>
                    <a:pt x="48" y="12"/>
                  </a:lnTo>
                  <a:lnTo>
                    <a:pt x="48" y="13"/>
                  </a:lnTo>
                  <a:lnTo>
                    <a:pt x="48" y="16"/>
                  </a:lnTo>
                  <a:lnTo>
                    <a:pt x="48" y="17"/>
                  </a:lnTo>
                  <a:lnTo>
                    <a:pt x="48" y="19"/>
                  </a:lnTo>
                  <a:lnTo>
                    <a:pt x="48" y="22"/>
                  </a:lnTo>
                  <a:lnTo>
                    <a:pt x="49" y="30"/>
                  </a:lnTo>
                  <a:lnTo>
                    <a:pt x="49" y="32"/>
                  </a:lnTo>
                  <a:lnTo>
                    <a:pt x="49" y="34"/>
                  </a:lnTo>
                  <a:lnTo>
                    <a:pt x="49" y="38"/>
                  </a:lnTo>
                  <a:lnTo>
                    <a:pt x="49" y="46"/>
                  </a:lnTo>
                  <a:lnTo>
                    <a:pt x="50" y="64"/>
                  </a:lnTo>
                  <a:lnTo>
                    <a:pt x="50" y="66"/>
                  </a:lnTo>
                  <a:lnTo>
                    <a:pt x="50" y="68"/>
                  </a:lnTo>
                  <a:lnTo>
                    <a:pt x="50" y="72"/>
                  </a:lnTo>
                  <a:lnTo>
                    <a:pt x="51" y="80"/>
                  </a:lnTo>
                  <a:lnTo>
                    <a:pt x="51" y="82"/>
                  </a:lnTo>
                  <a:lnTo>
                    <a:pt x="51" y="84"/>
                  </a:lnTo>
                  <a:lnTo>
                    <a:pt x="51" y="88"/>
                  </a:lnTo>
                  <a:lnTo>
                    <a:pt x="52" y="95"/>
                  </a:lnTo>
                  <a:lnTo>
                    <a:pt x="52" y="97"/>
                  </a:lnTo>
                  <a:lnTo>
                    <a:pt x="52" y="98"/>
                  </a:lnTo>
                  <a:lnTo>
                    <a:pt x="52" y="102"/>
                  </a:lnTo>
                  <a:lnTo>
                    <a:pt x="52" y="103"/>
                  </a:lnTo>
                  <a:lnTo>
                    <a:pt x="52" y="104"/>
                  </a:lnTo>
                  <a:lnTo>
                    <a:pt x="52" y="107"/>
                  </a:lnTo>
                  <a:lnTo>
                    <a:pt x="52" y="108"/>
                  </a:lnTo>
                  <a:lnTo>
                    <a:pt x="53" y="109"/>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5"/>
                  </a:lnTo>
                  <a:lnTo>
                    <a:pt x="54" y="115"/>
                  </a:lnTo>
                  <a:lnTo>
                    <a:pt x="54" y="115"/>
                  </a:lnTo>
                  <a:lnTo>
                    <a:pt x="54" y="114"/>
                  </a:lnTo>
                  <a:lnTo>
                    <a:pt x="54" y="114"/>
                  </a:lnTo>
                  <a:lnTo>
                    <a:pt x="54" y="113"/>
                  </a:lnTo>
                  <a:lnTo>
                    <a:pt x="54" y="113"/>
                  </a:lnTo>
                  <a:lnTo>
                    <a:pt x="55" y="112"/>
                  </a:lnTo>
                  <a:lnTo>
                    <a:pt x="55" y="111"/>
                  </a:lnTo>
                  <a:lnTo>
                    <a:pt x="55" y="111"/>
                  </a:lnTo>
                  <a:lnTo>
                    <a:pt x="55" y="110"/>
                  </a:lnTo>
                  <a:lnTo>
                    <a:pt x="55" y="109"/>
                  </a:lnTo>
                  <a:lnTo>
                    <a:pt x="55" y="108"/>
                  </a:lnTo>
                  <a:lnTo>
                    <a:pt x="55" y="107"/>
                  </a:lnTo>
                  <a:lnTo>
                    <a:pt x="55" y="104"/>
                  </a:lnTo>
                  <a:lnTo>
                    <a:pt x="55" y="103"/>
                  </a:lnTo>
                  <a:lnTo>
                    <a:pt x="56" y="102"/>
                  </a:lnTo>
                  <a:lnTo>
                    <a:pt x="56" y="99"/>
                  </a:lnTo>
                  <a:lnTo>
                    <a:pt x="56" y="93"/>
                  </a:lnTo>
                  <a:lnTo>
                    <a:pt x="56" y="92"/>
                  </a:lnTo>
                  <a:lnTo>
                    <a:pt x="56" y="90"/>
                  </a:lnTo>
                  <a:lnTo>
                    <a:pt x="57" y="86"/>
                  </a:lnTo>
                  <a:lnTo>
                    <a:pt x="57" y="79"/>
                  </a:lnTo>
                  <a:lnTo>
                    <a:pt x="57" y="63"/>
                  </a:lnTo>
                  <a:lnTo>
                    <a:pt x="58" y="61"/>
                  </a:lnTo>
                  <a:lnTo>
                    <a:pt x="58" y="59"/>
                  </a:lnTo>
                  <a:lnTo>
                    <a:pt x="58" y="55"/>
                  </a:lnTo>
                  <a:lnTo>
                    <a:pt x="58" y="47"/>
                  </a:lnTo>
                  <a:lnTo>
                    <a:pt x="58" y="45"/>
                  </a:lnTo>
                  <a:lnTo>
                    <a:pt x="58" y="43"/>
                  </a:lnTo>
                  <a:lnTo>
                    <a:pt x="59" y="39"/>
                  </a:lnTo>
                  <a:lnTo>
                    <a:pt x="59" y="31"/>
                  </a:lnTo>
                  <a:lnTo>
                    <a:pt x="59" y="30"/>
                  </a:lnTo>
                  <a:lnTo>
                    <a:pt x="59" y="28"/>
                  </a:lnTo>
                  <a:lnTo>
                    <a:pt x="59" y="24"/>
                  </a:lnTo>
                  <a:lnTo>
                    <a:pt x="59" y="23"/>
                  </a:lnTo>
                  <a:lnTo>
                    <a:pt x="59" y="21"/>
                  </a:lnTo>
                  <a:lnTo>
                    <a:pt x="60" y="18"/>
                  </a:lnTo>
                  <a:lnTo>
                    <a:pt x="60" y="17"/>
                  </a:lnTo>
                  <a:lnTo>
                    <a:pt x="60" y="15"/>
                  </a:lnTo>
                  <a:lnTo>
                    <a:pt x="60" y="12"/>
                  </a:lnTo>
                  <a:lnTo>
                    <a:pt x="60" y="11"/>
                  </a:lnTo>
                  <a:lnTo>
                    <a:pt x="60" y="10"/>
                  </a:lnTo>
                  <a:lnTo>
                    <a:pt x="60" y="8"/>
                  </a:lnTo>
                  <a:lnTo>
                    <a:pt x="60" y="7"/>
                  </a:lnTo>
                  <a:lnTo>
                    <a:pt x="61" y="6"/>
                  </a:lnTo>
                  <a:lnTo>
                    <a:pt x="61" y="5"/>
                  </a:lnTo>
                  <a:lnTo>
                    <a:pt x="61" y="4"/>
                  </a:lnTo>
                  <a:lnTo>
                    <a:pt x="61" y="3"/>
                  </a:lnTo>
                  <a:lnTo>
                    <a:pt x="61" y="2"/>
                  </a:lnTo>
                  <a:lnTo>
                    <a:pt x="61" y="2"/>
                  </a:lnTo>
                  <a:lnTo>
                    <a:pt x="61" y="1"/>
                  </a:lnTo>
                  <a:lnTo>
                    <a:pt x="61" y="1"/>
                  </a:lnTo>
                  <a:lnTo>
                    <a:pt x="61" y="0"/>
                  </a:lnTo>
                  <a:lnTo>
                    <a:pt x="61" y="0"/>
                  </a:lnTo>
                  <a:lnTo>
                    <a:pt x="61" y="0"/>
                  </a:lnTo>
                  <a:lnTo>
                    <a:pt x="61" y="0"/>
                  </a:lnTo>
                  <a:lnTo>
                    <a:pt x="62" y="0"/>
                  </a:lnTo>
                  <a:lnTo>
                    <a:pt x="62" y="0"/>
                  </a:lnTo>
                  <a:lnTo>
                    <a:pt x="62" y="0"/>
                  </a:lnTo>
                  <a:lnTo>
                    <a:pt x="62" y="0"/>
                  </a:lnTo>
                  <a:lnTo>
                    <a:pt x="62" y="0"/>
                  </a:lnTo>
                  <a:lnTo>
                    <a:pt x="62" y="1"/>
                  </a:lnTo>
                  <a:lnTo>
                    <a:pt x="62" y="1"/>
                  </a:lnTo>
                  <a:lnTo>
                    <a:pt x="62" y="2"/>
                  </a:lnTo>
                  <a:lnTo>
                    <a:pt x="62" y="2"/>
                  </a:lnTo>
                  <a:lnTo>
                    <a:pt x="63" y="3"/>
                  </a:lnTo>
                  <a:lnTo>
                    <a:pt x="63" y="4"/>
                  </a:lnTo>
                  <a:lnTo>
                    <a:pt x="63" y="5"/>
                  </a:lnTo>
                  <a:lnTo>
                    <a:pt x="63" y="6"/>
                  </a:lnTo>
                  <a:lnTo>
                    <a:pt x="63" y="7"/>
                  </a:lnTo>
                  <a:lnTo>
                    <a:pt x="63" y="8"/>
                  </a:lnTo>
                  <a:lnTo>
                    <a:pt x="63" y="9"/>
                  </a:lnTo>
                  <a:lnTo>
                    <a:pt x="63" y="10"/>
                  </a:lnTo>
                  <a:lnTo>
                    <a:pt x="63" y="13"/>
                  </a:lnTo>
                  <a:lnTo>
                    <a:pt x="63" y="14"/>
                  </a:lnTo>
                  <a:lnTo>
                    <a:pt x="63" y="16"/>
                  </a:lnTo>
                  <a:lnTo>
                    <a:pt x="64" y="19"/>
                  </a:lnTo>
                  <a:lnTo>
                    <a:pt x="64" y="26"/>
                  </a:lnTo>
                  <a:lnTo>
                    <a:pt x="64" y="28"/>
                  </a:lnTo>
                  <a:lnTo>
                    <a:pt x="64" y="30"/>
                  </a:lnTo>
                  <a:lnTo>
                    <a:pt x="65" y="34"/>
                  </a:lnTo>
                  <a:lnTo>
                    <a:pt x="65" y="42"/>
                  </a:lnTo>
                  <a:lnTo>
                    <a:pt x="65" y="44"/>
                  </a:lnTo>
                  <a:lnTo>
                    <a:pt x="65" y="46"/>
                  </a:lnTo>
                  <a:lnTo>
                    <a:pt x="65" y="51"/>
                  </a:lnTo>
                  <a:lnTo>
                    <a:pt x="66" y="60"/>
                  </a:lnTo>
                  <a:lnTo>
                    <a:pt x="66" y="77"/>
                  </a:lnTo>
                  <a:lnTo>
                    <a:pt x="67" y="79"/>
                  </a:lnTo>
                  <a:lnTo>
                    <a:pt x="67" y="81"/>
                  </a:lnTo>
                  <a:lnTo>
                    <a:pt x="67" y="85"/>
                  </a:lnTo>
                  <a:lnTo>
                    <a:pt x="67" y="92"/>
                  </a:lnTo>
                  <a:lnTo>
                    <a:pt x="67" y="93"/>
                  </a:lnTo>
                  <a:lnTo>
                    <a:pt x="67" y="95"/>
                  </a:lnTo>
                  <a:lnTo>
                    <a:pt x="67" y="98"/>
                  </a:lnTo>
                  <a:lnTo>
                    <a:pt x="67" y="100"/>
                  </a:lnTo>
                  <a:lnTo>
                    <a:pt x="68" y="101"/>
                  </a:lnTo>
                  <a:lnTo>
                    <a:pt x="68" y="104"/>
                  </a:lnTo>
                  <a:lnTo>
                    <a:pt x="68" y="105"/>
                  </a:lnTo>
                  <a:lnTo>
                    <a:pt x="68" y="106"/>
                  </a:lnTo>
                  <a:lnTo>
                    <a:pt x="68" y="107"/>
                  </a:lnTo>
                  <a:lnTo>
                    <a:pt x="68" y="108"/>
                  </a:lnTo>
                  <a:lnTo>
                    <a:pt x="68" y="109"/>
                  </a:lnTo>
                  <a:lnTo>
                    <a:pt x="68" y="110"/>
                  </a:lnTo>
                  <a:lnTo>
                    <a:pt x="68" y="111"/>
                  </a:lnTo>
                  <a:lnTo>
                    <a:pt x="69" y="112"/>
                  </a:lnTo>
                  <a:lnTo>
                    <a:pt x="69" y="112"/>
                  </a:lnTo>
                  <a:lnTo>
                    <a:pt x="69" y="113"/>
                  </a:lnTo>
                  <a:lnTo>
                    <a:pt x="69" y="114"/>
                  </a:lnTo>
                  <a:lnTo>
                    <a:pt x="69" y="114"/>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sp>
          <p:nvSpPr>
            <p:cNvPr id="134" name="Freeform 99"/>
            <p:cNvSpPr>
              <a:spLocks/>
            </p:cNvSpPr>
            <p:nvPr/>
          </p:nvSpPr>
          <p:spPr bwMode="auto">
            <a:xfrm>
              <a:off x="5728" y="2186"/>
              <a:ext cx="55" cy="116"/>
            </a:xfrm>
            <a:custGeom>
              <a:avLst/>
              <a:gdLst/>
              <a:ahLst/>
              <a:cxnLst>
                <a:cxn ang="0">
                  <a:pos x="0" y="116"/>
                </a:cxn>
                <a:cxn ang="0">
                  <a:pos x="1" y="114"/>
                </a:cxn>
                <a:cxn ang="0">
                  <a:pos x="2" y="108"/>
                </a:cxn>
                <a:cxn ang="0">
                  <a:pos x="2" y="96"/>
                </a:cxn>
                <a:cxn ang="0">
                  <a:pos x="4" y="54"/>
                </a:cxn>
                <a:cxn ang="0">
                  <a:pos x="5" y="31"/>
                </a:cxn>
                <a:cxn ang="0">
                  <a:pos x="6" y="12"/>
                </a:cxn>
                <a:cxn ang="0">
                  <a:pos x="7" y="4"/>
                </a:cxn>
                <a:cxn ang="0">
                  <a:pos x="8" y="0"/>
                </a:cxn>
                <a:cxn ang="0">
                  <a:pos x="8" y="0"/>
                </a:cxn>
                <a:cxn ang="0">
                  <a:pos x="9" y="4"/>
                </a:cxn>
                <a:cxn ang="0">
                  <a:pos x="10" y="12"/>
                </a:cxn>
                <a:cxn ang="0">
                  <a:pos x="12" y="48"/>
                </a:cxn>
                <a:cxn ang="0">
                  <a:pos x="13" y="74"/>
                </a:cxn>
                <a:cxn ang="0">
                  <a:pos x="14" y="97"/>
                </a:cxn>
                <a:cxn ang="0">
                  <a:pos x="15" y="109"/>
                </a:cxn>
                <a:cxn ang="0">
                  <a:pos x="15" y="114"/>
                </a:cxn>
                <a:cxn ang="0">
                  <a:pos x="16" y="116"/>
                </a:cxn>
                <a:cxn ang="0">
                  <a:pos x="16" y="113"/>
                </a:cxn>
                <a:cxn ang="0">
                  <a:pos x="17" y="108"/>
                </a:cxn>
                <a:cxn ang="0">
                  <a:pos x="18" y="91"/>
                </a:cxn>
                <a:cxn ang="0">
                  <a:pos x="20" y="62"/>
                </a:cxn>
                <a:cxn ang="0">
                  <a:pos x="21" y="25"/>
                </a:cxn>
                <a:cxn ang="0">
                  <a:pos x="22" y="8"/>
                </a:cxn>
                <a:cxn ang="0">
                  <a:pos x="23" y="1"/>
                </a:cxn>
                <a:cxn ang="0">
                  <a:pos x="24" y="0"/>
                </a:cxn>
                <a:cxn ang="0">
                  <a:pos x="24" y="2"/>
                </a:cxn>
                <a:cxn ang="0">
                  <a:pos x="25" y="12"/>
                </a:cxn>
                <a:cxn ang="0">
                  <a:pos x="26" y="33"/>
                </a:cxn>
                <a:cxn ang="0">
                  <a:pos x="28" y="72"/>
                </a:cxn>
                <a:cxn ang="0">
                  <a:pos x="29" y="100"/>
                </a:cxn>
                <a:cxn ang="0">
                  <a:pos x="30" y="111"/>
                </a:cxn>
                <a:cxn ang="0">
                  <a:pos x="31" y="115"/>
                </a:cxn>
                <a:cxn ang="0">
                  <a:pos x="32" y="115"/>
                </a:cxn>
                <a:cxn ang="0">
                  <a:pos x="32" y="111"/>
                </a:cxn>
                <a:cxn ang="0">
                  <a:pos x="33" y="101"/>
                </a:cxn>
                <a:cxn ang="0">
                  <a:pos x="34" y="81"/>
                </a:cxn>
                <a:cxn ang="0">
                  <a:pos x="36" y="39"/>
                </a:cxn>
                <a:cxn ang="0">
                  <a:pos x="37" y="18"/>
                </a:cxn>
                <a:cxn ang="0">
                  <a:pos x="38" y="8"/>
                </a:cxn>
                <a:cxn ang="0">
                  <a:pos x="38" y="1"/>
                </a:cxn>
                <a:cxn ang="0">
                  <a:pos x="39" y="0"/>
                </a:cxn>
                <a:cxn ang="0">
                  <a:pos x="40" y="2"/>
                </a:cxn>
                <a:cxn ang="0">
                  <a:pos x="40" y="12"/>
                </a:cxn>
                <a:cxn ang="0">
                  <a:pos x="42" y="33"/>
                </a:cxn>
                <a:cxn ang="0">
                  <a:pos x="44" y="87"/>
                </a:cxn>
                <a:cxn ang="0">
                  <a:pos x="45" y="101"/>
                </a:cxn>
                <a:cxn ang="0">
                  <a:pos x="46" y="111"/>
                </a:cxn>
                <a:cxn ang="0">
                  <a:pos x="46" y="115"/>
                </a:cxn>
                <a:cxn ang="0">
                  <a:pos x="47" y="115"/>
                </a:cxn>
                <a:cxn ang="0">
                  <a:pos x="47" y="112"/>
                </a:cxn>
                <a:cxn ang="0">
                  <a:pos x="48" y="103"/>
                </a:cxn>
                <a:cxn ang="0">
                  <a:pos x="49" y="84"/>
                </a:cxn>
                <a:cxn ang="0">
                  <a:pos x="51" y="40"/>
                </a:cxn>
                <a:cxn ang="0">
                  <a:pos x="52" y="14"/>
                </a:cxn>
                <a:cxn ang="0">
                  <a:pos x="53" y="5"/>
                </a:cxn>
                <a:cxn ang="0">
                  <a:pos x="54" y="0"/>
                </a:cxn>
                <a:cxn ang="0">
                  <a:pos x="54" y="0"/>
                </a:cxn>
                <a:cxn ang="0">
                  <a:pos x="55" y="3"/>
                </a:cxn>
              </a:cxnLst>
              <a:rect l="0" t="0" r="r" b="b"/>
              <a:pathLst>
                <a:path w="55" h="116">
                  <a:moveTo>
                    <a:pt x="0" y="114"/>
                  </a:moveTo>
                  <a:lnTo>
                    <a:pt x="0" y="114"/>
                  </a:lnTo>
                  <a:lnTo>
                    <a:pt x="0" y="115"/>
                  </a:lnTo>
                  <a:lnTo>
                    <a:pt x="0" y="115"/>
                  </a:lnTo>
                  <a:lnTo>
                    <a:pt x="0" y="115"/>
                  </a:lnTo>
                  <a:lnTo>
                    <a:pt x="0" y="116"/>
                  </a:lnTo>
                  <a:lnTo>
                    <a:pt x="0" y="116"/>
                  </a:lnTo>
                  <a:lnTo>
                    <a:pt x="0" y="116"/>
                  </a:lnTo>
                  <a:lnTo>
                    <a:pt x="0" y="115"/>
                  </a:lnTo>
                  <a:lnTo>
                    <a:pt x="1" y="115"/>
                  </a:lnTo>
                  <a:lnTo>
                    <a:pt x="1" y="115"/>
                  </a:lnTo>
                  <a:lnTo>
                    <a:pt x="1" y="115"/>
                  </a:lnTo>
                  <a:lnTo>
                    <a:pt x="1" y="114"/>
                  </a:lnTo>
                  <a:lnTo>
                    <a:pt x="1" y="114"/>
                  </a:lnTo>
                  <a:lnTo>
                    <a:pt x="1" y="113"/>
                  </a:lnTo>
                  <a:lnTo>
                    <a:pt x="1" y="113"/>
                  </a:lnTo>
                  <a:lnTo>
                    <a:pt x="1" y="112"/>
                  </a:lnTo>
                  <a:lnTo>
                    <a:pt x="1" y="111"/>
                  </a:lnTo>
                  <a:lnTo>
                    <a:pt x="1" y="110"/>
                  </a:lnTo>
                  <a:lnTo>
                    <a:pt x="2" y="109"/>
                  </a:lnTo>
                  <a:lnTo>
                    <a:pt x="2" y="108"/>
                  </a:lnTo>
                  <a:lnTo>
                    <a:pt x="2" y="106"/>
                  </a:lnTo>
                  <a:lnTo>
                    <a:pt x="2" y="104"/>
                  </a:lnTo>
                  <a:lnTo>
                    <a:pt x="2" y="103"/>
                  </a:lnTo>
                  <a:lnTo>
                    <a:pt x="2" y="102"/>
                  </a:lnTo>
                  <a:lnTo>
                    <a:pt x="2" y="99"/>
                  </a:lnTo>
                  <a:lnTo>
                    <a:pt x="2" y="97"/>
                  </a:lnTo>
                  <a:lnTo>
                    <a:pt x="2" y="96"/>
                  </a:lnTo>
                  <a:lnTo>
                    <a:pt x="3" y="92"/>
                  </a:lnTo>
                  <a:lnTo>
                    <a:pt x="3" y="86"/>
                  </a:lnTo>
                  <a:lnTo>
                    <a:pt x="3" y="84"/>
                  </a:lnTo>
                  <a:lnTo>
                    <a:pt x="3" y="82"/>
                  </a:lnTo>
                  <a:lnTo>
                    <a:pt x="3" y="78"/>
                  </a:lnTo>
                  <a:lnTo>
                    <a:pt x="4" y="70"/>
                  </a:lnTo>
                  <a:lnTo>
                    <a:pt x="4" y="54"/>
                  </a:lnTo>
                  <a:lnTo>
                    <a:pt x="4" y="52"/>
                  </a:lnTo>
                  <a:lnTo>
                    <a:pt x="5" y="50"/>
                  </a:lnTo>
                  <a:lnTo>
                    <a:pt x="5" y="46"/>
                  </a:lnTo>
                  <a:lnTo>
                    <a:pt x="5" y="38"/>
                  </a:lnTo>
                  <a:lnTo>
                    <a:pt x="5" y="36"/>
                  </a:lnTo>
                  <a:lnTo>
                    <a:pt x="5" y="34"/>
                  </a:lnTo>
                  <a:lnTo>
                    <a:pt x="5" y="31"/>
                  </a:lnTo>
                  <a:lnTo>
                    <a:pt x="6" y="24"/>
                  </a:lnTo>
                  <a:lnTo>
                    <a:pt x="6" y="22"/>
                  </a:lnTo>
                  <a:lnTo>
                    <a:pt x="6" y="20"/>
                  </a:lnTo>
                  <a:lnTo>
                    <a:pt x="6" y="18"/>
                  </a:lnTo>
                  <a:lnTo>
                    <a:pt x="6" y="16"/>
                  </a:lnTo>
                  <a:lnTo>
                    <a:pt x="6" y="15"/>
                  </a:lnTo>
                  <a:lnTo>
                    <a:pt x="6" y="12"/>
                  </a:lnTo>
                  <a:lnTo>
                    <a:pt x="7" y="11"/>
                  </a:lnTo>
                  <a:lnTo>
                    <a:pt x="7" y="10"/>
                  </a:lnTo>
                  <a:lnTo>
                    <a:pt x="7" y="8"/>
                  </a:lnTo>
                  <a:lnTo>
                    <a:pt x="7" y="7"/>
                  </a:lnTo>
                  <a:lnTo>
                    <a:pt x="7" y="6"/>
                  </a:lnTo>
                  <a:lnTo>
                    <a:pt x="7" y="6"/>
                  </a:lnTo>
                  <a:lnTo>
                    <a:pt x="7" y="4"/>
                  </a:lnTo>
                  <a:lnTo>
                    <a:pt x="7" y="3"/>
                  </a:lnTo>
                  <a:lnTo>
                    <a:pt x="7" y="2"/>
                  </a:lnTo>
                  <a:lnTo>
                    <a:pt x="7" y="2"/>
                  </a:lnTo>
                  <a:lnTo>
                    <a:pt x="8" y="1"/>
                  </a:lnTo>
                  <a:lnTo>
                    <a:pt x="8" y="1"/>
                  </a:lnTo>
                  <a:lnTo>
                    <a:pt x="8" y="0"/>
                  </a:lnTo>
                  <a:lnTo>
                    <a:pt x="8" y="0"/>
                  </a:lnTo>
                  <a:lnTo>
                    <a:pt x="8" y="0"/>
                  </a:lnTo>
                  <a:lnTo>
                    <a:pt x="8" y="0"/>
                  </a:lnTo>
                  <a:lnTo>
                    <a:pt x="8" y="0"/>
                  </a:lnTo>
                  <a:lnTo>
                    <a:pt x="8" y="0"/>
                  </a:lnTo>
                  <a:lnTo>
                    <a:pt x="8" y="0"/>
                  </a:lnTo>
                  <a:lnTo>
                    <a:pt x="8" y="0"/>
                  </a:lnTo>
                  <a:lnTo>
                    <a:pt x="8" y="0"/>
                  </a:lnTo>
                  <a:lnTo>
                    <a:pt x="8" y="0"/>
                  </a:lnTo>
                  <a:lnTo>
                    <a:pt x="9" y="1"/>
                  </a:lnTo>
                  <a:lnTo>
                    <a:pt x="9" y="1"/>
                  </a:lnTo>
                  <a:lnTo>
                    <a:pt x="9" y="2"/>
                  </a:lnTo>
                  <a:lnTo>
                    <a:pt x="9" y="2"/>
                  </a:lnTo>
                  <a:lnTo>
                    <a:pt x="9" y="3"/>
                  </a:lnTo>
                  <a:lnTo>
                    <a:pt x="9" y="4"/>
                  </a:lnTo>
                  <a:lnTo>
                    <a:pt x="9" y="4"/>
                  </a:lnTo>
                  <a:lnTo>
                    <a:pt x="9" y="5"/>
                  </a:lnTo>
                  <a:lnTo>
                    <a:pt x="9" y="6"/>
                  </a:lnTo>
                  <a:lnTo>
                    <a:pt x="9" y="7"/>
                  </a:lnTo>
                  <a:lnTo>
                    <a:pt x="10" y="9"/>
                  </a:lnTo>
                  <a:lnTo>
                    <a:pt x="10" y="11"/>
                  </a:lnTo>
                  <a:lnTo>
                    <a:pt x="10" y="12"/>
                  </a:lnTo>
                  <a:lnTo>
                    <a:pt x="10" y="14"/>
                  </a:lnTo>
                  <a:lnTo>
                    <a:pt x="10" y="17"/>
                  </a:lnTo>
                  <a:lnTo>
                    <a:pt x="10" y="18"/>
                  </a:lnTo>
                  <a:lnTo>
                    <a:pt x="10" y="20"/>
                  </a:lnTo>
                  <a:lnTo>
                    <a:pt x="10" y="24"/>
                  </a:lnTo>
                  <a:lnTo>
                    <a:pt x="11" y="31"/>
                  </a:lnTo>
                  <a:lnTo>
                    <a:pt x="12" y="48"/>
                  </a:lnTo>
                  <a:lnTo>
                    <a:pt x="12" y="50"/>
                  </a:lnTo>
                  <a:lnTo>
                    <a:pt x="12" y="52"/>
                  </a:lnTo>
                  <a:lnTo>
                    <a:pt x="12" y="57"/>
                  </a:lnTo>
                  <a:lnTo>
                    <a:pt x="12" y="66"/>
                  </a:lnTo>
                  <a:lnTo>
                    <a:pt x="12" y="68"/>
                  </a:lnTo>
                  <a:lnTo>
                    <a:pt x="12" y="70"/>
                  </a:lnTo>
                  <a:lnTo>
                    <a:pt x="13" y="74"/>
                  </a:lnTo>
                  <a:lnTo>
                    <a:pt x="13" y="83"/>
                  </a:lnTo>
                  <a:lnTo>
                    <a:pt x="13" y="85"/>
                  </a:lnTo>
                  <a:lnTo>
                    <a:pt x="13" y="87"/>
                  </a:lnTo>
                  <a:lnTo>
                    <a:pt x="13" y="90"/>
                  </a:lnTo>
                  <a:lnTo>
                    <a:pt x="14" y="92"/>
                  </a:lnTo>
                  <a:lnTo>
                    <a:pt x="14" y="94"/>
                  </a:lnTo>
                  <a:lnTo>
                    <a:pt x="14" y="97"/>
                  </a:lnTo>
                  <a:lnTo>
                    <a:pt x="14" y="99"/>
                  </a:lnTo>
                  <a:lnTo>
                    <a:pt x="14" y="100"/>
                  </a:lnTo>
                  <a:lnTo>
                    <a:pt x="14" y="103"/>
                  </a:lnTo>
                  <a:lnTo>
                    <a:pt x="14" y="105"/>
                  </a:lnTo>
                  <a:lnTo>
                    <a:pt x="14" y="106"/>
                  </a:lnTo>
                  <a:lnTo>
                    <a:pt x="15" y="108"/>
                  </a:lnTo>
                  <a:lnTo>
                    <a:pt x="15" y="109"/>
                  </a:lnTo>
                  <a:lnTo>
                    <a:pt x="15" y="110"/>
                  </a:lnTo>
                  <a:lnTo>
                    <a:pt x="15" y="111"/>
                  </a:lnTo>
                  <a:lnTo>
                    <a:pt x="15" y="112"/>
                  </a:lnTo>
                  <a:lnTo>
                    <a:pt x="15" y="112"/>
                  </a:lnTo>
                  <a:lnTo>
                    <a:pt x="15" y="113"/>
                  </a:lnTo>
                  <a:lnTo>
                    <a:pt x="15" y="114"/>
                  </a:lnTo>
                  <a:lnTo>
                    <a:pt x="15" y="114"/>
                  </a:lnTo>
                  <a:lnTo>
                    <a:pt x="15" y="114"/>
                  </a:lnTo>
                  <a:lnTo>
                    <a:pt x="15" y="115"/>
                  </a:lnTo>
                  <a:lnTo>
                    <a:pt x="16" y="115"/>
                  </a:lnTo>
                  <a:lnTo>
                    <a:pt x="16" y="115"/>
                  </a:lnTo>
                  <a:lnTo>
                    <a:pt x="16" y="116"/>
                  </a:lnTo>
                  <a:lnTo>
                    <a:pt x="16" y="116"/>
                  </a:lnTo>
                  <a:lnTo>
                    <a:pt x="16" y="116"/>
                  </a:lnTo>
                  <a:lnTo>
                    <a:pt x="16" y="115"/>
                  </a:lnTo>
                  <a:lnTo>
                    <a:pt x="16" y="115"/>
                  </a:lnTo>
                  <a:lnTo>
                    <a:pt x="16" y="115"/>
                  </a:lnTo>
                  <a:lnTo>
                    <a:pt x="16" y="115"/>
                  </a:lnTo>
                  <a:lnTo>
                    <a:pt x="16" y="114"/>
                  </a:lnTo>
                  <a:lnTo>
                    <a:pt x="16" y="114"/>
                  </a:lnTo>
                  <a:lnTo>
                    <a:pt x="16" y="113"/>
                  </a:lnTo>
                  <a:lnTo>
                    <a:pt x="17" y="113"/>
                  </a:lnTo>
                  <a:lnTo>
                    <a:pt x="17" y="112"/>
                  </a:lnTo>
                  <a:lnTo>
                    <a:pt x="17" y="111"/>
                  </a:lnTo>
                  <a:lnTo>
                    <a:pt x="17" y="110"/>
                  </a:lnTo>
                  <a:lnTo>
                    <a:pt x="17" y="110"/>
                  </a:lnTo>
                  <a:lnTo>
                    <a:pt x="17" y="109"/>
                  </a:lnTo>
                  <a:lnTo>
                    <a:pt x="17" y="108"/>
                  </a:lnTo>
                  <a:lnTo>
                    <a:pt x="17" y="107"/>
                  </a:lnTo>
                  <a:lnTo>
                    <a:pt x="17" y="104"/>
                  </a:lnTo>
                  <a:lnTo>
                    <a:pt x="18" y="103"/>
                  </a:lnTo>
                  <a:lnTo>
                    <a:pt x="18" y="102"/>
                  </a:lnTo>
                  <a:lnTo>
                    <a:pt x="18" y="99"/>
                  </a:lnTo>
                  <a:lnTo>
                    <a:pt x="18" y="93"/>
                  </a:lnTo>
                  <a:lnTo>
                    <a:pt x="18" y="91"/>
                  </a:lnTo>
                  <a:lnTo>
                    <a:pt x="18" y="89"/>
                  </a:lnTo>
                  <a:lnTo>
                    <a:pt x="18" y="86"/>
                  </a:lnTo>
                  <a:lnTo>
                    <a:pt x="19" y="78"/>
                  </a:lnTo>
                  <a:lnTo>
                    <a:pt x="19" y="76"/>
                  </a:lnTo>
                  <a:lnTo>
                    <a:pt x="19" y="74"/>
                  </a:lnTo>
                  <a:lnTo>
                    <a:pt x="19" y="70"/>
                  </a:lnTo>
                  <a:lnTo>
                    <a:pt x="20" y="62"/>
                  </a:lnTo>
                  <a:lnTo>
                    <a:pt x="20" y="46"/>
                  </a:lnTo>
                  <a:lnTo>
                    <a:pt x="20" y="43"/>
                  </a:lnTo>
                  <a:lnTo>
                    <a:pt x="20" y="41"/>
                  </a:lnTo>
                  <a:lnTo>
                    <a:pt x="20" y="37"/>
                  </a:lnTo>
                  <a:lnTo>
                    <a:pt x="21" y="29"/>
                  </a:lnTo>
                  <a:lnTo>
                    <a:pt x="21" y="27"/>
                  </a:lnTo>
                  <a:lnTo>
                    <a:pt x="21" y="25"/>
                  </a:lnTo>
                  <a:lnTo>
                    <a:pt x="21" y="21"/>
                  </a:lnTo>
                  <a:lnTo>
                    <a:pt x="22" y="15"/>
                  </a:lnTo>
                  <a:lnTo>
                    <a:pt x="22" y="13"/>
                  </a:lnTo>
                  <a:lnTo>
                    <a:pt x="22" y="12"/>
                  </a:lnTo>
                  <a:lnTo>
                    <a:pt x="22" y="10"/>
                  </a:lnTo>
                  <a:lnTo>
                    <a:pt x="22" y="9"/>
                  </a:lnTo>
                  <a:lnTo>
                    <a:pt x="22" y="8"/>
                  </a:lnTo>
                  <a:lnTo>
                    <a:pt x="22" y="7"/>
                  </a:lnTo>
                  <a:lnTo>
                    <a:pt x="22" y="5"/>
                  </a:lnTo>
                  <a:lnTo>
                    <a:pt x="22" y="4"/>
                  </a:lnTo>
                  <a:lnTo>
                    <a:pt x="23" y="3"/>
                  </a:lnTo>
                  <a:lnTo>
                    <a:pt x="23" y="2"/>
                  </a:lnTo>
                  <a:lnTo>
                    <a:pt x="23" y="2"/>
                  </a:lnTo>
                  <a:lnTo>
                    <a:pt x="23" y="1"/>
                  </a:lnTo>
                  <a:lnTo>
                    <a:pt x="23" y="1"/>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4" y="5"/>
                  </a:lnTo>
                  <a:lnTo>
                    <a:pt x="25" y="7"/>
                  </a:lnTo>
                  <a:lnTo>
                    <a:pt x="25" y="8"/>
                  </a:lnTo>
                  <a:lnTo>
                    <a:pt x="25" y="9"/>
                  </a:lnTo>
                  <a:lnTo>
                    <a:pt x="25" y="12"/>
                  </a:lnTo>
                  <a:lnTo>
                    <a:pt x="25" y="13"/>
                  </a:lnTo>
                  <a:lnTo>
                    <a:pt x="25" y="15"/>
                  </a:lnTo>
                  <a:lnTo>
                    <a:pt x="26" y="18"/>
                  </a:lnTo>
                  <a:lnTo>
                    <a:pt x="26" y="20"/>
                  </a:lnTo>
                  <a:lnTo>
                    <a:pt x="26" y="21"/>
                  </a:lnTo>
                  <a:lnTo>
                    <a:pt x="26" y="25"/>
                  </a:lnTo>
                  <a:lnTo>
                    <a:pt x="26" y="33"/>
                  </a:lnTo>
                  <a:lnTo>
                    <a:pt x="26" y="35"/>
                  </a:lnTo>
                  <a:lnTo>
                    <a:pt x="26" y="37"/>
                  </a:lnTo>
                  <a:lnTo>
                    <a:pt x="27" y="41"/>
                  </a:lnTo>
                  <a:lnTo>
                    <a:pt x="27" y="50"/>
                  </a:lnTo>
                  <a:lnTo>
                    <a:pt x="28" y="67"/>
                  </a:lnTo>
                  <a:lnTo>
                    <a:pt x="28" y="69"/>
                  </a:lnTo>
                  <a:lnTo>
                    <a:pt x="28" y="72"/>
                  </a:lnTo>
                  <a:lnTo>
                    <a:pt x="28" y="76"/>
                  </a:lnTo>
                  <a:lnTo>
                    <a:pt x="28" y="84"/>
                  </a:lnTo>
                  <a:lnTo>
                    <a:pt x="29" y="86"/>
                  </a:lnTo>
                  <a:lnTo>
                    <a:pt x="29" y="88"/>
                  </a:lnTo>
                  <a:lnTo>
                    <a:pt x="29" y="92"/>
                  </a:lnTo>
                  <a:lnTo>
                    <a:pt x="29" y="98"/>
                  </a:lnTo>
                  <a:lnTo>
                    <a:pt x="29" y="100"/>
                  </a:lnTo>
                  <a:lnTo>
                    <a:pt x="29" y="101"/>
                  </a:lnTo>
                  <a:lnTo>
                    <a:pt x="30" y="104"/>
                  </a:lnTo>
                  <a:lnTo>
                    <a:pt x="30" y="105"/>
                  </a:lnTo>
                  <a:lnTo>
                    <a:pt x="30" y="107"/>
                  </a:lnTo>
                  <a:lnTo>
                    <a:pt x="30" y="109"/>
                  </a:lnTo>
                  <a:lnTo>
                    <a:pt x="30" y="110"/>
                  </a:lnTo>
                  <a:lnTo>
                    <a:pt x="30" y="111"/>
                  </a:lnTo>
                  <a:lnTo>
                    <a:pt x="30" y="112"/>
                  </a:lnTo>
                  <a:lnTo>
                    <a:pt x="30" y="112"/>
                  </a:lnTo>
                  <a:lnTo>
                    <a:pt x="30" y="113"/>
                  </a:lnTo>
                  <a:lnTo>
                    <a:pt x="30" y="114"/>
                  </a:lnTo>
                  <a:lnTo>
                    <a:pt x="31" y="114"/>
                  </a:lnTo>
                  <a:lnTo>
                    <a:pt x="31" y="115"/>
                  </a:lnTo>
                  <a:lnTo>
                    <a:pt x="31" y="115"/>
                  </a:lnTo>
                  <a:lnTo>
                    <a:pt x="31" y="115"/>
                  </a:lnTo>
                  <a:lnTo>
                    <a:pt x="31" y="115"/>
                  </a:lnTo>
                  <a:lnTo>
                    <a:pt x="31" y="116"/>
                  </a:lnTo>
                  <a:lnTo>
                    <a:pt x="31" y="116"/>
                  </a:lnTo>
                  <a:lnTo>
                    <a:pt x="31" y="116"/>
                  </a:lnTo>
                  <a:lnTo>
                    <a:pt x="31" y="115"/>
                  </a:lnTo>
                  <a:lnTo>
                    <a:pt x="32" y="115"/>
                  </a:lnTo>
                  <a:lnTo>
                    <a:pt x="32" y="115"/>
                  </a:lnTo>
                  <a:lnTo>
                    <a:pt x="32" y="114"/>
                  </a:lnTo>
                  <a:lnTo>
                    <a:pt x="32" y="114"/>
                  </a:lnTo>
                  <a:lnTo>
                    <a:pt x="32" y="113"/>
                  </a:lnTo>
                  <a:lnTo>
                    <a:pt x="32" y="113"/>
                  </a:lnTo>
                  <a:lnTo>
                    <a:pt x="32" y="112"/>
                  </a:lnTo>
                  <a:lnTo>
                    <a:pt x="32" y="111"/>
                  </a:lnTo>
                  <a:lnTo>
                    <a:pt x="32" y="110"/>
                  </a:lnTo>
                  <a:lnTo>
                    <a:pt x="32" y="109"/>
                  </a:lnTo>
                  <a:lnTo>
                    <a:pt x="32" y="108"/>
                  </a:lnTo>
                  <a:lnTo>
                    <a:pt x="33" y="106"/>
                  </a:lnTo>
                  <a:lnTo>
                    <a:pt x="33" y="105"/>
                  </a:lnTo>
                  <a:lnTo>
                    <a:pt x="33" y="104"/>
                  </a:lnTo>
                  <a:lnTo>
                    <a:pt x="33" y="101"/>
                  </a:lnTo>
                  <a:lnTo>
                    <a:pt x="33" y="100"/>
                  </a:lnTo>
                  <a:lnTo>
                    <a:pt x="33" y="98"/>
                  </a:lnTo>
                  <a:lnTo>
                    <a:pt x="33" y="95"/>
                  </a:lnTo>
                  <a:lnTo>
                    <a:pt x="34" y="89"/>
                  </a:lnTo>
                  <a:lnTo>
                    <a:pt x="34" y="87"/>
                  </a:lnTo>
                  <a:lnTo>
                    <a:pt x="34" y="85"/>
                  </a:lnTo>
                  <a:lnTo>
                    <a:pt x="34" y="81"/>
                  </a:lnTo>
                  <a:lnTo>
                    <a:pt x="34" y="74"/>
                  </a:lnTo>
                  <a:lnTo>
                    <a:pt x="35" y="57"/>
                  </a:lnTo>
                  <a:lnTo>
                    <a:pt x="35" y="55"/>
                  </a:lnTo>
                  <a:lnTo>
                    <a:pt x="35" y="53"/>
                  </a:lnTo>
                  <a:lnTo>
                    <a:pt x="35" y="49"/>
                  </a:lnTo>
                  <a:lnTo>
                    <a:pt x="36" y="41"/>
                  </a:lnTo>
                  <a:lnTo>
                    <a:pt x="36" y="39"/>
                  </a:lnTo>
                  <a:lnTo>
                    <a:pt x="36" y="37"/>
                  </a:lnTo>
                  <a:lnTo>
                    <a:pt x="36" y="33"/>
                  </a:lnTo>
                  <a:lnTo>
                    <a:pt x="36" y="26"/>
                  </a:lnTo>
                  <a:lnTo>
                    <a:pt x="36" y="24"/>
                  </a:lnTo>
                  <a:lnTo>
                    <a:pt x="37" y="22"/>
                  </a:lnTo>
                  <a:lnTo>
                    <a:pt x="37" y="19"/>
                  </a:lnTo>
                  <a:lnTo>
                    <a:pt x="37" y="18"/>
                  </a:lnTo>
                  <a:lnTo>
                    <a:pt x="37" y="16"/>
                  </a:lnTo>
                  <a:lnTo>
                    <a:pt x="37" y="14"/>
                  </a:lnTo>
                  <a:lnTo>
                    <a:pt x="37" y="12"/>
                  </a:lnTo>
                  <a:lnTo>
                    <a:pt x="37" y="11"/>
                  </a:lnTo>
                  <a:lnTo>
                    <a:pt x="37" y="10"/>
                  </a:lnTo>
                  <a:lnTo>
                    <a:pt x="37" y="9"/>
                  </a:lnTo>
                  <a:lnTo>
                    <a:pt x="38" y="8"/>
                  </a:lnTo>
                  <a:lnTo>
                    <a:pt x="38" y="6"/>
                  </a:lnTo>
                  <a:lnTo>
                    <a:pt x="38" y="5"/>
                  </a:lnTo>
                  <a:lnTo>
                    <a:pt x="38" y="4"/>
                  </a:lnTo>
                  <a:lnTo>
                    <a:pt x="38" y="3"/>
                  </a:lnTo>
                  <a:lnTo>
                    <a:pt x="38" y="2"/>
                  </a:lnTo>
                  <a:lnTo>
                    <a:pt x="38" y="2"/>
                  </a:lnTo>
                  <a:lnTo>
                    <a:pt x="38" y="1"/>
                  </a:lnTo>
                  <a:lnTo>
                    <a:pt x="38" y="1"/>
                  </a:lnTo>
                  <a:lnTo>
                    <a:pt x="38" y="0"/>
                  </a:lnTo>
                  <a:lnTo>
                    <a:pt x="38" y="0"/>
                  </a:lnTo>
                  <a:lnTo>
                    <a:pt x="39" y="0"/>
                  </a:lnTo>
                  <a:lnTo>
                    <a:pt x="39" y="0"/>
                  </a:lnTo>
                  <a:lnTo>
                    <a:pt x="39" y="0"/>
                  </a:lnTo>
                  <a:lnTo>
                    <a:pt x="39" y="0"/>
                  </a:lnTo>
                  <a:lnTo>
                    <a:pt x="39" y="0"/>
                  </a:lnTo>
                  <a:lnTo>
                    <a:pt x="39" y="0"/>
                  </a:lnTo>
                  <a:lnTo>
                    <a:pt x="39" y="0"/>
                  </a:lnTo>
                  <a:lnTo>
                    <a:pt x="39" y="1"/>
                  </a:lnTo>
                  <a:lnTo>
                    <a:pt x="39" y="1"/>
                  </a:lnTo>
                  <a:lnTo>
                    <a:pt x="40" y="2"/>
                  </a:lnTo>
                  <a:lnTo>
                    <a:pt x="40" y="2"/>
                  </a:lnTo>
                  <a:lnTo>
                    <a:pt x="40" y="3"/>
                  </a:lnTo>
                  <a:lnTo>
                    <a:pt x="40" y="4"/>
                  </a:lnTo>
                  <a:lnTo>
                    <a:pt x="40" y="5"/>
                  </a:lnTo>
                  <a:lnTo>
                    <a:pt x="40" y="7"/>
                  </a:lnTo>
                  <a:lnTo>
                    <a:pt x="40" y="8"/>
                  </a:lnTo>
                  <a:lnTo>
                    <a:pt x="40" y="9"/>
                  </a:lnTo>
                  <a:lnTo>
                    <a:pt x="40" y="12"/>
                  </a:lnTo>
                  <a:lnTo>
                    <a:pt x="40" y="14"/>
                  </a:lnTo>
                  <a:lnTo>
                    <a:pt x="41" y="15"/>
                  </a:lnTo>
                  <a:lnTo>
                    <a:pt x="41" y="18"/>
                  </a:lnTo>
                  <a:lnTo>
                    <a:pt x="41" y="20"/>
                  </a:lnTo>
                  <a:lnTo>
                    <a:pt x="41" y="22"/>
                  </a:lnTo>
                  <a:lnTo>
                    <a:pt x="41" y="25"/>
                  </a:lnTo>
                  <a:lnTo>
                    <a:pt x="42" y="33"/>
                  </a:lnTo>
                  <a:lnTo>
                    <a:pt x="42" y="50"/>
                  </a:lnTo>
                  <a:lnTo>
                    <a:pt x="42" y="52"/>
                  </a:lnTo>
                  <a:lnTo>
                    <a:pt x="42" y="55"/>
                  </a:lnTo>
                  <a:lnTo>
                    <a:pt x="43" y="59"/>
                  </a:lnTo>
                  <a:lnTo>
                    <a:pt x="43" y="68"/>
                  </a:lnTo>
                  <a:lnTo>
                    <a:pt x="44" y="85"/>
                  </a:lnTo>
                  <a:lnTo>
                    <a:pt x="44" y="87"/>
                  </a:lnTo>
                  <a:lnTo>
                    <a:pt x="44" y="89"/>
                  </a:lnTo>
                  <a:lnTo>
                    <a:pt x="44" y="92"/>
                  </a:lnTo>
                  <a:lnTo>
                    <a:pt x="44" y="94"/>
                  </a:lnTo>
                  <a:lnTo>
                    <a:pt x="44" y="96"/>
                  </a:lnTo>
                  <a:lnTo>
                    <a:pt x="44" y="99"/>
                  </a:lnTo>
                  <a:lnTo>
                    <a:pt x="45" y="100"/>
                  </a:lnTo>
                  <a:lnTo>
                    <a:pt x="45" y="101"/>
                  </a:lnTo>
                  <a:lnTo>
                    <a:pt x="45" y="104"/>
                  </a:lnTo>
                  <a:lnTo>
                    <a:pt x="45" y="105"/>
                  </a:lnTo>
                  <a:lnTo>
                    <a:pt x="45" y="106"/>
                  </a:lnTo>
                  <a:lnTo>
                    <a:pt x="45" y="109"/>
                  </a:lnTo>
                  <a:lnTo>
                    <a:pt x="45" y="110"/>
                  </a:lnTo>
                  <a:lnTo>
                    <a:pt x="45" y="110"/>
                  </a:lnTo>
                  <a:lnTo>
                    <a:pt x="46" y="111"/>
                  </a:lnTo>
                  <a:lnTo>
                    <a:pt x="46" y="112"/>
                  </a:lnTo>
                  <a:lnTo>
                    <a:pt x="46" y="113"/>
                  </a:lnTo>
                  <a:lnTo>
                    <a:pt x="46" y="113"/>
                  </a:lnTo>
                  <a:lnTo>
                    <a:pt x="46" y="114"/>
                  </a:lnTo>
                  <a:lnTo>
                    <a:pt x="46" y="114"/>
                  </a:lnTo>
                  <a:lnTo>
                    <a:pt x="46" y="115"/>
                  </a:lnTo>
                  <a:lnTo>
                    <a:pt x="46" y="115"/>
                  </a:lnTo>
                  <a:lnTo>
                    <a:pt x="46" y="115"/>
                  </a:lnTo>
                  <a:lnTo>
                    <a:pt x="46" y="116"/>
                  </a:lnTo>
                  <a:lnTo>
                    <a:pt x="46" y="116"/>
                  </a:lnTo>
                  <a:lnTo>
                    <a:pt x="46" y="116"/>
                  </a:lnTo>
                  <a:lnTo>
                    <a:pt x="46" y="116"/>
                  </a:lnTo>
                  <a:lnTo>
                    <a:pt x="47" y="115"/>
                  </a:lnTo>
                  <a:lnTo>
                    <a:pt x="47" y="115"/>
                  </a:lnTo>
                  <a:lnTo>
                    <a:pt x="47" y="115"/>
                  </a:lnTo>
                  <a:lnTo>
                    <a:pt x="47" y="114"/>
                  </a:lnTo>
                  <a:lnTo>
                    <a:pt x="47" y="114"/>
                  </a:lnTo>
                  <a:lnTo>
                    <a:pt x="47" y="114"/>
                  </a:lnTo>
                  <a:lnTo>
                    <a:pt x="47" y="113"/>
                  </a:lnTo>
                  <a:lnTo>
                    <a:pt x="47" y="112"/>
                  </a:lnTo>
                  <a:lnTo>
                    <a:pt x="47" y="112"/>
                  </a:lnTo>
                  <a:lnTo>
                    <a:pt x="47" y="111"/>
                  </a:lnTo>
                  <a:lnTo>
                    <a:pt x="48" y="110"/>
                  </a:lnTo>
                  <a:lnTo>
                    <a:pt x="48" y="109"/>
                  </a:lnTo>
                  <a:lnTo>
                    <a:pt x="48" y="108"/>
                  </a:lnTo>
                  <a:lnTo>
                    <a:pt x="48" y="107"/>
                  </a:lnTo>
                  <a:lnTo>
                    <a:pt x="48" y="106"/>
                  </a:lnTo>
                  <a:lnTo>
                    <a:pt x="48" y="103"/>
                  </a:lnTo>
                  <a:lnTo>
                    <a:pt x="48" y="102"/>
                  </a:lnTo>
                  <a:lnTo>
                    <a:pt x="48" y="100"/>
                  </a:lnTo>
                  <a:lnTo>
                    <a:pt x="48" y="97"/>
                  </a:lnTo>
                  <a:lnTo>
                    <a:pt x="49" y="91"/>
                  </a:lnTo>
                  <a:lnTo>
                    <a:pt x="49" y="89"/>
                  </a:lnTo>
                  <a:lnTo>
                    <a:pt x="49" y="87"/>
                  </a:lnTo>
                  <a:lnTo>
                    <a:pt x="49" y="84"/>
                  </a:lnTo>
                  <a:lnTo>
                    <a:pt x="49" y="76"/>
                  </a:lnTo>
                  <a:lnTo>
                    <a:pt x="50" y="74"/>
                  </a:lnTo>
                  <a:lnTo>
                    <a:pt x="50" y="72"/>
                  </a:lnTo>
                  <a:lnTo>
                    <a:pt x="50" y="68"/>
                  </a:lnTo>
                  <a:lnTo>
                    <a:pt x="50" y="59"/>
                  </a:lnTo>
                  <a:lnTo>
                    <a:pt x="51" y="42"/>
                  </a:lnTo>
                  <a:lnTo>
                    <a:pt x="51" y="40"/>
                  </a:lnTo>
                  <a:lnTo>
                    <a:pt x="51" y="38"/>
                  </a:lnTo>
                  <a:lnTo>
                    <a:pt x="51" y="34"/>
                  </a:lnTo>
                  <a:lnTo>
                    <a:pt x="52" y="27"/>
                  </a:lnTo>
                  <a:lnTo>
                    <a:pt x="52" y="25"/>
                  </a:lnTo>
                  <a:lnTo>
                    <a:pt x="52" y="23"/>
                  </a:lnTo>
                  <a:lnTo>
                    <a:pt x="52" y="20"/>
                  </a:lnTo>
                  <a:lnTo>
                    <a:pt x="52" y="14"/>
                  </a:lnTo>
                  <a:lnTo>
                    <a:pt x="53" y="12"/>
                  </a:lnTo>
                  <a:lnTo>
                    <a:pt x="53" y="11"/>
                  </a:lnTo>
                  <a:lnTo>
                    <a:pt x="53" y="10"/>
                  </a:lnTo>
                  <a:lnTo>
                    <a:pt x="53" y="9"/>
                  </a:lnTo>
                  <a:lnTo>
                    <a:pt x="53" y="8"/>
                  </a:lnTo>
                  <a:lnTo>
                    <a:pt x="53" y="6"/>
                  </a:lnTo>
                  <a:lnTo>
                    <a:pt x="53" y="5"/>
                  </a:lnTo>
                  <a:lnTo>
                    <a:pt x="53" y="4"/>
                  </a:lnTo>
                  <a:lnTo>
                    <a:pt x="53" y="3"/>
                  </a:lnTo>
                  <a:lnTo>
                    <a:pt x="53" y="2"/>
                  </a:lnTo>
                  <a:lnTo>
                    <a:pt x="53" y="2"/>
                  </a:lnTo>
                  <a:lnTo>
                    <a:pt x="53" y="1"/>
                  </a:lnTo>
                  <a:lnTo>
                    <a:pt x="54" y="1"/>
                  </a:lnTo>
                  <a:lnTo>
                    <a:pt x="54" y="0"/>
                  </a:lnTo>
                  <a:lnTo>
                    <a:pt x="54" y="0"/>
                  </a:lnTo>
                  <a:lnTo>
                    <a:pt x="54" y="0"/>
                  </a:lnTo>
                  <a:lnTo>
                    <a:pt x="54" y="0"/>
                  </a:lnTo>
                  <a:lnTo>
                    <a:pt x="54" y="0"/>
                  </a:lnTo>
                  <a:lnTo>
                    <a:pt x="54" y="0"/>
                  </a:lnTo>
                  <a:lnTo>
                    <a:pt x="54" y="0"/>
                  </a:lnTo>
                  <a:lnTo>
                    <a:pt x="54" y="0"/>
                  </a:lnTo>
                  <a:lnTo>
                    <a:pt x="55" y="0"/>
                  </a:lnTo>
                  <a:lnTo>
                    <a:pt x="55" y="0"/>
                  </a:lnTo>
                  <a:lnTo>
                    <a:pt x="55" y="1"/>
                  </a:lnTo>
                  <a:lnTo>
                    <a:pt x="55" y="1"/>
                  </a:lnTo>
                  <a:lnTo>
                    <a:pt x="55" y="2"/>
                  </a:lnTo>
                  <a:lnTo>
                    <a:pt x="55" y="2"/>
                  </a:lnTo>
                  <a:lnTo>
                    <a:pt x="55" y="3"/>
                  </a:lnTo>
                  <a:lnTo>
                    <a:pt x="55" y="4"/>
                  </a:lnTo>
                  <a:lnTo>
                    <a:pt x="55" y="5"/>
                  </a:lnTo>
                  <a:lnTo>
                    <a:pt x="55" y="6"/>
                  </a:lnTo>
                </a:path>
              </a:pathLst>
            </a:custGeom>
            <a:grpFill/>
            <a:ln w="9525" cap="sq">
              <a:solidFill>
                <a:srgbClr val="0D8BE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8BE6"/>
                </a:solidFill>
                <a:effectLst/>
                <a:uLnTx/>
                <a:uFillTx/>
                <a:latin typeface="Calibri" panose="020F0502020204030204"/>
                <a:ea typeface="+mn-ea"/>
                <a:cs typeface="+mn-cs"/>
              </a:endParaRPr>
            </a:p>
          </p:txBody>
        </p:sp>
      </p:grpSp>
      <p:pic>
        <p:nvPicPr>
          <p:cNvPr id="135" name="Picture 2"/>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624818" y="3656155"/>
            <a:ext cx="2181122" cy="221611"/>
          </a:xfrm>
          <a:prstGeom prst="rect">
            <a:avLst/>
          </a:prstGeom>
        </p:spPr>
      </p:pic>
      <p:pic>
        <p:nvPicPr>
          <p:cNvPr id="138" name="Segnaposto contenuto 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330718" y="5642297"/>
            <a:ext cx="1851551" cy="1173850"/>
          </a:xfrm>
          <a:prstGeom prst="rect">
            <a:avLst/>
          </a:prstGeom>
        </p:spPr>
      </p:pic>
      <p:grpSp>
        <p:nvGrpSpPr>
          <p:cNvPr id="139" name="Group 11"/>
          <p:cNvGrpSpPr/>
          <p:nvPr/>
        </p:nvGrpSpPr>
        <p:grpSpPr>
          <a:xfrm>
            <a:off x="1694091" y="1253838"/>
            <a:ext cx="2454233" cy="1717963"/>
            <a:chOff x="288967" y="1253837"/>
            <a:chExt cx="2454233" cy="1717963"/>
          </a:xfrm>
        </p:grpSpPr>
        <p:pic>
          <p:nvPicPr>
            <p:cNvPr id="140" name="Picture 1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88967" y="1253837"/>
              <a:ext cx="2454233" cy="171796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141" name="TextBox 104"/>
            <p:cNvSpPr txBox="1"/>
            <p:nvPr/>
          </p:nvSpPr>
          <p:spPr>
            <a:xfrm>
              <a:off x="460076" y="1348499"/>
              <a:ext cx="1319592" cy="307777"/>
            </a:xfrm>
            <a:prstGeom prst="rect">
              <a:avLst/>
            </a:prstGeom>
          </p:spPr>
          <p:txBody>
            <a:bodyPr vert="horz" wrap="non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ysClr val="window" lastClr="FFFFFF">
                      <a:lumMod val="95000"/>
                    </a:sysClr>
                  </a:solidFill>
                  <a:effectLst/>
                  <a:uLnTx/>
                  <a:uFillTx/>
                  <a:latin typeface="Helvetica" pitchFamily="34" charset="0"/>
                  <a:ea typeface="+mn-ea"/>
                  <a:cs typeface="Helvetica" pitchFamily="34" charset="0"/>
                </a:rPr>
                <a:t>Relic radiation</a:t>
              </a:r>
            </a:p>
          </p:txBody>
        </p:sp>
      </p:grpSp>
      <p:pic>
        <p:nvPicPr>
          <p:cNvPr id="136" name="Immagine 13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63595" y="4830202"/>
            <a:ext cx="1698883" cy="1166725"/>
          </a:xfrm>
          <a:prstGeom prst="rect">
            <a:avLst/>
          </a:prstGeom>
        </p:spPr>
      </p:pic>
      <p:sp>
        <p:nvSpPr>
          <p:cNvPr id="145" name="Segnaposto piè di pagina 14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M.Punturo: GW perspectives</a:t>
            </a:r>
          </a:p>
        </p:txBody>
      </p:sp>
      <p:sp>
        <p:nvSpPr>
          <p:cNvPr id="146" name="Segnaposto numero diapositiva 14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C0C21-43C2-4F76-ADB6-8FC3F164F11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25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DEF1-A576-2B32-E941-EC48D073A277}"/>
              </a:ext>
            </a:extLst>
          </p:cNvPr>
          <p:cNvSpPr>
            <a:spLocks noGrp="1"/>
          </p:cNvSpPr>
          <p:nvPr>
            <p:ph type="title"/>
          </p:nvPr>
        </p:nvSpPr>
        <p:spPr/>
        <p:txBody>
          <a:bodyPr>
            <a:noAutofit/>
          </a:bodyPr>
          <a:lstStyle/>
          <a:p>
            <a:r>
              <a:rPr lang="en-US" sz="3200" dirty="0"/>
              <a:t>Q2. </a:t>
            </a:r>
            <a:r>
              <a:rPr lang="en-US" sz="3200" dirty="0" err="1"/>
              <a:t>Harmonised</a:t>
            </a:r>
            <a:r>
              <a:rPr lang="en-US" sz="3200" dirty="0"/>
              <a:t> observation method: formal references exist</a:t>
            </a:r>
          </a:p>
        </p:txBody>
      </p:sp>
      <p:sp>
        <p:nvSpPr>
          <p:cNvPr id="4" name="Slide Number Placeholder 3">
            <a:extLst>
              <a:ext uri="{FF2B5EF4-FFF2-40B4-BE49-F238E27FC236}">
                <a16:creationId xmlns:a16="http://schemas.microsoft.com/office/drawing/2014/main" id="{6108910B-F87A-7FCB-941F-198D993275EE}"/>
              </a:ext>
            </a:extLst>
          </p:cNvPr>
          <p:cNvSpPr>
            <a:spLocks noGrp="1"/>
          </p:cNvSpPr>
          <p:nvPr>
            <p:ph type="sldNum" sz="quarter" idx="12"/>
          </p:nvPr>
        </p:nvSpPr>
        <p:spPr/>
        <p:txBody>
          <a:bodyPr/>
          <a:lstStyle/>
          <a:p>
            <a:fld id="{7C659075-83B6-5446-8002-4ADFDBF3FC85}" type="slidenum">
              <a:rPr lang="en-US" smtClean="0"/>
              <a:t>30</a:t>
            </a:fld>
            <a:endParaRPr lang="en-US"/>
          </a:p>
        </p:txBody>
      </p:sp>
      <p:grpSp>
        <p:nvGrpSpPr>
          <p:cNvPr id="11" name="Group 10">
            <a:extLst>
              <a:ext uri="{FF2B5EF4-FFF2-40B4-BE49-F238E27FC236}">
                <a16:creationId xmlns:a16="http://schemas.microsoft.com/office/drawing/2014/main" id="{18945A3B-C334-9C73-8B25-0E070D056BD1}"/>
              </a:ext>
            </a:extLst>
          </p:cNvPr>
          <p:cNvGrpSpPr/>
          <p:nvPr/>
        </p:nvGrpSpPr>
        <p:grpSpPr>
          <a:xfrm>
            <a:off x="80945" y="1413464"/>
            <a:ext cx="3940367" cy="1847088"/>
            <a:chOff x="786384" y="1417320"/>
            <a:chExt cx="2916936" cy="1847088"/>
          </a:xfrm>
        </p:grpSpPr>
        <p:sp>
          <p:nvSpPr>
            <p:cNvPr id="5" name="Text 4">
              <a:extLst>
                <a:ext uri="{FF2B5EF4-FFF2-40B4-BE49-F238E27FC236}">
                  <a16:creationId xmlns:a16="http://schemas.microsoft.com/office/drawing/2014/main" id="{661B8313-BBF1-75DA-C8AB-054D8B672332}"/>
                </a:ext>
              </a:extLst>
            </p:cNvPr>
            <p:cNvSpPr/>
            <p:nvPr/>
          </p:nvSpPr>
          <p:spPr>
            <a:xfrm>
              <a:off x="786384" y="1417320"/>
              <a:ext cx="2743200" cy="438912"/>
            </a:xfrm>
            <a:prstGeom prst="rect">
              <a:avLst/>
            </a:prstGeom>
            <a:solidFill>
              <a:srgbClr val="E7F3F3"/>
            </a:solidFill>
            <a:ln w="12700">
              <a:solidFill>
                <a:srgbClr val="0E7C7B"/>
              </a:solidFill>
            </a:ln>
          </p:spPr>
          <p:txBody>
            <a:bodyPr wrap="square" lIns="1524" tIns="1524" rIns="1524" bIns="1524" rtlCol="0" anchor="ctr">
              <a:noAutofit/>
            </a:bodyPr>
            <a:lstStyle/>
            <a:p>
              <a:pPr marL="0" indent="0" algn="ctr">
                <a:buNone/>
              </a:pPr>
              <a:r>
                <a:rPr lang="en-US" sz="2400" b="1" dirty="0">
                  <a:solidFill>
                    <a:srgbClr val="18222D"/>
                  </a:solidFill>
                  <a:latin typeface="Aptos" pitchFamily="34" charset="0"/>
                  <a:ea typeface="Aptos" pitchFamily="34" charset="-122"/>
                  <a:cs typeface="Aptos" pitchFamily="34" charset="-120"/>
                </a:rPr>
                <a:t>M1.1: physical variables</a:t>
              </a:r>
              <a:endParaRPr lang="en-US" sz="2400" dirty="0"/>
            </a:p>
          </p:txBody>
        </p:sp>
        <p:sp>
          <p:nvSpPr>
            <p:cNvPr id="6" name="Text 5">
              <a:extLst>
                <a:ext uri="{FF2B5EF4-FFF2-40B4-BE49-F238E27FC236}">
                  <a16:creationId xmlns:a16="http://schemas.microsoft.com/office/drawing/2014/main" id="{B8CCD3EE-EADA-8814-D642-A345C317B3F2}"/>
                </a:ext>
              </a:extLst>
            </p:cNvPr>
            <p:cNvSpPr/>
            <p:nvPr/>
          </p:nvSpPr>
          <p:spPr>
            <a:xfrm>
              <a:off x="960120" y="1965960"/>
              <a:ext cx="2743200" cy="1298448"/>
            </a:xfrm>
            <a:prstGeom prst="rect">
              <a:avLst/>
            </a:prstGeom>
            <a:noFill/>
            <a:ln/>
          </p:spPr>
          <p:txBody>
            <a:bodyPr wrap="square" lIns="508" tIns="508" rIns="508" bIns="508" rtlCol="0" anchor="t">
              <a:noAutofit/>
            </a:bodyPr>
            <a:lstStyle/>
            <a:p>
              <a:pPr marL="127000" indent="-127000">
                <a:buSzPct val="100000"/>
                <a:buChar char="•"/>
              </a:pPr>
              <a:r>
                <a:rPr lang="en-US" sz="2000" dirty="0">
                  <a:solidFill>
                    <a:srgbClr val="18222D"/>
                  </a:solidFill>
                </a:rPr>
                <a:t>seismic field</a:t>
              </a:r>
              <a:endParaRPr lang="en-US" sz="2000" dirty="0"/>
            </a:p>
            <a:p>
              <a:pPr marL="127000" indent="-127000">
                <a:buSzPct val="100000"/>
                <a:buChar char="•"/>
              </a:pPr>
              <a:r>
                <a:rPr lang="en-US" sz="2000" dirty="0">
                  <a:solidFill>
                    <a:srgbClr val="18222D"/>
                  </a:solidFill>
                </a:rPr>
                <a:t>gravimetry and geodynamics</a:t>
              </a:r>
              <a:endParaRPr lang="en-US" sz="2000" dirty="0"/>
            </a:p>
            <a:p>
              <a:pPr marL="127000" indent="-127000">
                <a:buSzPct val="100000"/>
                <a:buChar char="•"/>
              </a:pPr>
              <a:r>
                <a:rPr lang="en-US" sz="2000" dirty="0">
                  <a:solidFill>
                    <a:srgbClr val="18222D"/>
                  </a:solidFill>
                </a:rPr>
                <a:t>magnetic noise</a:t>
              </a:r>
              <a:endParaRPr lang="en-US" sz="2000" dirty="0"/>
            </a:p>
            <a:p>
              <a:pPr marL="127000" indent="-127000">
                <a:buSzPct val="100000"/>
                <a:buChar char="•"/>
              </a:pPr>
              <a:r>
                <a:rPr lang="en-US" sz="2000" dirty="0">
                  <a:solidFill>
                    <a:srgbClr val="18222D"/>
                  </a:solidFill>
                </a:rPr>
                <a:t>infrasound, microbarometric and weather variables</a:t>
              </a:r>
              <a:endParaRPr lang="en-US" sz="2000" dirty="0"/>
            </a:p>
          </p:txBody>
        </p:sp>
      </p:grpSp>
      <p:grpSp>
        <p:nvGrpSpPr>
          <p:cNvPr id="12" name="Group 11">
            <a:extLst>
              <a:ext uri="{FF2B5EF4-FFF2-40B4-BE49-F238E27FC236}">
                <a16:creationId xmlns:a16="http://schemas.microsoft.com/office/drawing/2014/main" id="{E55D658C-16E8-BC2E-830F-EB69CE91D818}"/>
              </a:ext>
            </a:extLst>
          </p:cNvPr>
          <p:cNvGrpSpPr/>
          <p:nvPr/>
        </p:nvGrpSpPr>
        <p:grpSpPr>
          <a:xfrm>
            <a:off x="3925267" y="1420625"/>
            <a:ext cx="4685333" cy="1847088"/>
            <a:chOff x="4270249" y="1417320"/>
            <a:chExt cx="3319271" cy="1847088"/>
          </a:xfrm>
        </p:grpSpPr>
        <p:sp>
          <p:nvSpPr>
            <p:cNvPr id="7" name="Text 6">
              <a:extLst>
                <a:ext uri="{FF2B5EF4-FFF2-40B4-BE49-F238E27FC236}">
                  <a16:creationId xmlns:a16="http://schemas.microsoft.com/office/drawing/2014/main" id="{B323AA73-E59C-85C7-8A6C-D288E915FD27}"/>
                </a:ext>
              </a:extLst>
            </p:cNvPr>
            <p:cNvSpPr/>
            <p:nvPr/>
          </p:nvSpPr>
          <p:spPr>
            <a:xfrm>
              <a:off x="4270249" y="1417320"/>
              <a:ext cx="3319271" cy="438912"/>
            </a:xfrm>
            <a:prstGeom prst="rect">
              <a:avLst/>
            </a:prstGeom>
            <a:solidFill>
              <a:srgbClr val="EAF0FA"/>
            </a:solidFill>
            <a:ln w="12700">
              <a:solidFill>
                <a:srgbClr val="1F5E99"/>
              </a:solidFill>
            </a:ln>
          </p:spPr>
          <p:txBody>
            <a:bodyPr wrap="square" lIns="1524" tIns="1524" rIns="1524" bIns="1524" rtlCol="0" anchor="ctr">
              <a:noAutofit/>
            </a:bodyPr>
            <a:lstStyle/>
            <a:p>
              <a:pPr marL="0" indent="0" algn="ctr">
                <a:buNone/>
              </a:pPr>
              <a:r>
                <a:rPr lang="en-US" sz="2400" b="1" dirty="0">
                  <a:solidFill>
                    <a:srgbClr val="18222D"/>
                  </a:solidFill>
                  <a:latin typeface="Aptos" pitchFamily="34" charset="0"/>
                  <a:ea typeface="Aptos" pitchFamily="34" charset="-122"/>
                  <a:cs typeface="Aptos" pitchFamily="34" charset="-120"/>
                </a:rPr>
                <a:t>M1.2: measurement procedures</a:t>
              </a:r>
              <a:endParaRPr lang="en-US" sz="2400" dirty="0"/>
            </a:p>
          </p:txBody>
        </p:sp>
        <p:sp>
          <p:nvSpPr>
            <p:cNvPr id="8" name="Text 7">
              <a:extLst>
                <a:ext uri="{FF2B5EF4-FFF2-40B4-BE49-F238E27FC236}">
                  <a16:creationId xmlns:a16="http://schemas.microsoft.com/office/drawing/2014/main" id="{A67A242A-5BFC-CBFE-776C-0F24F0BAD250}"/>
                </a:ext>
              </a:extLst>
            </p:cNvPr>
            <p:cNvSpPr/>
            <p:nvPr/>
          </p:nvSpPr>
          <p:spPr>
            <a:xfrm>
              <a:off x="4736592" y="1965960"/>
              <a:ext cx="2743200" cy="1298448"/>
            </a:xfrm>
            <a:prstGeom prst="rect">
              <a:avLst/>
            </a:prstGeom>
            <a:noFill/>
            <a:ln/>
          </p:spPr>
          <p:txBody>
            <a:bodyPr wrap="square" lIns="508" tIns="508" rIns="508" bIns="508" rtlCol="0" anchor="t">
              <a:noAutofit/>
            </a:bodyPr>
            <a:lstStyle/>
            <a:p>
              <a:pPr marL="127000" indent="-127000">
                <a:buSzPct val="100000"/>
                <a:buChar char="•"/>
              </a:pPr>
              <a:r>
                <a:rPr lang="en-US" dirty="0">
                  <a:solidFill>
                    <a:srgbClr val="18222D"/>
                  </a:solidFill>
                </a:rPr>
                <a:t>3C broadband seismometers</a:t>
              </a:r>
              <a:endParaRPr lang="en-US" dirty="0"/>
            </a:p>
            <a:p>
              <a:pPr marL="127000" indent="-127000">
                <a:buSzPct val="100000"/>
                <a:buChar char="•"/>
              </a:pPr>
              <a:r>
                <a:rPr lang="en-US" dirty="0">
                  <a:solidFill>
                    <a:srgbClr val="18222D"/>
                  </a:solidFill>
                </a:rPr>
                <a:t>borehole and surface pairs</a:t>
              </a:r>
              <a:endParaRPr lang="en-US" dirty="0"/>
            </a:p>
            <a:p>
              <a:pPr marL="127000" indent="-127000">
                <a:buSzPct val="100000"/>
                <a:buChar char="•"/>
              </a:pPr>
              <a:r>
                <a:rPr lang="en-US" dirty="0">
                  <a:solidFill>
                    <a:srgbClr val="18222D"/>
                  </a:solidFill>
                </a:rPr>
                <a:t>GPS timing</a:t>
              </a:r>
              <a:endParaRPr lang="en-US" dirty="0"/>
            </a:p>
            <a:p>
              <a:pPr marL="127000" indent="-127000">
                <a:buSzPct val="100000"/>
                <a:buChar char="•"/>
              </a:pPr>
              <a:r>
                <a:rPr lang="en-US" dirty="0">
                  <a:solidFill>
                    <a:srgbClr val="18222D"/>
                  </a:solidFill>
                </a:rPr>
                <a:t>PSD percentiles and transient catalogues</a:t>
              </a:r>
              <a:endParaRPr lang="en-US" dirty="0"/>
            </a:p>
            <a:p>
              <a:pPr marL="127000" indent="-127000">
                <a:buSzPct val="100000"/>
                <a:buChar char="•"/>
              </a:pPr>
              <a:r>
                <a:rPr lang="en-US" dirty="0">
                  <a:solidFill>
                    <a:srgbClr val="18222D"/>
                  </a:solidFill>
                </a:rPr>
                <a:t>magnetic and infrasound standards</a:t>
              </a:r>
              <a:endParaRPr lang="en-US" dirty="0"/>
            </a:p>
          </p:txBody>
        </p:sp>
      </p:grpSp>
      <p:grpSp>
        <p:nvGrpSpPr>
          <p:cNvPr id="13" name="Group 12">
            <a:extLst>
              <a:ext uri="{FF2B5EF4-FFF2-40B4-BE49-F238E27FC236}">
                <a16:creationId xmlns:a16="http://schemas.microsoft.com/office/drawing/2014/main" id="{05116169-143C-6877-7E3D-8004918300DA}"/>
              </a:ext>
            </a:extLst>
          </p:cNvPr>
          <p:cNvGrpSpPr/>
          <p:nvPr/>
        </p:nvGrpSpPr>
        <p:grpSpPr>
          <a:xfrm>
            <a:off x="8610600" y="1420625"/>
            <a:ext cx="3467594" cy="1847088"/>
            <a:chOff x="8430768" y="1417320"/>
            <a:chExt cx="2743200" cy="1847088"/>
          </a:xfrm>
        </p:grpSpPr>
        <p:sp>
          <p:nvSpPr>
            <p:cNvPr id="9" name="Text 8">
              <a:extLst>
                <a:ext uri="{FF2B5EF4-FFF2-40B4-BE49-F238E27FC236}">
                  <a16:creationId xmlns:a16="http://schemas.microsoft.com/office/drawing/2014/main" id="{9E7EC509-1F38-5350-A33A-9D0CCE0585B3}"/>
                </a:ext>
              </a:extLst>
            </p:cNvPr>
            <p:cNvSpPr/>
            <p:nvPr/>
          </p:nvSpPr>
          <p:spPr>
            <a:xfrm>
              <a:off x="8552617" y="1417320"/>
              <a:ext cx="2601591" cy="438912"/>
            </a:xfrm>
            <a:prstGeom prst="rect">
              <a:avLst/>
            </a:prstGeom>
            <a:solidFill>
              <a:srgbClr val="FFF4E6"/>
            </a:solidFill>
            <a:ln w="12700">
              <a:solidFill>
                <a:srgbClr val="E58A2A"/>
              </a:solidFill>
            </a:ln>
          </p:spPr>
          <p:txBody>
            <a:bodyPr wrap="square" lIns="1524" tIns="1524" rIns="1524" bIns="1524" rtlCol="0" anchor="ctr">
              <a:normAutofit/>
            </a:bodyPr>
            <a:lstStyle/>
            <a:p>
              <a:pPr marL="0" indent="0" algn="ctr">
                <a:buNone/>
              </a:pPr>
              <a:r>
                <a:rPr lang="en-US" sz="2400" b="1" dirty="0">
                  <a:solidFill>
                    <a:srgbClr val="18222D"/>
                  </a:solidFill>
                  <a:latin typeface="Aptos" pitchFamily="34" charset="0"/>
                  <a:ea typeface="Aptos" pitchFamily="34" charset="-122"/>
                  <a:cs typeface="Aptos" pitchFamily="34" charset="-120"/>
                </a:rPr>
                <a:t>M1.3: data and tools</a:t>
              </a:r>
              <a:endParaRPr lang="en-US" sz="2400" dirty="0"/>
            </a:p>
          </p:txBody>
        </p:sp>
        <p:sp>
          <p:nvSpPr>
            <p:cNvPr id="10" name="Text 9">
              <a:extLst>
                <a:ext uri="{FF2B5EF4-FFF2-40B4-BE49-F238E27FC236}">
                  <a16:creationId xmlns:a16="http://schemas.microsoft.com/office/drawing/2014/main" id="{BF778B59-5462-623F-070F-FCB29553A859}"/>
                </a:ext>
              </a:extLst>
            </p:cNvPr>
            <p:cNvSpPr/>
            <p:nvPr/>
          </p:nvSpPr>
          <p:spPr>
            <a:xfrm>
              <a:off x="8430768" y="1965960"/>
              <a:ext cx="2743200" cy="1298448"/>
            </a:xfrm>
            <a:prstGeom prst="rect">
              <a:avLst/>
            </a:prstGeom>
            <a:noFill/>
            <a:ln/>
          </p:spPr>
          <p:txBody>
            <a:bodyPr wrap="square" lIns="508" tIns="508" rIns="508" bIns="508" rtlCol="0" anchor="t">
              <a:normAutofit lnSpcReduction="10000"/>
            </a:bodyPr>
            <a:lstStyle/>
            <a:p>
              <a:pPr marL="127000" indent="-127000">
                <a:buSzPct val="100000"/>
                <a:buChar char="•"/>
              </a:pPr>
              <a:r>
                <a:rPr lang="en-US" dirty="0">
                  <a:solidFill>
                    <a:srgbClr val="18222D"/>
                  </a:solidFill>
                </a:rPr>
                <a:t>MiniSEED and </a:t>
              </a:r>
              <a:r>
                <a:rPr lang="en-US" dirty="0" err="1">
                  <a:solidFill>
                    <a:srgbClr val="18222D"/>
                  </a:solidFill>
                </a:rPr>
                <a:t>StationXML</a:t>
              </a:r>
              <a:endParaRPr lang="en-US" dirty="0"/>
            </a:p>
            <a:p>
              <a:pPr marL="127000" indent="-127000">
                <a:buSzPct val="100000"/>
                <a:buChar char="•"/>
              </a:pPr>
              <a:r>
                <a:rPr lang="en-US" dirty="0">
                  <a:solidFill>
                    <a:srgbClr val="18222D"/>
                  </a:solidFill>
                </a:rPr>
                <a:t>SDS storage structure</a:t>
              </a:r>
              <a:endParaRPr lang="en-US" dirty="0"/>
            </a:p>
            <a:p>
              <a:pPr marL="127000" indent="-127000">
                <a:buSzPct val="100000"/>
                <a:buChar char="•"/>
              </a:pPr>
              <a:r>
                <a:rPr lang="en-US" dirty="0">
                  <a:solidFill>
                    <a:srgbClr val="18222D"/>
                  </a:solidFill>
                </a:rPr>
                <a:t>Python preferred; ObsPy, NumPy, SciPy</a:t>
              </a:r>
              <a:endParaRPr lang="en-US" dirty="0"/>
            </a:p>
            <a:p>
              <a:pPr marL="127000" indent="-127000">
                <a:buSzPct val="100000"/>
                <a:buChar char="•"/>
              </a:pPr>
              <a:r>
                <a:rPr lang="en-US" dirty="0">
                  <a:solidFill>
                    <a:srgbClr val="18222D"/>
                  </a:solidFill>
                </a:rPr>
                <a:t>progressive FDSN availability</a:t>
              </a:r>
              <a:endParaRPr lang="en-US" dirty="0"/>
            </a:p>
          </p:txBody>
        </p:sp>
      </p:grpSp>
      <p:sp>
        <p:nvSpPr>
          <p:cNvPr id="14" name="TextBox 13">
            <a:extLst>
              <a:ext uri="{FF2B5EF4-FFF2-40B4-BE49-F238E27FC236}">
                <a16:creationId xmlns:a16="http://schemas.microsoft.com/office/drawing/2014/main" id="{547AEA3D-1DA4-7695-15A6-3387660FEB2C}"/>
              </a:ext>
            </a:extLst>
          </p:cNvPr>
          <p:cNvSpPr txBox="1"/>
          <p:nvPr/>
        </p:nvSpPr>
        <p:spPr>
          <a:xfrm>
            <a:off x="-85072" y="3679633"/>
            <a:ext cx="11972272" cy="1754326"/>
          </a:xfrm>
          <a:prstGeom prst="rect">
            <a:avLst/>
          </a:prstGeom>
          <a:noFill/>
        </p:spPr>
        <p:txBody>
          <a:bodyPr wrap="square" rtlCol="0">
            <a:spAutoFit/>
          </a:bodyPr>
          <a:lstStyle/>
          <a:p>
            <a:pPr marL="1257300" lvl="2" indent="-342900">
              <a:buFont typeface="+mj-lt"/>
              <a:buAutoNum type="alphaLcParenR"/>
            </a:pPr>
            <a:r>
              <a:rPr lang="en-GB" dirty="0"/>
              <a:t>Is the processing of the data fully harmonised  - common and shared data analysis software and calculation parameters? If not, are there plans to do this?</a:t>
            </a:r>
          </a:p>
          <a:p>
            <a:pPr marL="1257300" lvl="2" indent="-342900">
              <a:buFont typeface="+mj-lt"/>
              <a:buAutoNum type="alphaLcParenR"/>
            </a:pPr>
            <a:r>
              <a:rPr lang="en-GB" dirty="0"/>
              <a:t>Is there a commonly agreed approach on identification of anthropogenic noise sources?</a:t>
            </a:r>
            <a:endParaRPr lang="en-US" dirty="0"/>
          </a:p>
          <a:p>
            <a:pPr lvl="2"/>
            <a:endParaRPr lang="en-US" dirty="0"/>
          </a:p>
          <a:p>
            <a:pPr marL="342900" indent="-342900">
              <a:buFont typeface="+mj-lt"/>
              <a:buAutoNum type="alphaLcPeriod"/>
            </a:pPr>
            <a:r>
              <a:rPr lang="en-US" dirty="0"/>
              <a:t>Data processing are mostly based on the same tools, but data are not yet provided from all the sites.	</a:t>
            </a:r>
          </a:p>
          <a:p>
            <a:pPr marL="342900" indent="-342900">
              <a:buFont typeface="+mj-lt"/>
              <a:buAutoNum type="alphaLcPeriod"/>
            </a:pPr>
            <a:r>
              <a:rPr lang="en-US" dirty="0"/>
              <a:t>Formally has been asked to characterize local source of noise In reality data are not yet available from all sites. </a:t>
            </a:r>
          </a:p>
        </p:txBody>
      </p:sp>
    </p:spTree>
    <p:extLst>
      <p:ext uri="{BB962C8B-B14F-4D97-AF65-F5344CB8AC3E}">
        <p14:creationId xmlns:p14="http://schemas.microsoft.com/office/powerpoint/2010/main" val="4169879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1031C8-D6F0-DB73-A9FC-95EF30C97EB1}"/>
              </a:ext>
            </a:extLst>
          </p:cNvPr>
          <p:cNvSpPr>
            <a:spLocks noGrp="1"/>
          </p:cNvSpPr>
          <p:nvPr>
            <p:ph type="title"/>
          </p:nvPr>
        </p:nvSpPr>
        <p:spPr/>
        <p:txBody>
          <a:bodyPr>
            <a:noAutofit/>
          </a:bodyPr>
          <a:lstStyle/>
          <a:p>
            <a:r>
              <a:rPr lang="en-US" sz="3200" dirty="0"/>
              <a:t>Processing </a:t>
            </a:r>
            <a:r>
              <a:rPr lang="en-US" sz="3200" dirty="0" err="1"/>
              <a:t>harmonisation</a:t>
            </a:r>
            <a:r>
              <a:rPr lang="en-US" sz="3200" dirty="0"/>
              <a:t>: partial, with clear convergence points</a:t>
            </a:r>
          </a:p>
        </p:txBody>
      </p:sp>
      <p:sp>
        <p:nvSpPr>
          <p:cNvPr id="4" name="Slide Number Placeholder 3">
            <a:extLst>
              <a:ext uri="{FF2B5EF4-FFF2-40B4-BE49-F238E27FC236}">
                <a16:creationId xmlns:a16="http://schemas.microsoft.com/office/drawing/2014/main" id="{09D211E8-6223-AE73-0FFD-9EA29B6E7AC4}"/>
              </a:ext>
            </a:extLst>
          </p:cNvPr>
          <p:cNvSpPr>
            <a:spLocks noGrp="1"/>
          </p:cNvSpPr>
          <p:nvPr>
            <p:ph type="sldNum" sz="quarter" idx="12"/>
          </p:nvPr>
        </p:nvSpPr>
        <p:spPr/>
        <p:txBody>
          <a:bodyPr/>
          <a:lstStyle/>
          <a:p>
            <a:fld id="{7C659075-83B6-5446-8002-4ADFDBF3FC85}" type="slidenum">
              <a:rPr lang="en-US" smtClean="0"/>
              <a:t>31</a:t>
            </a:fld>
            <a:endParaRPr lang="en-US"/>
          </a:p>
        </p:txBody>
      </p:sp>
      <p:sp>
        <p:nvSpPr>
          <p:cNvPr id="6" name="Text 4">
            <a:extLst>
              <a:ext uri="{FF2B5EF4-FFF2-40B4-BE49-F238E27FC236}">
                <a16:creationId xmlns:a16="http://schemas.microsoft.com/office/drawing/2014/main" id="{7520FB4D-5658-A96C-7288-7D8C08BAFBB8}"/>
              </a:ext>
            </a:extLst>
          </p:cNvPr>
          <p:cNvSpPr/>
          <p:nvPr/>
        </p:nvSpPr>
        <p:spPr>
          <a:xfrm>
            <a:off x="777240" y="1508760"/>
            <a:ext cx="3246120" cy="566928"/>
          </a:xfrm>
          <a:prstGeom prst="rect">
            <a:avLst/>
          </a:prstGeom>
          <a:solidFill>
            <a:srgbClr val="E7F3F3"/>
          </a:solidFill>
          <a:ln w="12700">
            <a:solidFill>
              <a:srgbClr val="0E7C7B"/>
            </a:solidFill>
          </a:ln>
        </p:spPr>
        <p:txBody>
          <a:bodyPr wrap="square" lIns="1524" tIns="1524" rIns="1524" bIns="1524" rtlCol="0" anchor="ctr">
            <a:normAutofit/>
          </a:bodyPr>
          <a:lstStyle/>
          <a:p>
            <a:pPr marL="0" indent="0" algn="ctr">
              <a:buNone/>
            </a:pPr>
            <a:r>
              <a:rPr lang="en-US" sz="1400" b="1" dirty="0">
                <a:solidFill>
                  <a:srgbClr val="18222D"/>
                </a:solidFill>
                <a:latin typeface="Aptos" pitchFamily="34" charset="0"/>
                <a:ea typeface="Aptos" pitchFamily="34" charset="-122"/>
                <a:cs typeface="Aptos" pitchFamily="34" charset="-120"/>
              </a:rPr>
              <a:t>Agreed seismic and data standards</a:t>
            </a:r>
            <a:endParaRPr lang="en-US" sz="1400" dirty="0"/>
          </a:p>
        </p:txBody>
      </p:sp>
      <p:sp>
        <p:nvSpPr>
          <p:cNvPr id="7" name="Text 5">
            <a:extLst>
              <a:ext uri="{FF2B5EF4-FFF2-40B4-BE49-F238E27FC236}">
                <a16:creationId xmlns:a16="http://schemas.microsoft.com/office/drawing/2014/main" id="{DFF5A906-D3FD-9468-1EF8-15523907A8C9}"/>
              </a:ext>
            </a:extLst>
          </p:cNvPr>
          <p:cNvSpPr/>
          <p:nvPr/>
        </p:nvSpPr>
        <p:spPr>
          <a:xfrm>
            <a:off x="914400" y="2258568"/>
            <a:ext cx="2971800" cy="960120"/>
          </a:xfrm>
          <a:prstGeom prst="rect">
            <a:avLst/>
          </a:prstGeom>
          <a:noFill/>
          <a:ln/>
        </p:spPr>
        <p:txBody>
          <a:bodyPr wrap="square" lIns="508" tIns="508" rIns="508" bIns="508" rtlCol="0" anchor="t">
            <a:normAutofit/>
          </a:bodyPr>
          <a:lstStyle/>
          <a:p>
            <a:pPr marL="127000" indent="-127000">
              <a:buSzPct val="100000"/>
              <a:buChar char="•"/>
            </a:pPr>
            <a:r>
              <a:rPr lang="en-US" sz="1260" dirty="0">
                <a:solidFill>
                  <a:srgbClr val="18222D"/>
                </a:solidFill>
              </a:rPr>
              <a:t>PSD percentiles: 10th, 50th, 90th</a:t>
            </a:r>
            <a:endParaRPr lang="en-US" sz="1260" dirty="0"/>
          </a:p>
          <a:p>
            <a:pPr marL="127000" indent="-127000">
              <a:buSzPct val="100000"/>
              <a:buChar char="•"/>
            </a:pPr>
            <a:r>
              <a:rPr lang="en-US" sz="1260" dirty="0">
                <a:solidFill>
                  <a:srgbClr val="18222D"/>
                </a:solidFill>
              </a:rPr>
              <a:t>1800 s windows, 50 percent overlap</a:t>
            </a:r>
            <a:endParaRPr lang="en-US" sz="1260" dirty="0"/>
          </a:p>
          <a:p>
            <a:pPr marL="127000" indent="-127000">
              <a:buSzPct val="100000"/>
              <a:buChar char="•"/>
            </a:pPr>
            <a:r>
              <a:rPr lang="en-US" sz="1260" dirty="0">
                <a:solidFill>
                  <a:srgbClr val="18222D"/>
                </a:solidFill>
              </a:rPr>
              <a:t>MiniSEED + StationXML + SDS</a:t>
            </a:r>
            <a:endParaRPr lang="en-US" sz="1260" dirty="0"/>
          </a:p>
        </p:txBody>
      </p:sp>
      <p:sp>
        <p:nvSpPr>
          <p:cNvPr id="8" name="Text 6">
            <a:extLst>
              <a:ext uri="{FF2B5EF4-FFF2-40B4-BE49-F238E27FC236}">
                <a16:creationId xmlns:a16="http://schemas.microsoft.com/office/drawing/2014/main" id="{9FF13BAC-C2E4-0E50-53C3-5E6B996B5E7B}"/>
              </a:ext>
            </a:extLst>
          </p:cNvPr>
          <p:cNvSpPr/>
          <p:nvPr/>
        </p:nvSpPr>
        <p:spPr>
          <a:xfrm>
            <a:off x="4434840" y="1508760"/>
            <a:ext cx="3246120" cy="566928"/>
          </a:xfrm>
          <a:prstGeom prst="rect">
            <a:avLst/>
          </a:prstGeom>
          <a:solidFill>
            <a:srgbClr val="FFF4E6"/>
          </a:solidFill>
          <a:ln w="12700">
            <a:solidFill>
              <a:srgbClr val="E58A2A"/>
            </a:solidFill>
          </a:ln>
        </p:spPr>
        <p:txBody>
          <a:bodyPr wrap="square" lIns="1524" tIns="1524" rIns="1524" bIns="1524" rtlCol="0" anchor="ctr">
            <a:normAutofit/>
          </a:bodyPr>
          <a:lstStyle/>
          <a:p>
            <a:pPr marL="0" indent="0" algn="ctr">
              <a:buNone/>
            </a:pPr>
            <a:r>
              <a:rPr lang="en-US" sz="1400" b="1" dirty="0">
                <a:solidFill>
                  <a:srgbClr val="18222D"/>
                </a:solidFill>
                <a:latin typeface="Aptos" pitchFamily="34" charset="0"/>
                <a:ea typeface="Aptos" pitchFamily="34" charset="-122"/>
                <a:cs typeface="Aptos" pitchFamily="34" charset="-120"/>
              </a:rPr>
              <a:t>Transient-sensitive cases need care</a:t>
            </a:r>
            <a:endParaRPr lang="en-US" sz="1400" dirty="0"/>
          </a:p>
        </p:txBody>
      </p:sp>
      <p:sp>
        <p:nvSpPr>
          <p:cNvPr id="9" name="Text 7">
            <a:extLst>
              <a:ext uri="{FF2B5EF4-FFF2-40B4-BE49-F238E27FC236}">
                <a16:creationId xmlns:a16="http://schemas.microsoft.com/office/drawing/2014/main" id="{63D132C0-B675-0394-234D-6D495786F023}"/>
              </a:ext>
            </a:extLst>
          </p:cNvPr>
          <p:cNvSpPr/>
          <p:nvPr/>
        </p:nvSpPr>
        <p:spPr>
          <a:xfrm>
            <a:off x="4572000" y="2258568"/>
            <a:ext cx="2971800" cy="960120"/>
          </a:xfrm>
          <a:prstGeom prst="rect">
            <a:avLst/>
          </a:prstGeom>
          <a:noFill/>
          <a:ln/>
        </p:spPr>
        <p:txBody>
          <a:bodyPr wrap="square" lIns="508" tIns="508" rIns="508" bIns="508" rtlCol="0" anchor="t">
            <a:normAutofit/>
          </a:bodyPr>
          <a:lstStyle/>
          <a:p>
            <a:pPr marL="127000" indent="-127000">
              <a:buSzPct val="100000"/>
              <a:buChar char="•"/>
            </a:pPr>
            <a:r>
              <a:rPr lang="en-US" sz="1260" dirty="0">
                <a:solidFill>
                  <a:srgbClr val="18222D"/>
                </a:solidFill>
              </a:rPr>
              <a:t>EMR train analysis: window length matters</a:t>
            </a:r>
            <a:endParaRPr lang="en-US" sz="1260" dirty="0"/>
          </a:p>
          <a:p>
            <a:pPr marL="127000" indent="-127000">
              <a:buSzPct val="100000"/>
              <a:buChar char="•"/>
            </a:pPr>
            <a:r>
              <a:rPr lang="en-US" sz="1260" dirty="0">
                <a:solidFill>
                  <a:srgbClr val="18222D"/>
                </a:solidFill>
              </a:rPr>
              <a:t>masking train passages changes percentile estimates</a:t>
            </a:r>
            <a:endParaRPr lang="en-US" sz="1260" dirty="0"/>
          </a:p>
          <a:p>
            <a:pPr marL="127000" indent="-127000">
              <a:buSzPct val="100000"/>
              <a:buChar char="•"/>
            </a:pPr>
            <a:r>
              <a:rPr lang="en-US" sz="1260" dirty="0">
                <a:solidFill>
                  <a:srgbClr val="18222D"/>
                </a:solidFill>
              </a:rPr>
              <a:t>source-specific treatment is required</a:t>
            </a:r>
            <a:endParaRPr lang="en-US" sz="1260" dirty="0"/>
          </a:p>
        </p:txBody>
      </p:sp>
      <p:sp>
        <p:nvSpPr>
          <p:cNvPr id="10" name="Text 8">
            <a:extLst>
              <a:ext uri="{FF2B5EF4-FFF2-40B4-BE49-F238E27FC236}">
                <a16:creationId xmlns:a16="http://schemas.microsoft.com/office/drawing/2014/main" id="{41168292-7885-D45F-7829-1C39F15B19F6}"/>
              </a:ext>
            </a:extLst>
          </p:cNvPr>
          <p:cNvSpPr/>
          <p:nvPr/>
        </p:nvSpPr>
        <p:spPr>
          <a:xfrm>
            <a:off x="8092440" y="1508760"/>
            <a:ext cx="3246120" cy="566928"/>
          </a:xfrm>
          <a:prstGeom prst="rect">
            <a:avLst/>
          </a:prstGeom>
          <a:solidFill>
            <a:srgbClr val="EAF0FA"/>
          </a:solidFill>
          <a:ln w="12700">
            <a:solidFill>
              <a:srgbClr val="1F5E99"/>
            </a:solidFill>
          </a:ln>
        </p:spPr>
        <p:txBody>
          <a:bodyPr wrap="square" lIns="1524" tIns="1524" rIns="1524" bIns="1524" rtlCol="0" anchor="ctr">
            <a:normAutofit/>
          </a:bodyPr>
          <a:lstStyle/>
          <a:p>
            <a:pPr marL="0" indent="0" algn="ctr">
              <a:buNone/>
            </a:pPr>
            <a:r>
              <a:rPr lang="en-US" sz="1400" b="1" dirty="0">
                <a:solidFill>
                  <a:srgbClr val="18222D"/>
                </a:solidFill>
                <a:latin typeface="Aptos" pitchFamily="34" charset="0"/>
                <a:ea typeface="Aptos" pitchFamily="34" charset="-122"/>
                <a:cs typeface="Aptos" pitchFamily="34" charset="-120"/>
              </a:rPr>
              <a:t>NN tools are active, not frozen</a:t>
            </a:r>
            <a:endParaRPr lang="en-US" sz="1400" dirty="0"/>
          </a:p>
        </p:txBody>
      </p:sp>
      <p:sp>
        <p:nvSpPr>
          <p:cNvPr id="11" name="Text 9">
            <a:extLst>
              <a:ext uri="{FF2B5EF4-FFF2-40B4-BE49-F238E27FC236}">
                <a16:creationId xmlns:a16="http://schemas.microsoft.com/office/drawing/2014/main" id="{3C536724-4DFF-6A9C-CCB4-1038EB91E912}"/>
              </a:ext>
            </a:extLst>
          </p:cNvPr>
          <p:cNvSpPr/>
          <p:nvPr/>
        </p:nvSpPr>
        <p:spPr>
          <a:xfrm>
            <a:off x="8229600" y="2258568"/>
            <a:ext cx="2971800" cy="960120"/>
          </a:xfrm>
          <a:prstGeom prst="rect">
            <a:avLst/>
          </a:prstGeom>
          <a:noFill/>
          <a:ln/>
        </p:spPr>
        <p:txBody>
          <a:bodyPr wrap="square" lIns="508" tIns="508" rIns="508" bIns="508" rtlCol="0" anchor="t">
            <a:normAutofit/>
          </a:bodyPr>
          <a:lstStyle/>
          <a:p>
            <a:pPr marL="127000" indent="-127000">
              <a:buSzPct val="100000"/>
              <a:buChar char="•"/>
            </a:pPr>
            <a:r>
              <a:rPr lang="en-US" sz="1260" dirty="0">
                <a:solidFill>
                  <a:srgbClr val="18222D"/>
                </a:solidFill>
              </a:rPr>
              <a:t>ANNA, SeisNN, pySeisNN, NewtonForge-3D, ParaArrayOpt, </a:t>
            </a:r>
            <a:r>
              <a:rPr lang="en-US" sz="1260" dirty="0" err="1">
                <a:solidFill>
                  <a:srgbClr val="18222D"/>
                </a:solidFill>
              </a:rPr>
              <a:t>FraNC</a:t>
            </a:r>
            <a:endParaRPr lang="en-US" sz="1260" dirty="0"/>
          </a:p>
          <a:p>
            <a:pPr marL="127000" indent="-127000">
              <a:buSzPct val="100000"/>
              <a:buChar char="•"/>
            </a:pPr>
            <a:r>
              <a:rPr lang="en-US" sz="1260" dirty="0">
                <a:solidFill>
                  <a:srgbClr val="18222D"/>
                </a:solidFill>
              </a:rPr>
              <a:t>Different maturity levels</a:t>
            </a:r>
            <a:endParaRPr lang="en-US" sz="1260" dirty="0"/>
          </a:p>
          <a:p>
            <a:pPr marL="127000" indent="-127000">
              <a:buSzPct val="100000"/>
              <a:buChar char="•"/>
            </a:pPr>
            <a:r>
              <a:rPr lang="en-US" sz="1260" dirty="0">
                <a:solidFill>
                  <a:srgbClr val="18222D"/>
                </a:solidFill>
              </a:rPr>
              <a:t>coordinated validation is on going</a:t>
            </a:r>
            <a:endParaRPr lang="en-US" sz="1260" dirty="0"/>
          </a:p>
        </p:txBody>
      </p:sp>
      <p:sp>
        <p:nvSpPr>
          <p:cNvPr id="12" name="Shape 10">
            <a:extLst>
              <a:ext uri="{FF2B5EF4-FFF2-40B4-BE49-F238E27FC236}">
                <a16:creationId xmlns:a16="http://schemas.microsoft.com/office/drawing/2014/main" id="{BAF3B181-77CD-227D-09F0-27306EB40670}"/>
              </a:ext>
            </a:extLst>
          </p:cNvPr>
          <p:cNvSpPr/>
          <p:nvPr/>
        </p:nvSpPr>
        <p:spPr>
          <a:xfrm>
            <a:off x="2377440" y="4046496"/>
            <a:ext cx="3703320" cy="0"/>
          </a:xfrm>
          <a:prstGeom prst="line">
            <a:avLst/>
          </a:prstGeom>
          <a:noFill/>
          <a:ln w="19050">
            <a:solidFill>
              <a:srgbClr val="0E7C7B"/>
            </a:solidFill>
            <a:prstDash val="solid"/>
            <a:headEnd type="none"/>
            <a:tailEnd type="triangle"/>
          </a:ln>
        </p:spPr>
        <p:txBody>
          <a:bodyPr/>
          <a:lstStyle/>
          <a:p>
            <a:endParaRPr lang="en-US"/>
          </a:p>
        </p:txBody>
      </p:sp>
      <p:sp>
        <p:nvSpPr>
          <p:cNvPr id="13" name="Shape 11">
            <a:extLst>
              <a:ext uri="{FF2B5EF4-FFF2-40B4-BE49-F238E27FC236}">
                <a16:creationId xmlns:a16="http://schemas.microsoft.com/office/drawing/2014/main" id="{E41A79C8-E528-F5BB-D2BB-7360479EAB04}"/>
              </a:ext>
            </a:extLst>
          </p:cNvPr>
          <p:cNvSpPr/>
          <p:nvPr/>
        </p:nvSpPr>
        <p:spPr>
          <a:xfrm>
            <a:off x="6111056" y="4049801"/>
            <a:ext cx="3611880" cy="0"/>
          </a:xfrm>
          <a:prstGeom prst="line">
            <a:avLst/>
          </a:prstGeom>
          <a:noFill/>
          <a:ln w="19050">
            <a:solidFill>
              <a:srgbClr val="0E7C7B"/>
            </a:solidFill>
            <a:prstDash val="solid"/>
            <a:headEnd type="none"/>
            <a:tailEnd type="triangle"/>
          </a:ln>
        </p:spPr>
        <p:txBody>
          <a:bodyPr/>
          <a:lstStyle/>
          <a:p>
            <a:endParaRPr lang="en-US"/>
          </a:p>
        </p:txBody>
      </p:sp>
      <p:sp>
        <p:nvSpPr>
          <p:cNvPr id="14" name="Text 12">
            <a:extLst>
              <a:ext uri="{FF2B5EF4-FFF2-40B4-BE49-F238E27FC236}">
                <a16:creationId xmlns:a16="http://schemas.microsoft.com/office/drawing/2014/main" id="{D67CE5BB-0891-6BFF-ABE5-26B17BDC2C4A}"/>
              </a:ext>
            </a:extLst>
          </p:cNvPr>
          <p:cNvSpPr/>
          <p:nvPr/>
        </p:nvSpPr>
        <p:spPr>
          <a:xfrm>
            <a:off x="1005840" y="4160520"/>
            <a:ext cx="2377440" cy="411480"/>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300" b="1" dirty="0">
                <a:solidFill>
                  <a:srgbClr val="18222D"/>
                </a:solidFill>
                <a:latin typeface="Aptos" pitchFamily="34" charset="0"/>
                <a:ea typeface="Aptos" pitchFamily="34" charset="-122"/>
                <a:cs typeface="Aptos" pitchFamily="34" charset="-120"/>
              </a:rPr>
              <a:t>Current state</a:t>
            </a:r>
            <a:endParaRPr lang="en-US" sz="1300" dirty="0"/>
          </a:p>
        </p:txBody>
      </p:sp>
      <p:sp>
        <p:nvSpPr>
          <p:cNvPr id="15" name="Text 13">
            <a:extLst>
              <a:ext uri="{FF2B5EF4-FFF2-40B4-BE49-F238E27FC236}">
                <a16:creationId xmlns:a16="http://schemas.microsoft.com/office/drawing/2014/main" id="{D8EEA841-0EF3-ED72-967B-B09AA75964E2}"/>
              </a:ext>
            </a:extLst>
          </p:cNvPr>
          <p:cNvSpPr/>
          <p:nvPr/>
        </p:nvSpPr>
        <p:spPr>
          <a:xfrm>
            <a:off x="4343400" y="4160520"/>
            <a:ext cx="3474720" cy="411480"/>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300" b="1" dirty="0">
                <a:solidFill>
                  <a:srgbClr val="18222D"/>
                </a:solidFill>
                <a:latin typeface="Aptos" pitchFamily="34" charset="0"/>
                <a:ea typeface="Aptos" pitchFamily="34" charset="-122"/>
                <a:cs typeface="Aptos" pitchFamily="34" charset="-120"/>
              </a:rPr>
              <a:t>Common prescriptions and shared tools</a:t>
            </a:r>
            <a:endParaRPr lang="en-US" sz="1300" dirty="0"/>
          </a:p>
        </p:txBody>
      </p:sp>
      <p:sp>
        <p:nvSpPr>
          <p:cNvPr id="16" name="Text 14">
            <a:extLst>
              <a:ext uri="{FF2B5EF4-FFF2-40B4-BE49-F238E27FC236}">
                <a16:creationId xmlns:a16="http://schemas.microsoft.com/office/drawing/2014/main" id="{79513954-687E-1CDB-1415-99D6CFA8C257}"/>
              </a:ext>
            </a:extLst>
          </p:cNvPr>
          <p:cNvSpPr/>
          <p:nvPr/>
        </p:nvSpPr>
        <p:spPr>
          <a:xfrm>
            <a:off x="8732520" y="4160520"/>
            <a:ext cx="2377440" cy="411480"/>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300" b="1" dirty="0">
                <a:solidFill>
                  <a:srgbClr val="18222D"/>
                </a:solidFill>
                <a:latin typeface="Aptos" pitchFamily="34" charset="0"/>
                <a:ea typeface="Aptos" pitchFamily="34" charset="-122"/>
                <a:cs typeface="Aptos" pitchFamily="34" charset="-120"/>
              </a:rPr>
              <a:t>Target state</a:t>
            </a:r>
            <a:endParaRPr lang="en-US" sz="1300" dirty="0"/>
          </a:p>
        </p:txBody>
      </p:sp>
      <p:sp>
        <p:nvSpPr>
          <p:cNvPr id="17" name="Text 15">
            <a:extLst>
              <a:ext uri="{FF2B5EF4-FFF2-40B4-BE49-F238E27FC236}">
                <a16:creationId xmlns:a16="http://schemas.microsoft.com/office/drawing/2014/main" id="{7E54F560-E390-6B8E-A190-4DBE355E38B6}"/>
              </a:ext>
            </a:extLst>
          </p:cNvPr>
          <p:cNvSpPr/>
          <p:nvPr/>
        </p:nvSpPr>
        <p:spPr>
          <a:xfrm>
            <a:off x="1005840" y="4965192"/>
            <a:ext cx="10104120" cy="576072"/>
          </a:xfrm>
          <a:prstGeom prst="rect">
            <a:avLst/>
          </a:prstGeom>
          <a:solidFill>
            <a:srgbClr val="0B1F3A"/>
          </a:solidFill>
          <a:ln w="12700">
            <a:solidFill>
              <a:srgbClr val="0B1F3A"/>
            </a:solidFill>
          </a:ln>
        </p:spPr>
        <p:txBody>
          <a:bodyPr wrap="square" lIns="1524" tIns="1524" rIns="1524" bIns="1524" rtlCol="0" anchor="ctr">
            <a:normAutofit/>
          </a:bodyPr>
          <a:lstStyle/>
          <a:p>
            <a:pPr marL="0" indent="0" algn="ctr">
              <a:buNone/>
            </a:pPr>
            <a:r>
              <a:rPr lang="en-US" sz="1500" b="1" dirty="0">
                <a:solidFill>
                  <a:srgbClr val="FFFFFF"/>
                </a:solidFill>
                <a:latin typeface="Aptos" pitchFamily="34" charset="0"/>
                <a:ea typeface="Aptos" pitchFamily="34" charset="-122"/>
                <a:cs typeface="Aptos" pitchFamily="34" charset="-120"/>
              </a:rPr>
              <a:t>A validated end-to-end processing chain by observable and site-impact use case</a:t>
            </a:r>
            <a:endParaRPr lang="en-US" sz="1500" dirty="0"/>
          </a:p>
        </p:txBody>
      </p:sp>
      <p:sp>
        <p:nvSpPr>
          <p:cNvPr id="18" name="TextBox 17">
            <a:extLst>
              <a:ext uri="{FF2B5EF4-FFF2-40B4-BE49-F238E27FC236}">
                <a16:creationId xmlns:a16="http://schemas.microsoft.com/office/drawing/2014/main" id="{91C2DA5F-ADBB-D709-F6B0-0828BFD2F5BA}"/>
              </a:ext>
            </a:extLst>
          </p:cNvPr>
          <p:cNvSpPr txBox="1"/>
          <p:nvPr/>
        </p:nvSpPr>
        <p:spPr>
          <a:xfrm>
            <a:off x="784125" y="3128789"/>
            <a:ext cx="10891379" cy="923330"/>
          </a:xfrm>
          <a:prstGeom prst="rect">
            <a:avLst/>
          </a:prstGeom>
          <a:noFill/>
        </p:spPr>
        <p:txBody>
          <a:bodyPr wrap="none" rtlCol="0">
            <a:spAutoFit/>
          </a:bodyPr>
          <a:lstStyle/>
          <a:p>
            <a:pPr marL="342900" indent="-342900">
              <a:buFont typeface="+mj-lt"/>
              <a:buAutoNum type="alphaLcPeriod"/>
            </a:pPr>
            <a:r>
              <a:rPr lang="en-US" dirty="0"/>
              <a:t>Data processing are mostly based on the same tools, but data are not yet provided from all the sites.	</a:t>
            </a:r>
          </a:p>
          <a:p>
            <a:pPr marL="342900" indent="-342900">
              <a:buFont typeface="+mj-lt"/>
              <a:buAutoNum type="alphaLcPeriod"/>
            </a:pPr>
            <a:r>
              <a:rPr lang="en-US" dirty="0"/>
              <a:t>Formally has been asked to characterize local source of noise In reality data are not yet available from all sites. </a:t>
            </a:r>
          </a:p>
          <a:p>
            <a:endParaRPr lang="en-US" dirty="0"/>
          </a:p>
        </p:txBody>
      </p:sp>
    </p:spTree>
    <p:extLst>
      <p:ext uri="{BB962C8B-B14F-4D97-AF65-F5344CB8AC3E}">
        <p14:creationId xmlns:p14="http://schemas.microsoft.com/office/powerpoint/2010/main" val="4220398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71EC-DD7A-1062-090F-A30B34A901F1}"/>
              </a:ext>
            </a:extLst>
          </p:cNvPr>
          <p:cNvSpPr>
            <a:spLocks noGrp="1"/>
          </p:cNvSpPr>
          <p:nvPr>
            <p:ph type="title"/>
          </p:nvPr>
        </p:nvSpPr>
        <p:spPr/>
        <p:txBody>
          <a:bodyPr>
            <a:noAutofit/>
          </a:bodyPr>
          <a:lstStyle/>
          <a:p>
            <a:r>
              <a:rPr lang="en-US" sz="3200" dirty="0"/>
              <a:t>Anthropogenic sources: common scientific approach, not yet a single protocol</a:t>
            </a:r>
          </a:p>
        </p:txBody>
      </p:sp>
      <p:sp>
        <p:nvSpPr>
          <p:cNvPr id="3" name="Slide Number Placeholder 2">
            <a:extLst>
              <a:ext uri="{FF2B5EF4-FFF2-40B4-BE49-F238E27FC236}">
                <a16:creationId xmlns:a16="http://schemas.microsoft.com/office/drawing/2014/main" id="{2589501F-62DB-F865-CD52-A3AB55C7BF95}"/>
              </a:ext>
            </a:extLst>
          </p:cNvPr>
          <p:cNvSpPr>
            <a:spLocks noGrp="1"/>
          </p:cNvSpPr>
          <p:nvPr>
            <p:ph type="sldNum" sz="quarter" idx="12"/>
          </p:nvPr>
        </p:nvSpPr>
        <p:spPr/>
        <p:txBody>
          <a:bodyPr/>
          <a:lstStyle/>
          <a:p>
            <a:fld id="{7C659075-83B6-5446-8002-4ADFDBF3FC85}" type="slidenum">
              <a:rPr lang="en-US" smtClean="0"/>
              <a:t>32</a:t>
            </a:fld>
            <a:endParaRPr lang="en-US"/>
          </a:p>
        </p:txBody>
      </p:sp>
      <p:sp>
        <p:nvSpPr>
          <p:cNvPr id="4" name="Text 4">
            <a:extLst>
              <a:ext uri="{FF2B5EF4-FFF2-40B4-BE49-F238E27FC236}">
                <a16:creationId xmlns:a16="http://schemas.microsoft.com/office/drawing/2014/main" id="{3F585EFC-4A71-31E0-87C5-1296C4FB5F1F}"/>
              </a:ext>
            </a:extLst>
          </p:cNvPr>
          <p:cNvSpPr/>
          <p:nvPr/>
        </p:nvSpPr>
        <p:spPr>
          <a:xfrm>
            <a:off x="731520" y="1572768"/>
            <a:ext cx="384048" cy="384048"/>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600" b="1" dirty="0">
                <a:solidFill>
                  <a:srgbClr val="FFFFFF"/>
                </a:solidFill>
                <a:latin typeface="Aptos" pitchFamily="34" charset="0"/>
                <a:ea typeface="Aptos" pitchFamily="34" charset="-122"/>
                <a:cs typeface="Aptos" pitchFamily="34" charset="-120"/>
              </a:rPr>
              <a:t>1</a:t>
            </a:r>
            <a:endParaRPr lang="en-US" sz="1600" dirty="0"/>
          </a:p>
        </p:txBody>
      </p:sp>
      <p:sp>
        <p:nvSpPr>
          <p:cNvPr id="5" name="Text 5">
            <a:extLst>
              <a:ext uri="{FF2B5EF4-FFF2-40B4-BE49-F238E27FC236}">
                <a16:creationId xmlns:a16="http://schemas.microsoft.com/office/drawing/2014/main" id="{1835942D-6F86-801F-23DA-0EBB7BC797BF}"/>
              </a:ext>
            </a:extLst>
          </p:cNvPr>
          <p:cNvSpPr/>
          <p:nvPr/>
        </p:nvSpPr>
        <p:spPr>
          <a:xfrm>
            <a:off x="731520" y="2084832"/>
            <a:ext cx="1874520" cy="786384"/>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200" b="1" dirty="0">
                <a:solidFill>
                  <a:srgbClr val="18222D"/>
                </a:solidFill>
                <a:latin typeface="Aptos" pitchFamily="34" charset="0"/>
                <a:ea typeface="Aptos" pitchFamily="34" charset="-122"/>
                <a:cs typeface="Aptos" pitchFamily="34" charset="-120"/>
              </a:rPr>
              <a:t>Monitor</a:t>
            </a:r>
            <a:endParaRPr lang="en-US" sz="1200" dirty="0"/>
          </a:p>
          <a:p>
            <a:pPr marL="0" indent="0" algn="ctr">
              <a:buNone/>
            </a:pPr>
            <a:r>
              <a:rPr lang="en-US" sz="1200" b="1" dirty="0">
                <a:solidFill>
                  <a:srgbClr val="18222D"/>
                </a:solidFill>
                <a:latin typeface="Aptos" pitchFamily="34" charset="0"/>
                <a:ea typeface="Aptos" pitchFamily="34" charset="-122"/>
                <a:cs typeface="Aptos" pitchFamily="34" charset="-120"/>
              </a:rPr>
              <a:t>long-term time variability</a:t>
            </a:r>
            <a:endParaRPr lang="en-US" sz="1200" dirty="0"/>
          </a:p>
        </p:txBody>
      </p:sp>
      <p:sp>
        <p:nvSpPr>
          <p:cNvPr id="6" name="Shape 6">
            <a:extLst>
              <a:ext uri="{FF2B5EF4-FFF2-40B4-BE49-F238E27FC236}">
                <a16:creationId xmlns:a16="http://schemas.microsoft.com/office/drawing/2014/main" id="{2802F463-D773-EF6F-4CEF-1229A7CF00A3}"/>
              </a:ext>
            </a:extLst>
          </p:cNvPr>
          <p:cNvSpPr/>
          <p:nvPr/>
        </p:nvSpPr>
        <p:spPr>
          <a:xfrm>
            <a:off x="2560320" y="2468880"/>
            <a:ext cx="411480" cy="0"/>
          </a:xfrm>
          <a:prstGeom prst="line">
            <a:avLst/>
          </a:prstGeom>
          <a:noFill/>
          <a:ln w="15240">
            <a:solidFill>
              <a:srgbClr val="0E7C7B"/>
            </a:solidFill>
            <a:prstDash val="solid"/>
            <a:headEnd type="none"/>
            <a:tailEnd type="triangle"/>
          </a:ln>
        </p:spPr>
        <p:txBody>
          <a:bodyPr/>
          <a:lstStyle/>
          <a:p>
            <a:endParaRPr lang="en-US"/>
          </a:p>
        </p:txBody>
      </p:sp>
      <p:sp>
        <p:nvSpPr>
          <p:cNvPr id="7" name="Text 7">
            <a:extLst>
              <a:ext uri="{FF2B5EF4-FFF2-40B4-BE49-F238E27FC236}">
                <a16:creationId xmlns:a16="http://schemas.microsoft.com/office/drawing/2014/main" id="{956BF329-DAD2-97C7-3C6F-9B8F6C5FD853}"/>
              </a:ext>
            </a:extLst>
          </p:cNvPr>
          <p:cNvSpPr/>
          <p:nvPr/>
        </p:nvSpPr>
        <p:spPr>
          <a:xfrm>
            <a:off x="2999232" y="1572768"/>
            <a:ext cx="384048" cy="384048"/>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600" b="1" dirty="0">
                <a:solidFill>
                  <a:srgbClr val="FFFFFF"/>
                </a:solidFill>
                <a:latin typeface="Aptos" pitchFamily="34" charset="0"/>
                <a:ea typeface="Aptos" pitchFamily="34" charset="-122"/>
                <a:cs typeface="Aptos" pitchFamily="34" charset="-120"/>
              </a:rPr>
              <a:t>2</a:t>
            </a:r>
            <a:endParaRPr lang="en-US" sz="1600" dirty="0"/>
          </a:p>
        </p:txBody>
      </p:sp>
      <p:sp>
        <p:nvSpPr>
          <p:cNvPr id="8" name="Text 8">
            <a:extLst>
              <a:ext uri="{FF2B5EF4-FFF2-40B4-BE49-F238E27FC236}">
                <a16:creationId xmlns:a16="http://schemas.microsoft.com/office/drawing/2014/main" id="{49E2A4C1-6AAB-EE56-1258-DF5D6FE3D080}"/>
              </a:ext>
            </a:extLst>
          </p:cNvPr>
          <p:cNvSpPr/>
          <p:nvPr/>
        </p:nvSpPr>
        <p:spPr>
          <a:xfrm>
            <a:off x="2999232" y="2084832"/>
            <a:ext cx="1874520" cy="786384"/>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200" b="1" dirty="0">
                <a:solidFill>
                  <a:srgbClr val="18222D"/>
                </a:solidFill>
                <a:latin typeface="Aptos" pitchFamily="34" charset="0"/>
                <a:ea typeface="Aptos" pitchFamily="34" charset="-122"/>
                <a:cs typeface="Aptos" pitchFamily="34" charset="-120"/>
              </a:rPr>
              <a:t>Localize</a:t>
            </a:r>
            <a:endParaRPr lang="en-US" sz="1200" dirty="0"/>
          </a:p>
          <a:p>
            <a:pPr marL="0" indent="0" algn="ctr">
              <a:buNone/>
            </a:pPr>
            <a:r>
              <a:rPr lang="en-US" sz="1200" b="1" dirty="0">
                <a:solidFill>
                  <a:srgbClr val="18222D"/>
                </a:solidFill>
                <a:latin typeface="Aptos" pitchFamily="34" charset="0"/>
                <a:ea typeface="Aptos" pitchFamily="34" charset="-122"/>
                <a:cs typeface="Aptos" pitchFamily="34" charset="-120"/>
              </a:rPr>
              <a:t>arrays, scan-lines, beamforming</a:t>
            </a:r>
            <a:endParaRPr lang="en-US" sz="1200" dirty="0"/>
          </a:p>
        </p:txBody>
      </p:sp>
      <p:sp>
        <p:nvSpPr>
          <p:cNvPr id="9" name="Shape 9">
            <a:extLst>
              <a:ext uri="{FF2B5EF4-FFF2-40B4-BE49-F238E27FC236}">
                <a16:creationId xmlns:a16="http://schemas.microsoft.com/office/drawing/2014/main" id="{6F35FBBD-11FE-B5F9-610E-36AF580D26CE}"/>
              </a:ext>
            </a:extLst>
          </p:cNvPr>
          <p:cNvSpPr/>
          <p:nvPr/>
        </p:nvSpPr>
        <p:spPr>
          <a:xfrm>
            <a:off x="4828032" y="2468880"/>
            <a:ext cx="411480" cy="0"/>
          </a:xfrm>
          <a:prstGeom prst="line">
            <a:avLst/>
          </a:prstGeom>
          <a:noFill/>
          <a:ln w="15240">
            <a:solidFill>
              <a:srgbClr val="0E7C7B"/>
            </a:solidFill>
            <a:prstDash val="solid"/>
            <a:headEnd type="none"/>
            <a:tailEnd type="triangle"/>
          </a:ln>
        </p:spPr>
        <p:txBody>
          <a:bodyPr/>
          <a:lstStyle/>
          <a:p>
            <a:endParaRPr lang="en-US"/>
          </a:p>
        </p:txBody>
      </p:sp>
      <p:sp>
        <p:nvSpPr>
          <p:cNvPr id="10" name="Text 10">
            <a:extLst>
              <a:ext uri="{FF2B5EF4-FFF2-40B4-BE49-F238E27FC236}">
                <a16:creationId xmlns:a16="http://schemas.microsoft.com/office/drawing/2014/main" id="{E5EE668A-75A8-F6B3-A5C8-BD296A3BA256}"/>
              </a:ext>
            </a:extLst>
          </p:cNvPr>
          <p:cNvSpPr/>
          <p:nvPr/>
        </p:nvSpPr>
        <p:spPr>
          <a:xfrm>
            <a:off x="5266944" y="1572768"/>
            <a:ext cx="384048" cy="384048"/>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600" b="1" dirty="0">
                <a:solidFill>
                  <a:srgbClr val="FFFFFF"/>
                </a:solidFill>
                <a:latin typeface="Aptos" pitchFamily="34" charset="0"/>
                <a:ea typeface="Aptos" pitchFamily="34" charset="-122"/>
                <a:cs typeface="Aptos" pitchFamily="34" charset="-120"/>
              </a:rPr>
              <a:t>3</a:t>
            </a:r>
            <a:endParaRPr lang="en-US" sz="1600" dirty="0"/>
          </a:p>
        </p:txBody>
      </p:sp>
      <p:sp>
        <p:nvSpPr>
          <p:cNvPr id="11" name="Text 11">
            <a:extLst>
              <a:ext uri="{FF2B5EF4-FFF2-40B4-BE49-F238E27FC236}">
                <a16:creationId xmlns:a16="http://schemas.microsoft.com/office/drawing/2014/main" id="{1C43BDC1-51CF-FE37-74D4-8D553F7C687F}"/>
              </a:ext>
            </a:extLst>
          </p:cNvPr>
          <p:cNvSpPr/>
          <p:nvPr/>
        </p:nvSpPr>
        <p:spPr>
          <a:xfrm>
            <a:off x="5266944" y="2084832"/>
            <a:ext cx="1874520" cy="786384"/>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200" b="1" dirty="0">
                <a:solidFill>
                  <a:srgbClr val="18222D"/>
                </a:solidFill>
                <a:latin typeface="Aptos" pitchFamily="34" charset="0"/>
                <a:ea typeface="Aptos" pitchFamily="34" charset="-122"/>
                <a:cs typeface="Aptos" pitchFamily="34" charset="-120"/>
              </a:rPr>
              <a:t>Correlate</a:t>
            </a:r>
            <a:endParaRPr lang="en-US" sz="1200" dirty="0"/>
          </a:p>
          <a:p>
            <a:pPr marL="0" indent="0" algn="ctr">
              <a:buNone/>
            </a:pPr>
            <a:r>
              <a:rPr lang="en-US" sz="1200" b="1" dirty="0">
                <a:solidFill>
                  <a:srgbClr val="18222D"/>
                </a:solidFill>
                <a:latin typeface="Aptos" pitchFamily="34" charset="0"/>
                <a:ea typeface="Aptos" pitchFamily="34" charset="-122"/>
                <a:cs typeface="Aptos" pitchFamily="34" charset="-120"/>
              </a:rPr>
              <a:t>wind, trains, roads, weather, sea state</a:t>
            </a:r>
            <a:endParaRPr lang="en-US" sz="1200" dirty="0"/>
          </a:p>
        </p:txBody>
      </p:sp>
      <p:sp>
        <p:nvSpPr>
          <p:cNvPr id="12" name="Shape 12">
            <a:extLst>
              <a:ext uri="{FF2B5EF4-FFF2-40B4-BE49-F238E27FC236}">
                <a16:creationId xmlns:a16="http://schemas.microsoft.com/office/drawing/2014/main" id="{F067BA28-5474-4546-B108-CE7B8F52C8EE}"/>
              </a:ext>
            </a:extLst>
          </p:cNvPr>
          <p:cNvSpPr/>
          <p:nvPr/>
        </p:nvSpPr>
        <p:spPr>
          <a:xfrm>
            <a:off x="7095744" y="2468880"/>
            <a:ext cx="411480" cy="0"/>
          </a:xfrm>
          <a:prstGeom prst="line">
            <a:avLst/>
          </a:prstGeom>
          <a:noFill/>
          <a:ln w="15240">
            <a:solidFill>
              <a:srgbClr val="0E7C7B"/>
            </a:solidFill>
            <a:prstDash val="solid"/>
            <a:headEnd type="none"/>
            <a:tailEnd type="triangle"/>
          </a:ln>
        </p:spPr>
        <p:txBody>
          <a:bodyPr/>
          <a:lstStyle/>
          <a:p>
            <a:endParaRPr lang="en-US"/>
          </a:p>
        </p:txBody>
      </p:sp>
      <p:sp>
        <p:nvSpPr>
          <p:cNvPr id="13" name="Text 13">
            <a:extLst>
              <a:ext uri="{FF2B5EF4-FFF2-40B4-BE49-F238E27FC236}">
                <a16:creationId xmlns:a16="http://schemas.microsoft.com/office/drawing/2014/main" id="{4B2FBE6D-B45B-2370-EF70-EB740EC001AB}"/>
              </a:ext>
            </a:extLst>
          </p:cNvPr>
          <p:cNvSpPr/>
          <p:nvPr/>
        </p:nvSpPr>
        <p:spPr>
          <a:xfrm>
            <a:off x="7534656" y="1572768"/>
            <a:ext cx="384048" cy="384048"/>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600" b="1" dirty="0">
                <a:solidFill>
                  <a:srgbClr val="FFFFFF"/>
                </a:solidFill>
                <a:latin typeface="Aptos" pitchFamily="34" charset="0"/>
                <a:ea typeface="Aptos" pitchFamily="34" charset="-122"/>
                <a:cs typeface="Aptos" pitchFamily="34" charset="-120"/>
              </a:rPr>
              <a:t>4</a:t>
            </a:r>
            <a:endParaRPr lang="en-US" sz="1600" dirty="0"/>
          </a:p>
        </p:txBody>
      </p:sp>
      <p:sp>
        <p:nvSpPr>
          <p:cNvPr id="14" name="Text 14">
            <a:extLst>
              <a:ext uri="{FF2B5EF4-FFF2-40B4-BE49-F238E27FC236}">
                <a16:creationId xmlns:a16="http://schemas.microsoft.com/office/drawing/2014/main" id="{694ED2AA-140A-ACE0-CD1A-2EA35FC030AC}"/>
              </a:ext>
            </a:extLst>
          </p:cNvPr>
          <p:cNvSpPr/>
          <p:nvPr/>
        </p:nvSpPr>
        <p:spPr>
          <a:xfrm>
            <a:off x="7534656" y="2084832"/>
            <a:ext cx="1874520" cy="786384"/>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200" b="1" dirty="0">
                <a:solidFill>
                  <a:srgbClr val="18222D"/>
                </a:solidFill>
                <a:latin typeface="Aptos" pitchFamily="34" charset="0"/>
                <a:ea typeface="Aptos" pitchFamily="34" charset="-122"/>
                <a:cs typeface="Aptos" pitchFamily="34" charset="-120"/>
              </a:rPr>
              <a:t>Classify</a:t>
            </a:r>
            <a:endParaRPr lang="en-US" sz="1200" dirty="0"/>
          </a:p>
          <a:p>
            <a:pPr marL="0" indent="0" algn="ctr">
              <a:buNone/>
            </a:pPr>
            <a:r>
              <a:rPr lang="en-US" sz="1200" b="1" dirty="0">
                <a:solidFill>
                  <a:srgbClr val="18222D"/>
                </a:solidFill>
                <a:latin typeface="Aptos" pitchFamily="34" charset="0"/>
                <a:ea typeface="Aptos" pitchFamily="34" charset="-122"/>
                <a:cs typeface="Aptos" pitchFamily="34" charset="-120"/>
              </a:rPr>
              <a:t>stationary, transient, seasonal, source-specific</a:t>
            </a:r>
            <a:endParaRPr lang="en-US" sz="1200" dirty="0"/>
          </a:p>
        </p:txBody>
      </p:sp>
      <p:sp>
        <p:nvSpPr>
          <p:cNvPr id="15" name="Shape 15">
            <a:extLst>
              <a:ext uri="{FF2B5EF4-FFF2-40B4-BE49-F238E27FC236}">
                <a16:creationId xmlns:a16="http://schemas.microsoft.com/office/drawing/2014/main" id="{7720F9CD-3F56-C123-2510-81C14A1DC083}"/>
              </a:ext>
            </a:extLst>
          </p:cNvPr>
          <p:cNvSpPr/>
          <p:nvPr/>
        </p:nvSpPr>
        <p:spPr>
          <a:xfrm>
            <a:off x="9363456" y="2468880"/>
            <a:ext cx="411480" cy="0"/>
          </a:xfrm>
          <a:prstGeom prst="line">
            <a:avLst/>
          </a:prstGeom>
          <a:noFill/>
          <a:ln w="15240">
            <a:solidFill>
              <a:srgbClr val="0E7C7B"/>
            </a:solidFill>
            <a:prstDash val="solid"/>
            <a:headEnd type="none"/>
            <a:tailEnd type="triangle"/>
          </a:ln>
        </p:spPr>
        <p:txBody>
          <a:bodyPr/>
          <a:lstStyle/>
          <a:p>
            <a:endParaRPr lang="en-US"/>
          </a:p>
        </p:txBody>
      </p:sp>
      <p:sp>
        <p:nvSpPr>
          <p:cNvPr id="16" name="Text 16">
            <a:extLst>
              <a:ext uri="{FF2B5EF4-FFF2-40B4-BE49-F238E27FC236}">
                <a16:creationId xmlns:a16="http://schemas.microsoft.com/office/drawing/2014/main" id="{92460BB4-B97B-EB98-9C85-F782751649D4}"/>
              </a:ext>
            </a:extLst>
          </p:cNvPr>
          <p:cNvSpPr/>
          <p:nvPr/>
        </p:nvSpPr>
        <p:spPr>
          <a:xfrm>
            <a:off x="9802368" y="1572768"/>
            <a:ext cx="384048" cy="384048"/>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600" b="1" dirty="0">
                <a:solidFill>
                  <a:srgbClr val="FFFFFF"/>
                </a:solidFill>
                <a:latin typeface="Aptos" pitchFamily="34" charset="0"/>
                <a:ea typeface="Aptos" pitchFamily="34" charset="-122"/>
                <a:cs typeface="Aptos" pitchFamily="34" charset="-120"/>
              </a:rPr>
              <a:t>5</a:t>
            </a:r>
            <a:endParaRPr lang="en-US" sz="1600" dirty="0"/>
          </a:p>
        </p:txBody>
      </p:sp>
      <p:sp>
        <p:nvSpPr>
          <p:cNvPr id="17" name="Text 17">
            <a:extLst>
              <a:ext uri="{FF2B5EF4-FFF2-40B4-BE49-F238E27FC236}">
                <a16:creationId xmlns:a16="http://schemas.microsoft.com/office/drawing/2014/main" id="{823BD760-60FB-A4F8-5683-A372D4D115B1}"/>
              </a:ext>
            </a:extLst>
          </p:cNvPr>
          <p:cNvSpPr/>
          <p:nvPr/>
        </p:nvSpPr>
        <p:spPr>
          <a:xfrm>
            <a:off x="9802368" y="2084832"/>
            <a:ext cx="1874520" cy="786384"/>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ctr">
              <a:buNone/>
            </a:pPr>
            <a:r>
              <a:rPr lang="en-US" sz="1200" b="1" dirty="0">
                <a:solidFill>
                  <a:srgbClr val="18222D"/>
                </a:solidFill>
                <a:latin typeface="Aptos" pitchFamily="34" charset="0"/>
                <a:ea typeface="Aptos" pitchFamily="34" charset="-122"/>
                <a:cs typeface="Aptos" pitchFamily="34" charset="-120"/>
              </a:rPr>
              <a:t>Propagate</a:t>
            </a:r>
            <a:endParaRPr lang="en-US" sz="1200" dirty="0"/>
          </a:p>
          <a:p>
            <a:pPr marL="0" indent="0" algn="ctr">
              <a:buNone/>
            </a:pPr>
            <a:r>
              <a:rPr lang="en-US" sz="1200" b="1" dirty="0">
                <a:solidFill>
                  <a:srgbClr val="18222D"/>
                </a:solidFill>
                <a:latin typeface="Aptos" pitchFamily="34" charset="0"/>
                <a:ea typeface="Aptos" pitchFamily="34" charset="-122"/>
                <a:cs typeface="Aptos" pitchFamily="34" charset="-120"/>
              </a:rPr>
              <a:t>impact on NN, magnetic noise, operation</a:t>
            </a:r>
            <a:endParaRPr lang="en-US" sz="1200" dirty="0"/>
          </a:p>
        </p:txBody>
      </p:sp>
      <p:sp>
        <p:nvSpPr>
          <p:cNvPr id="18" name="Text 20">
            <a:extLst>
              <a:ext uri="{FF2B5EF4-FFF2-40B4-BE49-F238E27FC236}">
                <a16:creationId xmlns:a16="http://schemas.microsoft.com/office/drawing/2014/main" id="{32D8A37D-9FCF-EBBC-944E-A011D235DEDF}"/>
              </a:ext>
            </a:extLst>
          </p:cNvPr>
          <p:cNvSpPr/>
          <p:nvPr/>
        </p:nvSpPr>
        <p:spPr>
          <a:xfrm>
            <a:off x="868680" y="5742432"/>
            <a:ext cx="10287000" cy="402336"/>
          </a:xfrm>
          <a:prstGeom prst="rect">
            <a:avLst/>
          </a:prstGeom>
          <a:solidFill>
            <a:srgbClr val="FFF4E6"/>
          </a:solidFill>
          <a:ln w="12700">
            <a:solidFill>
              <a:srgbClr val="F0C68A"/>
            </a:solidFill>
          </a:ln>
        </p:spPr>
        <p:txBody>
          <a:bodyPr wrap="square" lIns="1524" tIns="1524" rIns="1524" bIns="1524" rtlCol="0" anchor="ctr">
            <a:normAutofit/>
          </a:bodyPr>
          <a:lstStyle/>
          <a:p>
            <a:pPr marL="0" indent="0" algn="ctr">
              <a:buNone/>
            </a:pPr>
            <a:r>
              <a:rPr lang="en-US" sz="1300" b="1" dirty="0">
                <a:solidFill>
                  <a:srgbClr val="18222D"/>
                </a:solidFill>
                <a:latin typeface="Aptos" pitchFamily="34" charset="0"/>
                <a:ea typeface="Aptos" pitchFamily="34" charset="-122"/>
                <a:cs typeface="Aptos" pitchFamily="34" charset="-120"/>
              </a:rPr>
              <a:t>M1.2 already requires local-source studies and transient catalogues; formalize one SCB template for source inventory, duty factor, attenuation, depth coupling and performance impact.</a:t>
            </a:r>
            <a:endParaRPr lang="en-US" sz="1300" dirty="0"/>
          </a:p>
        </p:txBody>
      </p:sp>
      <p:sp>
        <p:nvSpPr>
          <p:cNvPr id="19" name="Text 18">
            <a:extLst>
              <a:ext uri="{FF2B5EF4-FFF2-40B4-BE49-F238E27FC236}">
                <a16:creationId xmlns:a16="http://schemas.microsoft.com/office/drawing/2014/main" id="{2A0D892C-AEAE-676B-5303-9F5FF52BCC40}"/>
              </a:ext>
            </a:extLst>
          </p:cNvPr>
          <p:cNvSpPr/>
          <p:nvPr/>
        </p:nvSpPr>
        <p:spPr>
          <a:xfrm>
            <a:off x="868680" y="3794760"/>
            <a:ext cx="2377440" cy="420624"/>
          </a:xfrm>
          <a:prstGeom prst="rect">
            <a:avLst/>
          </a:prstGeom>
          <a:solidFill>
            <a:srgbClr val="0B1F3A"/>
          </a:solidFill>
          <a:ln w="12700">
            <a:solidFill>
              <a:srgbClr val="0B1F3A"/>
            </a:solidFill>
          </a:ln>
        </p:spPr>
        <p:txBody>
          <a:bodyPr wrap="square" lIns="1524" tIns="1524" rIns="1524" bIns="1524" rtlCol="0" anchor="ctr">
            <a:normAutofit/>
          </a:bodyPr>
          <a:lstStyle/>
          <a:p>
            <a:pPr marL="0" indent="0" algn="ctr">
              <a:buNone/>
            </a:pPr>
            <a:r>
              <a:rPr lang="en-US" sz="1400" b="1" dirty="0">
                <a:solidFill>
                  <a:srgbClr val="FFFFFF"/>
                </a:solidFill>
                <a:latin typeface="Aptos" pitchFamily="34" charset="0"/>
                <a:ea typeface="Aptos" pitchFamily="34" charset="-122"/>
                <a:cs typeface="Aptos" pitchFamily="34" charset="-120"/>
              </a:rPr>
              <a:t>Evidence examples</a:t>
            </a:r>
            <a:endParaRPr lang="en-US" sz="1400" dirty="0"/>
          </a:p>
        </p:txBody>
      </p:sp>
      <p:sp>
        <p:nvSpPr>
          <p:cNvPr id="20" name="Text 19">
            <a:extLst>
              <a:ext uri="{FF2B5EF4-FFF2-40B4-BE49-F238E27FC236}">
                <a16:creationId xmlns:a16="http://schemas.microsoft.com/office/drawing/2014/main" id="{E016DF86-9881-3762-EF85-DA676530F6A4}"/>
              </a:ext>
            </a:extLst>
          </p:cNvPr>
          <p:cNvSpPr/>
          <p:nvPr/>
        </p:nvSpPr>
        <p:spPr>
          <a:xfrm>
            <a:off x="868679" y="4407408"/>
            <a:ext cx="10908351" cy="1097280"/>
          </a:xfrm>
          <a:prstGeom prst="rect">
            <a:avLst/>
          </a:prstGeom>
          <a:noFill/>
          <a:ln/>
        </p:spPr>
        <p:txBody>
          <a:bodyPr wrap="square" lIns="508" tIns="508" rIns="508" bIns="508" rtlCol="0" anchor="t">
            <a:normAutofit fontScale="92500" lnSpcReduction="10000"/>
          </a:bodyPr>
          <a:lstStyle/>
          <a:p>
            <a:pPr marL="127000" indent="-127000">
              <a:buSzPct val="100000"/>
              <a:buChar char="•"/>
            </a:pPr>
            <a:r>
              <a:rPr lang="en-US" sz="1400" dirty="0">
                <a:solidFill>
                  <a:srgbClr val="18222D"/>
                </a:solidFill>
              </a:rPr>
              <a:t>EMR: scan-lines toward wind turbines, railways, bridges, tunnels, airport and industrial pumps.</a:t>
            </a:r>
            <a:endParaRPr lang="en-US" sz="1400" dirty="0"/>
          </a:p>
          <a:p>
            <a:pPr marL="127000" indent="-127000">
              <a:buSzPct val="100000"/>
              <a:buChar char="•"/>
            </a:pPr>
            <a:r>
              <a:rPr lang="en-US" sz="1400" dirty="0">
                <a:solidFill>
                  <a:srgbClr val="18222D"/>
                </a:solidFill>
              </a:rPr>
              <a:t>EMR train analysis:</a:t>
            </a:r>
          </a:p>
          <a:p>
            <a:pPr marL="127000" indent="-127000">
              <a:buSzPct val="100000"/>
              <a:buFontTx/>
              <a:buChar char="•"/>
            </a:pPr>
            <a:r>
              <a:rPr lang="en-US" sz="1400" dirty="0" err="1">
                <a:solidFill>
                  <a:srgbClr val="18222D"/>
                </a:solidFill>
              </a:rPr>
              <a:t>Lausitz</a:t>
            </a:r>
            <a:r>
              <a:rPr lang="en-US" sz="1400" dirty="0">
                <a:solidFill>
                  <a:srgbClr val="18222D"/>
                </a:solidFill>
              </a:rPr>
              <a:t>: increased noise near streets, towns and wind parks; low noise in forests, fields and thin-sediment areas.</a:t>
            </a:r>
            <a:endParaRPr lang="en-US" sz="1400" dirty="0"/>
          </a:p>
          <a:p>
            <a:pPr marL="127000" indent="-127000">
              <a:buSzPct val="100000"/>
              <a:buFontTx/>
              <a:buChar char="•"/>
            </a:pPr>
            <a:r>
              <a:rPr lang="en-US" sz="1400" dirty="0">
                <a:solidFill>
                  <a:srgbClr val="18222D"/>
                </a:solidFill>
              </a:rPr>
              <a:t>Sardinia: study of Wind Park impact as a function of the distance</a:t>
            </a:r>
          </a:p>
          <a:p>
            <a:pPr marL="127000" indent="-127000">
              <a:buSzPct val="100000"/>
              <a:buFontTx/>
              <a:buChar char="•"/>
            </a:pPr>
            <a:endParaRPr lang="en-US" sz="1400" dirty="0">
              <a:solidFill>
                <a:srgbClr val="18222D"/>
              </a:solidFill>
            </a:endParaRPr>
          </a:p>
          <a:p>
            <a:pPr>
              <a:buSzPct val="100000"/>
            </a:pPr>
            <a:r>
              <a:rPr lang="en-US" sz="1400" b="1" dirty="0">
                <a:solidFill>
                  <a:srgbClr val="C00000"/>
                </a:solidFill>
              </a:rPr>
              <a:t>In most of the cases, data </a:t>
            </a:r>
            <a:r>
              <a:rPr lang="en-US" sz="1400" b="1" dirty="0" err="1">
                <a:solidFill>
                  <a:srgbClr val="C00000"/>
                </a:solidFill>
              </a:rPr>
              <a:t>ara</a:t>
            </a:r>
            <a:r>
              <a:rPr lang="en-US" sz="1400" b="1" dirty="0">
                <a:solidFill>
                  <a:srgbClr val="C00000"/>
                </a:solidFill>
              </a:rPr>
              <a:t> not available for crosscheck studies</a:t>
            </a:r>
          </a:p>
          <a:p>
            <a:pPr>
              <a:buSzPct val="100000"/>
            </a:pPr>
            <a:endParaRPr lang="en-US" sz="1400" dirty="0">
              <a:solidFill>
                <a:srgbClr val="18222D"/>
              </a:solidFill>
            </a:endParaRPr>
          </a:p>
          <a:p>
            <a:pPr>
              <a:buSzPct val="100000"/>
            </a:pPr>
            <a:endParaRPr lang="en-US" sz="1400" dirty="0">
              <a:solidFill>
                <a:srgbClr val="18222D"/>
              </a:solidFill>
            </a:endParaRPr>
          </a:p>
          <a:p>
            <a:pPr>
              <a:buSzPct val="100000"/>
            </a:pPr>
            <a:endParaRPr lang="en-US" sz="1400" dirty="0">
              <a:solidFill>
                <a:srgbClr val="18222D"/>
              </a:solidFill>
            </a:endParaRPr>
          </a:p>
          <a:p>
            <a:pPr>
              <a:buSzPct val="100000"/>
            </a:pPr>
            <a:endParaRPr lang="en-US" sz="1400" dirty="0">
              <a:solidFill>
                <a:srgbClr val="18222D"/>
              </a:solidFill>
            </a:endParaRPr>
          </a:p>
          <a:p>
            <a:pPr>
              <a:buSzPct val="100000"/>
            </a:pPr>
            <a:endParaRPr lang="en-US" sz="1400" dirty="0"/>
          </a:p>
        </p:txBody>
      </p:sp>
    </p:spTree>
    <p:extLst>
      <p:ext uri="{BB962C8B-B14F-4D97-AF65-F5344CB8AC3E}">
        <p14:creationId xmlns:p14="http://schemas.microsoft.com/office/powerpoint/2010/main" val="4017807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A36CC-C814-A32F-2C1C-80983F0D4473}"/>
              </a:ext>
            </a:extLst>
          </p:cNvPr>
          <p:cNvSpPr>
            <a:spLocks noGrp="1"/>
          </p:cNvSpPr>
          <p:nvPr>
            <p:ph type="title"/>
          </p:nvPr>
        </p:nvSpPr>
        <p:spPr/>
        <p:txBody>
          <a:bodyPr>
            <a:noAutofit/>
          </a:bodyPr>
          <a:lstStyle/>
          <a:p>
            <a:r>
              <a:rPr lang="en-US" sz="3200" dirty="0"/>
              <a:t>Further campaigns: driven by geometry and by </a:t>
            </a:r>
            <a:r>
              <a:rPr lang="en-US" sz="3200" dirty="0" err="1"/>
              <a:t>harmonisation</a:t>
            </a:r>
            <a:r>
              <a:rPr lang="en-US" sz="3200" dirty="0"/>
              <a:t> gaps</a:t>
            </a:r>
          </a:p>
        </p:txBody>
      </p:sp>
      <p:sp>
        <p:nvSpPr>
          <p:cNvPr id="3" name="Slide Number Placeholder 2">
            <a:extLst>
              <a:ext uri="{FF2B5EF4-FFF2-40B4-BE49-F238E27FC236}">
                <a16:creationId xmlns:a16="http://schemas.microsoft.com/office/drawing/2014/main" id="{3B928478-4738-76AE-9B85-321EE578F9DD}"/>
              </a:ext>
            </a:extLst>
          </p:cNvPr>
          <p:cNvSpPr>
            <a:spLocks noGrp="1"/>
          </p:cNvSpPr>
          <p:nvPr>
            <p:ph type="sldNum" sz="quarter" idx="12"/>
          </p:nvPr>
        </p:nvSpPr>
        <p:spPr/>
        <p:txBody>
          <a:bodyPr/>
          <a:lstStyle/>
          <a:p>
            <a:fld id="{7C659075-83B6-5446-8002-4ADFDBF3FC85}" type="slidenum">
              <a:rPr lang="en-US" smtClean="0"/>
              <a:t>33</a:t>
            </a:fld>
            <a:endParaRPr lang="en-US"/>
          </a:p>
        </p:txBody>
      </p:sp>
      <p:sp>
        <p:nvSpPr>
          <p:cNvPr id="4" name="Text 4">
            <a:extLst>
              <a:ext uri="{FF2B5EF4-FFF2-40B4-BE49-F238E27FC236}">
                <a16:creationId xmlns:a16="http://schemas.microsoft.com/office/drawing/2014/main" id="{C95708BD-C719-CD56-5599-6E5E24EDB5AF}"/>
              </a:ext>
            </a:extLst>
          </p:cNvPr>
          <p:cNvSpPr/>
          <p:nvPr/>
        </p:nvSpPr>
        <p:spPr>
          <a:xfrm>
            <a:off x="868680" y="1508760"/>
            <a:ext cx="1600200" cy="475488"/>
          </a:xfrm>
          <a:prstGeom prst="rect">
            <a:avLst/>
          </a:prstGeom>
          <a:solidFill>
            <a:srgbClr val="0E7C7B"/>
          </a:solidFill>
          <a:ln w="12700">
            <a:solidFill>
              <a:srgbClr val="0E7C7B"/>
            </a:solidFill>
          </a:ln>
        </p:spPr>
        <p:txBody>
          <a:bodyPr wrap="square" lIns="1524" tIns="1524" rIns="1524" bIns="1524" rtlCol="0" anchor="ctr">
            <a:normAutofit/>
          </a:bodyPr>
          <a:lstStyle/>
          <a:p>
            <a:pPr marL="0" indent="0" algn="ctr">
              <a:buNone/>
            </a:pPr>
            <a:r>
              <a:rPr lang="en-US" sz="1500" b="1" dirty="0">
                <a:solidFill>
                  <a:srgbClr val="FFFFFF"/>
                </a:solidFill>
                <a:latin typeface="Aptos" pitchFamily="34" charset="0"/>
                <a:ea typeface="Aptos" pitchFamily="34" charset="-122"/>
                <a:cs typeface="Aptos" pitchFamily="34" charset="-120"/>
              </a:rPr>
              <a:t>Sardinia</a:t>
            </a:r>
            <a:endParaRPr lang="en-US" sz="1500" dirty="0"/>
          </a:p>
        </p:txBody>
      </p:sp>
      <p:sp>
        <p:nvSpPr>
          <p:cNvPr id="5" name="Text 5">
            <a:extLst>
              <a:ext uri="{FF2B5EF4-FFF2-40B4-BE49-F238E27FC236}">
                <a16:creationId xmlns:a16="http://schemas.microsoft.com/office/drawing/2014/main" id="{37B9E7A7-16C3-F023-B4DE-C085142BFAC1}"/>
              </a:ext>
            </a:extLst>
          </p:cNvPr>
          <p:cNvSpPr/>
          <p:nvPr/>
        </p:nvSpPr>
        <p:spPr>
          <a:xfrm>
            <a:off x="2743200" y="1508760"/>
            <a:ext cx="8138160" cy="475488"/>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l">
              <a:buNone/>
            </a:pPr>
            <a:r>
              <a:rPr lang="en-US" sz="1300" dirty="0">
                <a:solidFill>
                  <a:srgbClr val="18222D"/>
                </a:solidFill>
                <a:latin typeface="Aptos" pitchFamily="34" charset="0"/>
                <a:ea typeface="Aptos" pitchFamily="34" charset="-122"/>
                <a:cs typeface="Aptos" pitchFamily="34" charset="-120"/>
              </a:rPr>
              <a:t>moving from former vertex localization to candidate geometry; new stations and magnetic probes. </a:t>
            </a:r>
            <a:endParaRPr lang="en-US" sz="1300" dirty="0"/>
          </a:p>
        </p:txBody>
      </p:sp>
      <p:sp>
        <p:nvSpPr>
          <p:cNvPr id="6" name="Text 6">
            <a:extLst>
              <a:ext uri="{FF2B5EF4-FFF2-40B4-BE49-F238E27FC236}">
                <a16:creationId xmlns:a16="http://schemas.microsoft.com/office/drawing/2014/main" id="{2E229CEE-7DB6-FCBF-A20F-FC14514476FE}"/>
              </a:ext>
            </a:extLst>
          </p:cNvPr>
          <p:cNvSpPr/>
          <p:nvPr/>
        </p:nvSpPr>
        <p:spPr>
          <a:xfrm>
            <a:off x="868680" y="2788920"/>
            <a:ext cx="1600200" cy="475488"/>
          </a:xfrm>
          <a:prstGeom prst="rect">
            <a:avLst/>
          </a:prstGeom>
          <a:solidFill>
            <a:srgbClr val="1F5E99"/>
          </a:solidFill>
          <a:ln w="12700">
            <a:solidFill>
              <a:srgbClr val="1F5E99"/>
            </a:solidFill>
          </a:ln>
        </p:spPr>
        <p:txBody>
          <a:bodyPr wrap="square" lIns="1524" tIns="1524" rIns="1524" bIns="1524" rtlCol="0" anchor="ctr">
            <a:normAutofit/>
          </a:bodyPr>
          <a:lstStyle/>
          <a:p>
            <a:pPr marL="0" indent="0" algn="ctr">
              <a:buNone/>
            </a:pPr>
            <a:r>
              <a:rPr lang="en-US" sz="1500" b="1" dirty="0">
                <a:solidFill>
                  <a:srgbClr val="FFFFFF"/>
                </a:solidFill>
                <a:latin typeface="Aptos" pitchFamily="34" charset="0"/>
                <a:ea typeface="Aptos" pitchFamily="34" charset="-122"/>
                <a:cs typeface="Aptos" pitchFamily="34" charset="-120"/>
              </a:rPr>
              <a:t>EMR</a:t>
            </a:r>
            <a:endParaRPr lang="en-US" sz="1500" dirty="0"/>
          </a:p>
        </p:txBody>
      </p:sp>
      <p:sp>
        <p:nvSpPr>
          <p:cNvPr id="7" name="Text 7">
            <a:extLst>
              <a:ext uri="{FF2B5EF4-FFF2-40B4-BE49-F238E27FC236}">
                <a16:creationId xmlns:a16="http://schemas.microsoft.com/office/drawing/2014/main" id="{454E5140-9102-3061-7D0F-383915DE1B0F}"/>
              </a:ext>
            </a:extLst>
          </p:cNvPr>
          <p:cNvSpPr/>
          <p:nvPr/>
        </p:nvSpPr>
        <p:spPr>
          <a:xfrm>
            <a:off x="2743200" y="2788920"/>
            <a:ext cx="8138160" cy="475488"/>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l">
              <a:buNone/>
            </a:pPr>
            <a:r>
              <a:rPr lang="en-US" sz="1300" dirty="0">
                <a:solidFill>
                  <a:srgbClr val="18222D"/>
                </a:solidFill>
                <a:latin typeface="Aptos" pitchFamily="34" charset="0"/>
                <a:ea typeface="Aptos" pitchFamily="34" charset="-122"/>
                <a:cs typeface="Aptos" pitchFamily="34" charset="-120"/>
              </a:rPr>
              <a:t>two campaigns around boreholes with about 700 sensors each; borehole magnetics; active seismic at corner candidates</a:t>
            </a:r>
            <a:endParaRPr lang="en-US" sz="1300" dirty="0"/>
          </a:p>
        </p:txBody>
      </p:sp>
      <p:sp>
        <p:nvSpPr>
          <p:cNvPr id="8" name="Text 8">
            <a:extLst>
              <a:ext uri="{FF2B5EF4-FFF2-40B4-BE49-F238E27FC236}">
                <a16:creationId xmlns:a16="http://schemas.microsoft.com/office/drawing/2014/main" id="{45D7B895-575C-A23D-EBE4-50B1A6320F43}"/>
              </a:ext>
            </a:extLst>
          </p:cNvPr>
          <p:cNvSpPr/>
          <p:nvPr/>
        </p:nvSpPr>
        <p:spPr>
          <a:xfrm>
            <a:off x="868680" y="4069080"/>
            <a:ext cx="1600200" cy="475488"/>
          </a:xfrm>
          <a:prstGeom prst="rect">
            <a:avLst/>
          </a:prstGeom>
          <a:solidFill>
            <a:srgbClr val="E58A2A"/>
          </a:solidFill>
          <a:ln w="12700">
            <a:solidFill>
              <a:srgbClr val="E58A2A"/>
            </a:solidFill>
          </a:ln>
        </p:spPr>
        <p:txBody>
          <a:bodyPr wrap="square" lIns="1524" tIns="1524" rIns="1524" bIns="1524" rtlCol="0" anchor="ctr">
            <a:normAutofit/>
          </a:bodyPr>
          <a:lstStyle/>
          <a:p>
            <a:pPr marL="0" indent="0" algn="ctr">
              <a:buNone/>
            </a:pPr>
            <a:r>
              <a:rPr lang="en-US" sz="1500" b="1" dirty="0">
                <a:solidFill>
                  <a:srgbClr val="FFFFFF"/>
                </a:solidFill>
                <a:latin typeface="Aptos" pitchFamily="34" charset="0"/>
                <a:ea typeface="Aptos" pitchFamily="34" charset="-122"/>
                <a:cs typeface="Aptos" pitchFamily="34" charset="-120"/>
              </a:rPr>
              <a:t>Lausitz</a:t>
            </a:r>
            <a:endParaRPr lang="en-US" sz="1500" dirty="0"/>
          </a:p>
        </p:txBody>
      </p:sp>
      <p:sp>
        <p:nvSpPr>
          <p:cNvPr id="9" name="Text 9">
            <a:extLst>
              <a:ext uri="{FF2B5EF4-FFF2-40B4-BE49-F238E27FC236}">
                <a16:creationId xmlns:a16="http://schemas.microsoft.com/office/drawing/2014/main" id="{B2D9198C-4E51-B243-E66A-47D4CAFCCD1A}"/>
              </a:ext>
            </a:extLst>
          </p:cNvPr>
          <p:cNvSpPr/>
          <p:nvPr/>
        </p:nvSpPr>
        <p:spPr>
          <a:xfrm>
            <a:off x="2743200" y="4069080"/>
            <a:ext cx="8138160" cy="475488"/>
          </a:xfrm>
          <a:prstGeom prst="rect">
            <a:avLst/>
          </a:prstGeom>
          <a:solidFill>
            <a:srgbClr val="FFFFFF"/>
          </a:solidFill>
          <a:ln w="12700">
            <a:solidFill>
              <a:srgbClr val="C9D3DF"/>
            </a:solidFill>
          </a:ln>
        </p:spPr>
        <p:txBody>
          <a:bodyPr wrap="square" lIns="1524" tIns="1524" rIns="1524" bIns="1524" rtlCol="0" anchor="ctr">
            <a:normAutofit/>
          </a:bodyPr>
          <a:lstStyle/>
          <a:p>
            <a:pPr marL="0" indent="0" algn="l">
              <a:buNone/>
            </a:pPr>
            <a:r>
              <a:rPr lang="en-US" sz="1300" dirty="0">
                <a:solidFill>
                  <a:srgbClr val="18222D"/>
                </a:solidFill>
                <a:latin typeface="Aptos" pitchFamily="34" charset="0"/>
                <a:ea typeface="Aptos" pitchFamily="34" charset="-122"/>
                <a:cs typeface="Aptos" pitchFamily="34" charset="-120"/>
              </a:rPr>
              <a:t>additional boreholes and temporal networks; magnetic campaigns; planned FDSN release of live and temporal data</a:t>
            </a:r>
            <a:endParaRPr lang="en-US" sz="1300" dirty="0"/>
          </a:p>
        </p:txBody>
      </p:sp>
      <p:sp>
        <p:nvSpPr>
          <p:cNvPr id="10" name="Text 10">
            <a:extLst>
              <a:ext uri="{FF2B5EF4-FFF2-40B4-BE49-F238E27FC236}">
                <a16:creationId xmlns:a16="http://schemas.microsoft.com/office/drawing/2014/main" id="{94839756-64E7-CAD6-AFD8-393E9DE8F9C1}"/>
              </a:ext>
            </a:extLst>
          </p:cNvPr>
          <p:cNvSpPr/>
          <p:nvPr/>
        </p:nvSpPr>
        <p:spPr>
          <a:xfrm>
            <a:off x="868680" y="5230368"/>
            <a:ext cx="1600200" cy="365760"/>
          </a:xfrm>
          <a:prstGeom prst="rect">
            <a:avLst/>
          </a:prstGeom>
          <a:solidFill>
            <a:srgbClr val="0B1F3A"/>
          </a:solidFill>
          <a:ln w="12700">
            <a:solidFill>
              <a:srgbClr val="0B1F3A"/>
            </a:solidFill>
          </a:ln>
        </p:spPr>
        <p:txBody>
          <a:bodyPr wrap="square" lIns="1524" tIns="1524" rIns="1524" bIns="1524" rtlCol="0" anchor="ctr">
            <a:normAutofit/>
          </a:bodyPr>
          <a:lstStyle/>
          <a:p>
            <a:pPr marL="0" indent="0" algn="ctr">
              <a:buNone/>
            </a:pPr>
            <a:r>
              <a:rPr lang="en-US" sz="1300" b="1" dirty="0">
                <a:solidFill>
                  <a:srgbClr val="FFFFFF"/>
                </a:solidFill>
                <a:latin typeface="Aptos" pitchFamily="34" charset="0"/>
                <a:ea typeface="Aptos" pitchFamily="34" charset="-122"/>
                <a:cs typeface="Aptos" pitchFamily="34" charset="-120"/>
              </a:rPr>
              <a:t>Principle</a:t>
            </a:r>
            <a:endParaRPr lang="en-US" sz="1300" dirty="0"/>
          </a:p>
        </p:txBody>
      </p:sp>
      <p:sp>
        <p:nvSpPr>
          <p:cNvPr id="11" name="Text 11">
            <a:extLst>
              <a:ext uri="{FF2B5EF4-FFF2-40B4-BE49-F238E27FC236}">
                <a16:creationId xmlns:a16="http://schemas.microsoft.com/office/drawing/2014/main" id="{F949A099-4BB9-0693-C3D5-537B98C8CF89}"/>
              </a:ext>
            </a:extLst>
          </p:cNvPr>
          <p:cNvSpPr/>
          <p:nvPr/>
        </p:nvSpPr>
        <p:spPr>
          <a:xfrm>
            <a:off x="2743200" y="5175504"/>
            <a:ext cx="8138160" cy="685800"/>
          </a:xfrm>
          <a:prstGeom prst="rect">
            <a:avLst/>
          </a:prstGeom>
          <a:noFill/>
          <a:ln/>
        </p:spPr>
        <p:txBody>
          <a:bodyPr wrap="square" lIns="381" tIns="381" rIns="381" bIns="381" rtlCol="0" anchor="ctr">
            <a:normAutofit/>
          </a:bodyPr>
          <a:lstStyle/>
          <a:p>
            <a:pPr marL="0" indent="0">
              <a:buNone/>
            </a:pPr>
            <a:r>
              <a:rPr lang="en-US" sz="1350" dirty="0">
                <a:solidFill>
                  <a:srgbClr val="18222D"/>
                </a:solidFill>
              </a:rPr>
              <a:t>Repeat measurements only where needed to close gaps that affect site-comparison criteria or detector-performance projections. Geometry-dependent measurements are necessary because NN estimates depend on spectra and geology at the relevant vertices, tunnels and caverns.</a:t>
            </a:r>
            <a:endParaRPr lang="en-US" sz="1350" dirty="0"/>
          </a:p>
        </p:txBody>
      </p:sp>
    </p:spTree>
    <p:extLst>
      <p:ext uri="{BB962C8B-B14F-4D97-AF65-F5344CB8AC3E}">
        <p14:creationId xmlns:p14="http://schemas.microsoft.com/office/powerpoint/2010/main" val="709063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6912-E93C-5959-98B5-EC9D1FCB6FDE}"/>
              </a:ext>
            </a:extLst>
          </p:cNvPr>
          <p:cNvSpPr>
            <a:spLocks noGrp="1"/>
          </p:cNvSpPr>
          <p:nvPr>
            <p:ph type="title"/>
          </p:nvPr>
        </p:nvSpPr>
        <p:spPr/>
        <p:txBody>
          <a:bodyPr>
            <a:noAutofit/>
          </a:bodyPr>
          <a:lstStyle/>
          <a:p>
            <a:r>
              <a:rPr lang="en-US" sz="3200" dirty="0"/>
              <a:t>Objective criteria: use a hybrid quantitative and expert-assessment scorecard</a:t>
            </a:r>
          </a:p>
        </p:txBody>
      </p:sp>
      <p:sp>
        <p:nvSpPr>
          <p:cNvPr id="4" name="Slide Number Placeholder 3">
            <a:extLst>
              <a:ext uri="{FF2B5EF4-FFF2-40B4-BE49-F238E27FC236}">
                <a16:creationId xmlns:a16="http://schemas.microsoft.com/office/drawing/2014/main" id="{FDA94538-CB02-605A-1380-BB7E00BCC5C4}"/>
              </a:ext>
            </a:extLst>
          </p:cNvPr>
          <p:cNvSpPr>
            <a:spLocks noGrp="1"/>
          </p:cNvSpPr>
          <p:nvPr>
            <p:ph type="sldNum" sz="quarter" idx="12"/>
          </p:nvPr>
        </p:nvSpPr>
        <p:spPr/>
        <p:txBody>
          <a:bodyPr/>
          <a:lstStyle/>
          <a:p>
            <a:fld id="{7C659075-83B6-5446-8002-4ADFDBF3FC85}" type="slidenum">
              <a:rPr lang="en-US" smtClean="0"/>
              <a:t>34</a:t>
            </a:fld>
            <a:endParaRPr lang="en-US"/>
          </a:p>
        </p:txBody>
      </p:sp>
      <p:grpSp>
        <p:nvGrpSpPr>
          <p:cNvPr id="11" name="Group 10">
            <a:extLst>
              <a:ext uri="{FF2B5EF4-FFF2-40B4-BE49-F238E27FC236}">
                <a16:creationId xmlns:a16="http://schemas.microsoft.com/office/drawing/2014/main" id="{E761A58C-F148-7252-C11D-F4CD3C0061F5}"/>
              </a:ext>
            </a:extLst>
          </p:cNvPr>
          <p:cNvGrpSpPr/>
          <p:nvPr/>
        </p:nvGrpSpPr>
        <p:grpSpPr>
          <a:xfrm>
            <a:off x="401595" y="2089019"/>
            <a:ext cx="3211908" cy="1627632"/>
            <a:chOff x="3657600" y="1417320"/>
            <a:chExt cx="2670048" cy="1627632"/>
          </a:xfrm>
        </p:grpSpPr>
        <p:sp>
          <p:nvSpPr>
            <p:cNvPr id="5" name="Text 6">
              <a:extLst>
                <a:ext uri="{FF2B5EF4-FFF2-40B4-BE49-F238E27FC236}">
                  <a16:creationId xmlns:a16="http://schemas.microsoft.com/office/drawing/2014/main" id="{D893D6D0-A29E-A27B-1845-1C14E2D01465}"/>
                </a:ext>
              </a:extLst>
            </p:cNvPr>
            <p:cNvSpPr/>
            <p:nvPr/>
          </p:nvSpPr>
          <p:spPr>
            <a:xfrm>
              <a:off x="3657600" y="1417320"/>
              <a:ext cx="2331720" cy="438912"/>
            </a:xfrm>
            <a:prstGeom prst="rect">
              <a:avLst/>
            </a:prstGeom>
            <a:solidFill>
              <a:srgbClr val="0E7C7B"/>
            </a:solidFill>
            <a:ln w="12700">
              <a:solidFill>
                <a:srgbClr val="0E7C7B"/>
              </a:solidFill>
            </a:ln>
          </p:spPr>
          <p:txBody>
            <a:bodyPr wrap="square" lIns="1524" tIns="1524" rIns="1524" bIns="1524" rtlCol="0" anchor="ctr">
              <a:noAutofit/>
            </a:bodyPr>
            <a:lstStyle/>
            <a:p>
              <a:pPr marL="0" indent="0">
                <a:buNone/>
              </a:pPr>
              <a:r>
                <a:rPr lang="en-US" sz="2800" b="1" dirty="0">
                  <a:solidFill>
                    <a:srgbClr val="FFFFFF"/>
                  </a:solidFill>
                  <a:latin typeface="Aptos" pitchFamily="34" charset="0"/>
                  <a:ea typeface="Aptos" pitchFamily="34" charset="-122"/>
                  <a:cs typeface="Aptos" pitchFamily="34" charset="-120"/>
                </a:rPr>
                <a:t>Needed</a:t>
              </a:r>
              <a:endParaRPr lang="en-US" sz="2800" dirty="0"/>
            </a:p>
          </p:txBody>
        </p:sp>
        <p:sp>
          <p:nvSpPr>
            <p:cNvPr id="6" name="Text 7">
              <a:extLst>
                <a:ext uri="{FF2B5EF4-FFF2-40B4-BE49-F238E27FC236}">
                  <a16:creationId xmlns:a16="http://schemas.microsoft.com/office/drawing/2014/main" id="{A7EFC0FD-6998-1D47-1860-F3F83B065C47}"/>
                </a:ext>
              </a:extLst>
            </p:cNvPr>
            <p:cNvSpPr/>
            <p:nvPr/>
          </p:nvSpPr>
          <p:spPr>
            <a:xfrm>
              <a:off x="3767328" y="1993392"/>
              <a:ext cx="2560320" cy="1051560"/>
            </a:xfrm>
            <a:prstGeom prst="rect">
              <a:avLst/>
            </a:prstGeom>
            <a:noFill/>
            <a:ln/>
          </p:spPr>
          <p:txBody>
            <a:bodyPr wrap="square" lIns="508" tIns="508" rIns="508" bIns="508" rtlCol="0" anchor="t">
              <a:noAutofit/>
            </a:bodyPr>
            <a:lstStyle/>
            <a:p>
              <a:pPr marL="127000" indent="-127000">
                <a:buSzPct val="100000"/>
                <a:buChar char="•"/>
              </a:pPr>
              <a:r>
                <a:rPr lang="en-US" sz="1600" dirty="0">
                  <a:solidFill>
                    <a:srgbClr val="18222D"/>
                  </a:solidFill>
                </a:rPr>
                <a:t>quantitative indicators</a:t>
              </a:r>
              <a:endParaRPr lang="en-US" sz="1600" dirty="0"/>
            </a:p>
            <a:p>
              <a:pPr marL="127000" indent="-127000">
                <a:buSzPct val="100000"/>
                <a:buChar char="•"/>
              </a:pPr>
              <a:r>
                <a:rPr lang="en-US" sz="1600" dirty="0">
                  <a:solidFill>
                    <a:srgbClr val="18222D"/>
                  </a:solidFill>
                </a:rPr>
                <a:t>validated modelling</a:t>
              </a:r>
              <a:endParaRPr lang="en-US" sz="1600" dirty="0"/>
            </a:p>
            <a:p>
              <a:pPr marL="127000" indent="-127000">
                <a:buSzPct val="100000"/>
                <a:buChar char="•"/>
              </a:pPr>
              <a:r>
                <a:rPr lang="en-US" sz="1600" dirty="0">
                  <a:solidFill>
                    <a:srgbClr val="18222D"/>
                  </a:solidFill>
                </a:rPr>
                <a:t>mitigation feasibility</a:t>
              </a:r>
              <a:endParaRPr lang="en-US" sz="1600" dirty="0"/>
            </a:p>
            <a:p>
              <a:pPr marL="127000" indent="-127000">
                <a:buSzPct val="100000"/>
                <a:buChar char="•"/>
              </a:pPr>
              <a:r>
                <a:rPr lang="en-US" sz="1600" dirty="0">
                  <a:solidFill>
                    <a:srgbClr val="18222D"/>
                  </a:solidFill>
                </a:rPr>
                <a:t>uncertainty and risk</a:t>
              </a:r>
              <a:endParaRPr lang="en-US" sz="1600" dirty="0"/>
            </a:p>
            <a:p>
              <a:pPr marL="127000" indent="-127000">
                <a:buSzPct val="100000"/>
                <a:buChar char="•"/>
              </a:pPr>
              <a:r>
                <a:rPr lang="en-US" sz="1600" dirty="0">
                  <a:solidFill>
                    <a:srgbClr val="18222D"/>
                  </a:solidFill>
                </a:rPr>
                <a:t>data traceability</a:t>
              </a:r>
              <a:endParaRPr lang="en-US" sz="1600" dirty="0"/>
            </a:p>
          </p:txBody>
        </p:sp>
      </p:grpSp>
      <p:grpSp>
        <p:nvGrpSpPr>
          <p:cNvPr id="12" name="Group 11">
            <a:extLst>
              <a:ext uri="{FF2B5EF4-FFF2-40B4-BE49-F238E27FC236}">
                <a16:creationId xmlns:a16="http://schemas.microsoft.com/office/drawing/2014/main" id="{80929AE2-A165-B188-1B13-4DC9F9A94CC0}"/>
              </a:ext>
            </a:extLst>
          </p:cNvPr>
          <p:cNvGrpSpPr/>
          <p:nvPr/>
        </p:nvGrpSpPr>
        <p:grpSpPr>
          <a:xfrm>
            <a:off x="4224784" y="2089019"/>
            <a:ext cx="2980248" cy="1627632"/>
            <a:chOff x="6492240" y="1417320"/>
            <a:chExt cx="2331720" cy="1627632"/>
          </a:xfrm>
        </p:grpSpPr>
        <p:sp>
          <p:nvSpPr>
            <p:cNvPr id="7" name="Text 8">
              <a:extLst>
                <a:ext uri="{FF2B5EF4-FFF2-40B4-BE49-F238E27FC236}">
                  <a16:creationId xmlns:a16="http://schemas.microsoft.com/office/drawing/2014/main" id="{228638EE-B5F1-9BAE-99C5-701F8C9CFB8A}"/>
                </a:ext>
              </a:extLst>
            </p:cNvPr>
            <p:cNvSpPr/>
            <p:nvPr/>
          </p:nvSpPr>
          <p:spPr>
            <a:xfrm>
              <a:off x="6492240" y="1417320"/>
              <a:ext cx="2331720" cy="438912"/>
            </a:xfrm>
            <a:prstGeom prst="rect">
              <a:avLst/>
            </a:prstGeom>
            <a:solidFill>
              <a:srgbClr val="1F5E99"/>
            </a:solidFill>
            <a:ln w="12700">
              <a:solidFill>
                <a:srgbClr val="1F5E99"/>
              </a:solidFill>
            </a:ln>
          </p:spPr>
          <p:txBody>
            <a:bodyPr wrap="square" lIns="1524" tIns="1524" rIns="1524" bIns="1524" rtlCol="0" anchor="ctr">
              <a:noAutofit/>
            </a:bodyPr>
            <a:lstStyle/>
            <a:p>
              <a:pPr marL="0" indent="0">
                <a:buNone/>
              </a:pPr>
              <a:r>
                <a:rPr lang="en-US" sz="2800" b="1" dirty="0">
                  <a:solidFill>
                    <a:srgbClr val="FFFFFF"/>
                  </a:solidFill>
                  <a:latin typeface="Aptos" pitchFamily="34" charset="0"/>
                  <a:ea typeface="Aptos" pitchFamily="34" charset="-122"/>
                  <a:cs typeface="Aptos" pitchFamily="34" charset="-120"/>
                </a:rPr>
                <a:t>Outcome</a:t>
              </a:r>
              <a:endParaRPr lang="en-US" sz="2800" dirty="0"/>
            </a:p>
          </p:txBody>
        </p:sp>
        <p:sp>
          <p:nvSpPr>
            <p:cNvPr id="8" name="Text 9">
              <a:extLst>
                <a:ext uri="{FF2B5EF4-FFF2-40B4-BE49-F238E27FC236}">
                  <a16:creationId xmlns:a16="http://schemas.microsoft.com/office/drawing/2014/main" id="{A3FEB1A0-1BE0-FD94-7733-4FD63A9B6FBD}"/>
                </a:ext>
              </a:extLst>
            </p:cNvPr>
            <p:cNvSpPr/>
            <p:nvPr/>
          </p:nvSpPr>
          <p:spPr>
            <a:xfrm>
              <a:off x="6601967" y="1993392"/>
              <a:ext cx="1994437" cy="1051560"/>
            </a:xfrm>
            <a:prstGeom prst="rect">
              <a:avLst/>
            </a:prstGeom>
            <a:noFill/>
            <a:ln/>
          </p:spPr>
          <p:txBody>
            <a:bodyPr wrap="square" lIns="508" tIns="508" rIns="508" bIns="508" rtlCol="0" anchor="t">
              <a:noAutofit/>
            </a:bodyPr>
            <a:lstStyle/>
            <a:p>
              <a:pPr marL="127000" indent="-127000">
                <a:buSzPct val="100000"/>
                <a:buChar char="•"/>
              </a:pPr>
              <a:r>
                <a:rPr lang="en-US" sz="1600" dirty="0" err="1">
                  <a:solidFill>
                    <a:srgbClr val="18222D"/>
                  </a:solidFill>
                </a:rPr>
                <a:t>multiscore</a:t>
              </a:r>
              <a:r>
                <a:rPr lang="en-US" sz="1600" dirty="0">
                  <a:solidFill>
                    <a:srgbClr val="18222D"/>
                  </a:solidFill>
                </a:rPr>
                <a:t>-card</a:t>
              </a:r>
              <a:endParaRPr lang="en-US" sz="1600" dirty="0"/>
            </a:p>
            <a:p>
              <a:pPr marL="127000" indent="-127000">
                <a:buSzPct val="100000"/>
                <a:buChar char="•"/>
              </a:pPr>
              <a:r>
                <a:rPr lang="en-US" sz="1600" dirty="0">
                  <a:solidFill>
                    <a:srgbClr val="18222D"/>
                  </a:solidFill>
                </a:rPr>
                <a:t>performance impact estimate</a:t>
              </a:r>
              <a:endParaRPr lang="en-US" sz="1600" dirty="0"/>
            </a:p>
            <a:p>
              <a:pPr marL="127000" indent="-127000">
                <a:buSzPct val="100000"/>
                <a:buChar char="•"/>
              </a:pPr>
              <a:r>
                <a:rPr lang="en-US" sz="1600" dirty="0">
                  <a:solidFill>
                    <a:srgbClr val="18222D"/>
                  </a:solidFill>
                </a:rPr>
                <a:t>risk level</a:t>
              </a:r>
              <a:endParaRPr lang="en-US" sz="1600" dirty="0"/>
            </a:p>
            <a:p>
              <a:pPr marL="127000" indent="-127000">
                <a:buSzPct val="100000"/>
                <a:buChar char="•"/>
              </a:pPr>
              <a:r>
                <a:rPr lang="en-US" sz="1600" dirty="0">
                  <a:solidFill>
                    <a:srgbClr val="18222D"/>
                  </a:solidFill>
                </a:rPr>
                <a:t>maturity flag</a:t>
              </a:r>
              <a:endParaRPr lang="en-US" sz="1600" dirty="0"/>
            </a:p>
            <a:p>
              <a:pPr marL="127000" indent="-127000">
                <a:buSzPct val="100000"/>
                <a:buChar char="•"/>
              </a:pPr>
              <a:r>
                <a:rPr lang="en-US" sz="1600" dirty="0">
                  <a:solidFill>
                    <a:srgbClr val="18222D"/>
                  </a:solidFill>
                </a:rPr>
                <a:t>actionable gaps</a:t>
              </a:r>
              <a:endParaRPr lang="en-US" sz="1600" dirty="0"/>
            </a:p>
          </p:txBody>
        </p:sp>
      </p:grpSp>
      <p:grpSp>
        <p:nvGrpSpPr>
          <p:cNvPr id="13" name="Group 12">
            <a:extLst>
              <a:ext uri="{FF2B5EF4-FFF2-40B4-BE49-F238E27FC236}">
                <a16:creationId xmlns:a16="http://schemas.microsoft.com/office/drawing/2014/main" id="{1B2F0C8C-CB6E-0E06-A05D-AA723A81223B}"/>
              </a:ext>
            </a:extLst>
          </p:cNvPr>
          <p:cNvGrpSpPr/>
          <p:nvPr/>
        </p:nvGrpSpPr>
        <p:grpSpPr>
          <a:xfrm>
            <a:off x="8232814" y="2089019"/>
            <a:ext cx="3498772" cy="1691702"/>
            <a:chOff x="9343869" y="1353250"/>
            <a:chExt cx="1884963" cy="1691702"/>
          </a:xfrm>
        </p:grpSpPr>
        <p:sp>
          <p:nvSpPr>
            <p:cNvPr id="9" name="Text 10">
              <a:extLst>
                <a:ext uri="{FF2B5EF4-FFF2-40B4-BE49-F238E27FC236}">
                  <a16:creationId xmlns:a16="http://schemas.microsoft.com/office/drawing/2014/main" id="{44FA33BE-50AF-3231-7640-83AA3A0E4323}"/>
                </a:ext>
              </a:extLst>
            </p:cNvPr>
            <p:cNvSpPr/>
            <p:nvPr/>
          </p:nvSpPr>
          <p:spPr>
            <a:xfrm>
              <a:off x="9343869" y="1353250"/>
              <a:ext cx="1307862" cy="438912"/>
            </a:xfrm>
            <a:prstGeom prst="rect">
              <a:avLst/>
            </a:prstGeom>
            <a:solidFill>
              <a:srgbClr val="0B1F3A"/>
            </a:solidFill>
            <a:ln w="12700">
              <a:solidFill>
                <a:srgbClr val="0B1F3A"/>
              </a:solidFill>
            </a:ln>
          </p:spPr>
          <p:txBody>
            <a:bodyPr wrap="square" lIns="1524" tIns="1524" rIns="1524" bIns="1524" rtlCol="0" anchor="ctr">
              <a:noAutofit/>
            </a:bodyPr>
            <a:lstStyle/>
            <a:p>
              <a:pPr marL="0" indent="0">
                <a:buNone/>
              </a:pPr>
              <a:r>
                <a:rPr lang="en-US" sz="2800" b="1" dirty="0">
                  <a:solidFill>
                    <a:srgbClr val="FFFFFF"/>
                  </a:solidFill>
                  <a:latin typeface="Aptos" pitchFamily="34" charset="0"/>
                  <a:ea typeface="Aptos" pitchFamily="34" charset="-122"/>
                  <a:cs typeface="Aptos" pitchFamily="34" charset="-120"/>
                </a:rPr>
                <a:t>Examples</a:t>
              </a:r>
              <a:endParaRPr lang="en-US" sz="2800" dirty="0"/>
            </a:p>
          </p:txBody>
        </p:sp>
        <p:sp>
          <p:nvSpPr>
            <p:cNvPr id="10" name="Text 11">
              <a:extLst>
                <a:ext uri="{FF2B5EF4-FFF2-40B4-BE49-F238E27FC236}">
                  <a16:creationId xmlns:a16="http://schemas.microsoft.com/office/drawing/2014/main" id="{D8AEF2F8-7E05-E617-C7F2-8C79027EFD1A}"/>
                </a:ext>
              </a:extLst>
            </p:cNvPr>
            <p:cNvSpPr/>
            <p:nvPr/>
          </p:nvSpPr>
          <p:spPr>
            <a:xfrm>
              <a:off x="9400032" y="1993392"/>
              <a:ext cx="1828800" cy="1051560"/>
            </a:xfrm>
            <a:prstGeom prst="rect">
              <a:avLst/>
            </a:prstGeom>
            <a:noFill/>
            <a:ln/>
          </p:spPr>
          <p:txBody>
            <a:bodyPr wrap="square" lIns="508" tIns="508" rIns="508" bIns="508" rtlCol="0" anchor="t">
              <a:noAutofit/>
            </a:bodyPr>
            <a:lstStyle/>
            <a:p>
              <a:pPr marL="127000" indent="-127000">
                <a:buSzPct val="100000"/>
                <a:buChar char="•"/>
              </a:pPr>
              <a:r>
                <a:rPr lang="en-US" sz="2000" dirty="0">
                  <a:solidFill>
                    <a:srgbClr val="18222D"/>
                  </a:solidFill>
                </a:rPr>
                <a:t>seismic PSD percentiles</a:t>
              </a:r>
              <a:endParaRPr lang="en-US" sz="2000" dirty="0"/>
            </a:p>
            <a:p>
              <a:pPr marL="127000" indent="-127000">
                <a:buSzPct val="100000"/>
                <a:buChar char="•"/>
              </a:pPr>
              <a:r>
                <a:rPr lang="en-US" sz="2000" dirty="0">
                  <a:solidFill>
                    <a:srgbClr val="18222D"/>
                  </a:solidFill>
                </a:rPr>
                <a:t>transient duty factor</a:t>
              </a:r>
              <a:endParaRPr lang="en-US" sz="2000" dirty="0"/>
            </a:p>
            <a:p>
              <a:pPr marL="127000" indent="-127000">
                <a:buSzPct val="100000"/>
                <a:buChar char="•"/>
              </a:pPr>
              <a:r>
                <a:rPr lang="en-US" sz="2000" dirty="0">
                  <a:solidFill>
                    <a:srgbClr val="18222D"/>
                  </a:solidFill>
                </a:rPr>
                <a:t>magnetic spectra</a:t>
              </a:r>
              <a:endParaRPr lang="en-US" sz="2000" dirty="0"/>
            </a:p>
            <a:p>
              <a:pPr marL="127000" indent="-127000">
                <a:buSzPct val="100000"/>
                <a:buChar char="•"/>
              </a:pPr>
              <a:r>
                <a:rPr lang="en-US" sz="2000" dirty="0">
                  <a:solidFill>
                    <a:srgbClr val="18222D"/>
                  </a:solidFill>
                </a:rPr>
                <a:t>3D model maturity</a:t>
              </a:r>
              <a:endParaRPr lang="en-US" sz="2000" dirty="0"/>
            </a:p>
          </p:txBody>
        </p:sp>
      </p:grpSp>
      <p:sp>
        <p:nvSpPr>
          <p:cNvPr id="14" name="Text 12">
            <a:extLst>
              <a:ext uri="{FF2B5EF4-FFF2-40B4-BE49-F238E27FC236}">
                <a16:creationId xmlns:a16="http://schemas.microsoft.com/office/drawing/2014/main" id="{1BD6EEC9-BFFA-8176-2C5A-8E99BC82CD37}"/>
              </a:ext>
            </a:extLst>
          </p:cNvPr>
          <p:cNvSpPr/>
          <p:nvPr/>
        </p:nvSpPr>
        <p:spPr>
          <a:xfrm>
            <a:off x="401595" y="4615845"/>
            <a:ext cx="11329991" cy="777240"/>
          </a:xfrm>
          <a:prstGeom prst="rect">
            <a:avLst/>
          </a:prstGeom>
          <a:solidFill>
            <a:srgbClr val="0B1F3A"/>
          </a:solidFill>
          <a:ln w="12700">
            <a:solidFill>
              <a:srgbClr val="0B1F3A"/>
            </a:solidFill>
          </a:ln>
        </p:spPr>
        <p:txBody>
          <a:bodyPr wrap="square" lIns="1524" tIns="1524" rIns="1524" bIns="1524" rtlCol="0" anchor="ctr">
            <a:normAutofit/>
          </a:bodyPr>
          <a:lstStyle/>
          <a:p>
            <a:pPr marL="0" indent="0" algn="l">
              <a:buNone/>
            </a:pPr>
            <a:r>
              <a:rPr lang="en-US" b="1" dirty="0">
                <a:solidFill>
                  <a:srgbClr val="FFFFFF"/>
                </a:solidFill>
                <a:latin typeface="Aptos" pitchFamily="34" charset="0"/>
                <a:ea typeface="Aptos" pitchFamily="34" charset="-122"/>
                <a:cs typeface="Aptos" pitchFamily="34" charset="-120"/>
              </a:rPr>
              <a:t>Use numbers where they are robust, </a:t>
            </a:r>
          </a:p>
          <a:p>
            <a:pPr marL="0" indent="0" algn="l">
              <a:buNone/>
            </a:pPr>
            <a:r>
              <a:rPr lang="en-US" b="1" dirty="0">
                <a:solidFill>
                  <a:srgbClr val="FFFFFF"/>
                </a:solidFill>
                <a:latin typeface="Aptos" pitchFamily="34" charset="0"/>
                <a:ea typeface="Aptos" pitchFamily="34" charset="-122"/>
                <a:cs typeface="Aptos" pitchFamily="34" charset="-120"/>
              </a:rPr>
              <a:t>use expert judgement only in a transparent framework with explicit uncertainty and mitigation risk.</a:t>
            </a:r>
            <a:endParaRPr lang="en-US" dirty="0"/>
          </a:p>
        </p:txBody>
      </p:sp>
    </p:spTree>
    <p:extLst>
      <p:ext uri="{BB962C8B-B14F-4D97-AF65-F5344CB8AC3E}">
        <p14:creationId xmlns:p14="http://schemas.microsoft.com/office/powerpoint/2010/main" val="79021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4320-827B-3DC3-D124-1BC20544E4BF}"/>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7C2F7E80-6FD6-1FA7-8197-9609DF509616}"/>
              </a:ext>
            </a:extLst>
          </p:cNvPr>
          <p:cNvSpPr>
            <a:spLocks noGrp="1"/>
          </p:cNvSpPr>
          <p:nvPr>
            <p:ph idx="1"/>
          </p:nvPr>
        </p:nvSpPr>
        <p:spPr/>
        <p:txBody>
          <a:bodyPr>
            <a:normAutofit/>
          </a:bodyPr>
          <a:lstStyle/>
          <a:p>
            <a:r>
              <a:rPr lang="en-US" sz="2400" dirty="0">
                <a:solidFill>
                  <a:srgbClr val="0B1F3A"/>
                </a:solidFill>
              </a:rPr>
              <a:t>The SCB can provide SG1 with a structured, evidence-based view of site characterization. The community has defined formal references for physical variables, measurement procedures, common data formats and analysis reproducibility, and has accumulated substantial data and modelling capability. However, implementation is gradual and not yet fully homogeneous across all sites, observables and historical datasets.</a:t>
            </a:r>
          </a:p>
          <a:p>
            <a:endParaRPr lang="en-US" sz="2400" dirty="0">
              <a:solidFill>
                <a:srgbClr val="0B1F3A"/>
              </a:solidFill>
            </a:endParaRPr>
          </a:p>
          <a:p>
            <a:r>
              <a:rPr lang="en-US" sz="2400" dirty="0">
                <a:solidFill>
                  <a:srgbClr val="0B1F3A"/>
                </a:solidFill>
              </a:rPr>
              <a:t>Data from EMR site are still not available. Data release plan under discussion</a:t>
            </a:r>
          </a:p>
          <a:p>
            <a:endParaRPr lang="en-US" sz="2400" dirty="0">
              <a:solidFill>
                <a:srgbClr val="18222D"/>
              </a:solidFill>
            </a:endParaRPr>
          </a:p>
          <a:p>
            <a:r>
              <a:rPr lang="en-US" sz="2400" dirty="0">
                <a:solidFill>
                  <a:srgbClr val="18222D"/>
                </a:solidFill>
              </a:rPr>
              <a:t>A hybrid scorecard is preferable to either a single metric or an opaque expert judgement.</a:t>
            </a:r>
            <a:endParaRPr lang="en-US" sz="2400" dirty="0"/>
          </a:p>
          <a:p>
            <a:endParaRPr lang="en-US" sz="2400" dirty="0"/>
          </a:p>
        </p:txBody>
      </p:sp>
      <p:sp>
        <p:nvSpPr>
          <p:cNvPr id="4" name="Slide Number Placeholder 3">
            <a:extLst>
              <a:ext uri="{FF2B5EF4-FFF2-40B4-BE49-F238E27FC236}">
                <a16:creationId xmlns:a16="http://schemas.microsoft.com/office/drawing/2014/main" id="{CFB5F31D-8EA1-9D57-0766-B5BD0B7841F2}"/>
              </a:ext>
            </a:extLst>
          </p:cNvPr>
          <p:cNvSpPr>
            <a:spLocks noGrp="1"/>
          </p:cNvSpPr>
          <p:nvPr>
            <p:ph type="sldNum" sz="quarter" idx="12"/>
          </p:nvPr>
        </p:nvSpPr>
        <p:spPr/>
        <p:txBody>
          <a:bodyPr/>
          <a:lstStyle/>
          <a:p>
            <a:fld id="{7C659075-83B6-5446-8002-4ADFDBF3FC85}" type="slidenum">
              <a:rPr lang="en-US" smtClean="0"/>
              <a:t>35</a:t>
            </a:fld>
            <a:endParaRPr lang="en-US"/>
          </a:p>
        </p:txBody>
      </p:sp>
      <p:sp>
        <p:nvSpPr>
          <p:cNvPr id="5" name="Text 7">
            <a:extLst>
              <a:ext uri="{FF2B5EF4-FFF2-40B4-BE49-F238E27FC236}">
                <a16:creationId xmlns:a16="http://schemas.microsoft.com/office/drawing/2014/main" id="{D1C9EA51-B8BB-81AC-5BDB-67D8390B753D}"/>
              </a:ext>
            </a:extLst>
          </p:cNvPr>
          <p:cNvSpPr/>
          <p:nvPr/>
        </p:nvSpPr>
        <p:spPr>
          <a:xfrm>
            <a:off x="316500" y="5277080"/>
            <a:ext cx="11559000" cy="812824"/>
          </a:xfrm>
          <a:prstGeom prst="rect">
            <a:avLst/>
          </a:prstGeom>
          <a:solidFill>
            <a:srgbClr val="FFF4E6"/>
          </a:solidFill>
          <a:ln w="12700">
            <a:solidFill>
              <a:srgbClr val="F0C68A"/>
            </a:solidFill>
          </a:ln>
        </p:spPr>
        <p:txBody>
          <a:bodyPr wrap="square" lIns="1524" tIns="1524" rIns="1524" bIns="1524" rtlCol="0" anchor="ctr">
            <a:normAutofit/>
          </a:bodyPr>
          <a:lstStyle/>
          <a:p>
            <a:pPr marL="0" indent="0" algn="ctr">
              <a:buNone/>
            </a:pPr>
            <a:r>
              <a:rPr lang="en-US" b="1" dirty="0">
                <a:solidFill>
                  <a:srgbClr val="18222D"/>
                </a:solidFill>
                <a:latin typeface="Aptos" pitchFamily="34" charset="0"/>
                <a:ea typeface="Aptos" pitchFamily="34" charset="-122"/>
                <a:cs typeface="Aptos" pitchFamily="34" charset="-120"/>
              </a:rPr>
              <a:t>Immediate SCB action item: prepare a site-by-site inventory of measurements, validated products, model status, processing status and data-access status.</a:t>
            </a:r>
            <a:endParaRPr lang="en-US" dirty="0"/>
          </a:p>
        </p:txBody>
      </p:sp>
    </p:spTree>
    <p:extLst>
      <p:ext uri="{BB962C8B-B14F-4D97-AF65-F5344CB8AC3E}">
        <p14:creationId xmlns:p14="http://schemas.microsoft.com/office/powerpoint/2010/main" val="2347969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B0D30-B80B-01EC-61E7-E5B27C7AD7D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CBB2E2C-FA50-CC49-C226-9A13714DA3E1}"/>
              </a:ext>
            </a:extLst>
          </p:cNvPr>
          <p:cNvSpPr>
            <a:spLocks noGrp="1"/>
          </p:cNvSpPr>
          <p:nvPr>
            <p:ph type="title"/>
          </p:nvPr>
        </p:nvSpPr>
        <p:spPr>
          <a:xfrm>
            <a:off x="316500" y="553683"/>
            <a:ext cx="11570700" cy="785294"/>
          </a:xfrm>
        </p:spPr>
        <p:txBody>
          <a:bodyPr>
            <a:normAutofit/>
          </a:bodyPr>
          <a:lstStyle/>
          <a:p>
            <a:r>
              <a:rPr lang="en-US" dirty="0"/>
              <a:t>A wrong site may produce a project descoping </a:t>
            </a:r>
          </a:p>
        </p:txBody>
      </p:sp>
      <p:pic>
        <p:nvPicPr>
          <p:cNvPr id="4" name="Picture 3">
            <a:extLst>
              <a:ext uri="{FF2B5EF4-FFF2-40B4-BE49-F238E27FC236}">
                <a16:creationId xmlns:a16="http://schemas.microsoft.com/office/drawing/2014/main" id="{5B2ED405-4D96-08EC-BA42-36A3373E010D}"/>
              </a:ext>
            </a:extLst>
          </p:cNvPr>
          <p:cNvPicPr>
            <a:picLocks noChangeAspect="1"/>
          </p:cNvPicPr>
          <p:nvPr/>
        </p:nvPicPr>
        <p:blipFill>
          <a:blip r:embed="rId2"/>
          <a:stretch>
            <a:fillRect/>
          </a:stretch>
        </p:blipFill>
        <p:spPr>
          <a:xfrm>
            <a:off x="2076302" y="1338977"/>
            <a:ext cx="6883307" cy="4663440"/>
          </a:xfrm>
          <a:prstGeom prst="rect">
            <a:avLst/>
          </a:prstGeom>
          <a:noFill/>
        </p:spPr>
      </p:pic>
      <p:sp>
        <p:nvSpPr>
          <p:cNvPr id="3" name="Slide Number Placeholder 2">
            <a:extLst>
              <a:ext uri="{FF2B5EF4-FFF2-40B4-BE49-F238E27FC236}">
                <a16:creationId xmlns:a16="http://schemas.microsoft.com/office/drawing/2014/main" id="{1054D46E-CD0A-15C8-4802-427397AA22B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7C659075-83B6-5446-8002-4ADFDBF3FC85}" type="slidenum">
              <a:rPr lang="en-US" smtClean="0"/>
              <a:pPr>
                <a:spcAft>
                  <a:spcPts val="600"/>
                </a:spcAft>
              </a:pPr>
              <a:t>36</a:t>
            </a:fld>
            <a:endParaRPr lang="en-US"/>
          </a:p>
        </p:txBody>
      </p:sp>
      <p:sp>
        <p:nvSpPr>
          <p:cNvPr id="5" name="TextBox 4">
            <a:extLst>
              <a:ext uri="{FF2B5EF4-FFF2-40B4-BE49-F238E27FC236}">
                <a16:creationId xmlns:a16="http://schemas.microsoft.com/office/drawing/2014/main" id="{7A424FE4-0785-65A7-1D7C-0858CF79E745}"/>
              </a:ext>
            </a:extLst>
          </p:cNvPr>
          <p:cNvSpPr txBox="1"/>
          <p:nvPr/>
        </p:nvSpPr>
        <p:spPr>
          <a:xfrm>
            <a:off x="9419422" y="2301399"/>
            <a:ext cx="1767148" cy="2585323"/>
          </a:xfrm>
          <a:prstGeom prst="rect">
            <a:avLst/>
          </a:prstGeom>
          <a:noFill/>
        </p:spPr>
        <p:txBody>
          <a:bodyPr wrap="square" rtlCol="0">
            <a:spAutoFit/>
          </a:bodyPr>
          <a:lstStyle/>
          <a:p>
            <a:r>
              <a:rPr lang="en-US" dirty="0"/>
              <a:t>From </a:t>
            </a:r>
            <a:r>
              <a:rPr lang="en-GB" dirty="0"/>
              <a:t>Andric et al, Impact of Site quality on ET’s detector design and innovation potential. Working document, version 260326</a:t>
            </a:r>
            <a:r>
              <a:rPr lang="en-US" dirty="0"/>
              <a:t> </a:t>
            </a:r>
          </a:p>
        </p:txBody>
      </p:sp>
    </p:spTree>
    <p:extLst>
      <p:ext uri="{BB962C8B-B14F-4D97-AF65-F5344CB8AC3E}">
        <p14:creationId xmlns:p14="http://schemas.microsoft.com/office/powerpoint/2010/main" val="2689851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7CC221-8AFA-8F5E-AAEA-B9ABD1D56C3C}"/>
              </a:ext>
            </a:extLst>
          </p:cNvPr>
          <p:cNvSpPr>
            <a:spLocks noGrp="1"/>
          </p:cNvSpPr>
          <p:nvPr>
            <p:ph type="ctrTitle"/>
          </p:nvPr>
        </p:nvSpPr>
        <p:spPr/>
        <p:txBody>
          <a:bodyPr/>
          <a:lstStyle/>
          <a:p>
            <a:r>
              <a:rPr lang="en-US" dirty="0"/>
              <a:t>Backup slides</a:t>
            </a:r>
          </a:p>
        </p:txBody>
      </p:sp>
      <p:sp>
        <p:nvSpPr>
          <p:cNvPr id="5" name="Subtitle 4">
            <a:extLst>
              <a:ext uri="{FF2B5EF4-FFF2-40B4-BE49-F238E27FC236}">
                <a16:creationId xmlns:a16="http://schemas.microsoft.com/office/drawing/2014/main" id="{9F0113BE-6AA4-1D21-2B01-A2C691603B40}"/>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4B0213FA-AA63-10BE-AD3B-72C3FDF0479A}"/>
              </a:ext>
            </a:extLst>
          </p:cNvPr>
          <p:cNvSpPr>
            <a:spLocks noGrp="1"/>
          </p:cNvSpPr>
          <p:nvPr>
            <p:ph type="sldNum" sz="quarter" idx="12"/>
          </p:nvPr>
        </p:nvSpPr>
        <p:spPr/>
        <p:txBody>
          <a:bodyPr/>
          <a:lstStyle/>
          <a:p>
            <a:fld id="{7C659075-83B6-5446-8002-4ADFDBF3FC85}" type="slidenum">
              <a:rPr lang="en-US" smtClean="0"/>
              <a:t>37</a:t>
            </a:fld>
            <a:endParaRPr lang="en-US"/>
          </a:p>
        </p:txBody>
      </p:sp>
    </p:spTree>
    <p:extLst>
      <p:ext uri="{BB962C8B-B14F-4D97-AF65-F5344CB8AC3E}">
        <p14:creationId xmlns:p14="http://schemas.microsoft.com/office/powerpoint/2010/main" val="2097285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0BA6D-FB66-4C43-B624-79D58992C22F}"/>
              </a:ext>
            </a:extLst>
          </p:cNvPr>
          <p:cNvSpPr>
            <a:spLocks noGrp="1"/>
          </p:cNvSpPr>
          <p:nvPr>
            <p:ph type="title"/>
          </p:nvPr>
        </p:nvSpPr>
        <p:spPr/>
        <p:txBody>
          <a:bodyPr>
            <a:normAutofit/>
          </a:bodyPr>
          <a:lstStyle/>
          <a:p>
            <a:r>
              <a:rPr lang="en-US" dirty="0"/>
              <a:t>ET primary science target: low frequency</a:t>
            </a:r>
          </a:p>
        </p:txBody>
      </p:sp>
      <p:sp>
        <p:nvSpPr>
          <p:cNvPr id="3" name="Segnaposto contenuto 2">
            <a:extLst>
              <a:ext uri="{FF2B5EF4-FFF2-40B4-BE49-F238E27FC236}">
                <a16:creationId xmlns:a16="http://schemas.microsoft.com/office/drawing/2014/main" id="{CA43F1A3-1182-7C08-3303-334C80D42118}"/>
              </a:ext>
            </a:extLst>
          </p:cNvPr>
          <p:cNvSpPr>
            <a:spLocks noGrp="1"/>
          </p:cNvSpPr>
          <p:nvPr>
            <p:ph idx="1"/>
          </p:nvPr>
        </p:nvSpPr>
        <p:spPr/>
        <p:txBody>
          <a:bodyPr/>
          <a:lstStyle/>
          <a:p>
            <a:r>
              <a:rPr lang="en-US" dirty="0"/>
              <a:t>One of the primary science targets of ET is to access the 1-10Hz frequency range</a:t>
            </a:r>
          </a:p>
          <a:p>
            <a:pPr lvl="1"/>
            <a:r>
              <a:rPr lang="en-US" dirty="0"/>
              <a:t>Intermediate mass black holes</a:t>
            </a:r>
          </a:p>
          <a:p>
            <a:pPr lvl="2"/>
            <a:r>
              <a:rPr lang="en-US" dirty="0"/>
              <a:t>Fill the gap between the stellar mass black holes (à la LIGO/Virgo) and the supermassive black holes (à la LISA)</a:t>
            </a:r>
          </a:p>
          <a:p>
            <a:pPr lvl="1"/>
            <a:r>
              <a:rPr lang="en-US" dirty="0"/>
              <a:t>Cosmology</a:t>
            </a:r>
          </a:p>
          <a:p>
            <a:pPr lvl="2"/>
            <a:r>
              <a:rPr lang="en-US" dirty="0"/>
              <a:t>high red-shift → low frequency</a:t>
            </a:r>
          </a:p>
          <a:p>
            <a:pPr lvl="2"/>
            <a:r>
              <a:rPr lang="en-US" dirty="0"/>
              <a:t>Primordial BH and the Dark Matter quest</a:t>
            </a:r>
          </a:p>
          <a:p>
            <a:pPr lvl="1"/>
            <a:r>
              <a:rPr lang="en-US" dirty="0"/>
              <a:t>Early warning in </a:t>
            </a:r>
            <a:r>
              <a:rPr lang="en-US" dirty="0" err="1"/>
              <a:t>multimessenger</a:t>
            </a:r>
            <a:r>
              <a:rPr lang="en-US" dirty="0"/>
              <a:t> astronomy with GW emitted by BNS</a:t>
            </a:r>
          </a:p>
        </p:txBody>
      </p:sp>
      <p:sp>
        <p:nvSpPr>
          <p:cNvPr id="4" name="Segnaposto numero diapositiva 3">
            <a:extLst>
              <a:ext uri="{FF2B5EF4-FFF2-40B4-BE49-F238E27FC236}">
                <a16:creationId xmlns:a16="http://schemas.microsoft.com/office/drawing/2014/main" id="{8D308F10-8D0F-65CB-5404-6071DE7FE914}"/>
              </a:ext>
            </a:extLst>
          </p:cNvPr>
          <p:cNvSpPr>
            <a:spLocks noGrp="1"/>
          </p:cNvSpPr>
          <p:nvPr>
            <p:ph type="sldNum" sz="quarter" idx="12"/>
          </p:nvPr>
        </p:nvSpPr>
        <p:spPr/>
        <p:txBody>
          <a:bodyPr/>
          <a:lstStyle/>
          <a:p>
            <a:fld id="{9B13B172-409A-48BF-92CD-9E808051E234}" type="slidenum">
              <a:rPr lang="it-IT" smtClean="0"/>
              <a:pPr/>
              <a:t>38</a:t>
            </a:fld>
            <a:endParaRPr lang="it-IT"/>
          </a:p>
        </p:txBody>
      </p:sp>
      <p:sp>
        <p:nvSpPr>
          <p:cNvPr id="5" name="CasellaDiTesto 8">
            <a:extLst>
              <a:ext uri="{FF2B5EF4-FFF2-40B4-BE49-F238E27FC236}">
                <a16:creationId xmlns:a16="http://schemas.microsoft.com/office/drawing/2014/main" id="{7DF85846-F1CA-F7B7-6B44-465A5631CD69}"/>
              </a:ext>
            </a:extLst>
          </p:cNvPr>
          <p:cNvSpPr txBox="1"/>
          <p:nvPr/>
        </p:nvSpPr>
        <p:spPr>
          <a:xfrm>
            <a:off x="1649833" y="165618"/>
            <a:ext cx="3248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C00000"/>
                </a:solidFill>
                <a:effectLst/>
                <a:uLnTx/>
                <a:uFillTx/>
                <a:latin typeface="Calibri" panose="020F0502020204030204"/>
                <a:ea typeface="+mn-ea"/>
                <a:cs typeface="+mn-cs"/>
              </a:rPr>
              <a:t>Why</a:t>
            </a:r>
            <a:r>
              <a:rPr kumimoji="0" lang="it-IT" sz="2000" b="1" i="0" u="none" strike="noStrike" kern="1200" cap="none" spc="0" normalizeH="0" baseline="0" noProof="0" dirty="0">
                <a:ln>
                  <a:noFill/>
                </a:ln>
                <a:solidFill>
                  <a:srgbClr val="C00000"/>
                </a:solidFill>
                <a:effectLst/>
                <a:uLnTx/>
                <a:uFillTx/>
                <a:latin typeface="Calibri" panose="020F0502020204030204"/>
                <a:ea typeface="+mn-ea"/>
                <a:cs typeface="+mn-cs"/>
              </a:rPr>
              <a:t> low frequency focus?</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864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89C629A-034D-4B2F-AEE7-70488F5DB4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07552" y="84832"/>
            <a:ext cx="3584448" cy="3584448"/>
          </a:xfrm>
          <a:prstGeom prst="rect">
            <a:avLst/>
          </a:prstGeom>
          <a:solidFill>
            <a:schemeClr val="tx1"/>
          </a:solidFill>
        </p:spPr>
      </p:pic>
      <p:sp>
        <p:nvSpPr>
          <p:cNvPr id="4" name="Segnaposto contenuto 3">
            <a:extLst>
              <a:ext uri="{FF2B5EF4-FFF2-40B4-BE49-F238E27FC236}">
                <a16:creationId xmlns:a16="http://schemas.microsoft.com/office/drawing/2014/main" id="{A4A1F91C-ACBD-4426-B777-ACA296DF0684}"/>
              </a:ext>
            </a:extLst>
          </p:cNvPr>
          <p:cNvSpPr>
            <a:spLocks noGrp="1"/>
          </p:cNvSpPr>
          <p:nvPr>
            <p:ph idx="1"/>
          </p:nvPr>
        </p:nvSpPr>
        <p:spPr>
          <a:xfrm>
            <a:off x="143933" y="2147358"/>
            <a:ext cx="6523568" cy="4351338"/>
          </a:xfrm>
        </p:spPr>
        <p:txBody>
          <a:bodyPr/>
          <a:lstStyle/>
          <a:p>
            <a:r>
              <a:rPr lang="en-US" dirty="0"/>
              <a:t>BBH up to z~50-100</a:t>
            </a:r>
          </a:p>
          <a:p>
            <a:r>
              <a:rPr lang="en-US" dirty="0"/>
              <a:t>10</a:t>
            </a:r>
            <a:r>
              <a:rPr lang="en-US" baseline="30000" dirty="0"/>
              <a:t>5</a:t>
            </a:r>
            <a:r>
              <a:rPr lang="en-US" dirty="0"/>
              <a:t> BBH/year</a:t>
            </a:r>
          </a:p>
          <a:p>
            <a:pPr lvl="1"/>
            <a:r>
              <a:rPr lang="en-US" dirty="0"/>
              <a:t>Masses 𝑀</a:t>
            </a:r>
            <a:r>
              <a:rPr lang="en-US" baseline="-25000" dirty="0"/>
              <a:t>𝑇</a:t>
            </a:r>
            <a:r>
              <a:rPr lang="en-US" dirty="0"/>
              <a:t>≿10</a:t>
            </a:r>
            <a:r>
              <a:rPr lang="en-US" baseline="30000" dirty="0"/>
              <a:t>3</a:t>
            </a:r>
            <a:r>
              <a:rPr lang="en-US" dirty="0"/>
              <a:t> 𝑀</a:t>
            </a:r>
            <a:r>
              <a:rPr lang="en-US" baseline="-25000" dirty="0"/>
              <a:t>Θ</a:t>
            </a:r>
          </a:p>
          <a:p>
            <a:r>
              <a:rPr lang="en-US" dirty="0"/>
              <a:t>BNS to z~2</a:t>
            </a:r>
          </a:p>
          <a:p>
            <a:pPr lvl="1"/>
            <a:r>
              <a:rPr lang="en-US" dirty="0"/>
              <a:t>10</a:t>
            </a:r>
            <a:r>
              <a:rPr lang="en-US" baseline="30000" dirty="0"/>
              <a:t>5</a:t>
            </a:r>
            <a:r>
              <a:rPr lang="en-US" dirty="0"/>
              <a:t> BNS/year</a:t>
            </a:r>
          </a:p>
          <a:p>
            <a:pPr lvl="1"/>
            <a:r>
              <a:rPr lang="en-US" dirty="0"/>
              <a:t>Possibly O(10-100)/year with </a:t>
            </a:r>
            <a:r>
              <a:rPr lang="en-US" dirty="0" err="1"/>
              <a:t>e.m.</a:t>
            </a:r>
            <a:r>
              <a:rPr lang="en-US" dirty="0"/>
              <a:t> counterpart</a:t>
            </a:r>
          </a:p>
          <a:p>
            <a:r>
              <a:rPr lang="en-US" dirty="0"/>
              <a:t>High SNR</a:t>
            </a:r>
          </a:p>
        </p:txBody>
      </p:sp>
      <p:sp>
        <p:nvSpPr>
          <p:cNvPr id="2" name="Segnaposto numero diapositiva 1">
            <a:extLst>
              <a:ext uri="{FF2B5EF4-FFF2-40B4-BE49-F238E27FC236}">
                <a16:creationId xmlns:a16="http://schemas.microsoft.com/office/drawing/2014/main" id="{17EF1ED8-6F45-489A-BC5C-B90254CD70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14DE-4309-42E5-8AA2-9611F1C52D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35F8119D-B841-4DF4-B7C9-78323B250923}"/>
              </a:ext>
            </a:extLst>
          </p:cNvPr>
          <p:cNvPicPr>
            <a:picLocks noChangeAspect="1"/>
          </p:cNvPicPr>
          <p:nvPr/>
        </p:nvPicPr>
        <p:blipFill>
          <a:blip r:embed="rId3"/>
          <a:stretch>
            <a:fillRect/>
          </a:stretch>
        </p:blipFill>
        <p:spPr>
          <a:xfrm>
            <a:off x="8061655" y="3720973"/>
            <a:ext cx="4058073" cy="3052195"/>
          </a:xfrm>
          <a:prstGeom prst="rect">
            <a:avLst/>
          </a:prstGeom>
        </p:spPr>
      </p:pic>
      <p:pic>
        <p:nvPicPr>
          <p:cNvPr id="7" name="Immagine 6">
            <a:extLst>
              <a:ext uri="{FF2B5EF4-FFF2-40B4-BE49-F238E27FC236}">
                <a16:creationId xmlns:a16="http://schemas.microsoft.com/office/drawing/2014/main" id="{CD6F2B38-DD98-4DC9-9864-6BE7D1F79B5C}"/>
              </a:ext>
            </a:extLst>
          </p:cNvPr>
          <p:cNvPicPr>
            <a:picLocks noChangeAspect="1"/>
          </p:cNvPicPr>
          <p:nvPr/>
        </p:nvPicPr>
        <p:blipFill>
          <a:blip r:embed="rId4"/>
          <a:stretch>
            <a:fillRect/>
          </a:stretch>
        </p:blipFill>
        <p:spPr>
          <a:xfrm>
            <a:off x="3641647" y="800100"/>
            <a:ext cx="4486115" cy="3310468"/>
          </a:xfrm>
          <a:prstGeom prst="rect">
            <a:avLst/>
          </a:prstGeom>
        </p:spPr>
      </p:pic>
      <p:sp>
        <p:nvSpPr>
          <p:cNvPr id="8" name="Ovale 7">
            <a:extLst>
              <a:ext uri="{FF2B5EF4-FFF2-40B4-BE49-F238E27FC236}">
                <a16:creationId xmlns:a16="http://schemas.microsoft.com/office/drawing/2014/main" id="{1136EF73-861C-4490-AB3F-71B8FC0EFFD2}"/>
              </a:ext>
            </a:extLst>
          </p:cNvPr>
          <p:cNvSpPr/>
          <p:nvPr/>
        </p:nvSpPr>
        <p:spPr>
          <a:xfrm>
            <a:off x="4216400" y="931333"/>
            <a:ext cx="1028700" cy="20616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3059F3F4-3390-4D2F-AFBE-AD2B98548CD8}"/>
              </a:ext>
            </a:extLst>
          </p:cNvPr>
          <p:cNvSpPr/>
          <p:nvPr/>
        </p:nvSpPr>
        <p:spPr>
          <a:xfrm rot="19566126">
            <a:off x="10753411" y="4574034"/>
            <a:ext cx="1028700" cy="20616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8">
            <a:extLst>
              <a:ext uri="{FF2B5EF4-FFF2-40B4-BE49-F238E27FC236}">
                <a16:creationId xmlns:a16="http://schemas.microsoft.com/office/drawing/2014/main" id="{27121434-CFD8-A6ED-DB6E-59D65861D92D}"/>
              </a:ext>
            </a:extLst>
          </p:cNvPr>
          <p:cNvSpPr txBox="1"/>
          <p:nvPr/>
        </p:nvSpPr>
        <p:spPr>
          <a:xfrm>
            <a:off x="1649833" y="165618"/>
            <a:ext cx="3248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C00000"/>
                </a:solidFill>
                <a:effectLst/>
                <a:uLnTx/>
                <a:uFillTx/>
                <a:latin typeface="Calibri" panose="020F0502020204030204"/>
                <a:ea typeface="+mn-ea"/>
                <a:cs typeface="+mn-cs"/>
              </a:rPr>
              <a:t>Why</a:t>
            </a:r>
            <a:r>
              <a:rPr kumimoji="0" lang="it-IT" sz="2000" b="1" i="0" u="none" strike="noStrike" kern="1200" cap="none" spc="0" normalizeH="0" baseline="0" noProof="0" dirty="0">
                <a:ln>
                  <a:noFill/>
                </a:ln>
                <a:solidFill>
                  <a:srgbClr val="C00000"/>
                </a:solidFill>
                <a:effectLst/>
                <a:uLnTx/>
                <a:uFillTx/>
                <a:latin typeface="Calibri" panose="020F0502020204030204"/>
                <a:ea typeface="+mn-ea"/>
                <a:cs typeface="+mn-cs"/>
              </a:rPr>
              <a:t> low frequency focus?</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4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3500"/>
                            </p:stCondLst>
                            <p:childTnLst>
                              <p:par>
                                <p:cTn id="9" presetID="10"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C273E86E-A9A7-1FE4-43EF-22250C7A8FA4}"/>
              </a:ext>
            </a:extLst>
          </p:cNvPr>
          <p:cNvSpPr>
            <a:spLocks noGrp="1"/>
          </p:cNvSpPr>
          <p:nvPr>
            <p:ph type="sldNum" sz="quarter" idx="12"/>
          </p:nvPr>
        </p:nvSpPr>
        <p:spPr/>
        <p:txBody>
          <a:bodyPr/>
          <a:lstStyle/>
          <a:p>
            <a:fld id="{FE5D750D-9023-4845-908B-E0BAB1A392B1}" type="slidenum">
              <a:rPr lang="it-IT" smtClean="0"/>
              <a:t>4</a:t>
            </a:fld>
            <a:endParaRPr lang="it-IT"/>
          </a:p>
        </p:txBody>
      </p:sp>
      <p:pic>
        <p:nvPicPr>
          <p:cNvPr id="7" name="Segnaposto contenuto 6">
            <a:extLst>
              <a:ext uri="{FF2B5EF4-FFF2-40B4-BE49-F238E27FC236}">
                <a16:creationId xmlns:a16="http://schemas.microsoft.com/office/drawing/2014/main" id="{D03B7730-E954-081B-A040-0EC1F8D6C39E}"/>
              </a:ext>
            </a:extLst>
          </p:cNvPr>
          <p:cNvPicPr>
            <a:picLocks noGrp="1" noChangeAspect="1"/>
          </p:cNvPicPr>
          <p:nvPr>
            <p:ph sz="half" idx="4294967295"/>
          </p:nvPr>
        </p:nvPicPr>
        <p:blipFill>
          <a:blip r:embed="rId3"/>
          <a:stretch>
            <a:fillRect/>
          </a:stretch>
        </p:blipFill>
        <p:spPr>
          <a:xfrm>
            <a:off x="0" y="1123344"/>
            <a:ext cx="9175750" cy="4827587"/>
          </a:xfrm>
        </p:spPr>
      </p:pic>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0EF836FC-0BAB-C45D-DA84-4F7E0BAC588B}"/>
                  </a:ext>
                </a:extLst>
              </p:cNvPr>
              <p:cNvSpPr>
                <a:spLocks noGrp="1"/>
              </p:cNvSpPr>
              <p:nvPr>
                <p:ph sz="half" idx="4294967295"/>
              </p:nvPr>
            </p:nvSpPr>
            <p:spPr>
              <a:xfrm>
                <a:off x="59708" y="5993311"/>
                <a:ext cx="12192000" cy="862513"/>
              </a:xfrm>
              <a:solidFill>
                <a:schemeClr val="bg1"/>
              </a:solidFill>
            </p:spPr>
            <p:txBody>
              <a:bodyPr>
                <a:noAutofit/>
              </a:bodyPr>
              <a:lstStyle/>
              <a:p>
                <a:pPr marL="0" indent="0">
                  <a:buNone/>
                </a:pPr>
                <a:r>
                  <a:rPr lang="en-US" sz="2400" noProof="0" dirty="0"/>
                  <a:t>GW detector are measuring space-time curvature ripples as fluctuations of the differential </a:t>
                </a:r>
                <a:r>
                  <a:rPr lang="en-US" sz="2400" noProof="0" dirty="0" err="1"/>
                  <a:t>lenghts</a:t>
                </a:r>
                <a:r>
                  <a:rPr lang="en-US" sz="2400" noProof="0" dirty="0"/>
                  <a:t> of the arms of the interferometers: </a:t>
                </a:r>
                <a14:m>
                  <m:oMath xmlns:m="http://schemas.openxmlformats.org/officeDocument/2006/math">
                    <m:r>
                      <a:rPr lang="en-US" sz="2400" b="0" i="1" noProof="0" smtClean="0">
                        <a:latin typeface="Cambria Math" panose="02040503050406030204" pitchFamily="18" charset="0"/>
                      </a:rPr>
                      <m:t>h</m:t>
                    </m:r>
                    <m:d>
                      <m:dPr>
                        <m:ctrlPr>
                          <a:rPr lang="en-US" sz="2400" b="0" i="1" noProof="0" smtClean="0">
                            <a:latin typeface="Cambria Math" panose="02040503050406030204" pitchFamily="18" charset="0"/>
                          </a:rPr>
                        </m:ctrlPr>
                      </m:dPr>
                      <m:e>
                        <m:r>
                          <a:rPr lang="en-US" sz="2400" b="0" i="1" noProof="0" smtClean="0">
                            <a:latin typeface="Cambria Math" panose="02040503050406030204" pitchFamily="18" charset="0"/>
                            <a:ea typeface="Cambria Math" panose="02040503050406030204" pitchFamily="18" charset="0"/>
                          </a:rPr>
                          <m:t>𝜔</m:t>
                        </m:r>
                      </m:e>
                    </m:d>
                    <m:r>
                      <a:rPr lang="en-US" sz="2400" b="0" i="1" noProof="0" smtClean="0">
                        <a:latin typeface="Cambria Math" panose="02040503050406030204" pitchFamily="18" charset="0"/>
                      </a:rPr>
                      <m:t>=</m:t>
                    </m:r>
                    <m:f>
                      <m:fPr>
                        <m:ctrlPr>
                          <a:rPr lang="en-US" sz="2400" b="0" i="1" noProof="0" smtClean="0">
                            <a:latin typeface="Cambria Math" panose="02040503050406030204" pitchFamily="18" charset="0"/>
                          </a:rPr>
                        </m:ctrlPr>
                      </m:fPr>
                      <m:num>
                        <m:r>
                          <a:rPr lang="en-US" sz="2400" b="0" i="1" noProof="0" smtClean="0">
                            <a:latin typeface="Cambria Math" panose="02040503050406030204" pitchFamily="18" charset="0"/>
                            <a:ea typeface="Cambria Math" panose="02040503050406030204" pitchFamily="18" charset="0"/>
                          </a:rPr>
                          <m:t>∆</m:t>
                        </m:r>
                        <m:r>
                          <a:rPr lang="en-US" sz="2400" b="0" i="1" noProof="0" smtClean="0">
                            <a:latin typeface="Cambria Math" panose="02040503050406030204" pitchFamily="18" charset="0"/>
                            <a:ea typeface="Cambria Math" panose="02040503050406030204" pitchFamily="18" charset="0"/>
                          </a:rPr>
                          <m:t>𝐿</m:t>
                        </m:r>
                        <m:d>
                          <m:dPr>
                            <m:ctrlPr>
                              <a:rPr lang="en-US" sz="2400" b="0" i="1" noProof="0" smtClean="0">
                                <a:latin typeface="Cambria Math" panose="02040503050406030204" pitchFamily="18" charset="0"/>
                                <a:ea typeface="Cambria Math" panose="02040503050406030204" pitchFamily="18" charset="0"/>
                              </a:rPr>
                            </m:ctrlPr>
                          </m:dPr>
                          <m:e>
                            <m:r>
                              <a:rPr lang="en-US" sz="2400" b="0" i="1" noProof="0" smtClean="0">
                                <a:latin typeface="Cambria Math" panose="02040503050406030204" pitchFamily="18" charset="0"/>
                                <a:ea typeface="Cambria Math" panose="02040503050406030204" pitchFamily="18" charset="0"/>
                              </a:rPr>
                              <m:t>𝜔</m:t>
                            </m:r>
                          </m:e>
                        </m:d>
                      </m:num>
                      <m:den>
                        <m:r>
                          <a:rPr lang="en-US" sz="2400" b="0" i="1" noProof="0" smtClean="0">
                            <a:latin typeface="Cambria Math" panose="02040503050406030204" pitchFamily="18" charset="0"/>
                          </a:rPr>
                          <m:t>𝐿</m:t>
                        </m:r>
                      </m:den>
                    </m:f>
                  </m:oMath>
                </a14:m>
                <a:endParaRPr lang="en-US" sz="2400" noProof="0" dirty="0"/>
              </a:p>
            </p:txBody>
          </p:sp>
        </mc:Choice>
        <mc:Fallback xmlns="">
          <p:sp>
            <p:nvSpPr>
              <p:cNvPr id="3" name="Segnaposto contenuto 2">
                <a:extLst>
                  <a:ext uri="{FF2B5EF4-FFF2-40B4-BE49-F238E27FC236}">
                    <a16:creationId xmlns:a16="http://schemas.microsoft.com/office/drawing/2014/main" id="{0EF836FC-0BAB-C45D-DA84-4F7E0BAC588B}"/>
                  </a:ext>
                </a:extLst>
              </p:cNvPr>
              <p:cNvSpPr>
                <a:spLocks noGrp="1" noRot="1" noChangeAspect="1" noMove="1" noResize="1" noEditPoints="1" noAdjustHandles="1" noChangeArrowheads="1" noChangeShapeType="1" noTextEdit="1"/>
              </p:cNvSpPr>
              <p:nvPr>
                <p:ph sz="half" idx="4294967295"/>
              </p:nvPr>
            </p:nvSpPr>
            <p:spPr>
              <a:xfrm>
                <a:off x="59708" y="5993311"/>
                <a:ext cx="12192000" cy="862513"/>
              </a:xfrm>
              <a:blipFill>
                <a:blip r:embed="rId4"/>
                <a:stretch>
                  <a:fillRect l="-728" t="-7246" b="-14493"/>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E10B47A7-5D5C-2973-05A5-7EB80021EF54}"/>
              </a:ext>
            </a:extLst>
          </p:cNvPr>
          <p:cNvSpPr txBox="1"/>
          <p:nvPr/>
        </p:nvSpPr>
        <p:spPr>
          <a:xfrm>
            <a:off x="67891" y="2571806"/>
            <a:ext cx="622286" cy="369332"/>
          </a:xfrm>
          <a:prstGeom prst="rect">
            <a:avLst/>
          </a:prstGeom>
          <a:solidFill>
            <a:srgbClr val="F0F0F0"/>
          </a:solidFill>
        </p:spPr>
        <p:txBody>
          <a:bodyPr wrap="square" rtlCol="0">
            <a:spAutoFit/>
          </a:bodyPr>
          <a:lstStyle/>
          <a:p>
            <a:r>
              <a:rPr lang="it-IT" dirty="0"/>
              <a:t>10</a:t>
            </a:r>
            <a:r>
              <a:rPr lang="it-IT" baseline="30000" dirty="0"/>
              <a:t>-22</a:t>
            </a:r>
            <a:endParaRPr lang="en-US" baseline="30000" dirty="0"/>
          </a:p>
        </p:txBody>
      </p:sp>
      <p:sp>
        <p:nvSpPr>
          <p:cNvPr id="9" name="CasellaDiTesto 8">
            <a:extLst>
              <a:ext uri="{FF2B5EF4-FFF2-40B4-BE49-F238E27FC236}">
                <a16:creationId xmlns:a16="http://schemas.microsoft.com/office/drawing/2014/main" id="{D341A5E2-D4B7-0555-7E0D-8CF930ACEC61}"/>
              </a:ext>
            </a:extLst>
          </p:cNvPr>
          <p:cNvSpPr txBox="1"/>
          <p:nvPr/>
        </p:nvSpPr>
        <p:spPr>
          <a:xfrm>
            <a:off x="67891" y="3999812"/>
            <a:ext cx="622286" cy="369332"/>
          </a:xfrm>
          <a:prstGeom prst="rect">
            <a:avLst/>
          </a:prstGeom>
          <a:solidFill>
            <a:srgbClr val="F0F0F0"/>
          </a:solidFill>
        </p:spPr>
        <p:txBody>
          <a:bodyPr wrap="square" rtlCol="0">
            <a:spAutoFit/>
          </a:bodyPr>
          <a:lstStyle/>
          <a:p>
            <a:r>
              <a:rPr lang="it-IT" dirty="0"/>
              <a:t>10</a:t>
            </a:r>
            <a:r>
              <a:rPr lang="it-IT" baseline="30000" dirty="0"/>
              <a:t>-23</a:t>
            </a:r>
            <a:endParaRPr lang="en-US" baseline="30000" dirty="0"/>
          </a:p>
        </p:txBody>
      </p:sp>
      <p:sp>
        <p:nvSpPr>
          <p:cNvPr id="10" name="CasellaDiTesto 9">
            <a:extLst>
              <a:ext uri="{FF2B5EF4-FFF2-40B4-BE49-F238E27FC236}">
                <a16:creationId xmlns:a16="http://schemas.microsoft.com/office/drawing/2014/main" id="{E461239A-21FA-1A8C-5330-9F71CA9C4C03}"/>
              </a:ext>
            </a:extLst>
          </p:cNvPr>
          <p:cNvSpPr txBox="1"/>
          <p:nvPr/>
        </p:nvSpPr>
        <p:spPr>
          <a:xfrm>
            <a:off x="36515" y="5427818"/>
            <a:ext cx="622286" cy="369332"/>
          </a:xfrm>
          <a:prstGeom prst="rect">
            <a:avLst/>
          </a:prstGeom>
          <a:solidFill>
            <a:srgbClr val="F0F0F0"/>
          </a:solidFill>
        </p:spPr>
        <p:txBody>
          <a:bodyPr wrap="square" rtlCol="0">
            <a:spAutoFit/>
          </a:bodyPr>
          <a:lstStyle/>
          <a:p>
            <a:r>
              <a:rPr lang="it-IT" dirty="0"/>
              <a:t>10</a:t>
            </a:r>
            <a:r>
              <a:rPr lang="it-IT" baseline="30000" dirty="0"/>
              <a:t>-22</a:t>
            </a:r>
            <a:endParaRPr lang="en-US" baseline="30000" dirty="0"/>
          </a:p>
        </p:txBody>
      </p:sp>
      <p:sp>
        <p:nvSpPr>
          <p:cNvPr id="11" name="CasellaDiTesto 10">
            <a:extLst>
              <a:ext uri="{FF2B5EF4-FFF2-40B4-BE49-F238E27FC236}">
                <a16:creationId xmlns:a16="http://schemas.microsoft.com/office/drawing/2014/main" id="{24594992-9A4F-2C0A-390C-73CBD3DD9387}"/>
              </a:ext>
            </a:extLst>
          </p:cNvPr>
          <p:cNvSpPr txBox="1"/>
          <p:nvPr/>
        </p:nvSpPr>
        <p:spPr>
          <a:xfrm>
            <a:off x="512660" y="5659343"/>
            <a:ext cx="497252" cy="369332"/>
          </a:xfrm>
          <a:prstGeom prst="rect">
            <a:avLst/>
          </a:prstGeom>
          <a:solidFill>
            <a:srgbClr val="F0F0F0"/>
          </a:solidFill>
        </p:spPr>
        <p:txBody>
          <a:bodyPr wrap="square" rtlCol="0">
            <a:spAutoFit/>
          </a:bodyPr>
          <a:lstStyle/>
          <a:p>
            <a:r>
              <a:rPr lang="it-IT" dirty="0"/>
              <a:t>10</a:t>
            </a:r>
            <a:r>
              <a:rPr lang="it-IT" baseline="30000" dirty="0"/>
              <a:t>1</a:t>
            </a:r>
            <a:endParaRPr lang="en-US" baseline="30000" dirty="0"/>
          </a:p>
        </p:txBody>
      </p:sp>
      <p:sp>
        <p:nvSpPr>
          <p:cNvPr id="12" name="CasellaDiTesto 11">
            <a:extLst>
              <a:ext uri="{FF2B5EF4-FFF2-40B4-BE49-F238E27FC236}">
                <a16:creationId xmlns:a16="http://schemas.microsoft.com/office/drawing/2014/main" id="{72F4F513-E742-5937-D7DF-2BA6C12A192E}"/>
              </a:ext>
            </a:extLst>
          </p:cNvPr>
          <p:cNvSpPr txBox="1"/>
          <p:nvPr/>
        </p:nvSpPr>
        <p:spPr>
          <a:xfrm>
            <a:off x="3919189" y="5659343"/>
            <a:ext cx="497252" cy="369332"/>
          </a:xfrm>
          <a:prstGeom prst="rect">
            <a:avLst/>
          </a:prstGeom>
          <a:solidFill>
            <a:srgbClr val="F0F0F0"/>
          </a:solidFill>
        </p:spPr>
        <p:txBody>
          <a:bodyPr wrap="square" rtlCol="0">
            <a:spAutoFit/>
          </a:bodyPr>
          <a:lstStyle/>
          <a:p>
            <a:r>
              <a:rPr lang="it-IT" dirty="0"/>
              <a:t>10</a:t>
            </a:r>
            <a:r>
              <a:rPr lang="it-IT" baseline="30000" dirty="0"/>
              <a:t>2</a:t>
            </a:r>
            <a:endParaRPr lang="en-US" baseline="30000" dirty="0"/>
          </a:p>
        </p:txBody>
      </p:sp>
      <p:sp>
        <p:nvSpPr>
          <p:cNvPr id="13" name="CasellaDiTesto 12">
            <a:extLst>
              <a:ext uri="{FF2B5EF4-FFF2-40B4-BE49-F238E27FC236}">
                <a16:creationId xmlns:a16="http://schemas.microsoft.com/office/drawing/2014/main" id="{915A3BF5-4ED6-ABFC-378B-ECFAEA261B6C}"/>
              </a:ext>
            </a:extLst>
          </p:cNvPr>
          <p:cNvSpPr txBox="1"/>
          <p:nvPr/>
        </p:nvSpPr>
        <p:spPr>
          <a:xfrm>
            <a:off x="7366177" y="5686238"/>
            <a:ext cx="497252" cy="369332"/>
          </a:xfrm>
          <a:prstGeom prst="rect">
            <a:avLst/>
          </a:prstGeom>
          <a:solidFill>
            <a:srgbClr val="F0F0F0"/>
          </a:solidFill>
        </p:spPr>
        <p:txBody>
          <a:bodyPr wrap="square" rtlCol="0">
            <a:spAutoFit/>
          </a:bodyPr>
          <a:lstStyle/>
          <a:p>
            <a:r>
              <a:rPr lang="it-IT" dirty="0"/>
              <a:t>10</a:t>
            </a:r>
            <a:r>
              <a:rPr lang="it-IT" baseline="30000" dirty="0"/>
              <a:t>3</a:t>
            </a:r>
            <a:endParaRPr lang="en-US" baseline="30000" dirty="0"/>
          </a:p>
        </p:txBody>
      </p:sp>
      <mc:AlternateContent xmlns:mc="http://schemas.openxmlformats.org/markup-compatibility/2006" xmlns:a14="http://schemas.microsoft.com/office/drawing/2010/main">
        <mc:Choice Requires="a14">
          <p:sp>
            <p:nvSpPr>
              <p:cNvPr id="14" name="Segnaposto contenuto 2">
                <a:extLst>
                  <a:ext uri="{FF2B5EF4-FFF2-40B4-BE49-F238E27FC236}">
                    <a16:creationId xmlns:a16="http://schemas.microsoft.com/office/drawing/2014/main" id="{3869BB69-7B77-6BF2-6555-550849583F91}"/>
                  </a:ext>
                </a:extLst>
              </p:cNvPr>
              <p:cNvSpPr txBox="1">
                <a:spLocks/>
              </p:cNvSpPr>
              <p:nvPr/>
            </p:nvSpPr>
            <p:spPr>
              <a:xfrm>
                <a:off x="9488022" y="4351324"/>
                <a:ext cx="2366027" cy="625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h</m:t>
                      </m:r>
                      <m:d>
                        <m:dPr>
                          <m:ctrlPr>
                            <a:rPr lang="en-US" sz="240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𝜔</m:t>
                          </m:r>
                        </m:e>
                      </m:d>
                      <m:r>
                        <a:rPr lang="en-US" sz="2400" i="1">
                          <a:latin typeface="Cambria Math" panose="02040503050406030204" pitchFamily="18" charset="0"/>
                          <a:ea typeface="Cambria Math" panose="02040503050406030204" pitchFamily="18" charset="0"/>
                        </a:rPr>
                        <m:t>≈</m:t>
                      </m:r>
                      <m:sSup>
                        <m:sSupPr>
                          <m:ctrlPr>
                            <a:rPr lang="en-US" sz="2400" i="1" smtClean="0">
                              <a:latin typeface="Cambria Math" panose="02040503050406030204" pitchFamily="18" charset="0"/>
                              <a:ea typeface="Cambria Math" panose="02040503050406030204" pitchFamily="18" charset="0"/>
                            </a:rPr>
                          </m:ctrlPr>
                        </m:sSupPr>
                        <m:e>
                          <m:r>
                            <a:rPr lang="it-IT" sz="2400" b="0" i="1" smtClean="0">
                              <a:latin typeface="Cambria Math" panose="02040503050406030204" pitchFamily="18" charset="0"/>
                              <a:ea typeface="Cambria Math" panose="02040503050406030204" pitchFamily="18" charset="0"/>
                            </a:rPr>
                            <m:t>10</m:t>
                          </m:r>
                        </m:e>
                        <m:sup>
                          <m:r>
                            <a:rPr lang="it-IT" sz="2400" b="0" i="1" smtClean="0">
                              <a:latin typeface="Cambria Math" panose="02040503050406030204" pitchFamily="18" charset="0"/>
                              <a:ea typeface="Cambria Math" panose="02040503050406030204" pitchFamily="18" charset="0"/>
                            </a:rPr>
                            <m:t>−23</m:t>
                          </m:r>
                        </m:sup>
                      </m:sSup>
                    </m:oMath>
                  </m:oMathPara>
                </a14:m>
                <a:endParaRPr lang="en-US" sz="2400" dirty="0"/>
              </a:p>
            </p:txBody>
          </p:sp>
        </mc:Choice>
        <mc:Fallback xmlns="">
          <p:sp>
            <p:nvSpPr>
              <p:cNvPr id="14" name="Segnaposto contenuto 2">
                <a:extLst>
                  <a:ext uri="{FF2B5EF4-FFF2-40B4-BE49-F238E27FC236}">
                    <a16:creationId xmlns:a16="http://schemas.microsoft.com/office/drawing/2014/main" id="{3869BB69-7B77-6BF2-6555-550849583F91}"/>
                  </a:ext>
                </a:extLst>
              </p:cNvPr>
              <p:cNvSpPr txBox="1">
                <a:spLocks noRot="1" noChangeAspect="1" noMove="1" noResize="1" noEditPoints="1" noAdjustHandles="1" noChangeArrowheads="1" noChangeShapeType="1" noTextEdit="1"/>
              </p:cNvSpPr>
              <p:nvPr/>
            </p:nvSpPr>
            <p:spPr>
              <a:xfrm>
                <a:off x="9488022" y="4351324"/>
                <a:ext cx="2366027" cy="6257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FFD1C664-AA1E-4078-435E-19603DDB8ABB}"/>
                  </a:ext>
                </a:extLst>
              </p:cNvPr>
              <p:cNvSpPr txBox="1"/>
              <p:nvPr/>
            </p:nvSpPr>
            <p:spPr>
              <a:xfrm>
                <a:off x="9488022" y="5114288"/>
                <a:ext cx="270397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𝐿</m:t>
                      </m:r>
                      <m:r>
                        <a:rPr lang="en-US" sz="200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it-IT" sz="2000" b="0" i="1" smtClean="0">
                              <a:latin typeface="Cambria Math" panose="02040503050406030204" pitchFamily="18" charset="0"/>
                              <a:ea typeface="Cambria Math" panose="02040503050406030204" pitchFamily="18" charset="0"/>
                            </a:rPr>
                            <m:t>𝑓𝑒𝑤</m:t>
                          </m:r>
                          <m:r>
                            <a:rPr lang="it-IT" sz="2000" b="0" i="1" smtClean="0">
                              <a:latin typeface="Cambria Math" panose="02040503050406030204" pitchFamily="18" charset="0"/>
                              <a:ea typeface="Cambria Math" panose="02040503050406030204" pitchFamily="18" charset="0"/>
                            </a:rPr>
                            <m:t> ×10</m:t>
                          </m:r>
                        </m:e>
                        <m:sup>
                          <m:r>
                            <a:rPr lang="it-IT" sz="2000" i="1">
                              <a:latin typeface="Cambria Math" panose="02040503050406030204" pitchFamily="18" charset="0"/>
                              <a:ea typeface="Cambria Math" panose="02040503050406030204" pitchFamily="18" charset="0"/>
                            </a:rPr>
                            <m:t>−2</m:t>
                          </m:r>
                          <m:r>
                            <a:rPr lang="it-IT" sz="2000" b="0" i="1" smtClean="0">
                              <a:latin typeface="Cambria Math" panose="02040503050406030204" pitchFamily="18" charset="0"/>
                              <a:ea typeface="Cambria Math" panose="02040503050406030204" pitchFamily="18" charset="0"/>
                            </a:rPr>
                            <m:t>0</m:t>
                          </m:r>
                        </m:sup>
                      </m:sSup>
                      <m:r>
                        <a:rPr lang="it-IT" sz="2000" b="0" i="1" smtClean="0">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16" name="CasellaDiTesto 15">
                <a:extLst>
                  <a:ext uri="{FF2B5EF4-FFF2-40B4-BE49-F238E27FC236}">
                    <a16:creationId xmlns:a16="http://schemas.microsoft.com/office/drawing/2014/main" id="{FFD1C664-AA1E-4078-435E-19603DDB8ABB}"/>
                  </a:ext>
                </a:extLst>
              </p:cNvPr>
              <p:cNvSpPr txBox="1">
                <a:spLocks noRot="1" noChangeAspect="1" noMove="1" noResize="1" noEditPoints="1" noAdjustHandles="1" noChangeArrowheads="1" noChangeShapeType="1" noTextEdit="1"/>
              </p:cNvSpPr>
              <p:nvPr/>
            </p:nvSpPr>
            <p:spPr>
              <a:xfrm>
                <a:off x="9488022" y="5114288"/>
                <a:ext cx="2703978" cy="400110"/>
              </a:xfrm>
              <a:prstGeom prst="rect">
                <a:avLst/>
              </a:prstGeom>
              <a:blipFill>
                <a:blip r:embed="rId6"/>
                <a:stretch>
                  <a:fillRect b="-13636"/>
                </a:stretch>
              </a:blipFill>
            </p:spPr>
            <p:txBody>
              <a:bodyPr/>
              <a:lstStyle/>
              <a:p>
                <a:r>
                  <a:rPr lang="en-US">
                    <a:noFill/>
                  </a:rPr>
                  <a:t> </a:t>
                </a:r>
              </a:p>
            </p:txBody>
          </p:sp>
        </mc:Fallback>
      </mc:AlternateContent>
      <p:cxnSp>
        <p:nvCxnSpPr>
          <p:cNvPr id="18" name="Connettore diritto 17">
            <a:extLst>
              <a:ext uri="{FF2B5EF4-FFF2-40B4-BE49-F238E27FC236}">
                <a16:creationId xmlns:a16="http://schemas.microsoft.com/office/drawing/2014/main" id="{0CD2249C-09D0-1843-2A22-AF02BC903EFB}"/>
              </a:ext>
            </a:extLst>
          </p:cNvPr>
          <p:cNvCxnSpPr>
            <a:cxnSpLocks/>
            <a:stCxn id="9" idx="3"/>
          </p:cNvCxnSpPr>
          <p:nvPr/>
        </p:nvCxnSpPr>
        <p:spPr>
          <a:xfrm>
            <a:off x="690177" y="4184478"/>
            <a:ext cx="9049976" cy="0"/>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sp>
        <p:nvSpPr>
          <p:cNvPr id="19" name="Freccia in giù 18">
            <a:extLst>
              <a:ext uri="{FF2B5EF4-FFF2-40B4-BE49-F238E27FC236}">
                <a16:creationId xmlns:a16="http://schemas.microsoft.com/office/drawing/2014/main" id="{25866942-9CC1-3F0A-8A37-29EB749AF582}"/>
              </a:ext>
            </a:extLst>
          </p:cNvPr>
          <p:cNvSpPr/>
          <p:nvPr/>
        </p:nvSpPr>
        <p:spPr>
          <a:xfrm>
            <a:off x="10425953" y="4758402"/>
            <a:ext cx="376518" cy="3290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giù 19">
            <a:extLst>
              <a:ext uri="{FF2B5EF4-FFF2-40B4-BE49-F238E27FC236}">
                <a16:creationId xmlns:a16="http://schemas.microsoft.com/office/drawing/2014/main" id="{70DD2186-BB48-598F-EFED-DA9EEECEE10B}"/>
              </a:ext>
            </a:extLst>
          </p:cNvPr>
          <p:cNvSpPr/>
          <p:nvPr/>
        </p:nvSpPr>
        <p:spPr>
          <a:xfrm>
            <a:off x="9554029" y="2029917"/>
            <a:ext cx="129988" cy="21451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a:extLst>
              <a:ext uri="{FF2B5EF4-FFF2-40B4-BE49-F238E27FC236}">
                <a16:creationId xmlns:a16="http://schemas.microsoft.com/office/drawing/2014/main" id="{832C835B-7ECF-E1CD-9EED-E03282243A33}"/>
              </a:ext>
            </a:extLst>
          </p:cNvPr>
          <p:cNvSpPr txBox="1"/>
          <p:nvPr/>
        </p:nvSpPr>
        <p:spPr>
          <a:xfrm>
            <a:off x="9650399" y="2209997"/>
            <a:ext cx="2265364" cy="369332"/>
          </a:xfrm>
          <a:prstGeom prst="rect">
            <a:avLst/>
          </a:prstGeom>
          <a:noFill/>
        </p:spPr>
        <p:txBody>
          <a:bodyPr wrap="none" rtlCol="0">
            <a:spAutoFit/>
          </a:bodyPr>
          <a:lstStyle/>
          <a:p>
            <a:r>
              <a:rPr lang="it-IT" dirty="0"/>
              <a:t>Human </a:t>
            </a:r>
            <a:r>
              <a:rPr lang="it-IT" dirty="0" err="1"/>
              <a:t>cell</a:t>
            </a:r>
            <a:r>
              <a:rPr lang="it-IT" dirty="0"/>
              <a:t> 10</a:t>
            </a:r>
            <a:r>
              <a:rPr lang="it-IT" baseline="30000" dirty="0"/>
              <a:t>-6</a:t>
            </a:r>
            <a:r>
              <a:rPr lang="it-IT" dirty="0"/>
              <a:t>-10</a:t>
            </a:r>
            <a:r>
              <a:rPr lang="it-IT" baseline="30000" dirty="0"/>
              <a:t>-5</a:t>
            </a:r>
            <a:r>
              <a:rPr lang="it-IT" dirty="0"/>
              <a:t>m</a:t>
            </a:r>
            <a:endParaRPr lang="en-US" dirty="0"/>
          </a:p>
        </p:txBody>
      </p:sp>
      <p:sp>
        <p:nvSpPr>
          <p:cNvPr id="22" name="CasellaDiTesto 21">
            <a:extLst>
              <a:ext uri="{FF2B5EF4-FFF2-40B4-BE49-F238E27FC236}">
                <a16:creationId xmlns:a16="http://schemas.microsoft.com/office/drawing/2014/main" id="{E4D77312-AC41-15C2-F25B-889748C8A44D}"/>
              </a:ext>
            </a:extLst>
          </p:cNvPr>
          <p:cNvSpPr txBox="1"/>
          <p:nvPr/>
        </p:nvSpPr>
        <p:spPr>
          <a:xfrm>
            <a:off x="9650399" y="2592738"/>
            <a:ext cx="2390526" cy="369332"/>
          </a:xfrm>
          <a:prstGeom prst="rect">
            <a:avLst/>
          </a:prstGeom>
          <a:noFill/>
        </p:spPr>
        <p:txBody>
          <a:bodyPr wrap="none" rtlCol="0">
            <a:spAutoFit/>
          </a:bodyPr>
          <a:lstStyle/>
          <a:p>
            <a:r>
              <a:rPr lang="it-IT" dirty="0" err="1"/>
              <a:t>Hydrogen</a:t>
            </a:r>
            <a:r>
              <a:rPr lang="it-IT" dirty="0"/>
              <a:t> </a:t>
            </a:r>
            <a:r>
              <a:rPr lang="it-IT" dirty="0" err="1"/>
              <a:t>atom</a:t>
            </a:r>
            <a:r>
              <a:rPr lang="it-IT" dirty="0"/>
              <a:t> 10</a:t>
            </a:r>
            <a:r>
              <a:rPr lang="it-IT" baseline="30000" dirty="0"/>
              <a:t>-10</a:t>
            </a:r>
            <a:r>
              <a:rPr lang="it-IT" dirty="0"/>
              <a:t>m</a:t>
            </a:r>
            <a:endParaRPr lang="en-US" dirty="0"/>
          </a:p>
        </p:txBody>
      </p:sp>
      <p:sp>
        <p:nvSpPr>
          <p:cNvPr id="23" name="CasellaDiTesto 22">
            <a:extLst>
              <a:ext uri="{FF2B5EF4-FFF2-40B4-BE49-F238E27FC236}">
                <a16:creationId xmlns:a16="http://schemas.microsoft.com/office/drawing/2014/main" id="{D1F72880-A900-5659-C966-6BB6E8D1065B}"/>
              </a:ext>
            </a:extLst>
          </p:cNvPr>
          <p:cNvSpPr txBox="1"/>
          <p:nvPr/>
        </p:nvSpPr>
        <p:spPr>
          <a:xfrm>
            <a:off x="9650399" y="3027612"/>
            <a:ext cx="1494768" cy="369332"/>
          </a:xfrm>
          <a:prstGeom prst="rect">
            <a:avLst/>
          </a:prstGeom>
          <a:noFill/>
        </p:spPr>
        <p:txBody>
          <a:bodyPr wrap="none" rtlCol="0">
            <a:spAutoFit/>
          </a:bodyPr>
          <a:lstStyle/>
          <a:p>
            <a:r>
              <a:rPr lang="it-IT" dirty="0"/>
              <a:t>Proton 10</a:t>
            </a:r>
            <a:r>
              <a:rPr lang="it-IT" baseline="30000" dirty="0"/>
              <a:t>-15</a:t>
            </a:r>
            <a:r>
              <a:rPr lang="it-IT" dirty="0"/>
              <a:t>m</a:t>
            </a:r>
            <a:endParaRPr lang="en-US" dirty="0"/>
          </a:p>
        </p:txBody>
      </p:sp>
      <p:sp>
        <p:nvSpPr>
          <p:cNvPr id="24" name="CasellaDiTesto 23">
            <a:extLst>
              <a:ext uri="{FF2B5EF4-FFF2-40B4-BE49-F238E27FC236}">
                <a16:creationId xmlns:a16="http://schemas.microsoft.com/office/drawing/2014/main" id="{A2180E28-CD4C-B745-F3C9-C879E619C2D3}"/>
              </a:ext>
            </a:extLst>
          </p:cNvPr>
          <p:cNvSpPr txBox="1"/>
          <p:nvPr/>
        </p:nvSpPr>
        <p:spPr>
          <a:xfrm>
            <a:off x="9650399" y="3400468"/>
            <a:ext cx="2432654" cy="646331"/>
          </a:xfrm>
          <a:prstGeom prst="rect">
            <a:avLst/>
          </a:prstGeom>
          <a:noFill/>
        </p:spPr>
        <p:txBody>
          <a:bodyPr wrap="none" rtlCol="0">
            <a:spAutoFit/>
          </a:bodyPr>
          <a:lstStyle/>
          <a:p>
            <a:r>
              <a:rPr lang="it-IT" dirty="0"/>
              <a:t>Quark </a:t>
            </a:r>
          </a:p>
          <a:p>
            <a:r>
              <a:rPr lang="it-IT" dirty="0"/>
              <a:t>(</a:t>
            </a:r>
            <a:r>
              <a:rPr lang="it-IT" dirty="0" err="1"/>
              <a:t>effective</a:t>
            </a:r>
            <a:r>
              <a:rPr lang="it-IT" dirty="0"/>
              <a:t> </a:t>
            </a:r>
            <a:r>
              <a:rPr lang="it-IT" dirty="0" err="1"/>
              <a:t>radius</a:t>
            </a:r>
            <a:r>
              <a:rPr lang="it-IT" dirty="0"/>
              <a:t>) 10</a:t>
            </a:r>
            <a:r>
              <a:rPr lang="it-IT" baseline="30000" dirty="0"/>
              <a:t>-18</a:t>
            </a:r>
            <a:r>
              <a:rPr lang="it-IT" dirty="0"/>
              <a:t>m</a:t>
            </a:r>
            <a:endParaRPr lang="en-US" dirty="0"/>
          </a:p>
        </p:txBody>
      </p:sp>
      <p:sp>
        <p:nvSpPr>
          <p:cNvPr id="26" name="CasellaDiTesto 25">
            <a:extLst>
              <a:ext uri="{FF2B5EF4-FFF2-40B4-BE49-F238E27FC236}">
                <a16:creationId xmlns:a16="http://schemas.microsoft.com/office/drawing/2014/main" id="{216C8BE4-36E1-C07E-D97C-65787B0D30CA}"/>
              </a:ext>
            </a:extLst>
          </p:cNvPr>
          <p:cNvSpPr txBox="1"/>
          <p:nvPr/>
        </p:nvSpPr>
        <p:spPr>
          <a:xfrm>
            <a:off x="1476075" y="5633919"/>
            <a:ext cx="1976951" cy="369332"/>
          </a:xfrm>
          <a:prstGeom prst="rect">
            <a:avLst/>
          </a:prstGeom>
          <a:noFill/>
        </p:spPr>
        <p:txBody>
          <a:bodyPr wrap="square" rtlCol="0">
            <a:spAutoFit/>
          </a:bodyPr>
          <a:lstStyle/>
          <a:p>
            <a:r>
              <a:rPr lang="it-IT" dirty="0"/>
              <a:t>Virgo Noise Budget</a:t>
            </a:r>
            <a:endParaRPr lang="en-US" dirty="0"/>
          </a:p>
        </p:txBody>
      </p:sp>
      <p:sp>
        <p:nvSpPr>
          <p:cNvPr id="15" name="CasellaDiTesto 30">
            <a:extLst>
              <a:ext uri="{FF2B5EF4-FFF2-40B4-BE49-F238E27FC236}">
                <a16:creationId xmlns:a16="http://schemas.microsoft.com/office/drawing/2014/main" id="{8A41F637-6393-5568-4BF6-02DF604473C3}"/>
              </a:ext>
            </a:extLst>
          </p:cNvPr>
          <p:cNvSpPr txBox="1"/>
          <p:nvPr/>
        </p:nvSpPr>
        <p:spPr>
          <a:xfrm>
            <a:off x="7955388" y="850495"/>
            <a:ext cx="1310423" cy="276999"/>
          </a:xfrm>
          <a:prstGeom prst="rect">
            <a:avLst/>
          </a:prstGeom>
          <a:noFill/>
        </p:spPr>
        <p:txBody>
          <a:bodyPr wrap="none" rtlCol="0">
            <a:spAutoFit/>
          </a:bodyPr>
          <a:lstStyle/>
          <a:p>
            <a:pPr defTabSz="914377">
              <a:defRPr/>
            </a:pPr>
            <a:r>
              <a:rPr lang="it-IT" sz="1200" dirty="0">
                <a:solidFill>
                  <a:prstClr val="black"/>
                </a:solidFill>
                <a:latin typeface="Calibri" panose="020F0502020204030204"/>
              </a:rPr>
              <a:t>Credit: </a:t>
            </a:r>
            <a:r>
              <a:rPr lang="it-IT" sz="1200" dirty="0" err="1">
                <a:solidFill>
                  <a:prstClr val="black"/>
                </a:solidFill>
                <a:latin typeface="Calibri" panose="020F0502020204030204"/>
              </a:rPr>
              <a:t>M.Punturo</a:t>
            </a:r>
            <a:endParaRPr lang="en-US" sz="1200" dirty="0">
              <a:solidFill>
                <a:prstClr val="black"/>
              </a:solidFill>
              <a:latin typeface="Calibri" panose="020F0502020204030204"/>
            </a:endParaRPr>
          </a:p>
        </p:txBody>
      </p:sp>
      <p:sp>
        <p:nvSpPr>
          <p:cNvPr id="2" name="Title 1">
            <a:extLst>
              <a:ext uri="{FF2B5EF4-FFF2-40B4-BE49-F238E27FC236}">
                <a16:creationId xmlns:a16="http://schemas.microsoft.com/office/drawing/2014/main" id="{A729780E-3ABF-BF9A-E0D3-F1CDF5C775DA}"/>
              </a:ext>
            </a:extLst>
          </p:cNvPr>
          <p:cNvSpPr txBox="1">
            <a:spLocks/>
          </p:cNvSpPr>
          <p:nvPr/>
        </p:nvSpPr>
        <p:spPr>
          <a:xfrm>
            <a:off x="316500" y="553683"/>
            <a:ext cx="11570700" cy="785294"/>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a:lstStyle>
          <a:p>
            <a:r>
              <a:rPr lang="en-US" dirty="0"/>
              <a:t>A GW detector is a noise factory</a:t>
            </a:r>
          </a:p>
        </p:txBody>
      </p:sp>
    </p:spTree>
    <p:extLst>
      <p:ext uri="{BB962C8B-B14F-4D97-AF65-F5344CB8AC3E}">
        <p14:creationId xmlns:p14="http://schemas.microsoft.com/office/powerpoint/2010/main" val="465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1000"/>
                            </p:stCondLst>
                            <p:childTnLst>
                              <p:par>
                                <p:cTn id="32" presetID="10" presetClass="entr" presetSubtype="0" fill="hold" grpId="0" nodeType="afterEffect">
                                  <p:stCondLst>
                                    <p:cond delay="5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2000"/>
                            </p:stCondLst>
                            <p:childTnLst>
                              <p:par>
                                <p:cTn id="36" presetID="10" presetClass="entr" presetSubtype="0" fill="hold" grpId="0" nodeType="afterEffect">
                                  <p:stCondLst>
                                    <p:cond delay="5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3000"/>
                            </p:stCondLst>
                            <p:childTnLst>
                              <p:par>
                                <p:cTn id="40" presetID="10" presetClass="entr" presetSubtype="0" fill="hold" grpId="0" nodeType="afterEffect">
                                  <p:stCondLst>
                                    <p:cond delay="5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animBg="1"/>
      <p:bldP spid="20" grpId="0" animBg="1"/>
      <p:bldP spid="21" grpId="0"/>
      <p:bldP spid="22" grpId="0"/>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ligo.org/detections/GW190521/files/LIGOVirgoBlackHoleMerger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1467" y="53647"/>
            <a:ext cx="5086901" cy="40685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ttangolo 4"/>
              <p:cNvSpPr/>
              <p:nvPr/>
            </p:nvSpPr>
            <p:spPr>
              <a:xfrm>
                <a:off x="2625250" y="565728"/>
                <a:ext cx="4946253" cy="1253035"/>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85</m:t>
                        </m:r>
                      </m:e>
                      <m: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+21</m:t>
                        </m:r>
                      </m:sup>
                    </m:sSubSup>
                    <m:sSub>
                      <m:sSubPr>
                        <m:ctrlP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Θ</m:t>
                        </m:r>
                      </m:sub>
                    </m:sSub>
                  </m:oMath>
                </a14:m>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66</m:t>
                        </m:r>
                      </m:e>
                      <m: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−18</m:t>
                        </m:r>
                      </m:sub>
                      <m:sup>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+17</m:t>
                        </m:r>
                      </m:sup>
                    </m:sSubSup>
                    <m:sSub>
                      <m:sSubPr>
                        <m:ctrlP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Θ</m:t>
                        </m:r>
                      </m:sub>
                    </m:sSub>
                  </m:oMath>
                </a14:m>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t>
                </a:r>
                <a14:m>
                  <m:oMath xmlns:m="http://schemas.openxmlformats.org/officeDocument/2006/math">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~0.82</m:t>
                    </m:r>
                  </m:oMath>
                </a14:m>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(5.3Gpc)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Remnant </a:t>
                </a:r>
                <a14:m>
                  <m:oMath xmlns:m="http://schemas.openxmlformats.org/officeDocument/2006/math">
                    <m:sSub>
                      <m:sSubPr>
                        <m:ctrlP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142</m:t>
                        </m:r>
                      </m:e>
                      <m:sub>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−16</m:t>
                        </m:r>
                      </m:sub>
                      <m:sup>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+28</m:t>
                        </m:r>
                      </m:sup>
                    </m:sSubSup>
                    <m:sSub>
                      <m:sSubPr>
                        <m:ctrlP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Θ</m:t>
                        </m:r>
                      </m:sub>
                    </m:sSub>
                  </m:oMath>
                </a14:m>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ttangolo 4"/>
              <p:cNvSpPr>
                <a:spLocks noRot="1" noChangeAspect="1" noMove="1" noResize="1" noEditPoints="1" noAdjustHandles="1" noChangeArrowheads="1" noChangeShapeType="1" noTextEdit="1"/>
              </p:cNvSpPr>
              <p:nvPr/>
            </p:nvSpPr>
            <p:spPr>
              <a:xfrm>
                <a:off x="2625250" y="565728"/>
                <a:ext cx="4946253" cy="1253035"/>
              </a:xfrm>
              <a:prstGeom prst="rect">
                <a:avLst/>
              </a:prstGeom>
              <a:blipFill>
                <a:blip r:embed="rId4"/>
                <a:stretch>
                  <a:fillRect t="-3000" b="-7000"/>
                </a:stretch>
              </a:blipFill>
            </p:spPr>
            <p:txBody>
              <a:bodyPr/>
              <a:lstStyle/>
              <a:p>
                <a:r>
                  <a:rPr lang="en-US">
                    <a:noFill/>
                  </a:rPr>
                  <a:t> </a:t>
                </a:r>
              </a:p>
            </p:txBody>
          </p:sp>
        </mc:Fallback>
      </mc:AlternateContent>
      <p:sp>
        <p:nvSpPr>
          <p:cNvPr id="6" name="Titolo 5"/>
          <p:cNvSpPr>
            <a:spLocks noGrp="1"/>
          </p:cNvSpPr>
          <p:nvPr>
            <p:ph type="title"/>
          </p:nvPr>
        </p:nvSpPr>
        <p:spPr>
          <a:xfrm>
            <a:off x="25088" y="1035004"/>
            <a:ext cx="2812576" cy="642684"/>
          </a:xfrm>
        </p:spPr>
        <p:txBody>
          <a:bodyPr>
            <a:normAutofit fontScale="90000"/>
          </a:bodyPr>
          <a:lstStyle/>
          <a:p>
            <a:r>
              <a:rPr lang="en-GB" dirty="0"/>
              <a:t>GW190521</a:t>
            </a:r>
          </a:p>
        </p:txBody>
      </p:sp>
      <p:sp>
        <p:nvSpPr>
          <p:cNvPr id="7" name="Segnaposto contenuto 6"/>
          <p:cNvSpPr>
            <a:spLocks noGrp="1"/>
          </p:cNvSpPr>
          <p:nvPr>
            <p:ph idx="1"/>
          </p:nvPr>
        </p:nvSpPr>
        <p:spPr>
          <a:xfrm>
            <a:off x="176283" y="1730730"/>
            <a:ext cx="2652082" cy="2100564"/>
          </a:xfrm>
        </p:spPr>
        <p:txBody>
          <a:bodyPr>
            <a:normAutofit fontScale="70000" lnSpcReduction="20000"/>
          </a:bodyPr>
          <a:lstStyle/>
          <a:p>
            <a:pPr marL="285750" indent="-285750"/>
            <a:r>
              <a:rPr lang="en-GB" dirty="0"/>
              <a:t>Very special event:</a:t>
            </a:r>
          </a:p>
          <a:p>
            <a:pPr marL="742950" lvl="1" indent="-285750"/>
            <a:r>
              <a:rPr lang="en-GB" sz="2800" dirty="0"/>
              <a:t>M</a:t>
            </a:r>
            <a:r>
              <a:rPr lang="en-GB" sz="2800" baseline="-25000" dirty="0"/>
              <a:t>1</a:t>
            </a:r>
            <a:r>
              <a:rPr lang="en-GB" sz="2800" dirty="0"/>
              <a:t>, a black hole that should not exist</a:t>
            </a:r>
          </a:p>
          <a:p>
            <a:pPr marL="742950" lvl="1" indent="-285750"/>
            <a:r>
              <a:rPr lang="en-GB" sz="2800" dirty="0"/>
              <a:t>M</a:t>
            </a:r>
            <a:r>
              <a:rPr lang="en-GB" sz="2800" baseline="-25000" dirty="0"/>
              <a:t>f</a:t>
            </a:r>
            <a:r>
              <a:rPr lang="en-GB" sz="2800" dirty="0"/>
              <a:t>, the first IMBH ever seen</a:t>
            </a:r>
          </a:p>
        </p:txBody>
      </p:sp>
      <p:pic>
        <p:nvPicPr>
          <p:cNvPr id="8" name="Immagine 7"/>
          <p:cNvPicPr>
            <a:picLocks noChangeAspect="1"/>
          </p:cNvPicPr>
          <p:nvPr/>
        </p:nvPicPr>
        <p:blipFill>
          <a:blip r:embed="rId5"/>
          <a:stretch>
            <a:fillRect/>
          </a:stretch>
        </p:blipFill>
        <p:spPr>
          <a:xfrm>
            <a:off x="293293" y="3937379"/>
            <a:ext cx="9335103" cy="2678011"/>
          </a:xfrm>
          <a:prstGeom prst="rect">
            <a:avLst/>
          </a:prstGeom>
        </p:spPr>
      </p:pic>
      <p:sp>
        <p:nvSpPr>
          <p:cNvPr id="2" name="CasellaDiTesto 1"/>
          <p:cNvSpPr txBox="1"/>
          <p:nvPr/>
        </p:nvSpPr>
        <p:spPr>
          <a:xfrm>
            <a:off x="9833212" y="4999450"/>
            <a:ext cx="20403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Where is the chirp?</a:t>
            </a:r>
          </a:p>
        </p:txBody>
      </p:sp>
      <p:sp>
        <p:nvSpPr>
          <p:cNvPr id="4" name="CasellaDiTesto 3"/>
          <p:cNvSpPr txBox="1"/>
          <p:nvPr/>
        </p:nvSpPr>
        <p:spPr>
          <a:xfrm>
            <a:off x="9461829" y="5495806"/>
            <a:ext cx="27301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Phys. Rev. Lett. 125, 101102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Astrophys</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J.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Lett</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900, L13 (2020)</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egnaposto numero diapositiva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B18CB-106D-4839-AAAB-C10920B1A6A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0F425968-B050-4DF1-9162-8CF9BCB8B512}"/>
              </a:ext>
            </a:extLst>
          </p:cNvPr>
          <p:cNvSpPr txBox="1"/>
          <p:nvPr/>
        </p:nvSpPr>
        <p:spPr>
          <a:xfrm>
            <a:off x="1649833" y="165618"/>
            <a:ext cx="3248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C00000"/>
                </a:solidFill>
                <a:effectLst/>
                <a:uLnTx/>
                <a:uFillTx/>
                <a:latin typeface="Calibri" panose="020F0502020204030204"/>
                <a:ea typeface="+mn-ea"/>
                <a:cs typeface="+mn-cs"/>
              </a:rPr>
              <a:t>Why</a:t>
            </a:r>
            <a:r>
              <a:rPr kumimoji="0" lang="it-IT" sz="2000" b="1" i="0" u="none" strike="noStrike" kern="1200" cap="none" spc="0" normalizeH="0" baseline="0" noProof="0" dirty="0">
                <a:ln>
                  <a:noFill/>
                </a:ln>
                <a:solidFill>
                  <a:srgbClr val="C00000"/>
                </a:solidFill>
                <a:effectLst/>
                <a:uLnTx/>
                <a:uFillTx/>
                <a:latin typeface="Calibri" panose="020F0502020204030204"/>
                <a:ea typeface="+mn-ea"/>
                <a:cs typeface="+mn-cs"/>
              </a:rPr>
              <a:t> low frequency focus?</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Immagine 11">
            <a:extLst>
              <a:ext uri="{FF2B5EF4-FFF2-40B4-BE49-F238E27FC236}">
                <a16:creationId xmlns:a16="http://schemas.microsoft.com/office/drawing/2014/main" id="{991E1657-E61F-614D-EA38-A843C9974254}"/>
              </a:ext>
            </a:extLst>
          </p:cNvPr>
          <p:cNvPicPr>
            <a:picLocks noChangeAspect="1"/>
          </p:cNvPicPr>
          <p:nvPr/>
        </p:nvPicPr>
        <p:blipFill>
          <a:blip r:embed="rId6"/>
          <a:stretch>
            <a:fillRect/>
          </a:stretch>
        </p:blipFill>
        <p:spPr>
          <a:xfrm>
            <a:off x="3059675" y="1735804"/>
            <a:ext cx="4077405" cy="2236267"/>
          </a:xfrm>
          <a:prstGeom prst="rect">
            <a:avLst/>
          </a:prstGeom>
        </p:spPr>
      </p:pic>
    </p:spTree>
    <p:extLst>
      <p:ext uri="{BB962C8B-B14F-4D97-AF65-F5344CB8AC3E}">
        <p14:creationId xmlns:p14="http://schemas.microsoft.com/office/powerpoint/2010/main" val="2758869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106" y="365125"/>
            <a:ext cx="12111894" cy="1325563"/>
          </a:xfrm>
        </p:spPr>
        <p:txBody>
          <a:bodyPr>
            <a:normAutofit/>
          </a:bodyPr>
          <a:lstStyle/>
          <a:p>
            <a:r>
              <a:rPr lang="en-GB" sz="4000" dirty="0"/>
              <a:t>GW190521: </a:t>
            </a:r>
            <a:r>
              <a:rPr lang="en-GB" sz="4000" dirty="0" err="1"/>
              <a:t>LIGO-Virgo</a:t>
            </a:r>
            <a:r>
              <a:rPr lang="en-GB" sz="4000" dirty="0"/>
              <a:t> sensitivity to the BBH merger</a:t>
            </a:r>
          </a:p>
        </p:txBody>
      </p:sp>
      <p:sp>
        <p:nvSpPr>
          <p:cNvPr id="3" name="Segnaposto contenuto 2"/>
          <p:cNvSpPr>
            <a:spLocks noGrp="1"/>
          </p:cNvSpPr>
          <p:nvPr>
            <p:ph idx="1"/>
          </p:nvPr>
        </p:nvSpPr>
        <p:spPr>
          <a:xfrm>
            <a:off x="8434316" y="2456597"/>
            <a:ext cx="3513161" cy="1821976"/>
          </a:xfrm>
        </p:spPr>
        <p:txBody>
          <a:bodyPr>
            <a:normAutofit lnSpcReduction="10000"/>
          </a:bodyPr>
          <a:lstStyle/>
          <a:p>
            <a:r>
              <a:rPr lang="en-GB" dirty="0"/>
              <a:t>Higher masses correspond to lower frequency GW emission</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1D39B-7967-48F1-B456-175E8E8C4F9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magine 5"/>
          <p:cNvPicPr>
            <a:picLocks noChangeAspect="1"/>
          </p:cNvPicPr>
          <p:nvPr/>
        </p:nvPicPr>
        <p:blipFill>
          <a:blip r:embed="rId3"/>
          <a:stretch>
            <a:fillRect/>
          </a:stretch>
        </p:blipFill>
        <p:spPr>
          <a:xfrm>
            <a:off x="80106" y="1439839"/>
            <a:ext cx="8142419" cy="5099073"/>
          </a:xfrm>
          <a:prstGeom prst="rect">
            <a:avLst/>
          </a:prstGeom>
        </p:spPr>
      </p:pic>
      <p:pic>
        <p:nvPicPr>
          <p:cNvPr id="8" name="Google Shape;107;g2966074e3d7_1_20">
            <a:extLst>
              <a:ext uri="{FF2B5EF4-FFF2-40B4-BE49-F238E27FC236}">
                <a16:creationId xmlns:a16="http://schemas.microsoft.com/office/drawing/2014/main" id="{ADF0E5BF-8936-CBDB-57B8-192ACBAEF826}"/>
              </a:ext>
            </a:extLst>
          </p:cNvPr>
          <p:cNvPicPr preferRelativeResize="0"/>
          <p:nvPr/>
        </p:nvPicPr>
        <p:blipFill rotWithShape="1">
          <a:blip r:embed="rId4">
            <a:alphaModFix/>
          </a:blip>
          <a:srcRect/>
          <a:stretch/>
        </p:blipFill>
        <p:spPr>
          <a:xfrm>
            <a:off x="8222526" y="4680330"/>
            <a:ext cx="3969474" cy="2132846"/>
          </a:xfrm>
          <a:prstGeom prst="rect">
            <a:avLst/>
          </a:prstGeom>
          <a:noFill/>
          <a:ln>
            <a:noFill/>
          </a:ln>
        </p:spPr>
      </p:pic>
      <p:sp>
        <p:nvSpPr>
          <p:cNvPr id="9" name="Google Shape;111;g2966074e3d7_1_20">
            <a:extLst>
              <a:ext uri="{FF2B5EF4-FFF2-40B4-BE49-F238E27FC236}">
                <a16:creationId xmlns:a16="http://schemas.microsoft.com/office/drawing/2014/main" id="{078865D5-9DD9-01BB-E35D-F97B909D631E}"/>
              </a:ext>
            </a:extLst>
          </p:cNvPr>
          <p:cNvSpPr txBox="1"/>
          <p:nvPr/>
        </p:nvSpPr>
        <p:spPr>
          <a:xfrm>
            <a:off x="9265723" y="4159158"/>
            <a:ext cx="3000000" cy="523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050" b="0" i="0" u="none" strike="noStrike" kern="1200" cap="none" spc="0" normalizeH="0" baseline="0" noProof="0">
                <a:ln>
                  <a:noFill/>
                </a:ln>
                <a:solidFill>
                  <a:prstClr val="black"/>
                </a:solidFill>
                <a:effectLst/>
                <a:uLnTx/>
                <a:uFillTx/>
                <a:latin typeface="Arial"/>
                <a:ea typeface="Arial"/>
                <a:cs typeface="Arial"/>
                <a:sym typeface="Arial"/>
              </a:rPr>
              <a:t>(Top) Kip Thorne; (Bottom) B. P. Abbott </a:t>
            </a:r>
            <a:r>
              <a:rPr kumimoji="0" lang="it-IT" sz="1050" b="0" i="1" u="none" strike="noStrike" kern="1200" cap="none" spc="0" normalizeH="0" baseline="0" noProof="0">
                <a:ln>
                  <a:noFill/>
                </a:ln>
                <a:solidFill>
                  <a:prstClr val="black"/>
                </a:solidFill>
                <a:effectLst/>
                <a:uLnTx/>
                <a:uFillTx/>
                <a:latin typeface="Arial"/>
                <a:ea typeface="Arial"/>
                <a:cs typeface="Arial"/>
                <a:sym typeface="Arial"/>
              </a:rPr>
              <a:t>et al.</a:t>
            </a:r>
            <a:r>
              <a:rPr kumimoji="0" lang="it-IT" sz="1050" b="0" i="0" u="none" strike="noStrike" kern="1200" cap="none" spc="0" normalizeH="0" baseline="0" noProof="0">
                <a:ln>
                  <a:noFill/>
                </a:ln>
                <a:solidFill>
                  <a:prstClr val="black"/>
                </a:solidFill>
                <a:effectLst/>
                <a:uLnTx/>
                <a:uFillTx/>
                <a:latin typeface="Arial"/>
                <a:ea typeface="Arial"/>
                <a:cs typeface="Arial"/>
                <a:sym typeface="Arial"/>
              </a:rPr>
              <a:t>; adapted by APS/Carin Cain</a:t>
            </a:r>
            <a:endParaRPr kumimoji="0" sz="105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CasellaDiTesto 8">
            <a:extLst>
              <a:ext uri="{FF2B5EF4-FFF2-40B4-BE49-F238E27FC236}">
                <a16:creationId xmlns:a16="http://schemas.microsoft.com/office/drawing/2014/main" id="{51BE1102-2D20-01AF-8C5A-BFBC326B8EC3}"/>
              </a:ext>
            </a:extLst>
          </p:cNvPr>
          <p:cNvSpPr txBox="1"/>
          <p:nvPr/>
        </p:nvSpPr>
        <p:spPr>
          <a:xfrm>
            <a:off x="1649833" y="165618"/>
            <a:ext cx="3248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C00000"/>
                </a:solidFill>
                <a:effectLst/>
                <a:uLnTx/>
                <a:uFillTx/>
                <a:latin typeface="Calibri" panose="020F0502020204030204"/>
                <a:ea typeface="+mn-ea"/>
                <a:cs typeface="+mn-cs"/>
              </a:rPr>
              <a:t>Why</a:t>
            </a:r>
            <a:r>
              <a:rPr kumimoji="0" lang="it-IT" sz="2000" b="1" i="0" u="none" strike="noStrike" kern="1200" cap="none" spc="0" normalizeH="0" baseline="0" noProof="0" dirty="0">
                <a:ln>
                  <a:noFill/>
                </a:ln>
                <a:solidFill>
                  <a:srgbClr val="C00000"/>
                </a:solidFill>
                <a:effectLst/>
                <a:uLnTx/>
                <a:uFillTx/>
                <a:latin typeface="Calibri" panose="020F0502020204030204"/>
                <a:ea typeface="+mn-ea"/>
                <a:cs typeface="+mn-cs"/>
              </a:rPr>
              <a:t> low frequency focus?</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97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B4EC-383F-A746-D564-46609DA11067}"/>
              </a:ext>
            </a:extLst>
          </p:cNvPr>
          <p:cNvSpPr>
            <a:spLocks noGrp="1"/>
          </p:cNvSpPr>
          <p:nvPr>
            <p:ph type="title" idx="4294967295"/>
          </p:nvPr>
        </p:nvSpPr>
        <p:spPr>
          <a:xfrm>
            <a:off x="0" y="798513"/>
            <a:ext cx="10515600" cy="544512"/>
          </a:xfrm>
        </p:spPr>
        <p:txBody>
          <a:bodyPr>
            <a:normAutofit fontScale="90000"/>
          </a:bodyPr>
          <a:lstStyle/>
          <a:p>
            <a:r>
              <a:rPr lang="en-US" dirty="0"/>
              <a:t>Primordial Black Holes</a:t>
            </a:r>
          </a:p>
        </p:txBody>
      </p:sp>
      <p:sp>
        <p:nvSpPr>
          <p:cNvPr id="3" name="Content Placeholder 2">
            <a:extLst>
              <a:ext uri="{FF2B5EF4-FFF2-40B4-BE49-F238E27FC236}">
                <a16:creationId xmlns:a16="http://schemas.microsoft.com/office/drawing/2014/main" id="{250603C0-F303-9E1C-B8DE-5B51872D096D}"/>
              </a:ext>
            </a:extLst>
          </p:cNvPr>
          <p:cNvSpPr>
            <a:spLocks noGrp="1"/>
          </p:cNvSpPr>
          <p:nvPr>
            <p:ph idx="4294967295"/>
          </p:nvPr>
        </p:nvSpPr>
        <p:spPr>
          <a:xfrm>
            <a:off x="0" y="1384300"/>
            <a:ext cx="10515600" cy="4570413"/>
          </a:xfrm>
        </p:spPr>
        <p:txBody>
          <a:bodyPr/>
          <a:lstStyle/>
          <a:p>
            <a:endParaRPr lang="en-US" dirty="0"/>
          </a:p>
          <a:p>
            <a:pPr lvl="3"/>
            <a:endParaRPr lang="en-US" dirty="0"/>
          </a:p>
        </p:txBody>
      </p:sp>
      <p:pic>
        <p:nvPicPr>
          <p:cNvPr id="4" name="Immagine 3">
            <a:extLst>
              <a:ext uri="{FF2B5EF4-FFF2-40B4-BE49-F238E27FC236}">
                <a16:creationId xmlns:a16="http://schemas.microsoft.com/office/drawing/2014/main" id="{244B3770-4584-6196-B045-52BCBDE52C95}"/>
              </a:ext>
            </a:extLst>
          </p:cNvPr>
          <p:cNvPicPr>
            <a:picLocks noChangeAspect="1"/>
          </p:cNvPicPr>
          <p:nvPr/>
        </p:nvPicPr>
        <p:blipFill rotWithShape="1">
          <a:blip r:embed="rId2"/>
          <a:srcRect l="1320" t="10858" r="51283" b="4762"/>
          <a:stretch/>
        </p:blipFill>
        <p:spPr>
          <a:xfrm>
            <a:off x="1595718" y="1627163"/>
            <a:ext cx="6980611" cy="4520398"/>
          </a:xfrm>
          <a:prstGeom prst="rect">
            <a:avLst/>
          </a:prstGeom>
          <a:ln w="25400">
            <a:solidFill>
              <a:srgbClr val="FFFF00"/>
            </a:solidFill>
          </a:ln>
        </p:spPr>
      </p:pic>
      <p:sp>
        <p:nvSpPr>
          <p:cNvPr id="5" name="CasellaDiTesto 8">
            <a:extLst>
              <a:ext uri="{FF2B5EF4-FFF2-40B4-BE49-F238E27FC236}">
                <a16:creationId xmlns:a16="http://schemas.microsoft.com/office/drawing/2014/main" id="{B667E4B2-90D4-D540-C16F-F0C7AAD16A57}"/>
              </a:ext>
            </a:extLst>
          </p:cNvPr>
          <p:cNvSpPr txBox="1"/>
          <p:nvPr/>
        </p:nvSpPr>
        <p:spPr>
          <a:xfrm>
            <a:off x="1649833" y="165618"/>
            <a:ext cx="3248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C00000"/>
                </a:solidFill>
                <a:effectLst/>
                <a:uLnTx/>
                <a:uFillTx/>
                <a:latin typeface="Calibri" panose="020F0502020204030204"/>
                <a:ea typeface="+mn-ea"/>
                <a:cs typeface="+mn-cs"/>
              </a:rPr>
              <a:t>Why</a:t>
            </a:r>
            <a:r>
              <a:rPr kumimoji="0" lang="it-IT" sz="2000" b="1" i="0" u="none" strike="noStrike" kern="1200" cap="none" spc="0" normalizeH="0" baseline="0" noProof="0" dirty="0">
                <a:ln>
                  <a:noFill/>
                </a:ln>
                <a:solidFill>
                  <a:srgbClr val="C00000"/>
                </a:solidFill>
                <a:effectLst/>
                <a:uLnTx/>
                <a:uFillTx/>
                <a:latin typeface="Calibri" panose="020F0502020204030204"/>
                <a:ea typeface="+mn-ea"/>
                <a:cs typeface="+mn-cs"/>
              </a:rPr>
              <a:t> low frequency focus?</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7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F2C7C-BDE5-41D2-812D-F6CA7C1C3701}"/>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7675EDCC-558C-BCEB-72F2-D98E9CDBDDB5}"/>
              </a:ext>
            </a:extLst>
          </p:cNvPr>
          <p:cNvSpPr>
            <a:spLocks noGrp="1"/>
          </p:cNvSpPr>
          <p:nvPr>
            <p:ph type="sldNum" sz="quarter" idx="12"/>
          </p:nvPr>
        </p:nvSpPr>
        <p:spPr/>
        <p:txBody>
          <a:bodyPr/>
          <a:lstStyle/>
          <a:p>
            <a:fld id="{FE5D750D-9023-4845-908B-E0BAB1A392B1}" type="slidenum">
              <a:rPr lang="it-IT" smtClean="0"/>
              <a:t>5</a:t>
            </a:fld>
            <a:endParaRPr lang="it-IT"/>
          </a:p>
        </p:txBody>
      </p:sp>
      <p:pic>
        <p:nvPicPr>
          <p:cNvPr id="7" name="Segnaposto contenuto 6">
            <a:extLst>
              <a:ext uri="{FF2B5EF4-FFF2-40B4-BE49-F238E27FC236}">
                <a16:creationId xmlns:a16="http://schemas.microsoft.com/office/drawing/2014/main" id="{D6BC7966-1BB5-8FEA-5DB3-A1FA6BDC6E21}"/>
              </a:ext>
            </a:extLst>
          </p:cNvPr>
          <p:cNvPicPr>
            <a:picLocks noGrp="1" noChangeAspect="1"/>
          </p:cNvPicPr>
          <p:nvPr>
            <p:ph sz="half" idx="4294967295"/>
          </p:nvPr>
        </p:nvPicPr>
        <p:blipFill>
          <a:blip r:embed="rId3"/>
          <a:stretch>
            <a:fillRect/>
          </a:stretch>
        </p:blipFill>
        <p:spPr>
          <a:xfrm>
            <a:off x="0" y="1868488"/>
            <a:ext cx="9175750" cy="4827587"/>
          </a:xfrm>
        </p:spPr>
      </p:pic>
      <p:sp>
        <p:nvSpPr>
          <p:cNvPr id="3" name="Segnaposto contenuto 2">
            <a:extLst>
              <a:ext uri="{FF2B5EF4-FFF2-40B4-BE49-F238E27FC236}">
                <a16:creationId xmlns:a16="http://schemas.microsoft.com/office/drawing/2014/main" id="{D691032A-1E78-3E3F-D78D-C80DB1BE7515}"/>
              </a:ext>
            </a:extLst>
          </p:cNvPr>
          <p:cNvSpPr>
            <a:spLocks noGrp="1"/>
          </p:cNvSpPr>
          <p:nvPr>
            <p:ph sz="half" idx="4294967295"/>
          </p:nvPr>
        </p:nvSpPr>
        <p:spPr>
          <a:xfrm>
            <a:off x="0" y="665163"/>
            <a:ext cx="11995150" cy="1520825"/>
          </a:xfrm>
        </p:spPr>
        <p:txBody>
          <a:bodyPr>
            <a:normAutofit/>
          </a:bodyPr>
          <a:lstStyle/>
          <a:p>
            <a:r>
              <a:rPr lang="en-US" sz="2000" dirty="0">
                <a:solidFill>
                  <a:srgbClr val="00B050"/>
                </a:solidFill>
              </a:rPr>
              <a:t>High Frequency: </a:t>
            </a:r>
            <a:r>
              <a:rPr lang="en-US" sz="2000" dirty="0"/>
              <a:t>if the detector is well designed it is «relatively» simple, and the shot noise is the dominant noise. It is then mainly “detector” dependent</a:t>
            </a:r>
          </a:p>
          <a:p>
            <a:r>
              <a:rPr lang="en-US" sz="2000" dirty="0">
                <a:solidFill>
                  <a:srgbClr val="FFC000"/>
                </a:solidFill>
              </a:rPr>
              <a:t>Medium frequency</a:t>
            </a:r>
            <a:r>
              <a:rPr lang="en-US" sz="2000" dirty="0"/>
              <a:t>: Impact of the “environment” and of the civil infrastructure competes with the fundamental noises</a:t>
            </a:r>
          </a:p>
        </p:txBody>
      </p:sp>
      <p:sp>
        <p:nvSpPr>
          <p:cNvPr id="8" name="CasellaDiTesto 7">
            <a:extLst>
              <a:ext uri="{FF2B5EF4-FFF2-40B4-BE49-F238E27FC236}">
                <a16:creationId xmlns:a16="http://schemas.microsoft.com/office/drawing/2014/main" id="{E8FA6F85-BEE4-6E2B-2EC0-4F6CD08F2BA8}"/>
              </a:ext>
            </a:extLst>
          </p:cNvPr>
          <p:cNvSpPr txBox="1"/>
          <p:nvPr/>
        </p:nvSpPr>
        <p:spPr>
          <a:xfrm>
            <a:off x="67891" y="3316950"/>
            <a:ext cx="622286" cy="369332"/>
          </a:xfrm>
          <a:prstGeom prst="rect">
            <a:avLst/>
          </a:prstGeom>
          <a:solidFill>
            <a:srgbClr val="F0F0F0"/>
          </a:solidFill>
        </p:spPr>
        <p:txBody>
          <a:bodyPr wrap="none" rtlCol="0">
            <a:spAutoFit/>
          </a:bodyPr>
          <a:lstStyle/>
          <a:p>
            <a:r>
              <a:rPr lang="it-IT" dirty="0"/>
              <a:t>10</a:t>
            </a:r>
            <a:r>
              <a:rPr lang="it-IT" baseline="30000" dirty="0"/>
              <a:t>-22</a:t>
            </a:r>
            <a:endParaRPr lang="en-US" baseline="30000" dirty="0"/>
          </a:p>
        </p:txBody>
      </p:sp>
      <p:sp>
        <p:nvSpPr>
          <p:cNvPr id="9" name="CasellaDiTesto 8">
            <a:extLst>
              <a:ext uri="{FF2B5EF4-FFF2-40B4-BE49-F238E27FC236}">
                <a16:creationId xmlns:a16="http://schemas.microsoft.com/office/drawing/2014/main" id="{5F1AF988-32DA-D1E1-FCAC-D852B009B205}"/>
              </a:ext>
            </a:extLst>
          </p:cNvPr>
          <p:cNvSpPr txBox="1"/>
          <p:nvPr/>
        </p:nvSpPr>
        <p:spPr>
          <a:xfrm>
            <a:off x="67891" y="4744956"/>
            <a:ext cx="622286" cy="369332"/>
          </a:xfrm>
          <a:prstGeom prst="rect">
            <a:avLst/>
          </a:prstGeom>
          <a:solidFill>
            <a:srgbClr val="F0F0F0"/>
          </a:solidFill>
        </p:spPr>
        <p:txBody>
          <a:bodyPr wrap="none" rtlCol="0">
            <a:spAutoFit/>
          </a:bodyPr>
          <a:lstStyle/>
          <a:p>
            <a:r>
              <a:rPr lang="it-IT" dirty="0"/>
              <a:t>10</a:t>
            </a:r>
            <a:r>
              <a:rPr lang="it-IT" baseline="30000" dirty="0"/>
              <a:t>-23</a:t>
            </a:r>
            <a:endParaRPr lang="en-US" baseline="30000" dirty="0"/>
          </a:p>
        </p:txBody>
      </p:sp>
      <p:sp>
        <p:nvSpPr>
          <p:cNvPr id="10" name="CasellaDiTesto 9">
            <a:extLst>
              <a:ext uri="{FF2B5EF4-FFF2-40B4-BE49-F238E27FC236}">
                <a16:creationId xmlns:a16="http://schemas.microsoft.com/office/drawing/2014/main" id="{3AFBD358-8801-E3D2-7840-5CFDB22A47E7}"/>
              </a:ext>
            </a:extLst>
          </p:cNvPr>
          <p:cNvSpPr txBox="1"/>
          <p:nvPr/>
        </p:nvSpPr>
        <p:spPr>
          <a:xfrm>
            <a:off x="36515" y="6172962"/>
            <a:ext cx="622286" cy="369332"/>
          </a:xfrm>
          <a:prstGeom prst="rect">
            <a:avLst/>
          </a:prstGeom>
          <a:solidFill>
            <a:srgbClr val="F0F0F0"/>
          </a:solidFill>
        </p:spPr>
        <p:txBody>
          <a:bodyPr wrap="none" rtlCol="0">
            <a:spAutoFit/>
          </a:bodyPr>
          <a:lstStyle/>
          <a:p>
            <a:r>
              <a:rPr lang="it-IT" dirty="0"/>
              <a:t>10</a:t>
            </a:r>
            <a:r>
              <a:rPr lang="it-IT" baseline="30000" dirty="0"/>
              <a:t>-22</a:t>
            </a:r>
            <a:endParaRPr lang="en-US" baseline="30000" dirty="0"/>
          </a:p>
        </p:txBody>
      </p:sp>
      <p:sp>
        <p:nvSpPr>
          <p:cNvPr id="11" name="CasellaDiTesto 10">
            <a:extLst>
              <a:ext uri="{FF2B5EF4-FFF2-40B4-BE49-F238E27FC236}">
                <a16:creationId xmlns:a16="http://schemas.microsoft.com/office/drawing/2014/main" id="{423F73CC-9540-17C4-A957-45B6109B7A65}"/>
              </a:ext>
            </a:extLst>
          </p:cNvPr>
          <p:cNvSpPr txBox="1"/>
          <p:nvPr/>
        </p:nvSpPr>
        <p:spPr>
          <a:xfrm>
            <a:off x="512660" y="6404487"/>
            <a:ext cx="497252" cy="369332"/>
          </a:xfrm>
          <a:prstGeom prst="rect">
            <a:avLst/>
          </a:prstGeom>
          <a:solidFill>
            <a:srgbClr val="F0F0F0"/>
          </a:solidFill>
        </p:spPr>
        <p:txBody>
          <a:bodyPr wrap="none" rtlCol="0">
            <a:spAutoFit/>
          </a:bodyPr>
          <a:lstStyle/>
          <a:p>
            <a:r>
              <a:rPr lang="it-IT" dirty="0"/>
              <a:t>10</a:t>
            </a:r>
            <a:r>
              <a:rPr lang="it-IT" baseline="30000" dirty="0"/>
              <a:t>1</a:t>
            </a:r>
            <a:endParaRPr lang="en-US" baseline="30000" dirty="0"/>
          </a:p>
        </p:txBody>
      </p:sp>
      <p:sp>
        <p:nvSpPr>
          <p:cNvPr id="12" name="CasellaDiTesto 11">
            <a:extLst>
              <a:ext uri="{FF2B5EF4-FFF2-40B4-BE49-F238E27FC236}">
                <a16:creationId xmlns:a16="http://schemas.microsoft.com/office/drawing/2014/main" id="{7995D7F4-5C72-B91E-37B4-FCA2AF4C161F}"/>
              </a:ext>
            </a:extLst>
          </p:cNvPr>
          <p:cNvSpPr txBox="1"/>
          <p:nvPr/>
        </p:nvSpPr>
        <p:spPr>
          <a:xfrm>
            <a:off x="3919189" y="6404487"/>
            <a:ext cx="497252" cy="369332"/>
          </a:xfrm>
          <a:prstGeom prst="rect">
            <a:avLst/>
          </a:prstGeom>
          <a:solidFill>
            <a:srgbClr val="F0F0F0"/>
          </a:solidFill>
        </p:spPr>
        <p:txBody>
          <a:bodyPr wrap="none" rtlCol="0">
            <a:spAutoFit/>
          </a:bodyPr>
          <a:lstStyle/>
          <a:p>
            <a:r>
              <a:rPr lang="it-IT" dirty="0"/>
              <a:t>10</a:t>
            </a:r>
            <a:r>
              <a:rPr lang="it-IT" baseline="30000" dirty="0"/>
              <a:t>2</a:t>
            </a:r>
            <a:endParaRPr lang="en-US" baseline="30000" dirty="0"/>
          </a:p>
        </p:txBody>
      </p:sp>
      <p:sp>
        <p:nvSpPr>
          <p:cNvPr id="13" name="CasellaDiTesto 12">
            <a:extLst>
              <a:ext uri="{FF2B5EF4-FFF2-40B4-BE49-F238E27FC236}">
                <a16:creationId xmlns:a16="http://schemas.microsoft.com/office/drawing/2014/main" id="{27F3D147-775C-CDA4-66F0-7C3DEB6BB0DD}"/>
              </a:ext>
            </a:extLst>
          </p:cNvPr>
          <p:cNvSpPr txBox="1"/>
          <p:nvPr/>
        </p:nvSpPr>
        <p:spPr>
          <a:xfrm>
            <a:off x="7366177" y="6431382"/>
            <a:ext cx="497252" cy="369332"/>
          </a:xfrm>
          <a:prstGeom prst="rect">
            <a:avLst/>
          </a:prstGeom>
          <a:solidFill>
            <a:srgbClr val="F0F0F0"/>
          </a:solidFill>
        </p:spPr>
        <p:txBody>
          <a:bodyPr wrap="none" rtlCol="0">
            <a:spAutoFit/>
          </a:bodyPr>
          <a:lstStyle/>
          <a:p>
            <a:r>
              <a:rPr lang="it-IT" dirty="0"/>
              <a:t>10</a:t>
            </a:r>
            <a:r>
              <a:rPr lang="it-IT" baseline="30000" dirty="0"/>
              <a:t>3</a:t>
            </a:r>
            <a:endParaRPr lang="en-US" baseline="30000" dirty="0"/>
          </a:p>
        </p:txBody>
      </p:sp>
      <p:sp>
        <p:nvSpPr>
          <p:cNvPr id="4" name="Rettangolo 3">
            <a:extLst>
              <a:ext uri="{FF2B5EF4-FFF2-40B4-BE49-F238E27FC236}">
                <a16:creationId xmlns:a16="http://schemas.microsoft.com/office/drawing/2014/main" id="{EDB2EF89-FFEB-3AEE-F781-4638AA70F4F5}"/>
              </a:ext>
            </a:extLst>
          </p:cNvPr>
          <p:cNvSpPr/>
          <p:nvPr/>
        </p:nvSpPr>
        <p:spPr>
          <a:xfrm>
            <a:off x="5584874" y="1958281"/>
            <a:ext cx="3663738" cy="4369032"/>
          </a:xfrm>
          <a:prstGeom prst="rect">
            <a:avLst/>
          </a:prstGeom>
          <a:solidFill>
            <a:srgbClr val="92D05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4F06F7C7-EDA8-697F-339A-7C46A329793E}"/>
              </a:ext>
            </a:extLst>
          </p:cNvPr>
          <p:cNvSpPr txBox="1"/>
          <p:nvPr/>
        </p:nvSpPr>
        <p:spPr>
          <a:xfrm>
            <a:off x="9523828" y="2181667"/>
            <a:ext cx="2505085" cy="3693319"/>
          </a:xfrm>
          <a:prstGeom prst="rect">
            <a:avLst/>
          </a:prstGeom>
          <a:noFill/>
        </p:spPr>
        <p:txBody>
          <a:bodyPr wrap="square" rtlCol="0">
            <a:spAutoFit/>
          </a:bodyPr>
          <a:lstStyle/>
          <a:p>
            <a:r>
              <a:rPr lang="en-US" b="1" noProof="0" dirty="0">
                <a:solidFill>
                  <a:srgbClr val="FF0000"/>
                </a:solidFill>
              </a:rPr>
              <a:t>Low Frequency</a:t>
            </a:r>
            <a:r>
              <a:rPr lang="en-US" noProof="0" dirty="0">
                <a:solidFill>
                  <a:srgbClr val="FF0000"/>
                </a:solidFill>
              </a:rPr>
              <a:t>: </a:t>
            </a:r>
            <a:r>
              <a:rPr lang="en-US" noProof="0" dirty="0"/>
              <a:t>The importance of the infrastructure and of the site is dominant because of the impact of the seismic noises, Newtonian noise, magnetic noise, acoustic noise (also sub audible frequencies).</a:t>
            </a:r>
          </a:p>
          <a:p>
            <a:r>
              <a:rPr lang="en-US" dirty="0"/>
              <a:t>Relevance of seismic filtering efficiency, control noises, ….</a:t>
            </a:r>
            <a:endParaRPr lang="en-US" noProof="0" dirty="0"/>
          </a:p>
        </p:txBody>
      </p:sp>
      <p:sp>
        <p:nvSpPr>
          <p:cNvPr id="25" name="Rettangolo 24">
            <a:extLst>
              <a:ext uri="{FF2B5EF4-FFF2-40B4-BE49-F238E27FC236}">
                <a16:creationId xmlns:a16="http://schemas.microsoft.com/office/drawing/2014/main" id="{10871643-060B-B30D-F1DD-F322ED36D48B}"/>
              </a:ext>
            </a:extLst>
          </p:cNvPr>
          <p:cNvSpPr/>
          <p:nvPr/>
        </p:nvSpPr>
        <p:spPr>
          <a:xfrm>
            <a:off x="3737317" y="1988773"/>
            <a:ext cx="1801330" cy="4369032"/>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9F0B85F9-3652-1A48-F77A-6836DB1EE9D1}"/>
              </a:ext>
            </a:extLst>
          </p:cNvPr>
          <p:cNvSpPr/>
          <p:nvPr/>
        </p:nvSpPr>
        <p:spPr>
          <a:xfrm>
            <a:off x="705028" y="2050189"/>
            <a:ext cx="2939835" cy="4369032"/>
          </a:xfrm>
          <a:prstGeom prst="rect">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sellaDiTesto 26">
            <a:extLst>
              <a:ext uri="{FF2B5EF4-FFF2-40B4-BE49-F238E27FC236}">
                <a16:creationId xmlns:a16="http://schemas.microsoft.com/office/drawing/2014/main" id="{A827DAE3-83A7-FBDF-EBCB-50451EC03A67}"/>
              </a:ext>
            </a:extLst>
          </p:cNvPr>
          <p:cNvSpPr txBox="1"/>
          <p:nvPr/>
        </p:nvSpPr>
        <p:spPr>
          <a:xfrm>
            <a:off x="1497242" y="6442695"/>
            <a:ext cx="1976951" cy="369332"/>
          </a:xfrm>
          <a:prstGeom prst="rect">
            <a:avLst/>
          </a:prstGeom>
          <a:noFill/>
        </p:spPr>
        <p:txBody>
          <a:bodyPr wrap="none" rtlCol="0">
            <a:spAutoFit/>
          </a:bodyPr>
          <a:lstStyle/>
          <a:p>
            <a:r>
              <a:rPr lang="it-IT" dirty="0"/>
              <a:t>Virgo Noise Budget</a:t>
            </a:r>
            <a:endParaRPr lang="en-US" dirty="0"/>
          </a:p>
        </p:txBody>
      </p:sp>
      <p:sp>
        <p:nvSpPr>
          <p:cNvPr id="16" name="CasellaDiTesto 30">
            <a:extLst>
              <a:ext uri="{FF2B5EF4-FFF2-40B4-BE49-F238E27FC236}">
                <a16:creationId xmlns:a16="http://schemas.microsoft.com/office/drawing/2014/main" id="{4E87DA76-382B-F951-7B64-D18C29046A07}"/>
              </a:ext>
            </a:extLst>
          </p:cNvPr>
          <p:cNvSpPr txBox="1"/>
          <p:nvPr/>
        </p:nvSpPr>
        <p:spPr>
          <a:xfrm>
            <a:off x="131307" y="6582975"/>
            <a:ext cx="1310423" cy="276999"/>
          </a:xfrm>
          <a:prstGeom prst="rect">
            <a:avLst/>
          </a:prstGeom>
          <a:noFill/>
        </p:spPr>
        <p:txBody>
          <a:bodyPr wrap="none" rtlCol="0">
            <a:spAutoFit/>
          </a:bodyPr>
          <a:lstStyle/>
          <a:p>
            <a:pPr defTabSz="914377">
              <a:defRPr/>
            </a:pPr>
            <a:r>
              <a:rPr lang="it-IT" sz="1200" dirty="0">
                <a:solidFill>
                  <a:prstClr val="black"/>
                </a:solidFill>
                <a:latin typeface="Calibri" panose="020F0502020204030204"/>
              </a:rPr>
              <a:t>Credit: </a:t>
            </a:r>
            <a:r>
              <a:rPr lang="it-IT" sz="1200" dirty="0" err="1">
                <a:solidFill>
                  <a:prstClr val="black"/>
                </a:solidFill>
                <a:latin typeface="Calibri" panose="020F0502020204030204"/>
              </a:rPr>
              <a:t>M.Punturo</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7186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0"/>
                            </p:stCondLst>
                            <p:childTnLst>
                              <p:par>
                                <p:cTn id="17" presetID="17" presetClass="entr" presetSubtype="1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7" presetClass="entr" presetSubtype="1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705F-C035-627A-DE89-65EA91A43BBE}"/>
              </a:ext>
            </a:extLst>
          </p:cNvPr>
          <p:cNvSpPr>
            <a:spLocks noGrp="1"/>
          </p:cNvSpPr>
          <p:nvPr>
            <p:ph type="title"/>
          </p:nvPr>
        </p:nvSpPr>
        <p:spPr/>
        <p:txBody>
          <a:bodyPr/>
          <a:lstStyle/>
          <a:p>
            <a:r>
              <a:rPr lang="en-US" dirty="0"/>
              <a:t>Focus at low frequencies</a:t>
            </a:r>
          </a:p>
        </p:txBody>
      </p:sp>
      <p:sp>
        <p:nvSpPr>
          <p:cNvPr id="5" name="Slide Number Placeholder 4">
            <a:extLst>
              <a:ext uri="{FF2B5EF4-FFF2-40B4-BE49-F238E27FC236}">
                <a16:creationId xmlns:a16="http://schemas.microsoft.com/office/drawing/2014/main" id="{EDE16507-63BC-8B78-DE46-1052E713779C}"/>
              </a:ext>
            </a:extLst>
          </p:cNvPr>
          <p:cNvSpPr>
            <a:spLocks noGrp="1"/>
          </p:cNvSpPr>
          <p:nvPr>
            <p:ph type="sldNum" sz="quarter" idx="12"/>
          </p:nvPr>
        </p:nvSpPr>
        <p:spPr/>
        <p:txBody>
          <a:bodyPr/>
          <a:lstStyle/>
          <a:p>
            <a:fld id="{7C659075-83B6-5446-8002-4ADFDBF3FC85}" type="slidenum">
              <a:rPr lang="en-US" smtClean="0"/>
              <a:t>6</a:t>
            </a:fld>
            <a:endParaRPr lang="en-US"/>
          </a:p>
        </p:txBody>
      </p:sp>
      <p:sp>
        <p:nvSpPr>
          <p:cNvPr id="3" name="Content Placeholder 2">
            <a:extLst>
              <a:ext uri="{FF2B5EF4-FFF2-40B4-BE49-F238E27FC236}">
                <a16:creationId xmlns:a16="http://schemas.microsoft.com/office/drawing/2014/main" id="{100530C6-0EBC-C2F3-646A-376B7D23240A}"/>
              </a:ext>
            </a:extLst>
          </p:cNvPr>
          <p:cNvSpPr>
            <a:spLocks noGrp="1"/>
          </p:cNvSpPr>
          <p:nvPr>
            <p:ph idx="4294967295"/>
          </p:nvPr>
        </p:nvSpPr>
        <p:spPr>
          <a:xfrm>
            <a:off x="0" y="1352550"/>
            <a:ext cx="5221288" cy="4662488"/>
          </a:xfrm>
        </p:spPr>
        <p:txBody>
          <a:bodyPr>
            <a:normAutofit/>
          </a:bodyPr>
          <a:lstStyle/>
          <a:p>
            <a:r>
              <a:rPr lang="en-US" sz="2400" dirty="0">
                <a:effectLst/>
                <a:latin typeface="Calibri" panose="020F0502020204030204" pitchFamily="34" charset="0"/>
              </a:rPr>
              <a:t>LF noise is given by</a:t>
            </a:r>
            <a:r>
              <a:rPr lang="en-US" sz="2400" dirty="0">
                <a:effectLst/>
                <a:latin typeface="ArialMT"/>
              </a:rPr>
              <a:t> </a:t>
            </a:r>
          </a:p>
          <a:p>
            <a:pPr lvl="1"/>
            <a:r>
              <a:rPr lang="en-US" sz="2400" dirty="0">
                <a:effectLst/>
                <a:latin typeface="Calibri" panose="020F0502020204030204" pitchFamily="34" charset="0"/>
              </a:rPr>
              <a:t>Microseism motion </a:t>
            </a:r>
            <a:endParaRPr lang="en-US" sz="2400" dirty="0"/>
          </a:p>
          <a:p>
            <a:pPr lvl="1"/>
            <a:r>
              <a:rPr lang="en-US" sz="2400" dirty="0">
                <a:effectLst/>
                <a:latin typeface="Calibri" panose="020F0502020204030204" pitchFamily="34" charset="0"/>
              </a:rPr>
              <a:t>Newtonian noise </a:t>
            </a:r>
            <a:endParaRPr lang="en-US" sz="4000" dirty="0"/>
          </a:p>
          <a:p>
            <a:pPr lvl="1"/>
            <a:r>
              <a:rPr lang="en-US" sz="2400" dirty="0">
                <a:effectLst/>
                <a:latin typeface="Calibri" panose="020F0502020204030204" pitchFamily="34" charset="0"/>
              </a:rPr>
              <a:t>Thermal noise </a:t>
            </a:r>
            <a:endParaRPr lang="en-US" sz="4000" dirty="0"/>
          </a:p>
          <a:p>
            <a:pPr lvl="1"/>
            <a:r>
              <a:rPr lang="en-US" sz="2400" dirty="0" err="1">
                <a:effectLst/>
                <a:latin typeface="Calibri" panose="020F0502020204030204" pitchFamily="34" charset="0"/>
              </a:rPr>
              <a:t>Upconversion</a:t>
            </a:r>
            <a:r>
              <a:rPr lang="en-US" sz="2400" dirty="0">
                <a:effectLst/>
                <a:latin typeface="Calibri" panose="020F0502020204030204" pitchFamily="34" charset="0"/>
              </a:rPr>
              <a:t> of residual motion into the detection band </a:t>
            </a:r>
            <a:endParaRPr lang="en-US" sz="4000" dirty="0"/>
          </a:p>
          <a:p>
            <a:pPr lvl="1"/>
            <a:r>
              <a:rPr lang="en-US" sz="2400" dirty="0">
                <a:effectLst/>
                <a:latin typeface="Calibri" panose="020F0502020204030204" pitchFamily="34" charset="0"/>
              </a:rPr>
              <a:t>Control noise </a:t>
            </a:r>
          </a:p>
          <a:p>
            <a:r>
              <a:rPr lang="en-US" sz="2400" dirty="0">
                <a:effectLst/>
                <a:latin typeface="Calibri" panose="020F0502020204030204" pitchFamily="34" charset="0"/>
              </a:rPr>
              <a:t>Newtonian noise crossing: </a:t>
            </a:r>
            <a:endParaRPr lang="en-US" sz="4000" dirty="0">
              <a:effectLst/>
            </a:endParaRPr>
          </a:p>
          <a:p>
            <a:pPr marL="0" indent="0">
              <a:buNone/>
            </a:pPr>
            <a:r>
              <a:rPr lang="en-US" sz="2400" dirty="0">
                <a:effectLst/>
                <a:latin typeface="Calibri" panose="020F0502020204030204" pitchFamily="34" charset="0"/>
              </a:rPr>
              <a:t>2 x 10</a:t>
            </a:r>
            <a:r>
              <a:rPr lang="en-US" sz="2400" baseline="30000" dirty="0">
                <a:effectLst/>
                <a:latin typeface="Calibri" panose="020F0502020204030204" pitchFamily="34" charset="0"/>
              </a:rPr>
              <a:t>-22</a:t>
            </a:r>
            <a:r>
              <a:rPr lang="en-US" sz="2400" dirty="0">
                <a:effectLst/>
                <a:latin typeface="Calibri" panose="020F0502020204030204" pitchFamily="34" charset="0"/>
              </a:rPr>
              <a:t> Hz</a:t>
            </a:r>
            <a:r>
              <a:rPr lang="en-US" sz="2400" baseline="30000" dirty="0">
                <a:effectLst/>
                <a:latin typeface="Calibri" panose="020F0502020204030204" pitchFamily="34" charset="0"/>
              </a:rPr>
              <a:t>-1/2</a:t>
            </a:r>
            <a:r>
              <a:rPr lang="en-US" sz="2400" dirty="0">
                <a:effectLst/>
                <a:latin typeface="Calibri" panose="020F0502020204030204" pitchFamily="34" charset="0"/>
              </a:rPr>
              <a:t> at 1.8 Hz (</a:t>
            </a:r>
            <a:r>
              <a:rPr lang="en-US" sz="2400" dirty="0" err="1">
                <a:effectLst/>
                <a:latin typeface="Calibri" panose="020F0502020204030204" pitchFamily="34" charset="0"/>
              </a:rPr>
              <a:t>AdV</a:t>
            </a:r>
            <a:r>
              <a:rPr lang="en-US" sz="2400" dirty="0">
                <a:effectLst/>
                <a:latin typeface="Calibri" panose="020F0502020204030204" pitchFamily="34" charset="0"/>
              </a:rPr>
              <a:t>: 3.2 Hz) </a:t>
            </a:r>
            <a:endParaRPr lang="en-US" sz="4000" dirty="0">
              <a:effectLst/>
            </a:endParaRPr>
          </a:p>
          <a:p>
            <a:pPr marL="0" indent="0">
              <a:buNone/>
            </a:pPr>
            <a:endParaRPr lang="en-US" sz="4000" dirty="0"/>
          </a:p>
        </p:txBody>
      </p:sp>
      <p:pic>
        <p:nvPicPr>
          <p:cNvPr id="7" name="Picture 6">
            <a:extLst>
              <a:ext uri="{FF2B5EF4-FFF2-40B4-BE49-F238E27FC236}">
                <a16:creationId xmlns:a16="http://schemas.microsoft.com/office/drawing/2014/main" id="{B3FBB9B1-68D6-82FD-E2C5-655B99066321}"/>
              </a:ext>
            </a:extLst>
          </p:cNvPr>
          <p:cNvPicPr>
            <a:picLocks noChangeAspect="1"/>
          </p:cNvPicPr>
          <p:nvPr/>
        </p:nvPicPr>
        <p:blipFill>
          <a:blip r:embed="rId2"/>
          <a:stretch>
            <a:fillRect/>
          </a:stretch>
        </p:blipFill>
        <p:spPr>
          <a:xfrm>
            <a:off x="8153400" y="3182145"/>
            <a:ext cx="4018043" cy="3657600"/>
          </a:xfrm>
          <a:prstGeom prst="rect">
            <a:avLst/>
          </a:prstGeom>
        </p:spPr>
      </p:pic>
      <p:pic>
        <p:nvPicPr>
          <p:cNvPr id="9" name="Segnaposto contenuto 5">
            <a:extLst>
              <a:ext uri="{FF2B5EF4-FFF2-40B4-BE49-F238E27FC236}">
                <a16:creationId xmlns:a16="http://schemas.microsoft.com/office/drawing/2014/main" id="{A9090320-6482-E58E-F7D1-4B013AEC01BB}"/>
              </a:ext>
            </a:extLst>
          </p:cNvPr>
          <p:cNvPicPr>
            <a:picLocks noChangeAspect="1"/>
          </p:cNvPicPr>
          <p:nvPr/>
        </p:nvPicPr>
        <p:blipFill>
          <a:blip r:embed="rId3"/>
          <a:stretch>
            <a:fillRect/>
          </a:stretch>
        </p:blipFill>
        <p:spPr>
          <a:xfrm>
            <a:off x="7827818" y="-8202"/>
            <a:ext cx="4364182" cy="3200400"/>
          </a:xfrm>
          <a:prstGeom prst="rect">
            <a:avLst/>
          </a:prstGeom>
        </p:spPr>
      </p:pic>
      <p:grpSp>
        <p:nvGrpSpPr>
          <p:cNvPr id="10" name="Group 9">
            <a:extLst>
              <a:ext uri="{FF2B5EF4-FFF2-40B4-BE49-F238E27FC236}">
                <a16:creationId xmlns:a16="http://schemas.microsoft.com/office/drawing/2014/main" id="{ECEFA0D0-98F3-ECC6-8B91-AD8303F6214B}"/>
              </a:ext>
            </a:extLst>
          </p:cNvPr>
          <p:cNvGrpSpPr>
            <a:grpSpLocks noChangeAspect="1"/>
          </p:cNvGrpSpPr>
          <p:nvPr/>
        </p:nvGrpSpPr>
        <p:grpSpPr>
          <a:xfrm>
            <a:off x="7166572" y="3206566"/>
            <a:ext cx="5025705" cy="3657600"/>
            <a:chOff x="2209800" y="1027906"/>
            <a:chExt cx="7772400" cy="5656580"/>
          </a:xfrm>
        </p:grpSpPr>
        <p:pic>
          <p:nvPicPr>
            <p:cNvPr id="11" name="Picture 10">
              <a:extLst>
                <a:ext uri="{FF2B5EF4-FFF2-40B4-BE49-F238E27FC236}">
                  <a16:creationId xmlns:a16="http://schemas.microsoft.com/office/drawing/2014/main" id="{05ED0F2A-99D8-8F41-7541-60340B60135D}"/>
                </a:ext>
              </a:extLst>
            </p:cNvPr>
            <p:cNvPicPr>
              <a:picLocks noChangeAspect="1"/>
            </p:cNvPicPr>
            <p:nvPr/>
          </p:nvPicPr>
          <p:blipFill>
            <a:blip r:embed="rId4"/>
            <a:stretch>
              <a:fillRect/>
            </a:stretch>
          </p:blipFill>
          <p:spPr>
            <a:xfrm>
              <a:off x="2209800" y="1027906"/>
              <a:ext cx="7772400" cy="5656580"/>
            </a:xfrm>
            <a:prstGeom prst="rect">
              <a:avLst/>
            </a:prstGeom>
          </p:spPr>
        </p:pic>
        <p:sp>
          <p:nvSpPr>
            <p:cNvPr id="12" name="Rectangle 11">
              <a:extLst>
                <a:ext uri="{FF2B5EF4-FFF2-40B4-BE49-F238E27FC236}">
                  <a16:creationId xmlns:a16="http://schemas.microsoft.com/office/drawing/2014/main" id="{FF004EFA-4ACB-09E1-5480-371452805253}"/>
                </a:ext>
              </a:extLst>
            </p:cNvPr>
            <p:cNvSpPr/>
            <p:nvPr/>
          </p:nvSpPr>
          <p:spPr>
            <a:xfrm>
              <a:off x="5649238" y="1240077"/>
              <a:ext cx="4070959" cy="4772416"/>
            </a:xfrm>
            <a:prstGeom prst="rect">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9AE5590-986A-BB9C-B884-71475B546CEE}"/>
                </a:ext>
              </a:extLst>
            </p:cNvPr>
            <p:cNvCxnSpPr/>
            <p:nvPr/>
          </p:nvCxnSpPr>
          <p:spPr>
            <a:xfrm>
              <a:off x="7365304" y="4311042"/>
              <a:ext cx="2154477"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27F7543-99C9-FD74-0254-5C777F9A9695}"/>
                </a:ext>
              </a:extLst>
            </p:cNvPr>
            <p:cNvCxnSpPr/>
            <p:nvPr/>
          </p:nvCxnSpPr>
          <p:spPr>
            <a:xfrm>
              <a:off x="7365304" y="4563650"/>
              <a:ext cx="2154477"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 name="Straight Arrow Connector 7">
            <a:extLst>
              <a:ext uri="{FF2B5EF4-FFF2-40B4-BE49-F238E27FC236}">
                <a16:creationId xmlns:a16="http://schemas.microsoft.com/office/drawing/2014/main" id="{9CDE93FC-80B8-A77E-36EE-C6C8C7F5A46F}"/>
              </a:ext>
            </a:extLst>
          </p:cNvPr>
          <p:cNvCxnSpPr>
            <a:cxnSpLocks/>
          </p:cNvCxnSpPr>
          <p:nvPr/>
        </p:nvCxnSpPr>
        <p:spPr>
          <a:xfrm flipV="1">
            <a:off x="5257800" y="4351569"/>
            <a:ext cx="3032760" cy="31929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85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358D5C0-EC0E-992E-908D-04950CBDD8FD}"/>
              </a:ext>
            </a:extLst>
          </p:cNvPr>
          <p:cNvSpPr>
            <a:spLocks noGrp="1"/>
          </p:cNvSpPr>
          <p:nvPr>
            <p:ph type="sldNum" sz="quarter" idx="12"/>
          </p:nvPr>
        </p:nvSpPr>
        <p:spPr/>
        <p:txBody>
          <a:bodyPr/>
          <a:lstStyle/>
          <a:p>
            <a:fld id="{9B13B172-409A-48BF-92CD-9E808051E234}" type="slidenum">
              <a:rPr lang="it-IT" smtClean="0"/>
              <a:pPr/>
              <a:t>7</a:t>
            </a:fld>
            <a:endParaRPr lang="it-IT"/>
          </a:p>
        </p:txBody>
      </p:sp>
      <p:sp>
        <p:nvSpPr>
          <p:cNvPr id="3" name="Segnaposto contenuto 2">
            <a:extLst>
              <a:ext uri="{FF2B5EF4-FFF2-40B4-BE49-F238E27FC236}">
                <a16:creationId xmlns:a16="http://schemas.microsoft.com/office/drawing/2014/main" id="{172353A6-0C6F-6906-A52D-00AE13B341D2}"/>
              </a:ext>
            </a:extLst>
          </p:cNvPr>
          <p:cNvSpPr>
            <a:spLocks noGrp="1"/>
          </p:cNvSpPr>
          <p:nvPr>
            <p:ph idx="4294967295"/>
          </p:nvPr>
        </p:nvSpPr>
        <p:spPr>
          <a:xfrm>
            <a:off x="204358" y="986118"/>
            <a:ext cx="6586538" cy="2116137"/>
          </a:xfrm>
        </p:spPr>
        <p:txBody>
          <a:bodyPr>
            <a:normAutofit fontScale="70000" lnSpcReduction="20000"/>
          </a:bodyPr>
          <a:lstStyle/>
          <a:p>
            <a:r>
              <a:rPr lang="en-US" dirty="0"/>
              <a:t>GW detectors aren’t a linear device:</a:t>
            </a:r>
          </a:p>
          <a:p>
            <a:pPr lvl="1"/>
            <a:r>
              <a:rPr lang="en-US" dirty="0" err="1"/>
              <a:t>Upconversions</a:t>
            </a:r>
            <a:endParaRPr lang="en-US" dirty="0"/>
          </a:p>
          <a:p>
            <a:r>
              <a:rPr lang="en-US" dirty="0"/>
              <a:t>BNS SNR is built at high frequency (&gt;100Hz), but the BNR reach is strongly affected my (micro) seismic noise</a:t>
            </a:r>
          </a:p>
          <a:p>
            <a:r>
              <a:rPr lang="en-US" dirty="0"/>
              <a:t>Microseism increases also the </a:t>
            </a:r>
            <a:r>
              <a:rPr lang="en-US" dirty="0" err="1"/>
              <a:t>glitchness</a:t>
            </a:r>
            <a:r>
              <a:rPr lang="en-US" dirty="0"/>
              <a:t> of the detectors</a:t>
            </a:r>
          </a:p>
          <a:p>
            <a:endParaRPr lang="en-US" dirty="0"/>
          </a:p>
        </p:txBody>
      </p:sp>
      <p:pic>
        <p:nvPicPr>
          <p:cNvPr id="6" name="Immagine 5">
            <a:extLst>
              <a:ext uri="{FF2B5EF4-FFF2-40B4-BE49-F238E27FC236}">
                <a16:creationId xmlns:a16="http://schemas.microsoft.com/office/drawing/2014/main" id="{C6086545-AB2C-2A82-672F-47C64D43A2EF}"/>
              </a:ext>
            </a:extLst>
          </p:cNvPr>
          <p:cNvPicPr>
            <a:picLocks noChangeAspect="1"/>
          </p:cNvPicPr>
          <p:nvPr/>
        </p:nvPicPr>
        <p:blipFill>
          <a:blip r:embed="rId2"/>
          <a:stretch>
            <a:fillRect/>
          </a:stretch>
        </p:blipFill>
        <p:spPr>
          <a:xfrm>
            <a:off x="7124846" y="889320"/>
            <a:ext cx="4862796" cy="2724658"/>
          </a:xfrm>
          <a:prstGeom prst="rect">
            <a:avLst/>
          </a:prstGeom>
        </p:spPr>
      </p:pic>
      <p:sp>
        <p:nvSpPr>
          <p:cNvPr id="7" name="CasellaDiTesto 6">
            <a:extLst>
              <a:ext uri="{FF2B5EF4-FFF2-40B4-BE49-F238E27FC236}">
                <a16:creationId xmlns:a16="http://schemas.microsoft.com/office/drawing/2014/main" id="{7E88B05C-B582-7E12-3CBD-E96A3BA2954B}"/>
              </a:ext>
            </a:extLst>
          </p:cNvPr>
          <p:cNvSpPr txBox="1"/>
          <p:nvPr/>
        </p:nvSpPr>
        <p:spPr>
          <a:xfrm>
            <a:off x="7313463" y="519988"/>
            <a:ext cx="4602094" cy="369332"/>
          </a:xfrm>
          <a:prstGeom prst="rect">
            <a:avLst/>
          </a:prstGeom>
          <a:noFill/>
        </p:spPr>
        <p:txBody>
          <a:bodyPr wrap="none" rtlCol="0">
            <a:spAutoFit/>
          </a:bodyPr>
          <a:lstStyle/>
          <a:p>
            <a:r>
              <a:rPr lang="en-US" dirty="0"/>
              <a:t>Seismic noise at Virgo at weekly basis (velocity)</a:t>
            </a:r>
          </a:p>
        </p:txBody>
      </p:sp>
      <p:pic>
        <p:nvPicPr>
          <p:cNvPr id="9" name="Immagine 8">
            <a:extLst>
              <a:ext uri="{FF2B5EF4-FFF2-40B4-BE49-F238E27FC236}">
                <a16:creationId xmlns:a16="http://schemas.microsoft.com/office/drawing/2014/main" id="{241B81F4-B970-E9C3-63FF-B6C682598EE0}"/>
              </a:ext>
            </a:extLst>
          </p:cNvPr>
          <p:cNvPicPr>
            <a:picLocks noChangeAspect="1"/>
          </p:cNvPicPr>
          <p:nvPr/>
        </p:nvPicPr>
        <p:blipFill>
          <a:blip r:embed="rId3"/>
          <a:stretch>
            <a:fillRect/>
          </a:stretch>
        </p:blipFill>
        <p:spPr>
          <a:xfrm>
            <a:off x="7141753" y="3798281"/>
            <a:ext cx="4974047" cy="2447554"/>
          </a:xfrm>
          <a:prstGeom prst="rect">
            <a:avLst/>
          </a:prstGeom>
        </p:spPr>
      </p:pic>
      <p:pic>
        <p:nvPicPr>
          <p:cNvPr id="11" name="Immagine 10">
            <a:extLst>
              <a:ext uri="{FF2B5EF4-FFF2-40B4-BE49-F238E27FC236}">
                <a16:creationId xmlns:a16="http://schemas.microsoft.com/office/drawing/2014/main" id="{62F2B13C-B0A7-A22E-460E-AB8C00EFDD6E}"/>
              </a:ext>
            </a:extLst>
          </p:cNvPr>
          <p:cNvPicPr>
            <a:picLocks noChangeAspect="1"/>
          </p:cNvPicPr>
          <p:nvPr/>
        </p:nvPicPr>
        <p:blipFill>
          <a:blip r:embed="rId4"/>
          <a:stretch>
            <a:fillRect/>
          </a:stretch>
        </p:blipFill>
        <p:spPr>
          <a:xfrm>
            <a:off x="111939" y="3917371"/>
            <a:ext cx="7080158" cy="1954511"/>
          </a:xfrm>
          <a:prstGeom prst="rect">
            <a:avLst/>
          </a:prstGeom>
        </p:spPr>
      </p:pic>
    </p:spTree>
    <p:extLst>
      <p:ext uri="{BB962C8B-B14F-4D97-AF65-F5344CB8AC3E}">
        <p14:creationId xmlns:p14="http://schemas.microsoft.com/office/powerpoint/2010/main" val="101122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txBox="1"/>
          <p:nvPr/>
        </p:nvSpPr>
        <p:spPr>
          <a:xfrm>
            <a:off x="1861408" y="4634660"/>
            <a:ext cx="18415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a:t>
            </a:r>
            <a:endParaRPr/>
          </a:p>
        </p:txBody>
      </p:sp>
      <p:pic>
        <p:nvPicPr>
          <p:cNvPr id="160" name="Google Shape;160;p1" descr="Immagine che contiene testo, diagramma, Diagramma, linea&#10;&#10;Descrizione generata automaticamente"/>
          <p:cNvPicPr preferRelativeResize="0"/>
          <p:nvPr/>
        </p:nvPicPr>
        <p:blipFill rotWithShape="1">
          <a:blip r:embed="rId3">
            <a:alphaModFix/>
          </a:blip>
          <a:srcRect/>
          <a:stretch/>
        </p:blipFill>
        <p:spPr>
          <a:xfrm>
            <a:off x="4099125" y="5378386"/>
            <a:ext cx="1799351" cy="1199568"/>
          </a:xfrm>
          <a:prstGeom prst="rect">
            <a:avLst/>
          </a:prstGeom>
          <a:noFill/>
          <a:ln>
            <a:noFill/>
          </a:ln>
        </p:spPr>
      </p:pic>
      <p:pic>
        <p:nvPicPr>
          <p:cNvPr id="161" name="Google Shape;161;p1" descr="Immagine che contiene testo, diagramma, Diagramma, linea&#10;&#10;Descrizione generata automaticamente"/>
          <p:cNvPicPr preferRelativeResize="0"/>
          <p:nvPr/>
        </p:nvPicPr>
        <p:blipFill rotWithShape="1">
          <a:blip r:embed="rId4">
            <a:alphaModFix/>
          </a:blip>
          <a:srcRect/>
          <a:stretch/>
        </p:blipFill>
        <p:spPr>
          <a:xfrm>
            <a:off x="4094920" y="2958855"/>
            <a:ext cx="1799351" cy="1199568"/>
          </a:xfrm>
          <a:prstGeom prst="rect">
            <a:avLst/>
          </a:prstGeom>
          <a:noFill/>
          <a:ln>
            <a:noFill/>
          </a:ln>
        </p:spPr>
      </p:pic>
      <p:pic>
        <p:nvPicPr>
          <p:cNvPr id="162" name="Google Shape;162;p1" descr="Immagine che contiene testo, diagramma, Diagramma, linea&#10;&#10;Descrizione generata automaticamente"/>
          <p:cNvPicPr preferRelativeResize="0"/>
          <p:nvPr/>
        </p:nvPicPr>
        <p:blipFill rotWithShape="1">
          <a:blip r:embed="rId5">
            <a:alphaModFix/>
          </a:blip>
          <a:srcRect/>
          <a:stretch/>
        </p:blipFill>
        <p:spPr>
          <a:xfrm>
            <a:off x="4094160" y="4186049"/>
            <a:ext cx="1799351" cy="1199568"/>
          </a:xfrm>
          <a:prstGeom prst="rect">
            <a:avLst/>
          </a:prstGeom>
          <a:noFill/>
          <a:ln>
            <a:noFill/>
          </a:ln>
        </p:spPr>
      </p:pic>
      <p:pic>
        <p:nvPicPr>
          <p:cNvPr id="163" name="Google Shape;163;p1" descr="Immagine che contiene testo, diagramma, Diagramma, linea&#10;&#10;Descrizione generata automaticamente"/>
          <p:cNvPicPr preferRelativeResize="0"/>
          <p:nvPr/>
        </p:nvPicPr>
        <p:blipFill rotWithShape="1">
          <a:blip r:embed="rId6">
            <a:alphaModFix/>
          </a:blip>
          <a:srcRect/>
          <a:stretch/>
        </p:blipFill>
        <p:spPr>
          <a:xfrm>
            <a:off x="4094160" y="1750662"/>
            <a:ext cx="1799351" cy="1199568"/>
          </a:xfrm>
          <a:prstGeom prst="rect">
            <a:avLst/>
          </a:prstGeom>
          <a:noFill/>
          <a:ln>
            <a:noFill/>
          </a:ln>
        </p:spPr>
      </p:pic>
      <p:sp>
        <p:nvSpPr>
          <p:cNvPr id="164" name="Google Shape;164;p1"/>
          <p:cNvSpPr txBox="1"/>
          <p:nvPr/>
        </p:nvSpPr>
        <p:spPr>
          <a:xfrm>
            <a:off x="4446118" y="2333939"/>
            <a:ext cx="77974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i="0" u="none" strike="noStrike" cap="none">
                <a:solidFill>
                  <a:srgbClr val="000000"/>
                </a:solidFill>
                <a:latin typeface="Calibri"/>
                <a:ea typeface="Calibri"/>
                <a:cs typeface="Calibri"/>
                <a:sym typeface="Calibri"/>
              </a:rPr>
              <a:t>WP1</a:t>
            </a:r>
            <a:endParaRPr/>
          </a:p>
        </p:txBody>
      </p:sp>
      <p:sp>
        <p:nvSpPr>
          <p:cNvPr id="165" name="Google Shape;165;p1"/>
          <p:cNvSpPr txBox="1"/>
          <p:nvPr/>
        </p:nvSpPr>
        <p:spPr>
          <a:xfrm>
            <a:off x="4434414" y="3568583"/>
            <a:ext cx="77974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000000"/>
                </a:solidFill>
                <a:latin typeface="Calibri"/>
                <a:ea typeface="Calibri"/>
                <a:cs typeface="Calibri"/>
                <a:sym typeface="Calibri"/>
              </a:rPr>
              <a:t>WP3</a:t>
            </a:r>
            <a:endParaRPr/>
          </a:p>
        </p:txBody>
      </p:sp>
      <p:sp>
        <p:nvSpPr>
          <p:cNvPr id="166" name="Google Shape;166;p1"/>
          <p:cNvSpPr txBox="1"/>
          <p:nvPr/>
        </p:nvSpPr>
        <p:spPr>
          <a:xfrm>
            <a:off x="4446117" y="4823642"/>
            <a:ext cx="77974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000000"/>
                </a:solidFill>
                <a:latin typeface="Calibri"/>
                <a:ea typeface="Calibri"/>
                <a:cs typeface="Calibri"/>
                <a:sym typeface="Calibri"/>
              </a:rPr>
              <a:t>WP7</a:t>
            </a:r>
            <a:endParaRPr/>
          </a:p>
        </p:txBody>
      </p:sp>
      <p:sp>
        <p:nvSpPr>
          <p:cNvPr id="167" name="Google Shape;167;p1"/>
          <p:cNvSpPr txBox="1"/>
          <p:nvPr/>
        </p:nvSpPr>
        <p:spPr>
          <a:xfrm>
            <a:off x="4470828" y="6043605"/>
            <a:ext cx="730319"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000000"/>
                </a:solidFill>
                <a:latin typeface="Calibri"/>
                <a:ea typeface="Calibri"/>
                <a:cs typeface="Calibri"/>
                <a:sym typeface="Calibri"/>
              </a:rPr>
              <a:t>WP9</a:t>
            </a:r>
            <a:endParaRPr/>
          </a:p>
        </p:txBody>
      </p:sp>
      <p:pic>
        <p:nvPicPr>
          <p:cNvPr id="168" name="Google Shape;168;p1"/>
          <p:cNvPicPr preferRelativeResize="0"/>
          <p:nvPr/>
        </p:nvPicPr>
        <p:blipFill rotWithShape="1">
          <a:blip r:embed="rId7">
            <a:alphaModFix/>
          </a:blip>
          <a:srcRect/>
          <a:stretch/>
        </p:blipFill>
        <p:spPr>
          <a:xfrm>
            <a:off x="5895031" y="999914"/>
            <a:ext cx="6204826" cy="5562233"/>
          </a:xfrm>
          <a:prstGeom prst="rect">
            <a:avLst/>
          </a:prstGeom>
          <a:noFill/>
          <a:ln>
            <a:noFill/>
          </a:ln>
        </p:spPr>
      </p:pic>
      <p:cxnSp>
        <p:nvCxnSpPr>
          <p:cNvPr id="169" name="Google Shape;169;p1"/>
          <p:cNvCxnSpPr>
            <a:stCxn id="160" idx="3"/>
          </p:cNvCxnSpPr>
          <p:nvPr/>
        </p:nvCxnSpPr>
        <p:spPr>
          <a:xfrm rot="10800000" flipH="1">
            <a:off x="5898476" y="5643670"/>
            <a:ext cx="3213300" cy="334500"/>
          </a:xfrm>
          <a:prstGeom prst="straightConnector1">
            <a:avLst/>
          </a:prstGeom>
          <a:noFill/>
          <a:ln w="53975" cap="flat" cmpd="sng">
            <a:solidFill>
              <a:srgbClr val="000000"/>
            </a:solidFill>
            <a:prstDash val="solid"/>
            <a:miter lim="800000"/>
            <a:headEnd type="none" w="sm" len="sm"/>
            <a:tailEnd type="triangle" w="med" len="med"/>
          </a:ln>
        </p:spPr>
      </p:cxnSp>
      <p:cxnSp>
        <p:nvCxnSpPr>
          <p:cNvPr id="170" name="Google Shape;170;p1"/>
          <p:cNvCxnSpPr/>
          <p:nvPr/>
        </p:nvCxnSpPr>
        <p:spPr>
          <a:xfrm>
            <a:off x="5201147" y="2643948"/>
            <a:ext cx="1696214" cy="759369"/>
          </a:xfrm>
          <a:prstGeom prst="straightConnector1">
            <a:avLst/>
          </a:prstGeom>
          <a:noFill/>
          <a:ln w="53975" cap="flat" cmpd="sng">
            <a:solidFill>
              <a:srgbClr val="000000"/>
            </a:solidFill>
            <a:prstDash val="solid"/>
            <a:miter lim="800000"/>
            <a:headEnd type="none" w="sm" len="sm"/>
            <a:tailEnd type="triangle" w="med" len="med"/>
          </a:ln>
        </p:spPr>
      </p:cxnSp>
      <p:cxnSp>
        <p:nvCxnSpPr>
          <p:cNvPr id="171" name="Google Shape;171;p1"/>
          <p:cNvCxnSpPr/>
          <p:nvPr/>
        </p:nvCxnSpPr>
        <p:spPr>
          <a:xfrm>
            <a:off x="7634689" y="3427721"/>
            <a:ext cx="2291509" cy="2151748"/>
          </a:xfrm>
          <a:prstGeom prst="straightConnector1">
            <a:avLst/>
          </a:prstGeom>
          <a:noFill/>
          <a:ln w="44450" cap="flat" cmpd="sng">
            <a:solidFill>
              <a:srgbClr val="4472C4"/>
            </a:solidFill>
            <a:prstDash val="solid"/>
            <a:miter lim="800000"/>
            <a:headEnd type="triangle" w="med" len="med"/>
            <a:tailEnd type="triangle" w="med" len="med"/>
          </a:ln>
        </p:spPr>
      </p:cxnSp>
      <p:sp>
        <p:nvSpPr>
          <p:cNvPr id="172" name="Google Shape;172;p1"/>
          <p:cNvSpPr txBox="1"/>
          <p:nvPr/>
        </p:nvSpPr>
        <p:spPr>
          <a:xfrm rot="2654823">
            <a:off x="8056552" y="3767316"/>
            <a:ext cx="10245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2F5496"/>
                </a:solidFill>
                <a:latin typeface="Calibri"/>
                <a:ea typeface="Calibri"/>
                <a:cs typeface="Calibri"/>
                <a:sym typeface="Calibri"/>
              </a:rPr>
              <a:t>~13km</a:t>
            </a:r>
            <a:endParaRPr/>
          </a:p>
        </p:txBody>
      </p:sp>
      <p:pic>
        <p:nvPicPr>
          <p:cNvPr id="173" name="Google Shape;173;p1"/>
          <p:cNvPicPr preferRelativeResize="0"/>
          <p:nvPr/>
        </p:nvPicPr>
        <p:blipFill rotWithShape="1">
          <a:blip r:embed="rId8">
            <a:alphaModFix/>
          </a:blip>
          <a:srcRect/>
          <a:stretch/>
        </p:blipFill>
        <p:spPr>
          <a:xfrm>
            <a:off x="45309" y="3684917"/>
            <a:ext cx="4000497" cy="3125637"/>
          </a:xfrm>
          <a:prstGeom prst="rect">
            <a:avLst/>
          </a:prstGeom>
          <a:noFill/>
          <a:ln>
            <a:noFill/>
          </a:ln>
        </p:spPr>
      </p:pic>
      <p:pic>
        <p:nvPicPr>
          <p:cNvPr id="174" name="Google Shape;174;p1"/>
          <p:cNvPicPr preferRelativeResize="0"/>
          <p:nvPr/>
        </p:nvPicPr>
        <p:blipFill rotWithShape="1">
          <a:blip r:embed="rId9">
            <a:alphaModFix/>
          </a:blip>
          <a:srcRect/>
          <a:stretch/>
        </p:blipFill>
        <p:spPr>
          <a:xfrm>
            <a:off x="5888546" y="854467"/>
            <a:ext cx="1725306" cy="935984"/>
          </a:xfrm>
          <a:prstGeom prst="rect">
            <a:avLst/>
          </a:prstGeom>
          <a:noFill/>
          <a:ln w="12700" cap="flat" cmpd="sng">
            <a:solidFill>
              <a:srgbClr val="000000"/>
            </a:solidFill>
            <a:prstDash val="solid"/>
            <a:round/>
            <a:headEnd type="none" w="sm" len="sm"/>
            <a:tailEnd type="none" w="sm" len="sm"/>
          </a:ln>
        </p:spPr>
      </p:pic>
      <p:sp>
        <p:nvSpPr>
          <p:cNvPr id="175" name="Google Shape;175;p1"/>
          <p:cNvSpPr txBox="1"/>
          <p:nvPr/>
        </p:nvSpPr>
        <p:spPr>
          <a:xfrm>
            <a:off x="261499" y="59852"/>
            <a:ext cx="11838358" cy="954067"/>
          </a:xfrm>
          <a:prstGeom prst="rect">
            <a:avLst/>
          </a:prstGeom>
          <a:solidFill>
            <a:schemeClr val="bg1"/>
          </a:solidFill>
          <a:ln>
            <a:noFill/>
          </a:ln>
        </p:spPr>
        <p:txBody>
          <a:bodyPr spcFirstLastPara="1" wrap="square" lIns="91425" tIns="45700" rIns="91425" bIns="45700" anchor="t" anchorCtr="0">
            <a:spAutoFit/>
          </a:bodyPr>
          <a:lstStyle/>
          <a:p>
            <a:pPr lvl="0"/>
            <a:r>
              <a:rPr lang="it-IT" sz="2800" b="1" dirty="0">
                <a:solidFill>
                  <a:schemeClr val="accent1">
                    <a:lumMod val="75000"/>
                  </a:schemeClr>
                </a:solidFill>
                <a:latin typeface="Arial" panose="020B0604020202020204" pitchFamily="34" charset="0"/>
                <a:cs typeface="Arial" panose="020B0604020202020204" pitchFamily="34" charset="0"/>
              </a:rPr>
              <a:t>Risk from human and industrial activities:</a:t>
            </a:r>
          </a:p>
          <a:p>
            <a:pPr lvl="0"/>
            <a:r>
              <a:rPr lang="it-IT" sz="2800" b="1" dirty="0">
                <a:latin typeface="Arial" panose="020B0604020202020204" pitchFamily="34" charset="0"/>
                <a:cs typeface="Arial" panose="020B0604020202020204" pitchFamily="34" charset="0"/>
              </a:rPr>
              <a:t> </a:t>
            </a:r>
            <a:r>
              <a:rPr lang="en-GB" sz="2800" b="1" dirty="0">
                <a:solidFill>
                  <a:schemeClr val="accent1">
                    <a:lumMod val="75000"/>
                  </a:schemeClr>
                </a:solidFill>
                <a:latin typeface="Arial" panose="020B0604020202020204" pitchFamily="34" charset="0"/>
                <a:ea typeface="Arial"/>
                <a:cs typeface="Arial" panose="020B0604020202020204" pitchFamily="34" charset="0"/>
                <a:sym typeface="Arial"/>
              </a:rPr>
              <a:t>Windfarm induced seismic noise: a case study in Sardinia for ET</a:t>
            </a:r>
            <a:endParaRPr sz="2800" b="1" dirty="0">
              <a:solidFill>
                <a:schemeClr val="accent1">
                  <a:lumMod val="75000"/>
                </a:schemeClr>
              </a:solidFill>
              <a:latin typeface="Arial" panose="020B0604020202020204" pitchFamily="34" charset="0"/>
              <a:cs typeface="Arial" panose="020B0604020202020204" pitchFamily="34" charset="0"/>
            </a:endParaRPr>
          </a:p>
        </p:txBody>
      </p:sp>
      <p:sp>
        <p:nvSpPr>
          <p:cNvPr id="176" name="Google Shape;176;p1"/>
          <p:cNvSpPr txBox="1"/>
          <p:nvPr/>
        </p:nvSpPr>
        <p:spPr>
          <a:xfrm>
            <a:off x="45309" y="899287"/>
            <a:ext cx="4047331" cy="286232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en-GB" sz="1800" dirty="0">
                <a:solidFill>
                  <a:schemeClr val="dk1"/>
                </a:solidFill>
                <a:latin typeface="Arial"/>
                <a:ea typeface="Arial"/>
                <a:cs typeface="Arial"/>
                <a:sym typeface="Arial"/>
              </a:rPr>
              <a:t>Main peak at ~3Hz + harmonics close to the wind farm (WP1);</a:t>
            </a:r>
            <a:endParaRPr dirty="0"/>
          </a:p>
          <a:p>
            <a:pPr marL="342900" marR="0" lvl="0" indent="-342900" algn="just" rtl="0">
              <a:spcBef>
                <a:spcPts val="0"/>
              </a:spcBef>
              <a:spcAft>
                <a:spcPts val="0"/>
              </a:spcAft>
              <a:buClr>
                <a:schemeClr val="dk1"/>
              </a:buClr>
              <a:buSzPts val="1800"/>
              <a:buFont typeface="Arial"/>
              <a:buChar char="-"/>
            </a:pPr>
            <a:r>
              <a:rPr lang="en-GB" sz="1800" dirty="0">
                <a:solidFill>
                  <a:schemeClr val="dk1"/>
                </a:solidFill>
                <a:latin typeface="Arial"/>
                <a:ea typeface="Arial"/>
                <a:cs typeface="Arial"/>
                <a:sym typeface="Arial"/>
              </a:rPr>
              <a:t>Only main peak + first few harmonics close to P2, visible </a:t>
            </a:r>
            <a:r>
              <a:rPr lang="en-GB" sz="1800" dirty="0" err="1">
                <a:solidFill>
                  <a:schemeClr val="dk1"/>
                </a:solidFill>
                <a:latin typeface="Arial"/>
                <a:ea typeface="Arial"/>
                <a:cs typeface="Arial"/>
                <a:sym typeface="Arial"/>
              </a:rPr>
              <a:t>wrt</a:t>
            </a:r>
            <a:r>
              <a:rPr lang="en-GB" sz="1800" dirty="0">
                <a:solidFill>
                  <a:schemeClr val="dk1"/>
                </a:solidFill>
                <a:latin typeface="Arial"/>
                <a:ea typeface="Arial"/>
                <a:cs typeface="Arial"/>
                <a:sym typeface="Arial"/>
              </a:rPr>
              <a:t> to the low background (NLNM);</a:t>
            </a:r>
            <a:endParaRPr dirty="0"/>
          </a:p>
          <a:p>
            <a:pPr marL="342900" marR="0" lvl="0" indent="-342900" algn="just" rtl="0">
              <a:spcBef>
                <a:spcPts val="0"/>
              </a:spcBef>
              <a:spcAft>
                <a:spcPts val="0"/>
              </a:spcAft>
              <a:buClr>
                <a:schemeClr val="dk1"/>
              </a:buClr>
              <a:buSzPts val="1800"/>
              <a:buFont typeface="Arial"/>
              <a:buChar char="-"/>
            </a:pPr>
            <a:r>
              <a:rPr lang="en-GB" sz="1800" dirty="0">
                <a:solidFill>
                  <a:schemeClr val="dk1"/>
                </a:solidFill>
                <a:latin typeface="Arial"/>
                <a:ea typeface="Arial"/>
                <a:cs typeface="Arial"/>
                <a:sym typeface="Arial"/>
              </a:rPr>
              <a:t>Wind-correlated (RPM) increase of noise rms;</a:t>
            </a:r>
            <a:endParaRPr dirty="0"/>
          </a:p>
          <a:p>
            <a:pPr marL="342900" marR="0" lvl="0" indent="-342900" algn="just" rtl="0">
              <a:spcBef>
                <a:spcPts val="0"/>
              </a:spcBef>
              <a:spcAft>
                <a:spcPts val="0"/>
              </a:spcAft>
              <a:buClr>
                <a:schemeClr val="dk1"/>
              </a:buClr>
              <a:buSzPts val="1800"/>
              <a:buFont typeface="Arial"/>
              <a:buChar char="-"/>
            </a:pPr>
            <a:r>
              <a:rPr lang="en-GB" sz="1800" dirty="0">
                <a:solidFill>
                  <a:schemeClr val="dk1"/>
                </a:solidFill>
                <a:latin typeface="Arial"/>
                <a:ea typeface="Arial"/>
                <a:cs typeface="Arial"/>
                <a:sym typeface="Arial"/>
              </a:rPr>
              <a:t>Propagation/attenuation/amplification of seismic waves depends on the local subsurface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94D5D-9C21-5198-7B2D-AF1361BABB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7DDEB9-639D-8B3C-66CC-D1569A996266}"/>
              </a:ext>
            </a:extLst>
          </p:cNvPr>
          <p:cNvSpPr>
            <a:spLocks noGrp="1"/>
          </p:cNvSpPr>
          <p:nvPr>
            <p:ph type="title"/>
          </p:nvPr>
        </p:nvSpPr>
        <p:spPr/>
        <p:txBody>
          <a:bodyPr>
            <a:normAutofit fontScale="90000"/>
          </a:bodyPr>
          <a:lstStyle/>
          <a:p>
            <a:r>
              <a:rPr lang="it-IT" dirty="0"/>
              <a:t>Impact of </a:t>
            </a:r>
            <a:r>
              <a:rPr lang="it-IT" dirty="0" err="1"/>
              <a:t>Environmental</a:t>
            </a:r>
            <a:r>
              <a:rPr lang="it-IT" dirty="0"/>
              <a:t> </a:t>
            </a:r>
            <a:r>
              <a:rPr lang="it-IT" dirty="0" err="1"/>
              <a:t>Transients</a:t>
            </a:r>
            <a:r>
              <a:rPr lang="it-IT" dirty="0"/>
              <a:t> on ET Science</a:t>
            </a:r>
            <a:endParaRPr lang="en-US" dirty="0"/>
          </a:p>
        </p:txBody>
      </p:sp>
      <p:sp>
        <p:nvSpPr>
          <p:cNvPr id="4" name="Slide Number Placeholder 3">
            <a:extLst>
              <a:ext uri="{FF2B5EF4-FFF2-40B4-BE49-F238E27FC236}">
                <a16:creationId xmlns:a16="http://schemas.microsoft.com/office/drawing/2014/main" id="{45BBEEB6-6B2B-9B2A-6ED7-9753D3BA8D77}"/>
              </a:ext>
            </a:extLst>
          </p:cNvPr>
          <p:cNvSpPr>
            <a:spLocks noGrp="1"/>
          </p:cNvSpPr>
          <p:nvPr>
            <p:ph type="sldNum" sz="quarter" idx="12"/>
          </p:nvPr>
        </p:nvSpPr>
        <p:spPr/>
        <p:txBody>
          <a:bodyPr/>
          <a:lstStyle/>
          <a:p>
            <a:fld id="{3457C8A5-4CB7-4769-BF74-3BDC0B71F21F}" type="slidenum">
              <a:rPr lang="en-US" smtClean="0"/>
              <a:pPr/>
              <a:t>9</a:t>
            </a:fld>
            <a:endParaRPr lang="en-US"/>
          </a:p>
        </p:txBody>
      </p:sp>
      <p:pic>
        <p:nvPicPr>
          <p:cNvPr id="16" name="Picture 15">
            <a:extLst>
              <a:ext uri="{FF2B5EF4-FFF2-40B4-BE49-F238E27FC236}">
                <a16:creationId xmlns:a16="http://schemas.microsoft.com/office/drawing/2014/main" id="{0B00176C-7DF5-36F8-4D77-27C4B93AB10B}"/>
              </a:ext>
            </a:extLst>
          </p:cNvPr>
          <p:cNvPicPr>
            <a:picLocks noChangeAspect="1"/>
          </p:cNvPicPr>
          <p:nvPr/>
        </p:nvPicPr>
        <p:blipFill>
          <a:blip r:embed="rId3"/>
          <a:stretch>
            <a:fillRect/>
          </a:stretch>
        </p:blipFill>
        <p:spPr>
          <a:xfrm>
            <a:off x="157288" y="3039371"/>
            <a:ext cx="4987569" cy="2557795"/>
          </a:xfrm>
          <a:prstGeom prst="rect">
            <a:avLst/>
          </a:prstGeom>
        </p:spPr>
      </p:pic>
      <p:sp>
        <p:nvSpPr>
          <p:cNvPr id="17" name="TextBox 16">
            <a:extLst>
              <a:ext uri="{FF2B5EF4-FFF2-40B4-BE49-F238E27FC236}">
                <a16:creationId xmlns:a16="http://schemas.microsoft.com/office/drawing/2014/main" id="{BCB0D91A-62E1-B886-04A3-6FB73365D100}"/>
              </a:ext>
            </a:extLst>
          </p:cNvPr>
          <p:cNvSpPr txBox="1"/>
          <p:nvPr/>
        </p:nvSpPr>
        <p:spPr>
          <a:xfrm>
            <a:off x="277071" y="5540033"/>
            <a:ext cx="1701665" cy="338554"/>
          </a:xfrm>
          <a:prstGeom prst="rect">
            <a:avLst/>
          </a:prstGeom>
          <a:noFill/>
        </p:spPr>
        <p:txBody>
          <a:bodyPr wrap="square">
            <a:spAutoFit/>
          </a:bodyPr>
          <a:lstStyle/>
          <a:p>
            <a:r>
              <a:rPr lang="en-US" sz="1600" dirty="0">
                <a:hlinkClick r:id="rId4"/>
              </a:rPr>
              <a:t>Allocca et al, 2021</a:t>
            </a:r>
            <a:endParaRPr lang="en-US" sz="1600" dirty="0"/>
          </a:p>
        </p:txBody>
      </p:sp>
      <p:sp>
        <p:nvSpPr>
          <p:cNvPr id="18" name="TextBox 17">
            <a:extLst>
              <a:ext uri="{FF2B5EF4-FFF2-40B4-BE49-F238E27FC236}">
                <a16:creationId xmlns:a16="http://schemas.microsoft.com/office/drawing/2014/main" id="{2BC1D8A5-D75B-ACF5-132D-2D3AFF48633C}"/>
              </a:ext>
            </a:extLst>
          </p:cNvPr>
          <p:cNvSpPr txBox="1"/>
          <p:nvPr/>
        </p:nvSpPr>
        <p:spPr>
          <a:xfrm>
            <a:off x="636901" y="1376288"/>
            <a:ext cx="4645755" cy="1569660"/>
          </a:xfrm>
          <a:prstGeom prst="rect">
            <a:avLst/>
          </a:prstGeom>
          <a:noFill/>
        </p:spPr>
        <p:txBody>
          <a:bodyPr wrap="square">
            <a:spAutoFit/>
          </a:bodyPr>
          <a:lstStyle/>
          <a:p>
            <a:r>
              <a:rPr lang="it-IT" sz="2400" dirty="0"/>
              <a:t>A </a:t>
            </a:r>
            <a:r>
              <a:rPr lang="it-IT" sz="2400" dirty="0" err="1"/>
              <a:t>transient</a:t>
            </a:r>
            <a:r>
              <a:rPr lang="it-IT" sz="2400" dirty="0"/>
              <a:t> in the </a:t>
            </a:r>
            <a:r>
              <a:rPr lang="it-IT" sz="2400" dirty="0" err="1"/>
              <a:t>seismic</a:t>
            </a:r>
            <a:r>
              <a:rPr lang="it-IT" sz="2400" dirty="0"/>
              <a:t> field </a:t>
            </a:r>
            <a:r>
              <a:rPr lang="it-IT" sz="2400" dirty="0" err="1"/>
              <a:t>between</a:t>
            </a:r>
            <a:r>
              <a:rPr lang="it-IT" sz="2400" dirty="0"/>
              <a:t> 3Hz and 20Hz </a:t>
            </a:r>
            <a:r>
              <a:rPr lang="it-IT" sz="2400" dirty="0" err="1"/>
              <a:t>results</a:t>
            </a:r>
            <a:r>
              <a:rPr lang="it-IT" sz="2400" dirty="0"/>
              <a:t> in a </a:t>
            </a:r>
            <a:r>
              <a:rPr lang="it-IT" sz="2400" dirty="0" err="1"/>
              <a:t>transient</a:t>
            </a:r>
            <a:r>
              <a:rPr lang="it-IT" sz="2400" dirty="0"/>
              <a:t> in the ET-LF data (of </a:t>
            </a:r>
            <a:r>
              <a:rPr lang="it-IT" sz="2400" dirty="0" err="1"/>
              <a:t>order</a:t>
            </a:r>
            <a:r>
              <a:rPr lang="it-IT" sz="2400" dirty="0"/>
              <a:t> 1 </a:t>
            </a:r>
            <a:r>
              <a:rPr lang="it-IT" sz="2400" dirty="0" err="1"/>
              <a:t>million</a:t>
            </a:r>
            <a:r>
              <a:rPr lang="it-IT" sz="2400" dirty="0"/>
              <a:t> </a:t>
            </a:r>
            <a:r>
              <a:rPr lang="it-IT" sz="2400" dirty="0" err="1"/>
              <a:t>transients</a:t>
            </a:r>
            <a:r>
              <a:rPr lang="it-IT" sz="2400" dirty="0"/>
              <a:t> per </a:t>
            </a:r>
            <a:r>
              <a:rPr lang="it-IT" sz="2400" dirty="0" err="1"/>
              <a:t>year</a:t>
            </a:r>
            <a:r>
              <a:rPr lang="it-IT" sz="2400" dirty="0"/>
              <a:t>).</a:t>
            </a:r>
          </a:p>
        </p:txBody>
      </p:sp>
      <p:pic>
        <p:nvPicPr>
          <p:cNvPr id="6" name="Picture 5">
            <a:extLst>
              <a:ext uri="{FF2B5EF4-FFF2-40B4-BE49-F238E27FC236}">
                <a16:creationId xmlns:a16="http://schemas.microsoft.com/office/drawing/2014/main" id="{BF256F92-C243-BCCA-AA0A-783EA65BA06F}"/>
              </a:ext>
            </a:extLst>
          </p:cNvPr>
          <p:cNvPicPr>
            <a:picLocks noChangeAspect="1"/>
          </p:cNvPicPr>
          <p:nvPr/>
        </p:nvPicPr>
        <p:blipFill>
          <a:blip r:embed="rId5"/>
          <a:stretch>
            <a:fillRect/>
          </a:stretch>
        </p:blipFill>
        <p:spPr>
          <a:xfrm>
            <a:off x="5612722" y="3356276"/>
            <a:ext cx="6275294" cy="1759738"/>
          </a:xfrm>
          <a:prstGeom prst="rect">
            <a:avLst/>
          </a:prstGeom>
        </p:spPr>
      </p:pic>
      <p:sp>
        <p:nvSpPr>
          <p:cNvPr id="7" name="TextBox 6">
            <a:extLst>
              <a:ext uri="{FF2B5EF4-FFF2-40B4-BE49-F238E27FC236}">
                <a16:creationId xmlns:a16="http://schemas.microsoft.com/office/drawing/2014/main" id="{0AD65BDA-0ADD-1F9E-E626-5E2DB5B6614D}"/>
              </a:ext>
            </a:extLst>
          </p:cNvPr>
          <p:cNvSpPr txBox="1"/>
          <p:nvPr/>
        </p:nvSpPr>
        <p:spPr>
          <a:xfrm>
            <a:off x="10170051" y="5057206"/>
            <a:ext cx="1673143" cy="338554"/>
          </a:xfrm>
          <a:prstGeom prst="rect">
            <a:avLst/>
          </a:prstGeom>
          <a:noFill/>
        </p:spPr>
        <p:txBody>
          <a:bodyPr wrap="square">
            <a:spAutoFit/>
          </a:bodyPr>
          <a:lstStyle/>
          <a:p>
            <a:r>
              <a:rPr lang="en-US" sz="1600" dirty="0">
                <a:hlinkClick r:id="rId6"/>
              </a:rPr>
              <a:t>Narola et al, 2025</a:t>
            </a:r>
            <a:endParaRPr lang="en-US" sz="1600" dirty="0"/>
          </a:p>
        </p:txBody>
      </p:sp>
      <p:sp>
        <p:nvSpPr>
          <p:cNvPr id="8" name="TextBox 7">
            <a:extLst>
              <a:ext uri="{FF2B5EF4-FFF2-40B4-BE49-F238E27FC236}">
                <a16:creationId xmlns:a16="http://schemas.microsoft.com/office/drawing/2014/main" id="{F649173D-7F0F-2E61-3FFA-1A9D91A054FC}"/>
              </a:ext>
            </a:extLst>
          </p:cNvPr>
          <p:cNvSpPr txBox="1"/>
          <p:nvPr/>
        </p:nvSpPr>
        <p:spPr>
          <a:xfrm>
            <a:off x="6410579" y="1591605"/>
            <a:ext cx="5075653" cy="1200329"/>
          </a:xfrm>
          <a:prstGeom prst="rect">
            <a:avLst/>
          </a:prstGeom>
          <a:noFill/>
        </p:spPr>
        <p:txBody>
          <a:bodyPr wrap="square">
            <a:spAutoFit/>
          </a:bodyPr>
          <a:lstStyle/>
          <a:p>
            <a:r>
              <a:rPr lang="it-IT" sz="2400" dirty="0"/>
              <a:t>State-of-the-art glitch </a:t>
            </a:r>
            <a:r>
              <a:rPr lang="it-IT" sz="2400" dirty="0" err="1"/>
              <a:t>mitigation</a:t>
            </a:r>
            <a:r>
              <a:rPr lang="it-IT" sz="2400" dirty="0"/>
              <a:t> can be </a:t>
            </a:r>
            <a:r>
              <a:rPr lang="it-IT" sz="2400" dirty="0" err="1"/>
              <a:t>ineffective</a:t>
            </a:r>
            <a:r>
              <a:rPr lang="it-IT" sz="2400" dirty="0"/>
              <a:t>: </a:t>
            </a:r>
            <a:r>
              <a:rPr lang="it-IT" sz="2400" dirty="0" err="1"/>
              <a:t>there</a:t>
            </a:r>
            <a:r>
              <a:rPr lang="it-IT" sz="2400" dirty="0"/>
              <a:t> can be an </a:t>
            </a:r>
            <a:r>
              <a:rPr lang="it-IT" sz="2400" dirty="0" err="1"/>
              <a:t>important</a:t>
            </a:r>
            <a:r>
              <a:rPr lang="it-IT" sz="2400" dirty="0"/>
              <a:t> </a:t>
            </a:r>
            <a:r>
              <a:rPr lang="it-IT" sz="2400" dirty="0" err="1"/>
              <a:t>residual</a:t>
            </a:r>
            <a:r>
              <a:rPr lang="it-IT" sz="2400" dirty="0"/>
              <a:t> impact on GW </a:t>
            </a:r>
            <a:r>
              <a:rPr lang="it-IT" sz="2400" dirty="0" err="1"/>
              <a:t>signal</a:t>
            </a:r>
            <a:r>
              <a:rPr lang="it-IT" sz="2400" dirty="0"/>
              <a:t> </a:t>
            </a:r>
            <a:r>
              <a:rPr lang="it-IT" sz="2400" dirty="0" err="1"/>
              <a:t>analysis</a:t>
            </a:r>
            <a:endParaRPr lang="it-IT" sz="2400" dirty="0"/>
          </a:p>
        </p:txBody>
      </p:sp>
    </p:spTree>
    <p:extLst>
      <p:ext uri="{BB962C8B-B14F-4D97-AF65-F5344CB8AC3E}">
        <p14:creationId xmlns:p14="http://schemas.microsoft.com/office/powerpoint/2010/main" val="1303506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rso_ET_2" id="{BC41C43D-3311-3A48-BFA1-668FD4DEA8C9}" vid="{950926E9-1853-9F4A-8946-78BED0E1761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rso_ET_2" id="{BC41C43D-3311-3A48-BFA1-668FD4DEA8C9}" vid="{950926E9-1853-9F4A-8946-78BED0E1761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5868</TotalTime>
  <Words>3110</Words>
  <Application>Microsoft Macintosh PowerPoint</Application>
  <PresentationFormat>Widescreen</PresentationFormat>
  <Paragraphs>517</Paragraphs>
  <Slides>42</Slides>
  <Notes>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42</vt:i4>
      </vt:variant>
    </vt:vector>
  </HeadingPairs>
  <TitlesOfParts>
    <vt:vector size="58" baseType="lpstr">
      <vt:lpstr>Aptos</vt:lpstr>
      <vt:lpstr>Aptos Display</vt:lpstr>
      <vt:lpstr>Arial</vt:lpstr>
      <vt:lpstr>ArialMT</vt:lpstr>
      <vt:lpstr>Calibri</vt:lpstr>
      <vt:lpstr>Cambria Math</vt:lpstr>
      <vt:lpstr>Courier New</vt:lpstr>
      <vt:lpstr>Helvetica</vt:lpstr>
      <vt:lpstr>Play</vt:lpstr>
      <vt:lpstr>Roboto</vt:lpstr>
      <vt:lpstr>Schibsted Grotesk</vt:lpstr>
      <vt:lpstr>Wingdings</vt:lpstr>
      <vt:lpstr>Office Theme</vt:lpstr>
      <vt:lpstr>1_Custom Design</vt:lpstr>
      <vt:lpstr>Custom Design</vt:lpstr>
      <vt:lpstr>2_Custom Design</vt:lpstr>
      <vt:lpstr>PowerPoint Presentation</vt:lpstr>
      <vt:lpstr>Outline</vt:lpstr>
      <vt:lpstr>The GW spectrum</vt:lpstr>
      <vt:lpstr>PowerPoint Presentation</vt:lpstr>
      <vt:lpstr>PowerPoint Presentation</vt:lpstr>
      <vt:lpstr>Focus at low frequencies</vt:lpstr>
      <vt:lpstr>PowerPoint Presentation</vt:lpstr>
      <vt:lpstr>PowerPoint Presentation</vt:lpstr>
      <vt:lpstr>Impact of Environmental Transients on ET Science</vt:lpstr>
      <vt:lpstr>NN compared with other LF Instrument noise</vt:lpstr>
      <vt:lpstr>Magnetic Noise Requirements for ET</vt:lpstr>
      <vt:lpstr>The Site Selection is a crucial choice! </vt:lpstr>
      <vt:lpstr>SCB: General Mission</vt:lpstr>
      <vt:lpstr>ET Site Characterization</vt:lpstr>
      <vt:lpstr>The SCB Structure</vt:lpstr>
      <vt:lpstr>SCB Documents already produced</vt:lpstr>
      <vt:lpstr>ET Preparatory Phase (ET-PP)</vt:lpstr>
      <vt:lpstr>WP4 Objectives</vt:lpstr>
      <vt:lpstr>ET Preparatory Phase - WP4</vt:lpstr>
      <vt:lpstr>M4.1 – Milestone M2</vt:lpstr>
      <vt:lpstr>M4.2 – Milestone M3</vt:lpstr>
      <vt:lpstr>M4.2: Methodology scheme</vt:lpstr>
      <vt:lpstr>M4.2: Einstein Telescope Performance Metrics</vt:lpstr>
      <vt:lpstr>M4.2: Magnetic Noise and Mitigation in the Einstein Telescope: the Sos Enattos case</vt:lpstr>
      <vt:lpstr>D4.4: First 3D Geological Model</vt:lpstr>
      <vt:lpstr>D4.4: minimum tables make the comparison auditable</vt:lpstr>
      <vt:lpstr>D4.3: First Preliminary Site Impact Quantification</vt:lpstr>
      <vt:lpstr>NN roadmap GANTT</vt:lpstr>
      <vt:lpstr>Q1. Make all site information identifiable and available</vt:lpstr>
      <vt:lpstr>Q2. Harmonised observation method: formal references exist</vt:lpstr>
      <vt:lpstr>Processing harmonisation: partial, with clear convergence points</vt:lpstr>
      <vt:lpstr>Anthropogenic sources: common scientific approach, not yet a single protocol</vt:lpstr>
      <vt:lpstr>Further campaigns: driven by geometry and by harmonisation gaps</vt:lpstr>
      <vt:lpstr>Objective criteria: use a hybrid quantitative and expert-assessment scorecard</vt:lpstr>
      <vt:lpstr>Conclusions </vt:lpstr>
      <vt:lpstr>A wrong site may produce a project descoping </vt:lpstr>
      <vt:lpstr>Backup slides</vt:lpstr>
      <vt:lpstr>ET primary science target: low frequency</vt:lpstr>
      <vt:lpstr>PowerPoint Presentation</vt:lpstr>
      <vt:lpstr>GW190521</vt:lpstr>
      <vt:lpstr>GW190521: LIGO-Virgo sensitivity to the BBH merger</vt:lpstr>
      <vt:lpstr>Primordial Black Holes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Domenico D'Urso</dc:creator>
  <cp:lastModifiedBy>Wim Walk</cp:lastModifiedBy>
  <cp:revision>51</cp:revision>
  <dcterms:created xsi:type="dcterms:W3CDTF">2024-06-20T11:32:31Z</dcterms:created>
  <dcterms:modified xsi:type="dcterms:W3CDTF">2026-05-11T21:10:22Z</dcterms:modified>
</cp:coreProperties>
</file>