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Host Grotesk Medium" panose="020B0504030402000203" pitchFamily="34" charset="77"/>
      <p:regular r:id="rId13"/>
    </p:embeddedFont>
    <p:embeddedFont>
      <p:font typeface="Roboto" panose="02000000000000000000" pitchFamily="2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59" d="100"/>
          <a:sy n="159" d="100"/>
        </p:scale>
        <p:origin x="1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369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819721"/>
            <a:ext cx="383641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Newtonian Noise Roadmap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2393305"/>
            <a:ext cx="4722763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structured benchmarking process for Newtonian Noise modelling tools, progressing through increasing complexity — from idealized conditions to real-site validation. </a:t>
            </a:r>
            <a:r>
              <a:rPr lang="en-US" sz="950" b="1" dirty="0">
                <a:solidFill>
                  <a:srgbClr val="95CCD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Convergence targeted for November 2026.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3925119" y="3095699"/>
            <a:ext cx="1141437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3999533" y="3132906"/>
            <a:ext cx="992609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0 COMPLETED</a:t>
            </a:r>
            <a:endParaRPr lang="en-US" sz="750" dirty="0"/>
          </a:p>
        </p:txBody>
      </p:sp>
      <p:sp>
        <p:nvSpPr>
          <p:cNvPr id="7" name="Shape 4"/>
          <p:cNvSpPr/>
          <p:nvPr/>
        </p:nvSpPr>
        <p:spPr>
          <a:xfrm>
            <a:off x="5128543" y="3090937"/>
            <a:ext cx="1053257" cy="232842"/>
          </a:xfrm>
          <a:prstGeom prst="roundRect">
            <a:avLst>
              <a:gd name="adj" fmla="val 17900"/>
            </a:avLst>
          </a:prstGeom>
          <a:noFill/>
          <a:ln w="4763">
            <a:solidFill>
              <a:srgbClr val="95CC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207719" y="3132906"/>
            <a:ext cx="894904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95CCD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6-PHASE ROADMAP</a:t>
            </a:r>
            <a:endParaRPr lang="en-US" sz="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09452" y="272653"/>
            <a:ext cx="2132037" cy="26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Gantt Chart</a:t>
            </a:r>
            <a:endParaRPr lang="en-US" sz="1650" dirty="0"/>
          </a:p>
        </p:txBody>
      </p:sp>
      <p:sp>
        <p:nvSpPr>
          <p:cNvPr id="3" name="Text 1"/>
          <p:cNvSpPr/>
          <p:nvPr/>
        </p:nvSpPr>
        <p:spPr>
          <a:xfrm>
            <a:off x="1209452" y="656332"/>
            <a:ext cx="6725022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schedule below summarizes all phases of the Newtonian Noise benchmarking roadmap from January through November 2026.</a:t>
            </a:r>
            <a:endParaRPr lang="en-US" sz="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52" y="830163"/>
            <a:ext cx="4050878" cy="2430512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209452" y="3326606"/>
            <a:ext cx="6725022" cy="1544241"/>
          </a:xfrm>
          <a:prstGeom prst="roundRect">
            <a:avLst>
              <a:gd name="adj" fmla="val 2319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299567" y="3371255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2645048" y="3371255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Timeframe</a:t>
            </a:r>
            <a:endParaRPr lang="en-US" sz="650" dirty="0"/>
          </a:p>
        </p:txBody>
      </p:sp>
      <p:sp>
        <p:nvSpPr>
          <p:cNvPr id="8" name="Text 5"/>
          <p:cNvSpPr/>
          <p:nvPr/>
        </p:nvSpPr>
        <p:spPr>
          <a:xfrm>
            <a:off x="3988147" y="3371255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Scope</a:t>
            </a:r>
            <a:endParaRPr lang="en-US" sz="650" dirty="0"/>
          </a:p>
        </p:txBody>
      </p:sp>
      <p:sp>
        <p:nvSpPr>
          <p:cNvPr id="9" name="Text 6"/>
          <p:cNvSpPr/>
          <p:nvPr/>
        </p:nvSpPr>
        <p:spPr>
          <a:xfrm>
            <a:off x="6338515" y="3371255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Expected Outcome</a:t>
            </a:r>
            <a:endParaRPr lang="en-US" sz="650" dirty="0"/>
          </a:p>
        </p:txBody>
      </p:sp>
      <p:sp>
        <p:nvSpPr>
          <p:cNvPr id="10" name="Text 7"/>
          <p:cNvSpPr/>
          <p:nvPr/>
        </p:nvSpPr>
        <p:spPr>
          <a:xfrm>
            <a:off x="1299567" y="3563689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0 (completed)</a:t>
            </a:r>
            <a:endParaRPr lang="en-US" sz="650" dirty="0"/>
          </a:p>
        </p:txBody>
      </p:sp>
      <p:sp>
        <p:nvSpPr>
          <p:cNvPr id="11" name="Text 8"/>
          <p:cNvSpPr/>
          <p:nvPr/>
        </p:nvSpPr>
        <p:spPr>
          <a:xfrm>
            <a:off x="2645048" y="3563689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Jan–Apr 2026</a:t>
            </a:r>
            <a:endParaRPr lang="en-US" sz="650" dirty="0"/>
          </a:p>
        </p:txBody>
      </p:sp>
      <p:sp>
        <p:nvSpPr>
          <p:cNvPr id="12" name="Text 9"/>
          <p:cNvSpPr/>
          <p:nvPr/>
        </p:nvSpPr>
        <p:spPr>
          <a:xfrm>
            <a:off x="3988147" y="3563689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Inventory and ongoing activities</a:t>
            </a:r>
            <a:endParaRPr lang="en-US" sz="650" dirty="0"/>
          </a:p>
        </p:txBody>
      </p:sp>
      <p:sp>
        <p:nvSpPr>
          <p:cNvPr id="13" name="Text 10"/>
          <p:cNvSpPr/>
          <p:nvPr/>
        </p:nvSpPr>
        <p:spPr>
          <a:xfrm>
            <a:off x="6338515" y="3563689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Baseline established</a:t>
            </a:r>
            <a:endParaRPr lang="en-US" sz="650" dirty="0"/>
          </a:p>
        </p:txBody>
      </p:sp>
      <p:sp>
        <p:nvSpPr>
          <p:cNvPr id="14" name="Text 11"/>
          <p:cNvSpPr/>
          <p:nvPr/>
        </p:nvSpPr>
        <p:spPr>
          <a:xfrm>
            <a:off x="1299567" y="3756124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1</a:t>
            </a:r>
            <a:endParaRPr lang="en-US" sz="650" dirty="0"/>
          </a:p>
        </p:txBody>
      </p:sp>
      <p:sp>
        <p:nvSpPr>
          <p:cNvPr id="15" name="Text 12"/>
          <p:cNvSpPr/>
          <p:nvPr/>
        </p:nvSpPr>
        <p:spPr>
          <a:xfrm>
            <a:off x="2645048" y="3756124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May 2026</a:t>
            </a:r>
            <a:endParaRPr lang="en-US" sz="650" dirty="0"/>
          </a:p>
        </p:txBody>
      </p:sp>
      <p:sp>
        <p:nvSpPr>
          <p:cNvPr id="16" name="Text 13"/>
          <p:cNvSpPr/>
          <p:nvPr/>
        </p:nvSpPr>
        <p:spPr>
          <a:xfrm>
            <a:off x="3988147" y="3756124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Idealized flat topography</a:t>
            </a:r>
            <a:endParaRPr lang="en-US" sz="650" dirty="0"/>
          </a:p>
        </p:txBody>
      </p:sp>
      <p:sp>
        <p:nvSpPr>
          <p:cNvPr id="17" name="Text 14"/>
          <p:cNvSpPr/>
          <p:nvPr/>
        </p:nvSpPr>
        <p:spPr>
          <a:xfrm>
            <a:off x="6338515" y="3756124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Agreement within tight tolerances</a:t>
            </a:r>
            <a:endParaRPr lang="en-US" sz="650" dirty="0"/>
          </a:p>
        </p:txBody>
      </p:sp>
      <p:sp>
        <p:nvSpPr>
          <p:cNvPr id="18" name="Text 15"/>
          <p:cNvSpPr/>
          <p:nvPr/>
        </p:nvSpPr>
        <p:spPr>
          <a:xfrm>
            <a:off x="1299567" y="3948559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2</a:t>
            </a:r>
            <a:endParaRPr lang="en-US" sz="650" dirty="0"/>
          </a:p>
        </p:txBody>
      </p:sp>
      <p:sp>
        <p:nvSpPr>
          <p:cNvPr id="19" name="Text 16"/>
          <p:cNvSpPr/>
          <p:nvPr/>
        </p:nvSpPr>
        <p:spPr>
          <a:xfrm>
            <a:off x="2645048" y="3948559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June 2026</a:t>
            </a:r>
            <a:endParaRPr lang="en-US" sz="650" dirty="0"/>
          </a:p>
        </p:txBody>
      </p:sp>
      <p:sp>
        <p:nvSpPr>
          <p:cNvPr id="20" name="Text 17"/>
          <p:cNvSpPr/>
          <p:nvPr/>
        </p:nvSpPr>
        <p:spPr>
          <a:xfrm>
            <a:off x="3988147" y="3948559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Realistic seismic fields</a:t>
            </a:r>
            <a:endParaRPr lang="en-US" sz="650" dirty="0"/>
          </a:p>
        </p:txBody>
      </p:sp>
      <p:sp>
        <p:nvSpPr>
          <p:cNvPr id="21" name="Text 18"/>
          <p:cNvSpPr/>
          <p:nvPr/>
        </p:nvSpPr>
        <p:spPr>
          <a:xfrm>
            <a:off x="6338515" y="3948559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Numerical robustness verified</a:t>
            </a:r>
            <a:endParaRPr lang="en-US" sz="650" dirty="0"/>
          </a:p>
        </p:txBody>
      </p:sp>
      <p:sp>
        <p:nvSpPr>
          <p:cNvPr id="22" name="Text 19"/>
          <p:cNvSpPr/>
          <p:nvPr/>
        </p:nvSpPr>
        <p:spPr>
          <a:xfrm>
            <a:off x="1299567" y="4140994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3</a:t>
            </a:r>
            <a:endParaRPr lang="en-US" sz="650" dirty="0"/>
          </a:p>
        </p:txBody>
      </p:sp>
      <p:sp>
        <p:nvSpPr>
          <p:cNvPr id="23" name="Text 20"/>
          <p:cNvSpPr/>
          <p:nvPr/>
        </p:nvSpPr>
        <p:spPr>
          <a:xfrm>
            <a:off x="2645048" y="4140994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Jul–Sep 2026</a:t>
            </a:r>
            <a:endParaRPr lang="en-US" sz="650" dirty="0"/>
          </a:p>
        </p:txBody>
      </p:sp>
      <p:sp>
        <p:nvSpPr>
          <p:cNvPr id="24" name="Text 21"/>
          <p:cNvSpPr/>
          <p:nvPr/>
        </p:nvSpPr>
        <p:spPr>
          <a:xfrm>
            <a:off x="3988147" y="4140994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Surface irregularities</a:t>
            </a:r>
            <a:endParaRPr lang="en-US" sz="650" dirty="0"/>
          </a:p>
        </p:txBody>
      </p:sp>
      <p:sp>
        <p:nvSpPr>
          <p:cNvPr id="25" name="Text 22"/>
          <p:cNvSpPr/>
          <p:nvPr/>
        </p:nvSpPr>
        <p:spPr>
          <a:xfrm>
            <a:off x="6338515" y="4140994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Sensitivity to geometry</a:t>
            </a:r>
            <a:endParaRPr lang="en-US" sz="650" dirty="0"/>
          </a:p>
        </p:txBody>
      </p:sp>
      <p:sp>
        <p:nvSpPr>
          <p:cNvPr id="26" name="Text 23"/>
          <p:cNvSpPr/>
          <p:nvPr/>
        </p:nvSpPr>
        <p:spPr>
          <a:xfrm>
            <a:off x="1299567" y="4333429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4</a:t>
            </a:r>
            <a:endParaRPr lang="en-US" sz="650" dirty="0"/>
          </a:p>
        </p:txBody>
      </p:sp>
      <p:sp>
        <p:nvSpPr>
          <p:cNvPr id="27" name="Text 24"/>
          <p:cNvSpPr/>
          <p:nvPr/>
        </p:nvSpPr>
        <p:spPr>
          <a:xfrm>
            <a:off x="2645048" y="4333429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Jul–Sep 2026</a:t>
            </a:r>
            <a:endParaRPr lang="en-US" sz="650" dirty="0"/>
          </a:p>
        </p:txBody>
      </p:sp>
      <p:sp>
        <p:nvSpPr>
          <p:cNvPr id="28" name="Text 25"/>
          <p:cNvSpPr/>
          <p:nvPr/>
        </p:nvSpPr>
        <p:spPr>
          <a:xfrm>
            <a:off x="3988147" y="4333429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Heterogeneous subsurface</a:t>
            </a:r>
            <a:endParaRPr lang="en-US" sz="650" dirty="0"/>
          </a:p>
        </p:txBody>
      </p:sp>
      <p:sp>
        <p:nvSpPr>
          <p:cNvPr id="29" name="Text 26"/>
          <p:cNvSpPr/>
          <p:nvPr/>
        </p:nvSpPr>
        <p:spPr>
          <a:xfrm>
            <a:off x="6338515" y="4333429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Model-dependent effects assessed</a:t>
            </a:r>
            <a:endParaRPr lang="en-US" sz="650" dirty="0"/>
          </a:p>
        </p:txBody>
      </p:sp>
      <p:sp>
        <p:nvSpPr>
          <p:cNvPr id="30" name="Text 27"/>
          <p:cNvSpPr/>
          <p:nvPr/>
        </p:nvSpPr>
        <p:spPr>
          <a:xfrm>
            <a:off x="1299567" y="4525863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5</a:t>
            </a:r>
            <a:endParaRPr lang="en-US" sz="650" dirty="0"/>
          </a:p>
        </p:txBody>
      </p:sp>
      <p:sp>
        <p:nvSpPr>
          <p:cNvPr id="31" name="Text 28"/>
          <p:cNvSpPr/>
          <p:nvPr/>
        </p:nvSpPr>
        <p:spPr>
          <a:xfrm>
            <a:off x="2645048" y="4525863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October 2026</a:t>
            </a:r>
            <a:endParaRPr lang="en-US" sz="650" dirty="0"/>
          </a:p>
        </p:txBody>
      </p:sp>
      <p:sp>
        <p:nvSpPr>
          <p:cNvPr id="32" name="Text 29"/>
          <p:cNvSpPr/>
          <p:nvPr/>
        </p:nvSpPr>
        <p:spPr>
          <a:xfrm>
            <a:off x="3988147" y="4525863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Real-site benchmarks</a:t>
            </a:r>
            <a:endParaRPr lang="en-US" sz="650" dirty="0"/>
          </a:p>
        </p:txBody>
      </p:sp>
      <p:sp>
        <p:nvSpPr>
          <p:cNvPr id="33" name="Text 30"/>
          <p:cNvSpPr/>
          <p:nvPr/>
        </p:nvSpPr>
        <p:spPr>
          <a:xfrm>
            <a:off x="6338515" y="4525863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Full comparison across tools</a:t>
            </a:r>
            <a:endParaRPr lang="en-US" sz="650" dirty="0"/>
          </a:p>
        </p:txBody>
      </p:sp>
      <p:sp>
        <p:nvSpPr>
          <p:cNvPr id="34" name="Text 31"/>
          <p:cNvSpPr/>
          <p:nvPr/>
        </p:nvSpPr>
        <p:spPr>
          <a:xfrm>
            <a:off x="1299567" y="4718298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Convergence</a:t>
            </a:r>
            <a:endParaRPr lang="en-US" sz="650" dirty="0"/>
          </a:p>
        </p:txBody>
      </p:sp>
      <p:sp>
        <p:nvSpPr>
          <p:cNvPr id="35" name="Text 32"/>
          <p:cNvSpPr/>
          <p:nvPr/>
        </p:nvSpPr>
        <p:spPr>
          <a:xfrm>
            <a:off x="2645048" y="4718298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November 2026</a:t>
            </a:r>
            <a:endParaRPr lang="en-US" sz="650" dirty="0"/>
          </a:p>
        </p:txBody>
      </p:sp>
      <p:sp>
        <p:nvSpPr>
          <p:cNvPr id="36" name="Text 33"/>
          <p:cNvSpPr/>
          <p:nvPr/>
        </p:nvSpPr>
        <p:spPr>
          <a:xfrm>
            <a:off x="3988147" y="4718298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Final comparison and interpretation</a:t>
            </a:r>
            <a:endParaRPr lang="en-US" sz="650" dirty="0"/>
          </a:p>
        </p:txBody>
      </p:sp>
      <p:sp>
        <p:nvSpPr>
          <p:cNvPr id="37" name="Text 34"/>
          <p:cNvSpPr/>
          <p:nvPr/>
        </p:nvSpPr>
        <p:spPr>
          <a:xfrm>
            <a:off x="6338515" y="4718298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Consolidated results</a:t>
            </a:r>
            <a:endParaRPr lang="en-US" sz="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4132" y="317153"/>
            <a:ext cx="2713509" cy="33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Roadmap Overview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434132" y="846237"/>
            <a:ext cx="827573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benchmarking process spans January through November 2026, advancing from baseline inventory to full convergence across all modelling tools.</a:t>
            </a:r>
            <a:endParaRPr lang="en-US" sz="850" dirty="0"/>
          </a:p>
        </p:txBody>
      </p:sp>
      <p:sp>
        <p:nvSpPr>
          <p:cNvPr id="4" name="Shape 2"/>
          <p:cNvSpPr/>
          <p:nvPr/>
        </p:nvSpPr>
        <p:spPr>
          <a:xfrm>
            <a:off x="4564856" y="1105644"/>
            <a:ext cx="14288" cy="3720629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4138650" y="1220539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449924" y="1105644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490591" y="1125959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2672581" y="1142926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0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434132" y="1369368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Jan–Apr 2026 · Completed</a:t>
            </a:r>
            <a:endParaRPr lang="en-US" sz="850" dirty="0"/>
          </a:p>
        </p:txBody>
      </p:sp>
      <p:sp>
        <p:nvSpPr>
          <p:cNvPr id="10" name="Shape 8"/>
          <p:cNvSpPr/>
          <p:nvPr/>
        </p:nvSpPr>
        <p:spPr>
          <a:xfrm>
            <a:off x="4679789" y="1844576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4449924" y="1729680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4490591" y="1749996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5114702" y="1766962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1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5114702" y="1993404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May 2026</a:t>
            </a:r>
            <a:endParaRPr lang="en-US" sz="850" dirty="0"/>
          </a:p>
        </p:txBody>
      </p:sp>
      <p:sp>
        <p:nvSpPr>
          <p:cNvPr id="15" name="Shape 13"/>
          <p:cNvSpPr/>
          <p:nvPr/>
        </p:nvSpPr>
        <p:spPr>
          <a:xfrm>
            <a:off x="4138650" y="2392263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449924" y="2277368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490591" y="2297683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2672581" y="2314649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2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434132" y="2541091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June 2026</a:t>
            </a:r>
            <a:endParaRPr lang="en-US" sz="850" dirty="0"/>
          </a:p>
        </p:txBody>
      </p:sp>
      <p:sp>
        <p:nvSpPr>
          <p:cNvPr id="20" name="Shape 18"/>
          <p:cNvSpPr/>
          <p:nvPr/>
        </p:nvSpPr>
        <p:spPr>
          <a:xfrm>
            <a:off x="4679789" y="2940025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4449924" y="2825130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4490591" y="2845445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1250" dirty="0"/>
          </a:p>
        </p:txBody>
      </p:sp>
      <p:sp>
        <p:nvSpPr>
          <p:cNvPr id="23" name="Text 21"/>
          <p:cNvSpPr/>
          <p:nvPr/>
        </p:nvSpPr>
        <p:spPr>
          <a:xfrm>
            <a:off x="5114702" y="2862411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Phases 3 &amp; 4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5114702" y="3088853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Jul–Sep 2026</a:t>
            </a:r>
            <a:endParaRPr lang="en-US" sz="850" dirty="0"/>
          </a:p>
        </p:txBody>
      </p:sp>
      <p:sp>
        <p:nvSpPr>
          <p:cNvPr id="25" name="Shape 23"/>
          <p:cNvSpPr/>
          <p:nvPr/>
        </p:nvSpPr>
        <p:spPr>
          <a:xfrm>
            <a:off x="4138650" y="3487787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4449924" y="3372892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4490591" y="3393207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5</a:t>
            </a:r>
            <a:endParaRPr lang="en-US" sz="1250" dirty="0"/>
          </a:p>
        </p:txBody>
      </p:sp>
      <p:sp>
        <p:nvSpPr>
          <p:cNvPr id="28" name="Text 26"/>
          <p:cNvSpPr/>
          <p:nvPr/>
        </p:nvSpPr>
        <p:spPr>
          <a:xfrm>
            <a:off x="2672581" y="3410173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5</a:t>
            </a:r>
            <a:endParaRPr lang="en-US" sz="1050" dirty="0"/>
          </a:p>
        </p:txBody>
      </p:sp>
      <p:sp>
        <p:nvSpPr>
          <p:cNvPr id="29" name="Text 27"/>
          <p:cNvSpPr/>
          <p:nvPr/>
        </p:nvSpPr>
        <p:spPr>
          <a:xfrm>
            <a:off x="434132" y="3636615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October 2026</a:t>
            </a:r>
            <a:endParaRPr lang="en-US" sz="850" dirty="0"/>
          </a:p>
        </p:txBody>
      </p:sp>
      <p:sp>
        <p:nvSpPr>
          <p:cNvPr id="30" name="Shape 28"/>
          <p:cNvSpPr/>
          <p:nvPr/>
        </p:nvSpPr>
        <p:spPr>
          <a:xfrm>
            <a:off x="4679789" y="4035549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Shape 29"/>
          <p:cNvSpPr/>
          <p:nvPr/>
        </p:nvSpPr>
        <p:spPr>
          <a:xfrm>
            <a:off x="4449924" y="3920654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4490591" y="3940969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6</a:t>
            </a:r>
            <a:endParaRPr lang="en-US" sz="1250" dirty="0"/>
          </a:p>
        </p:txBody>
      </p:sp>
      <p:sp>
        <p:nvSpPr>
          <p:cNvPr id="33" name="Text 31"/>
          <p:cNvSpPr/>
          <p:nvPr/>
        </p:nvSpPr>
        <p:spPr>
          <a:xfrm>
            <a:off x="5114702" y="3957935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Convergence</a:t>
            </a:r>
            <a:endParaRPr lang="en-US" sz="1050" dirty="0"/>
          </a:p>
        </p:txBody>
      </p:sp>
      <p:sp>
        <p:nvSpPr>
          <p:cNvPr id="34" name="Text 32"/>
          <p:cNvSpPr/>
          <p:nvPr/>
        </p:nvSpPr>
        <p:spPr>
          <a:xfrm>
            <a:off x="5114702" y="4184377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November 2026</a:t>
            </a:r>
            <a:endParaRPr lang="en-US" sz="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776413"/>
            <a:ext cx="1073348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70533" y="1813620"/>
            <a:ext cx="924520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1 · MAY 2026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2049289"/>
            <a:ext cx="3625825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Idealized Flat Topography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496119" y="2622872"/>
            <a:ext cx="4722763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first active phase establishes </a:t>
            </a: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analytical benchmarks and baseline validation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using idealized flat topography. This controlled environment allows modelling tools to be compared under the simplest possible conditions, with agreement expected within tight tolerances before progressing to more complex scenarios.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25119" y="1212949"/>
            <a:ext cx="1112341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3999533" y="1250156"/>
            <a:ext cx="963513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2 · JUNE 2026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3925119" y="1485826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Representative Seismic Excitation Models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3835822" y="2446958"/>
            <a:ext cx="2388691" cy="1483593"/>
          </a:xfrm>
          <a:prstGeom prst="roundRect">
            <a:avLst>
              <a:gd name="adj" fmla="val 6020"/>
            </a:avLst>
          </a:prstGeom>
          <a:solidFill>
            <a:srgbClr val="95CC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3959796" y="257093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Objective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3959796" y="2888754"/>
            <a:ext cx="2140744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Introduce controlled, realistic seismic inputs to test numerical consistency across tools.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6442546" y="257093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Expected Outcome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6442546" y="2888754"/>
            <a:ext cx="2210098" cy="930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Numerical robustness verified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— tools must demonstrate consistent responses to representative seismic field excitations before advancing to geometric and subsurface complexity.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439019"/>
            <a:ext cx="1995339" cy="232842"/>
          </a:xfrm>
          <a:prstGeom prst="roundRect">
            <a:avLst>
              <a:gd name="adj" fmla="val 17900"/>
            </a:avLst>
          </a:prstGeom>
          <a:noFill/>
          <a:ln w="4763">
            <a:solidFill>
              <a:srgbClr val="95CC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75295" y="1480989"/>
            <a:ext cx="1836986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95CCD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PHASES 3 &amp; 4 · JULY – SEPTEMBER 2026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1721421"/>
            <a:ext cx="31011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Parallel Development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2295004"/>
            <a:ext cx="8151763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Phases 3 and 4 run concurrently, sharing a </a:t>
            </a: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common baseline: homogeneous medium with flat topography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Each phase then diverges to explore a distinct source of complexity.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806601"/>
            <a:ext cx="8151763" cy="897806"/>
          </a:xfrm>
          <a:prstGeom prst="roundRect">
            <a:avLst>
              <a:gd name="adj" fmla="val 5803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500881" y="2811363"/>
            <a:ext cx="2714030" cy="888281"/>
          </a:xfrm>
          <a:prstGeom prst="roundRect">
            <a:avLst>
              <a:gd name="adj" fmla="val 5865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624855" y="2935337"/>
            <a:ext cx="162631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3 – Topography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24855" y="3203600"/>
            <a:ext cx="2466082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Progressive surface irregularities: simple → moderate → complex topography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3214911" y="2811363"/>
            <a:ext cx="2714104" cy="888281"/>
          </a:xfrm>
          <a:prstGeom prst="rect">
            <a:avLst/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3214911" y="2811363"/>
            <a:ext cx="14288" cy="888281"/>
          </a:xfrm>
          <a:prstGeom prst="roundRect">
            <a:avLst>
              <a:gd name="adj" fmla="val 36463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3338885" y="2935337"/>
            <a:ext cx="156820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4 – Subsurface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3338885" y="3203600"/>
            <a:ext cx="2466156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Progressive subsurface complexity: two-layer → multi-layer → heterogeneous</a:t>
            </a:r>
            <a:endParaRPr lang="en-US" sz="950" dirty="0"/>
          </a:p>
        </p:txBody>
      </p:sp>
      <p:sp>
        <p:nvSpPr>
          <p:cNvPr id="14" name="Shape 12"/>
          <p:cNvSpPr/>
          <p:nvPr/>
        </p:nvSpPr>
        <p:spPr>
          <a:xfrm>
            <a:off x="5929015" y="2811363"/>
            <a:ext cx="2714104" cy="888281"/>
          </a:xfrm>
          <a:prstGeom prst="rect">
            <a:avLst/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5929015" y="2811363"/>
            <a:ext cx="14288" cy="888281"/>
          </a:xfrm>
          <a:prstGeom prst="roundRect">
            <a:avLst>
              <a:gd name="adj" fmla="val 36463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6052989" y="293533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Combined Step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6052989" y="3203600"/>
            <a:ext cx="2466156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Topography + heterogeneous subsurface modelled together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2901" y="351011"/>
            <a:ext cx="1221879" cy="209327"/>
          </a:xfrm>
          <a:prstGeom prst="roundRect">
            <a:avLst>
              <a:gd name="adj" fmla="val 18978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43818" y="386432"/>
            <a:ext cx="1080046" cy="13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3 · JUL–SEP 2026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72901" y="605358"/>
            <a:ext cx="4252838" cy="36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Topography-Driven Complexity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472901" y="1143819"/>
            <a:ext cx="4769197" cy="346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3 systematically increases surface geometric complexity to assess </a:t>
            </a:r>
            <a:r>
              <a:rPr lang="en-US" sz="9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sensitivity to topographic variation</a:t>
            </a: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 Newtonian Noise models.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591145" y="1794197"/>
            <a:ext cx="118170" cy="531986"/>
          </a:xfrm>
          <a:prstGeom prst="roundRect">
            <a:avLst>
              <a:gd name="adj" fmla="val 4202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472901" y="1716584"/>
            <a:ext cx="354657" cy="354657"/>
          </a:xfrm>
          <a:prstGeom prst="roundRect">
            <a:avLst>
              <a:gd name="adj" fmla="val 8057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529" y="1805285"/>
            <a:ext cx="177329" cy="17732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40222" y="1735038"/>
            <a:ext cx="158777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Step 1 – Flat (Baseline)</a:t>
            </a: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940222" y="1987302"/>
            <a:ext cx="4301877" cy="173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Homogeneous medium, flat topography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768474" y="2616250"/>
            <a:ext cx="118170" cy="531986"/>
          </a:xfrm>
          <a:prstGeom prst="roundRect">
            <a:avLst>
              <a:gd name="adj" fmla="val 4202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650230" y="2538636"/>
            <a:ext cx="354657" cy="354657"/>
          </a:xfrm>
          <a:prstGeom prst="roundRect">
            <a:avLst>
              <a:gd name="adj" fmla="val 8057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857" y="2627337"/>
            <a:ext cx="177329" cy="17732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117550" y="2557090"/>
            <a:ext cx="1952327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Step 2 – Simple Topography</a:t>
            </a:r>
            <a:endParaRPr lang="en-US" sz="1150" dirty="0"/>
          </a:p>
        </p:txBody>
      </p:sp>
      <p:sp>
        <p:nvSpPr>
          <p:cNvPr id="16" name="Text 11"/>
          <p:cNvSpPr/>
          <p:nvPr/>
        </p:nvSpPr>
        <p:spPr>
          <a:xfrm>
            <a:off x="1117550" y="2809354"/>
            <a:ext cx="4124548" cy="173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Mild surface variation introduced</a:t>
            </a:r>
            <a:endParaRPr lang="en-US" sz="900" dirty="0"/>
          </a:p>
        </p:txBody>
      </p:sp>
      <p:sp>
        <p:nvSpPr>
          <p:cNvPr id="17" name="Shape 12"/>
          <p:cNvSpPr/>
          <p:nvPr/>
        </p:nvSpPr>
        <p:spPr>
          <a:xfrm>
            <a:off x="945803" y="3438302"/>
            <a:ext cx="118170" cy="531986"/>
          </a:xfrm>
          <a:prstGeom prst="roundRect">
            <a:avLst>
              <a:gd name="adj" fmla="val 4202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827559" y="3360688"/>
            <a:ext cx="354657" cy="354657"/>
          </a:xfrm>
          <a:prstGeom prst="roundRect">
            <a:avLst>
              <a:gd name="adj" fmla="val 8057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186" y="3449389"/>
            <a:ext cx="177329" cy="177329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294879" y="3379143"/>
            <a:ext cx="2142902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Step 3 – Moderate Topography</a:t>
            </a:r>
            <a:endParaRPr lang="en-US" sz="1150" dirty="0"/>
          </a:p>
        </p:txBody>
      </p:sp>
      <p:sp>
        <p:nvSpPr>
          <p:cNvPr id="21" name="Text 15"/>
          <p:cNvSpPr/>
          <p:nvPr/>
        </p:nvSpPr>
        <p:spPr>
          <a:xfrm>
            <a:off x="1294879" y="3631406"/>
            <a:ext cx="3947220" cy="173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Increased surface irregularity</a:t>
            </a:r>
            <a:endParaRPr lang="en-US" sz="900" dirty="0"/>
          </a:p>
        </p:txBody>
      </p:sp>
      <p:sp>
        <p:nvSpPr>
          <p:cNvPr id="22" name="Shape 16"/>
          <p:cNvSpPr/>
          <p:nvPr/>
        </p:nvSpPr>
        <p:spPr>
          <a:xfrm>
            <a:off x="1123131" y="4260354"/>
            <a:ext cx="118170" cy="531986"/>
          </a:xfrm>
          <a:prstGeom prst="roundRect">
            <a:avLst>
              <a:gd name="adj" fmla="val 4202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17"/>
          <p:cNvSpPr/>
          <p:nvPr/>
        </p:nvSpPr>
        <p:spPr>
          <a:xfrm>
            <a:off x="1004888" y="4182740"/>
            <a:ext cx="354657" cy="354657"/>
          </a:xfrm>
          <a:prstGeom prst="roundRect">
            <a:avLst>
              <a:gd name="adj" fmla="val 8057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3515" y="4271442"/>
            <a:ext cx="177329" cy="177329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1472208" y="4201195"/>
            <a:ext cx="20970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Step 4 – Complex Topography</a:t>
            </a:r>
            <a:endParaRPr lang="en-US" sz="1150" dirty="0"/>
          </a:p>
        </p:txBody>
      </p:sp>
      <p:sp>
        <p:nvSpPr>
          <p:cNvPr id="26" name="Text 19"/>
          <p:cNvSpPr/>
          <p:nvPr/>
        </p:nvSpPr>
        <p:spPr>
          <a:xfrm>
            <a:off x="1472208" y="4453458"/>
            <a:ext cx="3769891" cy="173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Full geometric complexity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25119" y="404292"/>
            <a:ext cx="1281559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3999533" y="441499"/>
            <a:ext cx="1132731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4 · JUL–SEP 2026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3925119" y="677168"/>
            <a:ext cx="434645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Subsurface-Driven Complexity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3925119" y="1250752"/>
            <a:ext cx="4722763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4 progresses through increasing subsurface heterogeneity to evaluate </a:t>
            </a: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model-dependent effects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on Newtonian Noise predictions.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119" y="1762348"/>
            <a:ext cx="620167" cy="7442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69259" y="188632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Flat Baseline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4669259" y="2154585"/>
            <a:ext cx="39786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Homogeneous medium</a:t>
            </a:r>
            <a:endParaRPr lang="en-US" sz="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119" y="2506563"/>
            <a:ext cx="620167" cy="74421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669259" y="263053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Two-Layer Model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4669259" y="2898800"/>
            <a:ext cx="39786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First subsurface contrast</a:t>
            </a:r>
            <a:endParaRPr lang="en-US" sz="9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119" y="3250778"/>
            <a:ext cx="620167" cy="74421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669259" y="337475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Multi-Layer Model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4669259" y="3643015"/>
            <a:ext cx="39786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Stratified complexity</a:t>
            </a:r>
            <a:endParaRPr lang="en-US" sz="9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119" y="3994993"/>
            <a:ext cx="620167" cy="74421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4669259" y="411896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Heterogeneous</a:t>
            </a:r>
            <a:endParaRPr lang="en-US" sz="1200" dirty="0"/>
          </a:p>
        </p:txBody>
      </p:sp>
      <p:sp>
        <p:nvSpPr>
          <p:cNvPr id="18" name="Text 11"/>
          <p:cNvSpPr/>
          <p:nvPr/>
        </p:nvSpPr>
        <p:spPr>
          <a:xfrm>
            <a:off x="4669259" y="4387230"/>
            <a:ext cx="39786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Full subsurface variation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683395"/>
            <a:ext cx="1302916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70533" y="1720602"/>
            <a:ext cx="1154088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5 · OCTOBER 2026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1956271"/>
            <a:ext cx="3137148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Real-Site Benchmarks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496119" y="2529855"/>
            <a:ext cx="4722763" cy="930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5 applies all validated modelling approaches to </a:t>
            </a: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realistic site conditions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enabling a full cross-tool comparison under conditions representative of actual gravitational wave detector environments. This phase consolidates findings from Phases 1–4 and verifies that models perform consistently when confronted with real-world complexity.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01055"/>
            <a:ext cx="1694855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70533" y="738262"/>
            <a:ext cx="1546027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CONVERGENCE · NOVEMBER 2026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973931"/>
            <a:ext cx="4780583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Final Comparison &amp; Consolidation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1547515"/>
            <a:ext cx="8151763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convergence phase delivers the </a:t>
            </a: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consolidated results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of the entire benchmarking roadmap — final comparison and interpretation across all participating Newtonian Noise modelling tools.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059112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624855" y="218784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0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24855" y="2456111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Baseline established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4633987" y="2059112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4762723" y="218784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1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762723" y="2456111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Agreement within tight tolerances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496119" y="2894856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624855" y="302359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2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624855" y="3291855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Numerical robustness verified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4633987" y="2894856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4762723" y="302359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3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4762723" y="3291855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Sensitivity to geometry</a:t>
            </a:r>
            <a:endParaRPr lang="en-US" sz="950" dirty="0"/>
          </a:p>
        </p:txBody>
      </p:sp>
      <p:sp>
        <p:nvSpPr>
          <p:cNvPr id="18" name="Shape 16"/>
          <p:cNvSpPr/>
          <p:nvPr/>
        </p:nvSpPr>
        <p:spPr>
          <a:xfrm>
            <a:off x="496119" y="3730600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624855" y="385933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4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624855" y="4127599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Model-dependent effects assessed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4633987" y="3730600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4762723" y="385933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5</a:t>
            </a:r>
            <a:endParaRPr lang="en-US" sz="1200" dirty="0"/>
          </a:p>
        </p:txBody>
      </p:sp>
      <p:sp>
        <p:nvSpPr>
          <p:cNvPr id="23" name="Text 21"/>
          <p:cNvSpPr/>
          <p:nvPr/>
        </p:nvSpPr>
        <p:spPr>
          <a:xfrm>
            <a:off x="4762723" y="4127599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Full comparison across tools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605</Words>
  <Application>Microsoft Macintosh PowerPoint</Application>
  <PresentationFormat>On-screen Show (16:9)</PresentationFormat>
  <Paragraphs>126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Host Grotesk Medium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Wim Walk</cp:lastModifiedBy>
  <cp:revision>1</cp:revision>
  <dcterms:created xsi:type="dcterms:W3CDTF">2026-05-05T13:36:28Z</dcterms:created>
  <dcterms:modified xsi:type="dcterms:W3CDTF">2026-05-06T07:19:24Z</dcterms:modified>
</cp:coreProperties>
</file>