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2"/>
  </p:notesMasterIdLst>
  <p:handoutMasterIdLst>
    <p:handoutMasterId r:id="rId53"/>
  </p:handoutMasterIdLst>
  <p:sldIdLst>
    <p:sldId id="684" r:id="rId2"/>
    <p:sldId id="732" r:id="rId3"/>
    <p:sldId id="734" r:id="rId4"/>
    <p:sldId id="733" r:id="rId5"/>
    <p:sldId id="735" r:id="rId6"/>
    <p:sldId id="736" r:id="rId7"/>
    <p:sldId id="553" r:id="rId8"/>
    <p:sldId id="720" r:id="rId9"/>
    <p:sldId id="605" r:id="rId10"/>
    <p:sldId id="721" r:id="rId11"/>
    <p:sldId id="476" r:id="rId12"/>
    <p:sldId id="545" r:id="rId13"/>
    <p:sldId id="509" r:id="rId14"/>
    <p:sldId id="519" r:id="rId15"/>
    <p:sldId id="482" r:id="rId16"/>
    <p:sldId id="572" r:id="rId17"/>
    <p:sldId id="574" r:id="rId18"/>
    <p:sldId id="668" r:id="rId19"/>
    <p:sldId id="671" r:id="rId20"/>
    <p:sldId id="673" r:id="rId21"/>
    <p:sldId id="711" r:id="rId22"/>
    <p:sldId id="693" r:id="rId23"/>
    <p:sldId id="699" r:id="rId24"/>
    <p:sldId id="700" r:id="rId25"/>
    <p:sldId id="695" r:id="rId26"/>
    <p:sldId id="694" r:id="rId27"/>
    <p:sldId id="654" r:id="rId28"/>
    <p:sldId id="681" r:id="rId29"/>
    <p:sldId id="666" r:id="rId30"/>
    <p:sldId id="722" r:id="rId31"/>
    <p:sldId id="682" r:id="rId32"/>
    <p:sldId id="679" r:id="rId33"/>
    <p:sldId id="712" r:id="rId34"/>
    <p:sldId id="663" r:id="rId35"/>
    <p:sldId id="713" r:id="rId36"/>
    <p:sldId id="715" r:id="rId37"/>
    <p:sldId id="723" r:id="rId38"/>
    <p:sldId id="310" r:id="rId39"/>
    <p:sldId id="737" r:id="rId40"/>
    <p:sldId id="550" r:id="rId41"/>
    <p:sldId id="709" r:id="rId42"/>
    <p:sldId id="716" r:id="rId43"/>
    <p:sldId id="719" r:id="rId44"/>
    <p:sldId id="727" r:id="rId45"/>
    <p:sldId id="728" r:id="rId46"/>
    <p:sldId id="729" r:id="rId47"/>
    <p:sldId id="730" r:id="rId48"/>
    <p:sldId id="731" r:id="rId49"/>
    <p:sldId id="687" r:id="rId50"/>
    <p:sldId id="708" r:id="rId51"/>
  </p:sldIdLst>
  <p:sldSz cx="12192000" cy="6858000"/>
  <p:notesSz cx="7023100" cy="9309100"/>
  <p:kinsoku lang="ja-JP" invalStChars="、。，．・：；？！゛゜ヽヾゝゞ々ー’”）〕］｝〉》」』】°‰′″℃￠％ぁぃぅぇぉっゃゅょゎァィゥェォッャュョヮヵヶ!%),.:;?]}｡｣､･ｧｨｩｪｫｬｭｮｯｰﾞﾟ" invalEndChars="‘“（〔［｛〈《「『【￥＄$([\{｢￡"/>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35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47CF8C"/>
    <a:srgbClr val="CCFFFF"/>
    <a:srgbClr val="66FF33"/>
    <a:srgbClr val="FF0000"/>
    <a:srgbClr val="FF6600"/>
    <a:srgbClr val="FFFF00"/>
    <a:srgbClr val="80808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33" autoAdjust="0"/>
    <p:restoredTop sz="95067" autoAdjust="0"/>
  </p:normalViewPr>
  <p:slideViewPr>
    <p:cSldViewPr>
      <p:cViewPr varScale="1">
        <p:scale>
          <a:sx n="101" d="100"/>
          <a:sy n="101" d="100"/>
        </p:scale>
        <p:origin x="200" y="384"/>
      </p:cViewPr>
      <p:guideLst>
        <p:guide orient="horz" pos="3552"/>
        <p:guide pos="3840"/>
      </p:guideLst>
    </p:cSldViewPr>
  </p:slideViewPr>
  <p:outlineViewPr>
    <p:cViewPr>
      <p:scale>
        <a:sx n="25" d="100"/>
        <a:sy n="25" d="100"/>
      </p:scale>
      <p:origin x="0" y="-5938"/>
    </p:cViewPr>
  </p:outlineViewPr>
  <p:notesTextViewPr>
    <p:cViewPr>
      <p:scale>
        <a:sx n="50" d="100"/>
        <a:sy n="50" d="100"/>
      </p:scale>
      <p:origin x="0" y="0"/>
    </p:cViewPr>
  </p:notesTextViewPr>
  <p:sorterViewPr>
    <p:cViewPr>
      <p:scale>
        <a:sx n="100" d="100"/>
        <a:sy n="100" d="100"/>
      </p:scale>
      <p:origin x="0" y="-70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430213" y="703263"/>
            <a:ext cx="6183312" cy="3479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35038" y="4422775"/>
            <a:ext cx="5151437" cy="4187825"/>
          </a:xfrm>
          <a:prstGeom prst="rect">
            <a:avLst/>
          </a:prstGeom>
          <a:noFill/>
          <a:ln w="12700">
            <a:noFill/>
            <a:miter lim="800000"/>
            <a:headEnd/>
            <a:tailEnd/>
          </a:ln>
          <a:effectLst/>
        </p:spPr>
        <p:txBody>
          <a:bodyPr vert="horz" wrap="square" lIns="94845" tIns="46622" rIns="94845" bIns="46622" numCol="1" anchor="t" anchorCtr="0" compatLnSpc="1">
            <a:prstTxWarp prst="textNoShape">
              <a:avLst/>
            </a:prstTxWarp>
          </a:bodyPr>
          <a:lstStyle/>
          <a:p>
            <a:pPr lvl="0"/>
            <a:r>
              <a:rPr lang="en-GB" noProof="0"/>
              <a:t>Click to edit Master text styles</a:t>
            </a:r>
          </a:p>
          <a:p>
            <a:pPr lvl="0"/>
            <a:r>
              <a:rPr lang="en-GB" noProof="0"/>
              <a:t>Second level</a:t>
            </a:r>
          </a:p>
          <a:p>
            <a:pPr lvl="0"/>
            <a:r>
              <a:rPr lang="en-GB" noProof="0"/>
              <a:t>Third level</a:t>
            </a:r>
          </a:p>
          <a:p>
            <a:pPr lvl="0"/>
            <a:r>
              <a:rPr lang="en-GB" noProof="0"/>
              <a:t>Fourth level</a:t>
            </a:r>
          </a:p>
          <a:p>
            <a:pPr lvl="0"/>
            <a:r>
              <a:rPr lang="en-GB"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44075-9353-52F2-C9CD-83BC22117996}"/>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5D6E952C-CDCB-68A0-1EDF-E1B99ABE102A}"/>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0DDCD8BC-3722-9414-83C1-BAED6CC0E4A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19449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62478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3244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92877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60601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31637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81270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6861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10540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76258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87D16-E8A7-E5CB-A1AA-3868F7B0EAEB}"/>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B5BF37D2-7483-84BE-E799-98FB770BE8EF}"/>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0A3E290A-A443-EB24-F8E5-7ADBCA515E9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7825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65932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33981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26813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E2C6-20BA-9756-53D0-E8D4D3518520}"/>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7243EE47-814D-5A58-A308-E68EF58EFD02}"/>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0A84A273-1246-CC06-A466-843FB3D7CC7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0801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17744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83802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17744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58276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58750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55808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3ABD6-6BCB-800F-CEA3-1AB1EFAA3EE4}"/>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95D37812-9857-5CFB-8EA7-C2A7316E8217}"/>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1A2C30A2-0F76-8687-EDDF-B62B943186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80134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D660C-4572-5C62-853F-D74740276A80}"/>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560390B5-7388-556B-6092-4BE25EC1E70F}"/>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1DB01035-44B0-D076-329A-FE549685BB1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41610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70742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42094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B3E54-6A95-845C-AB5B-B5F3D253A3E1}"/>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4F58AA79-7ADD-1823-81EA-486508487AC0}"/>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3A9985B2-16BD-7444-5FD1-9CB8C71F9A3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0972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FFC0-57D4-793E-387C-F3FDE551F7B6}"/>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E2AE9129-B04E-46B1-FD71-132344969F81}"/>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993E7DC4-9195-65F4-A38F-C03A12B90C9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29051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23327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1882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117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748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62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6133" y="457200"/>
            <a:ext cx="2726267"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7333" y="457200"/>
            <a:ext cx="79756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275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267" y="457200"/>
            <a:ext cx="10363200" cy="800100"/>
          </a:xfrm>
        </p:spPr>
        <p:txBody>
          <a:bodyPr/>
          <a:lstStyle/>
          <a:p>
            <a:r>
              <a:rPr lang="en-US"/>
              <a:t>Click to edit Master title style</a:t>
            </a:r>
          </a:p>
        </p:txBody>
      </p:sp>
      <p:sp>
        <p:nvSpPr>
          <p:cNvPr id="3" name="Text Placeholder 2"/>
          <p:cNvSpPr>
            <a:spLocks noGrp="1"/>
          </p:cNvSpPr>
          <p:nvPr>
            <p:ph type="body" sz="half" idx="1"/>
          </p:nvPr>
        </p:nvSpPr>
        <p:spPr>
          <a:xfrm>
            <a:off x="677334"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72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Tx/>
              <a:buBlip>
                <a:blip r:embed="rId2"/>
              </a:buBlip>
              <a:defRPr/>
            </a:lvl1pPr>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01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329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67282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91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59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0"/>
            </a:lvl1pPr>
          </a:lstStyle>
          <a:p>
            <a:r>
              <a:rPr lang="en-US" dirty="0"/>
              <a:t>Click to edit Master title style</a:t>
            </a:r>
          </a:p>
        </p:txBody>
      </p:sp>
    </p:spTree>
    <p:extLst>
      <p:ext uri="{BB962C8B-B14F-4D97-AF65-F5344CB8AC3E}">
        <p14:creationId xmlns:p14="http://schemas.microsoft.com/office/powerpoint/2010/main" val="257724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05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marL="342900" indent="-342900">
              <a:buFont typeface="Wingdings" panose="05000000000000000000" pitchFamily="2" charset="2"/>
              <a:buChar char="§"/>
              <a:defRPr sz="3200"/>
            </a:lvl1pPr>
            <a:lvl2pPr marL="742950" indent="-285750">
              <a:buClr>
                <a:schemeClr val="accent1"/>
              </a:buClr>
              <a:buFont typeface="Wingdings" panose="05000000000000000000" pitchFamily="2" charset="2"/>
              <a:buChar char="§"/>
              <a:defRPr sz="2800"/>
            </a:lvl2pPr>
            <a:lvl3pPr marL="1257300" indent="-342900">
              <a:buClr>
                <a:schemeClr val="accent1"/>
              </a:buClr>
              <a:buFont typeface="Wingdings" panose="05000000000000000000" pitchFamily="2" charset="2"/>
              <a:buChar char="§"/>
              <a:defRPr sz="2400"/>
            </a:lvl3pPr>
            <a:lvl4pPr marL="1714500" indent="-342900">
              <a:buClr>
                <a:schemeClr val="accent1"/>
              </a:buClr>
              <a:buFont typeface="Wingdings" panose="05000000000000000000" pitchFamily="2" charset="2"/>
              <a:buChar char="§"/>
              <a:defRPr sz="2000"/>
            </a:lvl4pPr>
            <a:lvl5pPr marL="2171700" indent="-342900">
              <a:buClr>
                <a:schemeClr val="accent1"/>
              </a:buClr>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6204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48267" y="457200"/>
            <a:ext cx="10363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77333" y="1657350"/>
            <a:ext cx="1090506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 </a:t>
            </a:r>
          </a:p>
        </p:txBody>
      </p:sp>
      <p:sp>
        <p:nvSpPr>
          <p:cNvPr id="1028" name="Rectangle 5"/>
          <p:cNvSpPr>
            <a:spLocks noChangeArrowheads="1"/>
          </p:cNvSpPr>
          <p:nvPr/>
        </p:nvSpPr>
        <p:spPr bwMode="auto">
          <a:xfrm>
            <a:off x="4343400" y="6305550"/>
            <a:ext cx="396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GB" altLang="en-US" sz="1200" dirty="0">
                <a:solidFill>
                  <a:schemeClr val="tx1"/>
                </a:solidFill>
                <a:latin typeface="Verdana"/>
                <a:cs typeface="Verdana"/>
              </a:rPr>
              <a:t>Peter</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Kluit</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Nikhef</a:t>
            </a:r>
            <a:r>
              <a:rPr lang="en-GB" altLang="en-US" sz="1200" baseline="0" dirty="0">
                <a:solidFill>
                  <a:schemeClr val="tx1"/>
                </a:solidFill>
                <a:latin typeface="Verdana"/>
                <a:cs typeface="Verdana"/>
              </a:rPr>
              <a:t>)</a:t>
            </a:r>
            <a:endParaRPr lang="en-GB" altLang="en-US" sz="1200" dirty="0">
              <a:solidFill>
                <a:schemeClr val="tx1"/>
              </a:solidFill>
              <a:latin typeface="Verdana"/>
              <a:cs typeface="Verdana"/>
            </a:endParaRPr>
          </a:p>
        </p:txBody>
      </p:sp>
      <p:sp>
        <p:nvSpPr>
          <p:cNvPr id="1029" name="Rectangle 6"/>
          <p:cNvSpPr>
            <a:spLocks noChangeArrowheads="1"/>
          </p:cNvSpPr>
          <p:nvPr/>
        </p:nvSpPr>
        <p:spPr bwMode="auto">
          <a:xfrm>
            <a:off x="8940800" y="622935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a:spcBef>
                <a:spcPct val="50000"/>
              </a:spcBef>
              <a:defRPr/>
            </a:pPr>
            <a:r>
              <a:rPr lang="en-GB" altLang="en-US" sz="800">
                <a:solidFill>
                  <a:schemeClr val="bg2"/>
                </a:solidFill>
              </a:rPr>
              <a:t> </a:t>
            </a:r>
            <a:fld id="{50F9948D-FA28-478D-A82E-F93DDFBE36D5}" type="slidenum">
              <a:rPr lang="en-GB" altLang="en-US" sz="800" smtClean="0">
                <a:solidFill>
                  <a:schemeClr val="bg2"/>
                </a:solidFill>
              </a:rPr>
              <a:pPr algn="r">
                <a:spcBef>
                  <a:spcPct val="50000"/>
                </a:spcBef>
                <a:defRPr/>
              </a:pPr>
              <a:t>‹#›</a:t>
            </a:fld>
            <a:endParaRPr lang="en-GB" altLang="en-US" sz="800">
              <a:solidFill>
                <a:schemeClr val="bg2"/>
              </a:solidFill>
            </a:endParaRPr>
          </a:p>
        </p:txBody>
      </p:sp>
      <p:sp>
        <p:nvSpPr>
          <p:cNvPr id="1030" name="Rectangle 8"/>
          <p:cNvSpPr>
            <a:spLocks noChangeArrowheads="1"/>
          </p:cNvSpPr>
          <p:nvPr/>
        </p:nvSpPr>
        <p:spPr bwMode="auto">
          <a:xfrm>
            <a:off x="533400" y="6460282"/>
            <a:ext cx="4906061" cy="24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indent="0" algn="l" defTabSz="914400" rtl="0" eaLnBrk="0" fontAlgn="base" latinLnBrk="0" hangingPunct="0">
              <a:lnSpc>
                <a:spcPct val="100000"/>
              </a:lnSpc>
              <a:spcBef>
                <a:spcPct val="50000"/>
              </a:spcBef>
              <a:spcAft>
                <a:spcPct val="0"/>
              </a:spcAft>
              <a:buClrTx/>
              <a:buSzTx/>
              <a:buFontTx/>
              <a:buNone/>
              <a:tabLst/>
              <a:defRPr/>
            </a:pPr>
            <a:r>
              <a:rPr lang="en-GB" altLang="en-US" sz="700" dirty="0">
                <a:solidFill>
                  <a:schemeClr val="bg2"/>
                </a:solidFill>
                <a:latin typeface="Verdana"/>
                <a:cs typeface="Verdana"/>
              </a:rPr>
              <a:t> </a:t>
            </a:r>
            <a:r>
              <a:rPr lang="en-US" altLang="en-US" sz="1200" kern="1200" dirty="0" err="1">
                <a:solidFill>
                  <a:schemeClr val="tx1"/>
                </a:solidFill>
                <a:latin typeface="Verdana"/>
                <a:ea typeface="+mn-ea"/>
                <a:cs typeface="Verdana"/>
              </a:rPr>
              <a:t>FCCee</a:t>
            </a:r>
            <a:r>
              <a:rPr lang="en-US" altLang="en-US" sz="1200" kern="1200" dirty="0">
                <a:solidFill>
                  <a:schemeClr val="tx1"/>
                </a:solidFill>
                <a:latin typeface="Verdana"/>
                <a:ea typeface="+mn-ea"/>
                <a:cs typeface="Verdana"/>
              </a:rPr>
              <a:t> at </a:t>
            </a:r>
            <a:r>
              <a:rPr lang="en-US" altLang="en-US" sz="1200" kern="1200" dirty="0" err="1">
                <a:solidFill>
                  <a:schemeClr val="tx1"/>
                </a:solidFill>
                <a:latin typeface="Verdana"/>
                <a:ea typeface="+mn-ea"/>
                <a:cs typeface="Verdana"/>
              </a:rPr>
              <a:t>Nikhef</a:t>
            </a:r>
            <a:r>
              <a:rPr lang="en-US" altLang="en-US" sz="1200" kern="1200" dirty="0">
                <a:solidFill>
                  <a:schemeClr val="tx1"/>
                </a:solidFill>
                <a:latin typeface="Verdana"/>
                <a:ea typeface="+mn-ea"/>
                <a:cs typeface="Verdana"/>
              </a:rPr>
              <a:t> 8 April 2026</a:t>
            </a:r>
            <a:endParaRPr lang="en-GB" altLang="en-US" sz="900" dirty="0">
              <a:latin typeface="Verdana"/>
              <a:cs typeface="Verdan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Times New Roman" pitchFamily="18" charset="0"/>
        </a:defRPr>
      </a:lvl2pPr>
      <a:lvl3pPr algn="ctr" rtl="0" eaLnBrk="0" fontAlgn="base" hangingPunct="0">
        <a:spcBef>
          <a:spcPct val="0"/>
        </a:spcBef>
        <a:spcAft>
          <a:spcPct val="0"/>
        </a:spcAft>
        <a:defRPr sz="2800" b="1">
          <a:solidFill>
            <a:schemeClr val="tx2"/>
          </a:solidFill>
          <a:latin typeface="Times New Roman" pitchFamily="18" charset="0"/>
        </a:defRPr>
      </a:lvl3pPr>
      <a:lvl4pPr algn="ctr" rtl="0" eaLnBrk="0" fontAlgn="base" hangingPunct="0">
        <a:spcBef>
          <a:spcPct val="0"/>
        </a:spcBef>
        <a:spcAft>
          <a:spcPct val="0"/>
        </a:spcAft>
        <a:defRPr sz="2800" b="1">
          <a:solidFill>
            <a:schemeClr val="tx2"/>
          </a:solidFill>
          <a:latin typeface="Times New Roman" pitchFamily="18" charset="0"/>
        </a:defRPr>
      </a:lvl4pPr>
      <a:lvl5pPr algn="ctr" rtl="0" eaLnBrk="0" fontAlgn="base" hangingPunct="0">
        <a:spcBef>
          <a:spcPct val="0"/>
        </a:spcBef>
        <a:spcAft>
          <a:spcPct val="0"/>
        </a:spcAft>
        <a:defRPr sz="2800" b="1">
          <a:solidFill>
            <a:schemeClr val="tx2"/>
          </a:solidFill>
          <a:latin typeface="Times New Roman" pitchFamily="18"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100000"/>
        <a:buFont typeface="Monotype Sorts"/>
        <a:buChar char="u"/>
        <a:defRPr>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00000"/>
        <a:buFont typeface="Monotype Sorts"/>
        <a:buChar char="l"/>
        <a:defRPr sz="1600">
          <a:solidFill>
            <a:schemeClr val="tx1"/>
          </a:solidFill>
          <a:latin typeface="+mn-lt"/>
        </a:defRPr>
      </a:lvl2pPr>
      <a:lvl3pPr marL="1143000" indent="-228600" algn="l" rtl="0" eaLnBrk="0" fontAlgn="base" hangingPunct="0">
        <a:spcBef>
          <a:spcPct val="20000"/>
        </a:spcBef>
        <a:spcAft>
          <a:spcPct val="0"/>
        </a:spcAft>
        <a:buClr>
          <a:schemeClr val="folHlink"/>
        </a:buClr>
        <a:buSzPct val="100000"/>
        <a:buFont typeface="Monotype Sorts"/>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100000"/>
        <a:buFont typeface="Monotype Sorts"/>
        <a:buChar char="u"/>
        <a:defRPr sz="12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Font typeface="Monotype Sorts"/>
        <a:buChar char="l"/>
        <a:defRPr sz="1000">
          <a:solidFill>
            <a:schemeClr val="tx1"/>
          </a:solidFill>
          <a:latin typeface="+mn-lt"/>
        </a:defRPr>
      </a:lvl5pPr>
      <a:lvl6pPr marL="25146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indico.in2p3.fr/event/32629/contributions/142934/attachments/87329/131816/PixelTPC_ECFA-kluit.pdf"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hyperlink" Target="https://indico.cern.ch/event/1516157/contributions/6444548/attachments/3063889/5418809/TPC_tracker_FCC.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w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2.png"/><Relationship Id="rId7"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hyperlink" Target="https://doi.org/10.1016/j.nima.2025.170397" TargetMode="External"/><Relationship Id="rId4" Type="http://schemas.openxmlformats.org/officeDocument/2006/relationships/image" Target="../media/image3.png"/><Relationship Id="rId9"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emf"/><Relationship Id="rId7" Type="http://schemas.openxmlformats.org/officeDocument/2006/relationships/image" Target="../media/image5.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3.png"/><Relationship Id="rId5" Type="http://schemas.openxmlformats.org/officeDocument/2006/relationships/image" Target="../media/image2.png"/><Relationship Id="rId10" Type="http://schemas.openxmlformats.org/officeDocument/2006/relationships/image" Target="../media/image42.png"/><Relationship Id="rId4" Type="http://schemas.openxmlformats.org/officeDocument/2006/relationships/image" Target="../media/image49.emf"/><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hyperlink" Target="https://arxiv.org/pdf/1802.06008" TargetMode="External"/><Relationship Id="rId13" Type="http://schemas.openxmlformats.org/officeDocument/2006/relationships/image" Target="../media/image15.emf"/><Relationship Id="rId3" Type="http://schemas.openxmlformats.org/officeDocument/2006/relationships/image" Target="../media/image12.png"/><Relationship Id="rId7" Type="http://schemas.openxmlformats.org/officeDocument/2006/relationships/hyperlink" Target="https://doi.org/10.48550/arXiv.0911.0006" TargetMode="External"/><Relationship Id="rId12"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flash.desy.de/tesla_technology_collaboration/tesla_documentation/" TargetMode="External"/><Relationship Id="rId11" Type="http://schemas.openxmlformats.org/officeDocument/2006/relationships/image" Target="../media/image14.emf"/><Relationship Id="rId5" Type="http://schemas.openxmlformats.org/officeDocument/2006/relationships/image" Target="../media/image13.jpg"/><Relationship Id="rId15" Type="http://schemas.openxmlformats.org/officeDocument/2006/relationships/image" Target="../media/image11.png"/><Relationship Id="rId10" Type="http://schemas.openxmlformats.org/officeDocument/2006/relationships/hyperlink" Target="https://arxiv.org/abs/2003.01116" TargetMode="External"/><Relationship Id="rId4" Type="http://schemas.openxmlformats.org/officeDocument/2006/relationships/image" Target="../media/image6.png"/><Relationship Id="rId9" Type="http://schemas.openxmlformats.org/officeDocument/2006/relationships/hyperlink" Target="https://arxiv.org/abs/1006.3396" TargetMode="External"/><Relationship Id="rId14" Type="http://schemas.openxmlformats.org/officeDocument/2006/relationships/image" Target="../media/image16.jp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0.emf"/><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016/j.nima.2025.170397" TargetMode="External"/><Relationship Id="rId3" Type="http://schemas.openxmlformats.org/officeDocument/2006/relationships/image" Target="../media/image2.png"/><Relationship Id="rId7"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https://www.nikhef.nl/pub/services/biblio/theses_pdf/thesis_C_Ligtenberg.pdf" TargetMode="External"/><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60.emf"/><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2.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3.emf"/><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4.emf"/><Relationship Id="rId9" Type="http://schemas.openxmlformats.org/officeDocument/2006/relationships/hyperlink" Target="https://doi.org/10.1016/j.nima.2025.170397"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i.org/10.1016/j.nima.2025.170849"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8.jpeg"/><Relationship Id="rId3" Type="http://schemas.openxmlformats.org/officeDocument/2006/relationships/image" Target="../media/image12.png"/><Relationship Id="rId7" Type="http://schemas.openxmlformats.org/officeDocument/2006/relationships/hyperlink" Target="https://arxiv.org/pdf/2510.05260" TargetMode="External"/><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arxiv.org/pdf/1802.06008" TargetMode="External"/><Relationship Id="rId11" Type="http://schemas.openxmlformats.org/officeDocument/2006/relationships/image" Target="../media/image17.emf"/><Relationship Id="rId5" Type="http://schemas.openxmlformats.org/officeDocument/2006/relationships/hyperlink" Target="https://doi.org/10.48550/arXiv.0911.0006" TargetMode="External"/><Relationship Id="rId15" Type="http://schemas.openxmlformats.org/officeDocument/2006/relationships/image" Target="../media/image19.emf"/><Relationship Id="rId10" Type="http://schemas.openxmlformats.org/officeDocument/2006/relationships/image" Target="../media/image16.jpg"/><Relationship Id="rId4" Type="http://schemas.openxmlformats.org/officeDocument/2006/relationships/image" Target="../media/image6.png"/><Relationship Id="rId9" Type="http://schemas.openxmlformats.org/officeDocument/2006/relationships/image" Target="../media/image15.emf"/><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1016/j.nima.2025.170849" TargetMode="External"/><Relationship Id="rId3" Type="http://schemas.openxmlformats.org/officeDocument/2006/relationships/image" Target="../media/image66.emf"/><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i.org/10.1016/j.nima.2025.170849"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hyperlink" Target="https://github.com/iLCSoft/MarlinReco/blob/master/Analysis/PIDTools/" TargetMode="External"/><Relationship Id="rId3" Type="http://schemas.openxmlformats.org/officeDocument/2006/relationships/image" Target="../media/image68.emf"/><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hyperlink" Target="https://doi.org/10.1016/j.nima.2025.170849" TargetMode="External"/><Relationship Id="rId3" Type="http://schemas.openxmlformats.org/officeDocument/2006/relationships/image" Target="../media/image69.emf"/><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gi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agenda.linearcollider.org/event/10904/contributions/58184/attachments/40824/65053/synch-bg-ild-fccee-ildsw-20251217.pdf" TargetMode="External"/><Relationship Id="rId2" Type="http://schemas.openxmlformats.org/officeDocument/2006/relationships/hyperlink" Target="https://indico.cern.ch/event/1439509/contributions/6298323/attachments/2996109/5279050/2025-01-beamstrahlung_in_ILD_FCC_Physics.pdf" TargetMode="Externa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4.xml.rels><?xml version="1.0" encoding="UTF-8" standalone="yes"?>
<Relationships xmlns="http://schemas.openxmlformats.org/package/2006/relationships"><Relationship Id="rId3" Type="http://schemas.openxmlformats.org/officeDocument/2006/relationships/hyperlink" Target="https://arxiv.org/abs/1006.3396"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hyperlink" Target="https://arxiv.org/abs/2003.01116"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2.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genda.linearcollider.org/event/10041/"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genda.linearcollider.org/event/10718/contributions/56794/attachments/40314/64092/ILD-FCCee-TPC-update2025_06.pdf" TargetMode="External"/><Relationship Id="rId2" Type="http://schemas.openxmlformats.org/officeDocument/2006/relationships/hyperlink" Target="https://indico.in2p3.fr/event/32629/contributions/142937/" TargetMode="External"/><Relationship Id="rId1" Type="http://schemas.openxmlformats.org/officeDocument/2006/relationships/slideLayout" Target="../slideLayouts/slideLayout2.xml"/><Relationship Id="rId5" Type="http://schemas.openxmlformats.org/officeDocument/2006/relationships/hyperlink" Target="https://agenda.linearcollider.org/event/10904/contributions/58184/attachments/40824/65053/synch-bg-ild-fccee-ildsw-20251217.pdf" TargetMode="External"/><Relationship Id="rId4" Type="http://schemas.openxmlformats.org/officeDocument/2006/relationships/hyperlink" Target="https://indico.cern.ch/event/1439509/contributions/6298323/attachments/2996109/5279050/2025-01-beamstrahlung_in_ILD_FCC_Physics.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genda.linearcollider.org/event/10718/contributions/56794/attachments/40314/64092/ILD-FCCee-TPC-update2025_06.pdf" TargetMode="External"/><Relationship Id="rId2" Type="http://schemas.openxmlformats.org/officeDocument/2006/relationships/hyperlink" Target="https://agenda.linearcollider.org/event/9903/contributions/51756/attachments/38604/60743/TPC-teraz-update.pdf" TargetMode="External"/><Relationship Id="rId1" Type="http://schemas.openxmlformats.org/officeDocument/2006/relationships/slideLayout" Target="../slideLayouts/slideLayout2.xml"/><Relationship Id="rId4" Type="http://schemas.openxmlformats.org/officeDocument/2006/relationships/hyperlink" Target="https://indico.ihep.ac.cn/event/17020/contributions/118690/"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indico.cern.ch/event/1471891/contributions/6276953/attachments/2993379/5273479/Demarteau_LC_Vision.pdf" TargetMode="External"/><Relationship Id="rId5" Type="http://schemas.openxmlformats.org/officeDocument/2006/relationships/image" Target="../media/image6.png"/><Relationship Id="rId4" Type="http://schemas.openxmlformats.org/officeDocument/2006/relationships/hyperlink" Target="https://indico.cern.ch/event/1471891/contributions/6276951/attachments/2993383/5273492/LCVISION%20on%20detectors.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hyperlink" Target="https://agenda.linearcollider.org/event/850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nikhef.nl/pub/services/biblio/theses_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emf"/><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www.lctpc.org/e9/e56939/" TargetMode="External"/><Relationship Id="rId5" Type="http://schemas.openxmlformats.org/officeDocument/2006/relationships/image" Target="../media/image25.em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629774" y="711200"/>
            <a:ext cx="2232026" cy="965200"/>
          </a:xfrm>
          <a:prstGeom prst="rect">
            <a:avLst/>
          </a:prstGeom>
        </p:spPr>
      </p:pic>
      <p:sp>
        <p:nvSpPr>
          <p:cNvPr id="3074" name="Rectangle 4"/>
          <p:cNvSpPr>
            <a:spLocks noGrp="1" noChangeArrowheads="1"/>
          </p:cNvSpPr>
          <p:nvPr>
            <p:ph type="ctrTitle"/>
          </p:nvPr>
        </p:nvSpPr>
        <p:spPr>
          <a:xfrm>
            <a:off x="3652068" y="762878"/>
            <a:ext cx="5977706" cy="1080120"/>
          </a:xfrm>
        </p:spPr>
        <p:txBody>
          <a:bodyPr anchor="ctr"/>
          <a:lstStyle/>
          <a:p>
            <a:r>
              <a:rPr kumimoji="0" lang="en-GB" altLang="en-US" sz="3200" b="0" i="0" u="none" strike="noStrike" kern="0" cap="none" spc="0" normalizeH="0" baseline="0" noProof="0" dirty="0">
                <a:ln>
                  <a:noFill/>
                </a:ln>
                <a:solidFill>
                  <a:srgbClr val="FF0000"/>
                </a:solidFill>
                <a:effectLst/>
                <a:uLnTx/>
                <a:uFillTx/>
                <a:latin typeface="Verdana"/>
                <a:ea typeface="+mn-ea"/>
                <a:cs typeface="Verdana"/>
              </a:rPr>
              <a:t>A Pixel TPC as a central tracker</a:t>
            </a:r>
            <a:br>
              <a:rPr kumimoji="0" lang="en-GB" altLang="en-US" sz="3200" b="0" i="0" u="none" strike="noStrike" kern="0" cap="none" spc="0" normalizeH="0" baseline="0" noProof="0" dirty="0">
                <a:ln>
                  <a:noFill/>
                </a:ln>
                <a:solidFill>
                  <a:srgbClr val="FF0000"/>
                </a:solidFill>
                <a:effectLst/>
                <a:uLnTx/>
                <a:uFillTx/>
                <a:latin typeface="Verdana"/>
                <a:ea typeface="+mn-ea"/>
                <a:cs typeface="Verdana"/>
              </a:rPr>
            </a:br>
            <a:endParaRPr lang="en-GB" altLang="en-US" sz="3600" b="0" dirty="0">
              <a:latin typeface="Verdana" panose="020B0604030504040204" pitchFamily="34" charset="0"/>
              <a:ea typeface="Verdana" panose="020B0604030504040204" pitchFamily="34" charset="0"/>
              <a:cs typeface="Verdana" panose="020B0604030504040204" pitchFamily="34" charset="0"/>
            </a:endParaRPr>
          </a:p>
        </p:txBody>
      </p:sp>
      <p:sp>
        <p:nvSpPr>
          <p:cNvPr id="3076" name="Rectangle 6"/>
          <p:cNvSpPr>
            <a:spLocks noGrp="1" noChangeArrowheads="1"/>
          </p:cNvSpPr>
          <p:nvPr>
            <p:ph type="subTitle" idx="1"/>
          </p:nvPr>
        </p:nvSpPr>
        <p:spPr>
          <a:xfrm>
            <a:off x="551384" y="2060849"/>
            <a:ext cx="4896543" cy="2016224"/>
          </a:xfrm>
        </p:spPr>
        <p:txBody>
          <a:bodyPr/>
          <a:lstStyle/>
          <a:p>
            <a:pPr indent="-457200">
              <a:lnSpc>
                <a:spcPct val="120000"/>
              </a:lnSpc>
              <a:spcBef>
                <a:spcPct val="0"/>
              </a:spcBef>
              <a:defRPr/>
            </a:pPr>
            <a:r>
              <a:rPr lang="en-GB" altLang="en-US" dirty="0">
                <a:solidFill>
                  <a:srgbClr val="0066FF"/>
                </a:solidFill>
                <a:latin typeface="Verdana"/>
                <a:cs typeface="Verdana"/>
              </a:rPr>
              <a:t>Yevgen </a:t>
            </a:r>
            <a:r>
              <a:rPr lang="en-GB" altLang="en-US" dirty="0" err="1">
                <a:solidFill>
                  <a:srgbClr val="0066FF"/>
                </a:solidFill>
                <a:latin typeface="Verdana"/>
                <a:cs typeface="Verdana"/>
              </a:rPr>
              <a:t>Bilevych</a:t>
            </a:r>
            <a:r>
              <a:rPr lang="en-GB" altLang="en-US" dirty="0">
                <a:solidFill>
                  <a:srgbClr val="0066FF"/>
                </a:solidFill>
                <a:latin typeface="Verdana"/>
                <a:cs typeface="Verdana"/>
              </a:rPr>
              <a:t>, Klaus Desch, Sander van Doesburg, Harry van der Graaf, Fred Hartjes, Jochen Kaminski, Peter Kluit,  Naomi van der Kolk, Cornelis Ligtenberg, Gerhard Raven, and </a:t>
            </a:r>
          </a:p>
          <a:p>
            <a:pPr indent="-457200">
              <a:lnSpc>
                <a:spcPct val="120000"/>
              </a:lnSpc>
              <a:spcBef>
                <a:spcPct val="0"/>
              </a:spcBef>
              <a:defRPr/>
            </a:pPr>
            <a:r>
              <a:rPr lang="en-GB" altLang="en-US" dirty="0">
                <a:solidFill>
                  <a:srgbClr val="0066FF"/>
                </a:solidFill>
                <a:latin typeface="Verdana"/>
                <a:cs typeface="Verdana"/>
              </a:rPr>
              <a:t>Jan </a:t>
            </a:r>
            <a:r>
              <a:rPr lang="en-GB" altLang="en-US" dirty="0" err="1">
                <a:solidFill>
                  <a:srgbClr val="0066FF"/>
                </a:solidFill>
                <a:latin typeface="Verdana"/>
                <a:cs typeface="Verdana"/>
              </a:rPr>
              <a:t>Timmermans</a:t>
            </a:r>
            <a:endParaRPr lang="en-GB" altLang="en-US" dirty="0">
              <a:solidFill>
                <a:srgbClr val="0066FF"/>
              </a:solidFill>
              <a:latin typeface="Verdana"/>
              <a:cs typeface="Verdana"/>
            </a:endParaRPr>
          </a:p>
          <a:p>
            <a:pPr indent="-457200">
              <a:lnSpc>
                <a:spcPct val="120000"/>
              </a:lnSpc>
              <a:spcBef>
                <a:spcPct val="0"/>
              </a:spcBef>
              <a:defRPr/>
            </a:pPr>
            <a:r>
              <a:rPr lang="en-GB" altLang="en-US" dirty="0"/>
              <a:t> </a:t>
            </a: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2"/>
          <p:cNvPicPr>
            <a:picLocks noChangeAspect="1"/>
          </p:cNvPicPr>
          <p:nvPr/>
        </p:nvPicPr>
        <p:blipFill>
          <a:blip r:embed="rId5">
            <a:extLst>
              <a:ext uri="{28A0092B-C50C-407E-A947-70E740481C1C}">
                <a14:useLocalDpi xmlns:a14="http://schemas.microsoft.com/office/drawing/2010/main" val="0"/>
              </a:ext>
            </a:extLst>
          </a:blip>
          <a:srcRect l="3799" t="5901" r="5202" b="18501"/>
          <a:stretch>
            <a:fillRect/>
          </a:stretch>
        </p:blipFill>
        <p:spPr bwMode="auto">
          <a:xfrm flipH="1">
            <a:off x="5872172" y="2497942"/>
            <a:ext cx="2103839" cy="232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838200" y="553847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51592" y="5733256"/>
            <a:ext cx="1089024" cy="696976"/>
          </a:xfrm>
          <a:prstGeom prst="rect">
            <a:avLst/>
          </a:prstGeom>
        </p:spPr>
      </p:pic>
      <p:pic>
        <p:nvPicPr>
          <p:cNvPr id="12" name="Picture 11" descr="CEPC_logo.png">
            <a:extLst>
              <a:ext uri="{FF2B5EF4-FFF2-40B4-BE49-F238E27FC236}">
                <a16:creationId xmlns:a16="http://schemas.microsoft.com/office/drawing/2014/main" id="{7BD7AD5D-FF02-7D4D-99A1-8CBCB1E54D9B}"/>
              </a:ext>
            </a:extLst>
          </p:cNvPr>
          <p:cNvPicPr>
            <a:picLocks noChangeAspect="1"/>
          </p:cNvPicPr>
          <p:nvPr/>
        </p:nvPicPr>
        <p:blipFill>
          <a:blip r:embed="rId8"/>
          <a:stretch>
            <a:fillRect/>
          </a:stretch>
        </p:blipFill>
        <p:spPr>
          <a:xfrm>
            <a:off x="5625637" y="4993415"/>
            <a:ext cx="1622491" cy="955439"/>
          </a:xfrm>
          <a:prstGeom prst="rect">
            <a:avLst/>
          </a:prstGeom>
        </p:spPr>
      </p:pic>
      <p:pic>
        <p:nvPicPr>
          <p:cNvPr id="4" name="Picture 3">
            <a:extLst>
              <a:ext uri="{FF2B5EF4-FFF2-40B4-BE49-F238E27FC236}">
                <a16:creationId xmlns:a16="http://schemas.microsoft.com/office/drawing/2014/main" id="{62E65BF5-320A-3B47-8204-DC65DDCA1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2673" y="5136573"/>
            <a:ext cx="1997744" cy="884715"/>
          </a:xfrm>
          <a:prstGeom prst="rect">
            <a:avLst/>
          </a:prstGeom>
        </p:spPr>
      </p:pic>
      <p:pic>
        <p:nvPicPr>
          <p:cNvPr id="13" name="Afbeelding 6">
            <a:extLst>
              <a:ext uri="{FF2B5EF4-FFF2-40B4-BE49-F238E27FC236}">
                <a16:creationId xmlns:a16="http://schemas.microsoft.com/office/drawing/2014/main" id="{24CE5863-C9F8-FB42-A5F5-390A83884929}"/>
              </a:ext>
            </a:extLst>
          </p:cNvPr>
          <p:cNvPicPr>
            <a:picLocks noChangeAspect="1"/>
          </p:cNvPicPr>
          <p:nvPr/>
        </p:nvPicPr>
        <p:blipFill rotWithShape="1">
          <a:blip r:embed="rId10"/>
          <a:srcRect l="10224" t="5416" r="10487" b="5393"/>
          <a:stretch/>
        </p:blipFill>
        <p:spPr>
          <a:xfrm>
            <a:off x="8618732" y="2328274"/>
            <a:ext cx="3285893" cy="2630331"/>
          </a:xfrm>
          <a:prstGeom prst="rect">
            <a:avLst/>
          </a:prstGeom>
        </p:spPr>
      </p:pic>
      <p:pic>
        <p:nvPicPr>
          <p:cNvPr id="14" name="Picture 13">
            <a:extLst>
              <a:ext uri="{FF2B5EF4-FFF2-40B4-BE49-F238E27FC236}">
                <a16:creationId xmlns:a16="http://schemas.microsoft.com/office/drawing/2014/main" id="{E8AF7C9B-6D7C-774B-A961-276A178129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0976" y="4939672"/>
            <a:ext cx="1600199" cy="1081616"/>
          </a:xfrm>
          <a:prstGeom prst="rect">
            <a:avLst/>
          </a:prstGeom>
        </p:spPr>
      </p:pic>
      <p:pic>
        <p:nvPicPr>
          <p:cNvPr id="2" name="Picture 1">
            <a:extLst>
              <a:ext uri="{FF2B5EF4-FFF2-40B4-BE49-F238E27FC236}">
                <a16:creationId xmlns:a16="http://schemas.microsoft.com/office/drawing/2014/main" id="{379C44F3-E1D7-7C2D-1534-DB310207B4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8078" y="4941168"/>
            <a:ext cx="1195834" cy="1195834"/>
          </a:xfrm>
          <a:prstGeom prst="rect">
            <a:avLst/>
          </a:prstGeom>
        </p:spPr>
      </p:pic>
      <p:sp>
        <p:nvSpPr>
          <p:cNvPr id="5" name="TextBox 4">
            <a:extLst>
              <a:ext uri="{FF2B5EF4-FFF2-40B4-BE49-F238E27FC236}">
                <a16:creationId xmlns:a16="http://schemas.microsoft.com/office/drawing/2014/main" id="{451E1A4C-476F-F13F-E8C8-211E05073023}"/>
              </a:ext>
            </a:extLst>
          </p:cNvPr>
          <p:cNvSpPr txBox="1"/>
          <p:nvPr/>
        </p:nvSpPr>
        <p:spPr>
          <a:xfrm>
            <a:off x="934126" y="4315743"/>
            <a:ext cx="6097978" cy="707886"/>
          </a:xfrm>
          <a:prstGeom prst="rect">
            <a:avLst/>
          </a:prstGeom>
          <a:noFill/>
        </p:spPr>
        <p:txBody>
          <a:bodyPr wrap="square">
            <a:spAutoFit/>
          </a:bodyPr>
          <a:lstStyle/>
          <a:p>
            <a:r>
              <a:rPr lang="en-GB" altLang="en-US" sz="2000" dirty="0">
                <a:solidFill>
                  <a:srgbClr val="0066FF"/>
                </a:solidFill>
                <a:latin typeface="Verdana"/>
                <a:cs typeface="Verdana"/>
                <a:hlinkClick r:id="rId13"/>
              </a:rPr>
              <a:t>ECFA 2024 presentation</a:t>
            </a:r>
            <a:endParaRPr lang="en-GB" altLang="en-US" sz="2000" dirty="0">
              <a:solidFill>
                <a:srgbClr val="0066FF"/>
              </a:solidFill>
              <a:latin typeface="Verdana"/>
              <a:cs typeface="Verdana"/>
            </a:endParaRPr>
          </a:p>
          <a:p>
            <a:r>
              <a:rPr lang="en-GB" sz="2000" dirty="0">
                <a:solidFill>
                  <a:srgbClr val="0066FF"/>
                </a:solidFill>
                <a:latin typeface="Verdana"/>
                <a:cs typeface="Verdana"/>
                <a:hlinkClick r:id="rId14"/>
              </a:rPr>
              <a:t>FCC tracking workshop 2025</a:t>
            </a:r>
            <a:endParaRPr lang="nl-NL" sz="2000" dirty="0"/>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D65C0-38D3-AAFA-C2AE-B93ED23B2A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BA255E-EAB9-B149-BC52-0FA329D9373B}"/>
              </a:ext>
            </a:extLst>
          </p:cNvPr>
          <p:cNvPicPr>
            <a:picLocks noChangeAspect="1"/>
          </p:cNvPicPr>
          <p:nvPr/>
        </p:nvPicPr>
        <p:blipFill>
          <a:blip r:embed="rId3"/>
          <a:stretch>
            <a:fillRect/>
          </a:stretch>
        </p:blipFill>
        <p:spPr>
          <a:xfrm>
            <a:off x="8760296" y="933598"/>
            <a:ext cx="3417531" cy="2184480"/>
          </a:xfrm>
          <a:prstGeom prst="rect">
            <a:avLst/>
          </a:prstGeom>
        </p:spPr>
      </p:pic>
      <p:sp>
        <p:nvSpPr>
          <p:cNvPr id="3074" name="Rectangle 4">
            <a:extLst>
              <a:ext uri="{FF2B5EF4-FFF2-40B4-BE49-F238E27FC236}">
                <a16:creationId xmlns:a16="http://schemas.microsoft.com/office/drawing/2014/main" id="{720B9E7E-F77A-71AD-0B78-E3A92E622896}"/>
              </a:ext>
            </a:extLst>
          </p:cNvPr>
          <p:cNvSpPr>
            <a:spLocks noGrp="1" noChangeArrowheads="1"/>
          </p:cNvSpPr>
          <p:nvPr>
            <p:ph type="ctrTitle"/>
          </p:nvPr>
        </p:nvSpPr>
        <p:spPr>
          <a:xfrm>
            <a:off x="1163452" y="116632"/>
            <a:ext cx="9865096" cy="1080120"/>
          </a:xfrm>
        </p:spPr>
        <p:txBody>
          <a:bodyPr anchor="ctr"/>
          <a:lstStyle/>
          <a:p>
            <a:r>
              <a:rPr lang="en-GB" altLang="en-US" sz="3600" b="0" dirty="0">
                <a:solidFill>
                  <a:srgbClr val="FF0000"/>
                </a:solidFill>
                <a:latin typeface="Verdana"/>
                <a:cs typeface="Verdana"/>
              </a:rPr>
              <a:t>Why a (pixel) TPC as a central tracker</a:t>
            </a:r>
          </a:p>
        </p:txBody>
      </p:sp>
      <p:sp>
        <p:nvSpPr>
          <p:cNvPr id="2" name="Rectangle 1">
            <a:extLst>
              <a:ext uri="{FF2B5EF4-FFF2-40B4-BE49-F238E27FC236}">
                <a16:creationId xmlns:a16="http://schemas.microsoft.com/office/drawing/2014/main" id="{AFF08A65-209C-0264-BCC4-708DDDA9097D}"/>
              </a:ext>
            </a:extLst>
          </p:cNvPr>
          <p:cNvSpPr/>
          <p:nvPr/>
        </p:nvSpPr>
        <p:spPr>
          <a:xfrm>
            <a:off x="1055440" y="851222"/>
            <a:ext cx="10081120" cy="5386090"/>
          </a:xfrm>
          <a:prstGeom prst="rect">
            <a:avLst/>
          </a:prstGeom>
        </p:spPr>
        <p:txBody>
          <a:bodyPr wrap="square">
            <a:spAutoFit/>
          </a:bodyPr>
          <a:lstStyle/>
          <a:p>
            <a:endParaRPr lang="en-GB" altLang="en-US" dirty="0">
              <a:latin typeface="Verdana"/>
              <a:cs typeface="Verdana"/>
            </a:endParaRPr>
          </a:p>
          <a:p>
            <a:pPr>
              <a:buFontTx/>
              <a:buBlip>
                <a:blip r:embed="rId4"/>
              </a:buBlip>
            </a:pPr>
            <a:r>
              <a:rPr lang="en-GB" altLang="en-US" sz="2000" dirty="0">
                <a:latin typeface="Verdana"/>
                <a:cs typeface="Verdana"/>
              </a:rPr>
              <a:t> Low material budget that allows high precision tracking</a:t>
            </a:r>
          </a:p>
          <a:p>
            <a:pPr>
              <a:buFontTx/>
              <a:buBlip>
                <a:blip r:embed="rId4"/>
              </a:buBlip>
            </a:pPr>
            <a:r>
              <a:rPr lang="en-GB" altLang="en-US" sz="2000" dirty="0">
                <a:latin typeface="Verdana"/>
                <a:cs typeface="Verdana"/>
              </a:rPr>
              <a:t> Continuous 3D tracking (</a:t>
            </a:r>
            <a:r>
              <a:rPr lang="en-GB" altLang="en-US" sz="2000" dirty="0" err="1">
                <a:latin typeface="Verdana"/>
                <a:cs typeface="Verdana"/>
              </a:rPr>
              <a:t>x,y</a:t>
            </a:r>
            <a:r>
              <a:rPr lang="en-GB" altLang="en-US" sz="2000" dirty="0">
                <a:latin typeface="Verdana"/>
                <a:cs typeface="Verdana"/>
              </a:rPr>
              <a:t>, t) and track following</a:t>
            </a:r>
          </a:p>
          <a:p>
            <a:pPr lvl="1">
              <a:buBlip>
                <a:blip r:embed="rId4"/>
              </a:buBlip>
            </a:pPr>
            <a:r>
              <a:rPr lang="en-GB" altLang="en-US" sz="2000" dirty="0">
                <a:latin typeface="Verdana"/>
                <a:cs typeface="Verdana"/>
              </a:rPr>
              <a:t> Excellent v0 reconstruction  </a:t>
            </a:r>
          </a:p>
          <a:p>
            <a:pPr lvl="1">
              <a:buBlip>
                <a:blip r:embed="rId4"/>
              </a:buBlip>
            </a:pPr>
            <a:r>
              <a:rPr lang="en-GB" altLang="en-US" sz="2000" dirty="0">
                <a:latin typeface="Verdana"/>
                <a:cs typeface="Verdana"/>
              </a:rPr>
              <a:t> Ideal for particle flow and combined calorimetry</a:t>
            </a:r>
          </a:p>
          <a:p>
            <a:pPr>
              <a:buFontTx/>
              <a:buBlip>
                <a:blip r:embed="rId4"/>
              </a:buBlip>
            </a:pPr>
            <a:r>
              <a:rPr lang="en-GB" altLang="en-US" sz="2000" dirty="0">
                <a:latin typeface="Verdana"/>
                <a:cs typeface="Verdana"/>
              </a:rPr>
              <a:t> TPC is sliced between silicon detectors </a:t>
            </a:r>
          </a:p>
          <a:p>
            <a:pPr lvl="1">
              <a:buBlip>
                <a:blip r:embed="rId4"/>
              </a:buBlip>
            </a:pPr>
            <a:r>
              <a:rPr lang="en-GB" altLang="en-US" sz="2000" dirty="0">
                <a:latin typeface="Verdana"/>
                <a:cs typeface="Verdana"/>
              </a:rPr>
              <a:t> provides required momentum resolution and constraints</a:t>
            </a:r>
          </a:p>
          <a:p>
            <a:pPr>
              <a:buFontTx/>
              <a:buBlip>
                <a:blip r:embed="rId4"/>
              </a:buBlip>
            </a:pPr>
            <a:r>
              <a:rPr lang="en-GB" altLang="en-US" sz="2000" dirty="0">
                <a:latin typeface="Verdana"/>
                <a:cs typeface="Verdana"/>
              </a:rPr>
              <a:t> Very powerful particle identification based on </a:t>
            </a:r>
            <a:r>
              <a:rPr lang="en-GB" altLang="en-US" sz="2000" dirty="0" err="1">
                <a:latin typeface="Verdana"/>
                <a:cs typeface="Verdana"/>
              </a:rPr>
              <a:t>dEdx</a:t>
            </a:r>
            <a:endParaRPr lang="en-GB" altLang="en-US" sz="2000" dirty="0">
              <a:latin typeface="Verdana"/>
              <a:cs typeface="Verdana"/>
            </a:endParaRPr>
          </a:p>
          <a:p>
            <a:pPr lvl="1">
              <a:buBlip>
                <a:blip r:embed="rId4"/>
              </a:buBlip>
            </a:pPr>
            <a:r>
              <a:rPr lang="en-GB" altLang="en-US" sz="2000" dirty="0">
                <a:latin typeface="Verdana"/>
                <a:cs typeface="Verdana"/>
              </a:rPr>
              <a:t> for electrons (suppress </a:t>
            </a:r>
            <a:r>
              <a:rPr lang="en-GB" altLang="en-US" sz="2000" dirty="0" err="1">
                <a:latin typeface="Verdana"/>
                <a:cs typeface="Verdana"/>
              </a:rPr>
              <a:t>pions</a:t>
            </a:r>
            <a:r>
              <a:rPr lang="en-GB" altLang="en-US" sz="2000" dirty="0">
                <a:latin typeface="Verdana"/>
                <a:cs typeface="Verdana"/>
              </a:rPr>
              <a:t>)</a:t>
            </a:r>
          </a:p>
          <a:p>
            <a:pPr lvl="1">
              <a:buBlip>
                <a:blip r:embed="rId4"/>
              </a:buBlip>
            </a:pPr>
            <a:r>
              <a:rPr lang="en-GB" altLang="en-US" sz="2000" dirty="0">
                <a:latin typeface="Verdana"/>
                <a:cs typeface="Verdana"/>
              </a:rPr>
              <a:t> for kaons (H-&gt;ss) and protons </a:t>
            </a:r>
          </a:p>
          <a:p>
            <a:pPr>
              <a:buBlip>
                <a:blip r:embed="rId4"/>
              </a:buBlip>
            </a:pPr>
            <a:r>
              <a:rPr lang="en-GB" altLang="en-US" sz="2000" dirty="0">
                <a:latin typeface="Verdana"/>
                <a:cs typeface="Verdana"/>
              </a:rPr>
              <a:t> TPC excellent option for </a:t>
            </a:r>
            <a:r>
              <a:rPr lang="en-GB" altLang="en-US" sz="2000" dirty="0" err="1">
                <a:latin typeface="Verdana"/>
                <a:cs typeface="Verdana"/>
              </a:rPr>
              <a:t>FCCee</a:t>
            </a:r>
            <a:r>
              <a:rPr lang="en-GB" altLang="en-US" sz="2000" dirty="0">
                <a:latin typeface="Verdana"/>
                <a:cs typeface="Verdana"/>
              </a:rPr>
              <a:t> WW, ZH, </a:t>
            </a:r>
            <a:r>
              <a:rPr lang="en-GB" altLang="en-US" sz="2000" dirty="0" err="1">
                <a:latin typeface="Verdana"/>
                <a:cs typeface="Verdana"/>
              </a:rPr>
              <a:t>tt</a:t>
            </a:r>
            <a:r>
              <a:rPr lang="en-GB" altLang="en-US" sz="2000" dirty="0">
                <a:latin typeface="Verdana"/>
                <a:cs typeface="Verdana"/>
              </a:rPr>
              <a:t> etc running</a:t>
            </a:r>
          </a:p>
          <a:p>
            <a:pPr>
              <a:buBlip>
                <a:blip r:embed="rId4"/>
              </a:buBlip>
            </a:pPr>
            <a:r>
              <a:rPr lang="en-GB" altLang="en-US" sz="2000" dirty="0">
                <a:latin typeface="Verdana"/>
                <a:cs typeface="Verdana"/>
              </a:rPr>
              <a:t> Running at the Z is challenging due to beam and synchrotron backgrounds</a:t>
            </a:r>
          </a:p>
          <a:p>
            <a:pPr>
              <a:buBlip>
                <a:blip r:embed="rId4"/>
              </a:buBlip>
            </a:pPr>
            <a:r>
              <a:rPr lang="en-GB" altLang="en-US" sz="2000" dirty="0">
                <a:latin typeface="Verdana"/>
                <a:cs typeface="Verdana"/>
              </a:rPr>
              <a:t> A pixel TPC combines a large drift volume with a silicon read out plane</a:t>
            </a:r>
          </a:p>
          <a:p>
            <a:pPr lvl="1">
              <a:buBlip>
                <a:blip r:embed="rId4"/>
              </a:buBlip>
            </a:pPr>
            <a:r>
              <a:rPr lang="en-GB" altLang="en-US" sz="2000" dirty="0">
                <a:latin typeface="Verdana"/>
                <a:cs typeface="Verdana"/>
              </a:rPr>
              <a:t> tracking with high granularity and low systematic uncertainties</a:t>
            </a:r>
          </a:p>
          <a:p>
            <a:pPr lvl="1"/>
            <a:r>
              <a:rPr lang="en-GB" altLang="en-US" sz="2000" dirty="0">
                <a:latin typeface="Verdana"/>
                <a:cs typeface="Verdana"/>
              </a:rPr>
              <a:t>   due to “silicon” precision (1-10 </a:t>
            </a:r>
            <a:r>
              <a:rPr lang="en-GB" altLang="en-US" sz="2000" dirty="0">
                <a:latin typeface="Symbol" pitchFamily="2" charset="2"/>
                <a:cs typeface="Verdana"/>
              </a:rPr>
              <a:t>m</a:t>
            </a:r>
            <a:r>
              <a:rPr lang="en-GB" altLang="en-US" sz="2000" dirty="0">
                <a:latin typeface="Verdana"/>
                <a:cs typeface="Verdana"/>
              </a:rPr>
              <a:t>m) in the production process</a:t>
            </a:r>
          </a:p>
          <a:p>
            <a:pPr lvl="1">
              <a:buBlip>
                <a:blip r:embed="rId4"/>
              </a:buBlip>
            </a:pPr>
            <a:r>
              <a:rPr lang="en-GB" altLang="en-US" sz="2000" dirty="0">
                <a:latin typeface="Verdana"/>
                <a:cs typeface="Verdana"/>
              </a:rPr>
              <a:t> the best (see slides) PID performance </a:t>
            </a:r>
            <a:r>
              <a:rPr lang="en-GB" altLang="en-US" sz="2000" dirty="0" err="1">
                <a:latin typeface="Verdana"/>
                <a:cs typeface="Verdana"/>
              </a:rPr>
              <a:t>dEdx</a:t>
            </a:r>
            <a:r>
              <a:rPr lang="en-GB" altLang="en-US" sz="2000" dirty="0">
                <a:latin typeface="Verdana"/>
                <a:cs typeface="Verdana"/>
              </a:rPr>
              <a:t> and cluster counting</a:t>
            </a:r>
          </a:p>
          <a:p>
            <a:r>
              <a:rPr lang="en-GB" altLang="en-US" sz="2000" dirty="0">
                <a:latin typeface="Verdana"/>
                <a:cs typeface="Verdana"/>
              </a:rPr>
              <a:t> </a:t>
            </a:r>
          </a:p>
        </p:txBody>
      </p:sp>
      <p:sp>
        <p:nvSpPr>
          <p:cNvPr id="4" name="TextBox 3">
            <a:extLst>
              <a:ext uri="{FF2B5EF4-FFF2-40B4-BE49-F238E27FC236}">
                <a16:creationId xmlns:a16="http://schemas.microsoft.com/office/drawing/2014/main" id="{7C0AAFF2-176D-9F8B-6863-8A1A7BE2BCE4}"/>
              </a:ext>
            </a:extLst>
          </p:cNvPr>
          <p:cNvSpPr txBox="1"/>
          <p:nvPr/>
        </p:nvSpPr>
        <p:spPr>
          <a:xfrm>
            <a:off x="9624392" y="1196752"/>
            <a:ext cx="1188132" cy="400110"/>
          </a:xfrm>
          <a:prstGeom prst="rect">
            <a:avLst/>
          </a:prstGeom>
          <a:noFill/>
        </p:spPr>
        <p:txBody>
          <a:bodyPr wrap="square" rtlCol="0">
            <a:spAutoFit/>
          </a:bodyPr>
          <a:lstStyle/>
          <a:p>
            <a:r>
              <a:rPr lang="nl-NL" sz="2000" dirty="0">
                <a:latin typeface="Verdana" panose="020B0604030504040204" pitchFamily="34" charset="0"/>
                <a:ea typeface="Verdana" panose="020B0604030504040204" pitchFamily="34" charset="0"/>
                <a:cs typeface="Verdana" panose="020B0604030504040204" pitchFamily="34" charset="0"/>
              </a:rPr>
              <a:t>CEPC</a:t>
            </a:r>
          </a:p>
        </p:txBody>
      </p:sp>
    </p:spTree>
    <p:extLst>
      <p:ext uri="{BB962C8B-B14F-4D97-AF65-F5344CB8AC3E}">
        <p14:creationId xmlns:p14="http://schemas.microsoft.com/office/powerpoint/2010/main" val="368868193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 y="-76200"/>
            <a:ext cx="7315200" cy="914400"/>
          </a:xfrm>
        </p:spPr>
        <p:txBody>
          <a:bodyPr/>
          <a:lstStyle/>
          <a:p>
            <a:r>
              <a:rPr lang="en-GB" altLang="en-US" sz="3600" b="0" dirty="0">
                <a:latin typeface="Verdana"/>
                <a:cs typeface="Verdana"/>
              </a:rPr>
              <a:t> </a:t>
            </a:r>
            <a:r>
              <a:rPr lang="en-GB" altLang="en-US" sz="3600" b="0" dirty="0" err="1">
                <a:latin typeface="Verdana"/>
                <a:cs typeface="Verdana"/>
              </a:rPr>
              <a:t>GridPix</a:t>
            </a:r>
            <a:r>
              <a:rPr lang="en-GB" altLang="en-US" sz="3600" b="0" dirty="0">
                <a:latin typeface="Verdana"/>
                <a:cs typeface="Verdana"/>
              </a:rPr>
              <a:t> technology</a:t>
            </a:r>
          </a:p>
        </p:txBody>
      </p:sp>
      <p:sp>
        <p:nvSpPr>
          <p:cNvPr id="5123" name="Content Placeholder 2"/>
          <p:cNvSpPr>
            <a:spLocks noGrp="1"/>
          </p:cNvSpPr>
          <p:nvPr>
            <p:ph idx="1"/>
          </p:nvPr>
        </p:nvSpPr>
        <p:spPr>
          <a:xfrm>
            <a:off x="949180" y="990600"/>
            <a:ext cx="7280420" cy="2313782"/>
          </a:xfrm>
        </p:spPr>
        <p:txBody>
          <a:bodyPr/>
          <a:lstStyle/>
          <a:p>
            <a:pPr>
              <a:buFontTx/>
              <a:buBlip>
                <a:blip r:embed="rId2"/>
              </a:buBlip>
            </a:pPr>
            <a:r>
              <a:rPr lang="en-GB" altLang="en-US" sz="2000" dirty="0">
                <a:latin typeface="Verdana"/>
                <a:cs typeface="Verdana"/>
              </a:rPr>
              <a:t>Pixel chip with integrated Grid (</a:t>
            </a:r>
            <a:r>
              <a:rPr lang="en-GB" altLang="en-US" sz="2000" dirty="0" err="1">
                <a:latin typeface="Verdana"/>
                <a:cs typeface="Verdana"/>
              </a:rPr>
              <a:t>Micromegas</a:t>
            </a:r>
            <a:r>
              <a:rPr lang="en-GB" altLang="en-US" sz="2000" dirty="0">
                <a:latin typeface="Verdana"/>
                <a:cs typeface="Verdana"/>
              </a:rPr>
              <a:t>-like)</a:t>
            </a:r>
          </a:p>
          <a:p>
            <a:pPr>
              <a:buBlip>
                <a:blip r:embed="rId2"/>
              </a:buBlip>
            </a:pPr>
            <a:r>
              <a:rPr lang="en-GB" altLang="en-US" sz="2000" dirty="0" err="1">
                <a:latin typeface="Verdana"/>
                <a:cs typeface="Verdana"/>
              </a:rPr>
              <a:t>InGrid</a:t>
            </a:r>
            <a:r>
              <a:rPr lang="en-GB" altLang="en-US" sz="2000" dirty="0">
                <a:latin typeface="Verdana"/>
                <a:cs typeface="Verdana"/>
              </a:rPr>
              <a:t> post-processed @ IZM (in 2025 @ Bonn)</a:t>
            </a:r>
          </a:p>
          <a:p>
            <a:pPr>
              <a:buFontTx/>
              <a:buBlip>
                <a:blip r:embed="rId2"/>
              </a:buBlip>
            </a:pPr>
            <a:r>
              <a:rPr lang="en-GB" altLang="en-US" sz="2000" dirty="0">
                <a:latin typeface="Verdana"/>
                <a:cs typeface="Verdana"/>
              </a:rPr>
              <a:t>Grid set at negative voltage (300 – 600 V) to provide gas amplification</a:t>
            </a:r>
          </a:p>
          <a:p>
            <a:pPr>
              <a:buFontTx/>
              <a:buBlip>
                <a:blip r:embed="rId2"/>
              </a:buBlip>
            </a:pPr>
            <a:r>
              <a:rPr lang="en-GB" altLang="en-US" sz="2000" dirty="0">
                <a:latin typeface="Verdana"/>
                <a:cs typeface="Verdana"/>
              </a:rPr>
              <a:t>Very small pixel size (55 µm)</a:t>
            </a:r>
          </a:p>
          <a:p>
            <a:pPr>
              <a:buFontTx/>
              <a:buBlip>
                <a:blip r:embed="rId2"/>
              </a:buBlip>
            </a:pPr>
            <a:r>
              <a:rPr lang="en-GB" altLang="en-US" sz="2000" dirty="0">
                <a:latin typeface="Verdana"/>
                <a:cs typeface="Verdana"/>
              </a:rPr>
              <a:t>detecting individual electrons</a:t>
            </a:r>
          </a:p>
          <a:p>
            <a:pPr>
              <a:buFontTx/>
              <a:buBlip>
                <a:blip r:embed="rId2"/>
              </a:buBlip>
            </a:pPr>
            <a:endParaRPr lang="en-GB" altLang="en-US" b="1" dirty="0"/>
          </a:p>
        </p:txBody>
      </p:sp>
      <p:pic>
        <p:nvPicPr>
          <p:cNvPr id="5124" name="Picture 2" descr="C:\Data\GOSSIP\pictures, drawings\Marco Nov08 3D pub\GoatPrincipl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116633"/>
            <a:ext cx="3542281" cy="340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a:off x="10416480" y="2819400"/>
            <a:ext cx="900014" cy="378670"/>
          </a:xfrm>
          <a:prstGeom prst="straightConnector1">
            <a:avLst/>
          </a:prstGeom>
          <a:solidFill>
            <a:schemeClr val="accent1"/>
          </a:solidFill>
          <a:ln w="38100" cap="flat" cmpd="sng" algn="ctr">
            <a:solidFill>
              <a:schemeClr val="accent1"/>
            </a:solidFill>
            <a:prstDash val="solid"/>
            <a:round/>
            <a:headEnd type="triangle" w="med" len="med"/>
            <a:tailEnd type="triangle" w="med" len="med"/>
          </a:ln>
          <a:effectLst/>
        </p:spPr>
      </p:cxnSp>
      <p:sp>
        <p:nvSpPr>
          <p:cNvPr id="5" name="TextBox 4"/>
          <p:cNvSpPr txBox="1"/>
          <p:nvPr/>
        </p:nvSpPr>
        <p:spPr>
          <a:xfrm rot="1346167">
            <a:off x="10238582" y="3116782"/>
            <a:ext cx="1008709" cy="369332"/>
          </a:xfrm>
          <a:prstGeom prst="rect">
            <a:avLst/>
          </a:prstGeom>
          <a:solidFill>
            <a:schemeClr val="bg1"/>
          </a:solidFill>
        </p:spPr>
        <p:txBody>
          <a:bodyPr wrap="square" rtlCol="0">
            <a:spAutoFit/>
          </a:bodyPr>
          <a:lstStyle/>
          <a:p>
            <a:r>
              <a:rPr lang="en-US" sz="1800" dirty="0">
                <a:solidFill>
                  <a:srgbClr val="FF0000"/>
                </a:solidFill>
                <a:latin typeface="Verdana"/>
                <a:cs typeface="Verdana"/>
              </a:rPr>
              <a:t>55 µ</a:t>
            </a:r>
            <a:r>
              <a:rPr lang="en-US" sz="1800" dirty="0" err="1">
                <a:solidFill>
                  <a:srgbClr val="FF0000"/>
                </a:solidFill>
                <a:latin typeface="Verdana"/>
                <a:cs typeface="Verdana"/>
              </a:rPr>
              <a:t>m</a:t>
            </a:r>
            <a:endParaRPr lang="en-US" sz="1800" dirty="0">
              <a:solidFill>
                <a:srgbClr val="FF0000"/>
              </a:solidFill>
              <a:latin typeface="Verdana"/>
              <a:cs typeface="Verdana"/>
            </a:endParaRPr>
          </a:p>
        </p:txBody>
      </p:sp>
      <p:pic>
        <p:nvPicPr>
          <p:cNvPr id="10" name="Picture 3"/>
          <p:cNvPicPr>
            <a:picLocks noChangeAspect="1"/>
          </p:cNvPicPr>
          <p:nvPr/>
        </p:nvPicPr>
        <p:blipFill>
          <a:blip r:embed="rId4" cstate="print">
            <a:extLst>
              <a:ext uri="{28A0092B-C50C-407E-A947-70E740481C1C}">
                <a14:useLocalDpi xmlns:a14="http://schemas.microsoft.com/office/drawing/2010/main" val="0"/>
              </a:ext>
            </a:extLst>
          </a:blip>
          <a:srcRect l="16402" t="26901" r="16402" b="23750"/>
          <a:stretch>
            <a:fillRect/>
          </a:stretch>
        </p:blipFill>
        <p:spPr bwMode="auto">
          <a:xfrm>
            <a:off x="5539642" y="3542571"/>
            <a:ext cx="2918558" cy="285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8458200" y="3714183"/>
            <a:ext cx="3434903" cy="2534217"/>
            <a:chOff x="6852097" y="3212976"/>
            <a:chExt cx="4784587" cy="3588441"/>
          </a:xfrm>
        </p:grpSpPr>
        <p:pic>
          <p:nvPicPr>
            <p:cNvPr id="12" name="Picture 11"/>
            <p:cNvPicPr>
              <a:picLocks noChangeAspect="1"/>
            </p:cNvPicPr>
            <p:nvPr/>
          </p:nvPicPr>
          <p:blipFill>
            <a:blip r:embed="rId5" cstate="print">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52097" y="3212976"/>
              <a:ext cx="4784587" cy="3588441"/>
            </a:xfrm>
            <a:prstGeom prst="rect">
              <a:avLst/>
            </a:prstGeom>
          </p:spPr>
        </p:pic>
        <p:cxnSp>
          <p:nvCxnSpPr>
            <p:cNvPr id="13" name="Straight Arrow Connector 12"/>
            <p:cNvCxnSpPr/>
            <p:nvPr/>
          </p:nvCxnSpPr>
          <p:spPr bwMode="auto">
            <a:xfrm>
              <a:off x="8184232" y="5079204"/>
              <a:ext cx="0" cy="510036"/>
            </a:xfrm>
            <a:prstGeom prst="straightConnector1">
              <a:avLst/>
            </a:prstGeom>
            <a:solidFill>
              <a:schemeClr val="accent1"/>
            </a:solidFill>
            <a:ln w="38100" cap="flat" cmpd="sng" algn="ctr">
              <a:solidFill>
                <a:srgbClr val="FF0000"/>
              </a:solidFill>
              <a:prstDash val="solid"/>
              <a:round/>
              <a:headEnd type="triangle" w="med" len="med"/>
              <a:tailEnd type="triangle" w="med" len="med"/>
            </a:ln>
            <a:effectLst/>
          </p:spPr>
        </p:cxnSp>
        <p:sp>
          <p:nvSpPr>
            <p:cNvPr id="14" name="TextBox 13"/>
            <p:cNvSpPr txBox="1"/>
            <p:nvPr/>
          </p:nvSpPr>
          <p:spPr>
            <a:xfrm>
              <a:off x="8180711" y="5007196"/>
              <a:ext cx="986167" cy="461665"/>
            </a:xfrm>
            <a:prstGeom prst="rect">
              <a:avLst/>
            </a:prstGeom>
            <a:noFill/>
          </p:spPr>
          <p:txBody>
            <a:bodyPr wrap="none" rtlCol="0">
              <a:spAutoFit/>
            </a:bodyPr>
            <a:lstStyle/>
            <a:p>
              <a:r>
                <a:rPr lang="en-US" dirty="0">
                  <a:solidFill>
                    <a:srgbClr val="FF0000"/>
                  </a:solidFill>
                </a:rPr>
                <a:t>50 µm</a:t>
              </a:r>
              <a:endParaRPr lang="nl-NL" dirty="0">
                <a:solidFill>
                  <a:srgbClr val="FF0000"/>
                </a:solidFill>
              </a:endParaRPr>
            </a:p>
          </p:txBody>
        </p:sp>
      </p:grpSp>
      <p:grpSp>
        <p:nvGrpSpPr>
          <p:cNvPr id="15" name="Group 15"/>
          <p:cNvGrpSpPr>
            <a:grpSpLocks/>
          </p:cNvGrpSpPr>
          <p:nvPr/>
        </p:nvGrpSpPr>
        <p:grpSpPr bwMode="auto">
          <a:xfrm>
            <a:off x="6332310" y="2438400"/>
            <a:ext cx="1897290" cy="1219200"/>
            <a:chOff x="683568" y="4057347"/>
            <a:chExt cx="3614641" cy="2275885"/>
          </a:xfrm>
        </p:grpSpPr>
        <p:pic>
          <p:nvPicPr>
            <p:cNvPr id="16" name="Picture 4"/>
            <p:cNvPicPr>
              <a:picLocks noChangeAspect="1"/>
            </p:cNvPicPr>
            <p:nvPr/>
          </p:nvPicPr>
          <p:blipFill>
            <a:blip r:embed="rId6">
              <a:extLst>
                <a:ext uri="{28A0092B-C50C-407E-A947-70E740481C1C}">
                  <a14:useLocalDpi xmlns:a14="http://schemas.microsoft.com/office/drawing/2010/main" val="0"/>
                </a:ext>
              </a:extLst>
            </a:blip>
            <a:srcRect l="19417" t="20714" r="28148" b="35266"/>
            <a:stretch>
              <a:fillRect/>
            </a:stretch>
          </p:blipFill>
          <p:spPr bwMode="auto">
            <a:xfrm>
              <a:off x="683568" y="4057347"/>
              <a:ext cx="3614641" cy="227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9"/>
            <p:cNvSpPr txBox="1">
              <a:spLocks noChangeArrowheads="1"/>
            </p:cNvSpPr>
            <p:nvPr/>
          </p:nvSpPr>
          <p:spPr bwMode="auto">
            <a:xfrm>
              <a:off x="2787227" y="4191470"/>
              <a:ext cx="1510980" cy="6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a:spcBef>
                  <a:spcPct val="0"/>
                </a:spcBef>
                <a:buClrTx/>
                <a:buSzTx/>
                <a:buFontTx/>
                <a:buNone/>
              </a:pPr>
              <a:r>
                <a:rPr lang="en-US" altLang="nl-NL" sz="1800" dirty="0">
                  <a:solidFill>
                    <a:schemeClr val="bg1"/>
                  </a:solidFill>
                  <a:latin typeface="Verdana"/>
                  <a:cs typeface="Verdana"/>
                </a:rPr>
                <a:t>dyke</a:t>
              </a:r>
              <a:endParaRPr lang="nl-NL" altLang="nl-NL" sz="1800" dirty="0">
                <a:solidFill>
                  <a:schemeClr val="bg1"/>
                </a:solidFill>
                <a:latin typeface="Verdana"/>
                <a:cs typeface="Verdana"/>
              </a:endParaRPr>
            </a:p>
          </p:txBody>
        </p:sp>
      </p:grpSp>
      <p:sp>
        <p:nvSpPr>
          <p:cNvPr id="19" name="Rectangle 18"/>
          <p:cNvSpPr/>
          <p:nvPr/>
        </p:nvSpPr>
        <p:spPr>
          <a:xfrm>
            <a:off x="914400" y="3505200"/>
            <a:ext cx="5029200" cy="2562240"/>
          </a:xfrm>
          <a:prstGeom prst="rect">
            <a:avLst/>
          </a:prstGeom>
        </p:spPr>
        <p:txBody>
          <a:bodyPr wrap="square">
            <a:spAutoFit/>
          </a:bodyPr>
          <a:lstStyle/>
          <a:p>
            <a:pPr>
              <a:lnSpc>
                <a:spcPct val="150000"/>
              </a:lnSpc>
              <a:buFontTx/>
              <a:buBlip>
                <a:blip r:embed="rId2"/>
              </a:buBlip>
            </a:pPr>
            <a:r>
              <a:rPr lang="en-GB" altLang="en-US" sz="1600" dirty="0"/>
              <a:t>  </a:t>
            </a:r>
            <a:r>
              <a:rPr lang="en-GB" altLang="en-US" sz="1800" dirty="0">
                <a:latin typeface="Verdana"/>
                <a:cs typeface="Verdana"/>
              </a:rPr>
              <a:t>Aluminium grid (1 µ</a:t>
            </a:r>
            <a:r>
              <a:rPr lang="en-GB" altLang="en-US" sz="1800" dirty="0" err="1">
                <a:latin typeface="Verdana"/>
                <a:cs typeface="Verdana"/>
              </a:rPr>
              <a:t>m</a:t>
            </a:r>
            <a:r>
              <a:rPr lang="en-GB" altLang="en-US" sz="1800" dirty="0">
                <a:latin typeface="Verdana"/>
                <a:cs typeface="Verdana"/>
              </a:rPr>
              <a:t> thick)</a:t>
            </a:r>
          </a:p>
          <a:p>
            <a:pPr>
              <a:lnSpc>
                <a:spcPct val="150000"/>
              </a:lnSpc>
              <a:buFontTx/>
              <a:buBlip>
                <a:blip r:embed="rId2"/>
              </a:buBlip>
            </a:pPr>
            <a:r>
              <a:rPr lang="en-GB" altLang="en-US" sz="1800" dirty="0">
                <a:latin typeface="Verdana"/>
                <a:cs typeface="Verdana"/>
              </a:rPr>
              <a:t> 35 µ</a:t>
            </a:r>
            <a:r>
              <a:rPr lang="en-GB" altLang="en-US" sz="1800" dirty="0" err="1">
                <a:latin typeface="Verdana"/>
                <a:cs typeface="Verdana"/>
              </a:rPr>
              <a:t>m</a:t>
            </a:r>
            <a:r>
              <a:rPr lang="en-GB" altLang="en-US" sz="1800" dirty="0">
                <a:latin typeface="Verdana"/>
                <a:cs typeface="Verdana"/>
              </a:rPr>
              <a:t> wide holes, 55 µ</a:t>
            </a:r>
            <a:r>
              <a:rPr lang="en-GB" altLang="en-US" sz="1800" dirty="0" err="1">
                <a:latin typeface="Verdana"/>
                <a:cs typeface="Verdana"/>
              </a:rPr>
              <a:t>m</a:t>
            </a:r>
            <a:r>
              <a:rPr lang="en-GB" altLang="en-US" sz="1800" dirty="0">
                <a:latin typeface="Verdana"/>
                <a:cs typeface="Verdana"/>
              </a:rPr>
              <a:t> pitch</a:t>
            </a:r>
          </a:p>
          <a:p>
            <a:pPr>
              <a:lnSpc>
                <a:spcPct val="150000"/>
              </a:lnSpc>
              <a:buFontTx/>
              <a:buBlip>
                <a:blip r:embed="rId2"/>
              </a:buBlip>
            </a:pPr>
            <a:r>
              <a:rPr lang="en-GB" altLang="en-US" sz="1800" dirty="0">
                <a:latin typeface="Verdana"/>
                <a:cs typeface="Verdana"/>
              </a:rPr>
              <a:t> Supported by SU8 pillars 50 µ</a:t>
            </a:r>
            <a:r>
              <a:rPr lang="en-GB" altLang="en-US" sz="1800" dirty="0" err="1">
                <a:latin typeface="Verdana"/>
                <a:cs typeface="Verdana"/>
              </a:rPr>
              <a:t>m</a:t>
            </a:r>
            <a:r>
              <a:rPr lang="en-GB" altLang="en-US" sz="1800" dirty="0">
                <a:latin typeface="Verdana"/>
                <a:cs typeface="Verdana"/>
              </a:rPr>
              <a:t> high</a:t>
            </a:r>
          </a:p>
          <a:p>
            <a:pPr>
              <a:lnSpc>
                <a:spcPct val="150000"/>
              </a:lnSpc>
              <a:buFontTx/>
              <a:buBlip>
                <a:blip r:embed="rId2"/>
              </a:buBlip>
            </a:pPr>
            <a:r>
              <a:rPr lang="en-GB" altLang="en-US" sz="1800" dirty="0">
                <a:latin typeface="Verdana"/>
                <a:cs typeface="Verdana"/>
              </a:rPr>
              <a:t> Grid surrounded by SU8 dyke (150 µ</a:t>
            </a:r>
            <a:r>
              <a:rPr lang="en-GB" altLang="en-US" sz="1800" dirty="0" err="1">
                <a:latin typeface="Verdana"/>
                <a:cs typeface="Verdana"/>
              </a:rPr>
              <a:t>m</a:t>
            </a:r>
            <a:r>
              <a:rPr lang="en-GB" altLang="en-US" sz="1800" dirty="0">
                <a:latin typeface="Verdana"/>
                <a:cs typeface="Verdana"/>
              </a:rPr>
              <a:t> wide solid strip) for mechanical and HV stability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279651" y="338138"/>
            <a:ext cx="6192613" cy="576262"/>
          </a:xfrm>
        </p:spPr>
        <p:txBody>
          <a:bodyPr/>
          <a:lstStyle/>
          <a:p>
            <a:r>
              <a:rPr lang="en-GB" altLang="en-US" sz="4000" b="0" dirty="0">
                <a:latin typeface="Verdana"/>
                <a:cs typeface="Verdana"/>
              </a:rPr>
              <a:t>Pixel chip: TimePix3</a:t>
            </a:r>
          </a:p>
        </p:txBody>
      </p:sp>
      <p:sp>
        <p:nvSpPr>
          <p:cNvPr id="7171" name="Content Placeholder 2"/>
          <p:cNvSpPr>
            <a:spLocks noGrp="1"/>
          </p:cNvSpPr>
          <p:nvPr>
            <p:ph idx="1"/>
          </p:nvPr>
        </p:nvSpPr>
        <p:spPr>
          <a:xfrm>
            <a:off x="381000" y="1066800"/>
            <a:ext cx="5715000" cy="4419600"/>
          </a:xfrm>
        </p:spPr>
        <p:txBody>
          <a:bodyPr/>
          <a:lstStyle/>
          <a:p>
            <a:pPr>
              <a:buFontTx/>
              <a:buBlip>
                <a:blip r:embed="rId2"/>
              </a:buBlip>
            </a:pPr>
            <a:r>
              <a:rPr lang="en-GB" altLang="en-US" sz="2000" dirty="0">
                <a:latin typeface="Verdana"/>
                <a:cs typeface="Verdana"/>
              </a:rPr>
              <a:t>256 x 256 pixels</a:t>
            </a:r>
          </a:p>
          <a:p>
            <a:pPr>
              <a:buFontTx/>
              <a:buBlip>
                <a:blip r:embed="rId2"/>
              </a:buBlip>
            </a:pPr>
            <a:r>
              <a:rPr lang="en-GB" altLang="en-US" sz="2000" dirty="0">
                <a:latin typeface="Verdana"/>
                <a:cs typeface="Verdana"/>
              </a:rPr>
              <a:t>55 x 55 µm pitch</a:t>
            </a:r>
          </a:p>
          <a:p>
            <a:pPr>
              <a:buFontTx/>
              <a:buBlip>
                <a:blip r:embed="rId2"/>
              </a:buBlip>
            </a:pPr>
            <a:r>
              <a:rPr lang="en-GB" altLang="en-US" sz="2000" dirty="0">
                <a:latin typeface="Verdana"/>
                <a:cs typeface="Verdana"/>
              </a:rPr>
              <a:t>14.1 x 14.1 mm sensitive area</a:t>
            </a:r>
          </a:p>
          <a:p>
            <a:pPr>
              <a:buFontTx/>
              <a:buBlip>
                <a:blip r:embed="rId2"/>
              </a:buBlip>
            </a:pPr>
            <a:r>
              <a:rPr lang="en-GB" altLang="en-US" sz="2000" dirty="0">
                <a:latin typeface="Verdana"/>
                <a:cs typeface="Verdana"/>
              </a:rPr>
              <a:t>TDC with </a:t>
            </a:r>
            <a:r>
              <a:rPr lang="en-GB" altLang="en-US" sz="2000" b="1" dirty="0">
                <a:latin typeface="Verdana"/>
                <a:cs typeface="Verdana"/>
              </a:rPr>
              <a:t>640 MHz clock </a:t>
            </a:r>
            <a:r>
              <a:rPr lang="en-GB" altLang="en-US" sz="2000" dirty="0">
                <a:latin typeface="Verdana"/>
                <a:cs typeface="Verdana"/>
              </a:rPr>
              <a:t>(1.56 ns)</a:t>
            </a:r>
          </a:p>
          <a:p>
            <a:pPr>
              <a:buFontTx/>
              <a:buBlip>
                <a:blip r:embed="rId2"/>
              </a:buBlip>
            </a:pPr>
            <a:r>
              <a:rPr lang="en-GB" altLang="en-US" sz="2000" dirty="0">
                <a:latin typeface="Verdana"/>
                <a:cs typeface="Verdana"/>
              </a:rPr>
              <a:t>Used in the data driven mode</a:t>
            </a:r>
          </a:p>
          <a:p>
            <a:pPr lvl="1">
              <a:buFontTx/>
              <a:buBlip>
                <a:blip r:embed="rId2"/>
              </a:buBlip>
            </a:pPr>
            <a:r>
              <a:rPr lang="en-GB" altLang="en-US" sz="1800" dirty="0">
                <a:latin typeface="Verdana"/>
                <a:cs typeface="Verdana"/>
              </a:rPr>
              <a:t>Each hit consists of the </a:t>
            </a:r>
            <a:r>
              <a:rPr lang="en-GB" altLang="en-US" sz="1800" b="1" dirty="0">
                <a:latin typeface="Verdana"/>
                <a:cs typeface="Verdana"/>
              </a:rPr>
              <a:t>pixel address </a:t>
            </a:r>
            <a:r>
              <a:rPr lang="en-GB" altLang="en-US" sz="1800" dirty="0">
                <a:latin typeface="Verdana"/>
                <a:cs typeface="Verdana"/>
              </a:rPr>
              <a:t>and </a:t>
            </a:r>
            <a:r>
              <a:rPr lang="en-GB" altLang="en-US" sz="1800" b="1" dirty="0">
                <a:latin typeface="Verdana"/>
                <a:cs typeface="Verdana"/>
              </a:rPr>
              <a:t>time stamp </a:t>
            </a:r>
            <a:r>
              <a:rPr lang="en-GB" altLang="en-US" sz="1800" dirty="0">
                <a:latin typeface="Verdana"/>
                <a:cs typeface="Verdana"/>
              </a:rPr>
              <a:t>of arrival time (</a:t>
            </a:r>
            <a:r>
              <a:rPr lang="en-GB" altLang="en-US" sz="1800" dirty="0" err="1">
                <a:latin typeface="Verdana"/>
                <a:cs typeface="Verdana"/>
              </a:rPr>
              <a:t>ToA</a:t>
            </a:r>
            <a:r>
              <a:rPr lang="en-GB" altLang="en-US" sz="1800" dirty="0">
                <a:latin typeface="Verdana"/>
                <a:cs typeface="Verdana"/>
              </a:rPr>
              <a:t>)</a:t>
            </a:r>
          </a:p>
          <a:p>
            <a:pPr lvl="1">
              <a:buFontTx/>
              <a:buBlip>
                <a:blip r:embed="rId2"/>
              </a:buBlip>
            </a:pPr>
            <a:r>
              <a:rPr lang="en-GB" altLang="en-US" sz="1800" dirty="0">
                <a:latin typeface="Verdana"/>
                <a:cs typeface="Verdana"/>
              </a:rPr>
              <a:t>Time over threshold (</a:t>
            </a:r>
            <a:r>
              <a:rPr lang="en-GB" altLang="en-US" sz="1800" dirty="0" err="1">
                <a:latin typeface="Verdana"/>
                <a:cs typeface="Verdana"/>
              </a:rPr>
              <a:t>ToT</a:t>
            </a:r>
            <a:r>
              <a:rPr lang="en-GB" altLang="en-US" sz="1800" dirty="0">
                <a:latin typeface="Verdana"/>
                <a:cs typeface="Verdana"/>
              </a:rPr>
              <a:t>) is added to register the signal amplitude</a:t>
            </a:r>
          </a:p>
          <a:p>
            <a:pPr lvl="1">
              <a:buFontTx/>
              <a:buBlip>
                <a:blip r:embed="rId2"/>
              </a:buBlip>
            </a:pPr>
            <a:r>
              <a:rPr lang="en-GB" altLang="en-US" sz="1800" dirty="0">
                <a:latin typeface="Verdana"/>
                <a:cs typeface="Verdana"/>
              </a:rPr>
              <a:t>compensation for time walk</a:t>
            </a:r>
          </a:p>
          <a:p>
            <a:pPr lvl="1">
              <a:buFontTx/>
              <a:buBlip>
                <a:blip r:embed="rId2"/>
              </a:buBlip>
            </a:pPr>
            <a:r>
              <a:rPr lang="en-GB" altLang="en-US" sz="1800" b="1" dirty="0">
                <a:latin typeface="Verdana"/>
                <a:cs typeface="Verdana"/>
              </a:rPr>
              <a:t>Trigger</a:t>
            </a:r>
            <a:r>
              <a:rPr lang="en-GB" altLang="en-US" sz="1800" dirty="0">
                <a:latin typeface="Verdana"/>
                <a:cs typeface="Verdana"/>
              </a:rPr>
              <a:t> (for t</a:t>
            </a:r>
            <a:r>
              <a:rPr lang="en-GB" altLang="en-US" sz="1800" baseline="-25000" dirty="0">
                <a:latin typeface="Verdana"/>
                <a:cs typeface="Verdana"/>
              </a:rPr>
              <a:t>0</a:t>
            </a:r>
            <a:r>
              <a:rPr lang="en-GB" altLang="en-US" sz="1800" dirty="0">
                <a:latin typeface="Verdana"/>
                <a:cs typeface="Verdana"/>
              </a:rPr>
              <a:t>) added to the data stream as an additional time stamp</a:t>
            </a:r>
          </a:p>
          <a:p>
            <a:pPr>
              <a:buFontTx/>
              <a:buBlip>
                <a:blip r:embed="rId2"/>
              </a:buBlip>
            </a:pPr>
            <a:r>
              <a:rPr lang="en-GB" altLang="en-US" sz="2000" dirty="0">
                <a:latin typeface="Verdana"/>
                <a:cs typeface="Verdana"/>
              </a:rPr>
              <a:t>Power consumption</a:t>
            </a:r>
          </a:p>
          <a:p>
            <a:pPr lvl="1">
              <a:buFontTx/>
              <a:buBlip>
                <a:blip r:embed="rId2"/>
              </a:buBlip>
            </a:pPr>
            <a:r>
              <a:rPr lang="en-GB" altLang="en-US" sz="1800" dirty="0">
                <a:latin typeface="Verdana"/>
                <a:cs typeface="Verdana"/>
              </a:rPr>
              <a:t>~1 A @ 2 V (2W) depending on hit rate</a:t>
            </a:r>
          </a:p>
          <a:p>
            <a:pPr lvl="1">
              <a:buFontTx/>
              <a:buBlip>
                <a:blip r:embed="rId2"/>
              </a:buBlip>
            </a:pPr>
            <a:r>
              <a:rPr lang="en-GB" altLang="en-US" sz="1800" dirty="0">
                <a:latin typeface="Verdana"/>
                <a:cs typeface="Verdana"/>
              </a:rPr>
              <a:t>good cooling is important</a:t>
            </a:r>
            <a:endParaRPr lang="en-GB" altLang="en-US" dirty="0">
              <a:latin typeface="Verdana"/>
              <a:cs typeface="Verdana"/>
            </a:endParaRPr>
          </a:p>
        </p:txBody>
      </p:sp>
      <p:pic>
        <p:nvPicPr>
          <p:cNvPr id="71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6312"/>
            <a:ext cx="4406900" cy="290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3"/>
          <p:cNvPicPr>
            <a:picLocks noChangeAspect="1"/>
          </p:cNvPicPr>
          <p:nvPr/>
        </p:nvPicPr>
        <p:blipFill>
          <a:blip r:embed="rId4" cstate="print">
            <a:lum bright="20000"/>
            <a:extLst>
              <a:ext uri="{28A0092B-C50C-407E-A947-70E740481C1C}">
                <a14:useLocalDpi xmlns:a14="http://schemas.microsoft.com/office/drawing/2010/main" val="0"/>
              </a:ext>
            </a:extLst>
          </a:blip>
          <a:srcRect l="7936" r="4762" b="3972"/>
          <a:stretch>
            <a:fillRect/>
          </a:stretch>
        </p:blipFill>
        <p:spPr bwMode="auto">
          <a:xfrm>
            <a:off x="8853488" y="3997643"/>
            <a:ext cx="1662112" cy="232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7" name="Straight Arrow Connector 6"/>
          <p:cNvCxnSpPr>
            <a:cxnSpLocks noChangeShapeType="1"/>
          </p:cNvCxnSpPr>
          <p:nvPr/>
        </p:nvCxnSpPr>
        <p:spPr bwMode="auto">
          <a:xfrm>
            <a:off x="8758237" y="5715000"/>
            <a:ext cx="4763" cy="642938"/>
          </a:xfrm>
          <a:prstGeom prst="straightConnector1">
            <a:avLst/>
          </a:prstGeom>
          <a:noFill/>
          <a:ln w="381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8" name="TextBox 7"/>
          <p:cNvSpPr txBox="1"/>
          <p:nvPr/>
        </p:nvSpPr>
        <p:spPr>
          <a:xfrm>
            <a:off x="8763000" y="4419600"/>
            <a:ext cx="1752600" cy="830997"/>
          </a:xfrm>
          <a:prstGeom prst="rect">
            <a:avLst/>
          </a:prstGeom>
          <a:noFill/>
        </p:spPr>
        <p:txBody>
          <a:bodyPr wrap="square" rtlCol="0">
            <a:spAutoFit/>
          </a:bodyPr>
          <a:lstStyle/>
          <a:p>
            <a:pPr algn="ctr"/>
            <a:r>
              <a:rPr lang="en-US" altLang="nl-NL" dirty="0">
                <a:solidFill>
                  <a:schemeClr val="bg1"/>
                </a:solidFill>
                <a:latin typeface="Verdana"/>
                <a:cs typeface="Verdana"/>
              </a:rPr>
              <a:t>Sensitive area</a:t>
            </a:r>
            <a:endParaRPr lang="nl-NL" altLang="nl-NL" dirty="0">
              <a:solidFill>
                <a:schemeClr val="bg1"/>
              </a:solidFill>
              <a:latin typeface="Verdana"/>
              <a:cs typeface="Verdana"/>
            </a:endParaRPr>
          </a:p>
        </p:txBody>
      </p:sp>
      <p:sp>
        <p:nvSpPr>
          <p:cNvPr id="9" name="TextBox 8"/>
          <p:cNvSpPr txBox="1"/>
          <p:nvPr/>
        </p:nvSpPr>
        <p:spPr>
          <a:xfrm>
            <a:off x="7239000" y="5791200"/>
            <a:ext cx="1295400" cy="457200"/>
          </a:xfrm>
          <a:prstGeom prst="rect">
            <a:avLst/>
          </a:prstGeom>
          <a:noFill/>
        </p:spPr>
        <p:txBody>
          <a:bodyPr wrap="square" rtlCol="0">
            <a:spAutoFit/>
          </a:bodyPr>
          <a:lstStyle/>
          <a:p>
            <a:r>
              <a:rPr lang="en-US" dirty="0"/>
              <a:t>2+3 mm</a:t>
            </a:r>
          </a:p>
        </p:txBody>
      </p:sp>
      <p:cxnSp>
        <p:nvCxnSpPr>
          <p:cNvPr id="12" name="Straight Arrow Connector 11"/>
          <p:cNvCxnSpPr>
            <a:cxnSpLocks noChangeShapeType="1"/>
          </p:cNvCxnSpPr>
          <p:nvPr/>
        </p:nvCxnSpPr>
        <p:spPr bwMode="auto">
          <a:xfrm rot="5400000">
            <a:off x="7925594" y="4876800"/>
            <a:ext cx="1675606" cy="794"/>
          </a:xfrm>
          <a:prstGeom prst="straightConnector1">
            <a:avLst/>
          </a:prstGeom>
          <a:noFill/>
          <a:ln w="381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5" name="Rectangle 14"/>
          <p:cNvSpPr/>
          <p:nvPr/>
        </p:nvSpPr>
        <p:spPr>
          <a:xfrm>
            <a:off x="7239000" y="4643735"/>
            <a:ext cx="1279016" cy="461665"/>
          </a:xfrm>
          <a:prstGeom prst="rect">
            <a:avLst/>
          </a:prstGeom>
        </p:spPr>
        <p:txBody>
          <a:bodyPr wrap="none">
            <a:spAutoFit/>
          </a:bodyPr>
          <a:lstStyle/>
          <a:p>
            <a:r>
              <a:rPr lang="en-US" dirty="0"/>
              <a:t>14.1 mm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ChangeAspect="1"/>
          </p:cNvPicPr>
          <p:nvPr/>
        </p:nvPicPr>
        <p:blipFill>
          <a:blip r:embed="rId2" cstate="print">
            <a:extLst>
              <a:ext uri="{28A0092B-C50C-407E-A947-70E740481C1C}">
                <a14:useLocalDpi xmlns:a14="http://schemas.microsoft.com/office/drawing/2010/main" val="0"/>
              </a:ext>
            </a:extLst>
          </a:blip>
          <a:srcRect t="7449" b="10733"/>
          <a:stretch>
            <a:fillRect/>
          </a:stretch>
        </p:blipFill>
        <p:spPr bwMode="auto">
          <a:xfrm>
            <a:off x="8839200" y="2570473"/>
            <a:ext cx="2743200" cy="299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3317" name="Group 18"/>
          <p:cNvGrpSpPr>
            <a:grpSpLocks/>
          </p:cNvGrpSpPr>
          <p:nvPr/>
        </p:nvGrpSpPr>
        <p:grpSpPr bwMode="auto">
          <a:xfrm>
            <a:off x="4244701" y="1981200"/>
            <a:ext cx="3756299" cy="4760689"/>
            <a:chOff x="1572362" y="1124744"/>
            <a:chExt cx="4511805" cy="5546101"/>
          </a:xfrm>
        </p:grpSpPr>
        <p:pic>
          <p:nvPicPr>
            <p:cNvPr id="133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5214" y="1641892"/>
              <a:ext cx="5546101" cy="451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3"/>
            <p:cNvSpPr txBox="1">
              <a:spLocks noChangeArrowheads="1"/>
            </p:cNvSpPr>
            <p:nvPr/>
          </p:nvSpPr>
          <p:spPr bwMode="auto">
            <a:xfrm rot="21288686">
              <a:off x="2357954" y="1983970"/>
              <a:ext cx="1211887" cy="4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i="1" dirty="0">
                  <a:latin typeface="Verdana"/>
                  <a:cs typeface="Verdana"/>
                </a:rPr>
                <a:t>Guard</a:t>
              </a:r>
            </a:p>
          </p:txBody>
        </p:sp>
        <p:sp>
          <p:nvSpPr>
            <p:cNvPr id="13322" name="TextBox 13"/>
            <p:cNvSpPr txBox="1">
              <a:spLocks noChangeArrowheads="1"/>
            </p:cNvSpPr>
            <p:nvPr/>
          </p:nvSpPr>
          <p:spPr bwMode="auto">
            <a:xfrm rot="21288686">
              <a:off x="4251890" y="2618321"/>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3" name="TextBox 13"/>
            <p:cNvSpPr txBox="1">
              <a:spLocks noChangeArrowheads="1"/>
            </p:cNvSpPr>
            <p:nvPr/>
          </p:nvSpPr>
          <p:spPr bwMode="auto">
            <a:xfrm rot="21288686">
              <a:off x="3482209" y="2774119"/>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4" name="TextBox 13"/>
            <p:cNvSpPr txBox="1">
              <a:spLocks noChangeArrowheads="1"/>
            </p:cNvSpPr>
            <p:nvPr/>
          </p:nvSpPr>
          <p:spPr bwMode="auto">
            <a:xfrm rot="21288686">
              <a:off x="3230406" y="3612469"/>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5" name="TextBox 15"/>
            <p:cNvSpPr txBox="1">
              <a:spLocks noChangeArrowheads="1"/>
            </p:cNvSpPr>
            <p:nvPr/>
          </p:nvSpPr>
          <p:spPr bwMode="auto">
            <a:xfrm rot="21288686">
              <a:off x="2491580" y="3709451"/>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6" name="TextBox 13"/>
            <p:cNvSpPr txBox="1">
              <a:spLocks noChangeArrowheads="1"/>
            </p:cNvSpPr>
            <p:nvPr/>
          </p:nvSpPr>
          <p:spPr bwMode="auto">
            <a:xfrm rot="245295">
              <a:off x="3347507" y="4265917"/>
              <a:ext cx="1441579" cy="95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algn="r" eaLnBrk="1" hangingPunct="1">
                <a:spcBef>
                  <a:spcPct val="0"/>
                </a:spcBef>
                <a:buClrTx/>
                <a:buSzTx/>
                <a:buFontTx/>
                <a:buNone/>
              </a:pPr>
              <a:r>
                <a:rPr lang="en-GB" altLang="en-US" sz="2800" i="1" dirty="0" err="1"/>
                <a:t>COld</a:t>
              </a:r>
              <a:endParaRPr lang="en-GB" altLang="en-US" sz="2800" i="1" dirty="0"/>
            </a:p>
            <a:p>
              <a:pPr algn="r" eaLnBrk="1" hangingPunct="1">
                <a:spcBef>
                  <a:spcPct val="0"/>
                </a:spcBef>
                <a:buClrTx/>
                <a:buSzTx/>
                <a:buFontTx/>
                <a:buNone/>
              </a:pPr>
              <a:r>
                <a:rPr lang="en-GB" altLang="en-US" sz="2800" i="1" dirty="0" err="1"/>
                <a:t>CArrier</a:t>
              </a:r>
              <a:endParaRPr lang="en-GB" altLang="en-US" sz="2800" i="1" dirty="0"/>
            </a:p>
          </p:txBody>
        </p:sp>
      </p:grpSp>
      <p:sp>
        <p:nvSpPr>
          <p:cNvPr id="13314" name="Title 1"/>
          <p:cNvSpPr>
            <a:spLocks noGrp="1"/>
          </p:cNvSpPr>
          <p:nvPr>
            <p:ph type="title"/>
          </p:nvPr>
        </p:nvSpPr>
        <p:spPr>
          <a:xfrm>
            <a:off x="1530094" y="381000"/>
            <a:ext cx="8734794" cy="579438"/>
          </a:xfrm>
        </p:spPr>
        <p:txBody>
          <a:bodyPr/>
          <a:lstStyle/>
          <a:p>
            <a:r>
              <a:rPr lang="en-US" altLang="nl-NL" sz="3600" b="0" dirty="0">
                <a:latin typeface="Verdana"/>
                <a:cs typeface="Verdana"/>
              </a:rPr>
              <a:t>QUAD design and realization</a:t>
            </a:r>
            <a:endParaRPr lang="nl-NL" altLang="nl-NL" sz="3600" b="0" dirty="0">
              <a:latin typeface="Verdana"/>
              <a:cs typeface="Verdana"/>
            </a:endParaRPr>
          </a:p>
        </p:txBody>
      </p:sp>
      <p:grpSp>
        <p:nvGrpSpPr>
          <p:cNvPr id="13316" name="Group 3"/>
          <p:cNvGrpSpPr>
            <a:grpSpLocks/>
          </p:cNvGrpSpPr>
          <p:nvPr/>
        </p:nvGrpSpPr>
        <p:grpSpPr bwMode="auto">
          <a:xfrm flipV="1">
            <a:off x="8470898" y="5744642"/>
            <a:ext cx="3340102" cy="925515"/>
            <a:chOff x="240151" y="4763475"/>
            <a:chExt cx="8800676" cy="2105471"/>
          </a:xfrm>
        </p:grpSpPr>
        <p:pic>
          <p:nvPicPr>
            <p:cNvPr id="13327" name="Picture 2" descr="C:\Data\LepCol\Module concept\Picts\Picts 28-8-2017\20170828_075326.jpg"/>
            <p:cNvPicPr>
              <a:picLocks noChangeAspect="1" noChangeArrowheads="1"/>
            </p:cNvPicPr>
            <p:nvPr/>
          </p:nvPicPr>
          <p:blipFill>
            <a:blip r:embed="rId4" cstate="print">
              <a:extLst>
                <a:ext uri="{28A0092B-C50C-407E-A947-70E740481C1C}">
                  <a14:useLocalDpi xmlns:a14="http://schemas.microsoft.com/office/drawing/2010/main" val="0"/>
                </a:ext>
              </a:extLst>
            </a:blip>
            <a:srcRect l="3284" t="51350" r="84790" b="36710"/>
            <a:stretch>
              <a:fillRect/>
            </a:stretch>
          </p:blipFill>
          <p:spPr bwMode="auto">
            <a:xfrm>
              <a:off x="240151" y="5001013"/>
              <a:ext cx="2171609" cy="163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2" descr="C:\Data\LepCol\Module concept\Picts\Picts 28-8-2017\20170828_075326.jpg"/>
            <p:cNvPicPr>
              <a:picLocks noChangeAspect="1" noChangeArrowheads="1"/>
            </p:cNvPicPr>
            <p:nvPr/>
          </p:nvPicPr>
          <p:blipFill>
            <a:blip r:embed="rId4" cstate="print">
              <a:extLst>
                <a:ext uri="{28A0092B-C50C-407E-A947-70E740481C1C}">
                  <a14:useLocalDpi xmlns:a14="http://schemas.microsoft.com/office/drawing/2010/main" val="0"/>
                </a:ext>
              </a:extLst>
            </a:blip>
            <a:srcRect l="61504" t="48811" r="2087" b="35770"/>
            <a:stretch>
              <a:fillRect/>
            </a:stretch>
          </p:blipFill>
          <p:spPr bwMode="auto">
            <a:xfrm>
              <a:off x="2411760" y="4763475"/>
              <a:ext cx="6629067" cy="210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29" name="Straight Connector 2"/>
            <p:cNvCxnSpPr>
              <a:cxnSpLocks noChangeShapeType="1"/>
            </p:cNvCxnSpPr>
            <p:nvPr/>
          </p:nvCxnSpPr>
          <p:spPr bwMode="auto">
            <a:xfrm flipH="1">
              <a:off x="2051720" y="5085184"/>
              <a:ext cx="576064" cy="144016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13330" name="Straight Connector 8"/>
            <p:cNvCxnSpPr>
              <a:cxnSpLocks noChangeShapeType="1"/>
            </p:cNvCxnSpPr>
            <p:nvPr/>
          </p:nvCxnSpPr>
          <p:spPr bwMode="auto">
            <a:xfrm flipH="1">
              <a:off x="2204120" y="5085184"/>
              <a:ext cx="576064" cy="144016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sp>
        <p:nvSpPr>
          <p:cNvPr id="13315" name="Content Placeholder 2"/>
          <p:cNvSpPr>
            <a:spLocks noGrp="1"/>
          </p:cNvSpPr>
          <p:nvPr>
            <p:ph idx="1"/>
          </p:nvPr>
        </p:nvSpPr>
        <p:spPr>
          <a:xfrm>
            <a:off x="385790" y="1504950"/>
            <a:ext cx="4033810" cy="4667250"/>
          </a:xfrm>
        </p:spPr>
        <p:txBody>
          <a:bodyPr/>
          <a:lstStyle/>
          <a:p>
            <a:pPr>
              <a:buFontTx/>
              <a:buBlip>
                <a:blip r:embed="rId5"/>
              </a:buBlip>
            </a:pPr>
            <a:r>
              <a:rPr lang="nl-NL" altLang="nl-NL" sz="2000" dirty="0">
                <a:latin typeface="Verdana"/>
                <a:cs typeface="Verdana"/>
              </a:rPr>
              <a:t>Four-TimePix3 chips</a:t>
            </a:r>
          </a:p>
          <a:p>
            <a:pPr>
              <a:buFontTx/>
              <a:buBlip>
                <a:blip r:embed="rId5"/>
              </a:buBlip>
            </a:pPr>
            <a:r>
              <a:rPr lang="nl-NL" altLang="nl-NL" sz="2000" dirty="0">
                <a:latin typeface="Verdana"/>
                <a:cs typeface="Verdana"/>
              </a:rPr>
              <a:t>All services (signal IO, LV power) are located under the </a:t>
            </a:r>
            <a:r>
              <a:rPr lang="nl-NL" altLang="nl-NL" sz="2000" dirty="0" err="1">
                <a:latin typeface="Verdana"/>
                <a:cs typeface="Verdana"/>
              </a:rPr>
              <a:t>detection</a:t>
            </a:r>
            <a:r>
              <a:rPr lang="nl-NL" altLang="nl-NL" sz="2000" dirty="0">
                <a:latin typeface="Verdana"/>
                <a:cs typeface="Verdana"/>
              </a:rPr>
              <a:t> </a:t>
            </a:r>
            <a:r>
              <a:rPr lang="nl-NL" altLang="nl-NL" sz="2000" dirty="0" err="1">
                <a:latin typeface="Verdana"/>
                <a:cs typeface="Verdana"/>
              </a:rPr>
              <a:t>surface</a:t>
            </a:r>
            <a:endParaRPr lang="nl-NL" altLang="nl-NL" sz="2000" dirty="0">
              <a:latin typeface="Verdana"/>
              <a:cs typeface="Verdana"/>
            </a:endParaRPr>
          </a:p>
          <a:p>
            <a:pPr>
              <a:buFontTx/>
              <a:buBlip>
                <a:blip r:embed="rId5"/>
              </a:buBlip>
            </a:pPr>
            <a:r>
              <a:rPr lang="nl-NL" altLang="nl-NL" sz="2000" dirty="0">
                <a:latin typeface="Verdana"/>
                <a:cs typeface="Verdana"/>
              </a:rPr>
              <a:t>The area for connections was squeezed to the minimum</a:t>
            </a:r>
          </a:p>
          <a:p>
            <a:pPr>
              <a:buBlip>
                <a:blip r:embed="rId5"/>
              </a:buBlip>
            </a:pPr>
            <a:r>
              <a:rPr lang="nl-NL" altLang="nl-NL" sz="2000" dirty="0" err="1">
                <a:latin typeface="Verdana"/>
                <a:cs typeface="Verdana"/>
              </a:rPr>
              <a:t>Very</a:t>
            </a:r>
            <a:r>
              <a:rPr lang="nl-NL" altLang="nl-NL" sz="2000" dirty="0">
                <a:latin typeface="Verdana"/>
                <a:cs typeface="Verdana"/>
              </a:rPr>
              <a:t> high </a:t>
            </a:r>
            <a:r>
              <a:rPr lang="nl-NL" altLang="nl-NL" sz="2000" dirty="0" err="1">
                <a:latin typeface="Verdana"/>
                <a:cs typeface="Verdana"/>
              </a:rPr>
              <a:t>precision</a:t>
            </a:r>
            <a:r>
              <a:rPr lang="en-GB" altLang="nl-NL" sz="2000" dirty="0">
                <a:solidFill>
                  <a:srgbClr val="000000"/>
                </a:solidFill>
                <a:latin typeface="Verdana"/>
                <a:cs typeface="Verdana"/>
              </a:rPr>
              <a:t> 10</a:t>
            </a:r>
            <a:r>
              <a:rPr lang="en-GB" altLang="en-US" sz="2000" dirty="0">
                <a:solidFill>
                  <a:srgbClr val="000000"/>
                </a:solidFill>
                <a:latin typeface="Verdana"/>
                <a:cs typeface="Verdana"/>
              </a:rPr>
              <a:t> </a:t>
            </a:r>
            <a:r>
              <a:rPr lang="en-GB" altLang="en-US" sz="2000" dirty="0" err="1">
                <a:solidFill>
                  <a:srgbClr val="000000"/>
                </a:solidFill>
                <a:latin typeface="Verdana"/>
                <a:cs typeface="Verdana"/>
              </a:rPr>
              <a:t>μm</a:t>
            </a:r>
            <a:r>
              <a:rPr lang="en-GB" altLang="en-US" sz="2000" dirty="0">
                <a:solidFill>
                  <a:srgbClr val="000000"/>
                </a:solidFill>
                <a:latin typeface="Verdana"/>
                <a:cs typeface="Verdana"/>
              </a:rPr>
              <a:t> </a:t>
            </a:r>
            <a:r>
              <a:rPr lang="nl-NL" altLang="nl-NL" sz="2000" dirty="0">
                <a:latin typeface="Verdana"/>
                <a:cs typeface="Verdana"/>
              </a:rPr>
              <a:t> </a:t>
            </a:r>
            <a:r>
              <a:rPr lang="nl-NL" altLang="nl-NL" sz="2000" dirty="0" err="1">
                <a:latin typeface="Verdana"/>
                <a:cs typeface="Verdana"/>
              </a:rPr>
              <a:t>mounting</a:t>
            </a:r>
            <a:r>
              <a:rPr lang="nl-NL" altLang="nl-NL" sz="2000" dirty="0">
                <a:latin typeface="Verdana"/>
                <a:cs typeface="Verdana"/>
              </a:rPr>
              <a:t> of the chips and </a:t>
            </a:r>
            <a:r>
              <a:rPr lang="nl-NL" altLang="nl-NL" sz="2000" dirty="0" err="1">
                <a:latin typeface="Verdana"/>
                <a:cs typeface="Verdana"/>
              </a:rPr>
              <a:t>guard</a:t>
            </a:r>
            <a:endParaRPr lang="en-US" altLang="nl-NL" sz="2000" dirty="0">
              <a:latin typeface="Verdana"/>
              <a:cs typeface="Verdana"/>
            </a:endParaRPr>
          </a:p>
          <a:p>
            <a:pPr>
              <a:buBlip>
                <a:blip r:embed="rId5"/>
              </a:buBlip>
            </a:pPr>
            <a:r>
              <a:rPr lang="en-US" altLang="nl-NL" sz="2000" dirty="0">
                <a:latin typeface="Verdana"/>
                <a:cs typeface="Verdana"/>
              </a:rPr>
              <a:t>QUAD has a sensitive area of 68.9%</a:t>
            </a:r>
          </a:p>
          <a:p>
            <a:pPr>
              <a:buBlip>
                <a:blip r:embed="rId5"/>
              </a:buBlip>
            </a:pPr>
            <a:r>
              <a:rPr lang="nl-NL" altLang="nl-NL" sz="2000" dirty="0">
                <a:latin typeface="Verdana"/>
                <a:cs typeface="Verdana"/>
              </a:rPr>
              <a:t>DAQ </a:t>
            </a:r>
            <a:r>
              <a:rPr lang="nl-NL" altLang="nl-NL" sz="2000" dirty="0" err="1">
                <a:latin typeface="Verdana"/>
                <a:cs typeface="Verdana"/>
              </a:rPr>
              <a:t>by</a:t>
            </a:r>
            <a:r>
              <a:rPr lang="nl-NL" altLang="nl-NL" sz="2000" dirty="0">
                <a:latin typeface="Verdana"/>
                <a:cs typeface="Verdana"/>
              </a:rPr>
              <a:t> SPIDR board</a:t>
            </a:r>
            <a:endParaRPr lang="en-US" altLang="nl-NL" sz="2000" dirty="0">
              <a:latin typeface="Verdana"/>
              <a:cs typeface="Verdana"/>
            </a:endParaRPr>
          </a:p>
          <a:p>
            <a:pPr>
              <a:buBlip>
                <a:blip r:embed="rId5"/>
              </a:buBlip>
            </a:pPr>
            <a:endParaRPr lang="nl-NL" altLang="nl-NL" sz="2400" dirty="0"/>
          </a:p>
          <a:p>
            <a:pPr>
              <a:buFontTx/>
              <a:buBlip>
                <a:blip r:embed="rId5"/>
              </a:buBlip>
            </a:pPr>
            <a:endParaRPr lang="nl-NL" altLang="nl-NL" sz="2400" dirty="0"/>
          </a:p>
          <a:p>
            <a:pPr>
              <a:buNone/>
            </a:pPr>
            <a:endParaRPr lang="nl-NL" altLang="nl-NL" sz="2400" dirty="0"/>
          </a:p>
        </p:txBody>
      </p:sp>
      <p:sp>
        <p:nvSpPr>
          <p:cNvPr id="3" name="Rectangle 2"/>
          <p:cNvSpPr/>
          <p:nvPr/>
        </p:nvSpPr>
        <p:spPr>
          <a:xfrm>
            <a:off x="6553200" y="1657290"/>
            <a:ext cx="2433879" cy="400110"/>
          </a:xfrm>
          <a:prstGeom prst="rect">
            <a:avLst/>
          </a:prstGeom>
          <a:ln>
            <a:solidFill>
              <a:schemeClr val="tx1"/>
            </a:solidFill>
          </a:ln>
        </p:spPr>
        <p:txBody>
          <a:bodyPr wrap="none">
            <a:spAutoFit/>
          </a:bodyPr>
          <a:lstStyle/>
          <a:p>
            <a:r>
              <a:rPr lang="en-US" altLang="nl-NL" sz="2000" dirty="0">
                <a:latin typeface="Verdana"/>
                <a:cs typeface="Verdana"/>
              </a:rPr>
              <a:t>39.6 x 28.38 mm</a:t>
            </a:r>
          </a:p>
        </p:txBody>
      </p:sp>
      <p:cxnSp>
        <p:nvCxnSpPr>
          <p:cNvPr id="5" name="Straight Arrow Connector 4"/>
          <p:cNvCxnSpPr/>
          <p:nvPr/>
        </p:nvCxnSpPr>
        <p:spPr bwMode="auto">
          <a:xfrm rot="16200000" flipV="1">
            <a:off x="6752153" y="2925247"/>
            <a:ext cx="1814157" cy="7846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9" name="Straight Arrow Connector 28"/>
          <p:cNvCxnSpPr/>
          <p:nvPr/>
        </p:nvCxnSpPr>
        <p:spPr bwMode="auto">
          <a:xfrm rot="16200000" flipV="1">
            <a:off x="7779721" y="2126278"/>
            <a:ext cx="1204557" cy="106680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pic>
        <p:nvPicPr>
          <p:cNvPr id="34" name="Picture 3"/>
          <p:cNvPicPr>
            <a:picLocks noChangeAspect="1"/>
          </p:cNvPicPr>
          <p:nvPr/>
        </p:nvPicPr>
        <p:blipFill>
          <a:blip r:embed="rId6" cstate="print">
            <a:extLst>
              <a:ext uri="{28A0092B-C50C-407E-A947-70E740481C1C}">
                <a14:useLocalDpi xmlns:a14="http://schemas.microsoft.com/office/drawing/2010/main" val="0"/>
              </a:ext>
            </a:extLst>
          </a:blip>
          <a:srcRect t="5792"/>
          <a:stretch>
            <a:fillRect/>
          </a:stretch>
        </p:blipFill>
        <p:spPr bwMode="auto">
          <a:xfrm>
            <a:off x="9419504" y="304800"/>
            <a:ext cx="248040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9448800" y="2057400"/>
            <a:ext cx="2438400" cy="369332"/>
          </a:xfrm>
          <a:prstGeom prst="rect">
            <a:avLst/>
          </a:prstGeom>
          <a:noFill/>
        </p:spPr>
        <p:txBody>
          <a:bodyPr wrap="square" rtlCol="0">
            <a:spAutoFit/>
          </a:bodyPr>
          <a:lstStyle/>
          <a:p>
            <a:r>
              <a:rPr lang="en-US" sz="1800" dirty="0">
                <a:latin typeface="Verdana"/>
                <a:cs typeface="Verdana"/>
              </a:rPr>
              <a:t> series of </a:t>
            </a:r>
            <a:r>
              <a:rPr lang="en-US" sz="1800" dirty="0" err="1">
                <a:latin typeface="Verdana"/>
                <a:cs typeface="Verdana"/>
              </a:rPr>
              <a:t>QUADs</a:t>
            </a:r>
            <a:endParaRPr lang="en-US" sz="1800" dirty="0">
              <a:latin typeface="Verdana"/>
              <a:cs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6">
            <a:extLst>
              <a:ext uri="{FF2B5EF4-FFF2-40B4-BE49-F238E27FC236}">
                <a16:creationId xmlns:a16="http://schemas.microsoft.com/office/drawing/2014/main" id="{CAD4AED8-7EF5-44CD-9912-AFDDAB2AF61B}"/>
              </a:ext>
            </a:extLst>
          </p:cNvPr>
          <p:cNvPicPr>
            <a:picLocks noChangeAspect="1"/>
          </p:cNvPicPr>
          <p:nvPr/>
        </p:nvPicPr>
        <p:blipFill>
          <a:blip r:embed="rId2"/>
          <a:stretch>
            <a:fillRect/>
          </a:stretch>
        </p:blipFill>
        <p:spPr>
          <a:xfrm>
            <a:off x="990600" y="3429000"/>
            <a:ext cx="6636774" cy="3320284"/>
          </a:xfrm>
          <a:prstGeom prst="rect">
            <a:avLst/>
          </a:prstGeom>
        </p:spPr>
      </p:pic>
      <p:sp>
        <p:nvSpPr>
          <p:cNvPr id="21506" name="Title 1"/>
          <p:cNvSpPr>
            <a:spLocks noGrp="1"/>
          </p:cNvSpPr>
          <p:nvPr>
            <p:ph type="title"/>
          </p:nvPr>
        </p:nvSpPr>
        <p:spPr>
          <a:xfrm>
            <a:off x="1919536" y="245471"/>
            <a:ext cx="8981058" cy="523875"/>
          </a:xfrm>
        </p:spPr>
        <p:txBody>
          <a:bodyPr/>
          <a:lstStyle/>
          <a:p>
            <a:r>
              <a:rPr lang="en-US" altLang="nl-NL" sz="3200" b="0" dirty="0">
                <a:latin typeface="Verdana"/>
                <a:cs typeface="Verdana"/>
              </a:rPr>
              <a:t>QUAD test beam in Bonn (October 2018)</a:t>
            </a:r>
            <a:endParaRPr lang="nl-NL" altLang="nl-NL" sz="3200" b="0" dirty="0">
              <a:latin typeface="Verdana"/>
              <a:cs typeface="Verdana"/>
            </a:endParaRPr>
          </a:p>
        </p:txBody>
      </p:sp>
      <p:sp>
        <p:nvSpPr>
          <p:cNvPr id="2" name="Content Placeholder 1"/>
          <p:cNvSpPr>
            <a:spLocks noGrp="1"/>
          </p:cNvSpPr>
          <p:nvPr>
            <p:ph idx="1"/>
          </p:nvPr>
        </p:nvSpPr>
        <p:spPr>
          <a:xfrm>
            <a:off x="485826" y="925488"/>
            <a:ext cx="6067373" cy="1665312"/>
          </a:xfrm>
        </p:spPr>
        <p:txBody>
          <a:bodyPr/>
          <a:lstStyle/>
          <a:p>
            <a:r>
              <a:rPr lang="en-US" dirty="0">
                <a:latin typeface="Verdana"/>
                <a:cs typeface="Verdana"/>
              </a:rPr>
              <a:t>ELSA: 2.5 GeV electrons</a:t>
            </a:r>
          </a:p>
          <a:p>
            <a:r>
              <a:rPr lang="en-US" dirty="0">
                <a:latin typeface="Verdana"/>
                <a:cs typeface="Verdana"/>
              </a:rPr>
              <a:t>Tracks referenced by Mimosa telescope</a:t>
            </a:r>
          </a:p>
          <a:p>
            <a:r>
              <a:rPr lang="en-US" dirty="0">
                <a:latin typeface="Verdana"/>
                <a:cs typeface="Verdana"/>
              </a:rPr>
              <a:t>QUAD sandwiched between Mimosa planes</a:t>
            </a:r>
          </a:p>
          <a:p>
            <a:pPr lvl="1"/>
            <a:r>
              <a:rPr lang="en-US" dirty="0">
                <a:latin typeface="Verdana"/>
                <a:cs typeface="Verdana"/>
              </a:rPr>
              <a:t>Largely improved track definition</a:t>
            </a:r>
          </a:p>
          <a:p>
            <a:pPr lvl="1"/>
            <a:r>
              <a:rPr lang="en-GB" dirty="0">
                <a:latin typeface="Verdana"/>
                <a:cs typeface="Verdana"/>
              </a:rPr>
              <a:t>6 planes with 18.4 </a:t>
            </a:r>
            <a:r>
              <a:rPr lang="en-GB" dirty="0" err="1">
                <a:latin typeface="Verdana"/>
                <a:cs typeface="Verdana"/>
              </a:rPr>
              <a:t>μm</a:t>
            </a:r>
            <a:r>
              <a:rPr lang="en-GB" dirty="0">
                <a:latin typeface="Verdana"/>
                <a:cs typeface="Verdana"/>
              </a:rPr>
              <a:t> × 18.4 </a:t>
            </a:r>
            <a:r>
              <a:rPr lang="en-GB" dirty="0" err="1">
                <a:latin typeface="Verdana"/>
                <a:cs typeface="Verdana"/>
              </a:rPr>
              <a:t>μm</a:t>
            </a:r>
            <a:r>
              <a:rPr lang="en-GB" dirty="0">
                <a:latin typeface="Verdana"/>
                <a:cs typeface="Verdana"/>
              </a:rPr>
              <a:t> sized pixels</a:t>
            </a:r>
            <a:endParaRPr lang="en-US" dirty="0">
              <a:latin typeface="Verdana"/>
              <a:cs typeface="Verdana"/>
            </a:endParaRPr>
          </a:p>
          <a:p>
            <a:r>
              <a:rPr lang="en-US" dirty="0">
                <a:latin typeface="Verdana"/>
                <a:cs typeface="Verdana"/>
              </a:rPr>
              <a:t>Gas: </a:t>
            </a:r>
            <a:r>
              <a:rPr lang="en-US" dirty="0" err="1">
                <a:latin typeface="Verdana"/>
                <a:cs typeface="Verdana"/>
              </a:rPr>
              <a:t>Ar</a:t>
            </a:r>
            <a:r>
              <a:rPr lang="en-US" dirty="0">
                <a:latin typeface="Verdana"/>
                <a:cs typeface="Verdana"/>
              </a:rPr>
              <a:t>/CF</a:t>
            </a:r>
            <a:r>
              <a:rPr lang="en-US" baseline="-25000" dirty="0">
                <a:latin typeface="Verdana"/>
                <a:cs typeface="Verdana"/>
              </a:rPr>
              <a:t>4</a:t>
            </a:r>
            <a:r>
              <a:rPr lang="en-US" dirty="0">
                <a:latin typeface="Verdana"/>
                <a:cs typeface="Verdana"/>
              </a:rPr>
              <a:t>/iC</a:t>
            </a:r>
            <a:r>
              <a:rPr lang="en-US" baseline="-25000" dirty="0">
                <a:latin typeface="Verdana"/>
                <a:cs typeface="Verdana"/>
              </a:rPr>
              <a:t>4</a:t>
            </a:r>
            <a:r>
              <a:rPr lang="en-US" dirty="0">
                <a:latin typeface="Verdana"/>
                <a:cs typeface="Verdana"/>
              </a:rPr>
              <a:t>H</a:t>
            </a:r>
            <a:r>
              <a:rPr lang="en-US" baseline="-25000" dirty="0">
                <a:latin typeface="Verdana"/>
                <a:cs typeface="Verdana"/>
              </a:rPr>
              <a:t>10</a:t>
            </a:r>
            <a:r>
              <a:rPr lang="en-US" dirty="0">
                <a:latin typeface="Verdana"/>
                <a:cs typeface="Verdana"/>
              </a:rPr>
              <a:t> 95/3/2 (T2K)</a:t>
            </a:r>
          </a:p>
          <a:p>
            <a:r>
              <a:rPr lang="en-US" dirty="0">
                <a:latin typeface="Verdana"/>
                <a:cs typeface="Verdana"/>
              </a:rPr>
              <a:t>E</a:t>
            </a:r>
            <a:r>
              <a:rPr lang="en-US" baseline="-25000" dirty="0">
                <a:latin typeface="Verdana"/>
                <a:cs typeface="Verdana"/>
              </a:rPr>
              <a:t>d</a:t>
            </a:r>
            <a:r>
              <a:rPr lang="en-US" dirty="0">
                <a:latin typeface="Verdana"/>
                <a:cs typeface="Verdana"/>
              </a:rPr>
              <a:t> = 400 V/cm, </a:t>
            </a:r>
            <a:r>
              <a:rPr lang="en-US" dirty="0" err="1">
                <a:latin typeface="Verdana"/>
                <a:cs typeface="Verdana"/>
              </a:rPr>
              <a:t>V</a:t>
            </a:r>
            <a:r>
              <a:rPr lang="en-US" baseline="-25000" dirty="0" err="1">
                <a:latin typeface="Verdana"/>
                <a:cs typeface="Verdana"/>
              </a:rPr>
              <a:t>grid</a:t>
            </a:r>
            <a:r>
              <a:rPr lang="en-US" dirty="0">
                <a:latin typeface="Verdana"/>
                <a:cs typeface="Verdana"/>
              </a:rPr>
              <a:t> = -330 V</a:t>
            </a:r>
          </a:p>
          <a:p>
            <a:r>
              <a:rPr lang="en-US" dirty="0">
                <a:latin typeface="Verdana"/>
                <a:cs typeface="Verdana"/>
              </a:rPr>
              <a:t>Typical beam height above the chip: ~1 cm</a:t>
            </a:r>
          </a:p>
          <a:p>
            <a:endParaRPr lang="en-US" sz="2000" dirty="0"/>
          </a:p>
          <a:p>
            <a:endParaRPr lang="nl-NL" sz="2000" dirty="0"/>
          </a:p>
        </p:txBody>
      </p:sp>
      <p:pic>
        <p:nvPicPr>
          <p:cNvPr id="7" name="Afbeelding 6">
            <a:extLst>
              <a:ext uri="{FF2B5EF4-FFF2-40B4-BE49-F238E27FC236}">
                <a16:creationId xmlns:a16="http://schemas.microsoft.com/office/drawing/2014/main" id="{6093168D-F28D-4DC4-9373-B8D1FF6E9C69}"/>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rcRect l="27329" t="24330" r="22391" b="31225"/>
          <a:stretch/>
        </p:blipFill>
        <p:spPr>
          <a:xfrm>
            <a:off x="8077200" y="3241716"/>
            <a:ext cx="3866824" cy="2563548"/>
          </a:xfrm>
          <a:prstGeom prst="rect">
            <a:avLst/>
          </a:prstGeom>
        </p:spPr>
      </p:pic>
      <p:sp>
        <p:nvSpPr>
          <p:cNvPr id="40" name="TextBox 6"/>
          <p:cNvSpPr txBox="1">
            <a:spLocks noChangeArrowheads="1"/>
          </p:cNvSpPr>
          <p:nvPr/>
        </p:nvSpPr>
        <p:spPr bwMode="auto">
          <a:xfrm>
            <a:off x="5202237" y="6305490"/>
            <a:ext cx="1655763" cy="400110"/>
          </a:xfrm>
          <a:prstGeom prst="rect">
            <a:avLst/>
          </a:prstGeom>
          <a:solidFill>
            <a:schemeClr val="bg1"/>
          </a:solid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nl-NL" sz="2000" dirty="0">
                <a:latin typeface="Verdana"/>
                <a:cs typeface="Verdana"/>
              </a:rPr>
              <a:t>Field cage</a:t>
            </a:r>
            <a:endParaRPr lang="nl-NL" altLang="nl-NL" sz="2000" dirty="0">
              <a:latin typeface="Verdana"/>
              <a:cs typeface="Verdana"/>
            </a:endParaRPr>
          </a:p>
        </p:txBody>
      </p:sp>
      <p:grpSp>
        <p:nvGrpSpPr>
          <p:cNvPr id="3" name="Group 2"/>
          <p:cNvGrpSpPr/>
          <p:nvPr/>
        </p:nvGrpSpPr>
        <p:grpSpPr>
          <a:xfrm>
            <a:off x="266847" y="4488039"/>
            <a:ext cx="1192430" cy="933405"/>
            <a:chOff x="690481" y="3759551"/>
            <a:chExt cx="1192430" cy="933405"/>
          </a:xfrm>
        </p:grpSpPr>
        <p:pic>
          <p:nvPicPr>
            <p:cNvPr id="12" name="Afbeelding 10">
              <a:extLst>
                <a:ext uri="{FF2B5EF4-FFF2-40B4-BE49-F238E27FC236}">
                  <a16:creationId xmlns:a16="http://schemas.microsoft.com/office/drawing/2014/main" id="{E6C8B1B4-E13F-498C-AA7A-429B41CCDA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98" y="3759551"/>
              <a:ext cx="855047" cy="569106"/>
            </a:xfrm>
            <a:prstGeom prst="rect">
              <a:avLst/>
            </a:prstGeom>
          </p:spPr>
        </p:pic>
        <p:sp>
          <p:nvSpPr>
            <p:cNvPr id="13" name="Tekstvak 11">
              <a:extLst>
                <a:ext uri="{FF2B5EF4-FFF2-40B4-BE49-F238E27FC236}">
                  <a16:creationId xmlns:a16="http://schemas.microsoft.com/office/drawing/2014/main" id="{05926222-4D10-4D59-BB6F-1D62615819D7}"/>
                </a:ext>
              </a:extLst>
            </p:cNvPr>
            <p:cNvSpPr txBox="1"/>
            <p:nvPr/>
          </p:nvSpPr>
          <p:spPr>
            <a:xfrm>
              <a:off x="690481" y="4231291"/>
              <a:ext cx="1192430" cy="461665"/>
            </a:xfrm>
            <a:prstGeom prst="rect">
              <a:avLst/>
            </a:prstGeom>
            <a:noFill/>
          </p:spPr>
          <p:txBody>
            <a:bodyPr wrap="square" rtlCol="0">
              <a:spAutoFit/>
            </a:bodyPr>
            <a:lstStyle/>
            <a:p>
              <a:r>
                <a:rPr lang="nl-NL" dirty="0"/>
                <a:t>@Bonn</a:t>
              </a:r>
              <a:endParaRPr lang="en-GB" dirty="0"/>
            </a:p>
          </p:txBody>
        </p:sp>
      </p:grpSp>
      <p:sp>
        <p:nvSpPr>
          <p:cNvPr id="20" name="TextBox 19"/>
          <p:cNvSpPr txBox="1"/>
          <p:nvPr/>
        </p:nvSpPr>
        <p:spPr>
          <a:xfrm>
            <a:off x="7752184" y="1412776"/>
            <a:ext cx="3749553" cy="1015663"/>
          </a:xfrm>
          <a:prstGeom prst="rect">
            <a:avLst/>
          </a:prstGeom>
          <a:solidFill>
            <a:schemeClr val="accent2">
              <a:lumMod val="20000"/>
              <a:lumOff val="80000"/>
            </a:schemeClr>
          </a:solidFill>
        </p:spPr>
        <p:txBody>
          <a:bodyPr wrap="square" rtlCol="0">
            <a:spAutoFit/>
          </a:bodyPr>
          <a:lstStyle/>
          <a:p>
            <a:r>
              <a:rPr lang="en-US" sz="2000" dirty="0">
                <a:latin typeface="Verdana"/>
                <a:cs typeface="Verdana"/>
              </a:rPr>
              <a:t>Published NIMA  https://</a:t>
            </a:r>
            <a:r>
              <a:rPr lang="en-US" sz="2000" dirty="0" err="1">
                <a:latin typeface="Verdana"/>
                <a:cs typeface="Verdana"/>
              </a:rPr>
              <a:t>doi.org</a:t>
            </a:r>
            <a:r>
              <a:rPr lang="en-US" sz="2000" dirty="0">
                <a:latin typeface="Verdana"/>
                <a:cs typeface="Verdana"/>
              </a:rPr>
              <a:t>/10.1016/j.nima.2019.163331</a:t>
            </a:r>
            <a:endParaRPr lang="nl-NL" sz="2000" dirty="0">
              <a:latin typeface="Verdana"/>
              <a:cs typeface="Verdana"/>
            </a:endParaRPr>
          </a:p>
        </p:txBody>
      </p:sp>
      <p:cxnSp>
        <p:nvCxnSpPr>
          <p:cNvPr id="39" name="Straight Arrow Connector 5"/>
          <p:cNvCxnSpPr>
            <a:cxnSpLocks noChangeShapeType="1"/>
          </p:cNvCxnSpPr>
          <p:nvPr/>
        </p:nvCxnSpPr>
        <p:spPr bwMode="auto">
          <a:xfrm flipH="1" flipV="1">
            <a:off x="5154616" y="4869161"/>
            <a:ext cx="653352" cy="1440159"/>
          </a:xfrm>
          <a:prstGeom prst="straightConnector1">
            <a:avLst/>
          </a:prstGeom>
          <a:noFill/>
          <a:ln w="12700" algn="ctr">
            <a:solidFill>
              <a:schemeClr val="tx1"/>
            </a:solidFill>
            <a:round/>
            <a:headEn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0" y="461963"/>
            <a:ext cx="9906000" cy="452437"/>
          </a:xfrm>
        </p:spPr>
        <p:txBody>
          <a:bodyPr/>
          <a:lstStyle/>
          <a:p>
            <a:pPr algn="l"/>
            <a:r>
              <a:rPr lang="en-GB" altLang="en-US" sz="3600" b="0" dirty="0">
                <a:latin typeface="Verdana"/>
                <a:cs typeface="Verdana"/>
              </a:rPr>
              <a:t>    QUAD as a building block</a:t>
            </a:r>
          </a:p>
        </p:txBody>
      </p:sp>
      <p:sp>
        <p:nvSpPr>
          <p:cNvPr id="10" name="Rectangle 9"/>
          <p:cNvSpPr/>
          <p:nvPr/>
        </p:nvSpPr>
        <p:spPr>
          <a:xfrm>
            <a:off x="9296400" y="4876800"/>
            <a:ext cx="2531437" cy="400110"/>
          </a:xfrm>
          <a:prstGeom prst="rect">
            <a:avLst/>
          </a:prstGeom>
        </p:spPr>
        <p:txBody>
          <a:bodyPr wrap="none">
            <a:spAutoFit/>
          </a:bodyPr>
          <a:lstStyle/>
          <a:p>
            <a:r>
              <a:rPr lang="en-US" sz="2000" kern="0" dirty="0">
                <a:solidFill>
                  <a:srgbClr val="000000"/>
                </a:solidFill>
                <a:latin typeface="Verdana"/>
                <a:cs typeface="Verdana"/>
              </a:rPr>
              <a:t>in </a:t>
            </a:r>
            <a:r>
              <a:rPr lang="en-US" sz="2000" kern="0" dirty="0">
                <a:solidFill>
                  <a:srgbClr val="FF0000"/>
                </a:solidFill>
                <a:latin typeface="Verdana"/>
                <a:cs typeface="Verdana"/>
              </a:rPr>
              <a:t>red </a:t>
            </a:r>
            <a:r>
              <a:rPr lang="en-US" sz="2000" kern="0" dirty="0">
                <a:solidFill>
                  <a:srgbClr val="000000"/>
                </a:solidFill>
                <a:latin typeface="Verdana"/>
                <a:cs typeface="Verdana"/>
              </a:rPr>
              <a:t>guard wires</a:t>
            </a:r>
            <a:endParaRPr lang="en-US" dirty="0"/>
          </a:p>
        </p:txBody>
      </p:sp>
      <p:pic>
        <p:nvPicPr>
          <p:cNvPr id="11" name="Afbeelding 6">
            <a:extLst>
              <a:ext uri="{FF2B5EF4-FFF2-40B4-BE49-F238E27FC236}">
                <a16:creationId xmlns:a16="http://schemas.microsoft.com/office/drawing/2014/main" id="{A3663150-FDC6-42A0-9BEF-032111CE23FC}"/>
              </a:ext>
            </a:extLst>
          </p:cNvPr>
          <p:cNvPicPr>
            <a:picLocks noChangeAspect="1"/>
          </p:cNvPicPr>
          <p:nvPr/>
        </p:nvPicPr>
        <p:blipFill rotWithShape="1">
          <a:blip r:embed="rId2"/>
          <a:srcRect l="10224" t="5416" r="10487" b="5393"/>
          <a:stretch/>
        </p:blipFill>
        <p:spPr>
          <a:xfrm>
            <a:off x="533400" y="2430343"/>
            <a:ext cx="3676330" cy="2942873"/>
          </a:xfrm>
          <a:prstGeom prst="rect">
            <a:avLst/>
          </a:prstGeom>
        </p:spPr>
      </p:pic>
      <p:pic>
        <p:nvPicPr>
          <p:cNvPr id="12" name="Afbeelding 5">
            <a:extLst>
              <a:ext uri="{FF2B5EF4-FFF2-40B4-BE49-F238E27FC236}">
                <a16:creationId xmlns:a16="http://schemas.microsoft.com/office/drawing/2014/main" id="{288A1E8D-2AD8-4728-8AE3-14EF2A906837}"/>
              </a:ext>
            </a:extLst>
          </p:cNvPr>
          <p:cNvPicPr>
            <a:picLocks noChangeAspect="1"/>
          </p:cNvPicPr>
          <p:nvPr/>
        </p:nvPicPr>
        <p:blipFill rotWithShape="1">
          <a:blip r:embed="rId3"/>
          <a:srcRect l="6077" t="3149" r="6930" b="5257"/>
          <a:stretch/>
        </p:blipFill>
        <p:spPr>
          <a:xfrm>
            <a:off x="4705669" y="2348880"/>
            <a:ext cx="3676331" cy="2912534"/>
          </a:xfrm>
          <a:prstGeom prst="rect">
            <a:avLst/>
          </a:prstGeom>
        </p:spPr>
      </p:pic>
      <p:pic>
        <p:nvPicPr>
          <p:cNvPr id="14" name="Afbeelding 7">
            <a:extLst>
              <a:ext uri="{FF2B5EF4-FFF2-40B4-BE49-F238E27FC236}">
                <a16:creationId xmlns:a16="http://schemas.microsoft.com/office/drawing/2014/main" id="{EEBE354F-5A94-46FE-AD12-A6A311399731}"/>
              </a:ext>
            </a:extLst>
          </p:cNvPr>
          <p:cNvPicPr>
            <a:picLocks noChangeAspect="1"/>
          </p:cNvPicPr>
          <p:nvPr/>
        </p:nvPicPr>
        <p:blipFill>
          <a:blip r:embed="rId4"/>
          <a:stretch>
            <a:fillRect/>
          </a:stretch>
        </p:blipFill>
        <p:spPr>
          <a:xfrm rot="19851230">
            <a:off x="8865197" y="2994604"/>
            <a:ext cx="2902191" cy="1174176"/>
          </a:xfrm>
          <a:prstGeom prst="rect">
            <a:avLst/>
          </a:prstGeom>
        </p:spPr>
      </p:pic>
      <p:sp>
        <p:nvSpPr>
          <p:cNvPr id="15" name="Rectangle 14"/>
          <p:cNvSpPr/>
          <p:nvPr/>
        </p:nvSpPr>
        <p:spPr>
          <a:xfrm>
            <a:off x="4038600" y="1371600"/>
            <a:ext cx="7037504" cy="461665"/>
          </a:xfrm>
          <a:prstGeom prst="rect">
            <a:avLst/>
          </a:prstGeom>
        </p:spPr>
        <p:txBody>
          <a:bodyPr wrap="none">
            <a:spAutoFit/>
          </a:bodyPr>
          <a:lstStyle/>
          <a:p>
            <a:r>
              <a:rPr lang="en-US" kern="0" dirty="0">
                <a:solidFill>
                  <a:srgbClr val="000000"/>
                </a:solidFill>
                <a:latin typeface="Verdana"/>
                <a:cs typeface="Verdana"/>
              </a:rPr>
              <a:t>8-QUAD module (2x4 quads) with field cage</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pic>
        <p:nvPicPr>
          <p:cNvPr id="7" name="Picture 6">
            <a:extLst>
              <a:ext uri="{FF2B5EF4-FFF2-40B4-BE49-F238E27FC236}">
                <a16:creationId xmlns:a16="http://schemas.microsoft.com/office/drawing/2014/main" id="{D505C20C-F0AD-8342-9005-8ECF99ED19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515" y="1710704"/>
            <a:ext cx="3524141" cy="2643106"/>
          </a:xfrm>
          <a:prstGeom prst="rect">
            <a:avLst/>
          </a:prstGeom>
        </p:spPr>
      </p:pic>
      <p:pic>
        <p:nvPicPr>
          <p:cNvPr id="8" name="Picture 7">
            <a:extLst>
              <a:ext uri="{FF2B5EF4-FFF2-40B4-BE49-F238E27FC236}">
                <a16:creationId xmlns:a16="http://schemas.microsoft.com/office/drawing/2014/main" id="{58A9F342-C470-FC41-8D96-0D40434B9C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929" y="1700517"/>
            <a:ext cx="3524141" cy="264310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431704" y="363130"/>
            <a:ext cx="6327373" cy="646331"/>
          </a:xfrm>
          <a:prstGeom prst="rect">
            <a:avLst/>
          </a:prstGeom>
        </p:spPr>
        <p:txBody>
          <a:bodyPr wrap="none">
            <a:spAutoFit/>
          </a:bodyPr>
          <a:lstStyle/>
          <a:p>
            <a:r>
              <a:rPr lang="nl-NL" sz="3600" kern="0" dirty="0">
                <a:solidFill>
                  <a:srgbClr val="FF0000"/>
                </a:solidFill>
                <a:latin typeface="Verdana"/>
                <a:ea typeface="+mj-ea"/>
                <a:cs typeface="Verdana"/>
              </a:rPr>
              <a:t>DESY </a:t>
            </a:r>
            <a:r>
              <a:rPr lang="nl-NL" sz="3600" kern="0" dirty="0" err="1">
                <a:solidFill>
                  <a:srgbClr val="FF0000"/>
                </a:solidFill>
                <a:latin typeface="Verdana"/>
                <a:ea typeface="+mj-ea"/>
                <a:cs typeface="Verdana"/>
              </a:rPr>
              <a:t>testbeam</a:t>
            </a:r>
            <a:r>
              <a:rPr lang="nl-NL" sz="3600" kern="0" dirty="0">
                <a:solidFill>
                  <a:srgbClr val="FF0000"/>
                </a:solidFill>
                <a:latin typeface="Verdana"/>
                <a:ea typeface="+mj-ea"/>
                <a:cs typeface="Verdana"/>
              </a:rPr>
              <a:t> </a:t>
            </a:r>
            <a:r>
              <a:rPr lang="nl-NL" sz="3600" kern="0" dirty="0" err="1">
                <a:solidFill>
                  <a:srgbClr val="FF0000"/>
                </a:solidFill>
                <a:latin typeface="Verdana"/>
                <a:ea typeface="+mj-ea"/>
                <a:cs typeface="Verdana"/>
              </a:rPr>
              <a:t>June</a:t>
            </a:r>
            <a:r>
              <a:rPr lang="nl-NL" sz="3600" kern="0" dirty="0">
                <a:solidFill>
                  <a:srgbClr val="FF0000"/>
                </a:solidFill>
                <a:latin typeface="Verdana"/>
                <a:ea typeface="+mj-ea"/>
                <a:cs typeface="Verdana"/>
              </a:rPr>
              <a:t> 2021</a:t>
            </a:r>
            <a:endParaRPr lang="nl-NL" dirty="0"/>
          </a:p>
        </p:txBody>
      </p:sp>
      <p:sp>
        <p:nvSpPr>
          <p:cNvPr id="3" name="Rectangle 2">
            <a:extLst>
              <a:ext uri="{FF2B5EF4-FFF2-40B4-BE49-F238E27FC236}">
                <a16:creationId xmlns:a16="http://schemas.microsoft.com/office/drawing/2014/main" id="{13B8DC57-C87B-BC41-A2C9-2F98466BAE1F}"/>
              </a:ext>
            </a:extLst>
          </p:cNvPr>
          <p:cNvSpPr/>
          <p:nvPr/>
        </p:nvSpPr>
        <p:spPr>
          <a:xfrm>
            <a:off x="1991544" y="4509120"/>
            <a:ext cx="8861721" cy="830997"/>
          </a:xfrm>
          <a:prstGeom prst="rect">
            <a:avLst/>
          </a:prstGeom>
        </p:spPr>
        <p:txBody>
          <a:bodyPr wrap="none">
            <a:spAutoFit/>
          </a:bodyPr>
          <a:lstStyle/>
          <a:p>
            <a:r>
              <a:rPr lang="nl-NL" dirty="0" err="1">
                <a:latin typeface="Verdana"/>
                <a:cs typeface="Verdana"/>
              </a:rPr>
              <a:t>Mounting</a:t>
            </a:r>
            <a:r>
              <a:rPr lang="nl-NL" dirty="0">
                <a:latin typeface="Verdana"/>
                <a:cs typeface="Verdana"/>
              </a:rPr>
              <a:t> </a:t>
            </a:r>
            <a:r>
              <a:rPr lang="nl-NL" dirty="0" err="1">
                <a:latin typeface="Verdana"/>
                <a:cs typeface="Verdana"/>
              </a:rPr>
              <a:t>the</a:t>
            </a:r>
            <a:r>
              <a:rPr lang="nl-NL" dirty="0">
                <a:latin typeface="Verdana"/>
                <a:cs typeface="Verdana"/>
              </a:rPr>
              <a:t> 8 quad module </a:t>
            </a:r>
            <a:r>
              <a:rPr lang="nl-NL" dirty="0" err="1">
                <a:latin typeface="Verdana"/>
                <a:cs typeface="Verdana"/>
              </a:rPr>
              <a:t>between</a:t>
            </a:r>
            <a:r>
              <a:rPr lang="nl-NL" dirty="0">
                <a:latin typeface="Verdana"/>
                <a:cs typeface="Verdana"/>
              </a:rPr>
              <a:t> </a:t>
            </a:r>
            <a:r>
              <a:rPr lang="nl-NL" dirty="0" err="1">
                <a:latin typeface="Verdana"/>
                <a:cs typeface="Verdana"/>
              </a:rPr>
              <a:t>the</a:t>
            </a:r>
            <a:r>
              <a:rPr lang="nl-NL" dirty="0">
                <a:latin typeface="Verdana"/>
                <a:cs typeface="Verdana"/>
              </a:rPr>
              <a:t> </a:t>
            </a:r>
            <a:r>
              <a:rPr lang="nl-NL" dirty="0" err="1">
                <a:latin typeface="Verdana"/>
                <a:cs typeface="Verdana"/>
              </a:rPr>
              <a:t>silicon</a:t>
            </a:r>
            <a:r>
              <a:rPr lang="nl-NL" dirty="0">
                <a:latin typeface="Verdana"/>
                <a:cs typeface="Verdana"/>
              </a:rPr>
              <a:t> </a:t>
            </a:r>
            <a:r>
              <a:rPr lang="nl-NL" dirty="0" err="1">
                <a:latin typeface="Verdana"/>
                <a:cs typeface="Verdana"/>
              </a:rPr>
              <a:t>planes</a:t>
            </a:r>
            <a:endParaRPr lang="nl-NL" dirty="0">
              <a:latin typeface="Verdana"/>
              <a:cs typeface="Verdana"/>
            </a:endParaRPr>
          </a:p>
          <a:p>
            <a:r>
              <a:rPr lang="nl-NL" dirty="0">
                <a:latin typeface="Verdana"/>
                <a:cs typeface="Verdana"/>
              </a:rPr>
              <a:t>         sliding </a:t>
            </a:r>
            <a:r>
              <a:rPr lang="nl-NL" dirty="0" err="1">
                <a:latin typeface="Verdana"/>
                <a:cs typeface="Verdana"/>
              </a:rPr>
              <a:t>it</a:t>
            </a:r>
            <a:r>
              <a:rPr lang="nl-NL" dirty="0">
                <a:latin typeface="Verdana"/>
                <a:cs typeface="Verdana"/>
              </a:rPr>
              <a:t> </a:t>
            </a:r>
            <a:r>
              <a:rPr lang="nl-NL" dirty="0" err="1">
                <a:latin typeface="Verdana"/>
                <a:cs typeface="Verdana"/>
              </a:rPr>
              <a:t>into</a:t>
            </a:r>
            <a:r>
              <a:rPr lang="nl-NL" dirty="0">
                <a:latin typeface="Verdana"/>
                <a:cs typeface="Verdana"/>
              </a:rPr>
              <a:t> </a:t>
            </a:r>
            <a:r>
              <a:rPr lang="nl-NL" dirty="0" err="1">
                <a:latin typeface="Verdana"/>
                <a:cs typeface="Verdana"/>
              </a:rPr>
              <a:t>the</a:t>
            </a:r>
            <a:r>
              <a:rPr lang="nl-NL" dirty="0">
                <a:latin typeface="Verdana"/>
                <a:cs typeface="Verdana"/>
              </a:rPr>
              <a:t> 1 T PCMAG </a:t>
            </a:r>
            <a:r>
              <a:rPr lang="nl-NL" dirty="0" err="1">
                <a:latin typeface="Verdana"/>
                <a:cs typeface="Verdana"/>
              </a:rPr>
              <a:t>solenoid</a:t>
            </a:r>
            <a:endParaRPr lang="nl-NL" dirty="0"/>
          </a:p>
        </p:txBody>
      </p:sp>
      <p:pic>
        <p:nvPicPr>
          <p:cNvPr id="12" name="Picture 11">
            <a:extLst>
              <a:ext uri="{FF2B5EF4-FFF2-40B4-BE49-F238E27FC236}">
                <a16:creationId xmlns:a16="http://schemas.microsoft.com/office/drawing/2014/main" id="{A008748D-6E52-4944-AA04-290BDAA30E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625" y="1720891"/>
            <a:ext cx="3496975" cy="2622732"/>
          </a:xfrm>
          <a:prstGeom prst="rect">
            <a:avLst/>
          </a:prstGeom>
        </p:spPr>
      </p:pic>
      <p:sp>
        <p:nvSpPr>
          <p:cNvPr id="5" name="TextBox 4">
            <a:extLst>
              <a:ext uri="{FF2B5EF4-FFF2-40B4-BE49-F238E27FC236}">
                <a16:creationId xmlns:a16="http://schemas.microsoft.com/office/drawing/2014/main" id="{0356EB39-A4CC-347D-E592-301BB2361241}"/>
              </a:ext>
            </a:extLst>
          </p:cNvPr>
          <p:cNvSpPr txBox="1"/>
          <p:nvPr/>
        </p:nvSpPr>
        <p:spPr>
          <a:xfrm>
            <a:off x="2450390" y="5445224"/>
            <a:ext cx="8290000" cy="707886"/>
          </a:xfrm>
          <a:prstGeom prst="rect">
            <a:avLst/>
          </a:prstGeom>
          <a:noFill/>
        </p:spPr>
        <p:txBody>
          <a:bodyPr wrap="square">
            <a:spAutoFit/>
          </a:bodyPr>
          <a:lstStyle/>
          <a:p>
            <a:pPr>
              <a:buNone/>
            </a:pP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Towards a Pixel TPC part I: construction and test of a 32-chip </a:t>
            </a:r>
            <a:r>
              <a:rPr lang="en-GB" sz="20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GridPix</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detector, </a:t>
            </a:r>
            <a:r>
              <a:rPr lang="en-GB" sz="2000" dirty="0" err="1">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Nucl</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 </a:t>
            </a:r>
            <a:r>
              <a:rPr lang="en-GB" sz="2000" dirty="0" err="1">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Instrum</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 Meth. A </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hlinkClick r:id="rId10"/>
              </a:rPr>
              <a:t>1075 (2025) 345</a:t>
            </a:r>
            <a:endPar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5665726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565119" y="363130"/>
            <a:ext cx="6327373" cy="646331"/>
          </a:xfrm>
          <a:prstGeom prst="rect">
            <a:avLst/>
          </a:prstGeom>
        </p:spPr>
        <p:txBody>
          <a:bodyPr wrap="none">
            <a:spAutoFit/>
          </a:bodyPr>
          <a:lstStyle/>
          <a:p>
            <a:r>
              <a:rPr lang="nl-NL" sz="3600" kern="0" dirty="0">
                <a:solidFill>
                  <a:srgbClr val="FF0000"/>
                </a:solidFill>
                <a:latin typeface="Verdana"/>
                <a:ea typeface="+mj-ea"/>
                <a:cs typeface="Verdana"/>
              </a:rPr>
              <a:t>DESY </a:t>
            </a:r>
            <a:r>
              <a:rPr lang="nl-NL" sz="3600" kern="0" dirty="0" err="1">
                <a:solidFill>
                  <a:srgbClr val="FF0000"/>
                </a:solidFill>
                <a:latin typeface="Verdana"/>
                <a:ea typeface="+mj-ea"/>
                <a:cs typeface="Verdana"/>
              </a:rPr>
              <a:t>testbeam</a:t>
            </a:r>
            <a:r>
              <a:rPr lang="nl-NL" sz="3600" kern="0" dirty="0">
                <a:solidFill>
                  <a:srgbClr val="FF0000"/>
                </a:solidFill>
                <a:latin typeface="Verdana"/>
                <a:ea typeface="+mj-ea"/>
                <a:cs typeface="Verdana"/>
              </a:rPr>
              <a:t> </a:t>
            </a:r>
            <a:r>
              <a:rPr lang="nl-NL" sz="3600" kern="0" dirty="0" err="1">
                <a:solidFill>
                  <a:srgbClr val="FF0000"/>
                </a:solidFill>
                <a:latin typeface="Verdana"/>
                <a:ea typeface="+mj-ea"/>
                <a:cs typeface="Verdana"/>
              </a:rPr>
              <a:t>June</a:t>
            </a:r>
            <a:r>
              <a:rPr lang="nl-NL" sz="3600" kern="0" dirty="0">
                <a:solidFill>
                  <a:srgbClr val="FF0000"/>
                </a:solidFill>
                <a:latin typeface="Verdana"/>
                <a:ea typeface="+mj-ea"/>
                <a:cs typeface="Verdana"/>
              </a:rPr>
              <a:t> 2021</a:t>
            </a:r>
            <a:endParaRPr lang="nl-NL" dirty="0"/>
          </a:p>
        </p:txBody>
      </p:sp>
      <p:pic>
        <p:nvPicPr>
          <p:cNvPr id="3" name="Picture 2">
            <a:extLst>
              <a:ext uri="{FF2B5EF4-FFF2-40B4-BE49-F238E27FC236}">
                <a16:creationId xmlns:a16="http://schemas.microsoft.com/office/drawing/2014/main" id="{4DECE861-5F6D-D34E-FEF2-7C7643062F01}"/>
              </a:ext>
            </a:extLst>
          </p:cNvPr>
          <p:cNvPicPr>
            <a:picLocks noChangeAspect="1"/>
          </p:cNvPicPr>
          <p:nvPr/>
        </p:nvPicPr>
        <p:blipFill>
          <a:blip r:embed="rId7"/>
          <a:stretch>
            <a:fillRect/>
          </a:stretch>
        </p:blipFill>
        <p:spPr>
          <a:xfrm rot="5400000">
            <a:off x="4042817" y="-2447611"/>
            <a:ext cx="4106366" cy="11879129"/>
          </a:xfrm>
          <a:prstGeom prst="rect">
            <a:avLst/>
          </a:prstGeom>
        </p:spPr>
      </p:pic>
    </p:spTree>
    <p:extLst>
      <p:ext uri="{BB962C8B-B14F-4D97-AF65-F5344CB8AC3E}">
        <p14:creationId xmlns:p14="http://schemas.microsoft.com/office/powerpoint/2010/main" val="156145156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6AFD-EF89-6A38-7990-4ABF26E5800C}"/>
              </a:ext>
            </a:extLst>
          </p:cNvPr>
          <p:cNvPicPr>
            <a:picLocks noChangeAspect="1"/>
          </p:cNvPicPr>
          <p:nvPr/>
        </p:nvPicPr>
        <p:blipFill>
          <a:blip r:embed="rId3"/>
          <a:stretch>
            <a:fillRect/>
          </a:stretch>
        </p:blipFill>
        <p:spPr>
          <a:xfrm rot="5400000">
            <a:off x="4003561" y="264855"/>
            <a:ext cx="4850190"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9" name="TextBox 8">
            <a:extLst>
              <a:ext uri="{FF2B5EF4-FFF2-40B4-BE49-F238E27FC236}">
                <a16:creationId xmlns:a16="http://schemas.microsoft.com/office/drawing/2014/main" id="{D77AF08D-5671-CE43-BCAF-BCD5B319B4A5}"/>
              </a:ext>
            </a:extLst>
          </p:cNvPr>
          <p:cNvSpPr txBox="1"/>
          <p:nvPr/>
        </p:nvSpPr>
        <p:spPr>
          <a:xfrm>
            <a:off x="784649" y="2780928"/>
            <a:ext cx="1278903" cy="369332"/>
          </a:xfrm>
          <a:prstGeom prst="rect">
            <a:avLst/>
          </a:prstGeom>
          <a:noFill/>
        </p:spPr>
        <p:txBody>
          <a:bodyPr wrap="square" rtlCol="0">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z global</a:t>
            </a:r>
            <a:endParaRPr lang="en-NL" sz="1800"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D7B4A1B2-8F7A-EF47-B410-00FE1D1DCBF2}"/>
              </a:ext>
            </a:extLst>
          </p:cNvPr>
          <p:cNvSpPr/>
          <p:nvPr/>
        </p:nvSpPr>
        <p:spPr>
          <a:xfrm rot="16200000">
            <a:off x="-155828" y="2081609"/>
            <a:ext cx="1096775" cy="369332"/>
          </a:xfrm>
          <a:prstGeom prst="rect">
            <a:avLst/>
          </a:prstGeom>
        </p:spPr>
        <p:txBody>
          <a:bodyPr wrap="none">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x global</a:t>
            </a:r>
            <a:endParaRPr lang="en-NL" sz="1800" dirty="0">
              <a:latin typeface="Verdana" panose="020B0604030504040204" pitchFamily="34" charset="0"/>
              <a:ea typeface="Verdana" panose="020B0604030504040204" pitchFamily="34" charset="0"/>
              <a:cs typeface="Verdana" panose="020B0604030504040204" pitchFamily="34" charset="0"/>
            </a:endParaRPr>
          </a:p>
        </p:txBody>
      </p:sp>
      <p:cxnSp>
        <p:nvCxnSpPr>
          <p:cNvPr id="17" name="Straight Arrow Connector 16">
            <a:extLst>
              <a:ext uri="{FF2B5EF4-FFF2-40B4-BE49-F238E27FC236}">
                <a16:creationId xmlns:a16="http://schemas.microsoft.com/office/drawing/2014/main" id="{F6FCC25E-96C9-7B47-BDB3-236D24F1761D}"/>
              </a:ext>
            </a:extLst>
          </p:cNvPr>
          <p:cNvCxnSpPr/>
          <p:nvPr/>
        </p:nvCxnSpPr>
        <p:spPr bwMode="auto">
          <a:xfrm>
            <a:off x="695400" y="2780928"/>
            <a:ext cx="720080"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00ED93A6-A1FB-404E-82BF-2B070B8164CC}"/>
              </a:ext>
            </a:extLst>
          </p:cNvPr>
          <p:cNvCxnSpPr>
            <a:cxnSpLocks/>
          </p:cNvCxnSpPr>
          <p:nvPr/>
        </p:nvCxnSpPr>
        <p:spPr bwMode="auto">
          <a:xfrm flipV="1">
            <a:off x="695400" y="1917740"/>
            <a:ext cx="0" cy="8631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677C815B-E72E-7D4F-8069-78423FD9B41C}"/>
              </a:ext>
            </a:extLst>
          </p:cNvPr>
          <p:cNvCxnSpPr>
            <a:cxnSpLocks/>
          </p:cNvCxnSpPr>
          <p:nvPr/>
        </p:nvCxnSpPr>
        <p:spPr bwMode="auto">
          <a:xfrm>
            <a:off x="695400" y="4436204"/>
            <a:ext cx="0" cy="7209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50277328-2639-8C43-AF7E-5CCC262FB249}"/>
              </a:ext>
            </a:extLst>
          </p:cNvPr>
          <p:cNvCxnSpPr/>
          <p:nvPr/>
        </p:nvCxnSpPr>
        <p:spPr bwMode="auto">
          <a:xfrm>
            <a:off x="695400" y="4436204"/>
            <a:ext cx="720080"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22" name="Rectangle 21">
            <a:extLst>
              <a:ext uri="{FF2B5EF4-FFF2-40B4-BE49-F238E27FC236}">
                <a16:creationId xmlns:a16="http://schemas.microsoft.com/office/drawing/2014/main" id="{41278747-E1B0-864E-BF02-D1DDE6E709C1}"/>
              </a:ext>
            </a:extLst>
          </p:cNvPr>
          <p:cNvSpPr/>
          <p:nvPr/>
        </p:nvSpPr>
        <p:spPr>
          <a:xfrm>
            <a:off x="695400" y="3949658"/>
            <a:ext cx="1082348"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z global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a:extLst>
              <a:ext uri="{FF2B5EF4-FFF2-40B4-BE49-F238E27FC236}">
                <a16:creationId xmlns:a16="http://schemas.microsoft.com/office/drawing/2014/main" id="{5A5A7B3E-EA7F-5746-A737-31E01D40F434}"/>
              </a:ext>
            </a:extLst>
          </p:cNvPr>
          <p:cNvSpPr/>
          <p:nvPr/>
        </p:nvSpPr>
        <p:spPr>
          <a:xfrm rot="16200000">
            <a:off x="-109662" y="4799925"/>
            <a:ext cx="1096775"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y global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a:extLst>
              <a:ext uri="{FF2B5EF4-FFF2-40B4-BE49-F238E27FC236}">
                <a16:creationId xmlns:a16="http://schemas.microsoft.com/office/drawing/2014/main" id="{1343BFBF-C561-1142-AD2A-C804F2E79932}"/>
              </a:ext>
            </a:extLst>
          </p:cNvPr>
          <p:cNvSpPr/>
          <p:nvPr/>
        </p:nvSpPr>
        <p:spPr>
          <a:xfrm>
            <a:off x="5959629" y="3563724"/>
            <a:ext cx="928459"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y local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Rectangle 27">
            <a:extLst>
              <a:ext uri="{FF2B5EF4-FFF2-40B4-BE49-F238E27FC236}">
                <a16:creationId xmlns:a16="http://schemas.microsoft.com/office/drawing/2014/main" id="{7848488D-CE57-DC40-B283-73ED93F35D29}"/>
              </a:ext>
            </a:extLst>
          </p:cNvPr>
          <p:cNvSpPr/>
          <p:nvPr/>
        </p:nvSpPr>
        <p:spPr>
          <a:xfrm>
            <a:off x="6031637" y="6011996"/>
            <a:ext cx="928459"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y local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12038CE-A329-ED4D-BCA0-C1C38DFE3123}"/>
              </a:ext>
            </a:extLst>
          </p:cNvPr>
          <p:cNvSpPr/>
          <p:nvPr/>
        </p:nvSpPr>
        <p:spPr>
          <a:xfrm rot="16200000">
            <a:off x="2134736" y="2155232"/>
            <a:ext cx="928459"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x local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Rectangle 29">
            <a:extLst>
              <a:ext uri="{FF2B5EF4-FFF2-40B4-BE49-F238E27FC236}">
                <a16:creationId xmlns:a16="http://schemas.microsoft.com/office/drawing/2014/main" id="{8ECBE03E-768E-384D-98CF-EBBE3D28150C}"/>
              </a:ext>
            </a:extLst>
          </p:cNvPr>
          <p:cNvSpPr/>
          <p:nvPr/>
        </p:nvSpPr>
        <p:spPr>
          <a:xfrm rot="16200000">
            <a:off x="1956841" y="4715766"/>
            <a:ext cx="1475084"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z local drift</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id="{A2685E7F-256E-6D40-9F17-C3984944A24E}"/>
              </a:ext>
            </a:extLst>
          </p:cNvPr>
          <p:cNvSpPr txBox="1"/>
          <p:nvPr/>
        </p:nvSpPr>
        <p:spPr>
          <a:xfrm>
            <a:off x="8832304" y="1701963"/>
            <a:ext cx="3113692" cy="4308872"/>
          </a:xfrm>
          <a:prstGeom prst="rect">
            <a:avLst/>
          </a:prstGeom>
          <a:noFill/>
        </p:spPr>
        <p:txBody>
          <a:bodyPr wrap="square" rtlCol="0">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Event display with module and telescope</a:t>
            </a:r>
          </a:p>
          <a:p>
            <a:endParaRPr lang="en-GB" sz="1800" dirty="0">
              <a:latin typeface="Verdana" panose="020B0604030504040204" pitchFamily="34" charset="0"/>
              <a:ea typeface="Verdana" panose="020B0604030504040204" pitchFamily="34" charset="0"/>
              <a:cs typeface="Verdana" panose="020B0604030504040204" pitchFamily="34" charset="0"/>
            </a:endParaRPr>
          </a:p>
          <a:p>
            <a:r>
              <a:rPr lang="en-GB" sz="1800" dirty="0">
                <a:latin typeface="Verdana" panose="020B0604030504040204" pitchFamily="34" charset="0"/>
                <a:ea typeface="Verdana" panose="020B0604030504040204" pitchFamily="34" charset="0"/>
                <a:cs typeface="Verdana" panose="020B0604030504040204" pitchFamily="34" charset="0"/>
              </a:rPr>
              <a:t>TPX3 t</a:t>
            </a:r>
            <a:r>
              <a:rPr lang="en-NL" sz="1800" dirty="0">
                <a:latin typeface="Verdana" panose="020B0604030504040204" pitchFamily="34" charset="0"/>
                <a:ea typeface="Verdana" panose="020B0604030504040204" pitchFamily="34" charset="0"/>
                <a:cs typeface="Verdana" panose="020B0604030504040204" pitchFamily="34" charset="0"/>
              </a:rPr>
              <a:t>rack 1130 hits</a:t>
            </a:r>
          </a:p>
          <a:p>
            <a:r>
              <a:rPr lang="en-NL" sz="1800" dirty="0">
                <a:latin typeface="Symbol" pitchFamily="2" charset="2"/>
                <a:ea typeface="Verdana" panose="020B0604030504040204" pitchFamily="34" charset="0"/>
                <a:cs typeface="Verdana" panose="020B0604030504040204" pitchFamily="34" charset="0"/>
              </a:rPr>
              <a:t>c</a:t>
            </a:r>
            <a:r>
              <a:rPr lang="en-NL" sz="1800" baseline="30000" dirty="0">
                <a:latin typeface="Symbol" pitchFamily="2" charset="2"/>
                <a:ea typeface="Verdana" panose="020B0604030504040204" pitchFamily="34" charset="0"/>
                <a:cs typeface="Verdana" panose="020B0604030504040204" pitchFamily="34" charset="0"/>
              </a:rPr>
              <a:t>2</a:t>
            </a:r>
            <a:r>
              <a:rPr lang="en-NL" sz="1800" baseline="-25000" dirty="0">
                <a:latin typeface="Verdana" panose="020B0604030504040204" pitchFamily="34" charset="0"/>
                <a:ea typeface="Verdana" panose="020B0604030504040204" pitchFamily="34" charset="0"/>
                <a:cs typeface="Verdana" panose="020B0604030504040204" pitchFamily="34" charset="0"/>
              </a:rPr>
              <a:t>xy</a:t>
            </a:r>
            <a:r>
              <a:rPr lang="en-NL" sz="1800" dirty="0">
                <a:latin typeface="Symbol" pitchFamily="2" charset="2"/>
                <a:ea typeface="Verdana" panose="020B0604030504040204" pitchFamily="34" charset="0"/>
                <a:cs typeface="Verdana" panose="020B0604030504040204" pitchFamily="34" charset="0"/>
              </a:rPr>
              <a:t>  = </a:t>
            </a:r>
            <a:r>
              <a:rPr lang="en-NL" sz="1800" dirty="0">
                <a:latin typeface="Verdana" panose="020B0604030504040204" pitchFamily="34" charset="0"/>
                <a:ea typeface="Verdana" panose="020B0604030504040204" pitchFamily="34" charset="0"/>
                <a:cs typeface="Verdana" panose="020B0604030504040204" pitchFamily="34" charset="0"/>
              </a:rPr>
              <a:t>677.5/1128 </a:t>
            </a:r>
          </a:p>
          <a:p>
            <a:r>
              <a:rPr lang="en-NL" sz="1800" dirty="0">
                <a:latin typeface="Symbol" pitchFamily="2" charset="2"/>
                <a:ea typeface="Verdana" panose="020B0604030504040204" pitchFamily="34" charset="0"/>
                <a:cs typeface="Verdana" panose="020B0604030504040204" pitchFamily="34" charset="0"/>
              </a:rPr>
              <a:t>c</a:t>
            </a:r>
            <a:r>
              <a:rPr lang="en-NL" sz="1800" baseline="30000" dirty="0">
                <a:latin typeface="Symbol" pitchFamily="2" charset="2"/>
                <a:ea typeface="Verdana" panose="020B0604030504040204" pitchFamily="34" charset="0"/>
                <a:cs typeface="Verdana" panose="020B0604030504040204" pitchFamily="34" charset="0"/>
              </a:rPr>
              <a:t>2</a:t>
            </a:r>
            <a:r>
              <a:rPr lang="en-NL" sz="1800" baseline="-25000" dirty="0">
                <a:latin typeface="Verdana" panose="020B0604030504040204" pitchFamily="34" charset="0"/>
                <a:ea typeface="Verdana" panose="020B0604030504040204" pitchFamily="34" charset="0"/>
                <a:cs typeface="Verdana" panose="020B0604030504040204" pitchFamily="34" charset="0"/>
              </a:rPr>
              <a:t>z</a:t>
            </a:r>
            <a:r>
              <a:rPr lang="en-NL" sz="1800" dirty="0">
                <a:latin typeface="Symbol" pitchFamily="2" charset="2"/>
                <a:ea typeface="Verdana" panose="020B0604030504040204" pitchFamily="34" charset="0"/>
                <a:cs typeface="Verdana" panose="020B0604030504040204" pitchFamily="34" charset="0"/>
              </a:rPr>
              <a:t>  =  </a:t>
            </a:r>
            <a:r>
              <a:rPr lang="en-NL" sz="1800" dirty="0">
                <a:latin typeface="Verdana" panose="020B0604030504040204" pitchFamily="34" charset="0"/>
                <a:ea typeface="Verdana" panose="020B0604030504040204" pitchFamily="34" charset="0"/>
                <a:cs typeface="Verdana" panose="020B0604030504040204" pitchFamily="34" charset="0"/>
              </a:rPr>
              <a:t>775.9/1069</a:t>
            </a:r>
          </a:p>
          <a:p>
            <a:endParaRPr lang="en-NL" sz="1800" dirty="0">
              <a:latin typeface="Verdana" panose="020B0604030504040204" pitchFamily="34" charset="0"/>
              <a:ea typeface="Verdana" panose="020B0604030504040204" pitchFamily="34" charset="0"/>
              <a:cs typeface="Verdana" panose="020B0604030504040204" pitchFamily="34" charset="0"/>
            </a:endParaRPr>
          </a:p>
          <a:p>
            <a:r>
              <a:rPr lang="en-NL" sz="1800" dirty="0">
                <a:latin typeface="Verdana" panose="020B0604030504040204" pitchFamily="34" charset="0"/>
                <a:ea typeface="Verdana" panose="020B0604030504040204" pitchFamily="34" charset="0"/>
                <a:cs typeface="Verdana" panose="020B0604030504040204" pitchFamily="34" charset="0"/>
              </a:rPr>
              <a:t>Asymmetric tail outlier removal applied 1071 hits in z kept.</a:t>
            </a:r>
          </a:p>
          <a:p>
            <a:endParaRPr lang="en-NL" sz="18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en-NL" sz="1800" dirty="0">
                <a:solidFill>
                  <a:srgbClr val="FF0000"/>
                </a:solidFill>
                <a:latin typeface="Verdana" panose="020B0604030504040204" pitchFamily="34" charset="0"/>
                <a:ea typeface="Verdana" panose="020B0604030504040204" pitchFamily="34" charset="0"/>
                <a:cs typeface="Verdana" panose="020B0604030504040204" pitchFamily="34" charset="0"/>
              </a:rPr>
              <a:t>TPX3 track hits</a:t>
            </a:r>
          </a:p>
          <a:p>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Telescope track hits </a:t>
            </a:r>
            <a:r>
              <a:rPr lang="en-NL" sz="1800" dirty="0">
                <a:solidFill>
                  <a:srgbClr val="66FF33"/>
                </a:solidFill>
                <a:latin typeface="Verdana" panose="020B0604030504040204" pitchFamily="34" charset="0"/>
                <a:ea typeface="Verdana" panose="020B0604030504040204" pitchFamily="34" charset="0"/>
                <a:cs typeface="Verdana" panose="020B0604030504040204" pitchFamily="34" charset="0"/>
              </a:rPr>
              <a:t>(off track green) </a:t>
            </a:r>
          </a:p>
          <a:p>
            <a:endParaRPr lang="en-NL" sz="1800" dirty="0">
              <a:latin typeface="Symbol" pitchFamily="2" charset="2"/>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3324376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F73A8-D0CD-5945-751B-CD11902365BE}"/>
              </a:ext>
            </a:extLst>
          </p:cNvPr>
          <p:cNvPicPr>
            <a:picLocks noChangeAspect="1"/>
          </p:cNvPicPr>
          <p:nvPr/>
        </p:nvPicPr>
        <p:blipFill>
          <a:blip r:embed="rId3"/>
          <a:stretch>
            <a:fillRect/>
          </a:stretch>
        </p:blipFill>
        <p:spPr>
          <a:xfrm rot="5400000">
            <a:off x="646501" y="982682"/>
            <a:ext cx="4174905" cy="5367735"/>
          </a:xfrm>
          <a:prstGeom prst="rect">
            <a:avLst/>
          </a:prstGeom>
        </p:spPr>
      </p:pic>
      <p:pic>
        <p:nvPicPr>
          <p:cNvPr id="15" name="Picture 14">
            <a:extLst>
              <a:ext uri="{FF2B5EF4-FFF2-40B4-BE49-F238E27FC236}">
                <a16:creationId xmlns:a16="http://schemas.microsoft.com/office/drawing/2014/main" id="{E17DB24D-D505-EA93-82A4-8F02996A2A1D}"/>
              </a:ext>
            </a:extLst>
          </p:cNvPr>
          <p:cNvPicPr>
            <a:picLocks noChangeAspect="1"/>
          </p:cNvPicPr>
          <p:nvPr/>
        </p:nvPicPr>
        <p:blipFill>
          <a:blip r:embed="rId4"/>
          <a:stretch>
            <a:fillRect/>
          </a:stretch>
        </p:blipFill>
        <p:spPr>
          <a:xfrm rot="5400000">
            <a:off x="5305756" y="1035197"/>
            <a:ext cx="4163356" cy="5352887"/>
          </a:xfrm>
          <a:prstGeom prst="rect">
            <a:avLst/>
          </a:prstGeom>
        </p:spPr>
      </p:pic>
      <p:pic>
        <p:nvPicPr>
          <p:cNvPr id="11" name="Picture 10" descr="bonn.png"/>
          <p:cNvPicPr>
            <a:picLocks noChangeAspect="1"/>
          </p:cNvPicPr>
          <p:nvPr/>
        </p:nvPicPr>
        <p:blipFill>
          <a:blip r:embed="rId5"/>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7"/>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8"/>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857AC25-F9CC-4542-8D97-7A2537A23311}"/>
                  </a:ext>
                </a:extLst>
              </p:cNvPr>
              <p:cNvSpPr txBox="1"/>
              <p:nvPr/>
            </p:nvSpPr>
            <p:spPr>
              <a:xfrm>
                <a:off x="3468334" y="1528232"/>
                <a:ext cx="613710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000" b="0" i="1"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σ</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xy</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baseline="30000" smtClean="0">
                          <a:solidFill>
                            <a:schemeClr val="tx1"/>
                          </a:solidFill>
                          <a:latin typeface="Cambria Math" panose="02040503050406030204" pitchFamily="18" charset="0"/>
                          <a:ea typeface="Verdana" panose="020B0604030504040204" pitchFamily="34" charset="0"/>
                          <a:cs typeface="Verdana" panose="020B0604030504040204" pitchFamily="34" charset="0"/>
                        </a:rPr>
                        <m:t>2</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l-GR" sz="2000" b="0" i="1"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σ</m:t>
                      </m:r>
                      <m:r>
                        <a:rPr lang="en-US" sz="2000" b="0" i="0" baseline="30000"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2</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xy</m:t>
                      </m:r>
                      <m:r>
                        <a:rPr lang="en-US" sz="2000" b="0" i="0" baseline="-51000" smtClean="0">
                          <a:solidFill>
                            <a:schemeClr val="tx1"/>
                          </a:solidFill>
                          <a:latin typeface="Cambria Math" panose="02040503050406030204" pitchFamily="18" charset="0"/>
                          <a:ea typeface="Verdana" panose="020B0604030504040204" pitchFamily="34" charset="0"/>
                          <a:cs typeface="Verdana" panose="020B0604030504040204" pitchFamily="34" charset="0"/>
                        </a:rPr>
                        <m:t>0</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baseline="-51000" smtClean="0">
                          <a:solidFill>
                            <a:schemeClr val="tx1"/>
                          </a:solidFill>
                          <a:latin typeface="Cambria Math" panose="02040503050406030204" pitchFamily="18" charset="0"/>
                          <a:ea typeface="Verdana" panose="020B0604030504040204" pitchFamily="34" charset="0"/>
                          <a:cs typeface="Verdana" panose="020B0604030504040204" pitchFamily="34" charset="0"/>
                        </a:rPr>
                        <m:t>0</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D</m:t>
                      </m:r>
                      <m:r>
                        <a:rPr lang="en-US" sz="2000" b="0" i="0" baseline="30000" smtClean="0">
                          <a:solidFill>
                            <a:schemeClr val="tx1"/>
                          </a:solidFill>
                          <a:latin typeface="Cambria Math" panose="02040503050406030204" pitchFamily="18" charset="0"/>
                          <a:ea typeface="Verdana" panose="020B0604030504040204" pitchFamily="34" charset="0"/>
                          <a:cs typeface="Verdana" panose="020B0604030504040204" pitchFamily="34" charset="0"/>
                        </a:rPr>
                        <m:t>2</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xy</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 </m:t>
                      </m:r>
                      <m:d>
                        <m:dPr>
                          <m:ctrlPr>
                            <a:rPr lang="en-US" sz="2000" b="0" i="1" smtClean="0">
                              <a:solidFill>
                                <a:schemeClr val="tx1"/>
                              </a:solidFill>
                              <a:latin typeface="Cambria Math" panose="02040503050406030204" pitchFamily="18" charset="0"/>
                              <a:ea typeface="Verdana" panose="020B0604030504040204" pitchFamily="34" charset="0"/>
                              <a:cs typeface="Verdana" panose="020B0604030504040204" pitchFamily="34" charset="0"/>
                            </a:rPr>
                          </m:ctrlPr>
                        </m:dPr>
                        <m:e>
                          <m:r>
                            <m:rPr>
                              <m:sty m:val="p"/>
                            </m:rP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0</m:t>
                          </m:r>
                        </m:e>
                      </m:d>
                    </m:oMath>
                  </m:oMathPara>
                </a14:m>
                <a:endParaRPr lang="en-NL"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7" name="TextBox 6">
                <a:extLst>
                  <a:ext uri="{FF2B5EF4-FFF2-40B4-BE49-F238E27FC236}">
                    <a16:creationId xmlns:a16="http://schemas.microsoft.com/office/drawing/2014/main" id="{9857AC25-F9CC-4542-8D97-7A2537A23311}"/>
                  </a:ext>
                </a:extLst>
              </p:cNvPr>
              <p:cNvSpPr txBox="1">
                <a:spLocks noRot="1" noChangeAspect="1" noMove="1" noResize="1" noEditPoints="1" noAdjustHandles="1" noChangeArrowheads="1" noChangeShapeType="1" noTextEdit="1"/>
              </p:cNvSpPr>
              <p:nvPr/>
            </p:nvSpPr>
            <p:spPr>
              <a:xfrm>
                <a:off x="3468334" y="1528232"/>
                <a:ext cx="6137101" cy="400110"/>
              </a:xfrm>
              <a:prstGeom prst="rect">
                <a:avLst/>
              </a:prstGeom>
              <a:blipFill>
                <a:blip r:embed="rId9"/>
                <a:stretch>
                  <a:fillRect b="-21875"/>
                </a:stretch>
              </a:blipFill>
            </p:spPr>
            <p:txBody>
              <a:bodyPr/>
              <a:lstStyle/>
              <a:p>
                <a:r>
                  <a:rPr lang="nl-NL">
                    <a:noFill/>
                  </a:rPr>
                  <a:t> </a:t>
                </a:r>
              </a:p>
            </p:txBody>
          </p:sp>
        </mc:Fallback>
      </mc:AlternateContent>
      <p:sp>
        <p:nvSpPr>
          <p:cNvPr id="6" name="Rectangle 5">
            <a:extLst>
              <a:ext uri="{FF2B5EF4-FFF2-40B4-BE49-F238E27FC236}">
                <a16:creationId xmlns:a16="http://schemas.microsoft.com/office/drawing/2014/main" id="{CBE9A115-CBBB-AB48-B4FC-687AD867E71B}"/>
              </a:ext>
            </a:extLst>
          </p:cNvPr>
          <p:cNvSpPr/>
          <p:nvPr/>
        </p:nvSpPr>
        <p:spPr>
          <a:xfrm>
            <a:off x="4465198" y="1011600"/>
            <a:ext cx="3725700" cy="461665"/>
          </a:xfrm>
          <a:prstGeom prst="rect">
            <a:avLst/>
          </a:prstGeom>
        </p:spPr>
        <p:txBody>
          <a:bodyPr wrap="none">
            <a:spAutoFit/>
          </a:bodyPr>
          <a:lstStyle/>
          <a:p>
            <a:r>
              <a:rPr lang="en-US" dirty="0">
                <a:latin typeface="Verdana"/>
                <a:cs typeface="Verdana"/>
              </a:rPr>
              <a:t>B=1 T p=5 and 6 GeV </a:t>
            </a:r>
          </a:p>
        </p:txBody>
      </p:sp>
      <p:sp>
        <p:nvSpPr>
          <p:cNvPr id="12" name="Rectangle 11">
            <a:extLst>
              <a:ext uri="{FF2B5EF4-FFF2-40B4-BE49-F238E27FC236}">
                <a16:creationId xmlns:a16="http://schemas.microsoft.com/office/drawing/2014/main" id="{2D622529-83D1-C947-914D-2A662B6063D4}"/>
              </a:ext>
            </a:extLst>
          </p:cNvPr>
          <p:cNvSpPr/>
          <p:nvPr/>
        </p:nvSpPr>
        <p:spPr>
          <a:xfrm>
            <a:off x="2848603" y="4479503"/>
            <a:ext cx="1087157" cy="461665"/>
          </a:xfrm>
          <a:prstGeom prst="rect">
            <a:avLst/>
          </a:prstGeom>
        </p:spPr>
        <p:txBody>
          <a:bodyPr wrap="none">
            <a:spAutoFit/>
          </a:bodyPr>
          <a:lstStyle/>
          <a:p>
            <a:r>
              <a:rPr lang="en-NL" dirty="0">
                <a:solidFill>
                  <a:srgbClr val="00B050"/>
                </a:solidFill>
                <a:latin typeface="Verdana" panose="020B0604030504040204" pitchFamily="34" charset="0"/>
                <a:ea typeface="Verdana" panose="020B0604030504040204" pitchFamily="34" charset="0"/>
                <a:cs typeface="Verdana" panose="020B0604030504040204" pitchFamily="34" charset="0"/>
              </a:rPr>
              <a:t>T2K*</a:t>
            </a:r>
            <a:r>
              <a:rPr lang="en-NL" dirty="0">
                <a:latin typeface="Verdana" panose="020B0604030504040204" pitchFamily="34" charset="0"/>
                <a:ea typeface="Verdana" panose="020B0604030504040204" pitchFamily="34" charset="0"/>
                <a:cs typeface="Verdana" panose="020B0604030504040204" pitchFamily="34" charset="0"/>
              </a:rPr>
              <a:t> </a:t>
            </a:r>
          </a:p>
        </p:txBody>
      </p:sp>
      <p:sp>
        <p:nvSpPr>
          <p:cNvPr id="13" name="Rectangle 12">
            <a:extLst>
              <a:ext uri="{FF2B5EF4-FFF2-40B4-BE49-F238E27FC236}">
                <a16:creationId xmlns:a16="http://schemas.microsoft.com/office/drawing/2014/main" id="{CB5D82F0-AB05-1043-BC3A-77C8BA068851}"/>
              </a:ext>
            </a:extLst>
          </p:cNvPr>
          <p:cNvSpPr/>
          <p:nvPr/>
        </p:nvSpPr>
        <p:spPr>
          <a:xfrm>
            <a:off x="2794101" y="4047455"/>
            <a:ext cx="1141659" cy="461665"/>
          </a:xfrm>
          <a:prstGeom prst="rect">
            <a:avLst/>
          </a:prstGeom>
        </p:spPr>
        <p:txBody>
          <a:bodyPr wrap="none">
            <a:spAutoFit/>
          </a:bodyPr>
          <a:lstStyle/>
          <a:p>
            <a:r>
              <a:rPr lang="en-NL" dirty="0">
                <a:latin typeface="Verdana" panose="020B0604030504040204" pitchFamily="34" charset="0"/>
                <a:ea typeface="Verdana" panose="020B0604030504040204" pitchFamily="34" charset="0"/>
                <a:cs typeface="Verdana" panose="020B0604030504040204" pitchFamily="34" charset="0"/>
              </a:rPr>
              <a:t>B=1 T</a:t>
            </a:r>
          </a:p>
        </p:txBody>
      </p:sp>
      <p:sp>
        <p:nvSpPr>
          <p:cNvPr id="14" name="Rectangle 13">
            <a:extLst>
              <a:ext uri="{FF2B5EF4-FFF2-40B4-BE49-F238E27FC236}">
                <a16:creationId xmlns:a16="http://schemas.microsoft.com/office/drawing/2014/main" id="{2AC35BA8-DF98-CC42-AB3A-8CF60A5580F0}"/>
              </a:ext>
            </a:extLst>
          </p:cNvPr>
          <p:cNvSpPr/>
          <p:nvPr/>
        </p:nvSpPr>
        <p:spPr>
          <a:xfrm>
            <a:off x="1855334" y="1422400"/>
            <a:ext cx="2278188" cy="400110"/>
          </a:xfrm>
          <a:prstGeom prst="rect">
            <a:avLst/>
          </a:prstGeom>
        </p:spPr>
        <p:txBody>
          <a:bodyPr wrap="non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Fitted resolution</a:t>
            </a:r>
            <a:endParaRPr lang="en-NL" sz="2000"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2CF553F-AC33-FD42-8514-88C6B50EE1F8}"/>
                  </a:ext>
                </a:extLst>
              </p:cNvPr>
              <p:cNvSpPr/>
              <p:nvPr/>
            </p:nvSpPr>
            <p:spPr>
              <a:xfrm>
                <a:off x="1199456" y="2636912"/>
                <a:ext cx="2077107" cy="400110"/>
              </a:xfrm>
              <a:prstGeom prst="rect">
                <a:avLst/>
              </a:prstGeom>
            </p:spPr>
            <p:txBody>
              <a:bodyPr wrap="none">
                <a:spAutoFit/>
              </a:bodyPr>
              <a:lstStyle/>
              <a:p>
                <a14:m>
                  <m:oMath xmlns:m="http://schemas.openxmlformats.org/officeDocument/2006/math">
                    <m:r>
                      <m:rPr>
                        <m:sty m:val="p"/>
                      </m:rPr>
                      <a:rPr lang="en-US" sz="2000" i="1" smtClean="0">
                        <a:solidFill>
                          <a:srgbClr val="0066FF"/>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2000" b="0" i="0" baseline="-25000" smtClean="0">
                        <a:solidFill>
                          <a:srgbClr val="0066FF"/>
                        </a:solidFill>
                        <a:latin typeface="Cambria Math" panose="02040503050406030204" pitchFamily="18" charset="0"/>
                        <a:ea typeface="Verdana" panose="020B0604030504040204" pitchFamily="34" charset="0"/>
                        <a:cs typeface="Verdana" panose="020B0604030504040204" pitchFamily="34" charset="0"/>
                      </a:rPr>
                      <m:t>T</m:t>
                    </m:r>
                  </m:oMath>
                </a14:m>
                <a:r>
                  <a:rPr lang="en-NL" sz="2000" dirty="0">
                    <a:solidFill>
                      <a:srgbClr val="0066FF"/>
                    </a:solidFill>
                  </a:rPr>
                  <a:t>  1</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20 </a:t>
                </a:r>
                <a:r>
                  <a:rPr lang="en-NL" sz="1800" dirty="0">
                    <a:solidFill>
                      <a:srgbClr val="0066FF"/>
                    </a:solidFill>
                    <a:latin typeface="Symbol" pitchFamily="2" charset="2"/>
                    <a:ea typeface="Verdana" panose="020B0604030504040204" pitchFamily="34" charset="0"/>
                    <a:cs typeface="Verdana" panose="020B0604030504040204" pitchFamily="34" charset="0"/>
                  </a:rPr>
                  <a:t>m</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66FF"/>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66FF"/>
                            </a:solidFill>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endParaRPr lang="en-NL" dirty="0">
                  <a:solidFill>
                    <a:srgbClr val="0066FF"/>
                  </a:solidFill>
                </a:endParaRPr>
              </a:p>
            </p:txBody>
          </p:sp>
        </mc:Choice>
        <mc:Fallback xmlns="">
          <p:sp>
            <p:nvSpPr>
              <p:cNvPr id="16" name="Rectangle 15">
                <a:extLst>
                  <a:ext uri="{FF2B5EF4-FFF2-40B4-BE49-F238E27FC236}">
                    <a16:creationId xmlns:a16="http://schemas.microsoft.com/office/drawing/2014/main" id="{92CF553F-AC33-FD42-8514-88C6B50EE1F8}"/>
                  </a:ext>
                </a:extLst>
              </p:cNvPr>
              <p:cNvSpPr>
                <a:spLocks noRot="1" noChangeAspect="1" noMove="1" noResize="1" noEditPoints="1" noAdjustHandles="1" noChangeArrowheads="1" noChangeShapeType="1" noTextEdit="1"/>
              </p:cNvSpPr>
              <p:nvPr/>
            </p:nvSpPr>
            <p:spPr>
              <a:xfrm>
                <a:off x="1199456" y="2636912"/>
                <a:ext cx="2077107" cy="400110"/>
              </a:xfrm>
              <a:prstGeom prst="rect">
                <a:avLst/>
              </a:prstGeom>
              <a:blipFill>
                <a:blip r:embed="rId10"/>
                <a:stretch>
                  <a:fillRect t="-9091" b="-24242"/>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E0FF07E6-8FC2-EE45-8BB8-771EDFD97069}"/>
                  </a:ext>
                </a:extLst>
              </p:cNvPr>
              <p:cNvSpPr/>
              <p:nvPr/>
            </p:nvSpPr>
            <p:spPr>
              <a:xfrm>
                <a:off x="5735960" y="2679884"/>
                <a:ext cx="2004972" cy="400110"/>
              </a:xfrm>
              <a:prstGeom prst="rect">
                <a:avLst/>
              </a:prstGeom>
            </p:spPr>
            <p:txBody>
              <a:bodyPr wrap="none">
                <a:spAutoFit/>
              </a:bodyPr>
              <a:lstStyle/>
              <a:p>
                <a:pPr lvl="0"/>
                <a14:m>
                  <m:oMath xmlns:m="http://schemas.openxmlformats.org/officeDocument/2006/math">
                    <m:r>
                      <m:rPr>
                        <m:sty m:val="p"/>
                      </m:rPr>
                      <a:rPr lang="en-US" sz="2000" i="1" smtClean="0">
                        <a:solidFill>
                          <a:srgbClr val="0066FF"/>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2000" b="0" i="0" baseline="-25000" smtClean="0">
                        <a:solidFill>
                          <a:srgbClr val="0066FF"/>
                        </a:solidFill>
                        <a:latin typeface="Cambria Math" panose="02040503050406030204" pitchFamily="18" charset="0"/>
                        <a:ea typeface="Verdana" panose="020B0604030504040204" pitchFamily="34" charset="0"/>
                        <a:cs typeface="Verdana" panose="020B0604030504040204" pitchFamily="34" charset="0"/>
                      </a:rPr>
                      <m:t>L</m:t>
                    </m:r>
                  </m:oMath>
                </a14:m>
                <a:r>
                  <a:rPr lang="en-NL" sz="2000" dirty="0">
                    <a:solidFill>
                      <a:srgbClr val="0066FF"/>
                    </a:solidFill>
                  </a:rPr>
                  <a:t>  </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251 </a:t>
                </a:r>
                <a:r>
                  <a:rPr lang="en-NL" sz="1800" dirty="0">
                    <a:solidFill>
                      <a:srgbClr val="0066FF"/>
                    </a:solidFill>
                    <a:latin typeface="Symbol" pitchFamily="2" charset="2"/>
                    <a:ea typeface="Verdana" panose="020B0604030504040204" pitchFamily="34" charset="0"/>
                    <a:cs typeface="Verdana" panose="020B0604030504040204" pitchFamily="34" charset="0"/>
                  </a:rPr>
                  <a:t>m</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66FF"/>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66FF"/>
                            </a:solidFill>
                            <a:latin typeface="Cambria Math" panose="02040503050406030204" pitchFamily="18" charset="0"/>
                            <a:ea typeface="Cambria Math" panose="02040503050406030204" pitchFamily="18" charset="0"/>
                            <a:cs typeface="Verdana" panose="020B0604030504040204" pitchFamily="34" charset="0"/>
                          </a:rPr>
                          <m:t>cm</m:t>
                        </m:r>
                      </m:e>
                    </m:rad>
                  </m:oMath>
                </a14:m>
                <a:endPar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8" name="Rectangle 17">
                <a:extLst>
                  <a:ext uri="{FF2B5EF4-FFF2-40B4-BE49-F238E27FC236}">
                    <a16:creationId xmlns:a16="http://schemas.microsoft.com/office/drawing/2014/main" id="{E0FF07E6-8FC2-EE45-8BB8-771EDFD97069}"/>
                  </a:ext>
                </a:extLst>
              </p:cNvPr>
              <p:cNvSpPr>
                <a:spLocks noRot="1" noChangeAspect="1" noMove="1" noResize="1" noEditPoints="1" noAdjustHandles="1" noChangeArrowheads="1" noChangeShapeType="1" noTextEdit="1"/>
              </p:cNvSpPr>
              <p:nvPr/>
            </p:nvSpPr>
            <p:spPr>
              <a:xfrm>
                <a:off x="5735960" y="2679884"/>
                <a:ext cx="2004972" cy="400110"/>
              </a:xfrm>
              <a:prstGeom prst="rect">
                <a:avLst/>
              </a:prstGeom>
              <a:blipFill>
                <a:blip r:embed="rId11"/>
                <a:stretch>
                  <a:fillRect t="-6250" b="-18750"/>
                </a:stretch>
              </a:blipFill>
            </p:spPr>
            <p:txBody>
              <a:bodyPr/>
              <a:lstStyle/>
              <a:p>
                <a:r>
                  <a:rPr lang="nl-NL">
                    <a:noFill/>
                  </a:rPr>
                  <a:t> </a:t>
                </a:r>
              </a:p>
            </p:txBody>
          </p:sp>
        </mc:Fallback>
      </mc:AlternateContent>
      <p:sp>
        <p:nvSpPr>
          <p:cNvPr id="19" name="Rectangle 18">
            <a:extLst>
              <a:ext uri="{FF2B5EF4-FFF2-40B4-BE49-F238E27FC236}">
                <a16:creationId xmlns:a16="http://schemas.microsoft.com/office/drawing/2014/main" id="{7F3DD525-D871-6A46-9617-DE9F545DE072}"/>
              </a:ext>
            </a:extLst>
          </p:cNvPr>
          <p:cNvSpPr/>
          <p:nvPr/>
        </p:nvSpPr>
        <p:spPr>
          <a:xfrm>
            <a:off x="7047417" y="4529549"/>
            <a:ext cx="1917513" cy="400110"/>
          </a:xfrm>
          <a:prstGeom prst="rect">
            <a:avLst/>
          </a:prstGeom>
        </p:spPr>
        <p:txBody>
          <a:bodyPr wrap="none">
            <a:spAutoFit/>
          </a:bodyPr>
          <a:lstStyle/>
          <a:p>
            <a:r>
              <a:rPr lang="en-US" sz="2000" dirty="0">
                <a:solidFill>
                  <a:srgbClr val="000000"/>
                </a:solidFill>
                <a:latin typeface="Verdana"/>
                <a:cs typeface="Verdana"/>
              </a:rPr>
              <a:t>E</a:t>
            </a:r>
            <a:r>
              <a:rPr lang="en-US" sz="2000" baseline="-25000" dirty="0">
                <a:solidFill>
                  <a:srgbClr val="000000"/>
                </a:solidFill>
                <a:latin typeface="Verdana"/>
                <a:cs typeface="Verdana"/>
              </a:rPr>
              <a:t>d</a:t>
            </a:r>
            <a:r>
              <a:rPr lang="en-US" sz="2000" dirty="0">
                <a:solidFill>
                  <a:srgbClr val="000000"/>
                </a:solidFill>
                <a:latin typeface="Verdana"/>
                <a:cs typeface="Verdana"/>
              </a:rPr>
              <a:t>=280 V/cm</a:t>
            </a:r>
            <a:endParaRPr lang="en-NL" dirty="0"/>
          </a:p>
        </p:txBody>
      </p:sp>
      <p:sp>
        <p:nvSpPr>
          <p:cNvPr id="20" name="Rectangle 19">
            <a:extLst>
              <a:ext uri="{FF2B5EF4-FFF2-40B4-BE49-F238E27FC236}">
                <a16:creationId xmlns:a16="http://schemas.microsoft.com/office/drawing/2014/main" id="{DD77DBCF-0726-254A-90E1-AF94C3AD8EC0}"/>
              </a:ext>
            </a:extLst>
          </p:cNvPr>
          <p:cNvSpPr/>
          <p:nvPr/>
        </p:nvSpPr>
        <p:spPr>
          <a:xfrm>
            <a:off x="9422222" y="2081122"/>
            <a:ext cx="2888520" cy="1723549"/>
          </a:xfrm>
          <a:prstGeom prst="rect">
            <a:avLst/>
          </a:prstGeom>
        </p:spPr>
        <p:txBody>
          <a:bodyPr wrap="square">
            <a:spAutoFit/>
          </a:bodyPr>
          <a:lstStyle/>
          <a:p>
            <a:pPr lvl="0"/>
            <a:r>
              <a:rPr lang="en-GB" sz="2000" dirty="0">
                <a:latin typeface="Symbol" pitchFamily="2" charset="2"/>
              </a:rPr>
              <a:t>s</a:t>
            </a:r>
            <a:r>
              <a:rPr lang="en-GB" sz="2000" baseline="30000" dirty="0">
                <a:latin typeface="Symbol" pitchFamily="2" charset="2"/>
              </a:rPr>
              <a:t>2</a:t>
            </a:r>
            <a:r>
              <a:rPr lang="en-GB" sz="2000" dirty="0">
                <a:latin typeface="Symbol" pitchFamily="2" charset="2"/>
              </a:rPr>
              <a:t> </a:t>
            </a:r>
            <a:r>
              <a:rPr lang="en-GB" sz="1800" baseline="-25000" dirty="0">
                <a:latin typeface="Verdana" panose="020B0604030504040204" pitchFamily="34" charset="0"/>
                <a:ea typeface="Verdana" panose="020B0604030504040204" pitchFamily="34" charset="0"/>
                <a:cs typeface="Verdana" panose="020B0604030504040204" pitchFamily="34" charset="0"/>
              </a:rPr>
              <a:t>xy0</a:t>
            </a:r>
            <a:r>
              <a:rPr lang="en-GB" sz="1600" dirty="0">
                <a:latin typeface="Verdana" panose="020B0604030504040204" pitchFamily="34" charset="0"/>
                <a:ea typeface="Verdana" panose="020B0604030504040204" pitchFamily="34" charset="0"/>
                <a:cs typeface="Verdana" panose="020B0604030504040204" pitchFamily="34" charset="0"/>
              </a:rPr>
              <a:t>=</a:t>
            </a:r>
            <a:r>
              <a:rPr lang="en-GB" sz="2000" dirty="0">
                <a:latin typeface="Verdana" panose="020B0604030504040204" pitchFamily="34" charset="0"/>
                <a:ea typeface="Verdana" panose="020B0604030504040204" pitchFamily="34" charset="0"/>
                <a:cs typeface="Verdana" panose="020B0604030504040204" pitchFamily="34" charset="0"/>
              </a:rPr>
              <a:t> </a:t>
            </a:r>
            <a:r>
              <a:rPr lang="en-GB" sz="2000" dirty="0">
                <a:latin typeface="Symbol" pitchFamily="2" charset="2"/>
              </a:rPr>
              <a:t>s</a:t>
            </a:r>
            <a:r>
              <a:rPr lang="en-GB" sz="2000" baseline="30000" dirty="0">
                <a:latin typeface="Symbol" pitchFamily="2" charset="2"/>
              </a:rPr>
              <a:t>2</a:t>
            </a:r>
            <a:r>
              <a:rPr lang="en-GB" sz="1800" baseline="-25000" dirty="0">
                <a:latin typeface="Verdana" panose="020B0604030504040204" pitchFamily="34" charset="0"/>
                <a:ea typeface="Verdana" panose="020B0604030504040204" pitchFamily="34" charset="0"/>
                <a:cs typeface="Verdana" panose="020B0604030504040204" pitchFamily="34" charset="0"/>
              </a:rPr>
              <a:t>pixel</a:t>
            </a:r>
            <a:r>
              <a:rPr lang="en-GB" sz="2000" dirty="0">
                <a:latin typeface="Symbol" pitchFamily="2" charset="2"/>
              </a:rPr>
              <a:t> + s</a:t>
            </a:r>
            <a:r>
              <a:rPr lang="en-GB" sz="2000" baseline="30000" dirty="0">
                <a:latin typeface="Symbol" pitchFamily="2" charset="2"/>
              </a:rPr>
              <a:t>2</a:t>
            </a:r>
            <a:r>
              <a:rPr lang="en-GB" sz="1800" baseline="-25000" dirty="0">
                <a:latin typeface="Verdana" panose="020B0604030504040204" pitchFamily="34" charset="0"/>
                <a:ea typeface="Verdana" panose="020B0604030504040204" pitchFamily="34" charset="0"/>
                <a:cs typeface="Verdana" panose="020B0604030504040204" pitchFamily="34" charset="0"/>
              </a:rPr>
              <a:t>xy tele </a:t>
            </a:r>
            <a:r>
              <a:rPr lang="en-GB" sz="2000" dirty="0">
                <a:solidFill>
                  <a:srgbClr val="000000"/>
                </a:solidFill>
                <a:latin typeface="Symbol" pitchFamily="2" charset="2"/>
              </a:rPr>
              <a:t>s</a:t>
            </a:r>
            <a:r>
              <a:rPr lang="en-GB" sz="2000" baseline="30000" dirty="0">
                <a:solidFill>
                  <a:srgbClr val="000000"/>
                </a:solidFill>
                <a:latin typeface="Symbol" pitchFamily="2" charset="2"/>
              </a:rPr>
              <a:t>2</a:t>
            </a:r>
            <a:r>
              <a:rPr lang="en-GB"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pixel</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55</a:t>
            </a:r>
            <a:r>
              <a:rPr lang="en-GB" sz="16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/12 </a:t>
            </a:r>
            <a:r>
              <a:rPr lang="en-GB" sz="1600" dirty="0">
                <a:solidFill>
                  <a:srgbClr val="000000"/>
                </a:solidFill>
                <a:latin typeface="Symbol" pitchFamily="2" charset="2"/>
                <a:ea typeface="Verdana" panose="020B0604030504040204" pitchFamily="34" charset="0"/>
                <a:cs typeface="Verdana" panose="020B0604030504040204" pitchFamily="34" charset="0"/>
              </a:rPr>
              <a:t>m</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m</a:t>
            </a:r>
            <a:r>
              <a:rPr lang="en-GB" sz="16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 </a:t>
            </a:r>
          </a:p>
          <a:p>
            <a:pPr lvl="0"/>
            <a:r>
              <a:rPr lang="en-GB" sz="2000" dirty="0" err="1">
                <a:solidFill>
                  <a:srgbClr val="000000"/>
                </a:solidFill>
                <a:latin typeface="Symbol" pitchFamily="2" charset="2"/>
              </a:rPr>
              <a:t>s</a:t>
            </a:r>
            <a:r>
              <a:rPr lang="en-GB" sz="1800" baseline="-25000" dirty="0" err="1">
                <a:solidFill>
                  <a:srgbClr val="000000"/>
                </a:solidFill>
                <a:latin typeface="Verdana" panose="020B0604030504040204" pitchFamily="34" charset="0"/>
                <a:ea typeface="Verdana" panose="020B0604030504040204" pitchFamily="34" charset="0"/>
                <a:cs typeface="Verdana" panose="020B0604030504040204" pitchFamily="34" charset="0"/>
              </a:rPr>
              <a:t>xy</a:t>
            </a:r>
            <a:r>
              <a:rPr lang="en-GB"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 tele</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42</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800" dirty="0">
                <a:solidFill>
                  <a:srgbClr val="000000"/>
                </a:solidFill>
                <a:latin typeface="Symbol" pitchFamily="2" charset="2"/>
                <a:ea typeface="Verdana" panose="020B0604030504040204" pitchFamily="34" charset="0"/>
                <a:cs typeface="Verdana" panose="020B0604030504040204" pitchFamily="34" charset="0"/>
              </a:rPr>
              <a:t>m</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m </a:t>
            </a:r>
            <a:r>
              <a:rPr lang="en-GB" sz="2000" dirty="0">
                <a:solidFill>
                  <a:srgbClr val="000000"/>
                </a:solidFill>
                <a:latin typeface="Symbol" pitchFamily="2" charset="2"/>
              </a:rPr>
              <a:t> </a:t>
            </a:r>
            <a:endParaRPr lang="en-NL" sz="2000" dirty="0">
              <a:solidFill>
                <a:srgbClr val="000000"/>
              </a:solidFill>
            </a:endParaRPr>
          </a:p>
          <a:p>
            <a:r>
              <a:rPr lang="en-GB" sz="1800" dirty="0">
                <a:solidFill>
                  <a:srgbClr val="000000"/>
                </a:solidFill>
                <a:latin typeface="Symbol" pitchFamily="2" charset="2"/>
              </a:rPr>
              <a:t> </a:t>
            </a:r>
            <a:endParaRPr lang="en-NL" sz="1800" dirty="0">
              <a:solidFill>
                <a:srgbClr val="000000"/>
              </a:solidFill>
            </a:endParaRPr>
          </a:p>
          <a:p>
            <a:r>
              <a:rPr lang="en-GB" dirty="0">
                <a:latin typeface="Symbol" pitchFamily="2" charset="2"/>
              </a:rPr>
              <a:t> </a:t>
            </a:r>
            <a:endParaRPr lang="en-NL" dirty="0">
              <a:latin typeface="Symbol" pitchFamily="2" charset="2"/>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1C7FC68-729E-4848-9DAA-ED985AA2725D}"/>
                  </a:ext>
                </a:extLst>
              </p:cNvPr>
              <p:cNvSpPr txBox="1"/>
              <p:nvPr/>
            </p:nvSpPr>
            <p:spPr>
              <a:xfrm>
                <a:off x="9422222" y="3375387"/>
                <a:ext cx="2636876" cy="2308324"/>
              </a:xfrm>
              <a:prstGeom prst="rect">
                <a:avLst/>
              </a:prstGeom>
              <a:solidFill>
                <a:schemeClr val="bg1"/>
              </a:solidFill>
            </p:spPr>
            <p:txBody>
              <a:bodyPr wrap="square" rtlCol="0">
                <a:spAutoFit/>
              </a:bodyPr>
              <a:lstStyle/>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err="1">
                    <a:latin typeface="Verdana" panose="020B0604030504040204" pitchFamily="34" charset="0"/>
                    <a:ea typeface="Verdana" panose="020B0604030504040204" pitchFamily="34" charset="0"/>
                    <a:cs typeface="Verdana" panose="020B0604030504040204" pitchFamily="34" charset="0"/>
                  </a:rPr>
                  <a:t>Magboltz</a:t>
                </a:r>
                <a:r>
                  <a:rPr lang="en-GB" sz="2000" dirty="0">
                    <a:latin typeface="Verdana" panose="020B0604030504040204" pitchFamily="34" charset="0"/>
                    <a:ea typeface="Verdana" panose="020B0604030504040204" pitchFamily="34" charset="0"/>
                    <a:cs typeface="Verdana" panose="020B0604030504040204" pitchFamily="34" charset="0"/>
                  </a:rPr>
                  <a:t> gives for D</a:t>
                </a:r>
                <a:r>
                  <a:rPr lang="en-GB" sz="2000" baseline="-25000" dirty="0">
                    <a:latin typeface="Verdana" panose="020B0604030504040204" pitchFamily="34" charset="0"/>
                    <a:ea typeface="Verdana" panose="020B0604030504040204" pitchFamily="34" charset="0"/>
                    <a:cs typeface="Verdana" panose="020B0604030504040204" pitchFamily="34" charset="0"/>
                  </a:rPr>
                  <a:t>T</a:t>
                </a:r>
                <a:r>
                  <a:rPr lang="en-NL" sz="2400" dirty="0">
                    <a:solidFill>
                      <a:srgbClr val="0066FF"/>
                    </a:solidFill>
                  </a:rPr>
                  <a:t> </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=121 </a:t>
                </a:r>
                <a:r>
                  <a:rPr lang="en-NL" sz="2000" dirty="0">
                    <a:solidFill>
                      <a:schemeClr val="tx1"/>
                    </a:solidFill>
                    <a:latin typeface="Symbol" pitchFamily="2" charset="2"/>
                    <a:ea typeface="Verdana" panose="020B0604030504040204" pitchFamily="34" charset="0"/>
                    <a:cs typeface="Verdana" panose="020B0604030504040204" pitchFamily="34" charset="0"/>
                  </a:rPr>
                  <a:t>m</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2000" i="1">
                            <a:solidFill>
                              <a:schemeClr val="tx1"/>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2000">
                            <a:solidFill>
                              <a:schemeClr val="tx1"/>
                            </a:solidFill>
                            <a:latin typeface="Cambria Math" panose="02040503050406030204" pitchFamily="18" charset="0"/>
                            <a:ea typeface="Cambria Math" panose="02040503050406030204" pitchFamily="18" charset="0"/>
                            <a:cs typeface="Verdana" panose="020B0604030504040204" pitchFamily="34" charset="0"/>
                          </a:rPr>
                          <m:t>cm</m:t>
                        </m:r>
                      </m:e>
                    </m:rad>
                  </m:oMath>
                </a14:m>
                <a:endParaRPr lang="en-NL" sz="2000" dirty="0">
                  <a:latin typeface="Verdana" panose="020B0604030504040204" pitchFamily="34" charset="0"/>
                  <a:ea typeface="Verdana" panose="020B0604030504040204" pitchFamily="34" charset="0"/>
                  <a:cs typeface="Verdana" panose="020B0604030504040204" pitchFamily="34" charset="0"/>
                </a:endParaRPr>
              </a:p>
              <a:p>
                <a:endParaRPr lang="en-NL" sz="2000" dirty="0">
                  <a:latin typeface="Verdana" panose="020B0604030504040204" pitchFamily="34" charset="0"/>
                  <a:ea typeface="Verdana" panose="020B0604030504040204" pitchFamily="34" charset="0"/>
                  <a:cs typeface="Verdana" panose="020B0604030504040204" pitchFamily="34" charset="0"/>
                </a:endParaRPr>
              </a:p>
              <a:p>
                <a:r>
                  <a:rPr lang="en-NL" sz="2000" dirty="0">
                    <a:solidFill>
                      <a:srgbClr val="00B050"/>
                    </a:solidFill>
                    <a:latin typeface="Verdana" panose="020B0604030504040204" pitchFamily="34" charset="0"/>
                    <a:ea typeface="Verdana" panose="020B0604030504040204" pitchFamily="34" charset="0"/>
                    <a:cs typeface="Verdana" panose="020B0604030504040204" pitchFamily="34" charset="0"/>
                  </a:rPr>
                  <a:t>T2K* = T2K gas with O</a:t>
                </a:r>
                <a:r>
                  <a:rPr lang="en-NL" sz="2000" baseline="-25000" dirty="0">
                    <a:solidFill>
                      <a:srgbClr val="00B050"/>
                    </a:solidFill>
                    <a:latin typeface="Verdana" panose="020B0604030504040204" pitchFamily="34" charset="0"/>
                    <a:ea typeface="Verdana" panose="020B0604030504040204" pitchFamily="34" charset="0"/>
                    <a:cs typeface="Verdana" panose="020B0604030504040204" pitchFamily="34" charset="0"/>
                  </a:rPr>
                  <a:t>2</a:t>
                </a:r>
                <a:r>
                  <a:rPr lang="en-NL" sz="2000" dirty="0">
                    <a:solidFill>
                      <a:srgbClr val="00B050"/>
                    </a:solidFill>
                    <a:latin typeface="Verdana" panose="020B0604030504040204" pitchFamily="34" charset="0"/>
                    <a:ea typeface="Verdana" panose="020B0604030504040204" pitchFamily="34" charset="0"/>
                    <a:cs typeface="Verdana" panose="020B0604030504040204" pitchFamily="34" charset="0"/>
                  </a:rPr>
                  <a:t> and H</a:t>
                </a:r>
                <a:r>
                  <a:rPr lang="en-NL" sz="2000" baseline="-25000" dirty="0">
                    <a:solidFill>
                      <a:srgbClr val="00B050"/>
                    </a:solidFill>
                    <a:latin typeface="Verdana" panose="020B0604030504040204" pitchFamily="34" charset="0"/>
                    <a:ea typeface="Verdana" panose="020B0604030504040204" pitchFamily="34" charset="0"/>
                    <a:cs typeface="Verdana" panose="020B0604030504040204" pitchFamily="34" charset="0"/>
                  </a:rPr>
                  <a:t>2</a:t>
                </a:r>
                <a:r>
                  <a:rPr lang="en-NL" sz="2000" dirty="0">
                    <a:solidFill>
                      <a:srgbClr val="00B050"/>
                    </a:solidFill>
                    <a:latin typeface="Verdana" panose="020B0604030504040204" pitchFamily="34" charset="0"/>
                    <a:ea typeface="Verdana" panose="020B0604030504040204" pitchFamily="34" charset="0"/>
                    <a:cs typeface="Verdana" panose="020B0604030504040204" pitchFamily="34" charset="0"/>
                  </a:rPr>
                  <a:t>O</a:t>
                </a:r>
              </a:p>
              <a:p>
                <a:endParaRPr lang="en-NL" sz="20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3" name="TextBox 22">
                <a:extLst>
                  <a:ext uri="{FF2B5EF4-FFF2-40B4-BE49-F238E27FC236}">
                    <a16:creationId xmlns:a16="http://schemas.microsoft.com/office/drawing/2014/main" id="{71C7FC68-729E-4848-9DAA-ED985AA2725D}"/>
                  </a:ext>
                </a:extLst>
              </p:cNvPr>
              <p:cNvSpPr txBox="1">
                <a:spLocks noRot="1" noChangeAspect="1" noMove="1" noResize="1" noEditPoints="1" noAdjustHandles="1" noChangeArrowheads="1" noChangeShapeType="1" noTextEdit="1"/>
              </p:cNvSpPr>
              <p:nvPr/>
            </p:nvSpPr>
            <p:spPr>
              <a:xfrm>
                <a:off x="9422222" y="3375387"/>
                <a:ext cx="2636876" cy="2308324"/>
              </a:xfrm>
              <a:prstGeom prst="rect">
                <a:avLst/>
              </a:prstGeom>
              <a:blipFill>
                <a:blip r:embed="rId12"/>
                <a:stretch>
                  <a:fillRect l="-2885" r="-962"/>
                </a:stretch>
              </a:blipFill>
            </p:spPr>
            <p:txBody>
              <a:bodyPr/>
              <a:lstStyle/>
              <a:p>
                <a:r>
                  <a:rPr lang="nl-NL">
                    <a:noFill/>
                  </a:rPr>
                  <a:t> </a:t>
                </a:r>
              </a:p>
            </p:txBody>
          </p:sp>
        </mc:Fallback>
      </mc:AlternateContent>
      <p:sp>
        <p:nvSpPr>
          <p:cNvPr id="21" name="TextBox 20">
            <a:extLst>
              <a:ext uri="{FF2B5EF4-FFF2-40B4-BE49-F238E27FC236}">
                <a16:creationId xmlns:a16="http://schemas.microsoft.com/office/drawing/2014/main" id="{BEEC821B-E6E9-4AE1-4462-8D2D99735B0E}"/>
              </a:ext>
            </a:extLst>
          </p:cNvPr>
          <p:cNvSpPr txBox="1"/>
          <p:nvPr/>
        </p:nvSpPr>
        <p:spPr>
          <a:xfrm>
            <a:off x="7374836" y="3549112"/>
            <a:ext cx="163212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NL"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ToT &gt; 50 </a:t>
            </a:r>
            <a:r>
              <a:rPr kumimoji="0" lang="en-NL" sz="1800"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m</a:t>
            </a:r>
            <a:r>
              <a:rPr kumimoji="0" lang="en-NL"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s </a:t>
            </a:r>
            <a:endParaRPr kumimoji="0" lang="en-NL" sz="24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78071582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FEFD2-B3D8-BD8E-2683-4F684F7CA0C2}"/>
            </a:ext>
          </a:extLst>
        </p:cNvPr>
        <p:cNvGrpSpPr/>
        <p:nvPr/>
      </p:nvGrpSpPr>
      <p:grpSpPr>
        <a:xfrm>
          <a:off x="0" y="0"/>
          <a:ext cx="0" cy="0"/>
          <a:chOff x="0" y="0"/>
          <a:chExt cx="0" cy="0"/>
        </a:xfrm>
      </p:grpSpPr>
      <p:sp>
        <p:nvSpPr>
          <p:cNvPr id="3074" name="Rectangle 4">
            <a:extLst>
              <a:ext uri="{FF2B5EF4-FFF2-40B4-BE49-F238E27FC236}">
                <a16:creationId xmlns:a16="http://schemas.microsoft.com/office/drawing/2014/main" id="{3C9119CB-11DF-C1CE-271F-B0FCCB137477}"/>
              </a:ext>
            </a:extLst>
          </p:cNvPr>
          <p:cNvSpPr>
            <a:spLocks noGrp="1" noChangeArrowheads="1"/>
          </p:cNvSpPr>
          <p:nvPr>
            <p:ph type="ctrTitle"/>
          </p:nvPr>
        </p:nvSpPr>
        <p:spPr>
          <a:xfrm>
            <a:off x="1892942" y="476672"/>
            <a:ext cx="8883578" cy="1080120"/>
          </a:xfrm>
        </p:spPr>
        <p:txBody>
          <a:bodyPr anchor="ctr"/>
          <a:lstStyle/>
          <a:p>
            <a:r>
              <a:rPr lang="en-GB" altLang="en-US" sz="3200" b="0" dirty="0" err="1">
                <a:solidFill>
                  <a:srgbClr val="FF0000"/>
                </a:solidFill>
                <a:latin typeface="Verdana"/>
                <a:cs typeface="Verdana"/>
              </a:rPr>
              <a:t>Nikhef</a:t>
            </a:r>
            <a:r>
              <a:rPr lang="en-GB" altLang="en-US" sz="3200" b="0" dirty="0">
                <a:solidFill>
                  <a:srgbClr val="FF0000"/>
                </a:solidFill>
                <a:latin typeface="Verdana"/>
                <a:cs typeface="Verdana"/>
              </a:rPr>
              <a:t> involvement in Detector R&amp;D for Future colliders</a:t>
            </a:r>
          </a:p>
        </p:txBody>
      </p:sp>
      <p:pic>
        <p:nvPicPr>
          <p:cNvPr id="14" name="Afbeelding 6">
            <a:extLst>
              <a:ext uri="{FF2B5EF4-FFF2-40B4-BE49-F238E27FC236}">
                <a16:creationId xmlns:a16="http://schemas.microsoft.com/office/drawing/2014/main" id="{88836EEB-D102-4FE0-34E0-AA474CD32D70}"/>
              </a:ext>
            </a:extLst>
          </p:cNvPr>
          <p:cNvPicPr>
            <a:picLocks noChangeAspect="1"/>
          </p:cNvPicPr>
          <p:nvPr/>
        </p:nvPicPr>
        <p:blipFill rotWithShape="1">
          <a:blip r:embed="rId3">
            <a:lum/>
            <a:alphaModFix amt="64000"/>
          </a:blip>
          <a:srcRect l="8327" r="4591" b="4133"/>
          <a:stretch/>
        </p:blipFill>
        <p:spPr>
          <a:xfrm>
            <a:off x="5519936" y="2348880"/>
            <a:ext cx="2137796" cy="1612334"/>
          </a:xfrm>
          <a:prstGeom prst="rect">
            <a:avLst/>
          </a:prstGeom>
          <a:noFill/>
          <a:ln>
            <a:noFill/>
          </a:ln>
        </p:spPr>
      </p:pic>
      <p:pic>
        <p:nvPicPr>
          <p:cNvPr id="24" name="Picture 23" descr="ildlogoTransparant.png">
            <a:extLst>
              <a:ext uri="{FF2B5EF4-FFF2-40B4-BE49-F238E27FC236}">
                <a16:creationId xmlns:a16="http://schemas.microsoft.com/office/drawing/2014/main" id="{0C84DF2A-0995-DC3B-2147-6AC8B68FD29D}"/>
              </a:ext>
            </a:extLst>
          </p:cNvPr>
          <p:cNvPicPr>
            <a:picLocks noChangeAspect="1"/>
          </p:cNvPicPr>
          <p:nvPr/>
        </p:nvPicPr>
        <p:blipFill>
          <a:blip r:embed="rId4"/>
          <a:stretch>
            <a:fillRect/>
          </a:stretch>
        </p:blipFill>
        <p:spPr>
          <a:xfrm>
            <a:off x="6240016" y="1700808"/>
            <a:ext cx="838200" cy="536448"/>
          </a:xfrm>
          <a:prstGeom prst="rect">
            <a:avLst/>
          </a:prstGeom>
        </p:spPr>
      </p:pic>
      <p:pic>
        <p:nvPicPr>
          <p:cNvPr id="3" name="Picture 2">
            <a:extLst>
              <a:ext uri="{FF2B5EF4-FFF2-40B4-BE49-F238E27FC236}">
                <a16:creationId xmlns:a16="http://schemas.microsoft.com/office/drawing/2014/main" id="{EB8D4870-CFA6-52BB-0FE3-9955C6B8F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32" y="2348880"/>
            <a:ext cx="1988845" cy="1899347"/>
          </a:xfrm>
          <a:prstGeom prst="rect">
            <a:avLst/>
          </a:prstGeom>
        </p:spPr>
      </p:pic>
      <p:sp>
        <p:nvSpPr>
          <p:cNvPr id="5" name="TextBox 4">
            <a:extLst>
              <a:ext uri="{FF2B5EF4-FFF2-40B4-BE49-F238E27FC236}">
                <a16:creationId xmlns:a16="http://schemas.microsoft.com/office/drawing/2014/main" id="{31B48FCD-F431-2C82-1BE2-15331C31A638}"/>
              </a:ext>
            </a:extLst>
          </p:cNvPr>
          <p:cNvSpPr txBox="1"/>
          <p:nvPr/>
        </p:nvSpPr>
        <p:spPr>
          <a:xfrm>
            <a:off x="697832" y="5118283"/>
            <a:ext cx="10366720" cy="1569660"/>
          </a:xfrm>
          <a:prstGeom prst="rect">
            <a:avLst/>
          </a:prstGeom>
          <a:noFill/>
        </p:spPr>
        <p:txBody>
          <a:bodyPr wrap="square">
            <a:spAutoFit/>
          </a:bodyPr>
          <a:lstStyle/>
          <a:p>
            <a:r>
              <a:rPr lang="en-US" dirty="0">
                <a:solidFill>
                  <a:srgbClr val="FF0000"/>
                </a:solidFill>
                <a:latin typeface="Verdana"/>
                <a:cs typeface="Verdana"/>
              </a:rPr>
              <a:t>LEP experiments</a:t>
            </a:r>
            <a:r>
              <a:rPr lang="en-US" dirty="0">
                <a:latin typeface="Verdana"/>
                <a:cs typeface="Verdana"/>
              </a:rPr>
              <a:t>    </a:t>
            </a:r>
            <a:r>
              <a:rPr lang="en-US" dirty="0">
                <a:latin typeface="Verdana"/>
                <a:cs typeface="Verdana"/>
                <a:hlinkClick r:id="rId6"/>
              </a:rPr>
              <a:t>Tesla</a:t>
            </a:r>
            <a:r>
              <a:rPr lang="en-US" dirty="0">
                <a:latin typeface="Verdana"/>
                <a:cs typeface="Verdana"/>
              </a:rPr>
              <a:t>              </a:t>
            </a:r>
            <a:r>
              <a:rPr lang="en-US" dirty="0">
                <a:solidFill>
                  <a:srgbClr val="FF0000"/>
                </a:solidFill>
                <a:latin typeface="Verdana"/>
                <a:cs typeface="Verdana"/>
              </a:rPr>
              <a:t>ILD</a:t>
            </a:r>
            <a:r>
              <a:rPr lang="en-US" dirty="0">
                <a:latin typeface="Verdana"/>
                <a:cs typeface="Verdana"/>
              </a:rPr>
              <a:t>/</a:t>
            </a:r>
            <a:r>
              <a:rPr lang="en-US" dirty="0">
                <a:latin typeface="Verdana"/>
                <a:cs typeface="Verdana"/>
                <a:hlinkClick r:id="rId7"/>
              </a:rPr>
              <a:t>SiD</a:t>
            </a:r>
            <a:r>
              <a:rPr lang="en-US" dirty="0">
                <a:latin typeface="Verdana"/>
                <a:cs typeface="Verdana"/>
              </a:rPr>
              <a:t>               </a:t>
            </a:r>
            <a:r>
              <a:rPr lang="en-US" dirty="0">
                <a:solidFill>
                  <a:srgbClr val="FF0000"/>
                </a:solidFill>
                <a:latin typeface="Verdana"/>
                <a:cs typeface="Verdana"/>
                <a:hlinkClick r:id="rId8">
                  <a:extLst>
                    <a:ext uri="{A12FA001-AC4F-418D-AE19-62706E023703}">
                      <ahyp:hlinkClr xmlns:ahyp="http://schemas.microsoft.com/office/drawing/2018/hyperlinkcolor" val="tx"/>
                    </a:ext>
                  </a:extLst>
                </a:hlinkClick>
              </a:rPr>
              <a:t>CLIC</a:t>
            </a:r>
            <a:r>
              <a:rPr lang="en-US" dirty="0">
                <a:solidFill>
                  <a:srgbClr val="996633"/>
                </a:solidFill>
                <a:latin typeface="Verdana"/>
                <a:cs typeface="Verdana"/>
                <a:hlinkClick r:id="rId8">
                  <a:extLst>
                    <a:ext uri="{A12FA001-AC4F-418D-AE19-62706E023703}">
                      <ahyp:hlinkClr xmlns:ahyp="http://schemas.microsoft.com/office/drawing/2018/hyperlinkcolor" val="tx"/>
                    </a:ext>
                  </a:extLst>
                </a:hlinkClick>
              </a:rPr>
              <a:t> detector</a:t>
            </a:r>
            <a:r>
              <a:rPr lang="en-US" dirty="0">
                <a:latin typeface="Verdana"/>
                <a:cs typeface="Verdana"/>
              </a:rPr>
              <a:t>           </a:t>
            </a:r>
          </a:p>
          <a:p>
            <a:r>
              <a:rPr lang="en-US" dirty="0">
                <a:latin typeface="Verdana"/>
                <a:cs typeface="Verdana"/>
              </a:rPr>
              <a:t> 1989-2000           2001                2008                       2018</a:t>
            </a:r>
          </a:p>
          <a:p>
            <a:r>
              <a:rPr lang="en-US" dirty="0">
                <a:latin typeface="Verdana"/>
                <a:cs typeface="Verdana"/>
              </a:rPr>
              <a:t>                                          </a:t>
            </a:r>
            <a:r>
              <a:rPr lang="en-US" sz="1800" dirty="0">
                <a:latin typeface="Verdana"/>
                <a:cs typeface="Verdana"/>
              </a:rPr>
              <a:t>ILD </a:t>
            </a:r>
            <a:r>
              <a:rPr lang="en-US" sz="1800" dirty="0">
                <a:latin typeface="Verdana"/>
                <a:cs typeface="Verdana"/>
                <a:hlinkClick r:id="rId9"/>
              </a:rPr>
              <a:t>LOI</a:t>
            </a:r>
            <a:r>
              <a:rPr lang="en-US" sz="1800" dirty="0">
                <a:latin typeface="Verdana"/>
                <a:cs typeface="Verdana"/>
              </a:rPr>
              <a:t> 2010 </a:t>
            </a:r>
            <a:r>
              <a:rPr lang="en-US" sz="1800" dirty="0">
                <a:latin typeface="Verdana"/>
                <a:cs typeface="Verdana"/>
                <a:hlinkClick r:id="rId10"/>
              </a:rPr>
              <a:t>IDR</a:t>
            </a:r>
            <a:r>
              <a:rPr lang="en-US" sz="1800" dirty="0">
                <a:latin typeface="Verdana"/>
                <a:cs typeface="Verdana"/>
              </a:rPr>
              <a:t> 2020 </a:t>
            </a:r>
            <a:endParaRPr lang="nl-NL" dirty="0"/>
          </a:p>
          <a:p>
            <a:endParaRPr lang="nl-NL" dirty="0"/>
          </a:p>
        </p:txBody>
      </p:sp>
      <p:pic>
        <p:nvPicPr>
          <p:cNvPr id="6" name="Picture 5">
            <a:extLst>
              <a:ext uri="{FF2B5EF4-FFF2-40B4-BE49-F238E27FC236}">
                <a16:creationId xmlns:a16="http://schemas.microsoft.com/office/drawing/2014/main" id="{6F890AC9-A5C9-04FF-3EC8-113B038AAF40}"/>
              </a:ext>
            </a:extLst>
          </p:cNvPr>
          <p:cNvPicPr>
            <a:picLocks noChangeAspect="1"/>
          </p:cNvPicPr>
          <p:nvPr/>
        </p:nvPicPr>
        <p:blipFill>
          <a:blip r:embed="rId11"/>
          <a:stretch>
            <a:fillRect/>
          </a:stretch>
        </p:blipFill>
        <p:spPr>
          <a:xfrm>
            <a:off x="3503712" y="2372496"/>
            <a:ext cx="1358900" cy="850900"/>
          </a:xfrm>
          <a:prstGeom prst="rect">
            <a:avLst/>
          </a:prstGeom>
        </p:spPr>
      </p:pic>
      <p:sp>
        <p:nvSpPr>
          <p:cNvPr id="8" name="TextBox 7">
            <a:extLst>
              <a:ext uri="{FF2B5EF4-FFF2-40B4-BE49-F238E27FC236}">
                <a16:creationId xmlns:a16="http://schemas.microsoft.com/office/drawing/2014/main" id="{CB2D3BDF-FBD5-2645-957E-992557BFBA4B}"/>
              </a:ext>
            </a:extLst>
          </p:cNvPr>
          <p:cNvSpPr txBox="1"/>
          <p:nvPr/>
        </p:nvSpPr>
        <p:spPr>
          <a:xfrm>
            <a:off x="3440956" y="3471391"/>
            <a:ext cx="1358900" cy="461665"/>
          </a:xfrm>
          <a:prstGeom prst="rect">
            <a:avLst/>
          </a:prstGeom>
          <a:noFill/>
        </p:spPr>
        <p:txBody>
          <a:bodyPr wrap="square">
            <a:spAutoFit/>
          </a:bodyPr>
          <a:lstStyle/>
          <a:p>
            <a:r>
              <a:rPr lang="en-US" dirty="0">
                <a:latin typeface="Verdana"/>
                <a:cs typeface="Verdana"/>
              </a:rPr>
              <a:t>  Linear</a:t>
            </a:r>
            <a:endParaRPr lang="nl-NL" dirty="0"/>
          </a:p>
        </p:txBody>
      </p:sp>
      <p:pic>
        <p:nvPicPr>
          <p:cNvPr id="10" name="Picture 9">
            <a:extLst>
              <a:ext uri="{FF2B5EF4-FFF2-40B4-BE49-F238E27FC236}">
                <a16:creationId xmlns:a16="http://schemas.microsoft.com/office/drawing/2014/main" id="{440AF974-6C21-0D95-9E13-4F75FA27DB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5158" y="4124250"/>
            <a:ext cx="1229420" cy="830997"/>
          </a:xfrm>
          <a:prstGeom prst="rect">
            <a:avLst/>
          </a:prstGeom>
        </p:spPr>
      </p:pic>
      <p:pic>
        <p:nvPicPr>
          <p:cNvPr id="18" name="Picture 17">
            <a:extLst>
              <a:ext uri="{FF2B5EF4-FFF2-40B4-BE49-F238E27FC236}">
                <a16:creationId xmlns:a16="http://schemas.microsoft.com/office/drawing/2014/main" id="{5F665959-2728-2024-7180-6EEC89AA43F5}"/>
              </a:ext>
            </a:extLst>
          </p:cNvPr>
          <p:cNvPicPr>
            <a:picLocks noChangeAspect="1"/>
          </p:cNvPicPr>
          <p:nvPr/>
        </p:nvPicPr>
        <p:blipFill>
          <a:blip r:embed="rId13"/>
          <a:stretch>
            <a:fillRect/>
          </a:stretch>
        </p:blipFill>
        <p:spPr>
          <a:xfrm>
            <a:off x="9286442" y="2327120"/>
            <a:ext cx="1634094" cy="1634094"/>
          </a:xfrm>
          <a:prstGeom prst="rect">
            <a:avLst/>
          </a:prstGeom>
        </p:spPr>
      </p:pic>
      <p:pic>
        <p:nvPicPr>
          <p:cNvPr id="23" name="Picture 22">
            <a:extLst>
              <a:ext uri="{FF2B5EF4-FFF2-40B4-BE49-F238E27FC236}">
                <a16:creationId xmlns:a16="http://schemas.microsoft.com/office/drawing/2014/main" id="{6FEF55E9-BC22-83E9-9ADF-78109E7B0B4C}"/>
              </a:ext>
            </a:extLst>
          </p:cNvPr>
          <p:cNvPicPr>
            <a:picLocks noChangeAspect="1"/>
          </p:cNvPicPr>
          <p:nvPr/>
        </p:nvPicPr>
        <p:blipFill>
          <a:blip r:embed="rId14">
            <a:extLst>
              <a:ext uri="{28A0092B-C50C-407E-A947-70E740481C1C}">
                <a14:useLocalDpi xmlns:a14="http://schemas.microsoft.com/office/drawing/2010/main" val="0"/>
              </a:ext>
            </a:extLst>
          </a:blip>
          <a:srcRect l="13798" r="14824" b="29003"/>
          <a:stretch>
            <a:fillRect/>
          </a:stretch>
        </p:blipFill>
        <p:spPr>
          <a:xfrm>
            <a:off x="6960096" y="4109327"/>
            <a:ext cx="1148646" cy="832686"/>
          </a:xfrm>
          <a:prstGeom prst="rect">
            <a:avLst/>
          </a:prstGeom>
        </p:spPr>
      </p:pic>
      <p:pic>
        <p:nvPicPr>
          <p:cNvPr id="25" name="Picture 24">
            <a:extLst>
              <a:ext uri="{FF2B5EF4-FFF2-40B4-BE49-F238E27FC236}">
                <a16:creationId xmlns:a16="http://schemas.microsoft.com/office/drawing/2014/main" id="{FCD30FDE-FE90-F0D5-A0D3-64ACF76FF5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57600" y="4159205"/>
            <a:ext cx="691778" cy="691778"/>
          </a:xfrm>
          <a:prstGeom prst="rect">
            <a:avLst/>
          </a:prstGeom>
        </p:spPr>
      </p:pic>
    </p:spTree>
    <p:extLst>
      <p:ext uri="{BB962C8B-B14F-4D97-AF65-F5344CB8AC3E}">
        <p14:creationId xmlns:p14="http://schemas.microsoft.com/office/powerpoint/2010/main" val="342393938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5C89B4-FED4-FAD6-E730-06CA3BF0D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10621" y="2115267"/>
            <a:ext cx="1943000" cy="6154642"/>
          </a:xfrm>
          <a:prstGeom prst="rect">
            <a:avLst/>
          </a:prstGeom>
        </p:spPr>
      </p:pic>
      <p:pic>
        <p:nvPicPr>
          <p:cNvPr id="6" name="Picture 5">
            <a:extLst>
              <a:ext uri="{FF2B5EF4-FFF2-40B4-BE49-F238E27FC236}">
                <a16:creationId xmlns:a16="http://schemas.microsoft.com/office/drawing/2014/main" id="{3D45251D-0CBF-4B31-3D09-F28970910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94313" y="22412"/>
            <a:ext cx="2165048" cy="6097904"/>
          </a:xfrm>
          <a:prstGeom prst="rect">
            <a:avLst/>
          </a:prstGeom>
        </p:spPr>
      </p:pic>
      <p:sp>
        <p:nvSpPr>
          <p:cNvPr id="8" name="TextBox 7">
            <a:extLst>
              <a:ext uri="{FF2B5EF4-FFF2-40B4-BE49-F238E27FC236}">
                <a16:creationId xmlns:a16="http://schemas.microsoft.com/office/drawing/2014/main" id="{76F28787-4A14-964F-924B-464925705657}"/>
              </a:ext>
            </a:extLst>
          </p:cNvPr>
          <p:cNvSpPr txBox="1"/>
          <p:nvPr/>
        </p:nvSpPr>
        <p:spPr>
          <a:xfrm>
            <a:off x="6752272" y="4834607"/>
            <a:ext cx="4461285" cy="1077218"/>
          </a:xfrm>
          <a:prstGeom prst="rect">
            <a:avLst/>
          </a:prstGeom>
          <a:solidFill>
            <a:schemeClr val="bg1"/>
          </a:solidFill>
        </p:spPr>
        <p:txBody>
          <a:bodyPr wrap="square" rtlCol="0">
            <a:spAutoFit/>
          </a:bodyPr>
          <a:lstStyle/>
          <a:p>
            <a:r>
              <a:rPr lang="en-NL" sz="1600" dirty="0">
                <a:solidFill>
                  <a:srgbClr val="0066FF"/>
                </a:solidFill>
                <a:latin typeface="Verdana" panose="020B0604030504040204" pitchFamily="34" charset="0"/>
                <a:ea typeface="Verdana" panose="020B0604030504040204" pitchFamily="34" charset="0"/>
                <a:cs typeface="Verdana" panose="020B0604030504040204" pitchFamily="34" charset="0"/>
              </a:rPr>
              <a:t>* We did not include the 4 corner chips and (11), 14, 8, 13 and 19.</a:t>
            </a:r>
          </a:p>
          <a:p>
            <a:r>
              <a:rPr lang="en-NL" sz="1600" dirty="0">
                <a:solidFill>
                  <a:srgbClr val="0066FF"/>
                </a:solidFill>
                <a:latin typeface="Verdana" panose="020B0604030504040204" pitchFamily="34" charset="0"/>
                <a:ea typeface="Verdana" panose="020B0604030504040204" pitchFamily="34" charset="0"/>
                <a:cs typeface="Verdana" panose="020B0604030504040204" pitchFamily="34" charset="0"/>
              </a:rPr>
              <a:t>These are affected by the field cage and the short in chip 11.</a:t>
            </a:r>
          </a:p>
        </p:txBody>
      </p:sp>
      <p:pic>
        <p:nvPicPr>
          <p:cNvPr id="11" name="Picture 10" descr="bonn.png"/>
          <p:cNvPicPr>
            <a:picLocks noChangeAspect="1"/>
          </p:cNvPicPr>
          <p:nvPr/>
        </p:nvPicPr>
        <p:blipFill>
          <a:blip r:embed="rId5"/>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7"/>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8"/>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Rectangle 2">
            <a:extLst>
              <a:ext uri="{FF2B5EF4-FFF2-40B4-BE49-F238E27FC236}">
                <a16:creationId xmlns:a16="http://schemas.microsoft.com/office/drawing/2014/main" id="{FD8D2554-2A7B-D34C-9595-8C2907DE2EE3}"/>
              </a:ext>
            </a:extLst>
          </p:cNvPr>
          <p:cNvSpPr/>
          <p:nvPr/>
        </p:nvSpPr>
        <p:spPr>
          <a:xfrm>
            <a:off x="5115813" y="1015105"/>
            <a:ext cx="2132315" cy="400110"/>
          </a:xfrm>
          <a:prstGeom prst="rect">
            <a:avLst/>
          </a:prstGeom>
        </p:spPr>
        <p:txBody>
          <a:bodyPr wrap="none">
            <a:spAutoFit/>
          </a:bodyPr>
          <a:lstStyle/>
          <a:p>
            <a:r>
              <a:rPr lang="en-US" sz="2000" dirty="0">
                <a:solidFill>
                  <a:srgbClr val="000000"/>
                </a:solidFill>
                <a:latin typeface="Verdana"/>
                <a:cs typeface="Verdana"/>
              </a:rPr>
              <a:t>B=1T p=5 GeV</a:t>
            </a:r>
          </a:p>
        </p:txBody>
      </p:sp>
      <p:sp>
        <p:nvSpPr>
          <p:cNvPr id="16" name="Rectangle 15">
            <a:extLst>
              <a:ext uri="{FF2B5EF4-FFF2-40B4-BE49-F238E27FC236}">
                <a16:creationId xmlns:a16="http://schemas.microsoft.com/office/drawing/2014/main" id="{26642554-81BA-3246-B00E-5A72C6800533}"/>
              </a:ext>
            </a:extLst>
          </p:cNvPr>
          <p:cNvSpPr/>
          <p:nvPr/>
        </p:nvSpPr>
        <p:spPr>
          <a:xfrm>
            <a:off x="700268" y="1439415"/>
            <a:ext cx="8045792" cy="461665"/>
          </a:xfrm>
          <a:prstGeom prst="rect">
            <a:avLst/>
          </a:prstGeom>
        </p:spPr>
        <p:txBody>
          <a:bodyPr wrap="none">
            <a:spAutoFit/>
          </a:bodyPr>
          <a:lstStyle/>
          <a:p>
            <a:r>
              <a:rPr lang="en-US" dirty="0">
                <a:solidFill>
                  <a:srgbClr val="0066FF"/>
                </a:solidFill>
                <a:latin typeface="Verdana"/>
                <a:cs typeface="Verdana"/>
              </a:rPr>
              <a:t>Distribution of mean residuals in the module plane</a:t>
            </a:r>
            <a:endParaRPr lang="en-NL" dirty="0"/>
          </a:p>
        </p:txBody>
      </p:sp>
      <p:sp>
        <p:nvSpPr>
          <p:cNvPr id="12" name="Rectangle 11">
            <a:extLst>
              <a:ext uri="{FF2B5EF4-FFF2-40B4-BE49-F238E27FC236}">
                <a16:creationId xmlns:a16="http://schemas.microsoft.com/office/drawing/2014/main" id="{A0907E38-CF1A-1547-B27D-FE6C23AA57E4}"/>
              </a:ext>
            </a:extLst>
          </p:cNvPr>
          <p:cNvSpPr/>
          <p:nvPr/>
        </p:nvSpPr>
        <p:spPr>
          <a:xfrm>
            <a:off x="2239524" y="2429462"/>
            <a:ext cx="550151" cy="461665"/>
          </a:xfrm>
          <a:prstGeom prst="rect">
            <a:avLst/>
          </a:prstGeom>
        </p:spPr>
        <p:txBody>
          <a:bodyPr wrap="none">
            <a:spAutoFit/>
          </a:bodyPr>
          <a:lstStyle/>
          <a:p>
            <a:r>
              <a:rPr lang="en-GB" dirty="0">
                <a:latin typeface="Verdana" panose="020B0604030504040204" pitchFamily="34" charset="0"/>
                <a:ea typeface="Verdana" panose="020B0604030504040204" pitchFamily="34" charset="0"/>
                <a:cs typeface="Verdana" panose="020B0604030504040204" pitchFamily="34" charset="0"/>
              </a:rPr>
              <a:t>x</a:t>
            </a:r>
            <a:r>
              <a:rPr lang="en-NL" dirty="0">
                <a:latin typeface="Verdana" panose="020B0604030504040204" pitchFamily="34" charset="0"/>
                <a:ea typeface="Verdana" panose="020B0604030504040204" pitchFamily="34" charset="0"/>
                <a:cs typeface="Verdana" panose="020B0604030504040204" pitchFamily="34" charset="0"/>
              </a:rPr>
              <a:t>y</a:t>
            </a:r>
          </a:p>
        </p:txBody>
      </p:sp>
      <p:sp>
        <p:nvSpPr>
          <p:cNvPr id="14" name="Rectangle 13">
            <a:extLst>
              <a:ext uri="{FF2B5EF4-FFF2-40B4-BE49-F238E27FC236}">
                <a16:creationId xmlns:a16="http://schemas.microsoft.com/office/drawing/2014/main" id="{1E95BECA-04E9-A245-AE91-2894278EAB41}"/>
              </a:ext>
            </a:extLst>
          </p:cNvPr>
          <p:cNvSpPr/>
          <p:nvPr/>
        </p:nvSpPr>
        <p:spPr>
          <a:xfrm>
            <a:off x="5245374" y="2391271"/>
            <a:ext cx="346570" cy="461665"/>
          </a:xfrm>
          <a:prstGeom prst="rect">
            <a:avLst/>
          </a:prstGeom>
        </p:spPr>
        <p:txBody>
          <a:bodyPr wrap="none">
            <a:spAutoFit/>
          </a:bodyPr>
          <a:lstStyle/>
          <a:p>
            <a:r>
              <a:rPr lang="en-GB" dirty="0">
                <a:latin typeface="Verdana" panose="020B0604030504040204" pitchFamily="34" charset="0"/>
                <a:ea typeface="Verdana" panose="020B0604030504040204" pitchFamily="34" charset="0"/>
                <a:cs typeface="Verdana" panose="020B0604030504040204" pitchFamily="34" charset="0"/>
              </a:rPr>
              <a:t>z</a:t>
            </a:r>
            <a:endParaRPr lang="en-NL" dirty="0"/>
          </a:p>
        </p:txBody>
      </p:sp>
      <p:sp>
        <p:nvSpPr>
          <p:cNvPr id="29" name="Rectangle 28">
            <a:extLst>
              <a:ext uri="{FF2B5EF4-FFF2-40B4-BE49-F238E27FC236}">
                <a16:creationId xmlns:a16="http://schemas.microsoft.com/office/drawing/2014/main" id="{DA848038-A2C1-7445-8858-951507B7EF62}"/>
              </a:ext>
            </a:extLst>
          </p:cNvPr>
          <p:cNvSpPr/>
          <p:nvPr/>
        </p:nvSpPr>
        <p:spPr>
          <a:xfrm>
            <a:off x="2962434" y="1844824"/>
            <a:ext cx="1244251" cy="307777"/>
          </a:xfrm>
          <a:prstGeom prst="rect">
            <a:avLst/>
          </a:prstGeom>
        </p:spPr>
        <p:txBody>
          <a:bodyPr wrap="none">
            <a:spAutoFit/>
          </a:bodyPr>
          <a:lstStyle/>
          <a:p>
            <a:pPr lvl="0"/>
            <a:r>
              <a:rPr lang="en-GB" sz="1400" dirty="0">
                <a:solidFill>
                  <a:srgbClr val="000000"/>
                </a:solidFill>
                <a:latin typeface="Verdana" panose="020B0604030504040204" pitchFamily="34" charset="0"/>
                <a:ea typeface="Verdana" panose="020B0604030504040204" pitchFamily="34" charset="0"/>
                <a:cs typeface="Verdana" panose="020B0604030504040204" pitchFamily="34" charset="0"/>
              </a:rPr>
              <a:t>M</a:t>
            </a:r>
            <a:r>
              <a:rPr lang="en-NL" sz="1400" dirty="0">
                <a:solidFill>
                  <a:srgbClr val="000000"/>
                </a:solidFill>
                <a:latin typeface="Verdana" panose="020B0604030504040204" pitchFamily="34" charset="0"/>
                <a:ea typeface="Verdana" panose="020B0604030504040204" pitchFamily="34" charset="0"/>
                <a:cs typeface="Verdana" panose="020B0604030504040204" pitchFamily="34" charset="0"/>
              </a:rPr>
              <a:t>ethod row</a:t>
            </a:r>
            <a:endParaRPr lang="en-NL" sz="1400" dirty="0">
              <a:solidFill>
                <a:srgbClr val="000000"/>
              </a:solidFill>
            </a:endParaRPr>
          </a:p>
        </p:txBody>
      </p:sp>
      <p:sp>
        <p:nvSpPr>
          <p:cNvPr id="28" name="Rectangle 27">
            <a:extLst>
              <a:ext uri="{FF2B5EF4-FFF2-40B4-BE49-F238E27FC236}">
                <a16:creationId xmlns:a16="http://schemas.microsoft.com/office/drawing/2014/main" id="{AF74D83B-95FB-9840-9D11-4223A2B9587F}"/>
              </a:ext>
            </a:extLst>
          </p:cNvPr>
          <p:cNvSpPr/>
          <p:nvPr/>
        </p:nvSpPr>
        <p:spPr>
          <a:xfrm>
            <a:off x="2669130" y="4077072"/>
            <a:ext cx="1564852" cy="307777"/>
          </a:xfrm>
          <a:prstGeom prst="rect">
            <a:avLst/>
          </a:prstGeom>
        </p:spPr>
        <p:txBody>
          <a:bodyPr wrap="none">
            <a:spAutoFit/>
          </a:bodyPr>
          <a:lstStyle/>
          <a:p>
            <a:r>
              <a:rPr lang="en-GB" sz="1400" dirty="0">
                <a:latin typeface="Verdana" panose="020B0604030504040204" pitchFamily="34" charset="0"/>
                <a:ea typeface="Verdana" panose="020B0604030504040204" pitchFamily="34" charset="0"/>
                <a:cs typeface="Verdana" panose="020B0604030504040204" pitchFamily="34" charset="0"/>
              </a:rPr>
              <a:t>M</a:t>
            </a:r>
            <a:r>
              <a:rPr lang="en-NL" sz="1400" dirty="0">
                <a:latin typeface="Verdana" panose="020B0604030504040204" pitchFamily="34" charset="0"/>
                <a:ea typeface="Verdana" panose="020B0604030504040204" pitchFamily="34" charset="0"/>
                <a:cs typeface="Verdana" panose="020B0604030504040204" pitchFamily="34" charset="0"/>
              </a:rPr>
              <a:t>ethod column</a:t>
            </a:r>
            <a:endParaRPr lang="en-NL" sz="1400" dirty="0"/>
          </a:p>
        </p:txBody>
      </p:sp>
      <p:sp>
        <p:nvSpPr>
          <p:cNvPr id="18" name="TextBox 17">
            <a:extLst>
              <a:ext uri="{FF2B5EF4-FFF2-40B4-BE49-F238E27FC236}">
                <a16:creationId xmlns:a16="http://schemas.microsoft.com/office/drawing/2014/main" id="{C493F04B-AECA-BCED-0C84-DE69BA5641D6}"/>
              </a:ext>
            </a:extLst>
          </p:cNvPr>
          <p:cNvSpPr txBox="1"/>
          <p:nvPr/>
        </p:nvSpPr>
        <p:spPr>
          <a:xfrm>
            <a:off x="5591944" y="2146925"/>
            <a:ext cx="6097904" cy="461665"/>
          </a:xfrm>
          <a:prstGeom prst="rect">
            <a:avLst/>
          </a:prstGeom>
          <a:noFill/>
        </p:spPr>
        <p:txBody>
          <a:bodyPr wrap="square">
            <a:spAutoFit/>
          </a:bodyPr>
          <a:lstStyle/>
          <a:p>
            <a:pPr algn="ctr"/>
            <a:r>
              <a:rPr lang="en-US" sz="2400" dirty="0">
                <a:solidFill>
                  <a:srgbClr val="FF0000"/>
                </a:solidFill>
                <a:latin typeface="Verdana"/>
                <a:cs typeface="Verdana"/>
              </a:rPr>
              <a:t>B=1 T </a:t>
            </a:r>
            <a:r>
              <a:rPr lang="en-US" dirty="0">
                <a:solidFill>
                  <a:srgbClr val="FF0000"/>
                </a:solidFill>
                <a:latin typeface="Verdana"/>
                <a:cs typeface="Verdana"/>
              </a:rPr>
              <a:t>data set</a:t>
            </a:r>
            <a:r>
              <a:rPr lang="en-US" sz="2400" dirty="0">
                <a:solidFill>
                  <a:srgbClr val="FF0000"/>
                </a:solidFill>
                <a:latin typeface="Verdana"/>
                <a:cs typeface="Verdana"/>
              </a:rPr>
              <a:t> </a:t>
            </a:r>
            <a:endParaRPr lang="en-NL" dirty="0">
              <a:solidFill>
                <a:srgbClr val="FF0000"/>
              </a:solidFill>
            </a:endParaRPr>
          </a:p>
        </p:txBody>
      </p:sp>
      <p:graphicFrame>
        <p:nvGraphicFramePr>
          <p:cNvPr id="19" name="Table 18">
            <a:extLst>
              <a:ext uri="{FF2B5EF4-FFF2-40B4-BE49-F238E27FC236}">
                <a16:creationId xmlns:a16="http://schemas.microsoft.com/office/drawing/2014/main" id="{394D3FB1-EB99-14E3-66B4-4587531142F7}"/>
              </a:ext>
            </a:extLst>
          </p:cNvPr>
          <p:cNvGraphicFramePr>
            <a:graphicFrameLocks noGrp="1"/>
          </p:cNvGraphicFramePr>
          <p:nvPr/>
        </p:nvGraphicFramePr>
        <p:xfrm>
          <a:off x="6197908" y="2846874"/>
          <a:ext cx="5778622" cy="138176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3353346237"/>
                    </a:ext>
                  </a:extLst>
                </a:gridCol>
                <a:gridCol w="1368152">
                  <a:extLst>
                    <a:ext uri="{9D8B030D-6E8A-4147-A177-3AD203B41FA5}">
                      <a16:colId xmlns:a16="http://schemas.microsoft.com/office/drawing/2014/main" val="3058011963"/>
                    </a:ext>
                  </a:extLst>
                </a:gridCol>
                <a:gridCol w="777374">
                  <a:extLst>
                    <a:ext uri="{9D8B030D-6E8A-4147-A177-3AD203B41FA5}">
                      <a16:colId xmlns:a16="http://schemas.microsoft.com/office/drawing/2014/main" val="1985476480"/>
                    </a:ext>
                  </a:extLst>
                </a:gridCol>
                <a:gridCol w="1459059">
                  <a:extLst>
                    <a:ext uri="{9D8B030D-6E8A-4147-A177-3AD203B41FA5}">
                      <a16:colId xmlns:a16="http://schemas.microsoft.com/office/drawing/2014/main" val="2881117840"/>
                    </a:ext>
                  </a:extLst>
                </a:gridCol>
                <a:gridCol w="877893">
                  <a:extLst>
                    <a:ext uri="{9D8B030D-6E8A-4147-A177-3AD203B41FA5}">
                      <a16:colId xmlns:a16="http://schemas.microsoft.com/office/drawing/2014/main" val="3604348750"/>
                    </a:ext>
                  </a:extLst>
                </a:gridCol>
              </a:tblGrid>
              <a:tr h="370840">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method</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 rms (stat) xy</a:t>
                      </a:r>
                    </a:p>
                  </a:txBody>
                  <a:tcPr/>
                </a:tc>
                <a:tc>
                  <a:txBody>
                    <a:bodyPr/>
                    <a:lstStyle/>
                    <a:p>
                      <a:pPr algn="ctr"/>
                      <a:r>
                        <a:rPr lang="en-GB" dirty="0">
                          <a:latin typeface="Verdana" panose="020B0604030504040204" pitchFamily="34" charset="0"/>
                          <a:ea typeface="Verdana" panose="020B0604030504040204" pitchFamily="34" charset="0"/>
                          <a:cs typeface="Verdana" panose="020B0604030504040204" pitchFamily="34" charset="0"/>
                        </a:rPr>
                        <a:t>bins </a:t>
                      </a:r>
                      <a:r>
                        <a:rPr lang="en-GB" dirty="0" err="1">
                          <a:latin typeface="Verdana" panose="020B0604030504040204" pitchFamily="34" charset="0"/>
                          <a:ea typeface="Verdana" panose="020B0604030504040204" pitchFamily="34" charset="0"/>
                          <a:cs typeface="Verdana" panose="020B0604030504040204" pitchFamily="34" charset="0"/>
                        </a:rPr>
                        <a:t>xy</a:t>
                      </a:r>
                      <a:endParaRPr lang="en-NL"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GB" dirty="0">
                          <a:latin typeface="Verdana" panose="020B0604030504040204" pitchFamily="34" charset="0"/>
                          <a:ea typeface="Verdana" panose="020B0604030504040204" pitchFamily="34" charset="0"/>
                          <a:cs typeface="Verdana" panose="020B0604030504040204" pitchFamily="34" charset="0"/>
                        </a:rPr>
                        <a:t>r</a:t>
                      </a:r>
                      <a:r>
                        <a:rPr lang="en-NL" dirty="0">
                          <a:latin typeface="Verdana" panose="020B0604030504040204" pitchFamily="34" charset="0"/>
                          <a:ea typeface="Verdana" panose="020B0604030504040204" pitchFamily="34" charset="0"/>
                          <a:cs typeface="Verdana" panose="020B0604030504040204" pitchFamily="34" charset="0"/>
                        </a:rPr>
                        <a:t>ms (stat) z </a:t>
                      </a:r>
                    </a:p>
                  </a:txBody>
                  <a:tcPr/>
                </a:tc>
                <a:tc>
                  <a:txBody>
                    <a:bodyPr/>
                    <a:lstStyle/>
                    <a:p>
                      <a:pPr algn="ctr"/>
                      <a:r>
                        <a:rPr lang="en-GB" dirty="0">
                          <a:latin typeface="Verdana" panose="020B0604030504040204" pitchFamily="34" charset="0"/>
                          <a:ea typeface="Verdana" panose="020B0604030504040204" pitchFamily="34" charset="0"/>
                          <a:cs typeface="Verdana" panose="020B0604030504040204" pitchFamily="34" charset="0"/>
                        </a:rPr>
                        <a:t>b</a:t>
                      </a:r>
                      <a:r>
                        <a:rPr lang="en-NL" dirty="0">
                          <a:latin typeface="Verdana" panose="020B0604030504040204" pitchFamily="34" charset="0"/>
                          <a:ea typeface="Verdana" panose="020B0604030504040204" pitchFamily="34" charset="0"/>
                          <a:cs typeface="Verdana" panose="020B0604030504040204" pitchFamily="34" charset="0"/>
                        </a:rPr>
                        <a:t>ins z</a:t>
                      </a:r>
                    </a:p>
                  </a:txBody>
                  <a:tcPr/>
                </a:tc>
                <a:extLst>
                  <a:ext uri="{0D108BD9-81ED-4DB2-BD59-A6C34878D82A}">
                    <a16:rowId xmlns:a16="http://schemas.microsoft.com/office/drawing/2014/main" val="2633592749"/>
                  </a:ext>
                </a:extLst>
              </a:tr>
              <a:tr h="370840">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row</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13 (2)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896</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19 (5)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896</a:t>
                      </a:r>
                    </a:p>
                  </a:txBody>
                  <a:tcPr/>
                </a:tc>
                <a:extLst>
                  <a:ext uri="{0D108BD9-81ED-4DB2-BD59-A6C34878D82A}">
                    <a16:rowId xmlns:a16="http://schemas.microsoft.com/office/drawing/2014/main" val="2002664143"/>
                  </a:ext>
                </a:extLst>
              </a:tr>
              <a:tr h="370840">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column</a:t>
                      </a:r>
                    </a:p>
                  </a:txBody>
                  <a:tcPr/>
                </a:tc>
                <a:tc>
                  <a:txBody>
                    <a:bodyPr/>
                    <a:lstStyle/>
                    <a:p>
                      <a:pPr algn="ctr"/>
                      <a:r>
                        <a:rPr lang="en-NL" dirty="0">
                          <a:solidFill>
                            <a:schemeClr val="tx1"/>
                          </a:solidFill>
                          <a:latin typeface="Verdana" panose="020B0604030504040204" pitchFamily="34" charset="0"/>
                          <a:ea typeface="Verdana" panose="020B0604030504040204" pitchFamily="34" charset="0"/>
                          <a:cs typeface="Verdana" panose="020B0604030504040204" pitchFamily="34" charset="0"/>
                        </a:rPr>
                        <a:t>11</a:t>
                      </a: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NL" dirty="0">
                          <a:latin typeface="Verdana" panose="020B0604030504040204" pitchFamily="34" charset="0"/>
                          <a:ea typeface="Verdana" panose="020B0604030504040204" pitchFamily="34" charset="0"/>
                          <a:cs typeface="Verdana" panose="020B0604030504040204" pitchFamily="34" charset="0"/>
                        </a:rPr>
                        <a:t>(2)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880</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20 (5)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880</a:t>
                      </a:r>
                    </a:p>
                  </a:txBody>
                  <a:tcPr/>
                </a:tc>
                <a:extLst>
                  <a:ext uri="{0D108BD9-81ED-4DB2-BD59-A6C34878D82A}">
                    <a16:rowId xmlns:a16="http://schemas.microsoft.com/office/drawing/2014/main" val="4278588115"/>
                  </a:ext>
                </a:extLst>
              </a:tr>
            </a:tbl>
          </a:graphicData>
        </a:graphic>
      </p:graphicFrame>
    </p:spTree>
    <p:extLst>
      <p:ext uri="{BB962C8B-B14F-4D97-AF65-F5344CB8AC3E}">
        <p14:creationId xmlns:p14="http://schemas.microsoft.com/office/powerpoint/2010/main" val="368699108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084073" y="548680"/>
            <a:ext cx="7138493" cy="1015663"/>
          </a:xfrm>
          <a:prstGeom prst="rect">
            <a:avLst/>
          </a:prstGeom>
        </p:spPr>
        <p:txBody>
          <a:bodyPr wrap="none">
            <a:spAutoFit/>
          </a:bodyPr>
          <a:lstStyle/>
          <a:p>
            <a:r>
              <a:rPr lang="nl-NL" sz="2800" kern="0" dirty="0">
                <a:solidFill>
                  <a:srgbClr val="FF0000"/>
                </a:solidFill>
                <a:latin typeface="Verdana"/>
                <a:ea typeface="+mj-ea"/>
                <a:cs typeface="Verdana"/>
              </a:rPr>
              <a:t> </a:t>
            </a:r>
            <a:r>
              <a:rPr lang="nl-NL" sz="3200" kern="0" dirty="0">
                <a:solidFill>
                  <a:srgbClr val="FF0000"/>
                </a:solidFill>
                <a:latin typeface="Verdana"/>
                <a:ea typeface="+mj-ea"/>
                <a:cs typeface="Verdana"/>
              </a:rPr>
              <a:t>Tracking </a:t>
            </a:r>
            <a:r>
              <a:rPr lang="nl-NL" sz="3200" kern="0" dirty="0" err="1">
                <a:solidFill>
                  <a:srgbClr val="FF0000"/>
                </a:solidFill>
                <a:latin typeface="Verdana"/>
                <a:ea typeface="+mj-ea"/>
                <a:cs typeface="Verdana"/>
              </a:rPr>
              <a:t>resolution</a:t>
            </a:r>
            <a:r>
              <a:rPr lang="nl-NL" sz="3200" kern="0" dirty="0">
                <a:solidFill>
                  <a:srgbClr val="FF0000"/>
                </a:solidFill>
                <a:latin typeface="Verdana"/>
                <a:ea typeface="+mj-ea"/>
                <a:cs typeface="Verdana"/>
              </a:rPr>
              <a:t> </a:t>
            </a:r>
            <a:r>
              <a:rPr lang="nl-NL" sz="3200" kern="0" dirty="0" err="1">
                <a:solidFill>
                  <a:srgbClr val="FF0000"/>
                </a:solidFill>
                <a:latin typeface="Verdana"/>
                <a:ea typeface="+mj-ea"/>
                <a:cs typeface="Verdana"/>
              </a:rPr>
              <a:t>and</a:t>
            </a:r>
            <a:r>
              <a:rPr lang="nl-NL" sz="3200" kern="0" dirty="0">
                <a:solidFill>
                  <a:srgbClr val="FF0000"/>
                </a:solidFill>
                <a:latin typeface="Verdana"/>
                <a:ea typeface="+mj-ea"/>
                <a:cs typeface="Verdana"/>
              </a:rPr>
              <a:t> </a:t>
            </a:r>
            <a:r>
              <a:rPr lang="nl-NL" sz="3200" kern="0" dirty="0" err="1">
                <a:solidFill>
                  <a:srgbClr val="FF0000"/>
                </a:solidFill>
                <a:latin typeface="Verdana"/>
                <a:ea typeface="+mj-ea"/>
                <a:cs typeface="Verdana"/>
              </a:rPr>
              <a:t>precision</a:t>
            </a:r>
            <a:endParaRPr lang="nl-NL" sz="3200" kern="0" dirty="0">
              <a:solidFill>
                <a:srgbClr val="FF0000"/>
              </a:solidFill>
              <a:latin typeface="Verdana"/>
              <a:ea typeface="+mj-ea"/>
              <a:cs typeface="Verdana"/>
            </a:endParaRPr>
          </a:p>
          <a:p>
            <a:endParaRPr lang="nl-NL" sz="2800"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4C31ADA-D68C-A947-A970-43DB32125D80}"/>
                  </a:ext>
                </a:extLst>
              </p:cNvPr>
              <p:cNvSpPr/>
              <p:nvPr/>
            </p:nvSpPr>
            <p:spPr>
              <a:xfrm>
                <a:off x="1104900" y="1814736"/>
                <a:ext cx="10297144" cy="3567772"/>
              </a:xfrm>
              <a:prstGeom prst="rect">
                <a:avLst/>
              </a:prstGeom>
            </p:spPr>
            <p:txBody>
              <a:bodyPr wrap="square">
                <a:spAutoFit/>
              </a:bodyPr>
              <a:lstStyle/>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The results of the 8 Quad Module in the DESY test beam in June 2021 have been presented</a:t>
                </a:r>
              </a:p>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One chip (nr 11) out of 32 was disconnected due to a short*</a:t>
                </a:r>
              </a:p>
              <a:p>
                <a:pPr lvl="0">
                  <a:spcBef>
                    <a:spcPct val="20000"/>
                  </a:spcBef>
                  <a:buClr>
                    <a:srgbClr val="FF6600"/>
                  </a:buClr>
                  <a:buSzPct val="100000"/>
                </a:pPr>
                <a:endParaRPr lang="en-US" sz="2000" kern="0" dirty="0">
                  <a:solidFill>
                    <a:srgbClr val="0066FF"/>
                  </a:solidFill>
                  <a:latin typeface="Verdana"/>
                  <a:cs typeface="Verdana"/>
                </a:endParaRPr>
              </a:p>
              <a:p>
                <a:pPr marL="342900" lvl="0" indent="-342900">
                  <a:spcBef>
                    <a:spcPct val="20000"/>
                  </a:spcBef>
                  <a:buClr>
                    <a:srgbClr val="FF6600"/>
                  </a:buClr>
                  <a:buSzPct val="100000"/>
                  <a:buBlip>
                    <a:blip r:embed="rId7"/>
                  </a:buBlip>
                </a:pP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In run 6916 e.g. 964  tracks were selected with 1009 hits on track</a:t>
                </a:r>
              </a:p>
              <a:p>
                <a:pPr marL="342900" lvl="0" indent="-342900">
                  <a:spcBef>
                    <a:spcPct val="20000"/>
                  </a:spcBef>
                  <a:buClr>
                    <a:srgbClr val="FF6600"/>
                  </a:buClr>
                  <a:buSzPct val="100000"/>
                  <a:buBlip>
                    <a:blip r:embed="rId7"/>
                  </a:buBlip>
                </a:pP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The tracking precision: </a:t>
                </a:r>
                <a:r>
                  <a:rPr lang="en-GB"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p</a:t>
                </a: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osition </a:t>
                </a:r>
                <a:r>
                  <a:rPr lang="en-NL" sz="2000" kern="0" dirty="0">
                    <a:latin typeface="Verdana" panose="020B0604030504040204" pitchFamily="34" charset="0"/>
                    <a:ea typeface="Verdana" panose="020B0604030504040204" pitchFamily="34" charset="0"/>
                    <a:cs typeface="Verdana" panose="020B0604030504040204" pitchFamily="34" charset="0"/>
                  </a:rPr>
                  <a:t>9 (xy) 13 </a:t>
                </a:r>
                <a:r>
                  <a:rPr lang="en-NL" sz="2000" kern="0" dirty="0">
                    <a:latin typeface="Symbol" pitchFamily="2" charset="2"/>
                    <a:ea typeface="Verdana" panose="020B0604030504040204" pitchFamily="34" charset="0"/>
                    <a:cs typeface="Verdana" panose="020B0604030504040204" pitchFamily="34" charset="0"/>
                  </a:rPr>
                  <a:t>m</a:t>
                </a:r>
                <a:r>
                  <a:rPr lang="en-NL" sz="2000" kern="0" dirty="0">
                    <a:latin typeface="Verdana" panose="020B0604030504040204" pitchFamily="34" charset="0"/>
                    <a:ea typeface="Verdana" panose="020B0604030504040204" pitchFamily="34" charset="0"/>
                    <a:cs typeface="Verdana" panose="020B0604030504040204" pitchFamily="34" charset="0"/>
                  </a:rPr>
                  <a:t>m (z) in </a:t>
                </a:r>
                <a:r>
                  <a:rPr lang="en-GB" sz="2000" kern="0" dirty="0">
                    <a:latin typeface="Verdana" panose="020B0604030504040204" pitchFamily="34" charset="0"/>
                    <a:ea typeface="Verdana" panose="020B0604030504040204" pitchFamily="34" charset="0"/>
                    <a:cs typeface="Verdana" panose="020B0604030504040204" pitchFamily="34" charset="0"/>
                  </a:rPr>
                  <a:t>a</a:t>
                </a:r>
                <a:r>
                  <a:rPr lang="en-NL" sz="2000" kern="0" dirty="0">
                    <a:latin typeface="Verdana" panose="020B0604030504040204" pitchFamily="34" charset="0"/>
                    <a:ea typeface="Verdana" panose="020B0604030504040204" pitchFamily="34" charset="0"/>
                    <a:cs typeface="Verdana" panose="020B0604030504040204" pitchFamily="34" charset="0"/>
                  </a:rPr>
                  <a:t>ngle 0.19 (dx/dy) 0.25 (dzdy) mrad </a:t>
                </a: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for a module or tracklength is 157.96 mm </a:t>
                </a:r>
              </a:p>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The diffusion coefficients at B=0 T </a:t>
                </a:r>
                <a14:m>
                  <m:oMath xmlns:m="http://schemas.openxmlformats.org/officeDocument/2006/math">
                    <m:r>
                      <m:rPr>
                        <m:sty m:val="p"/>
                      </m:rPr>
                      <a:rPr lang="en-US" sz="1800" i="1">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latin typeface="Cambria Math" panose="02040503050406030204" pitchFamily="18" charset="0"/>
                        <a:ea typeface="Verdana" panose="020B0604030504040204" pitchFamily="34" charset="0"/>
                        <a:cs typeface="Verdana" panose="020B0604030504040204" pitchFamily="34" charset="0"/>
                      </a:rPr>
                      <m:t>xy</m:t>
                    </m:r>
                  </m:oMath>
                </a14:m>
                <a:r>
                  <a:rPr lang="en-NL" sz="1800" dirty="0"/>
                  <a:t> </a:t>
                </a:r>
                <a:r>
                  <a:rPr lang="en-NL" sz="1800" dirty="0">
                    <a:latin typeface="Verdana" panose="020B0604030504040204" pitchFamily="34" charset="0"/>
                    <a:ea typeface="Verdana" panose="020B0604030504040204" pitchFamily="34" charset="0"/>
                    <a:cs typeface="Verdana" panose="020B0604030504040204" pitchFamily="34" charset="0"/>
                  </a:rPr>
                  <a:t>= 287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m:rPr>
                        <m:sty m:val="p"/>
                      </m:rPr>
                      <a:rPr lang="en-US"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solidFill>
                          <a:srgbClr val="000000"/>
                        </a:solidFill>
                        <a:latin typeface="Cambria Math" panose="02040503050406030204" pitchFamily="18" charset="0"/>
                        <a:ea typeface="Verdana" panose="020B0604030504040204" pitchFamily="34" charset="0"/>
                        <a:cs typeface="Verdana" panose="020B0604030504040204" pitchFamily="34" charset="0"/>
                      </a:rPr>
                      <m:t>z</m:t>
                    </m:r>
                  </m:oMath>
                </a14:m>
                <a:r>
                  <a:rPr lang="en-NL" sz="1800" dirty="0">
                    <a:solidFill>
                      <a:srgbClr val="000000"/>
                    </a:solidFill>
                  </a:rPr>
                  <a:t> </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 273 </a:t>
                </a:r>
                <a:r>
                  <a:rPr lang="en-NL" sz="1800" dirty="0">
                    <a:solidFill>
                      <a:srgbClr val="000000"/>
                    </a:solidFill>
                    <a:latin typeface="Symbol" pitchFamily="2" charset="2"/>
                    <a:ea typeface="Verdana" panose="020B0604030504040204" pitchFamily="34" charset="0"/>
                    <a:cs typeface="Verdana" panose="020B0604030504040204" pitchFamily="34" charset="0"/>
                  </a:rPr>
                  <a:t>m</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0000"/>
                            </a:solidFill>
                            <a:latin typeface="Cambria Math" panose="02040503050406030204" pitchFamily="18" charset="0"/>
                            <a:ea typeface="Cambria Math" panose="02040503050406030204" pitchFamily="18" charset="0"/>
                            <a:cs typeface="Verdana" panose="020B0604030504040204" pitchFamily="34" charset="0"/>
                          </a:rPr>
                          <m:t>cm</m:t>
                        </m:r>
                      </m:e>
                    </m:rad>
                    <m:r>
                      <a:rPr lang="en-US" sz="1800" b="0" i="1" smtClean="0">
                        <a:solidFill>
                          <a:srgbClr val="000000"/>
                        </a:solidFill>
                        <a:latin typeface="Cambria Math" panose="02040503050406030204" pitchFamily="18" charset="0"/>
                        <a:ea typeface="Cambria Math" panose="02040503050406030204" pitchFamily="18" charset="0"/>
                        <a:cs typeface="Verdana" panose="020B0604030504040204" pitchFamily="34" charset="0"/>
                      </a:rPr>
                      <m:t> </m:t>
                    </m:r>
                  </m:oMath>
                </a14:m>
                <a:r>
                  <a:rPr lang="en-US" sz="1800" kern="0" dirty="0">
                    <a:solidFill>
                      <a:srgbClr val="FF0000"/>
                    </a:solidFill>
                    <a:latin typeface="Verdana"/>
                    <a:cs typeface="Verdana"/>
                  </a:rPr>
                  <a:t> </a:t>
                </a:r>
                <a:r>
                  <a:rPr lang="en-NL" sz="1800" dirty="0">
                    <a:solidFill>
                      <a:srgbClr val="FF0000"/>
                    </a:solidFill>
                    <a:latin typeface="Verdana" panose="020B0604030504040204" pitchFamily="34" charset="0"/>
                    <a:ea typeface="Verdana" panose="020B0604030504040204" pitchFamily="34" charset="0"/>
                    <a:cs typeface="Verdana" panose="020B0604030504040204" pitchFamily="34" charset="0"/>
                  </a:rPr>
                  <a:t> </a:t>
                </a:r>
              </a:p>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The diffusion coefficients at B=1 T is </a:t>
                </a:r>
                <a14:m>
                  <m:oMath xmlns:m="http://schemas.openxmlformats.org/officeDocument/2006/math">
                    <m:r>
                      <m:rPr>
                        <m:sty m:val="p"/>
                      </m:rPr>
                      <a:rPr lang="en-US" sz="1800" i="1">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latin typeface="Cambria Math" panose="02040503050406030204" pitchFamily="18" charset="0"/>
                        <a:ea typeface="Verdana" panose="020B0604030504040204" pitchFamily="34" charset="0"/>
                        <a:cs typeface="Verdana" panose="020B0604030504040204" pitchFamily="34" charset="0"/>
                      </a:rPr>
                      <m:t>xy</m:t>
                    </m:r>
                  </m:oMath>
                </a14:m>
                <a:r>
                  <a:rPr lang="en-NL" sz="1800" dirty="0"/>
                  <a:t> </a:t>
                </a:r>
                <a:r>
                  <a:rPr lang="en-NL" sz="1800" dirty="0">
                    <a:latin typeface="Verdana" panose="020B0604030504040204" pitchFamily="34" charset="0"/>
                    <a:ea typeface="Verdana" panose="020B0604030504040204" pitchFamily="34" charset="0"/>
                    <a:cs typeface="Verdana" panose="020B0604030504040204" pitchFamily="34" charset="0"/>
                  </a:rPr>
                  <a:t>= 120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m:rPr>
                        <m:sty m:val="p"/>
                      </m:rPr>
                      <a:rPr lang="en-US"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solidFill>
                          <a:srgbClr val="000000"/>
                        </a:solidFill>
                        <a:latin typeface="Cambria Math" panose="02040503050406030204" pitchFamily="18" charset="0"/>
                        <a:ea typeface="Verdana" panose="020B0604030504040204" pitchFamily="34" charset="0"/>
                        <a:cs typeface="Verdana" panose="020B0604030504040204" pitchFamily="34" charset="0"/>
                      </a:rPr>
                      <m:t>z</m:t>
                    </m:r>
                  </m:oMath>
                </a14:m>
                <a:r>
                  <a:rPr lang="en-NL" sz="1800" dirty="0">
                    <a:solidFill>
                      <a:srgbClr val="000000"/>
                    </a:solidFill>
                  </a:rPr>
                  <a:t> </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 251 </a:t>
                </a:r>
                <a:r>
                  <a:rPr lang="en-NL" sz="1800" dirty="0">
                    <a:solidFill>
                      <a:srgbClr val="000000"/>
                    </a:solidFill>
                    <a:latin typeface="Symbol" pitchFamily="2" charset="2"/>
                    <a:ea typeface="Verdana" panose="020B0604030504040204" pitchFamily="34" charset="0"/>
                    <a:cs typeface="Verdana" panose="020B0604030504040204" pitchFamily="34" charset="0"/>
                  </a:rPr>
                  <a:t>m</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0000"/>
                            </a:solidFill>
                            <a:latin typeface="Cambria Math" panose="02040503050406030204" pitchFamily="18" charset="0"/>
                            <a:ea typeface="Cambria Math" panose="02040503050406030204" pitchFamily="18" charset="0"/>
                            <a:cs typeface="Verdana" panose="020B0604030504040204" pitchFamily="34" charset="0"/>
                          </a:rPr>
                          <m:t>cm</m:t>
                        </m:r>
                      </m:e>
                    </m:rad>
                    <m:r>
                      <a:rPr lang="en-US" sz="1800" b="0" i="1" smtClean="0">
                        <a:solidFill>
                          <a:srgbClr val="000000"/>
                        </a:solidFill>
                        <a:latin typeface="Cambria Math" panose="02040503050406030204" pitchFamily="18" charset="0"/>
                        <a:ea typeface="Cambria Math" panose="02040503050406030204" pitchFamily="18" charset="0"/>
                        <a:cs typeface="Verdana" panose="020B0604030504040204" pitchFamily="34" charset="0"/>
                      </a:rPr>
                      <m:t> </m:t>
                    </m:r>
                  </m:oMath>
                </a14:m>
                <a:endParaRPr lang="en-US" sz="1800" kern="0" dirty="0">
                  <a:solidFill>
                    <a:srgbClr val="FF0000"/>
                  </a:solidFill>
                  <a:latin typeface="Verdana"/>
                  <a:cs typeface="Verdana"/>
                </a:endParaRPr>
              </a:p>
              <a:p>
                <a:pPr marL="800100" lvl="1" indent="-342900">
                  <a:spcBef>
                    <a:spcPct val="20000"/>
                  </a:spcBef>
                  <a:buClr>
                    <a:srgbClr val="FF6600"/>
                  </a:buClr>
                  <a:buSzPct val="100000"/>
                  <a:buBlip>
                    <a:blip r:embed="rId7"/>
                  </a:buBlip>
                </a:pPr>
                <a:r>
                  <a:rPr lang="en-US" sz="1800" kern="0" dirty="0">
                    <a:solidFill>
                      <a:srgbClr val="0066FF"/>
                    </a:solidFill>
                    <a:latin typeface="Verdana"/>
                    <a:cs typeface="Verdana"/>
                  </a:rPr>
                  <a:t>In agreement with </a:t>
                </a:r>
                <a:r>
                  <a:rPr lang="en-US" sz="1800" kern="0" dirty="0" err="1">
                    <a:solidFill>
                      <a:srgbClr val="0066FF"/>
                    </a:solidFill>
                    <a:latin typeface="Verdana"/>
                    <a:cs typeface="Verdana"/>
                  </a:rPr>
                  <a:t>Magboltz</a:t>
                </a:r>
                <a:r>
                  <a:rPr lang="en-US" sz="1800" kern="0" dirty="0">
                    <a:solidFill>
                      <a:srgbClr val="0066FF"/>
                    </a:solidFill>
                    <a:latin typeface="Verdana"/>
                    <a:cs typeface="Verdana"/>
                  </a:rPr>
                  <a:t> </a:t>
                </a:r>
                <a14:m>
                  <m:oMath xmlns:m="http://schemas.openxmlformats.org/officeDocument/2006/math">
                    <m:r>
                      <m:rPr>
                        <m:sty m:val="p"/>
                      </m:rPr>
                      <a:rPr lang="en-US" sz="1800" i="1" smtClean="0">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latin typeface="Cambria Math" panose="02040503050406030204" pitchFamily="18" charset="0"/>
                        <a:ea typeface="Verdana" panose="020B0604030504040204" pitchFamily="34" charset="0"/>
                        <a:cs typeface="Verdana" panose="020B0604030504040204" pitchFamily="34" charset="0"/>
                      </a:rPr>
                      <m:t>xy</m:t>
                    </m:r>
                  </m:oMath>
                </a14:m>
                <a:r>
                  <a:rPr lang="en-NL" sz="1800" dirty="0"/>
                  <a:t> </a:t>
                </a:r>
                <a:r>
                  <a:rPr lang="en-NL" sz="1800" dirty="0">
                    <a:latin typeface="Verdana" panose="020B0604030504040204" pitchFamily="34" charset="0"/>
                    <a:ea typeface="Verdana" panose="020B0604030504040204" pitchFamily="34" charset="0"/>
                    <a:cs typeface="Verdana" panose="020B0604030504040204" pitchFamily="34" charset="0"/>
                  </a:rPr>
                  <a:t>= 121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latin typeface="Verdana" panose="020B0604030504040204" pitchFamily="34" charset="0"/>
                    <a:ea typeface="Verdana" panose="020B0604030504040204" pitchFamily="34" charset="0"/>
                    <a:cs typeface="Verdana" panose="020B0604030504040204" pitchFamily="34" charset="0"/>
                  </a:rPr>
                  <a:t> </a:t>
                </a:r>
              </a:p>
            </p:txBody>
          </p:sp>
        </mc:Choice>
        <mc:Fallback xmlns="">
          <p:sp>
            <p:nvSpPr>
              <p:cNvPr id="3" name="Rectangle 2">
                <a:extLst>
                  <a:ext uri="{FF2B5EF4-FFF2-40B4-BE49-F238E27FC236}">
                    <a16:creationId xmlns:a16="http://schemas.microsoft.com/office/drawing/2014/main" id="{24C31ADA-D68C-A947-A970-43DB32125D80}"/>
                  </a:ext>
                </a:extLst>
              </p:cNvPr>
              <p:cNvSpPr>
                <a:spLocks noRot="1" noChangeAspect="1" noMove="1" noResize="1" noEditPoints="1" noAdjustHandles="1" noChangeArrowheads="1" noChangeShapeType="1" noTextEdit="1"/>
              </p:cNvSpPr>
              <p:nvPr/>
            </p:nvSpPr>
            <p:spPr>
              <a:xfrm>
                <a:off x="1104900" y="1814736"/>
                <a:ext cx="10297144" cy="3567772"/>
              </a:xfrm>
              <a:prstGeom prst="rect">
                <a:avLst/>
              </a:prstGeom>
              <a:blipFill>
                <a:blip r:embed="rId8"/>
                <a:stretch>
                  <a:fillRect t="-1068" r="-1108" b="-1779"/>
                </a:stretch>
              </a:blipFill>
            </p:spPr>
            <p:txBody>
              <a:bodyPr/>
              <a:lstStyle/>
              <a:p>
                <a:r>
                  <a:rPr lang="nl-NL">
                    <a:noFill/>
                  </a:rPr>
                  <a:t> </a:t>
                </a:r>
              </a:p>
            </p:txBody>
          </p:sp>
        </mc:Fallback>
      </mc:AlternateContent>
      <p:sp>
        <p:nvSpPr>
          <p:cNvPr id="4" name="Rectangle 3">
            <a:extLst>
              <a:ext uri="{FF2B5EF4-FFF2-40B4-BE49-F238E27FC236}">
                <a16:creationId xmlns:a16="http://schemas.microsoft.com/office/drawing/2014/main" id="{E2700DBA-9072-2C46-87EF-B3DFC499877D}"/>
              </a:ext>
            </a:extLst>
          </p:cNvPr>
          <p:cNvSpPr/>
          <p:nvPr/>
        </p:nvSpPr>
        <p:spPr>
          <a:xfrm>
            <a:off x="2536413" y="5363924"/>
            <a:ext cx="5929828" cy="369332"/>
          </a:xfrm>
          <a:prstGeom prst="rect">
            <a:avLst/>
          </a:prstGeom>
        </p:spPr>
        <p:txBody>
          <a:bodyPr wrap="none">
            <a:spAutoFit/>
          </a:bodyPr>
          <a:lstStyle/>
          <a:p>
            <a:r>
              <a:rPr lang="en-US" sz="1800" kern="0" dirty="0">
                <a:solidFill>
                  <a:srgbClr val="0066FF"/>
                </a:solidFill>
                <a:latin typeface="Verdana"/>
                <a:cs typeface="Verdana"/>
              </a:rPr>
              <a:t>*the chip was successfully repaired in 2023 Bonn</a:t>
            </a:r>
            <a:endParaRPr lang="en-NL" sz="1800" dirty="0"/>
          </a:p>
        </p:txBody>
      </p:sp>
    </p:spTree>
    <p:extLst>
      <p:ext uri="{BB962C8B-B14F-4D97-AF65-F5344CB8AC3E}">
        <p14:creationId xmlns:p14="http://schemas.microsoft.com/office/powerpoint/2010/main" val="215422855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r>
              <a:rPr lang="en-US" sz="3200" dirty="0">
                <a:solidFill>
                  <a:srgbClr val="000000"/>
                </a:solidFill>
                <a:latin typeface="Verdana"/>
                <a:cs typeface="Verdana"/>
              </a:rPr>
              <a:t> </a:t>
            </a: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084073" y="548680"/>
            <a:ext cx="6165470" cy="523220"/>
          </a:xfrm>
          <a:prstGeom prst="rect">
            <a:avLst/>
          </a:prstGeom>
        </p:spPr>
        <p:txBody>
          <a:bodyPr wrap="none">
            <a:spAutoFit/>
          </a:bodyPr>
          <a:lstStyle/>
          <a:p>
            <a:r>
              <a:rPr lang="nl-NL" sz="2800" kern="0" dirty="0">
                <a:solidFill>
                  <a:srgbClr val="FF0000"/>
                </a:solidFill>
                <a:latin typeface="Verdana"/>
                <a:ea typeface="+mj-ea"/>
                <a:cs typeface="Verdana"/>
              </a:rPr>
              <a:t>Tracking </a:t>
            </a:r>
            <a:r>
              <a:rPr lang="nl-NL" sz="2800" kern="0" dirty="0" err="1">
                <a:solidFill>
                  <a:srgbClr val="FF0000"/>
                </a:solidFill>
                <a:latin typeface="Verdana"/>
                <a:ea typeface="+mj-ea"/>
                <a:cs typeface="Verdana"/>
              </a:rPr>
              <a:t>resolution</a:t>
            </a:r>
            <a:r>
              <a:rPr lang="nl-NL" sz="2800" kern="0" dirty="0">
                <a:solidFill>
                  <a:srgbClr val="FF0000"/>
                </a:solidFill>
                <a:latin typeface="Verdana"/>
                <a:ea typeface="+mj-ea"/>
                <a:cs typeface="Verdana"/>
              </a:rPr>
              <a:t> </a:t>
            </a:r>
            <a:r>
              <a:rPr lang="nl-NL" sz="2800" kern="0" dirty="0" err="1">
                <a:solidFill>
                  <a:srgbClr val="FF0000"/>
                </a:solidFill>
                <a:latin typeface="Verdana"/>
                <a:ea typeface="+mj-ea"/>
                <a:cs typeface="Verdana"/>
              </a:rPr>
              <a:t>and</a:t>
            </a:r>
            <a:r>
              <a:rPr lang="nl-NL" sz="2800" kern="0" dirty="0">
                <a:solidFill>
                  <a:srgbClr val="FF0000"/>
                </a:solidFill>
                <a:latin typeface="Verdana"/>
                <a:ea typeface="+mj-ea"/>
                <a:cs typeface="Verdana"/>
              </a:rPr>
              <a:t> </a:t>
            </a:r>
            <a:r>
              <a:rPr lang="nl-NL" sz="2800" kern="0" dirty="0" err="1">
                <a:solidFill>
                  <a:srgbClr val="FF0000"/>
                </a:solidFill>
                <a:latin typeface="Verdana"/>
                <a:ea typeface="+mj-ea"/>
                <a:cs typeface="Verdana"/>
              </a:rPr>
              <a:t>precision</a:t>
            </a:r>
            <a:endParaRPr lang="nl-NL" sz="2800" kern="0" dirty="0">
              <a:solidFill>
                <a:srgbClr val="FF0000"/>
              </a:solidFill>
              <a:latin typeface="Verdana"/>
              <a:ea typeface="+mj-ea"/>
              <a:cs typeface="Verdana"/>
            </a:endParaRPr>
          </a:p>
        </p:txBody>
      </p:sp>
      <p:sp>
        <p:nvSpPr>
          <p:cNvPr id="3" name="Rectangle 2">
            <a:extLst>
              <a:ext uri="{FF2B5EF4-FFF2-40B4-BE49-F238E27FC236}">
                <a16:creationId xmlns:a16="http://schemas.microsoft.com/office/drawing/2014/main" id="{24C31ADA-D68C-A947-A970-43DB32125D80}"/>
              </a:ext>
            </a:extLst>
          </p:cNvPr>
          <p:cNvSpPr/>
          <p:nvPr/>
        </p:nvSpPr>
        <p:spPr>
          <a:xfrm>
            <a:off x="1361456" y="1710432"/>
            <a:ext cx="10297144" cy="3970318"/>
          </a:xfrm>
          <a:prstGeom prst="rect">
            <a:avLst/>
          </a:prstGeom>
        </p:spPr>
        <p:txBody>
          <a:bodyPr wrap="square">
            <a:spAutoFit/>
          </a:bodyPr>
          <a:lstStyle/>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Results for the module showed that:</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the HV of the guard wires was well tuned</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B=0 T rms residuals in the module plane </a:t>
            </a:r>
            <a:r>
              <a:rPr lang="en-US" sz="2000" kern="0" dirty="0" err="1">
                <a:latin typeface="Verdana"/>
                <a:cs typeface="Verdana"/>
              </a:rPr>
              <a:t>xy</a:t>
            </a:r>
            <a:r>
              <a:rPr lang="en-US" sz="2000" kern="0" dirty="0">
                <a:latin typeface="Verdana"/>
                <a:cs typeface="Verdana"/>
              </a:rPr>
              <a:t> 13 </a:t>
            </a:r>
            <a:r>
              <a:rPr lang="en-US" sz="2000" kern="0" dirty="0">
                <a:latin typeface="Symbol" pitchFamily="2" charset="2"/>
                <a:cs typeface="Verdana"/>
              </a:rPr>
              <a:t>m</a:t>
            </a:r>
            <a:r>
              <a:rPr lang="en-US" sz="2000" kern="0" dirty="0">
                <a:latin typeface="Verdana"/>
                <a:cs typeface="Verdana"/>
              </a:rPr>
              <a:t>m </a:t>
            </a:r>
            <a:r>
              <a:rPr lang="en-US" sz="2000" kern="0" dirty="0">
                <a:solidFill>
                  <a:srgbClr val="0066FF"/>
                </a:solidFill>
                <a:latin typeface="Verdana"/>
                <a:cs typeface="Verdana"/>
              </a:rPr>
              <a:t>and </a:t>
            </a:r>
            <a:r>
              <a:rPr lang="en-US" sz="2000" kern="0" dirty="0">
                <a:latin typeface="Verdana"/>
                <a:cs typeface="Verdana"/>
              </a:rPr>
              <a:t>z 15 </a:t>
            </a:r>
            <a:r>
              <a:rPr lang="en-US" sz="2000" kern="0" dirty="0">
                <a:latin typeface="Symbol" pitchFamily="2" charset="2"/>
                <a:cs typeface="Verdana"/>
              </a:rPr>
              <a:t>m</a:t>
            </a:r>
            <a:r>
              <a:rPr lang="en-US" sz="2000" kern="0" dirty="0">
                <a:latin typeface="Verdana"/>
                <a:cs typeface="Verdana"/>
              </a:rPr>
              <a:t>m</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The results are compatible with (very) high stats quad measurement</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B= 1 T rms residuals in the plane </a:t>
            </a:r>
            <a:r>
              <a:rPr lang="en-US" sz="2000" kern="0" dirty="0" err="1">
                <a:latin typeface="Verdana"/>
                <a:cs typeface="Verdana"/>
              </a:rPr>
              <a:t>xy</a:t>
            </a:r>
            <a:r>
              <a:rPr lang="en-US" sz="2000" kern="0" dirty="0">
                <a:latin typeface="Verdana"/>
                <a:cs typeface="Verdana"/>
              </a:rPr>
              <a:t> 13 </a:t>
            </a:r>
            <a:r>
              <a:rPr lang="en-US" sz="2000" kern="0" dirty="0">
                <a:latin typeface="Symbol" pitchFamily="2" charset="2"/>
                <a:cs typeface="Verdana"/>
              </a:rPr>
              <a:t>m</a:t>
            </a:r>
            <a:r>
              <a:rPr lang="en-US" sz="2000" kern="0" dirty="0">
                <a:latin typeface="Verdana"/>
                <a:cs typeface="Verdana"/>
              </a:rPr>
              <a:t>m </a:t>
            </a:r>
            <a:r>
              <a:rPr lang="en-US" sz="2000" kern="0" dirty="0">
                <a:solidFill>
                  <a:srgbClr val="0066FF"/>
                </a:solidFill>
                <a:latin typeface="Verdana"/>
                <a:cs typeface="Verdana"/>
              </a:rPr>
              <a:t>and </a:t>
            </a:r>
            <a:r>
              <a:rPr lang="en-US" sz="2000" kern="0" dirty="0">
                <a:latin typeface="Verdana"/>
                <a:cs typeface="Verdana"/>
              </a:rPr>
              <a:t>z 20 </a:t>
            </a:r>
            <a:r>
              <a:rPr lang="en-US" sz="2000" kern="0" dirty="0">
                <a:latin typeface="Symbol" pitchFamily="2" charset="2"/>
                <a:cs typeface="Verdana"/>
              </a:rPr>
              <a:t>m</a:t>
            </a:r>
            <a:r>
              <a:rPr lang="en-US" sz="2000" kern="0" dirty="0">
                <a:latin typeface="Verdana"/>
                <a:cs typeface="Verdana"/>
              </a:rPr>
              <a:t>m; </a:t>
            </a:r>
          </a:p>
          <a:p>
            <a:pPr marL="342900" indent="-342900">
              <a:spcBef>
                <a:spcPct val="20000"/>
              </a:spcBef>
              <a:buClr>
                <a:srgbClr val="FF6600"/>
              </a:buClr>
              <a:buSzPct val="100000"/>
              <a:buBlip>
                <a:blip r:embed="rId7"/>
              </a:buBlip>
            </a:pPr>
            <a:r>
              <a:rPr lang="en-US" sz="2000" kern="0" dirty="0">
                <a:solidFill>
                  <a:srgbClr val="0066FF"/>
                </a:solidFill>
                <a:latin typeface="Verdana"/>
                <a:cs typeface="Verdana"/>
              </a:rPr>
              <a:t>High tracking precision is demonstrated with small systematics  </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deformations </a:t>
            </a:r>
            <a:r>
              <a:rPr lang="en-US" sz="2000" kern="0" dirty="0" err="1">
                <a:solidFill>
                  <a:srgbClr val="0066FF"/>
                </a:solidFill>
                <a:latin typeface="Verdana"/>
                <a:cs typeface="Verdana"/>
              </a:rPr>
              <a:t>xy</a:t>
            </a:r>
            <a:r>
              <a:rPr lang="en-US" sz="2000" kern="0" dirty="0">
                <a:solidFill>
                  <a:srgbClr val="0066FF"/>
                </a:solidFill>
                <a:latin typeface="Verdana"/>
                <a:cs typeface="Verdana"/>
              </a:rPr>
              <a:t> stay below </a:t>
            </a:r>
            <a:r>
              <a:rPr lang="en-US" sz="2000" kern="0" dirty="0">
                <a:latin typeface="Verdana"/>
                <a:cs typeface="Verdana"/>
              </a:rPr>
              <a:t>13 </a:t>
            </a:r>
            <a:r>
              <a:rPr lang="en-US" sz="2000" kern="0" dirty="0">
                <a:latin typeface="Symbol" pitchFamily="2" charset="2"/>
                <a:cs typeface="Verdana"/>
              </a:rPr>
              <a:t>m</a:t>
            </a:r>
            <a:r>
              <a:rPr lang="en-US" sz="2000" kern="0" dirty="0">
                <a:latin typeface="Verdana"/>
                <a:cs typeface="Verdana"/>
              </a:rPr>
              <a:t>m</a:t>
            </a:r>
          </a:p>
          <a:p>
            <a:pPr lvl="1">
              <a:spcBef>
                <a:spcPct val="20000"/>
              </a:spcBef>
              <a:buClr>
                <a:srgbClr val="FF6600"/>
              </a:buClr>
              <a:buSzPct val="100000"/>
            </a:pPr>
            <a:endParaRPr lang="en-US" sz="2000" kern="0" dirty="0">
              <a:latin typeface="Verdana"/>
              <a:cs typeface="Verdana"/>
            </a:endParaRPr>
          </a:p>
          <a:p>
            <a:pPr marL="342900" indent="-342900">
              <a:spcBef>
                <a:spcPct val="20000"/>
              </a:spcBef>
              <a:buClr>
                <a:srgbClr val="FF6600"/>
              </a:buClr>
              <a:buSzPct val="100000"/>
              <a:buBlip>
                <a:blip r:embed="rId7"/>
              </a:buBlip>
            </a:pPr>
            <a:r>
              <a:rPr lang="en-US" sz="2000" kern="0" dirty="0">
                <a:latin typeface="Verdana"/>
                <a:cs typeface="Verdana"/>
              </a:rPr>
              <a:t> Published in </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8"/>
              </a:rPr>
              <a:t>Nucl. Instrum. Meth. A </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hlinkClick r:id="rId8"/>
              </a:rPr>
              <a:t>1075 (2025) 345 </a:t>
            </a:r>
            <a:endParaRPr lang="en-US" sz="2000" kern="0" dirty="0">
              <a:latin typeface="Verdana"/>
              <a:cs typeface="Verdana"/>
            </a:endParaRPr>
          </a:p>
          <a:p>
            <a:pPr>
              <a:buNone/>
            </a:pP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Towards a Pixel TPC part I: construction and test of a 32-chip </a:t>
            </a:r>
            <a:r>
              <a:rPr lang="en-GB" sz="20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GridPix</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detector</a:t>
            </a: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a:buNone/>
            </a:pP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7884163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0" y="461963"/>
            <a:ext cx="9906000" cy="452437"/>
          </a:xfrm>
        </p:spPr>
        <p:txBody>
          <a:bodyPr/>
          <a:lstStyle/>
          <a:p>
            <a:pPr algn="l"/>
            <a:r>
              <a:rPr lang="en-US" sz="3600" b="0" dirty="0">
                <a:latin typeface="Verdana"/>
                <a:cs typeface="Verdana"/>
              </a:rPr>
              <a:t>Simulation of ILD TPC with pixel readout</a:t>
            </a:r>
            <a:endParaRPr lang="en-GB" altLang="en-US" sz="3600" b="0" dirty="0">
              <a:latin typeface="Verdana"/>
              <a:cs typeface="Verdana"/>
            </a:endParaRPr>
          </a:p>
        </p:txBody>
      </p:sp>
      <p:sp>
        <p:nvSpPr>
          <p:cNvPr id="13" name="Rectangle 12"/>
          <p:cNvSpPr/>
          <p:nvPr/>
        </p:nvSpPr>
        <p:spPr>
          <a:xfrm>
            <a:off x="533400" y="1219200"/>
            <a:ext cx="6096000" cy="3822585"/>
          </a:xfrm>
          <a:prstGeom prst="rect">
            <a:avLst/>
          </a:prstGeom>
        </p:spPr>
        <p:txBody>
          <a:bodyPr>
            <a:spAutoFit/>
          </a:bodyPr>
          <a:lstStyle/>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To study the performance of a large </a:t>
            </a:r>
            <a:r>
              <a:rPr lang="en-US" sz="2000" dirty="0" err="1">
                <a:latin typeface="Verdana"/>
                <a:cs typeface="Verdana"/>
              </a:rPr>
              <a:t>pixelized</a:t>
            </a:r>
            <a:r>
              <a:rPr lang="en-US" sz="2000" dirty="0">
                <a:latin typeface="Verdana"/>
                <a:cs typeface="Verdana"/>
              </a:rPr>
              <a:t> TPC, the pixel readout was implemented in the full ILD DD4HEP (Geant4) simulation</a:t>
            </a:r>
          </a:p>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Changed the existing TPC pad readout to a pixel readout</a:t>
            </a:r>
          </a:p>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Adapted </a:t>
            </a:r>
            <a:r>
              <a:rPr lang="en-US" sz="2000" dirty="0" err="1">
                <a:latin typeface="Verdana"/>
                <a:cs typeface="Verdana"/>
              </a:rPr>
              <a:t>Kalman</a:t>
            </a:r>
            <a:r>
              <a:rPr lang="en-US" sz="2000" dirty="0">
                <a:latin typeface="Verdana"/>
                <a:cs typeface="Verdana"/>
              </a:rPr>
              <a:t> filter track reconstruction to pixels</a:t>
            </a:r>
          </a:p>
          <a:p>
            <a:pPr marL="342900" lvl="0" indent="-342900">
              <a:spcBef>
                <a:spcPct val="20000"/>
              </a:spcBef>
              <a:buClr>
                <a:srgbClr val="FF6600"/>
              </a:buClr>
              <a:buSzPct val="100000"/>
              <a:buFont typeface="Wingdings" panose="05000000000000000000" pitchFamily="2" charset="2"/>
              <a:buChar char="§"/>
            </a:pPr>
            <a:endParaRPr lang="en-US" sz="2000" dirty="0">
              <a:latin typeface="Verdana"/>
              <a:cs typeface="Verdana"/>
            </a:endParaRPr>
          </a:p>
          <a:p>
            <a:pPr marL="342900" lvl="0" indent="-342900">
              <a:spcBef>
                <a:spcPct val="20000"/>
              </a:spcBef>
              <a:buClr>
                <a:srgbClr val="FF6600"/>
              </a:buClr>
              <a:buSzPct val="100000"/>
            </a:pPr>
            <a:endParaRPr lang="en-US" sz="2000" kern="0" dirty="0">
              <a:solidFill>
                <a:srgbClr val="000000"/>
              </a:solidFill>
              <a:latin typeface="Verdana"/>
              <a:cs typeface="Verdana"/>
            </a:endParaRPr>
          </a:p>
          <a:p>
            <a:pPr marL="342900" lvl="0" indent="-342900">
              <a:spcBef>
                <a:spcPct val="20000"/>
              </a:spcBef>
              <a:buClr>
                <a:srgbClr val="FF6600"/>
              </a:buClr>
              <a:buSzPct val="100000"/>
              <a:buFont typeface="Wingdings" panose="05000000000000000000" pitchFamily="2" charset="2"/>
              <a:buChar char="§"/>
            </a:pPr>
            <a:endParaRPr lang="en-US" sz="2200" kern="0" dirty="0">
              <a:solidFill>
                <a:srgbClr val="000000"/>
              </a:solidFill>
              <a:latin typeface="Verdana"/>
              <a:cs typeface="Verdana"/>
            </a:endParaRPr>
          </a:p>
        </p:txBody>
      </p:sp>
      <p:grpSp>
        <p:nvGrpSpPr>
          <p:cNvPr id="6" name="Groep 24">
            <a:extLst>
              <a:ext uri="{FF2B5EF4-FFF2-40B4-BE49-F238E27FC236}">
                <a16:creationId xmlns:a16="http://schemas.microsoft.com/office/drawing/2014/main" id="{3E408CF5-CD16-414B-B4F7-0B9EB97746A1}"/>
              </a:ext>
            </a:extLst>
          </p:cNvPr>
          <p:cNvGrpSpPr/>
          <p:nvPr/>
        </p:nvGrpSpPr>
        <p:grpSpPr>
          <a:xfrm>
            <a:off x="7924904" y="2457984"/>
            <a:ext cx="4024733" cy="4040674"/>
            <a:chOff x="5202442" y="3037086"/>
            <a:chExt cx="3437388" cy="3897716"/>
          </a:xfrm>
        </p:grpSpPr>
        <p:pic>
          <p:nvPicPr>
            <p:cNvPr id="7" name="Afbeelding 25">
              <a:extLst>
                <a:ext uri="{FF2B5EF4-FFF2-40B4-BE49-F238E27FC236}">
                  <a16:creationId xmlns:a16="http://schemas.microsoft.com/office/drawing/2014/main" id="{A8BB9E7B-E6B5-421F-BEE4-8CCB2F3EFD54}"/>
                </a:ext>
              </a:extLst>
            </p:cNvPr>
            <p:cNvPicPr>
              <a:picLocks noChangeAspect="1"/>
            </p:cNvPicPr>
            <p:nvPr/>
          </p:nvPicPr>
          <p:blipFill rotWithShape="1">
            <a:blip r:embed="rId2">
              <a:lum/>
              <a:alphaModFix/>
            </a:blip>
            <a:srcRect l="45850" t="15358" r="9978" b="6475"/>
            <a:stretch/>
          </p:blipFill>
          <p:spPr>
            <a:xfrm>
              <a:off x="5202442" y="3037086"/>
              <a:ext cx="3437388" cy="3180710"/>
            </a:xfrm>
            <a:prstGeom prst="rect">
              <a:avLst/>
            </a:prstGeom>
            <a:noFill/>
            <a:ln>
              <a:noFill/>
            </a:ln>
          </p:spPr>
        </p:pic>
        <p:sp>
          <p:nvSpPr>
            <p:cNvPr id="9" name="Tekstvak 26">
              <a:extLst>
                <a:ext uri="{FF2B5EF4-FFF2-40B4-BE49-F238E27FC236}">
                  <a16:creationId xmlns:a16="http://schemas.microsoft.com/office/drawing/2014/main" id="{19220523-8212-47D6-B84D-3EB5391A35A1}"/>
                </a:ext>
              </a:extLst>
            </p:cNvPr>
            <p:cNvSpPr txBox="1"/>
            <p:nvPr/>
          </p:nvSpPr>
          <p:spPr>
            <a:xfrm>
              <a:off x="5577126" y="6251961"/>
              <a:ext cx="2833180" cy="682841"/>
            </a:xfrm>
            <a:prstGeom prst="rect">
              <a:avLst/>
            </a:prstGeom>
            <a:noFill/>
          </p:spPr>
          <p:txBody>
            <a:bodyPr wrap="none" rtlCol="0">
              <a:spAutoFit/>
            </a:bodyPr>
            <a:lstStyle/>
            <a:p>
              <a:pPr algn="ctr"/>
              <a:r>
                <a:rPr lang="nl-NL" sz="2000" dirty="0">
                  <a:latin typeface="Verdana"/>
                  <a:cs typeface="Verdana"/>
                </a:rPr>
                <a:t>50 </a:t>
              </a:r>
              <a:r>
                <a:rPr lang="nl-NL" sz="2000" dirty="0" err="1">
                  <a:latin typeface="Verdana"/>
                  <a:cs typeface="Verdana"/>
                </a:rPr>
                <a:t>GeV</a:t>
              </a:r>
              <a:r>
                <a:rPr lang="nl-NL" sz="2000" dirty="0">
                  <a:latin typeface="Verdana"/>
                  <a:cs typeface="Verdana"/>
                </a:rPr>
                <a:t> muon track </a:t>
              </a:r>
              <a:r>
                <a:rPr lang="nl-NL" sz="2000" dirty="0" err="1">
                  <a:latin typeface="Verdana"/>
                  <a:cs typeface="Verdana"/>
                </a:rPr>
                <a:t>with</a:t>
              </a:r>
              <a:r>
                <a:rPr lang="nl-NL" sz="2000" dirty="0">
                  <a:latin typeface="Verdana"/>
                  <a:cs typeface="Verdana"/>
                </a:rPr>
                <a:t> </a:t>
              </a:r>
            </a:p>
            <a:p>
              <a:pPr algn="ctr"/>
              <a:r>
                <a:rPr lang="nl-NL" sz="2000" dirty="0">
                  <a:latin typeface="Verdana"/>
                  <a:cs typeface="Verdana"/>
                </a:rPr>
                <a:t>pixel </a:t>
              </a:r>
              <a:r>
                <a:rPr lang="nl-NL" sz="2000" dirty="0" err="1">
                  <a:latin typeface="Verdana"/>
                  <a:cs typeface="Verdana"/>
                </a:rPr>
                <a:t>readout</a:t>
              </a:r>
              <a:endParaRPr lang="en-GB" sz="2000" dirty="0">
                <a:latin typeface="Verdana"/>
                <a:cs typeface="Verdana"/>
              </a:endParaRPr>
            </a:p>
          </p:txBody>
        </p:sp>
        <p:pic>
          <p:nvPicPr>
            <p:cNvPr id="10" name="Afbeelding 27">
              <a:extLst>
                <a:ext uri="{FF2B5EF4-FFF2-40B4-BE49-F238E27FC236}">
                  <a16:creationId xmlns:a16="http://schemas.microsoft.com/office/drawing/2014/main" id="{AC6819F4-3A05-4382-856C-2AE74305B64E}"/>
                </a:ext>
              </a:extLst>
            </p:cNvPr>
            <p:cNvPicPr>
              <a:picLocks noChangeAspect="1"/>
            </p:cNvPicPr>
            <p:nvPr/>
          </p:nvPicPr>
          <p:blipFill rotWithShape="1">
            <a:blip r:embed="rId3">
              <a:lum/>
              <a:alphaModFix/>
            </a:blip>
            <a:srcRect l="25896" t="18797" r="35241" b="25512"/>
            <a:stretch/>
          </p:blipFill>
          <p:spPr>
            <a:xfrm>
              <a:off x="5255456" y="4721324"/>
              <a:ext cx="1154784" cy="1191347"/>
            </a:xfrm>
            <a:prstGeom prst="rect">
              <a:avLst/>
            </a:prstGeom>
            <a:noFill/>
            <a:ln w="12600">
              <a:solidFill>
                <a:srgbClr val="000000"/>
              </a:solidFill>
              <a:prstDash val="solid"/>
            </a:ln>
          </p:spPr>
        </p:pic>
        <p:cxnSp>
          <p:nvCxnSpPr>
            <p:cNvPr id="11" name="Rechte verbindingslijn 28">
              <a:extLst>
                <a:ext uri="{FF2B5EF4-FFF2-40B4-BE49-F238E27FC236}">
                  <a16:creationId xmlns:a16="http://schemas.microsoft.com/office/drawing/2014/main" id="{4752641D-94E1-4E51-BFA6-79687C059AE1}"/>
                </a:ext>
              </a:extLst>
            </p:cNvPr>
            <p:cNvCxnSpPr>
              <a:cxnSpLocks/>
            </p:cNvCxnSpPr>
            <p:nvPr/>
          </p:nvCxnSpPr>
          <p:spPr>
            <a:xfrm flipV="1">
              <a:off x="5245894" y="4231481"/>
              <a:ext cx="1219200" cy="48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hthoek 29">
              <a:extLst>
                <a:ext uri="{FF2B5EF4-FFF2-40B4-BE49-F238E27FC236}">
                  <a16:creationId xmlns:a16="http://schemas.microsoft.com/office/drawing/2014/main" id="{02C085DD-6515-404D-B9B7-22890ED8F29F}"/>
                </a:ext>
              </a:extLst>
            </p:cNvPr>
            <p:cNvSpPr/>
            <p:nvPr/>
          </p:nvSpPr>
          <p:spPr>
            <a:xfrm>
              <a:off x="6462688" y="4226079"/>
              <a:ext cx="100012" cy="1327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Rechte verbindingslijn 30">
              <a:extLst>
                <a:ext uri="{FF2B5EF4-FFF2-40B4-BE49-F238E27FC236}">
                  <a16:creationId xmlns:a16="http://schemas.microsoft.com/office/drawing/2014/main" id="{74FA51E8-48C8-49F6-AD4C-E797D2BE9C49}"/>
                </a:ext>
              </a:extLst>
            </p:cNvPr>
            <p:cNvCxnSpPr>
              <a:cxnSpLocks/>
            </p:cNvCxnSpPr>
            <p:nvPr/>
          </p:nvCxnSpPr>
          <p:spPr>
            <a:xfrm flipV="1">
              <a:off x="6417310" y="4333307"/>
              <a:ext cx="145390" cy="1579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ep 13">
            <a:extLst>
              <a:ext uri="{FF2B5EF4-FFF2-40B4-BE49-F238E27FC236}">
                <a16:creationId xmlns:a16="http://schemas.microsoft.com/office/drawing/2014/main" id="{A29F506C-4372-4ACC-A899-B280F4673A99}"/>
              </a:ext>
            </a:extLst>
          </p:cNvPr>
          <p:cNvGrpSpPr/>
          <p:nvPr/>
        </p:nvGrpSpPr>
        <p:grpSpPr>
          <a:xfrm>
            <a:off x="3810000" y="3962400"/>
            <a:ext cx="4011835" cy="1803449"/>
            <a:chOff x="7138695" y="3060888"/>
            <a:chExt cx="4011835" cy="1803449"/>
          </a:xfrm>
        </p:grpSpPr>
        <p:pic>
          <p:nvPicPr>
            <p:cNvPr id="17" name="Afbeelding 5">
              <a:extLst>
                <a:ext uri="{FF2B5EF4-FFF2-40B4-BE49-F238E27FC236}">
                  <a16:creationId xmlns:a16="http://schemas.microsoft.com/office/drawing/2014/main" id="{9E208370-7D81-4A48-8B34-EADD9FF400AB}"/>
                </a:ext>
              </a:extLst>
            </p:cNvPr>
            <p:cNvPicPr>
              <a:picLocks noChangeAspect="1"/>
            </p:cNvPicPr>
            <p:nvPr/>
          </p:nvPicPr>
          <p:blipFill rotWithShape="1">
            <a:blip r:embed="rId4"/>
            <a:srcRect l="45978"/>
            <a:stretch/>
          </p:blipFill>
          <p:spPr>
            <a:xfrm>
              <a:off x="7138695" y="3060888"/>
              <a:ext cx="3926680" cy="1599361"/>
            </a:xfrm>
            <a:prstGeom prst="rect">
              <a:avLst/>
            </a:prstGeom>
          </p:spPr>
        </p:pic>
        <p:sp>
          <p:nvSpPr>
            <p:cNvPr id="18" name="Rechthoek 8">
              <a:extLst>
                <a:ext uri="{FF2B5EF4-FFF2-40B4-BE49-F238E27FC236}">
                  <a16:creationId xmlns:a16="http://schemas.microsoft.com/office/drawing/2014/main" id="{8F33CB74-9226-4E3E-AE52-2767AFA33921}"/>
                </a:ext>
              </a:extLst>
            </p:cNvPr>
            <p:cNvSpPr/>
            <p:nvPr/>
          </p:nvSpPr>
          <p:spPr>
            <a:xfrm rot="1142033">
              <a:off x="10053820" y="3250963"/>
              <a:ext cx="1096710" cy="1613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Afbeelding 6">
            <a:extLst>
              <a:ext uri="{FF2B5EF4-FFF2-40B4-BE49-F238E27FC236}">
                <a16:creationId xmlns:a16="http://schemas.microsoft.com/office/drawing/2014/main" id="{3EBF0D4A-322D-4D45-A833-AC61896CF036}"/>
              </a:ext>
            </a:extLst>
          </p:cNvPr>
          <p:cNvPicPr>
            <a:picLocks noChangeAspect="1"/>
          </p:cNvPicPr>
          <p:nvPr/>
        </p:nvPicPr>
        <p:blipFill rotWithShape="1">
          <a:blip r:embed="rId4"/>
          <a:srcRect r="60544"/>
          <a:stretch/>
        </p:blipFill>
        <p:spPr>
          <a:xfrm>
            <a:off x="152400" y="3826486"/>
            <a:ext cx="2976563" cy="1659914"/>
          </a:xfrm>
          <a:prstGeom prst="rect">
            <a:avLst/>
          </a:prstGeom>
        </p:spPr>
      </p:pic>
      <p:sp>
        <p:nvSpPr>
          <p:cNvPr id="20" name="Tekstvak 12">
            <a:extLst>
              <a:ext uri="{FF2B5EF4-FFF2-40B4-BE49-F238E27FC236}">
                <a16:creationId xmlns:a16="http://schemas.microsoft.com/office/drawing/2014/main" id="{0C7AAF03-D15E-4B2E-A88B-218902F5C626}"/>
              </a:ext>
            </a:extLst>
          </p:cNvPr>
          <p:cNvSpPr txBox="1">
            <a:spLocks noRot="1" noChangeAspect="1" noMove="1" noResize="1" noEditPoints="1" noAdjustHandles="1" noChangeArrowheads="1" noChangeShapeType="1" noTextEdit="1"/>
          </p:cNvSpPr>
          <p:nvPr/>
        </p:nvSpPr>
        <p:spPr>
          <a:xfrm>
            <a:off x="4610872" y="5490023"/>
            <a:ext cx="2095510" cy="646331"/>
          </a:xfrm>
          <a:prstGeom prst="rect">
            <a:avLst/>
          </a:prstGeom>
          <a:blipFill>
            <a:blip r:embed="rId5"/>
            <a:stretch>
              <a:fillRect l="-2326" t="-5660" r="-1744" b="-14151"/>
            </a:stretch>
          </a:blipFill>
        </p:spPr>
        <p:txBody>
          <a:bodyPr/>
          <a:lstStyle/>
          <a:p>
            <a:r>
              <a:rPr lang="en-GB">
                <a:noFill/>
              </a:rPr>
              <a:t> </a:t>
            </a:r>
          </a:p>
        </p:txBody>
      </p:sp>
      <p:sp>
        <p:nvSpPr>
          <p:cNvPr id="21" name="Tekstvak 11">
            <a:extLst>
              <a:ext uri="{FF2B5EF4-FFF2-40B4-BE49-F238E27FC236}">
                <a16:creationId xmlns:a16="http://schemas.microsoft.com/office/drawing/2014/main" id="{55FDCABD-356C-4CB3-91B6-33F314397B7D}"/>
              </a:ext>
            </a:extLst>
          </p:cNvPr>
          <p:cNvSpPr txBox="1">
            <a:spLocks noRot="1" noChangeAspect="1" noMove="1" noResize="1" noEditPoints="1" noAdjustHandles="1" noChangeArrowheads="1" noChangeShapeType="1" noTextEdit="1"/>
          </p:cNvSpPr>
          <p:nvPr/>
        </p:nvSpPr>
        <p:spPr>
          <a:xfrm>
            <a:off x="835860" y="5564096"/>
            <a:ext cx="1808572" cy="646331"/>
          </a:xfrm>
          <a:prstGeom prst="rect">
            <a:avLst/>
          </a:prstGeom>
          <a:blipFill>
            <a:blip r:embed="rId6"/>
            <a:stretch>
              <a:fillRect l="-2694" t="-5660" r="-2020" b="-14151"/>
            </a:stretch>
          </a:blipFill>
        </p:spPr>
        <p:txBody>
          <a:bodyPr/>
          <a:lstStyle/>
          <a:p>
            <a:r>
              <a:rPr lang="en-GB">
                <a:noFill/>
              </a:rPr>
              <a:t> </a:t>
            </a:r>
          </a:p>
        </p:txBody>
      </p:sp>
      <p:sp>
        <p:nvSpPr>
          <p:cNvPr id="22" name="TextBox 21"/>
          <p:cNvSpPr txBox="1"/>
          <p:nvPr/>
        </p:nvSpPr>
        <p:spPr>
          <a:xfrm>
            <a:off x="2438400" y="3886200"/>
            <a:ext cx="1219200" cy="400110"/>
          </a:xfrm>
          <a:prstGeom prst="rect">
            <a:avLst/>
          </a:prstGeom>
          <a:noFill/>
        </p:spPr>
        <p:txBody>
          <a:bodyPr wrap="square" rtlCol="0">
            <a:spAutoFit/>
          </a:bodyPr>
          <a:lstStyle/>
          <a:p>
            <a:r>
              <a:rPr lang="en-US" sz="2000" dirty="0">
                <a:solidFill>
                  <a:srgbClr val="FF0000"/>
                </a:solidFill>
                <a:latin typeface="Verdana"/>
                <a:cs typeface="Verdana"/>
              </a:rPr>
              <a:t>pads</a:t>
            </a:r>
          </a:p>
        </p:txBody>
      </p:sp>
      <p:sp>
        <p:nvSpPr>
          <p:cNvPr id="23" name="Rectangle 22"/>
          <p:cNvSpPr/>
          <p:nvPr/>
        </p:nvSpPr>
        <p:spPr>
          <a:xfrm>
            <a:off x="6096000" y="3733800"/>
            <a:ext cx="920419" cy="400110"/>
          </a:xfrm>
          <a:prstGeom prst="rect">
            <a:avLst/>
          </a:prstGeom>
        </p:spPr>
        <p:txBody>
          <a:bodyPr wrap="none">
            <a:spAutoFit/>
          </a:bodyPr>
          <a:lstStyle/>
          <a:p>
            <a:r>
              <a:rPr lang="en-US" sz="2000" dirty="0">
                <a:solidFill>
                  <a:srgbClr val="FF0000"/>
                </a:solidFill>
                <a:latin typeface="Verdana"/>
                <a:cs typeface="Verdana"/>
              </a:rPr>
              <a:t>pixels</a:t>
            </a:r>
          </a:p>
        </p:txBody>
      </p:sp>
      <p:pic>
        <p:nvPicPr>
          <p:cNvPr id="24" name="Picture 23">
            <a:extLst>
              <a:ext uri="{FF2B5EF4-FFF2-40B4-BE49-F238E27FC236}">
                <a16:creationId xmlns:a16="http://schemas.microsoft.com/office/drawing/2014/main" id="{C9F43F8B-51C9-9B4E-9D0F-E69B3F37FEDA}"/>
              </a:ext>
            </a:extLst>
          </p:cNvPr>
          <p:cNvPicPr>
            <a:picLocks noChangeAspect="1"/>
          </p:cNvPicPr>
          <p:nvPr/>
        </p:nvPicPr>
        <p:blipFill rotWithShape="1">
          <a:blip r:embed="rId7">
            <a:extLst>
              <a:ext uri="{28A0092B-C50C-407E-A947-70E740481C1C}">
                <a14:useLocalDpi xmlns:a14="http://schemas.microsoft.com/office/drawing/2010/main" val="0"/>
              </a:ext>
            </a:extLst>
          </a:blip>
          <a:srcRect r="22458"/>
          <a:stretch/>
        </p:blipFill>
        <p:spPr>
          <a:xfrm rot="5400000">
            <a:off x="6689876" y="1111786"/>
            <a:ext cx="1006806" cy="973794"/>
          </a:xfrm>
          <a:prstGeom prst="rect">
            <a:avLst/>
          </a:prstGeom>
        </p:spPr>
      </p:pic>
      <p:sp>
        <p:nvSpPr>
          <p:cNvPr id="3" name="Rectangle 2">
            <a:extLst>
              <a:ext uri="{FF2B5EF4-FFF2-40B4-BE49-F238E27FC236}">
                <a16:creationId xmlns:a16="http://schemas.microsoft.com/office/drawing/2014/main" id="{33758719-56DC-2040-8ACD-3CE307EFD9ED}"/>
              </a:ext>
            </a:extLst>
          </p:cNvPr>
          <p:cNvSpPr/>
          <p:nvPr/>
        </p:nvSpPr>
        <p:spPr>
          <a:xfrm>
            <a:off x="8054937" y="1196752"/>
            <a:ext cx="3576402" cy="830997"/>
          </a:xfrm>
          <a:prstGeom prst="rect">
            <a:avLst/>
          </a:prstGeom>
        </p:spPr>
        <p:txBody>
          <a:bodyPr wrap="square">
            <a:spAutoFit/>
          </a:bodyPr>
          <a:lstStyle/>
          <a:p>
            <a:pPr algn="ctr"/>
            <a:r>
              <a:rPr lang="nl-NL" dirty="0">
                <a:latin typeface="Verdana"/>
                <a:cs typeface="Verdana"/>
              </a:rPr>
              <a:t>details: PhD </a:t>
            </a:r>
            <a:r>
              <a:rPr lang="nl-NL" dirty="0">
                <a:latin typeface="Verdana"/>
                <a:cs typeface="Verdana"/>
                <a:hlinkClick r:id="rId8"/>
              </a:rPr>
              <a:t>thesis</a:t>
            </a:r>
            <a:r>
              <a:rPr lang="nl-NL" dirty="0">
                <a:latin typeface="Verdana"/>
                <a:cs typeface="Verdana"/>
              </a:rPr>
              <a:t> Kees </a:t>
            </a:r>
            <a:r>
              <a:rPr lang="nl-NL" dirty="0" err="1">
                <a:latin typeface="Verdana"/>
                <a:cs typeface="Verdana"/>
              </a:rPr>
              <a:t>Ligtenberg</a:t>
            </a:r>
            <a:r>
              <a:rPr lang="nl-NL" dirty="0">
                <a:latin typeface="Verdana"/>
                <a:cs typeface="Verdana"/>
              </a:rPr>
              <a:t> 2022</a:t>
            </a:r>
            <a:endParaRPr lang="en-GB" dirty="0">
              <a:latin typeface="Verdana"/>
              <a:cs typeface="Verdana"/>
            </a:endParaRPr>
          </a:p>
        </p:txBody>
      </p:sp>
    </p:spTree>
    <p:extLst>
      <p:ext uri="{BB962C8B-B14F-4D97-AF65-F5344CB8AC3E}">
        <p14:creationId xmlns:p14="http://schemas.microsoft.com/office/powerpoint/2010/main" val="483335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9">
            <a:extLst>
              <a:ext uri="{FF2B5EF4-FFF2-40B4-BE49-F238E27FC236}">
                <a16:creationId xmlns:a16="http://schemas.microsoft.com/office/drawing/2014/main" id="{98ADD7E5-F6BD-4B8A-B514-A7EDCDAF19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077" y="2133600"/>
            <a:ext cx="5934072" cy="4268368"/>
          </a:xfrm>
          <a:prstGeom prst="rect">
            <a:avLst/>
          </a:prstGeom>
        </p:spPr>
      </p:pic>
      <p:sp>
        <p:nvSpPr>
          <p:cNvPr id="18434" name="Title 1"/>
          <p:cNvSpPr>
            <a:spLocks noGrp="1"/>
          </p:cNvSpPr>
          <p:nvPr>
            <p:ph type="title"/>
          </p:nvPr>
        </p:nvSpPr>
        <p:spPr>
          <a:xfrm>
            <a:off x="2133600" y="461963"/>
            <a:ext cx="9906000" cy="452437"/>
          </a:xfrm>
        </p:spPr>
        <p:txBody>
          <a:bodyPr/>
          <a:lstStyle/>
          <a:p>
            <a:pPr algn="l"/>
            <a:r>
              <a:rPr lang="en-US" sz="3600" b="0" dirty="0">
                <a:latin typeface="Verdana"/>
                <a:cs typeface="Verdana"/>
              </a:rPr>
              <a:t>Performance of a </a:t>
            </a:r>
            <a:r>
              <a:rPr lang="en-US" sz="3600" b="0" dirty="0" err="1">
                <a:latin typeface="Verdana"/>
                <a:cs typeface="Verdana"/>
              </a:rPr>
              <a:t>GridPix</a:t>
            </a:r>
            <a:r>
              <a:rPr lang="en-US" sz="3600" b="0" dirty="0">
                <a:latin typeface="Verdana"/>
                <a:cs typeface="Verdana"/>
              </a:rPr>
              <a:t> TPC at ILC</a:t>
            </a:r>
            <a:endParaRPr lang="en-GB" altLang="en-US" sz="3600" b="0" dirty="0">
              <a:latin typeface="Verdana"/>
              <a:cs typeface="Verdana"/>
            </a:endParaRPr>
          </a:p>
        </p:txBody>
      </p:sp>
      <p:pic>
        <p:nvPicPr>
          <p:cNvPr id="30" name="Afbeelding 6">
            <a:extLst>
              <a:ext uri="{FF2B5EF4-FFF2-40B4-BE49-F238E27FC236}">
                <a16:creationId xmlns:a16="http://schemas.microsoft.com/office/drawing/2014/main" id="{B9823C7C-C9BF-468A-BC8E-7200092AF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674" y="2133600"/>
            <a:ext cx="4335026" cy="4282901"/>
          </a:xfrm>
          <a:prstGeom prst="rect">
            <a:avLst/>
          </a:prstGeom>
        </p:spPr>
      </p:pic>
      <p:sp>
        <p:nvSpPr>
          <p:cNvPr id="13" name="Rectangle 12"/>
          <p:cNvSpPr/>
          <p:nvPr/>
        </p:nvSpPr>
        <p:spPr>
          <a:xfrm>
            <a:off x="533400" y="1206853"/>
            <a:ext cx="11353800" cy="2222147"/>
          </a:xfrm>
          <a:prstGeom prst="rect">
            <a:avLst/>
          </a:prstGeom>
        </p:spPr>
        <p:txBody>
          <a:bodyPr wrap="square">
            <a:spAutoFit/>
          </a:bodyPr>
          <a:lstStyle/>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From full simulation the momentum resolution can be determined </a:t>
            </a:r>
          </a:p>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Momentum resolution is about 15% better for the pixels with realistic coverage (with the quads arranged in modules coverage 59%) and deltas. </a:t>
            </a:r>
          </a:p>
          <a:p>
            <a:pPr marL="342900" lvl="0" indent="-342900">
              <a:spcBef>
                <a:spcPct val="20000"/>
              </a:spcBef>
              <a:buClr>
                <a:srgbClr val="FF6600"/>
              </a:buClr>
              <a:buSzPct val="100000"/>
              <a:buFont typeface="Wingdings" panose="05000000000000000000" pitchFamily="2" charset="2"/>
              <a:buChar char="§"/>
            </a:pPr>
            <a:endParaRPr lang="en-US" sz="2000" dirty="0">
              <a:latin typeface="Verdana"/>
              <a:cs typeface="Verdana"/>
            </a:endParaRPr>
          </a:p>
          <a:p>
            <a:pPr marL="342900" lvl="0" indent="-342900">
              <a:spcBef>
                <a:spcPct val="20000"/>
              </a:spcBef>
              <a:buClr>
                <a:srgbClr val="FF6600"/>
              </a:buClr>
              <a:buSzPct val="100000"/>
            </a:pPr>
            <a:endParaRPr lang="en-US" sz="2000" kern="0" dirty="0">
              <a:solidFill>
                <a:srgbClr val="000000"/>
              </a:solidFill>
              <a:latin typeface="Verdana"/>
              <a:cs typeface="Verdana"/>
            </a:endParaRPr>
          </a:p>
          <a:p>
            <a:pPr marL="342900" lvl="0" indent="-342900">
              <a:spcBef>
                <a:spcPct val="20000"/>
              </a:spcBef>
              <a:buClr>
                <a:srgbClr val="FF6600"/>
              </a:buClr>
              <a:buSzPct val="100000"/>
              <a:buFont typeface="Wingdings" panose="05000000000000000000" pitchFamily="2" charset="2"/>
              <a:buChar char="§"/>
            </a:pPr>
            <a:endParaRPr lang="en-US" sz="2200" kern="0" dirty="0">
              <a:solidFill>
                <a:srgbClr val="000000"/>
              </a:solidFill>
              <a:latin typeface="Verdana"/>
              <a:cs typeface="Verdana"/>
            </a:endParaRPr>
          </a:p>
        </p:txBody>
      </p:sp>
    </p:spTree>
    <p:extLst>
      <p:ext uri="{BB962C8B-B14F-4D97-AF65-F5344CB8AC3E}">
        <p14:creationId xmlns:p14="http://schemas.microsoft.com/office/powerpoint/2010/main" val="2422528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08DEBDD-5BEC-37EF-C944-549431445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77925" y="1319065"/>
            <a:ext cx="3388532" cy="5263829"/>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5495415" cy="584775"/>
          </a:xfrm>
          <a:prstGeom prst="rect">
            <a:avLst/>
          </a:prstGeom>
        </p:spPr>
        <p:txBody>
          <a:bodyPr wrap="none">
            <a:spAutoFit/>
          </a:bodyPr>
          <a:lstStyle/>
          <a:p>
            <a:r>
              <a:rPr lang="nl-NL" sz="3200" kern="0" dirty="0">
                <a:solidFill>
                  <a:srgbClr val="FF0000"/>
                </a:solidFill>
                <a:latin typeface="Verdana"/>
                <a:ea typeface="+mj-ea"/>
                <a:cs typeface="Verdana"/>
              </a:rPr>
              <a:t>Pixel TPC tracking studies</a:t>
            </a:r>
          </a:p>
        </p:txBody>
      </p:sp>
      <p:sp>
        <p:nvSpPr>
          <p:cNvPr id="5" name="TextBox 4">
            <a:extLst>
              <a:ext uri="{FF2B5EF4-FFF2-40B4-BE49-F238E27FC236}">
                <a16:creationId xmlns:a16="http://schemas.microsoft.com/office/drawing/2014/main" id="{2F883329-1F52-BA4C-229D-2347B571B407}"/>
              </a:ext>
            </a:extLst>
          </p:cNvPr>
          <p:cNvSpPr txBox="1"/>
          <p:nvPr/>
        </p:nvSpPr>
        <p:spPr>
          <a:xfrm>
            <a:off x="1879106" y="1496978"/>
            <a:ext cx="9324975" cy="707886"/>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ILD tracking Performance for a Pixel TPC based on test beam </a:t>
            </a: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BE498E08-8E6F-22B2-B90F-91327B82C69E}"/>
              </a:ext>
            </a:extLst>
          </p:cNvPr>
          <p:cNvSpPr txBox="1"/>
          <p:nvPr/>
        </p:nvSpPr>
        <p:spPr>
          <a:xfrm>
            <a:off x="228600" y="2578030"/>
            <a:ext cx="7091536" cy="369332"/>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S</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ingle electron resolution    6 mm track(“pad”) resolution </a:t>
            </a:r>
            <a:endParaRPr lang="en-NL" sz="1800" dirty="0"/>
          </a:p>
        </p:txBody>
      </p:sp>
      <p:sp>
        <p:nvSpPr>
          <p:cNvPr id="18" name="TextBox 17">
            <a:extLst>
              <a:ext uri="{FF2B5EF4-FFF2-40B4-BE49-F238E27FC236}">
                <a16:creationId xmlns:a16="http://schemas.microsoft.com/office/drawing/2014/main" id="{3CF1A895-AB68-8AD4-48C1-DAED0FA4A1E8}"/>
              </a:ext>
            </a:extLst>
          </p:cNvPr>
          <p:cNvSpPr txBox="1"/>
          <p:nvPr/>
        </p:nvSpPr>
        <p:spPr>
          <a:xfrm>
            <a:off x="7896200" y="2038782"/>
            <a:ext cx="6195060" cy="400110"/>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10 cm track resolution</a:t>
            </a:r>
            <a:endParaRPr lang="en-NL" sz="2000" dirty="0"/>
          </a:p>
        </p:txBody>
      </p:sp>
      <p:sp>
        <p:nvSpPr>
          <p:cNvPr id="20" name="TextBox 19">
            <a:extLst>
              <a:ext uri="{FF2B5EF4-FFF2-40B4-BE49-F238E27FC236}">
                <a16:creationId xmlns:a16="http://schemas.microsoft.com/office/drawing/2014/main" id="{084C4A7E-1327-6D39-357C-E708B2E066B1}"/>
              </a:ext>
            </a:extLst>
          </p:cNvPr>
          <p:cNvSpPr txBox="1"/>
          <p:nvPr/>
        </p:nvSpPr>
        <p:spPr>
          <a:xfrm>
            <a:off x="2255902" y="5555648"/>
            <a:ext cx="9168690" cy="646331"/>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Each 10 cm we have a point with a resolution of &lt; 18 (31) </a:t>
            </a:r>
            <a:r>
              <a:rPr lang="en-NL" sz="1800" dirty="0">
                <a:solidFill>
                  <a:srgbClr val="0066FF"/>
                </a:solidFill>
                <a:latin typeface="Symbol" pitchFamily="2" charset="2"/>
                <a:ea typeface="Verdana" panose="020B0604030504040204" pitchFamily="34" charset="0"/>
                <a:cs typeface="Verdana" panose="020B0604030504040204" pitchFamily="34" charset="0"/>
              </a:rPr>
              <a:t>m</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m</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on the track</a:t>
            </a: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Comparable to performance of a silicon detector (but TPC gas material).</a:t>
            </a:r>
            <a:endParaRPr lang="en-NL" sz="1800" dirty="0"/>
          </a:p>
        </p:txBody>
      </p:sp>
      <p:pic>
        <p:nvPicPr>
          <p:cNvPr id="4" name="Picture 3">
            <a:extLst>
              <a:ext uri="{FF2B5EF4-FFF2-40B4-BE49-F238E27FC236}">
                <a16:creationId xmlns:a16="http://schemas.microsoft.com/office/drawing/2014/main" id="{92A00393-A1AB-38ED-E54E-5A1A985ECC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50820" y="2367329"/>
            <a:ext cx="2331878" cy="3622396"/>
          </a:xfrm>
          <a:prstGeom prst="rect">
            <a:avLst/>
          </a:prstGeom>
        </p:spPr>
      </p:pic>
      <p:pic>
        <p:nvPicPr>
          <p:cNvPr id="8" name="Picture 7">
            <a:extLst>
              <a:ext uri="{FF2B5EF4-FFF2-40B4-BE49-F238E27FC236}">
                <a16:creationId xmlns:a16="http://schemas.microsoft.com/office/drawing/2014/main" id="{22483D02-CF41-F77B-5D05-5C7FBF3EBA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073016" y="2349284"/>
            <a:ext cx="2397102" cy="3723718"/>
          </a:xfrm>
          <a:prstGeom prst="rect">
            <a:avLst/>
          </a:prstGeom>
        </p:spPr>
      </p:pic>
      <p:sp>
        <p:nvSpPr>
          <p:cNvPr id="6" name="TextBox 5">
            <a:extLst>
              <a:ext uri="{FF2B5EF4-FFF2-40B4-BE49-F238E27FC236}">
                <a16:creationId xmlns:a16="http://schemas.microsoft.com/office/drawing/2014/main" id="{9626BEC8-69B3-0F4A-1F0C-130055CE0121}"/>
              </a:ext>
            </a:extLst>
          </p:cNvPr>
          <p:cNvSpPr txBox="1"/>
          <p:nvPr/>
        </p:nvSpPr>
        <p:spPr>
          <a:xfrm>
            <a:off x="1354688" y="2020778"/>
            <a:ext cx="7045568" cy="400110"/>
          </a:xfrm>
          <a:prstGeom prst="rect">
            <a:avLst/>
          </a:prstGeom>
          <a:noFill/>
        </p:spPr>
        <p:txBody>
          <a:bodyPr wrap="square">
            <a:spAutoFit/>
          </a:bodyPr>
          <a:lstStyle/>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Running at B=3.5 T improves the resolution</a:t>
            </a:r>
            <a:endParaRPr lang="nl-NL" sz="2000" dirty="0">
              <a:solidFill>
                <a:srgbClr val="FF0000"/>
              </a:solidFill>
            </a:endParaRPr>
          </a:p>
        </p:txBody>
      </p:sp>
      <p:sp>
        <p:nvSpPr>
          <p:cNvPr id="9" name="TextBox 8">
            <a:extLst>
              <a:ext uri="{FF2B5EF4-FFF2-40B4-BE49-F238E27FC236}">
                <a16:creationId xmlns:a16="http://schemas.microsoft.com/office/drawing/2014/main" id="{26E1845F-D278-BBFC-3503-44D63693FEC6}"/>
              </a:ext>
            </a:extLst>
          </p:cNvPr>
          <p:cNvSpPr txBox="1"/>
          <p:nvPr/>
        </p:nvSpPr>
        <p:spPr>
          <a:xfrm>
            <a:off x="573002" y="4437112"/>
            <a:ext cx="989039" cy="461665"/>
          </a:xfrm>
          <a:prstGeom prst="rect">
            <a:avLst/>
          </a:prstGeom>
          <a:noFill/>
        </p:spPr>
        <p:txBody>
          <a:bodyPr wrap="square">
            <a:spAutoFit/>
          </a:bodyPr>
          <a:lstStyle/>
          <a:p>
            <a:r>
              <a:rPr lang="en-NL" sz="2400" dirty="0">
                <a:solidFill>
                  <a:srgbClr val="00B050"/>
                </a:solidFill>
                <a:latin typeface="Verdana" panose="020B0604030504040204" pitchFamily="34" charset="0"/>
                <a:ea typeface="Verdana" panose="020B0604030504040204" pitchFamily="34" charset="0"/>
                <a:cs typeface="Verdana" panose="020B0604030504040204" pitchFamily="34" charset="0"/>
              </a:rPr>
              <a:t>T2K</a:t>
            </a:r>
            <a:endParaRPr lang="nl-NL" dirty="0"/>
          </a:p>
        </p:txBody>
      </p:sp>
    </p:spTree>
    <p:extLst>
      <p:ext uri="{BB962C8B-B14F-4D97-AF65-F5344CB8AC3E}">
        <p14:creationId xmlns:p14="http://schemas.microsoft.com/office/powerpoint/2010/main" val="109072504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271464"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Particle identification (PID) performance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193168" y="1996281"/>
            <a:ext cx="10111680" cy="4031873"/>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It is possible to study in test beam data the dE/dx or dN/dx of electrons</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Pixel TPC has measurements with 55 </a:t>
            </a:r>
            <a:r>
              <a:rPr lang="en-US" sz="2000" kern="0" dirty="0">
                <a:solidFill>
                  <a:srgbClr val="0066FF"/>
                </a:solidFill>
                <a:latin typeface="Symbol" pitchFamily="2" charset="2"/>
                <a:cs typeface="Verdana"/>
              </a:rPr>
              <a:t>m</a:t>
            </a:r>
            <a:r>
              <a:rPr lang="en-US" sz="2000" kern="0" dirty="0">
                <a:solidFill>
                  <a:srgbClr val="0066FF"/>
                </a:solidFill>
                <a:latin typeface="Verdana"/>
                <a:cs typeface="Verdana"/>
              </a:rPr>
              <a:t>m</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pixel size</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It detects single electrons with an efficiency &gt; 85%</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This allows to measure the number of clusters (hits) as a function of the distance along the track </a:t>
            </a:r>
            <a:r>
              <a:rPr lang="en-NL" sz="2000" dirty="0">
                <a:solidFill>
                  <a:srgbClr val="FF0000"/>
                </a:solidFill>
                <a:latin typeface="Verdana" panose="020B0604030504040204" pitchFamily="34" charset="0"/>
                <a:ea typeface="Verdana" panose="020B0604030504040204" pitchFamily="34" charset="0"/>
                <a:cs typeface="Verdana" panose="020B0604030504040204" pitchFamily="34" charset="0"/>
              </a:rPr>
              <a:t>dN/dx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(dE/dx) with high granularity</a:t>
            </a:r>
          </a:p>
          <a:p>
            <a:pPr marL="342900" indent="-342900">
              <a:buFont typeface="Arial" panose="020B0604020202020204" pitchFamily="34" charset="0"/>
              <a:buChar char="•"/>
            </a:pP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advantage of hit counting in a Pixel TPC is – due to the digital read out -  that one is not including the fluctuations from the multiplication process in the charge measurement</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Using e.g. a pad readout, the charge is used as a measure of dEdx </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This readout has a larger granularity and includes avalanche fluctuations</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One has to go to very small pads (‘pixels’) to measure the clusters </a:t>
            </a:r>
            <a:endPar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312849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1C0027-7361-31D4-9077-38B2FD90E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08329" y="700582"/>
            <a:ext cx="3876868" cy="5387706"/>
          </a:xfrm>
          <a:prstGeom prst="rect">
            <a:avLst/>
          </a:prstGeom>
        </p:spPr>
      </p:pic>
      <p:pic>
        <p:nvPicPr>
          <p:cNvPr id="6" name="Picture 5">
            <a:extLst>
              <a:ext uri="{FF2B5EF4-FFF2-40B4-BE49-F238E27FC236}">
                <a16:creationId xmlns:a16="http://schemas.microsoft.com/office/drawing/2014/main" id="{7FAD4D7B-BC68-3852-105F-55AC6F1B0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88050" y="650007"/>
            <a:ext cx="3876868" cy="5387706"/>
          </a:xfrm>
          <a:prstGeom prst="rect">
            <a:avLst/>
          </a:prstGeom>
        </p:spPr>
      </p:pic>
      <p:pic>
        <p:nvPicPr>
          <p:cNvPr id="11" name="Picture 10" descr="bonn.png"/>
          <p:cNvPicPr>
            <a:picLocks noChangeAspect="1"/>
          </p:cNvPicPr>
          <p:nvPr/>
        </p:nvPicPr>
        <p:blipFill>
          <a:blip r:embed="rId5"/>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7"/>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8"/>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84775"/>
          </a:xfrm>
          <a:prstGeom prst="rect">
            <a:avLst/>
          </a:prstGeom>
          <a:noFill/>
        </p:spPr>
        <p:txBody>
          <a:bodyPr wrap="square" rtlCol="0">
            <a:spAutoFit/>
          </a:bodyPr>
          <a:lstStyle/>
          <a:p>
            <a:pPr algn="ctr"/>
            <a:r>
              <a:rPr lang="en-NL" sz="3200" dirty="0">
                <a:solidFill>
                  <a:srgbClr val="FF0000"/>
                </a:solidFill>
                <a:latin typeface="Verdana" panose="020B0604030504040204" pitchFamily="34" charset="0"/>
                <a:ea typeface="Verdana" panose="020B0604030504040204" pitchFamily="34" charset="0"/>
                <a:cs typeface="Verdana" panose="020B0604030504040204" pitchFamily="34" charset="0"/>
              </a:rPr>
              <a:t>Testbeam PID performance</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941027" y="5152696"/>
            <a:ext cx="9173061" cy="1015663"/>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B=0 T has a large Landau tail</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B=1 T smaller Landau tail and a more gaussian distribution</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An electron crossing 8 chips in the module has about 1000 hits</a:t>
            </a:r>
          </a:p>
        </p:txBody>
      </p:sp>
      <p:sp>
        <p:nvSpPr>
          <p:cNvPr id="8" name="TextBox 7">
            <a:extLst>
              <a:ext uri="{FF2B5EF4-FFF2-40B4-BE49-F238E27FC236}">
                <a16:creationId xmlns:a16="http://schemas.microsoft.com/office/drawing/2014/main" id="{442E1823-6ED6-6CE1-F78B-E1BBBC6E9888}"/>
              </a:ext>
            </a:extLst>
          </p:cNvPr>
          <p:cNvSpPr txBox="1"/>
          <p:nvPr/>
        </p:nvSpPr>
        <p:spPr>
          <a:xfrm>
            <a:off x="4201081" y="2060848"/>
            <a:ext cx="1174839" cy="461665"/>
          </a:xfrm>
          <a:prstGeom prst="rect">
            <a:avLst/>
          </a:prstGeom>
          <a:solidFill>
            <a:schemeClr val="bg1"/>
          </a:solidFill>
        </p:spPr>
        <p:txBody>
          <a:bodyPr wrap="square">
            <a:spAutoFit/>
          </a:bodyPr>
          <a:lstStyle/>
          <a:p>
            <a:r>
              <a:rPr lang="en-NL" sz="2400" dirty="0">
                <a:latin typeface="Verdana" panose="020B0604030504040204" pitchFamily="34" charset="0"/>
                <a:ea typeface="Verdana" panose="020B0604030504040204" pitchFamily="34" charset="0"/>
                <a:cs typeface="Verdana" panose="020B0604030504040204" pitchFamily="34" charset="0"/>
              </a:rPr>
              <a:t>B=0 T</a:t>
            </a:r>
          </a:p>
        </p:txBody>
      </p:sp>
      <p:sp>
        <p:nvSpPr>
          <p:cNvPr id="13" name="TextBox 12">
            <a:extLst>
              <a:ext uri="{FF2B5EF4-FFF2-40B4-BE49-F238E27FC236}">
                <a16:creationId xmlns:a16="http://schemas.microsoft.com/office/drawing/2014/main" id="{32AFB9BE-BCFF-9183-0850-C2658E58D9D4}"/>
              </a:ext>
            </a:extLst>
          </p:cNvPr>
          <p:cNvSpPr txBox="1"/>
          <p:nvPr/>
        </p:nvSpPr>
        <p:spPr>
          <a:xfrm>
            <a:off x="9120545" y="2060847"/>
            <a:ext cx="1318855" cy="461665"/>
          </a:xfrm>
          <a:prstGeom prst="rect">
            <a:avLst/>
          </a:prstGeom>
          <a:solidFill>
            <a:schemeClr val="bg1"/>
          </a:solidFill>
        </p:spPr>
        <p:txBody>
          <a:bodyPr wrap="square">
            <a:spAutoFit/>
          </a:bodyPr>
          <a:lstStyle/>
          <a:p>
            <a:r>
              <a:rPr lang="en-NL" sz="2400" dirty="0">
                <a:latin typeface="Verdana" panose="020B0604030504040204" pitchFamily="34" charset="0"/>
                <a:ea typeface="Verdana" panose="020B0604030504040204" pitchFamily="34" charset="0"/>
                <a:cs typeface="Verdana" panose="020B0604030504040204" pitchFamily="34" charset="0"/>
              </a:rPr>
              <a:t>B=1 T</a:t>
            </a:r>
          </a:p>
        </p:txBody>
      </p:sp>
      <p:sp>
        <p:nvSpPr>
          <p:cNvPr id="5" name="TextBox 4">
            <a:extLst>
              <a:ext uri="{FF2B5EF4-FFF2-40B4-BE49-F238E27FC236}">
                <a16:creationId xmlns:a16="http://schemas.microsoft.com/office/drawing/2014/main" id="{53F609B6-E7CF-67BD-C590-085DA662E043}"/>
              </a:ext>
            </a:extLst>
          </p:cNvPr>
          <p:cNvSpPr txBox="1"/>
          <p:nvPr/>
        </p:nvSpPr>
        <p:spPr>
          <a:xfrm rot="16200000">
            <a:off x="-844568" y="3096761"/>
            <a:ext cx="3336032" cy="400110"/>
          </a:xfrm>
          <a:prstGeom prst="rect">
            <a:avLst/>
          </a:prstGeom>
          <a:noFill/>
        </p:spPr>
        <p:txBody>
          <a:bodyPr wrap="square">
            <a:spAutoFit/>
          </a:bodyPr>
          <a:lstStyle/>
          <a:p>
            <a:r>
              <a:rPr lang="en-GB" sz="2000" dirty="0">
                <a:effectLst/>
                <a:latin typeface="Verdana" panose="020B0604030504040204" pitchFamily="34" charset="0"/>
                <a:ea typeface="Verdana" panose="020B0604030504040204" pitchFamily="34" charset="0"/>
                <a:cs typeface="Verdana" panose="020B0604030504040204" pitchFamily="34" charset="0"/>
                <a:hlinkClick r:id="rId9"/>
              </a:rPr>
              <a:t>NIM A 1075 (2025) 345</a:t>
            </a:r>
            <a:endParaRPr lang="nl-NL" sz="2000" dirty="0"/>
          </a:p>
        </p:txBody>
      </p:sp>
    </p:spTree>
    <p:extLst>
      <p:ext uri="{BB962C8B-B14F-4D97-AF65-F5344CB8AC3E}">
        <p14:creationId xmlns:p14="http://schemas.microsoft.com/office/powerpoint/2010/main" val="95015178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932922" y="980728"/>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Analysis of PID performance  </a:t>
            </a:r>
          </a:p>
        </p:txBody>
      </p:sp>
      <p:sp>
        <p:nvSpPr>
          <p:cNvPr id="5" name="TextBox 4">
            <a:extLst>
              <a:ext uri="{FF2B5EF4-FFF2-40B4-BE49-F238E27FC236}">
                <a16:creationId xmlns:a16="http://schemas.microsoft.com/office/drawing/2014/main" id="{2F883329-1F52-BA4C-229D-2347B571B407}"/>
              </a:ext>
            </a:extLst>
          </p:cNvPr>
          <p:cNvSpPr txBox="1"/>
          <p:nvPr/>
        </p:nvSpPr>
        <p:spPr>
          <a:xfrm>
            <a:off x="1559496" y="1628800"/>
            <a:ext cx="9955088" cy="3970318"/>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Combine chips to form a 1 m long track with 60 % coverage for electrons</a:t>
            </a:r>
          </a:p>
          <a:p>
            <a:pPr marL="342900" indent="-342900">
              <a:buFont typeface="Arial" panose="020B0604020202020204" pitchFamily="34" charset="0"/>
              <a:buChar cha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q"/>
            </a:pP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Method 1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dEdx</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truncation”: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reject large clusters and then run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dEdx</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 90% using slices of 20 pixels along track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xy</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(gives nr of selected hits). A large cluster has more than 6 hits in 5 consecutive pixels. </a:t>
            </a:r>
          </a:p>
          <a:p>
            <a:pPr marL="285750" indent="-285750">
              <a:buFont typeface="Wingdings" pitchFamily="2" charset="2"/>
              <a:buChar char="q"/>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q"/>
            </a:pP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Method 2 “Template fit”: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fit the slope of the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scaled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minimum distance (d) in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xy</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distribution with an exponential function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scale</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(d)=defines the inverse weights):</a:t>
            </a: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N(d)</a:t>
            </a:r>
            <a:r>
              <a:rPr lang="en-GB" sz="1800" baseline="-25000" dirty="0">
                <a:solidFill>
                  <a:srgbClr val="0066FF"/>
                </a:solidFill>
                <a:latin typeface="Verdana" panose="020B0604030504040204" pitchFamily="34" charset="0"/>
                <a:ea typeface="Verdana" panose="020B0604030504040204" pitchFamily="34" charset="0"/>
                <a:cs typeface="Verdana" panose="020B0604030504040204" pitchFamily="34" charset="0"/>
              </a:rPr>
              <a:t>scaled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scale</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(d)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observed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(d) </a:t>
            </a: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N(d)</a:t>
            </a:r>
            <a:r>
              <a:rPr lang="en-GB" sz="1800" baseline="-25000" dirty="0">
                <a:solidFill>
                  <a:srgbClr val="0066FF"/>
                </a:solidFill>
                <a:latin typeface="Verdana" panose="020B0604030504040204" pitchFamily="34" charset="0"/>
                <a:ea typeface="Verdana" panose="020B0604030504040204" pitchFamily="34" charset="0"/>
                <a:cs typeface="Verdana" panose="020B0604030504040204" pitchFamily="34" charset="0"/>
              </a:rPr>
              <a:t>scaled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is then fitted for each track with N</a:t>
            </a:r>
            <a:r>
              <a:rPr lang="en-GB" sz="1800" baseline="-25000" dirty="0">
                <a:solidFill>
                  <a:srgbClr val="0066FF"/>
                </a:solidFill>
                <a:latin typeface="Verdana" panose="020B0604030504040204" pitchFamily="34" charset="0"/>
                <a:ea typeface="Verdana" panose="020B0604030504040204" pitchFamily="34" charset="0"/>
                <a:cs typeface="Verdana" panose="020B0604030504040204" pitchFamily="34" charset="0"/>
              </a:rPr>
              <a:t>0</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exp(-slope d)</a:t>
            </a:r>
          </a:p>
          <a:p>
            <a:pPr marL="342900" indent="-342900">
              <a:buFont typeface="Arial" panose="020B0604020202020204" pitchFamily="34" charset="0"/>
              <a:buChar cha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ü"/>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Calculate the PID  observable for electrons and MIP (==70% of hits)</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method 1 = nr of selected hits,  method 2 = fitted slope </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Resolution is </a:t>
            </a:r>
            <a:r>
              <a:rPr lang="en-GB" sz="1800" dirty="0">
                <a:solidFill>
                  <a:srgbClr val="0066FF"/>
                </a:solidFill>
                <a:latin typeface="Symbol" pitchFamily="2" charset="2"/>
                <a:ea typeface="Verdana" panose="020B0604030504040204" pitchFamily="34" charset="0"/>
                <a:cs typeface="Verdana" panose="020B0604030504040204" pitchFamily="34" charset="0"/>
              </a:rPr>
              <a:t>s  = s</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(PID)/PID  (for </a:t>
            </a:r>
            <a:r>
              <a:rPr lang="en-GB" sz="1800" dirty="0">
                <a:solidFill>
                  <a:srgbClr val="0066FF"/>
                </a:solidFill>
                <a:latin typeface="Symbol" pitchFamily="2" charset="2"/>
                <a:ea typeface="Verdana" panose="020B0604030504040204" pitchFamily="34" charset="0"/>
                <a:cs typeface="Verdana" panose="020B0604030504040204" pitchFamily="34" charset="0"/>
              </a:rPr>
              <a:t>s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we use the rms) </a:t>
            </a:r>
          </a:p>
        </p:txBody>
      </p:sp>
      <p:sp>
        <p:nvSpPr>
          <p:cNvPr id="6" name="TextBox 5">
            <a:extLst>
              <a:ext uri="{FF2B5EF4-FFF2-40B4-BE49-F238E27FC236}">
                <a16:creationId xmlns:a16="http://schemas.microsoft.com/office/drawing/2014/main" id="{8931CDDE-3A5B-331C-9F97-33607CAAAA8C}"/>
              </a:ext>
            </a:extLst>
          </p:cNvPr>
          <p:cNvSpPr txBox="1"/>
          <p:nvPr/>
        </p:nvSpPr>
        <p:spPr>
          <a:xfrm>
            <a:off x="2144712" y="5661248"/>
            <a:ext cx="8664575" cy="646331"/>
          </a:xfrm>
          <a:prstGeom prst="rect">
            <a:avLst/>
          </a:prstGeom>
          <a:noFill/>
        </p:spPr>
        <p:txBody>
          <a:bodyPr wrap="square">
            <a:spAutoFit/>
          </a:bodyPr>
          <a:lstStyle/>
          <a:p>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Published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as “Towards a Pixel TPC part II: particle identification with a 32-chip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detector”,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7"/>
              </a:rPr>
              <a:t>Nucl. Instrum. Meth. A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7"/>
              </a:rPr>
              <a:t>1081 (2026) 170849 </a:t>
            </a: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9696196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49C648-9FB9-E29F-8FC3-A1967268D225}"/>
              </a:ext>
            </a:extLst>
          </p:cNvPr>
          <p:cNvPicPr>
            <a:picLocks noChangeAspect="1"/>
          </p:cNvPicPr>
          <p:nvPr/>
        </p:nvPicPr>
        <p:blipFill>
          <a:blip r:embed="rId3"/>
          <a:stretch>
            <a:fillRect/>
          </a:stretch>
        </p:blipFill>
        <p:spPr>
          <a:xfrm rot="5400000">
            <a:off x="5445411" y="580603"/>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0710" y="1311517"/>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PID performance method “dEdx truncation” </a:t>
            </a:r>
          </a:p>
        </p:txBody>
      </p:sp>
      <p:sp>
        <p:nvSpPr>
          <p:cNvPr id="9" name="TextBox 8">
            <a:extLst>
              <a:ext uri="{FF2B5EF4-FFF2-40B4-BE49-F238E27FC236}">
                <a16:creationId xmlns:a16="http://schemas.microsoft.com/office/drawing/2014/main" id="{56AAE81B-AB8C-885C-7786-D157961EEBBA}"/>
              </a:ext>
            </a:extLst>
          </p:cNvPr>
          <p:cNvSpPr txBox="1"/>
          <p:nvPr/>
        </p:nvSpPr>
        <p:spPr>
          <a:xfrm>
            <a:off x="588900" y="1928953"/>
            <a:ext cx="3851400" cy="3539430"/>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cs typeface="Verdana" panose="020B0604030504040204" pitchFamily="34" charset="0"/>
              </a:rPr>
              <a:t>E</a:t>
            </a:r>
            <a:r>
              <a:rPr lang="en-NL" dirty="0">
                <a:latin typeface="Verdana" panose="020B0604030504040204" pitchFamily="34" charset="0"/>
                <a:ea typeface="Verdana" panose="020B0604030504040204" pitchFamily="34" charset="0"/>
                <a:cs typeface="Verdana" panose="020B0604030504040204" pitchFamily="34" charset="0"/>
              </a:rPr>
              <a:t>lectron resolution </a:t>
            </a:r>
          </a:p>
          <a:p>
            <a:pPr algn="ctr"/>
            <a:r>
              <a:rPr lang="en-NL" dirty="0">
                <a:latin typeface="Verdana" panose="020B0604030504040204" pitchFamily="34" charset="0"/>
                <a:ea typeface="Verdana" panose="020B0604030504040204" pitchFamily="34" charset="0"/>
                <a:cs typeface="Verdana" panose="020B0604030504040204" pitchFamily="34" charset="0"/>
              </a:rPr>
              <a:t>3.6%</a:t>
            </a:r>
          </a:p>
          <a:p>
            <a:pPr algn="ctr"/>
            <a:r>
              <a:rPr lang="en-NL" dirty="0">
                <a:latin typeface="Verdana" panose="020B0604030504040204" pitchFamily="34" charset="0"/>
                <a:ea typeface="Verdana" panose="020B0604030504040204" pitchFamily="34" charset="0"/>
                <a:cs typeface="Verdana" panose="020B0604030504040204" pitchFamily="34" charset="0"/>
              </a:rPr>
              <a:t>1 </a:t>
            </a:r>
            <a:r>
              <a:rPr lang="en-GB" dirty="0">
                <a:latin typeface="Verdana" panose="020B0604030504040204" pitchFamily="34" charset="0"/>
                <a:ea typeface="Verdana" panose="020B0604030504040204" pitchFamily="34" charset="0"/>
                <a:cs typeface="Verdana" panose="020B0604030504040204" pitchFamily="34" charset="0"/>
              </a:rPr>
              <a:t>m t</a:t>
            </a:r>
            <a:r>
              <a:rPr lang="en-NL" dirty="0">
                <a:latin typeface="Verdana" panose="020B0604030504040204" pitchFamily="34" charset="0"/>
                <a:ea typeface="Verdana" panose="020B0604030504040204" pitchFamily="34" charset="0"/>
                <a:cs typeface="Verdana" panose="020B0604030504040204" pitchFamily="34" charset="0"/>
              </a:rPr>
              <a:t>rack 60% and coverage</a:t>
            </a:r>
          </a:p>
          <a:p>
            <a:pPr algn="ctr"/>
            <a:endParaRPr lang="en-GB" dirty="0">
              <a:latin typeface="Verdana" panose="020B0604030504040204" pitchFamily="34" charset="0"/>
              <a:ea typeface="Verdana" panose="020B0604030504040204" pitchFamily="34" charset="0"/>
              <a:cs typeface="Verdana" panose="020B0604030504040204" pitchFamily="34" charset="0"/>
            </a:endParaRPr>
          </a:p>
          <a:p>
            <a:pPr algn="ctr"/>
            <a:r>
              <a:rPr lang="en-GB" dirty="0">
                <a:latin typeface="Verdana" panose="020B0604030504040204" pitchFamily="34" charset="0"/>
                <a:ea typeface="Verdana" panose="020B0604030504040204" pitchFamily="34" charset="0"/>
                <a:cs typeface="Verdana" panose="020B0604030504040204" pitchFamily="34" charset="0"/>
              </a:rPr>
              <a:t>L</a:t>
            </a:r>
            <a:r>
              <a:rPr lang="en-NL" dirty="0">
                <a:latin typeface="Verdana" panose="020B0604030504040204" pitchFamily="34" charset="0"/>
                <a:ea typeface="Verdana" panose="020B0604030504040204" pitchFamily="34" charset="0"/>
                <a:cs typeface="Verdana" panose="020B0604030504040204" pitchFamily="34" charset="0"/>
              </a:rPr>
              <a:t>inearity MIP-e = 1.03</a:t>
            </a:r>
          </a:p>
          <a:p>
            <a:pPr algn="ctr"/>
            <a:r>
              <a:rPr lang="en-GB" sz="2000" dirty="0">
                <a:latin typeface="Verdana" panose="020B0604030504040204" pitchFamily="34" charset="0"/>
                <a:ea typeface="Verdana" panose="020B0604030504040204" pitchFamily="34" charset="0"/>
                <a:cs typeface="Verdana" panose="020B0604030504040204" pitchFamily="34" charset="0"/>
              </a:rPr>
              <a:t>z</a:t>
            </a:r>
            <a:r>
              <a:rPr lang="en-NL" sz="2000" dirty="0">
                <a:latin typeface="Verdana" panose="020B0604030504040204" pitchFamily="34" charset="0"/>
                <a:ea typeface="Verdana" panose="020B0604030504040204" pitchFamily="34" charset="0"/>
                <a:cs typeface="Verdana" panose="020B0604030504040204" pitchFamily="34" charset="0"/>
              </a:rPr>
              <a:t> drift=5-15 mm (flat)</a:t>
            </a:r>
          </a:p>
          <a:p>
            <a:pPr algn="ctr"/>
            <a:endParaRPr lang="en-NL" sz="2000" dirty="0">
              <a:latin typeface="Verdana" panose="020B0604030504040204" pitchFamily="34" charset="0"/>
              <a:ea typeface="Verdana" panose="020B0604030504040204" pitchFamily="34" charset="0"/>
              <a:cs typeface="Verdana" panose="020B0604030504040204" pitchFamily="34" charset="0"/>
            </a:endParaRPr>
          </a:p>
          <a:p>
            <a:pPr algn="ctr"/>
            <a:r>
              <a:rPr lang="en-NL" sz="2000" dirty="0">
                <a:latin typeface="Verdana" panose="020B0604030504040204" pitchFamily="34" charset="0"/>
                <a:ea typeface="Verdana" panose="020B0604030504040204" pitchFamily="34" charset="0"/>
                <a:cs typeface="Verdana" panose="020B0604030504040204" pitchFamily="34" charset="0"/>
              </a:rPr>
              <a:t>MIP distribution is obtained by dropping 30% of the hits</a:t>
            </a:r>
          </a:p>
        </p:txBody>
      </p:sp>
      <p:sp>
        <p:nvSpPr>
          <p:cNvPr id="12" name="TextBox 11">
            <a:extLst>
              <a:ext uri="{FF2B5EF4-FFF2-40B4-BE49-F238E27FC236}">
                <a16:creationId xmlns:a16="http://schemas.microsoft.com/office/drawing/2014/main" id="{E1FAC764-C2B8-C0EE-6160-F90B93A29451}"/>
              </a:ext>
            </a:extLst>
          </p:cNvPr>
          <p:cNvSpPr txBox="1"/>
          <p:nvPr/>
        </p:nvSpPr>
        <p:spPr>
          <a:xfrm>
            <a:off x="5759593" y="4009603"/>
            <a:ext cx="1893199" cy="461665"/>
          </a:xfrm>
          <a:prstGeom prst="rect">
            <a:avLst/>
          </a:prstGeom>
          <a:noFill/>
        </p:spPr>
        <p:txBody>
          <a:bodyPr wrap="square">
            <a:spAutoFit/>
          </a:bodyPr>
          <a:lstStyle/>
          <a:p>
            <a:r>
              <a:rPr lang="en-NL" sz="2400" dirty="0">
                <a:solidFill>
                  <a:srgbClr val="00B050"/>
                </a:solidFill>
                <a:latin typeface="Verdana" panose="020B0604030504040204" pitchFamily="34" charset="0"/>
                <a:ea typeface="Verdana" panose="020B0604030504040204" pitchFamily="34" charset="0"/>
                <a:cs typeface="Verdana" panose="020B0604030504040204" pitchFamily="34" charset="0"/>
              </a:rPr>
              <a:t>T2K* gas</a:t>
            </a:r>
          </a:p>
        </p:txBody>
      </p:sp>
    </p:spTree>
    <p:extLst>
      <p:ext uri="{BB962C8B-B14F-4D97-AF65-F5344CB8AC3E}">
        <p14:creationId xmlns:p14="http://schemas.microsoft.com/office/powerpoint/2010/main" val="286960223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EDB4-36CF-4A9B-76C7-AC74487A9334}"/>
            </a:ext>
          </a:extLst>
        </p:cNvPr>
        <p:cNvGrpSpPr/>
        <p:nvPr/>
      </p:nvGrpSpPr>
      <p:grpSpPr>
        <a:xfrm>
          <a:off x="0" y="0"/>
          <a:ext cx="0" cy="0"/>
          <a:chOff x="0" y="0"/>
          <a:chExt cx="0" cy="0"/>
        </a:xfrm>
      </p:grpSpPr>
      <p:sp>
        <p:nvSpPr>
          <p:cNvPr id="3074" name="Rectangle 4">
            <a:extLst>
              <a:ext uri="{FF2B5EF4-FFF2-40B4-BE49-F238E27FC236}">
                <a16:creationId xmlns:a16="http://schemas.microsoft.com/office/drawing/2014/main" id="{89C61AE4-F9D4-CDC2-AB2E-2E53A27AB40A}"/>
              </a:ext>
            </a:extLst>
          </p:cNvPr>
          <p:cNvSpPr>
            <a:spLocks noGrp="1" noChangeArrowheads="1"/>
          </p:cNvSpPr>
          <p:nvPr>
            <p:ph type="ctrTitle"/>
          </p:nvPr>
        </p:nvSpPr>
        <p:spPr>
          <a:xfrm>
            <a:off x="1892942" y="476672"/>
            <a:ext cx="8883578" cy="1080120"/>
          </a:xfrm>
        </p:spPr>
        <p:txBody>
          <a:bodyPr anchor="ctr"/>
          <a:lstStyle/>
          <a:p>
            <a:r>
              <a:rPr lang="en-GB" altLang="en-US" sz="3200" b="0" dirty="0" err="1">
                <a:solidFill>
                  <a:srgbClr val="FF0000"/>
                </a:solidFill>
                <a:latin typeface="Verdana"/>
                <a:cs typeface="Verdana"/>
              </a:rPr>
              <a:t>Nikhef</a:t>
            </a:r>
            <a:r>
              <a:rPr lang="en-GB" altLang="en-US" sz="3200" b="0" dirty="0">
                <a:solidFill>
                  <a:srgbClr val="FF0000"/>
                </a:solidFill>
                <a:latin typeface="Verdana"/>
                <a:cs typeface="Verdana"/>
              </a:rPr>
              <a:t> involvement in Detector R&amp;D for Future colliders</a:t>
            </a:r>
          </a:p>
        </p:txBody>
      </p:sp>
      <p:pic>
        <p:nvPicPr>
          <p:cNvPr id="14" name="Afbeelding 6">
            <a:extLst>
              <a:ext uri="{FF2B5EF4-FFF2-40B4-BE49-F238E27FC236}">
                <a16:creationId xmlns:a16="http://schemas.microsoft.com/office/drawing/2014/main" id="{94AD93FA-F33C-2A35-17F9-D483C02372E7}"/>
              </a:ext>
            </a:extLst>
          </p:cNvPr>
          <p:cNvPicPr>
            <a:picLocks noChangeAspect="1"/>
          </p:cNvPicPr>
          <p:nvPr/>
        </p:nvPicPr>
        <p:blipFill rotWithShape="1">
          <a:blip r:embed="rId3">
            <a:lum/>
            <a:alphaModFix amt="64000"/>
          </a:blip>
          <a:srcRect l="8327" r="4591" b="4133"/>
          <a:stretch/>
        </p:blipFill>
        <p:spPr>
          <a:xfrm>
            <a:off x="623392" y="2348880"/>
            <a:ext cx="2137796" cy="1612334"/>
          </a:xfrm>
          <a:prstGeom prst="rect">
            <a:avLst/>
          </a:prstGeom>
          <a:noFill/>
          <a:ln>
            <a:noFill/>
          </a:ln>
        </p:spPr>
      </p:pic>
      <p:pic>
        <p:nvPicPr>
          <p:cNvPr id="24" name="Picture 23" descr="ildlogoTransparant.png">
            <a:extLst>
              <a:ext uri="{FF2B5EF4-FFF2-40B4-BE49-F238E27FC236}">
                <a16:creationId xmlns:a16="http://schemas.microsoft.com/office/drawing/2014/main" id="{3CC8AF09-05BA-F05C-E8FA-528C4904E0C7}"/>
              </a:ext>
            </a:extLst>
          </p:cNvPr>
          <p:cNvPicPr>
            <a:picLocks noChangeAspect="1"/>
          </p:cNvPicPr>
          <p:nvPr/>
        </p:nvPicPr>
        <p:blipFill>
          <a:blip r:embed="rId4"/>
          <a:stretch>
            <a:fillRect/>
          </a:stretch>
        </p:blipFill>
        <p:spPr>
          <a:xfrm>
            <a:off x="1297360" y="1700808"/>
            <a:ext cx="838200" cy="536448"/>
          </a:xfrm>
          <a:prstGeom prst="rect">
            <a:avLst/>
          </a:prstGeom>
        </p:spPr>
      </p:pic>
      <p:sp>
        <p:nvSpPr>
          <p:cNvPr id="5" name="TextBox 4">
            <a:extLst>
              <a:ext uri="{FF2B5EF4-FFF2-40B4-BE49-F238E27FC236}">
                <a16:creationId xmlns:a16="http://schemas.microsoft.com/office/drawing/2014/main" id="{7DF36A44-EB4D-ACE1-5F9E-51E6855EBF62}"/>
              </a:ext>
            </a:extLst>
          </p:cNvPr>
          <p:cNvSpPr txBox="1"/>
          <p:nvPr/>
        </p:nvSpPr>
        <p:spPr>
          <a:xfrm>
            <a:off x="697832" y="5118283"/>
            <a:ext cx="11494168" cy="1200329"/>
          </a:xfrm>
          <a:prstGeom prst="rect">
            <a:avLst/>
          </a:prstGeom>
          <a:noFill/>
        </p:spPr>
        <p:txBody>
          <a:bodyPr wrap="square">
            <a:spAutoFit/>
          </a:bodyPr>
          <a:lstStyle/>
          <a:p>
            <a:r>
              <a:rPr lang="en-US" dirty="0">
                <a:solidFill>
                  <a:srgbClr val="FF0000"/>
                </a:solidFill>
                <a:latin typeface="Verdana"/>
                <a:cs typeface="Verdana"/>
              </a:rPr>
              <a:t>ILD</a:t>
            </a:r>
            <a:r>
              <a:rPr lang="en-US" dirty="0">
                <a:latin typeface="Verdana"/>
                <a:cs typeface="Verdana"/>
              </a:rPr>
              <a:t>/</a:t>
            </a:r>
            <a:r>
              <a:rPr lang="en-US" dirty="0">
                <a:latin typeface="Verdana"/>
                <a:cs typeface="Verdana"/>
                <a:hlinkClick r:id="rId5"/>
              </a:rPr>
              <a:t>SiD</a:t>
            </a:r>
            <a:r>
              <a:rPr lang="en-US" dirty="0">
                <a:latin typeface="Verdana"/>
                <a:cs typeface="Verdana"/>
              </a:rPr>
              <a:t>        </a:t>
            </a:r>
            <a:r>
              <a:rPr lang="en-US" dirty="0">
                <a:solidFill>
                  <a:srgbClr val="FF0000"/>
                </a:solidFill>
                <a:latin typeface="Verdana"/>
                <a:cs typeface="Verdana"/>
                <a:hlinkClick r:id="rId6">
                  <a:extLst>
                    <a:ext uri="{A12FA001-AC4F-418D-AE19-62706E023703}">
                      <ahyp:hlinkClr xmlns:ahyp="http://schemas.microsoft.com/office/drawing/2018/hyperlinkcolor" val="tx"/>
                    </a:ext>
                  </a:extLst>
                </a:hlinkClick>
              </a:rPr>
              <a:t>CLIC </a:t>
            </a:r>
            <a:r>
              <a:rPr lang="en-US" dirty="0">
                <a:solidFill>
                  <a:srgbClr val="996633"/>
                </a:solidFill>
                <a:latin typeface="Verdana"/>
                <a:cs typeface="Verdana"/>
                <a:hlinkClick r:id="rId6">
                  <a:extLst>
                    <a:ext uri="{A12FA001-AC4F-418D-AE19-62706E023703}">
                      <ahyp:hlinkClr xmlns:ahyp="http://schemas.microsoft.com/office/drawing/2018/hyperlinkcolor" val="tx"/>
                    </a:ext>
                  </a:extLst>
                </a:hlinkClick>
              </a:rPr>
              <a:t>detector</a:t>
            </a:r>
            <a:r>
              <a:rPr lang="en-US" dirty="0">
                <a:latin typeface="Verdana"/>
                <a:cs typeface="Verdana"/>
              </a:rPr>
              <a:t>         </a:t>
            </a:r>
            <a:r>
              <a:rPr lang="en-US" dirty="0">
                <a:solidFill>
                  <a:srgbClr val="FF0000"/>
                </a:solidFill>
                <a:latin typeface="Verdana"/>
                <a:cs typeface="Verdana"/>
                <a:hlinkClick r:id="rId7">
                  <a:extLst>
                    <a:ext uri="{A12FA001-AC4F-418D-AE19-62706E023703}">
                      <ahyp:hlinkClr xmlns:ahyp="http://schemas.microsoft.com/office/drawing/2018/hyperlinkcolor" val="tx"/>
                    </a:ext>
                  </a:extLst>
                </a:hlinkClick>
              </a:rPr>
              <a:t>CEPC detector</a:t>
            </a:r>
            <a:r>
              <a:rPr lang="en-US" dirty="0">
                <a:latin typeface="Verdana"/>
                <a:cs typeface="Verdana"/>
              </a:rPr>
              <a:t>             </a:t>
            </a:r>
            <a:r>
              <a:rPr lang="en-US" dirty="0" err="1">
                <a:latin typeface="Verdana"/>
                <a:cs typeface="Verdana"/>
              </a:rPr>
              <a:t>FCCee</a:t>
            </a:r>
            <a:r>
              <a:rPr lang="en-US" dirty="0">
                <a:latin typeface="Verdana"/>
                <a:cs typeface="Verdana"/>
              </a:rPr>
              <a:t> concepts        </a:t>
            </a:r>
          </a:p>
          <a:p>
            <a:r>
              <a:rPr lang="en-US" dirty="0">
                <a:latin typeface="Verdana"/>
                <a:cs typeface="Verdana"/>
              </a:rPr>
              <a:t> 2008                2018               2018 CDR 2025 TDR</a:t>
            </a:r>
          </a:p>
          <a:p>
            <a:r>
              <a:rPr lang="nl-NL" dirty="0"/>
              <a:t> </a:t>
            </a:r>
            <a:r>
              <a:rPr lang="en-US" dirty="0">
                <a:latin typeface="Verdana"/>
                <a:cs typeface="Verdana"/>
              </a:rPr>
              <a:t> TPC/Si                Si                      Pixel TPC </a:t>
            </a:r>
            <a:endParaRPr lang="nl-NL" dirty="0"/>
          </a:p>
        </p:txBody>
      </p:sp>
      <p:pic>
        <p:nvPicPr>
          <p:cNvPr id="10" name="Picture 9">
            <a:extLst>
              <a:ext uri="{FF2B5EF4-FFF2-40B4-BE49-F238E27FC236}">
                <a16:creationId xmlns:a16="http://schemas.microsoft.com/office/drawing/2014/main" id="{5C030276-3D1E-0026-A8E5-CC045AE934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290" y="4140588"/>
            <a:ext cx="1068064" cy="721932"/>
          </a:xfrm>
          <a:prstGeom prst="rect">
            <a:avLst/>
          </a:prstGeom>
        </p:spPr>
      </p:pic>
      <p:pic>
        <p:nvPicPr>
          <p:cNvPr id="18" name="Picture 17">
            <a:extLst>
              <a:ext uri="{FF2B5EF4-FFF2-40B4-BE49-F238E27FC236}">
                <a16:creationId xmlns:a16="http://schemas.microsoft.com/office/drawing/2014/main" id="{C4C44849-C151-48F3-15CD-3E0CA57B496E}"/>
              </a:ext>
            </a:extLst>
          </p:cNvPr>
          <p:cNvPicPr>
            <a:picLocks noChangeAspect="1"/>
          </p:cNvPicPr>
          <p:nvPr/>
        </p:nvPicPr>
        <p:blipFill>
          <a:blip r:embed="rId9"/>
          <a:stretch>
            <a:fillRect/>
          </a:stretch>
        </p:blipFill>
        <p:spPr>
          <a:xfrm>
            <a:off x="3359696" y="2348879"/>
            <a:ext cx="1602807" cy="1602807"/>
          </a:xfrm>
          <a:prstGeom prst="rect">
            <a:avLst/>
          </a:prstGeom>
        </p:spPr>
      </p:pic>
      <p:pic>
        <p:nvPicPr>
          <p:cNvPr id="7" name="Picture 6">
            <a:extLst>
              <a:ext uri="{FF2B5EF4-FFF2-40B4-BE49-F238E27FC236}">
                <a16:creationId xmlns:a16="http://schemas.microsoft.com/office/drawing/2014/main" id="{5C0BE03B-D0A8-A009-218F-E1C735D1C823}"/>
              </a:ext>
            </a:extLst>
          </p:cNvPr>
          <p:cNvPicPr>
            <a:picLocks noChangeAspect="1"/>
          </p:cNvPicPr>
          <p:nvPr/>
        </p:nvPicPr>
        <p:blipFill>
          <a:blip r:embed="rId10">
            <a:extLst>
              <a:ext uri="{28A0092B-C50C-407E-A947-70E740481C1C}">
                <a14:useLocalDpi xmlns:a14="http://schemas.microsoft.com/office/drawing/2010/main" val="0"/>
              </a:ext>
            </a:extLst>
          </a:blip>
          <a:srcRect l="13798" r="14824" b="29003"/>
          <a:stretch>
            <a:fillRect/>
          </a:stretch>
        </p:blipFill>
        <p:spPr>
          <a:xfrm>
            <a:off x="2731254" y="4180490"/>
            <a:ext cx="1148646" cy="832686"/>
          </a:xfrm>
          <a:prstGeom prst="rect">
            <a:avLst/>
          </a:prstGeom>
        </p:spPr>
      </p:pic>
      <p:pic>
        <p:nvPicPr>
          <p:cNvPr id="9" name="Picture 8">
            <a:extLst>
              <a:ext uri="{FF2B5EF4-FFF2-40B4-BE49-F238E27FC236}">
                <a16:creationId xmlns:a16="http://schemas.microsoft.com/office/drawing/2014/main" id="{5F6D73CB-1A59-2824-4615-54781CB6E382}"/>
              </a:ext>
            </a:extLst>
          </p:cNvPr>
          <p:cNvPicPr>
            <a:picLocks noChangeAspect="1"/>
          </p:cNvPicPr>
          <p:nvPr/>
        </p:nvPicPr>
        <p:blipFill>
          <a:blip r:embed="rId11"/>
          <a:stretch>
            <a:fillRect/>
          </a:stretch>
        </p:blipFill>
        <p:spPr>
          <a:xfrm>
            <a:off x="5735960" y="2392730"/>
            <a:ext cx="1840748" cy="1612334"/>
          </a:xfrm>
          <a:prstGeom prst="rect">
            <a:avLst/>
          </a:prstGeom>
        </p:spPr>
      </p:pic>
      <p:pic>
        <p:nvPicPr>
          <p:cNvPr id="11" name="Picture 10" descr="CEPC_logo.png">
            <a:extLst>
              <a:ext uri="{FF2B5EF4-FFF2-40B4-BE49-F238E27FC236}">
                <a16:creationId xmlns:a16="http://schemas.microsoft.com/office/drawing/2014/main" id="{BC1DEBF7-8649-359A-F69B-86C6666AAAFC}"/>
              </a:ext>
            </a:extLst>
          </p:cNvPr>
          <p:cNvPicPr>
            <a:picLocks noChangeAspect="1"/>
          </p:cNvPicPr>
          <p:nvPr/>
        </p:nvPicPr>
        <p:blipFill>
          <a:blip r:embed="rId12"/>
          <a:stretch>
            <a:fillRect/>
          </a:stretch>
        </p:blipFill>
        <p:spPr>
          <a:xfrm>
            <a:off x="6096000" y="4365104"/>
            <a:ext cx="936104" cy="551245"/>
          </a:xfrm>
          <a:prstGeom prst="rect">
            <a:avLst/>
          </a:prstGeom>
        </p:spPr>
      </p:pic>
      <p:pic>
        <p:nvPicPr>
          <p:cNvPr id="12" name="Picture 11">
            <a:extLst>
              <a:ext uri="{FF2B5EF4-FFF2-40B4-BE49-F238E27FC236}">
                <a16:creationId xmlns:a16="http://schemas.microsoft.com/office/drawing/2014/main" id="{8FE45775-BB46-59DE-AA34-1FC2BC30EB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94040" y="4577943"/>
            <a:ext cx="1272670" cy="563611"/>
          </a:xfrm>
          <a:prstGeom prst="rect">
            <a:avLst/>
          </a:prstGeom>
        </p:spPr>
      </p:pic>
      <p:pic>
        <p:nvPicPr>
          <p:cNvPr id="16" name="Picture 15">
            <a:extLst>
              <a:ext uri="{FF2B5EF4-FFF2-40B4-BE49-F238E27FC236}">
                <a16:creationId xmlns:a16="http://schemas.microsoft.com/office/drawing/2014/main" id="{6C2B316A-0ECE-A313-1A14-B458736778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13440" y="1661899"/>
            <a:ext cx="1527366" cy="1547629"/>
          </a:xfrm>
          <a:prstGeom prst="rect">
            <a:avLst/>
          </a:prstGeom>
        </p:spPr>
      </p:pic>
      <p:pic>
        <p:nvPicPr>
          <p:cNvPr id="17" name="Picture 16" descr="ildlogoTransparant.png">
            <a:extLst>
              <a:ext uri="{FF2B5EF4-FFF2-40B4-BE49-F238E27FC236}">
                <a16:creationId xmlns:a16="http://schemas.microsoft.com/office/drawing/2014/main" id="{19890DAC-8B07-02DD-082C-AD45017F651D}"/>
              </a:ext>
            </a:extLst>
          </p:cNvPr>
          <p:cNvPicPr>
            <a:picLocks noChangeAspect="1"/>
          </p:cNvPicPr>
          <p:nvPr/>
        </p:nvPicPr>
        <p:blipFill>
          <a:blip r:embed="rId4"/>
          <a:stretch>
            <a:fillRect/>
          </a:stretch>
        </p:blipFill>
        <p:spPr>
          <a:xfrm>
            <a:off x="9796789" y="1303690"/>
            <a:ext cx="602434" cy="385558"/>
          </a:xfrm>
          <a:prstGeom prst="rect">
            <a:avLst/>
          </a:prstGeom>
        </p:spPr>
      </p:pic>
      <p:pic>
        <p:nvPicPr>
          <p:cNvPr id="19" name="Picture 18">
            <a:extLst>
              <a:ext uri="{FF2B5EF4-FFF2-40B4-BE49-F238E27FC236}">
                <a16:creationId xmlns:a16="http://schemas.microsoft.com/office/drawing/2014/main" id="{70C72DCA-8A52-9356-0AE0-A8826A7522FA}"/>
              </a:ext>
            </a:extLst>
          </p:cNvPr>
          <p:cNvPicPr>
            <a:picLocks noChangeAspect="1"/>
          </p:cNvPicPr>
          <p:nvPr/>
        </p:nvPicPr>
        <p:blipFill>
          <a:blip r:embed="rId15"/>
          <a:stretch>
            <a:fillRect/>
          </a:stretch>
        </p:blipFill>
        <p:spPr>
          <a:xfrm>
            <a:off x="9940806" y="3014152"/>
            <a:ext cx="1325904" cy="1453661"/>
          </a:xfrm>
          <a:prstGeom prst="rect">
            <a:avLst/>
          </a:prstGeom>
        </p:spPr>
      </p:pic>
      <p:sp>
        <p:nvSpPr>
          <p:cNvPr id="21" name="TextBox 20">
            <a:extLst>
              <a:ext uri="{FF2B5EF4-FFF2-40B4-BE49-F238E27FC236}">
                <a16:creationId xmlns:a16="http://schemas.microsoft.com/office/drawing/2014/main" id="{8B39534C-03EA-223F-6CDB-228F045E41E1}"/>
              </a:ext>
            </a:extLst>
          </p:cNvPr>
          <p:cNvSpPr txBox="1"/>
          <p:nvPr/>
        </p:nvSpPr>
        <p:spPr>
          <a:xfrm>
            <a:off x="11120082" y="2783319"/>
            <a:ext cx="1528204" cy="461665"/>
          </a:xfrm>
          <a:prstGeom prst="rect">
            <a:avLst/>
          </a:prstGeom>
          <a:noFill/>
        </p:spPr>
        <p:txBody>
          <a:bodyPr wrap="square">
            <a:spAutoFit/>
          </a:bodyPr>
          <a:lstStyle/>
          <a:p>
            <a:r>
              <a:rPr lang="en-US" dirty="0">
                <a:solidFill>
                  <a:srgbClr val="47CF8C"/>
                </a:solidFill>
                <a:latin typeface="Verdana"/>
                <a:cs typeface="Verdana"/>
              </a:rPr>
              <a:t>CLD</a:t>
            </a:r>
            <a:endParaRPr lang="nl-NL" dirty="0">
              <a:solidFill>
                <a:srgbClr val="47CF8C"/>
              </a:solidFill>
            </a:endParaRPr>
          </a:p>
        </p:txBody>
      </p:sp>
      <p:cxnSp>
        <p:nvCxnSpPr>
          <p:cNvPr id="23" name="Straight Arrow Connector 22">
            <a:extLst>
              <a:ext uri="{FF2B5EF4-FFF2-40B4-BE49-F238E27FC236}">
                <a16:creationId xmlns:a16="http://schemas.microsoft.com/office/drawing/2014/main" id="{329B1E48-8E18-F636-9FAB-F1086E065962}"/>
              </a:ext>
            </a:extLst>
          </p:cNvPr>
          <p:cNvCxnSpPr>
            <a:cxnSpLocks/>
          </p:cNvCxnSpPr>
          <p:nvPr/>
        </p:nvCxnSpPr>
        <p:spPr bwMode="auto">
          <a:xfrm flipV="1">
            <a:off x="2745925" y="2740996"/>
            <a:ext cx="2990035" cy="220303"/>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96CA1519-08AE-66D1-CEEF-80E2D2DE039B}"/>
              </a:ext>
            </a:extLst>
          </p:cNvPr>
          <p:cNvCxnSpPr>
            <a:cxnSpLocks/>
          </p:cNvCxnSpPr>
          <p:nvPr/>
        </p:nvCxnSpPr>
        <p:spPr bwMode="auto">
          <a:xfrm>
            <a:off x="4951776" y="3097509"/>
            <a:ext cx="4640940" cy="616075"/>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6266A197-0BDC-6F0B-7781-9231222F1527}"/>
              </a:ext>
            </a:extLst>
          </p:cNvPr>
          <p:cNvCxnSpPr>
            <a:cxnSpLocks/>
            <a:endCxn id="18" idx="2"/>
          </p:cNvCxnSpPr>
          <p:nvPr/>
        </p:nvCxnSpPr>
        <p:spPr bwMode="auto">
          <a:xfrm flipV="1">
            <a:off x="3305577" y="3951686"/>
            <a:ext cx="855523" cy="22880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D4361BF3-8FE8-5D49-0007-90E453777129}"/>
              </a:ext>
            </a:extLst>
          </p:cNvPr>
          <p:cNvCxnSpPr>
            <a:cxnSpLocks/>
          </p:cNvCxnSpPr>
          <p:nvPr/>
        </p:nvCxnSpPr>
        <p:spPr bwMode="auto">
          <a:xfrm>
            <a:off x="2761188" y="3014152"/>
            <a:ext cx="598508" cy="7480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253F8B7-64AF-9963-5181-B32864210725}"/>
              </a:ext>
            </a:extLst>
          </p:cNvPr>
          <p:cNvCxnSpPr>
            <a:cxnSpLocks/>
          </p:cNvCxnSpPr>
          <p:nvPr/>
        </p:nvCxnSpPr>
        <p:spPr bwMode="auto">
          <a:xfrm flipV="1">
            <a:off x="2761188" y="1945373"/>
            <a:ext cx="5495052" cy="40946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46589608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D3948-C37A-A27F-5E60-72CB71C9C09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A1BBF46-97B6-EEBC-B8BD-D0CFFF0F488C}"/>
              </a:ext>
            </a:extLst>
          </p:cNvPr>
          <p:cNvPicPr>
            <a:picLocks noChangeAspect="1"/>
          </p:cNvPicPr>
          <p:nvPr/>
        </p:nvPicPr>
        <p:blipFill>
          <a:blip r:embed="rId3"/>
          <a:srcRect t="8248" b="3684"/>
          <a:stretch/>
        </p:blipFill>
        <p:spPr>
          <a:xfrm rot="5400000">
            <a:off x="7637604" y="1527356"/>
            <a:ext cx="3757552" cy="5112568"/>
          </a:xfrm>
          <a:prstGeom prst="rect">
            <a:avLst/>
          </a:prstGeom>
        </p:spPr>
      </p:pic>
      <p:pic>
        <p:nvPicPr>
          <p:cNvPr id="11" name="Picture 10" descr="bonn.png">
            <a:extLst>
              <a:ext uri="{FF2B5EF4-FFF2-40B4-BE49-F238E27FC236}">
                <a16:creationId xmlns:a16="http://schemas.microsoft.com/office/drawing/2014/main" id="{245FA62C-292A-2024-C842-04F4CBB2620A}"/>
              </a:ext>
            </a:extLst>
          </p:cNvPr>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a:extLst>
              <a:ext uri="{FF2B5EF4-FFF2-40B4-BE49-F238E27FC236}">
                <a16:creationId xmlns:a16="http://schemas.microsoft.com/office/drawing/2014/main" id="{67DB128F-626E-383B-891D-E4DAB4F7A410}"/>
              </a:ext>
            </a:extLst>
          </p:cNvPr>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a:extLst>
              <a:ext uri="{FF2B5EF4-FFF2-40B4-BE49-F238E27FC236}">
                <a16:creationId xmlns:a16="http://schemas.microsoft.com/office/drawing/2014/main" id="{5880452A-5A4E-30E3-5168-B359F6CE6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a:extLst>
              <a:ext uri="{FF2B5EF4-FFF2-40B4-BE49-F238E27FC236}">
                <a16:creationId xmlns:a16="http://schemas.microsoft.com/office/drawing/2014/main" id="{DC81185A-A063-D5A0-F5B8-26FD4DF5705E}"/>
              </a:ext>
            </a:extLst>
          </p:cNvPr>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a:extLst>
              <a:ext uri="{FF2B5EF4-FFF2-40B4-BE49-F238E27FC236}">
                <a16:creationId xmlns:a16="http://schemas.microsoft.com/office/drawing/2014/main" id="{33730E8A-9C1B-8503-1736-20818BFFA994}"/>
              </a:ext>
            </a:extLst>
          </p:cNvPr>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B05E6FAE-4BD4-733E-B904-B828815D4179}"/>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14" name="TextBox 13">
            <a:extLst>
              <a:ext uri="{FF2B5EF4-FFF2-40B4-BE49-F238E27FC236}">
                <a16:creationId xmlns:a16="http://schemas.microsoft.com/office/drawing/2014/main" id="{555F9162-2BB0-0488-BD4B-9FC652866037}"/>
              </a:ext>
            </a:extLst>
          </p:cNvPr>
          <p:cNvSpPr txBox="1"/>
          <p:nvPr/>
        </p:nvSpPr>
        <p:spPr>
          <a:xfrm>
            <a:off x="9192343" y="2827862"/>
            <a:ext cx="2225939"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NL"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B=1 T data</a:t>
            </a:r>
          </a:p>
        </p:txBody>
      </p:sp>
      <p:sp>
        <p:nvSpPr>
          <p:cNvPr id="13" name="TextBox 12">
            <a:extLst>
              <a:ext uri="{FF2B5EF4-FFF2-40B4-BE49-F238E27FC236}">
                <a16:creationId xmlns:a16="http://schemas.microsoft.com/office/drawing/2014/main" id="{52EB4C31-634F-0617-04EC-1409E31E46C8}"/>
              </a:ext>
            </a:extLst>
          </p:cNvPr>
          <p:cNvSpPr txBox="1"/>
          <p:nvPr/>
        </p:nvSpPr>
        <p:spPr>
          <a:xfrm>
            <a:off x="911424" y="1844824"/>
            <a:ext cx="6256567" cy="3785652"/>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Calculate minimum distance between the hits. </a:t>
            </a: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slope of the distribution is related to the number of primary clusters /cm</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diffused peak at d&lt;10 </a:t>
            </a:r>
            <a:r>
              <a:rPr lang="en-GB" sz="2000" dirty="0">
                <a:latin typeface="Verdana" panose="020B0604030504040204" pitchFamily="34" charset="0"/>
                <a:ea typeface="Verdana" panose="020B0604030504040204" pitchFamily="34" charset="0"/>
                <a:cs typeface="Verdana" panose="020B0604030504040204" pitchFamily="34" charset="0"/>
              </a:rPr>
              <a:t>(black)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comes from clusters with more than 1 hit. Weights are applied at d &lt; 10 to the follow the exponential cluster distance distribution (blue). In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red</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the exponential function.</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Per 1 m track the slope is fitted to the full distance distance distribution using a ML fit.</a:t>
            </a:r>
          </a:p>
        </p:txBody>
      </p:sp>
      <p:sp>
        <p:nvSpPr>
          <p:cNvPr id="7" name="TextBox 6">
            <a:extLst>
              <a:ext uri="{FF2B5EF4-FFF2-40B4-BE49-F238E27FC236}">
                <a16:creationId xmlns:a16="http://schemas.microsoft.com/office/drawing/2014/main" id="{CF322C09-6045-DBAD-63F9-7D7E92585DB5}"/>
              </a:ext>
            </a:extLst>
          </p:cNvPr>
          <p:cNvSpPr txBox="1"/>
          <p:nvPr/>
        </p:nvSpPr>
        <p:spPr>
          <a:xfrm>
            <a:off x="2133540" y="1124744"/>
            <a:ext cx="7924919"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PID</a:t>
            </a:r>
            <a:r>
              <a:rPr kumimoji="0" lang="en-NL" sz="2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performance method “Template fit” </a:t>
            </a:r>
          </a:p>
        </p:txBody>
      </p:sp>
      <p:sp>
        <p:nvSpPr>
          <p:cNvPr id="4" name="TextBox 3">
            <a:extLst>
              <a:ext uri="{FF2B5EF4-FFF2-40B4-BE49-F238E27FC236}">
                <a16:creationId xmlns:a16="http://schemas.microsoft.com/office/drawing/2014/main" id="{57129E80-5BEB-9133-9B3C-FBDCF86DC4CC}"/>
              </a:ext>
            </a:extLst>
          </p:cNvPr>
          <p:cNvSpPr txBox="1"/>
          <p:nvPr/>
        </p:nvSpPr>
        <p:spPr>
          <a:xfrm>
            <a:off x="2695901" y="5678023"/>
            <a:ext cx="7082775" cy="400110"/>
          </a:xfrm>
          <a:prstGeom prst="rect">
            <a:avLst/>
          </a:prstGeom>
          <a:noFill/>
        </p:spPr>
        <p:txBody>
          <a:bodyPr wrap="square">
            <a:spAutoFit/>
          </a:bodyPr>
          <a:lstStyle/>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8"/>
              </a:rPr>
              <a:t>Nucl. Instrum. Meth. A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8"/>
              </a:rPr>
              <a:t>1081 (2026) 170849 </a:t>
            </a:r>
            <a:endParaRPr lang="nl-NL" sz="2000" dirty="0"/>
          </a:p>
        </p:txBody>
      </p:sp>
    </p:spTree>
    <p:extLst>
      <p:ext uri="{BB962C8B-B14F-4D97-AF65-F5344CB8AC3E}">
        <p14:creationId xmlns:p14="http://schemas.microsoft.com/office/powerpoint/2010/main" val="172520545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58F334-8AFD-F3FD-2848-42CDF086F927}"/>
              </a:ext>
            </a:extLst>
          </p:cNvPr>
          <p:cNvPicPr>
            <a:picLocks noChangeAspect="1"/>
          </p:cNvPicPr>
          <p:nvPr/>
        </p:nvPicPr>
        <p:blipFill>
          <a:blip r:embed="rId3"/>
          <a:stretch>
            <a:fillRect/>
          </a:stretch>
        </p:blipFill>
        <p:spPr>
          <a:xfrm rot="5400000">
            <a:off x="5477707" y="567156"/>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0710" y="1311517"/>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PID performance method “Template fit” </a:t>
            </a:r>
          </a:p>
        </p:txBody>
      </p:sp>
      <p:sp>
        <p:nvSpPr>
          <p:cNvPr id="9" name="TextBox 8">
            <a:extLst>
              <a:ext uri="{FF2B5EF4-FFF2-40B4-BE49-F238E27FC236}">
                <a16:creationId xmlns:a16="http://schemas.microsoft.com/office/drawing/2014/main" id="{56AAE81B-AB8C-885C-7786-D157961EEBBA}"/>
              </a:ext>
            </a:extLst>
          </p:cNvPr>
          <p:cNvSpPr txBox="1"/>
          <p:nvPr/>
        </p:nvSpPr>
        <p:spPr>
          <a:xfrm>
            <a:off x="588416" y="1988840"/>
            <a:ext cx="3851400" cy="3600986"/>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cs typeface="Verdana" panose="020B0604030504040204" pitchFamily="34" charset="0"/>
              </a:rPr>
              <a:t>E</a:t>
            </a:r>
            <a:r>
              <a:rPr lang="en-NL" dirty="0">
                <a:latin typeface="Verdana" panose="020B0604030504040204" pitchFamily="34" charset="0"/>
                <a:ea typeface="Verdana" panose="020B0604030504040204" pitchFamily="34" charset="0"/>
                <a:cs typeface="Verdana" panose="020B0604030504040204" pitchFamily="34" charset="0"/>
              </a:rPr>
              <a:t>lectron resolution </a:t>
            </a:r>
          </a:p>
          <a:p>
            <a:pPr algn="ctr"/>
            <a:r>
              <a:rPr lang="en-NL" dirty="0">
                <a:latin typeface="Verdana" panose="020B0604030504040204" pitchFamily="34" charset="0"/>
                <a:ea typeface="Verdana" panose="020B0604030504040204" pitchFamily="34" charset="0"/>
                <a:cs typeface="Verdana" panose="020B0604030504040204" pitchFamily="34" charset="0"/>
              </a:rPr>
              <a:t> 2.9% </a:t>
            </a:r>
          </a:p>
          <a:p>
            <a:pPr algn="ctr"/>
            <a:r>
              <a:rPr lang="en-NL" dirty="0">
                <a:latin typeface="Verdana" panose="020B0604030504040204" pitchFamily="34" charset="0"/>
                <a:ea typeface="Verdana" panose="020B0604030504040204" pitchFamily="34" charset="0"/>
                <a:cs typeface="Verdana" panose="020B0604030504040204" pitchFamily="34" charset="0"/>
              </a:rPr>
              <a:t>1 </a:t>
            </a:r>
            <a:r>
              <a:rPr lang="en-GB" dirty="0">
                <a:latin typeface="Verdana" panose="020B0604030504040204" pitchFamily="34" charset="0"/>
                <a:ea typeface="Verdana" panose="020B0604030504040204" pitchFamily="34" charset="0"/>
                <a:cs typeface="Verdana" panose="020B0604030504040204" pitchFamily="34" charset="0"/>
              </a:rPr>
              <a:t>m t</a:t>
            </a:r>
            <a:r>
              <a:rPr lang="en-NL" dirty="0">
                <a:latin typeface="Verdana" panose="020B0604030504040204" pitchFamily="34" charset="0"/>
                <a:ea typeface="Verdana" panose="020B0604030504040204" pitchFamily="34" charset="0"/>
                <a:cs typeface="Verdana" panose="020B0604030504040204" pitchFamily="34" charset="0"/>
              </a:rPr>
              <a:t>rack 60% and coverage</a:t>
            </a:r>
          </a:p>
          <a:p>
            <a:pPr algn="ctr"/>
            <a:r>
              <a:rPr lang="en-GB" dirty="0">
                <a:latin typeface="Verdana" panose="020B0604030504040204" pitchFamily="34" charset="0"/>
                <a:ea typeface="Verdana" panose="020B0604030504040204" pitchFamily="34" charset="0"/>
                <a:cs typeface="Verdana" panose="020B0604030504040204" pitchFamily="34" charset="0"/>
              </a:rPr>
              <a:t>L</a:t>
            </a:r>
            <a:r>
              <a:rPr lang="en-NL" dirty="0">
                <a:latin typeface="Verdana" panose="020B0604030504040204" pitchFamily="34" charset="0"/>
                <a:ea typeface="Verdana" panose="020B0604030504040204" pitchFamily="34" charset="0"/>
                <a:cs typeface="Verdana" panose="020B0604030504040204" pitchFamily="34" charset="0"/>
              </a:rPr>
              <a:t>inearity MIP-e = 1.07</a:t>
            </a:r>
          </a:p>
          <a:p>
            <a:pPr algn="ctr"/>
            <a:endParaRPr lang="en-NL" dirty="0">
              <a:latin typeface="Verdana" panose="020B0604030504040204" pitchFamily="34" charset="0"/>
              <a:ea typeface="Verdana" panose="020B0604030504040204" pitchFamily="34" charset="0"/>
              <a:cs typeface="Verdana" panose="020B0604030504040204" pitchFamily="34" charset="0"/>
            </a:endParaRPr>
          </a:p>
          <a:p>
            <a:pPr algn="ctr"/>
            <a:r>
              <a:rPr lang="en-GB" sz="2000" dirty="0">
                <a:latin typeface="Verdana" panose="020B0604030504040204" pitchFamily="34" charset="0"/>
                <a:ea typeface="Verdana" panose="020B0604030504040204" pitchFamily="34" charset="0"/>
                <a:cs typeface="Verdana" panose="020B0604030504040204" pitchFamily="34" charset="0"/>
              </a:rPr>
              <a:t>Ideally this is 1. A number larger than 1 means that the</a:t>
            </a:r>
            <a:r>
              <a:rPr lang="en-NL" sz="2000" dirty="0">
                <a:latin typeface="Verdana" panose="020B0604030504040204" pitchFamily="34" charset="0"/>
                <a:ea typeface="Verdana" panose="020B0604030504040204" pitchFamily="34" charset="0"/>
                <a:cs typeface="Verdana" panose="020B0604030504040204" pitchFamily="34" charset="0"/>
              </a:rPr>
              <a:t> resolution is +7% larger</a:t>
            </a:r>
          </a:p>
          <a:p>
            <a:pPr algn="ctr"/>
            <a:endParaRPr lang="en-NL"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6848190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graphicFrame>
        <p:nvGraphicFramePr>
          <p:cNvPr id="4" name="Table 4">
            <a:extLst>
              <a:ext uri="{FF2B5EF4-FFF2-40B4-BE49-F238E27FC236}">
                <a16:creationId xmlns:a16="http://schemas.microsoft.com/office/drawing/2014/main" id="{BF291BB5-74D9-2E16-8FBB-52C93FC4888E}"/>
              </a:ext>
            </a:extLst>
          </p:cNvPr>
          <p:cNvGraphicFramePr>
            <a:graphicFrameLocks noGrp="1"/>
          </p:cNvGraphicFramePr>
          <p:nvPr>
            <p:extLst>
              <p:ext uri="{D42A27DB-BD31-4B8C-83A1-F6EECF244321}">
                <p14:modId xmlns:p14="http://schemas.microsoft.com/office/powerpoint/2010/main" val="1685693380"/>
              </p:ext>
            </p:extLst>
          </p:nvPr>
        </p:nvGraphicFramePr>
        <p:xfrm>
          <a:off x="1271464" y="3036560"/>
          <a:ext cx="9505055" cy="1112520"/>
        </p:xfrm>
        <a:graphic>
          <a:graphicData uri="http://schemas.openxmlformats.org/drawingml/2006/table">
            <a:tbl>
              <a:tblPr firstRow="1" bandRow="1">
                <a:tableStyleId>{5C22544A-7EE6-4342-B048-85BDC9FD1C3A}</a:tableStyleId>
              </a:tblPr>
              <a:tblGrid>
                <a:gridCol w="2821812">
                  <a:extLst>
                    <a:ext uri="{9D8B030D-6E8A-4147-A177-3AD203B41FA5}">
                      <a16:colId xmlns:a16="http://schemas.microsoft.com/office/drawing/2014/main" val="2970155944"/>
                    </a:ext>
                  </a:extLst>
                </a:gridCol>
                <a:gridCol w="3514891">
                  <a:extLst>
                    <a:ext uri="{9D8B030D-6E8A-4147-A177-3AD203B41FA5}">
                      <a16:colId xmlns:a16="http://schemas.microsoft.com/office/drawing/2014/main" val="3470605904"/>
                    </a:ext>
                  </a:extLst>
                </a:gridCol>
                <a:gridCol w="3168352">
                  <a:extLst>
                    <a:ext uri="{9D8B030D-6E8A-4147-A177-3AD203B41FA5}">
                      <a16:colId xmlns:a16="http://schemas.microsoft.com/office/drawing/2014/main" val="68192367"/>
                    </a:ext>
                  </a:extLst>
                </a:gridCol>
              </a:tblGrid>
              <a:tr h="370840">
                <a:tc>
                  <a:txBody>
                    <a:bodyPr/>
                    <a:lstStyle/>
                    <a:p>
                      <a:pPr algn="ctr"/>
                      <a:r>
                        <a:rPr lang="en-NL" baseline="0" dirty="0">
                          <a:latin typeface="Verdana" panose="020B0604030504040204" pitchFamily="34" charset="0"/>
                        </a:rPr>
                        <a:t>Method </a:t>
                      </a:r>
                    </a:p>
                  </a:txBody>
                  <a:tcPr/>
                </a:tc>
                <a:tc>
                  <a:txBody>
                    <a:bodyPr/>
                    <a:lstStyle/>
                    <a:p>
                      <a:pPr algn="ctr"/>
                      <a:r>
                        <a:rPr lang="en-GB" baseline="0" dirty="0">
                          <a:latin typeface="Verdana" panose="020B0604030504040204" pitchFamily="34" charset="0"/>
                        </a:rPr>
                        <a:t>B=0 R</a:t>
                      </a:r>
                      <a:r>
                        <a:rPr lang="en-NL" baseline="0" dirty="0">
                          <a:latin typeface="Verdana" panose="020B0604030504040204" pitchFamily="34" charset="0"/>
                        </a:rPr>
                        <a:t>esolution (%)</a:t>
                      </a:r>
                    </a:p>
                  </a:txBody>
                  <a:tcPr/>
                </a:tc>
                <a:tc>
                  <a:txBody>
                    <a:bodyPr/>
                    <a:lstStyle/>
                    <a:p>
                      <a:pPr algn="ctr"/>
                      <a:r>
                        <a:rPr lang="en-NL" baseline="0" dirty="0">
                          <a:latin typeface="Verdana" panose="020B0604030504040204" pitchFamily="34" charset="0"/>
                        </a:rPr>
                        <a:t>B= 1 T Resolution (%)</a:t>
                      </a:r>
                    </a:p>
                  </a:txBody>
                  <a:tcPr/>
                </a:tc>
                <a:extLst>
                  <a:ext uri="{0D108BD9-81ED-4DB2-BD59-A6C34878D82A}">
                    <a16:rowId xmlns:a16="http://schemas.microsoft.com/office/drawing/2014/main" val="1667583051"/>
                  </a:ext>
                </a:extLst>
              </a:tr>
              <a:tr h="370840">
                <a:tc>
                  <a:txBody>
                    <a:bodyPr/>
                    <a:lstStyle/>
                    <a:p>
                      <a:pPr algn="ctr"/>
                      <a:r>
                        <a:rPr lang="en-GB" baseline="0" dirty="0">
                          <a:latin typeface="Verdana" panose="020B0604030504040204" pitchFamily="34" charset="0"/>
                        </a:rPr>
                        <a:t>(1) </a:t>
                      </a:r>
                      <a:r>
                        <a:rPr lang="en-GB" baseline="0" dirty="0" err="1">
                          <a:latin typeface="Verdana" panose="020B0604030504040204" pitchFamily="34" charset="0"/>
                        </a:rPr>
                        <a:t>dEdx</a:t>
                      </a:r>
                      <a:r>
                        <a:rPr lang="en-GB" baseline="0" dirty="0">
                          <a:latin typeface="Verdana" panose="020B0604030504040204" pitchFamily="34" charset="0"/>
                        </a:rPr>
                        <a:t> truncation</a:t>
                      </a:r>
                      <a:r>
                        <a:rPr lang="en-NL" baseline="0" dirty="0">
                          <a:latin typeface="Verdana" panose="020B0604030504040204" pitchFamily="34" charset="0"/>
                        </a:rPr>
                        <a:t>  </a:t>
                      </a:r>
                    </a:p>
                  </a:txBody>
                  <a:tcPr/>
                </a:tc>
                <a:tc>
                  <a:txBody>
                    <a:bodyPr/>
                    <a:lstStyle/>
                    <a:p>
                      <a:pPr algn="ctr"/>
                      <a:r>
                        <a:rPr lang="en-NL" baseline="0" dirty="0">
                          <a:latin typeface="Verdana" panose="020B0604030504040204" pitchFamily="34" charset="0"/>
                        </a:rPr>
                        <a:t>6.0</a:t>
                      </a:r>
                    </a:p>
                  </a:txBody>
                  <a:tcPr/>
                </a:tc>
                <a:tc>
                  <a:txBody>
                    <a:bodyPr/>
                    <a:lstStyle/>
                    <a:p>
                      <a:pPr algn="ctr"/>
                      <a:r>
                        <a:rPr lang="en-NL" baseline="0" dirty="0">
                          <a:latin typeface="Verdana" panose="020B0604030504040204" pitchFamily="34" charset="0"/>
                        </a:rPr>
                        <a:t>3.6</a:t>
                      </a:r>
                    </a:p>
                  </a:txBody>
                  <a:tcPr/>
                </a:tc>
                <a:extLst>
                  <a:ext uri="{0D108BD9-81ED-4DB2-BD59-A6C34878D82A}">
                    <a16:rowId xmlns:a16="http://schemas.microsoft.com/office/drawing/2014/main" val="1694057560"/>
                  </a:ext>
                </a:extLst>
              </a:tr>
              <a:tr h="370840">
                <a:tc>
                  <a:txBody>
                    <a:bodyPr/>
                    <a:lstStyle/>
                    <a:p>
                      <a:pPr algn="ctr"/>
                      <a:r>
                        <a:rPr lang="en-NL" baseline="0" dirty="0">
                          <a:latin typeface="Verdana" panose="020B0604030504040204" pitchFamily="34" charset="0"/>
                        </a:rPr>
                        <a:t>(2) </a:t>
                      </a:r>
                      <a:r>
                        <a:rPr lang="en-GB" baseline="0" dirty="0">
                          <a:latin typeface="Verdana" panose="020B0604030504040204" pitchFamily="34" charset="0"/>
                        </a:rPr>
                        <a:t>T</a:t>
                      </a:r>
                      <a:r>
                        <a:rPr lang="en-NL" baseline="0" dirty="0">
                          <a:latin typeface="Verdana" panose="020B0604030504040204" pitchFamily="34" charset="0"/>
                        </a:rPr>
                        <a:t>emplate fit</a:t>
                      </a:r>
                    </a:p>
                  </a:txBody>
                  <a:tcPr/>
                </a:tc>
                <a:tc>
                  <a:txBody>
                    <a:bodyPr/>
                    <a:lstStyle/>
                    <a:p>
                      <a:pPr algn="ctr"/>
                      <a:r>
                        <a:rPr lang="en-NL" baseline="0" dirty="0">
                          <a:latin typeface="Verdana" panose="020B0604030504040204" pitchFamily="34" charset="0"/>
                        </a:rPr>
                        <a:t>5.4</a:t>
                      </a:r>
                    </a:p>
                  </a:txBody>
                  <a:tcPr/>
                </a:tc>
                <a:tc>
                  <a:txBody>
                    <a:bodyPr/>
                    <a:lstStyle/>
                    <a:p>
                      <a:pPr algn="ctr"/>
                      <a:r>
                        <a:rPr lang="en-NL" baseline="0" dirty="0">
                          <a:latin typeface="Verdana" panose="020B0604030504040204" pitchFamily="34" charset="0"/>
                        </a:rPr>
                        <a:t>2.9</a:t>
                      </a:r>
                    </a:p>
                  </a:txBody>
                  <a:tcPr/>
                </a:tc>
                <a:extLst>
                  <a:ext uri="{0D108BD9-81ED-4DB2-BD59-A6C34878D82A}">
                    <a16:rowId xmlns:a16="http://schemas.microsoft.com/office/drawing/2014/main" val="3608359137"/>
                  </a:ext>
                </a:extLst>
              </a:tr>
            </a:tbl>
          </a:graphicData>
        </a:graphic>
      </p:graphicFrame>
      <p:sp>
        <p:nvSpPr>
          <p:cNvPr id="7" name="TextBox 6">
            <a:extLst>
              <a:ext uri="{FF2B5EF4-FFF2-40B4-BE49-F238E27FC236}">
                <a16:creationId xmlns:a16="http://schemas.microsoft.com/office/drawing/2014/main" id="{1E264E63-8AAD-7FBE-695A-E0A0C8D78909}"/>
              </a:ext>
            </a:extLst>
          </p:cNvPr>
          <p:cNvSpPr txBox="1"/>
          <p:nvPr/>
        </p:nvSpPr>
        <p:spPr>
          <a:xfrm>
            <a:off x="1631504" y="4510861"/>
            <a:ext cx="9145016" cy="646331"/>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The resolution for B=0 is worse than of the B=1 T data because of the larger fluctuations, that were already observed at the chip level.</a:t>
            </a:r>
          </a:p>
        </p:txBody>
      </p:sp>
      <p:sp>
        <p:nvSpPr>
          <p:cNvPr id="5" name="TextBox 4">
            <a:extLst>
              <a:ext uri="{FF2B5EF4-FFF2-40B4-BE49-F238E27FC236}">
                <a16:creationId xmlns:a16="http://schemas.microsoft.com/office/drawing/2014/main" id="{54AF332A-6A13-47FE-F934-072476F815A3}"/>
              </a:ext>
            </a:extLst>
          </p:cNvPr>
          <p:cNvSpPr txBox="1"/>
          <p:nvPr/>
        </p:nvSpPr>
        <p:spPr>
          <a:xfrm>
            <a:off x="1881592" y="1785010"/>
            <a:ext cx="8842057" cy="707886"/>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PID resolution for electrons from data by combining tracks to form a 1 m long track with realistic coverage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~60% </a:t>
            </a:r>
            <a:r>
              <a:rPr kumimoji="0" lang="en-GB" sz="20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coverage</a:t>
            </a:r>
            <a:r>
              <a:rPr kumimoji="0" lang="en-NL" sz="20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GB" sz="20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DB5E1262-F3F3-E987-95A9-6D5E92BB19DC}"/>
              </a:ext>
            </a:extLst>
          </p:cNvPr>
          <p:cNvSpPr txBox="1"/>
          <p:nvPr/>
        </p:nvSpPr>
        <p:spPr>
          <a:xfrm>
            <a:off x="2711624" y="1104175"/>
            <a:ext cx="6433328" cy="523220"/>
          </a:xfrm>
          <a:prstGeom prst="rect">
            <a:avLst/>
          </a:prstGeom>
          <a:noFill/>
        </p:spPr>
        <p:txBody>
          <a:bodyPr wrap="square">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Summary of PID performance</a:t>
            </a:r>
            <a:endParaRPr lang="en-NL" sz="2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90051B5F-45F8-5A87-C72A-987DF7033E9F}"/>
              </a:ext>
            </a:extLst>
          </p:cNvPr>
          <p:cNvSpPr txBox="1"/>
          <p:nvPr/>
        </p:nvSpPr>
        <p:spPr>
          <a:xfrm>
            <a:off x="1968624" y="5302949"/>
            <a:ext cx="844785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Published </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as “Towards a Pixel TPC part II: particle identification with a 32-chip </a:t>
            </a:r>
            <a:r>
              <a:rPr kumimoji="0" lang="en-GB" sz="1800" b="0" i="0" u="none" strike="noStrike" kern="1200" cap="none" spc="0" normalizeH="0" baseline="0" noProof="0" dirty="0" err="1">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GridPix</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detector”, </a:t>
            </a:r>
            <a:r>
              <a:rPr kumimoji="0" lang="en-GB"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hlinkClick r:id="rId7"/>
              </a:rPr>
              <a:t>Nucl. Instrum. Meth. A </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hlinkClick r:id="rId7"/>
              </a:rPr>
              <a:t>1081 (2026) 170849 </a:t>
            </a:r>
            <a:endPar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23045874"/>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695400" y="1449202"/>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dEdx Performance extrapolated to the ILD detector</a:t>
            </a:r>
          </a:p>
        </p:txBody>
      </p:sp>
      <p:sp>
        <p:nvSpPr>
          <p:cNvPr id="9" name="TextBox 8">
            <a:extLst>
              <a:ext uri="{FF2B5EF4-FFF2-40B4-BE49-F238E27FC236}">
                <a16:creationId xmlns:a16="http://schemas.microsoft.com/office/drawing/2014/main" id="{56AAE81B-AB8C-885C-7786-D157961EEBBA}"/>
              </a:ext>
            </a:extLst>
          </p:cNvPr>
          <p:cNvSpPr txBox="1"/>
          <p:nvPr/>
        </p:nvSpPr>
        <p:spPr>
          <a:xfrm>
            <a:off x="767409" y="2458631"/>
            <a:ext cx="4032448" cy="2246769"/>
          </a:xfrm>
          <a:prstGeom prst="rect">
            <a:avLst/>
          </a:prstGeom>
          <a:noFill/>
        </p:spPr>
        <p:txBody>
          <a:bodyPr wrap="square" rtlCol="0">
            <a:spAutoFit/>
          </a:bodyPr>
          <a:lstStyle/>
          <a:p>
            <a:pPr algn="ctr"/>
            <a:r>
              <a:rPr lang="en-NL" sz="2000" dirty="0">
                <a:latin typeface="Verdana" panose="020B0604030504040204" pitchFamily="34" charset="0"/>
                <a:ea typeface="Verdana" panose="020B0604030504040204" pitchFamily="34" charset="0"/>
                <a:cs typeface="Verdana" panose="020B0604030504040204" pitchFamily="34" charset="0"/>
              </a:rPr>
              <a:t>Test beam B = 1 T</a:t>
            </a:r>
          </a:p>
          <a:p>
            <a:pPr algn="ctr"/>
            <a:r>
              <a:rPr lang="en-GB" sz="2000" dirty="0">
                <a:latin typeface="Verdana" panose="020B0604030504040204" pitchFamily="34" charset="0"/>
                <a:ea typeface="Verdana" panose="020B0604030504040204" pitchFamily="34" charset="0"/>
                <a:cs typeface="Verdana" panose="020B0604030504040204" pitchFamily="34" charset="0"/>
              </a:rPr>
              <a:t>p</a:t>
            </a:r>
            <a:r>
              <a:rPr lang="en-NL" sz="2000" dirty="0">
                <a:latin typeface="Verdana" panose="020B0604030504040204" pitchFamily="34" charset="0"/>
                <a:ea typeface="Verdana" panose="020B0604030504040204" pitchFamily="34" charset="0"/>
                <a:cs typeface="Verdana" panose="020B0604030504040204" pitchFamily="34" charset="0"/>
              </a:rPr>
              <a:t>=5,6 GeV/c </a:t>
            </a:r>
          </a:p>
          <a:p>
            <a:pPr algn="ctr"/>
            <a:endParaRPr lang="en-NL" sz="2000" dirty="0">
              <a:latin typeface="Verdana" panose="020B0604030504040204" pitchFamily="34" charset="0"/>
              <a:ea typeface="Verdana" panose="020B0604030504040204" pitchFamily="34" charset="0"/>
              <a:cs typeface="Verdana" panose="020B0604030504040204" pitchFamily="34" charset="0"/>
            </a:endParaRPr>
          </a:p>
          <a:p>
            <a:pPr algn="ctr"/>
            <a:r>
              <a:rPr lang="en-GB" sz="2000" dirty="0">
                <a:latin typeface="Verdana" panose="020B0604030504040204" pitchFamily="34" charset="0"/>
                <a:ea typeface="Verdana" panose="020B0604030504040204" pitchFamily="34" charset="0"/>
                <a:cs typeface="Verdana" panose="020B0604030504040204" pitchFamily="34" charset="0"/>
              </a:rPr>
              <a:t>e</a:t>
            </a:r>
            <a:r>
              <a:rPr lang="en-NL" sz="2000" dirty="0">
                <a:latin typeface="Verdana" panose="020B0604030504040204" pitchFamily="34" charset="0"/>
                <a:ea typeface="Verdana" panose="020B0604030504040204" pitchFamily="34" charset="0"/>
                <a:cs typeface="Verdana" panose="020B0604030504040204" pitchFamily="34" charset="0"/>
              </a:rPr>
              <a:t>lectron resolution 2.9(3.6)% for method 2 (1)</a:t>
            </a:r>
          </a:p>
          <a:p>
            <a:pPr algn="ctr"/>
            <a:endParaRPr lang="en-NL" sz="2000" dirty="0">
              <a:latin typeface="Verdana" panose="020B0604030504040204" pitchFamily="34" charset="0"/>
              <a:ea typeface="Verdana" panose="020B0604030504040204" pitchFamily="34" charset="0"/>
              <a:cs typeface="Verdana" panose="020B0604030504040204" pitchFamily="34" charset="0"/>
            </a:endParaRPr>
          </a:p>
          <a:p>
            <a:pPr algn="ctr"/>
            <a:r>
              <a:rPr lang="en-NL" sz="2000" dirty="0">
                <a:latin typeface="Verdana" panose="020B0604030504040204" pitchFamily="34" charset="0"/>
                <a:ea typeface="Verdana" panose="020B0604030504040204" pitchFamily="34" charset="0"/>
                <a:cs typeface="Verdana" panose="020B0604030504040204" pitchFamily="34" charset="0"/>
              </a:rPr>
              <a:t>1 </a:t>
            </a:r>
            <a:r>
              <a:rPr lang="en-GB" sz="2000" dirty="0">
                <a:latin typeface="Verdana" panose="020B0604030504040204" pitchFamily="34" charset="0"/>
                <a:ea typeface="Verdana" panose="020B0604030504040204" pitchFamily="34" charset="0"/>
                <a:cs typeface="Verdana" panose="020B0604030504040204" pitchFamily="34" charset="0"/>
              </a:rPr>
              <a:t>m t</a:t>
            </a:r>
            <a:r>
              <a:rPr lang="en-NL" sz="2000" dirty="0">
                <a:latin typeface="Verdana" panose="020B0604030504040204" pitchFamily="34" charset="0"/>
                <a:ea typeface="Verdana" panose="020B0604030504040204" pitchFamily="34" charset="0"/>
                <a:cs typeface="Verdana" panose="020B0604030504040204" pitchFamily="34" charset="0"/>
              </a:rPr>
              <a:t>rack 60% and coverage</a:t>
            </a:r>
          </a:p>
        </p:txBody>
      </p:sp>
      <p:sp>
        <p:nvSpPr>
          <p:cNvPr id="6" name="TextBox 5">
            <a:extLst>
              <a:ext uri="{FF2B5EF4-FFF2-40B4-BE49-F238E27FC236}">
                <a16:creationId xmlns:a16="http://schemas.microsoft.com/office/drawing/2014/main" id="{A0B04710-7D26-9BFF-3C3B-5AFDD0E986D5}"/>
              </a:ext>
            </a:extLst>
          </p:cNvPr>
          <p:cNvSpPr txBox="1"/>
          <p:nvPr/>
        </p:nvSpPr>
        <p:spPr>
          <a:xfrm>
            <a:off x="5187706" y="2132856"/>
            <a:ext cx="5444798" cy="3385542"/>
          </a:xfrm>
          <a:prstGeom prst="rect">
            <a:avLst/>
          </a:prstGeom>
          <a:noFill/>
        </p:spPr>
        <p:txBody>
          <a:bodyPr wrap="square">
            <a:spAutoFit/>
          </a:bodyPr>
          <a:lstStyle/>
          <a:p>
            <a:pPr algn="ctr"/>
            <a:r>
              <a:rPr lang="en-GB" sz="3200" dirty="0">
                <a:solidFill>
                  <a:srgbClr val="0066FF"/>
                </a:solidFill>
                <a:latin typeface="Verdana" panose="020B0604030504040204" pitchFamily="34" charset="0"/>
                <a:ea typeface="Verdana" panose="020B0604030504040204" pitchFamily="34" charset="0"/>
                <a:cs typeface="Verdana" panose="020B0604030504040204" pitchFamily="34" charset="0"/>
              </a:rPr>
              <a:t>ILD detector </a:t>
            </a:r>
          </a:p>
          <a:p>
            <a:pPr algn="ctr"/>
            <a:r>
              <a:rPr lang="en-GB" sz="14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algn="ct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rInner</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 329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rOuter</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 1770 mm </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halflength</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(z)</a:t>
            </a:r>
            <a:r>
              <a:rPr lang="en-GB"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 2350 mm</a:t>
            </a: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electron resolution = 2.5(3.0)%</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at </a:t>
            </a:r>
            <a:r>
              <a:rPr lang="en-GB" dirty="0">
                <a:solidFill>
                  <a:srgbClr val="0066FF"/>
                </a:solidFill>
                <a:latin typeface="Symbol" pitchFamily="2" charset="2"/>
                <a:ea typeface="Verdana" panose="020B0604030504040204" pitchFamily="34" charset="0"/>
                <a:cs typeface="Verdana" panose="020B0604030504040204" pitchFamily="34" charset="0"/>
              </a:rPr>
              <a:t>q=p</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/2 for method 2 (1)</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Assume Pixel TPC performance at B = 1 T at p = 5,6 GeV/c</a:t>
            </a:r>
            <a:endParaRPr lang="en-NL" dirty="0">
              <a:solidFill>
                <a:srgbClr val="0066FF"/>
              </a:solidFill>
            </a:endParaRPr>
          </a:p>
        </p:txBody>
      </p:sp>
    </p:spTree>
    <p:extLst>
      <p:ext uri="{BB962C8B-B14F-4D97-AF65-F5344CB8AC3E}">
        <p14:creationId xmlns:p14="http://schemas.microsoft.com/office/powerpoint/2010/main" val="330988626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E0C26FC-F524-8DF0-4250-AA85A723C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21619" y="367342"/>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 ILD dEdx performance for T2K gas</a:t>
            </a:r>
          </a:p>
        </p:txBody>
      </p:sp>
      <p:sp>
        <p:nvSpPr>
          <p:cNvPr id="5" name="TextBox 4">
            <a:extLst>
              <a:ext uri="{FF2B5EF4-FFF2-40B4-BE49-F238E27FC236}">
                <a16:creationId xmlns:a16="http://schemas.microsoft.com/office/drawing/2014/main" id="{2F883329-1F52-BA4C-229D-2347B571B407}"/>
              </a:ext>
            </a:extLst>
          </p:cNvPr>
          <p:cNvSpPr txBox="1"/>
          <p:nvPr/>
        </p:nvSpPr>
        <p:spPr>
          <a:xfrm>
            <a:off x="6467068" y="2386623"/>
            <a:ext cx="5418584" cy="2554545"/>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Ullrich Einhaus performed dEdx studies in ILD and extracted the ILC soft parametrisations for energy loss based on G4 and full simulation of the ILD TPC with T2K gas</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8"/>
              </a:rPr>
              <a:t>Link</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to the software. Samples were generated in 2020 with ILC soft v02-02 and v02-02-01 </a:t>
            </a:r>
          </a:p>
        </p:txBody>
      </p:sp>
    </p:spTree>
    <p:extLst>
      <p:ext uri="{BB962C8B-B14F-4D97-AF65-F5344CB8AC3E}">
        <p14:creationId xmlns:p14="http://schemas.microsoft.com/office/powerpoint/2010/main" val="2943939044"/>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B3C256-E413-5C47-415D-CE6C7DA80F41}"/>
              </a:ext>
            </a:extLst>
          </p:cNvPr>
          <p:cNvPicPr>
            <a:picLocks noChangeAspect="1"/>
          </p:cNvPicPr>
          <p:nvPr/>
        </p:nvPicPr>
        <p:blipFill>
          <a:blip r:embed="rId3"/>
          <a:stretch>
            <a:fillRect/>
          </a:stretch>
        </p:blipFill>
        <p:spPr>
          <a:xfrm rot="5400000">
            <a:off x="1251707" y="263165"/>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a:t>
            </a:r>
          </a:p>
        </p:txBody>
      </p:sp>
      <p:sp>
        <p:nvSpPr>
          <p:cNvPr id="5" name="TextBox 4">
            <a:extLst>
              <a:ext uri="{FF2B5EF4-FFF2-40B4-BE49-F238E27FC236}">
                <a16:creationId xmlns:a16="http://schemas.microsoft.com/office/drawing/2014/main" id="{2F883329-1F52-BA4C-229D-2347B571B407}"/>
              </a:ext>
            </a:extLst>
          </p:cNvPr>
          <p:cNvSpPr txBox="1"/>
          <p:nvPr/>
        </p:nvSpPr>
        <p:spPr>
          <a:xfrm>
            <a:off x="6654080" y="1744355"/>
            <a:ext cx="5418584" cy="4708981"/>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ILD Performance with specified detector dimensions for particles at cos </a:t>
            </a:r>
            <a:r>
              <a:rPr lang="en-NL" sz="2000" dirty="0">
                <a:solidFill>
                  <a:srgbClr val="0066FF"/>
                </a:solidFill>
                <a:latin typeface="Symbol" pitchFamily="2" charset="2"/>
                <a:ea typeface="Verdana" panose="020B0604030504040204" pitchFamily="34" charset="0"/>
                <a:cs typeface="Verdana" panose="020B0604030504040204" pitchFamily="34" charset="0"/>
              </a:rPr>
              <a:t>q = 0</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panose="020B0604020202020204" pitchFamily="34" charset="0"/>
              <a:buChar char="•"/>
            </a:pPr>
            <a:endParaRPr lang="en-GB" sz="2000" dirty="0">
              <a:solidFill>
                <a:srgbClr val="000000"/>
              </a:solidFill>
              <a:effectLst/>
              <a:latin typeface="Menlo" panose="020B0609030804020204" pitchFamily="49" charset="0"/>
            </a:endParaRP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Pixel TPC resolution from electron p = 5 (6) GeV test beam (for B = 1 T) of 2.5% and 3% (--- = method 1) at cos </a:t>
            </a:r>
            <a:r>
              <a:rPr lang="en-NL" sz="2000" dirty="0">
                <a:solidFill>
                  <a:srgbClr val="0066FF"/>
                </a:solidFill>
                <a:latin typeface="Symbol" pitchFamily="2" charset="2"/>
                <a:ea typeface="Verdana" panose="020B0604030504040204" pitchFamily="34" charset="0"/>
                <a:cs typeface="Verdana" panose="020B0604030504040204" pitchFamily="34" charset="0"/>
              </a:rPr>
              <a:t>q = 0</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panose="020B0604020202020204" pitchFamily="34" charset="0"/>
              <a:buChar char="•"/>
            </a:pP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electron pion defined as:</a:t>
            </a: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|&lt;Eloss e&gt; - &lt;Eloss </a:t>
            </a:r>
            <a:r>
              <a:rPr lang="en-NL" sz="2000" dirty="0">
                <a:solidFill>
                  <a:srgbClr val="0066FF"/>
                </a:solidFill>
                <a:latin typeface="Symbol" pitchFamily="2" charset="2"/>
                <a:ea typeface="Verdana" panose="020B0604030504040204" pitchFamily="34" charset="0"/>
                <a:cs typeface="Verdana" panose="020B0604030504040204" pitchFamily="34" charset="0"/>
              </a:rPr>
              <a:t>p</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a:t>
            </a:r>
            <a:r>
              <a:rPr lang="en-NL" sz="2000" dirty="0">
                <a:solidFill>
                  <a:srgbClr val="0066FF"/>
                </a:solidFill>
                <a:latin typeface="Symbol" pitchFamily="2" charset="2"/>
                <a:ea typeface="Verdana" panose="020B0604030504040204" pitchFamily="34" charset="0"/>
                <a:cs typeface="Verdana" panose="020B0604030504040204" pitchFamily="34" charset="0"/>
              </a:rPr>
              <a:t>s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p</a:t>
            </a:r>
          </a:p>
          <a:p>
            <a:pPr marL="342900" indent="-342900">
              <a:buFont typeface="Arial" panose="020B0604020202020204" pitchFamily="34" charset="0"/>
              <a:buChar char="•"/>
            </a:pPr>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pion kaon as:</a:t>
            </a: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|&lt;Eloss </a:t>
            </a:r>
            <a:r>
              <a:rPr lang="en-NL" sz="2000" dirty="0">
                <a:solidFill>
                  <a:srgbClr val="0066FF"/>
                </a:solidFill>
                <a:latin typeface="Symbol" pitchFamily="2" charset="2"/>
                <a:ea typeface="Verdana" panose="020B0604030504040204" pitchFamily="34" charset="0"/>
                <a:cs typeface="Verdana" panose="020B0604030504040204" pitchFamily="34" charset="0"/>
              </a:rPr>
              <a:t>p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&lt;Eloss </a:t>
            </a:r>
            <a:r>
              <a:rPr lang="en-NL" sz="2000" dirty="0">
                <a:solidFill>
                  <a:srgbClr val="0066FF"/>
                </a:solidFill>
                <a:latin typeface="Symbol" pitchFamily="2" charset="2"/>
                <a:ea typeface="Verdana" panose="020B0604030504040204" pitchFamily="34" charset="0"/>
                <a:cs typeface="Verdana" panose="020B0604030504040204" pitchFamily="34" charset="0"/>
              </a:rPr>
              <a:t>K</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a:t>
            </a:r>
            <a:r>
              <a:rPr lang="en-NL" sz="2000" dirty="0">
                <a:solidFill>
                  <a:srgbClr val="0066FF"/>
                </a:solidFill>
                <a:latin typeface="Symbol" pitchFamily="2" charset="2"/>
                <a:ea typeface="Verdana" panose="020B0604030504040204" pitchFamily="34" charset="0"/>
                <a:cs typeface="Verdana" panose="020B0604030504040204" pitchFamily="34" charset="0"/>
              </a:rPr>
              <a:t>s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p</a:t>
            </a:r>
          </a:p>
          <a:p>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6196426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4B8595-04A1-7B14-128F-08768ED8504E}"/>
              </a:ext>
            </a:extLst>
          </p:cNvPr>
          <p:cNvPicPr>
            <a:picLocks noChangeAspect="1"/>
          </p:cNvPicPr>
          <p:nvPr/>
        </p:nvPicPr>
        <p:blipFill>
          <a:blip r:embed="rId3"/>
          <a:stretch>
            <a:fillRect/>
          </a:stretch>
        </p:blipFill>
        <p:spPr>
          <a:xfrm rot="5400000">
            <a:off x="1221619" y="251490"/>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a:t>
            </a:r>
          </a:p>
        </p:txBody>
      </p:sp>
      <p:sp>
        <p:nvSpPr>
          <p:cNvPr id="5" name="TextBox 4">
            <a:extLst>
              <a:ext uri="{FF2B5EF4-FFF2-40B4-BE49-F238E27FC236}">
                <a16:creationId xmlns:a16="http://schemas.microsoft.com/office/drawing/2014/main" id="{2F883329-1F52-BA4C-229D-2347B571B407}"/>
              </a:ext>
            </a:extLst>
          </p:cNvPr>
          <p:cNvSpPr txBox="1"/>
          <p:nvPr/>
        </p:nvSpPr>
        <p:spPr>
          <a:xfrm>
            <a:off x="6852120" y="1947604"/>
            <a:ext cx="5004520" cy="4093428"/>
          </a:xfrm>
          <a:prstGeom prst="rect">
            <a:avLst/>
          </a:prstGeom>
          <a:noFill/>
        </p:spPr>
        <p:txBody>
          <a:bodyPr wrap="square">
            <a:spAutoFit/>
          </a:bodyPr>
          <a:lstStyle/>
          <a:p>
            <a:pPr marL="342900" indent="-342900">
              <a:buFont typeface="Arial" panose="020B0604020202020204" pitchFamily="34" charset="0"/>
              <a:buChar char="•"/>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expected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pion-kaon</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separation for momenta in the range of 2.5-45 GeV/c at cos </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θ = 0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is more than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5.5(4.5)</a:t>
            </a:r>
            <a:r>
              <a:rPr lang="el-GR" sz="2000" dirty="0">
                <a:solidFill>
                  <a:srgbClr val="FF0000"/>
                </a:solidFill>
                <a:latin typeface="Verdana" panose="020B0604030504040204" pitchFamily="34" charset="0"/>
                <a:ea typeface="Verdana" panose="020B0604030504040204" pitchFamily="34" charset="0"/>
                <a:cs typeface="Verdana" panose="020B0604030504040204" pitchFamily="34" charset="0"/>
              </a:rPr>
              <a:t>σ</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for the two resolution scenarios. </a:t>
            </a:r>
          </a:p>
          <a:p>
            <a:pPr marL="342900" indent="-342900">
              <a:buFont typeface="Arial" panose="020B0604020202020204" pitchFamily="34" charset="0"/>
              <a:buChar char="•"/>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At a momentum of 100 GeV/c the separation is still 3.0(2.0)</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σ. </a:t>
            </a:r>
            <a:endPar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Protons</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can be separated from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pions</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for momenta in the range of 2.5-100 GeV/c with more than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6.0(4.8)</a:t>
            </a:r>
            <a:r>
              <a:rPr lang="el-GR" sz="2000" dirty="0">
                <a:solidFill>
                  <a:srgbClr val="FF0000"/>
                </a:solidFill>
                <a:latin typeface="Verdana" panose="020B0604030504040204" pitchFamily="34" charset="0"/>
                <a:ea typeface="Verdana" panose="020B0604030504040204" pitchFamily="34" charset="0"/>
                <a:cs typeface="Verdana" panose="020B0604030504040204" pitchFamily="34" charset="0"/>
              </a:rPr>
              <a:t>σ.</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8641E484-265F-13CB-DC12-D1916CBA49C2}"/>
              </a:ext>
            </a:extLst>
          </p:cNvPr>
          <p:cNvSpPr txBox="1"/>
          <p:nvPr/>
        </p:nvSpPr>
        <p:spPr>
          <a:xfrm>
            <a:off x="2460625" y="5791200"/>
            <a:ext cx="6099858" cy="400110"/>
          </a:xfrm>
          <a:prstGeom prst="rect">
            <a:avLst/>
          </a:prstGeom>
          <a:noFill/>
        </p:spPr>
        <p:txBody>
          <a:bodyPr wrap="square">
            <a:spAutoFit/>
          </a:bodyPr>
          <a:lstStyle/>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8"/>
              </a:rPr>
              <a:t>Nucl. Instrum. Meth. A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8"/>
              </a:rPr>
              <a:t>1081 (2026) 170849 </a:t>
            </a:r>
            <a:endParaRPr lang="nl-NL" sz="2000" dirty="0"/>
          </a:p>
        </p:txBody>
      </p:sp>
    </p:spTree>
    <p:extLst>
      <p:ext uri="{BB962C8B-B14F-4D97-AF65-F5344CB8AC3E}">
        <p14:creationId xmlns:p14="http://schemas.microsoft.com/office/powerpoint/2010/main" val="390393014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68FA3-166F-8F66-AA8C-8F055019EA2B}"/>
            </a:ext>
          </a:extLst>
        </p:cNvPr>
        <p:cNvGrpSpPr/>
        <p:nvPr/>
      </p:nvGrpSpPr>
      <p:grpSpPr>
        <a:xfrm>
          <a:off x="0" y="0"/>
          <a:ext cx="0" cy="0"/>
          <a:chOff x="0" y="0"/>
          <a:chExt cx="0" cy="0"/>
        </a:xfrm>
      </p:grpSpPr>
      <p:pic>
        <p:nvPicPr>
          <p:cNvPr id="11" name="Picture 10" descr="bonn.png">
            <a:extLst>
              <a:ext uri="{FF2B5EF4-FFF2-40B4-BE49-F238E27FC236}">
                <a16:creationId xmlns:a16="http://schemas.microsoft.com/office/drawing/2014/main" id="{BE708F2D-B189-B041-C93F-401D967D004E}"/>
              </a:ext>
            </a:extLst>
          </p:cNvPr>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a:extLst>
              <a:ext uri="{FF2B5EF4-FFF2-40B4-BE49-F238E27FC236}">
                <a16:creationId xmlns:a16="http://schemas.microsoft.com/office/drawing/2014/main" id="{612EABF6-3932-80FD-9BA9-6BF9C15EAEE3}"/>
              </a:ext>
            </a:extLst>
          </p:cNvPr>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a:extLst>
              <a:ext uri="{FF2B5EF4-FFF2-40B4-BE49-F238E27FC236}">
                <a16:creationId xmlns:a16="http://schemas.microsoft.com/office/drawing/2014/main" id="{7F003BE8-3BFA-28BC-E76A-DB0A6A5FC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a:extLst>
              <a:ext uri="{FF2B5EF4-FFF2-40B4-BE49-F238E27FC236}">
                <a16:creationId xmlns:a16="http://schemas.microsoft.com/office/drawing/2014/main" id="{AE2E6CC3-54A8-B1CB-4171-CB159241ECCE}"/>
              </a:ext>
            </a:extLst>
          </p:cNvPr>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a:extLst>
              <a:ext uri="{FF2B5EF4-FFF2-40B4-BE49-F238E27FC236}">
                <a16:creationId xmlns:a16="http://schemas.microsoft.com/office/drawing/2014/main" id="{87975AEA-2411-FDAA-CD1C-C7B9A6742A08}"/>
              </a:ext>
            </a:extLst>
          </p:cNvPr>
          <p:cNvPicPr>
            <a:picLocks noChangeAspect="1"/>
          </p:cNvPicPr>
          <p:nvPr/>
        </p:nvPicPr>
        <p:blipFill>
          <a:blip r:embed="rId6"/>
          <a:stretch>
            <a:fillRect/>
          </a:stretch>
        </p:blipFill>
        <p:spPr>
          <a:xfrm>
            <a:off x="10569576" y="5791200"/>
            <a:ext cx="1089024" cy="696976"/>
          </a:xfrm>
          <a:prstGeom prst="rect">
            <a:avLst/>
          </a:prstGeom>
        </p:spPr>
      </p:pic>
      <p:sp>
        <p:nvSpPr>
          <p:cNvPr id="3" name="TextBox 2">
            <a:extLst>
              <a:ext uri="{FF2B5EF4-FFF2-40B4-BE49-F238E27FC236}">
                <a16:creationId xmlns:a16="http://schemas.microsoft.com/office/drawing/2014/main" id="{8F6F8EC3-00FF-4982-3D2B-56123F9FD575}"/>
              </a:ext>
            </a:extLst>
          </p:cNvPr>
          <p:cNvSpPr txBox="1"/>
          <p:nvPr/>
        </p:nvSpPr>
        <p:spPr>
          <a:xfrm>
            <a:off x="1499456" y="467961"/>
            <a:ext cx="9955088" cy="584775"/>
          </a:xfrm>
          <a:prstGeom prst="rect">
            <a:avLst/>
          </a:prstGeom>
          <a:noFill/>
        </p:spPr>
        <p:txBody>
          <a:bodyPr wrap="square" rtlCol="0">
            <a:spAutoFit/>
          </a:bodyPr>
          <a:lstStyle/>
          <a:p>
            <a:pPr algn="ctr"/>
            <a:r>
              <a:rPr lang="en-NL" sz="32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a:t>
            </a:r>
          </a:p>
        </p:txBody>
      </p:sp>
      <p:sp>
        <p:nvSpPr>
          <p:cNvPr id="14" name="TextBox 13">
            <a:extLst>
              <a:ext uri="{FF2B5EF4-FFF2-40B4-BE49-F238E27FC236}">
                <a16:creationId xmlns:a16="http://schemas.microsoft.com/office/drawing/2014/main" id="{AC22766B-A0AC-D7E4-B0AE-EC791FC9F211}"/>
              </a:ext>
            </a:extLst>
          </p:cNvPr>
          <p:cNvSpPr txBox="1"/>
          <p:nvPr/>
        </p:nvSpPr>
        <p:spPr>
          <a:xfrm>
            <a:off x="1334612" y="1763619"/>
            <a:ext cx="10119932" cy="3970318"/>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lang="en-US" sz="1800" kern="0" dirty="0">
                <a:solidFill>
                  <a:srgbClr val="0066FF"/>
                </a:solidFill>
                <a:latin typeface="Verdana"/>
                <a:cs typeface="Verdana"/>
              </a:rPr>
              <a:t>The PID</a:t>
            </a:r>
            <a:r>
              <a:rPr kumimoji="0" lang="en-US" sz="1800" b="0" i="0" u="none" strike="noStrike" kern="0" cap="none" spc="0" normalizeH="0" baseline="0" noProof="0" dirty="0">
                <a:ln>
                  <a:noFill/>
                </a:ln>
                <a:solidFill>
                  <a:srgbClr val="0066FF"/>
                </a:solidFill>
                <a:effectLst/>
                <a:uLnTx/>
                <a:uFillTx/>
                <a:latin typeface="Verdana"/>
                <a:ea typeface="+mn-ea"/>
                <a:cs typeface="Verdana"/>
              </a:rPr>
              <a:t> resolution for an electron with </a:t>
            </a:r>
            <a:r>
              <a:rPr kumimoji="0" lang="en-GB" sz="1800" b="0" i="0" u="none" strike="noStrike" kern="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p</a:t>
            </a:r>
            <a:r>
              <a:rPr kumimoji="0" lang="en-NL" sz="1800" b="0" i="0" u="none" strike="noStrike" kern="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=5,6 GeV/c </a:t>
            </a:r>
            <a:r>
              <a:rPr kumimoji="0" lang="en-US" sz="1800" b="0" i="0" u="none" strike="noStrike" kern="0" cap="none" spc="0" normalizeH="0" baseline="0" noProof="0" dirty="0">
                <a:ln>
                  <a:noFill/>
                </a:ln>
                <a:solidFill>
                  <a:srgbClr val="0066FF"/>
                </a:solidFill>
                <a:effectLst/>
                <a:uLnTx/>
                <a:uFillTx/>
                <a:latin typeface="Verdana"/>
                <a:ea typeface="+mn-ea"/>
                <a:cs typeface="Verdana"/>
              </a:rPr>
              <a:t>of 1 m track length with 60% coverage is measured to be 2.9(3.6)% at B = 1 Tesla</a:t>
            </a:r>
            <a:r>
              <a:rPr lang="en-US" sz="1800" kern="0" dirty="0">
                <a:solidFill>
                  <a:srgbClr val="0066FF"/>
                </a:solidFill>
                <a:latin typeface="Verdana"/>
                <a:cs typeface="Verdana"/>
              </a:rPr>
              <a:t>.</a:t>
            </a:r>
            <a:r>
              <a:rPr kumimoji="0" lang="en-US" sz="1800" b="0" i="0" u="none" strike="noStrike" kern="0" cap="none" spc="0" normalizeH="0" baseline="0" noProof="0" dirty="0">
                <a:ln>
                  <a:noFill/>
                </a:ln>
                <a:solidFill>
                  <a:srgbClr val="0066FF"/>
                </a:solidFill>
                <a:effectLst/>
                <a:uLnTx/>
                <a:uFillTx/>
                <a:latin typeface="Verdana"/>
                <a:ea typeface="+mn-ea"/>
                <a:cs typeface="Verdana"/>
              </a:rPr>
              <a:t> </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kumimoji="0" lang="en-US" sz="1800" b="0" i="0" u="none" strike="noStrike" kern="0" cap="none" spc="0" normalizeH="0" baseline="0" noProof="0" dirty="0">
                <a:ln>
                  <a:noFill/>
                </a:ln>
                <a:solidFill>
                  <a:srgbClr val="0066FF"/>
                </a:solidFill>
                <a:effectLst/>
                <a:uLnTx/>
                <a:uFillTx/>
                <a:latin typeface="Verdana"/>
                <a:ea typeface="+mn-ea"/>
                <a:cs typeface="Verdana"/>
              </a:rPr>
              <a:t>The extrapolated </a:t>
            </a:r>
            <a:r>
              <a:rPr lang="en-US" sz="1800" kern="0" dirty="0">
                <a:solidFill>
                  <a:srgbClr val="0066FF"/>
                </a:solidFill>
                <a:latin typeface="Verdana"/>
                <a:cs typeface="Verdana"/>
              </a:rPr>
              <a:t>PID</a:t>
            </a:r>
            <a:r>
              <a:rPr kumimoji="0" lang="en-US" sz="1800" b="0" i="0" u="none" strike="noStrike" kern="0" cap="none" spc="0" normalizeH="0" baseline="0" noProof="0" dirty="0">
                <a:ln>
                  <a:noFill/>
                </a:ln>
                <a:solidFill>
                  <a:srgbClr val="0066FF"/>
                </a:solidFill>
                <a:effectLst/>
                <a:uLnTx/>
                <a:uFillTx/>
                <a:latin typeface="Verdana"/>
                <a:ea typeface="+mn-ea"/>
                <a:cs typeface="Verdana"/>
              </a:rPr>
              <a:t> resolution for </a:t>
            </a:r>
            <a:r>
              <a:rPr lang="en-US" sz="1800" kern="0" dirty="0">
                <a:solidFill>
                  <a:srgbClr val="0066FF"/>
                </a:solidFill>
                <a:latin typeface="Verdana"/>
                <a:cs typeface="Verdana"/>
              </a:rPr>
              <a:t>an ILD</a:t>
            </a:r>
            <a:r>
              <a:rPr kumimoji="0" lang="en-US" sz="1800" b="0" i="0" u="none" strike="noStrike" kern="0" cap="none" spc="0" normalizeH="0" baseline="0" noProof="0" dirty="0">
                <a:ln>
                  <a:noFill/>
                </a:ln>
                <a:solidFill>
                  <a:srgbClr val="0066FF"/>
                </a:solidFill>
                <a:effectLst/>
                <a:uLnTx/>
                <a:uFillTx/>
                <a:latin typeface="Verdana"/>
                <a:ea typeface="+mn-ea"/>
                <a:cs typeface="Verdana"/>
              </a:rPr>
              <a:t> detector is 2.4% (3%) </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kumimoji="0" lang="en-US" sz="1800" b="0" i="0" u="none" strike="noStrike" kern="0" cap="none" spc="0" normalizeH="0" baseline="0" noProof="0" dirty="0">
                <a:ln>
                  <a:noFill/>
                </a:ln>
                <a:solidFill>
                  <a:srgbClr val="0066FF"/>
                </a:solidFill>
                <a:effectLst/>
                <a:uLnTx/>
                <a:uFillTx/>
                <a:latin typeface="Verdana"/>
                <a:ea typeface="+mn-ea"/>
                <a:cs typeface="Verdana"/>
              </a:rPr>
              <a:t>This allows for particle identification and separation of kaons from </a:t>
            </a:r>
            <a:r>
              <a:rPr kumimoji="0" lang="en-US" sz="1800" b="0" i="0" u="none" strike="noStrike" kern="0" cap="none" spc="0" normalizeH="0" baseline="0" noProof="0" dirty="0" err="1">
                <a:ln>
                  <a:noFill/>
                </a:ln>
                <a:solidFill>
                  <a:srgbClr val="0066FF"/>
                </a:solidFill>
                <a:effectLst/>
                <a:uLnTx/>
                <a:uFillTx/>
                <a:latin typeface="Verdana"/>
                <a:ea typeface="+mn-ea"/>
                <a:cs typeface="Verdana"/>
              </a:rPr>
              <a:t>pions</a:t>
            </a:r>
            <a:r>
              <a:rPr kumimoji="0" lang="en-US" sz="1800" b="0" i="0" u="none" strike="noStrike" kern="0" cap="none" spc="0" normalizeH="0" baseline="0" noProof="0" dirty="0">
                <a:ln>
                  <a:noFill/>
                </a:ln>
                <a:solidFill>
                  <a:srgbClr val="0066FF"/>
                </a:solidFill>
                <a:effectLst/>
                <a:uLnTx/>
                <a:uFillTx/>
                <a:latin typeface="Verdana"/>
                <a:ea typeface="+mn-ea"/>
                <a:cs typeface="Verdana"/>
              </a:rPr>
              <a:t> up to momenta of </a:t>
            </a:r>
            <a:r>
              <a:rPr kumimoji="0" lang="en-US" sz="1800" b="0" i="0" u="none" strike="noStrike" kern="0" cap="none" spc="0" normalizeH="0" baseline="0" noProof="0" dirty="0">
                <a:ln>
                  <a:noFill/>
                </a:ln>
                <a:solidFill>
                  <a:srgbClr val="FF0000"/>
                </a:solidFill>
                <a:effectLst/>
                <a:uLnTx/>
                <a:uFillTx/>
                <a:latin typeface="Verdana"/>
                <a:ea typeface="+mn-ea"/>
                <a:cs typeface="Verdana"/>
              </a:rPr>
              <a:t>45 GeV </a:t>
            </a:r>
            <a:r>
              <a:rPr kumimoji="0" lang="en-US" sz="1800" b="0" i="0" u="none" strike="noStrike" kern="0" cap="none" spc="0" normalizeH="0" baseline="0" noProof="0" dirty="0">
                <a:ln>
                  <a:noFill/>
                </a:ln>
                <a:solidFill>
                  <a:srgbClr val="0066FF"/>
                </a:solidFill>
                <a:effectLst/>
                <a:uLnTx/>
                <a:uFillTx/>
                <a:latin typeface="Verdana"/>
                <a:ea typeface="+mn-ea"/>
                <a:cs typeface="Verdana"/>
              </a:rPr>
              <a:t>with more than </a:t>
            </a:r>
            <a:r>
              <a:rPr kumimoji="0" lang="en-US" sz="1800" b="0" i="0" u="none" strike="noStrike" kern="0" cap="none" spc="0" normalizeH="0" baseline="0" noProof="0" dirty="0">
                <a:ln>
                  <a:noFill/>
                </a:ln>
                <a:solidFill>
                  <a:srgbClr val="FF0000"/>
                </a:solidFill>
                <a:effectLst/>
                <a:uLnTx/>
                <a:uFillTx/>
                <a:latin typeface="Verdana"/>
                <a:ea typeface="+mn-ea"/>
                <a:cs typeface="Verdana"/>
              </a:rPr>
              <a:t>5.5</a:t>
            </a:r>
            <a:r>
              <a:rPr kumimoji="0" lang="en-US" sz="1800" b="0" i="0" u="none" strike="noStrike" kern="0" cap="none" spc="0" normalizeH="0" baseline="0" noProof="0" dirty="0">
                <a:ln>
                  <a:noFill/>
                </a:ln>
                <a:solidFill>
                  <a:srgbClr val="FF0000"/>
                </a:solidFill>
                <a:effectLst/>
                <a:uLnTx/>
                <a:uFillTx/>
                <a:latin typeface="Symbol" pitchFamily="2" charset="2"/>
                <a:cs typeface="Verdana"/>
              </a:rPr>
              <a:t>s</a:t>
            </a:r>
            <a:r>
              <a:rPr kumimoji="0" lang="en-US" sz="1800" b="0" i="0" u="none" strike="noStrike" kern="0" cap="none" spc="0" normalizeH="0" baseline="0" noProof="0" dirty="0">
                <a:ln>
                  <a:noFill/>
                </a:ln>
                <a:solidFill>
                  <a:srgbClr val="FF0000"/>
                </a:solidFill>
                <a:effectLst/>
                <a:uLnTx/>
                <a:uFillTx/>
                <a:latin typeface="Verdana"/>
                <a:ea typeface="+mn-ea"/>
                <a:cs typeface="Verdana"/>
              </a:rPr>
              <a:t> (4.5</a:t>
            </a:r>
            <a:r>
              <a:rPr kumimoji="0" lang="en-US" sz="1800" b="0" i="0" u="none" strike="noStrike" kern="0" cap="none" spc="0" normalizeH="0" baseline="0" noProof="0" dirty="0">
                <a:ln>
                  <a:noFill/>
                </a:ln>
                <a:solidFill>
                  <a:srgbClr val="FF0000"/>
                </a:solidFill>
                <a:effectLst/>
                <a:uLnTx/>
                <a:uFillTx/>
                <a:latin typeface="Symbol" pitchFamily="2" charset="2"/>
                <a:cs typeface="Verdana"/>
              </a:rPr>
              <a:t>s</a:t>
            </a:r>
            <a:r>
              <a:rPr kumimoji="0" lang="en-US" sz="1800" b="0" i="0" u="none" strike="noStrike" kern="0" cap="none" spc="0" normalizeH="0" baseline="0" noProof="0" dirty="0">
                <a:ln>
                  <a:noFill/>
                </a:ln>
                <a:solidFill>
                  <a:srgbClr val="FF0000"/>
                </a:solidFill>
                <a:effectLst/>
                <a:uLnTx/>
                <a:uFillTx/>
                <a:latin typeface="Verdana"/>
                <a:ea typeface="+mn-ea"/>
                <a:cs typeface="Verdana"/>
              </a:rPr>
              <a:t>) </a:t>
            </a:r>
            <a:r>
              <a:rPr kumimoji="0" lang="en-US" sz="1800" b="0" i="0" u="none" strike="noStrike" kern="0" cap="none" spc="0" normalizeH="0" baseline="0" noProof="0" dirty="0">
                <a:ln>
                  <a:noFill/>
                </a:ln>
                <a:solidFill>
                  <a:srgbClr val="0066FF"/>
                </a:solidFill>
                <a:effectLst/>
                <a:uLnTx/>
                <a:uFillTx/>
                <a:latin typeface="Verdana"/>
                <a:ea typeface="+mn-ea"/>
                <a:cs typeface="Verdana"/>
              </a:rPr>
              <a:t>for cos </a:t>
            </a:r>
            <a:r>
              <a:rPr kumimoji="0" lang="en-US" sz="1800" b="0" i="0" u="none" strike="noStrike" kern="0" cap="none" spc="0" normalizeH="0" baseline="0" noProof="0" dirty="0">
                <a:ln>
                  <a:noFill/>
                </a:ln>
                <a:solidFill>
                  <a:srgbClr val="0066FF"/>
                </a:solidFill>
                <a:effectLst/>
                <a:uLnTx/>
                <a:uFillTx/>
                <a:latin typeface="Symbol" pitchFamily="2" charset="2"/>
                <a:ea typeface="+mn-ea"/>
                <a:cs typeface="Verdana"/>
              </a:rPr>
              <a:t>q</a:t>
            </a:r>
            <a:r>
              <a:rPr lang="en-US" sz="1800" kern="0" dirty="0">
                <a:solidFill>
                  <a:srgbClr val="0066FF"/>
                </a:solidFill>
                <a:latin typeface="Verdana"/>
                <a:cs typeface="Verdana"/>
              </a:rPr>
              <a:t> =</a:t>
            </a:r>
            <a:r>
              <a:rPr kumimoji="0" lang="en-US" sz="1800" b="0" i="0" u="none" strike="noStrike" kern="0" cap="none" spc="0" normalizeH="0" baseline="0" noProof="0" dirty="0">
                <a:ln>
                  <a:noFill/>
                </a:ln>
                <a:solidFill>
                  <a:srgbClr val="0066FF"/>
                </a:solidFill>
                <a:effectLst/>
                <a:uLnTx/>
                <a:uFillTx/>
                <a:latin typeface="Verdana"/>
                <a:ea typeface="+mn-ea"/>
                <a:cs typeface="Verdana"/>
              </a:rPr>
              <a:t> 0. The separation </a:t>
            </a:r>
            <a:r>
              <a:rPr lang="en-US" sz="1800" kern="0" dirty="0">
                <a:solidFill>
                  <a:srgbClr val="0066FF"/>
                </a:solidFill>
                <a:latin typeface="Verdana"/>
                <a:cs typeface="Verdana"/>
              </a:rPr>
              <a:t>in</a:t>
            </a:r>
            <a:r>
              <a:rPr kumimoji="0" lang="en-US" sz="1800" b="0" i="0" u="none" strike="noStrike" kern="0" cap="none" spc="0" normalizeH="0" baseline="0" noProof="0" dirty="0">
                <a:ln>
                  <a:noFill/>
                </a:ln>
                <a:solidFill>
                  <a:srgbClr val="0066FF"/>
                </a:solidFill>
                <a:effectLst/>
                <a:uLnTx/>
                <a:uFillTx/>
                <a:latin typeface="Verdana"/>
                <a:ea typeface="+mn-ea"/>
                <a:cs typeface="Verdana"/>
              </a:rPr>
              <a:t>creases up to cos </a:t>
            </a:r>
            <a:r>
              <a:rPr kumimoji="0" lang="en-US" sz="1800" b="0" i="0" u="none" strike="noStrike" kern="0" cap="none" spc="0" normalizeH="0" baseline="0" noProof="0" dirty="0">
                <a:ln>
                  <a:noFill/>
                </a:ln>
                <a:solidFill>
                  <a:srgbClr val="0066FF"/>
                </a:solidFill>
                <a:effectLst/>
                <a:uLnTx/>
                <a:uFillTx/>
                <a:latin typeface="Symbol" pitchFamily="2" charset="2"/>
                <a:ea typeface="+mn-ea"/>
                <a:cs typeface="Verdana"/>
              </a:rPr>
              <a:t>q</a:t>
            </a:r>
            <a:r>
              <a:rPr lang="en-US" sz="1800" kern="0" dirty="0">
                <a:solidFill>
                  <a:srgbClr val="0066FF"/>
                </a:solidFill>
                <a:latin typeface="Verdana"/>
                <a:cs typeface="Verdana"/>
              </a:rPr>
              <a:t> =</a:t>
            </a:r>
            <a:r>
              <a:rPr kumimoji="0" lang="en-US" sz="1800" b="0" i="0" u="none" strike="noStrike" kern="0" cap="none" spc="0" normalizeH="0" baseline="0" noProof="0" dirty="0">
                <a:ln>
                  <a:noFill/>
                </a:ln>
                <a:solidFill>
                  <a:srgbClr val="0066FF"/>
                </a:solidFill>
                <a:effectLst/>
                <a:uLnTx/>
                <a:uFillTx/>
                <a:latin typeface="Verdana"/>
                <a:ea typeface="+mn-ea"/>
                <a:cs typeface="Verdana"/>
              </a:rPr>
              <a:t> 0.85 (see back up slide). </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lang="en-US" sz="1800" kern="0" dirty="0">
                <a:solidFill>
                  <a:srgbClr val="0066FF"/>
                </a:solidFill>
                <a:latin typeface="Verdana"/>
                <a:cs typeface="Verdana"/>
              </a:rPr>
              <a:t>As demonstrated, the digital read out of a pixel TPC with a small pixel size allows to perform hit and cluster counting</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endParaRPr lang="en-US" sz="1800" kern="0" dirty="0">
              <a:solidFill>
                <a:srgbClr val="0066FF"/>
              </a:solidFill>
              <a:latin typeface="Verdana"/>
              <a:cs typeface="Verdana"/>
            </a:endParaRP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lang="en-US" sz="1800" kern="0" dirty="0">
                <a:solidFill>
                  <a:srgbClr val="0066FF"/>
                </a:solidFill>
                <a:latin typeface="Verdana"/>
                <a:cs typeface="Verdana"/>
              </a:rPr>
              <a:t>Currently a coverage of ~60% is realized with the TPX3 chip. Using the next generation TPX4 chip with Through Silicon Via‘s will allow to enlarge the coverage and increase the PID and tracking performance. The R&amp;D is part of the DRD1 program    </a:t>
            </a:r>
            <a:endParaRPr kumimoji="0" lang="en-US" sz="2000" b="0" i="0" u="none" strike="noStrike" kern="0" cap="none" spc="0" normalizeH="0" baseline="0" noProof="0" dirty="0">
              <a:ln>
                <a:noFill/>
              </a:ln>
              <a:solidFill>
                <a:srgbClr val="000000"/>
              </a:solidFill>
              <a:effectLst/>
              <a:uLnTx/>
              <a:uFillTx/>
              <a:latin typeface="Verdana"/>
              <a:ea typeface="+mn-ea"/>
              <a:cs typeface="Verdana"/>
            </a:endParaRPr>
          </a:p>
        </p:txBody>
      </p:sp>
    </p:spTree>
    <p:extLst>
      <p:ext uri="{BB962C8B-B14F-4D97-AF65-F5344CB8AC3E}">
        <p14:creationId xmlns:p14="http://schemas.microsoft.com/office/powerpoint/2010/main" val="80175156"/>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39822A7A-1EC3-441B-8C12-ABFF22A4945A}"/>
              </a:ext>
            </a:extLst>
          </p:cNvPr>
          <p:cNvSpPr>
            <a:spLocks noGrp="1"/>
          </p:cNvSpPr>
          <p:nvPr>
            <p:ph idx="1"/>
          </p:nvPr>
        </p:nvSpPr>
        <p:spPr>
          <a:xfrm>
            <a:off x="910207" y="1484654"/>
            <a:ext cx="7346033" cy="5184706"/>
          </a:xfrm>
        </p:spPr>
        <p:txBody>
          <a:bodyPr>
            <a:normAutofit/>
          </a:bodyPr>
          <a:lstStyle/>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At the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a pixel TPC as a central tracker – sliced between silicon detectors as in the ILD concept detector - is well suited to carry out the WW, ZH and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tt</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a:t>
            </a:r>
          </a:p>
          <a:p>
            <a:pPr marL="0" indent="0">
              <a:buNone/>
            </a:pPr>
            <a:endParaRPr lang="nl-NL" dirty="0"/>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pic>
        <p:nvPicPr>
          <p:cNvPr id="10" name="Picture 9">
            <a:extLst>
              <a:ext uri="{FF2B5EF4-FFF2-40B4-BE49-F238E27FC236}">
                <a16:creationId xmlns:a16="http://schemas.microsoft.com/office/drawing/2014/main" id="{A776C8F5-4D7C-1845-AB26-BC4CCE072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240" y="1132197"/>
            <a:ext cx="3792693" cy="180369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DB54FF0-E99C-422E-661D-9F132280184A}"/>
                  </a:ext>
                </a:extLst>
              </p:cNvPr>
              <p:cNvSpPr txBox="1"/>
              <p:nvPr/>
            </p:nvSpPr>
            <p:spPr>
              <a:xfrm>
                <a:off x="922371" y="3261171"/>
                <a:ext cx="10718245" cy="2923877"/>
              </a:xfrm>
              <a:prstGeom prst="rect">
                <a:avLst/>
              </a:prstGeom>
              <a:noFill/>
            </p:spPr>
            <p:txBody>
              <a:bodyPr wrap="square">
                <a:spAutoFit/>
              </a:bodyPr>
              <a:lstStyle/>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At the CEPC a pixel TPC is selected as one of the baseline CDR/TDR detectors</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 more challenging situation for a TPC is running at the Z and in particular the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Tera Z program with </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L = 140 10</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34</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cm</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-2</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s</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-1</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and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Z</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bosons</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produced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 rate of </a:t>
                </a:r>
                <a14:m>
                  <m:oMath xmlns:m="http://schemas.openxmlformats.org/officeDocument/2006/math">
                    <m:r>
                      <a:rPr lang="nl-NL" sz="2000" b="0" i="1" smtClean="0">
                        <a:solidFill>
                          <a:srgbClr val="0066FF"/>
                        </a:solidFill>
                        <a:latin typeface="Cambria Math" panose="02040503050406030204" pitchFamily="18" charset="0"/>
                      </a:rPr>
                      <m:t>~</m:t>
                    </m:r>
                  </m:oMath>
                </a14:m>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40 kHz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and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huge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beam</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backgrounds</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 10 Giga-Z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looks realistic with a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pixel TPC and an improved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MDI design.  </a:t>
                </a:r>
              </a:p>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18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For </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detailed</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studies/</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questions</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answers</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see</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backup</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slides</a:t>
                </a:r>
              </a:p>
            </p:txBody>
          </p:sp>
        </mc:Choice>
        <mc:Fallback xmlns="">
          <p:sp>
            <p:nvSpPr>
              <p:cNvPr id="7" name="TextBox 6">
                <a:extLst>
                  <a:ext uri="{FF2B5EF4-FFF2-40B4-BE49-F238E27FC236}">
                    <a16:creationId xmlns:a16="http://schemas.microsoft.com/office/drawing/2014/main" id="{DDB54FF0-E99C-422E-661D-9F132280184A}"/>
                  </a:ext>
                </a:extLst>
              </p:cNvPr>
              <p:cNvSpPr txBox="1">
                <a:spLocks noRot="1" noChangeAspect="1" noMove="1" noResize="1" noEditPoints="1" noAdjustHandles="1" noChangeArrowheads="1" noChangeShapeType="1" noTextEdit="1"/>
              </p:cNvSpPr>
              <p:nvPr/>
            </p:nvSpPr>
            <p:spPr>
              <a:xfrm>
                <a:off x="922371" y="3261171"/>
                <a:ext cx="10718245" cy="2923877"/>
              </a:xfrm>
              <a:prstGeom prst="rect">
                <a:avLst/>
              </a:prstGeom>
              <a:blipFill>
                <a:blip r:embed="rId3"/>
                <a:stretch>
                  <a:fillRect l="-592" t="-1293" r="-592"/>
                </a:stretch>
              </a:blipFill>
            </p:spPr>
            <p:txBody>
              <a:bodyPr/>
              <a:lstStyle/>
              <a:p>
                <a:r>
                  <a:rPr lang="nl-NL">
                    <a:noFill/>
                  </a:rPr>
                  <a:t> </a:t>
                </a:r>
              </a:p>
            </p:txBody>
          </p:sp>
        </mc:Fallback>
      </mc:AlternateContent>
    </p:spTree>
    <p:extLst>
      <p:ext uri="{BB962C8B-B14F-4D97-AF65-F5344CB8AC3E}">
        <p14:creationId xmlns:p14="http://schemas.microsoft.com/office/powerpoint/2010/main" val="2218079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7AB7F-BB93-1C3C-B5D2-DEE4024A88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9C7C71-5D30-EBDD-1E6F-F1AB7DF87A45}"/>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Detector MDI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optimization</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for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FCCee</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45C45CAA-29D0-6B13-B318-E95BD92CB2DE}"/>
              </a:ext>
            </a:extLst>
          </p:cNvPr>
          <p:cNvSpPr>
            <a:spLocks noGrp="1"/>
          </p:cNvSpPr>
          <p:nvPr>
            <p:ph idx="1"/>
          </p:nvPr>
        </p:nvSpPr>
        <p:spPr>
          <a:xfrm>
            <a:off x="910207" y="1268760"/>
            <a:ext cx="7058001" cy="4524585"/>
          </a:xfrm>
        </p:spPr>
        <p:txBody>
          <a:bodyPr>
            <a:normAutofit/>
          </a:bodyPr>
          <a:lstStyle/>
          <a:p>
            <a:pPr marL="0" indent="0">
              <a:buNone/>
            </a:pP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This is important to reduced the machine backgrounds from beam-</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strahlung</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and synchrotron radiation. </a:t>
            </a:r>
          </a:p>
          <a:p>
            <a:pPr marL="0" indent="0">
              <a:buNone/>
            </a:pP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problem with the current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Machine-Detector-Interface (MDI) - so the interaction region is that there are many machine elements near the detector, that create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2"/>
              </a:rPr>
              <a:t>huge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backgrounds from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beamstrahlung</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2500 – 20 times higher than in the ILC.</a:t>
            </a:r>
          </a:p>
          <a:p>
            <a:pPr marL="0" indent="0">
              <a:buNone/>
            </a:pP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Recently the FCC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3"/>
              </a:rPr>
              <a:t>synchrotron radiation</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background turned out to be up to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five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orders of magnitude larger than the beam background. </a:t>
            </a:r>
          </a:p>
          <a:p>
            <a:pPr marL="0" indent="0">
              <a:buNone/>
            </a:pP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It is clear that this makes it difficult to operate any type of detector… One needs a redesign of the machine around </a:t>
            </a:r>
            <a:r>
              <a:rPr lang="en-GB">
                <a:solidFill>
                  <a:srgbClr val="0066FF"/>
                </a:solidFill>
                <a:latin typeface="Verdana" panose="020B0604030504040204" pitchFamily="34" charset="0"/>
                <a:ea typeface="Verdana" panose="020B0604030504040204" pitchFamily="34" charset="0"/>
                <a:cs typeface="Verdana" panose="020B0604030504040204" pitchFamily="34" charset="0"/>
              </a:rPr>
              <a:t>the interaction region. </a:t>
            </a: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p>
        </p:txBody>
      </p:sp>
      <p:sp>
        <p:nvSpPr>
          <p:cNvPr id="4" name="Tijdelijke aanduiding voor datum 3">
            <a:extLst>
              <a:ext uri="{FF2B5EF4-FFF2-40B4-BE49-F238E27FC236}">
                <a16:creationId xmlns:a16="http://schemas.microsoft.com/office/drawing/2014/main" id="{F93C9B60-5D0E-9173-6082-12982A19EF5A}"/>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427AC1A2-8C71-2552-D0D7-31535EF0B96C}"/>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pic>
        <p:nvPicPr>
          <p:cNvPr id="8" name="Picture 7">
            <a:extLst>
              <a:ext uri="{FF2B5EF4-FFF2-40B4-BE49-F238E27FC236}">
                <a16:creationId xmlns:a16="http://schemas.microsoft.com/office/drawing/2014/main" id="{E331C1F1-1037-029B-68C6-34112F4FA2A9}"/>
              </a:ext>
            </a:extLst>
          </p:cNvPr>
          <p:cNvPicPr>
            <a:picLocks noChangeAspect="1"/>
          </p:cNvPicPr>
          <p:nvPr/>
        </p:nvPicPr>
        <p:blipFill>
          <a:blip r:embed="rId4"/>
          <a:stretch>
            <a:fillRect/>
          </a:stretch>
        </p:blipFill>
        <p:spPr>
          <a:xfrm>
            <a:off x="7968208" y="1064655"/>
            <a:ext cx="4032448" cy="5445749"/>
          </a:xfrm>
          <a:prstGeom prst="rect">
            <a:avLst/>
          </a:prstGeom>
        </p:spPr>
      </p:pic>
    </p:spTree>
    <p:extLst>
      <p:ext uri="{BB962C8B-B14F-4D97-AF65-F5344CB8AC3E}">
        <p14:creationId xmlns:p14="http://schemas.microsoft.com/office/powerpoint/2010/main" val="1506809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DFD1-471A-2761-0A4D-367E55B2C3D0}"/>
            </a:ext>
          </a:extLst>
        </p:cNvPr>
        <p:cNvGrpSpPr/>
        <p:nvPr/>
      </p:nvGrpSpPr>
      <p:grpSpPr>
        <a:xfrm>
          <a:off x="0" y="0"/>
          <a:ext cx="0" cy="0"/>
          <a:chOff x="0" y="0"/>
          <a:chExt cx="0" cy="0"/>
        </a:xfrm>
      </p:grpSpPr>
      <p:sp>
        <p:nvSpPr>
          <p:cNvPr id="3074" name="Rectangle 4">
            <a:extLst>
              <a:ext uri="{FF2B5EF4-FFF2-40B4-BE49-F238E27FC236}">
                <a16:creationId xmlns:a16="http://schemas.microsoft.com/office/drawing/2014/main" id="{C474FC0C-398A-A262-03A9-FA9B8141716F}"/>
              </a:ext>
            </a:extLst>
          </p:cNvPr>
          <p:cNvSpPr>
            <a:spLocks noGrp="1" noChangeArrowheads="1"/>
          </p:cNvSpPr>
          <p:nvPr>
            <p:ph type="ctrTitle"/>
          </p:nvPr>
        </p:nvSpPr>
        <p:spPr>
          <a:xfrm>
            <a:off x="1892942" y="332656"/>
            <a:ext cx="8883578" cy="1080120"/>
          </a:xfrm>
        </p:spPr>
        <p:txBody>
          <a:bodyPr anchor="ctr"/>
          <a:lstStyle/>
          <a:p>
            <a:r>
              <a:rPr lang="en-GB" altLang="en-US" sz="3200" b="0" dirty="0">
                <a:solidFill>
                  <a:srgbClr val="FF0000"/>
                </a:solidFill>
                <a:latin typeface="Verdana"/>
                <a:cs typeface="Verdana"/>
              </a:rPr>
              <a:t>The ILD Detector concept</a:t>
            </a:r>
          </a:p>
        </p:txBody>
      </p:sp>
      <p:sp>
        <p:nvSpPr>
          <p:cNvPr id="5" name="TextBox 4">
            <a:extLst>
              <a:ext uri="{FF2B5EF4-FFF2-40B4-BE49-F238E27FC236}">
                <a16:creationId xmlns:a16="http://schemas.microsoft.com/office/drawing/2014/main" id="{22CF7F9A-F224-DC1C-EE4C-365040637242}"/>
              </a:ext>
            </a:extLst>
          </p:cNvPr>
          <p:cNvSpPr txBox="1"/>
          <p:nvPr/>
        </p:nvSpPr>
        <p:spPr>
          <a:xfrm>
            <a:off x="1734846" y="5805264"/>
            <a:ext cx="9473722" cy="461665"/>
          </a:xfrm>
          <a:prstGeom prst="rect">
            <a:avLst/>
          </a:prstGeom>
          <a:noFill/>
        </p:spPr>
        <p:txBody>
          <a:bodyPr wrap="square">
            <a:spAutoFit/>
          </a:bodyPr>
          <a:lstStyle/>
          <a:p>
            <a:r>
              <a:rPr lang="en-US" dirty="0">
                <a:latin typeface="Verdana"/>
                <a:cs typeface="Verdana"/>
              </a:rPr>
              <a:t>ILD </a:t>
            </a:r>
            <a:r>
              <a:rPr lang="en-US" dirty="0">
                <a:latin typeface="Verdana"/>
                <a:cs typeface="Verdana"/>
                <a:hlinkClick r:id="rId3"/>
              </a:rPr>
              <a:t>LOI</a:t>
            </a:r>
            <a:r>
              <a:rPr lang="en-US" dirty="0">
                <a:latin typeface="Verdana"/>
                <a:cs typeface="Verdana"/>
              </a:rPr>
              <a:t> 2010 </a:t>
            </a:r>
            <a:r>
              <a:rPr lang="en-US" dirty="0">
                <a:latin typeface="Verdana"/>
                <a:cs typeface="Verdana"/>
                <a:hlinkClick r:id="rId4"/>
              </a:rPr>
              <a:t>IDR</a:t>
            </a:r>
            <a:r>
              <a:rPr lang="en-US" dirty="0">
                <a:latin typeface="Verdana"/>
                <a:cs typeface="Verdana"/>
              </a:rPr>
              <a:t> 2020. </a:t>
            </a:r>
            <a:r>
              <a:rPr lang="en-US" dirty="0" err="1">
                <a:latin typeface="Verdana"/>
                <a:cs typeface="Verdana"/>
              </a:rPr>
              <a:t>Nikhef</a:t>
            </a:r>
            <a:r>
              <a:rPr lang="en-US" dirty="0">
                <a:latin typeface="Verdana"/>
                <a:cs typeface="Verdana"/>
              </a:rPr>
              <a:t> member of ILD since 2008 </a:t>
            </a:r>
            <a:endParaRPr lang="nl-NL" dirty="0"/>
          </a:p>
        </p:txBody>
      </p:sp>
      <p:pic>
        <p:nvPicPr>
          <p:cNvPr id="6" name="Picture 5">
            <a:extLst>
              <a:ext uri="{FF2B5EF4-FFF2-40B4-BE49-F238E27FC236}">
                <a16:creationId xmlns:a16="http://schemas.microsoft.com/office/drawing/2014/main" id="{AA9DC8B7-5FA4-B30D-0339-EFD9B928DCB4}"/>
              </a:ext>
            </a:extLst>
          </p:cNvPr>
          <p:cNvPicPr>
            <a:picLocks noChangeAspect="1"/>
          </p:cNvPicPr>
          <p:nvPr/>
        </p:nvPicPr>
        <p:blipFill>
          <a:blip r:embed="rId5"/>
          <a:stretch>
            <a:fillRect/>
          </a:stretch>
        </p:blipFill>
        <p:spPr>
          <a:xfrm>
            <a:off x="2279576" y="1412777"/>
            <a:ext cx="7684007" cy="4135104"/>
          </a:xfrm>
          <a:prstGeom prst="rect">
            <a:avLst/>
          </a:prstGeom>
        </p:spPr>
      </p:pic>
    </p:spTree>
    <p:extLst>
      <p:ext uri="{BB962C8B-B14F-4D97-AF65-F5344CB8AC3E}">
        <p14:creationId xmlns:p14="http://schemas.microsoft.com/office/powerpoint/2010/main" val="382032216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A6131-5760-4854-9184-A8DBAE0EE3CC}"/>
              </a:ext>
            </a:extLst>
          </p:cNvPr>
          <p:cNvSpPr>
            <a:spLocks noGrp="1"/>
          </p:cNvSpPr>
          <p:nvPr>
            <p:ph type="title"/>
          </p:nvPr>
        </p:nvSpPr>
        <p:spPr>
          <a:xfrm>
            <a:off x="948266" y="332656"/>
            <a:ext cx="10363200" cy="720080"/>
          </a:xfrm>
        </p:spPr>
        <p:txBody>
          <a:bodyPr/>
          <a:lstStyle/>
          <a:p>
            <a:r>
              <a:rPr lang="en-US" sz="3200" b="0" dirty="0">
                <a:solidFill>
                  <a:srgbClr val="FF0000"/>
                </a:solidFill>
                <a:latin typeface="Verdana"/>
                <a:cs typeface="Verdana"/>
              </a:rPr>
              <a:t>Conclusions</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Pixel TPC at a </a:t>
            </a:r>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US" sz="3200" b="0" dirty="0">
              <a:solidFill>
                <a:srgbClr val="FF0000"/>
              </a:solidFill>
              <a:latin typeface="Verdana"/>
              <a:cs typeface="Verdana"/>
            </a:endParaRPr>
          </a:p>
        </p:txBody>
      </p:sp>
      <p:sp>
        <p:nvSpPr>
          <p:cNvPr id="3" name="Tijdelijke aanduiding voor inhoud 2">
            <a:extLst>
              <a:ext uri="{FF2B5EF4-FFF2-40B4-BE49-F238E27FC236}">
                <a16:creationId xmlns:a16="http://schemas.microsoft.com/office/drawing/2014/main" id="{C6D65CE5-28D5-4BA6-93F2-E2172EAB075C}"/>
              </a:ext>
            </a:extLst>
          </p:cNvPr>
          <p:cNvSpPr>
            <a:spLocks noGrp="1"/>
          </p:cNvSpPr>
          <p:nvPr>
            <p:ph idx="1"/>
          </p:nvPr>
        </p:nvSpPr>
        <p:spPr>
          <a:xfrm>
            <a:off x="1415480" y="1460004"/>
            <a:ext cx="9505056" cy="4849316"/>
          </a:xfrm>
        </p:spPr>
        <p:txBody>
          <a:bodyPr/>
          <a:lstStyle/>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performance of a pixel TPC based on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GridPixes</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has been studied based on prototypes and test beam measurements. It provides</a:t>
            </a:r>
          </a:p>
          <a:p>
            <a:pPr lvl="1"/>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high precision continuous tracking with a low material budget </a:t>
            </a:r>
          </a:p>
          <a:p>
            <a:pPr lvl="1"/>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very powerful particle identification</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At the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 pixel TPC as a central tracker – sliced between silicon detectors as in the ILD concept detector - is well suited to carry out the WW, ZH and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tt</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 10 Giga-Z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looks realistic with the proposed  pixel TPC and an improved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MDI design. </a:t>
            </a:r>
          </a:p>
          <a:p>
            <a:r>
              <a:rPr kumimoji="0" lang="en-US" b="0" i="0" u="none" strike="noStrike" kern="0" cap="none" spc="0" normalizeH="0" baseline="0" noProof="0" dirty="0">
                <a:ln>
                  <a:noFill/>
                </a:ln>
                <a:solidFill>
                  <a:srgbClr val="0066FF"/>
                </a:solidFill>
                <a:effectLst/>
                <a:uLnTx/>
                <a:uFillTx/>
                <a:latin typeface="Verdana"/>
                <a:ea typeface="+mn-ea"/>
                <a:cs typeface="Verdana"/>
              </a:rPr>
              <a:t>After years of R</a:t>
            </a:r>
            <a:r>
              <a:rPr lang="en-US" dirty="0">
                <a:solidFill>
                  <a:srgbClr val="0066FF"/>
                </a:solidFill>
                <a:latin typeface="Verdana"/>
                <a:cs typeface="Verdana"/>
              </a:rPr>
              <a:t>&amp;D</a:t>
            </a:r>
            <a:r>
              <a:rPr kumimoji="0" lang="en-US" b="0" i="0" u="none" strike="noStrike" kern="0" cap="none" spc="0" normalizeH="0" baseline="0" noProof="0" dirty="0">
                <a:ln>
                  <a:noFill/>
                </a:ln>
                <a:solidFill>
                  <a:srgbClr val="0066FF"/>
                </a:solidFill>
                <a:effectLst/>
                <a:uLnTx/>
                <a:uFillTx/>
                <a:latin typeface="Verdana"/>
                <a:ea typeface="+mn-ea"/>
                <a:cs typeface="Verdana"/>
              </a:rPr>
              <a:t>, a  pixel TPC has become a realistic viable option for experiments</a:t>
            </a:r>
            <a:endPar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R&amp;D on a Pixel TPC with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devices with reduced ion back flow based on the TPX3 or TPX4 ASICs are part of the DRD1 program</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One could consider to use Ne as a TPC gas for the Tera-Z running</a:t>
            </a:r>
          </a:p>
          <a:p>
            <a:pPr marL="0" indent="0">
              <a:buNone/>
            </a:pP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0" indent="0">
              <a:buNone/>
            </a:pP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03610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6" y="188640"/>
            <a:ext cx="10764357" cy="3024336"/>
          </a:xfrm>
        </p:spPr>
        <p:txBody>
          <a:bodyPr/>
          <a:lstStyle/>
          <a:p>
            <a:br>
              <a:rPr lang="nl-NL" sz="3600" b="0" dirty="0">
                <a:latin typeface="Verdana" panose="020B0604030504040204" pitchFamily="34" charset="0"/>
                <a:ea typeface="Verdana" panose="020B0604030504040204" pitchFamily="34" charset="0"/>
                <a:cs typeface="Verdana" panose="020B0604030504040204" pitchFamily="34" charset="0"/>
              </a:rPr>
            </a:br>
            <a:br>
              <a:rPr lang="nl-NL" sz="3600" b="0" dirty="0">
                <a:latin typeface="Verdana" panose="020B0604030504040204" pitchFamily="34" charset="0"/>
                <a:ea typeface="Verdana" panose="020B0604030504040204" pitchFamily="34" charset="0"/>
                <a:cs typeface="Verdana" panose="020B0604030504040204" pitchFamily="34" charset="0"/>
              </a:rPr>
            </a:br>
            <a:r>
              <a:rPr lang="nl-NL" sz="4000" b="0" dirty="0" err="1">
                <a:solidFill>
                  <a:srgbClr val="FF0000"/>
                </a:solidFill>
                <a:latin typeface="Verdana" panose="020B0604030504040204" pitchFamily="34" charset="0"/>
                <a:ea typeface="Verdana" panose="020B0604030504040204" pitchFamily="34" charset="0"/>
                <a:cs typeface="Verdana" panose="020B0604030504040204" pitchFamily="34" charset="0"/>
              </a:rPr>
              <a:t>Backup</a:t>
            </a:r>
            <a:r>
              <a:rPr lang="nl-NL" sz="4000" b="0" dirty="0">
                <a:solidFill>
                  <a:srgbClr val="FF0000"/>
                </a:solidFill>
                <a:latin typeface="Verdana" panose="020B0604030504040204" pitchFamily="34" charset="0"/>
                <a:ea typeface="Verdana" panose="020B0604030504040204" pitchFamily="34" charset="0"/>
                <a:cs typeface="Verdana" panose="020B0604030504040204" pitchFamily="34" charset="0"/>
              </a:rPr>
              <a:t> plots</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37853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5495415" cy="584775"/>
          </a:xfrm>
          <a:prstGeom prst="rect">
            <a:avLst/>
          </a:prstGeom>
        </p:spPr>
        <p:txBody>
          <a:bodyPr wrap="none">
            <a:spAutoFit/>
          </a:bodyPr>
          <a:lstStyle/>
          <a:p>
            <a:r>
              <a:rPr lang="nl-NL" sz="3200" kern="0" dirty="0">
                <a:solidFill>
                  <a:srgbClr val="FF0000"/>
                </a:solidFill>
                <a:latin typeface="Verdana"/>
                <a:ea typeface="+mj-ea"/>
                <a:cs typeface="Verdana"/>
              </a:rPr>
              <a:t>Pixel TPC tracking studies</a:t>
            </a:r>
          </a:p>
        </p:txBody>
      </p:sp>
      <p:sp>
        <p:nvSpPr>
          <p:cNvPr id="5" name="TextBox 4">
            <a:extLst>
              <a:ext uri="{FF2B5EF4-FFF2-40B4-BE49-F238E27FC236}">
                <a16:creationId xmlns:a16="http://schemas.microsoft.com/office/drawing/2014/main" id="{2F883329-1F52-BA4C-229D-2347B571B407}"/>
              </a:ext>
            </a:extLst>
          </p:cNvPr>
          <p:cNvSpPr txBox="1"/>
          <p:nvPr/>
        </p:nvSpPr>
        <p:spPr>
          <a:xfrm>
            <a:off x="1879106" y="1484784"/>
            <a:ext cx="9324975" cy="707886"/>
          </a:xfrm>
          <a:prstGeom prst="rect">
            <a:avLst/>
          </a:prstGeom>
          <a:noFill/>
        </p:spPr>
        <p:txBody>
          <a:bodyPr wrap="square">
            <a:spAutoFit/>
          </a:bodyPr>
          <a:lstStyle/>
          <a:p>
            <a:r>
              <a:rPr lang="en-NL" sz="2000" dirty="0">
                <a:solidFill>
                  <a:srgbClr val="FF0000"/>
                </a:solidFill>
                <a:latin typeface="Verdana" panose="020B0604030504040204" pitchFamily="34" charset="0"/>
                <a:ea typeface="Verdana" panose="020B0604030504040204" pitchFamily="34" charset="0"/>
                <a:cs typeface="Verdana" panose="020B0604030504040204" pitchFamily="34" charset="0"/>
              </a:rPr>
              <a:t>ILD tracking Performance for a Pixel TPC based on test beam </a:t>
            </a: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3CF1A895-AB68-8AD4-48C1-DAED0FA4A1E8}"/>
              </a:ext>
            </a:extLst>
          </p:cNvPr>
          <p:cNvSpPr txBox="1"/>
          <p:nvPr/>
        </p:nvSpPr>
        <p:spPr>
          <a:xfrm>
            <a:off x="623392" y="2132856"/>
            <a:ext cx="4032448" cy="3170099"/>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last 10 cm track provides very high resolution ‘point’ in the endcap (cos </a:t>
            </a:r>
            <a:r>
              <a:rPr lang="en-GB" sz="2000" dirty="0">
                <a:solidFill>
                  <a:srgbClr val="0066FF"/>
                </a:solidFill>
                <a:latin typeface="Symbol" pitchFamily="2" charset="2"/>
                <a:ea typeface="Verdana" panose="020B0604030504040204" pitchFamily="34" charset="0"/>
                <a:cs typeface="Verdana" panose="020B0604030504040204" pitchFamily="34" charset="0"/>
              </a:rPr>
              <a:t>q</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&gt;0.8). This is due to the short drift distance and the high resolution pixel readout.</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One use the endcap ‘point’ to calibrate out (part of) the TPC distortions.</a:t>
            </a:r>
            <a:endParaRPr lang="en-NL" sz="2000" dirty="0"/>
          </a:p>
        </p:txBody>
      </p:sp>
      <p:pic>
        <p:nvPicPr>
          <p:cNvPr id="4" name="Picture 3">
            <a:extLst>
              <a:ext uri="{FF2B5EF4-FFF2-40B4-BE49-F238E27FC236}">
                <a16:creationId xmlns:a16="http://schemas.microsoft.com/office/drawing/2014/main" id="{45D58C77-2C0B-C2B7-4593-46C92A045A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022219" y="764419"/>
            <a:ext cx="4414762" cy="6858000"/>
          </a:xfrm>
          <a:prstGeom prst="rect">
            <a:avLst/>
          </a:prstGeom>
        </p:spPr>
      </p:pic>
    </p:spTree>
    <p:extLst>
      <p:ext uri="{BB962C8B-B14F-4D97-AF65-F5344CB8AC3E}">
        <p14:creationId xmlns:p14="http://schemas.microsoft.com/office/powerpoint/2010/main" val="85947479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CA3B8D-2222-F4B1-AA2B-F3698E023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96939" y="96875"/>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 acceptance</a:t>
            </a:r>
          </a:p>
        </p:txBody>
      </p:sp>
      <p:sp>
        <p:nvSpPr>
          <p:cNvPr id="5" name="TextBox 4">
            <a:extLst>
              <a:ext uri="{FF2B5EF4-FFF2-40B4-BE49-F238E27FC236}">
                <a16:creationId xmlns:a16="http://schemas.microsoft.com/office/drawing/2014/main" id="{2F883329-1F52-BA4C-229D-2347B571B407}"/>
              </a:ext>
            </a:extLst>
          </p:cNvPr>
          <p:cNvSpPr txBox="1"/>
          <p:nvPr/>
        </p:nvSpPr>
        <p:spPr>
          <a:xfrm>
            <a:off x="6500966" y="2091620"/>
            <a:ext cx="5418584" cy="4401205"/>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pion kaon</a:t>
            </a: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|&lt;Eloss </a:t>
            </a:r>
            <a:r>
              <a:rPr lang="en-NL" sz="2000" dirty="0">
                <a:solidFill>
                  <a:srgbClr val="0066FF"/>
                </a:solidFill>
                <a:latin typeface="Symbol" pitchFamily="2" charset="2"/>
                <a:ea typeface="Verdana" panose="020B0604030504040204" pitchFamily="34" charset="0"/>
                <a:cs typeface="Verdana" panose="020B0604030504040204" pitchFamily="34" charset="0"/>
              </a:rPr>
              <a:t>p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&lt;Eloss </a:t>
            </a:r>
            <a:r>
              <a:rPr lang="en-NL" sz="2000" dirty="0">
                <a:solidFill>
                  <a:srgbClr val="0066FF"/>
                </a:solidFill>
                <a:latin typeface="Symbol" pitchFamily="2" charset="2"/>
                <a:ea typeface="Verdana" panose="020B0604030504040204" pitchFamily="34" charset="0"/>
                <a:cs typeface="Verdana" panose="020B0604030504040204" pitchFamily="34" charset="0"/>
              </a:rPr>
              <a:t>K</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a:t>
            </a:r>
            <a:r>
              <a:rPr lang="en-NL" sz="2000" dirty="0">
                <a:solidFill>
                  <a:srgbClr val="0066FF"/>
                </a:solidFill>
                <a:latin typeface="Symbol" pitchFamily="2" charset="2"/>
                <a:ea typeface="Verdana" panose="020B0604030504040204" pitchFamily="34" charset="0"/>
                <a:cs typeface="Verdana" panose="020B0604030504040204" pitchFamily="34" charset="0"/>
              </a:rPr>
              <a:t>s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p</a:t>
            </a:r>
          </a:p>
          <a:p>
            <a:pPr marL="342900" indent="-342900">
              <a:buFont typeface="Arial" panose="020B0604020202020204" pitchFamily="34" charset="0"/>
              <a:buChar char="•"/>
            </a:pPr>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pion kaon for different cos(theta) values due to the track length dependence</a:t>
            </a:r>
          </a:p>
          <a:p>
            <a:pPr marL="342900" indent="-342900">
              <a:buFont typeface="Arial" panose="020B0604020202020204" pitchFamily="34" charset="0"/>
              <a:buChar char="•"/>
            </a:pPr>
            <a:r>
              <a:rPr lang="en-NL" sz="2000" dirty="0">
                <a:solidFill>
                  <a:srgbClr val="FF0000"/>
                </a:solidFill>
                <a:latin typeface="Verdana" panose="020B0604030504040204" pitchFamily="34" charset="0"/>
                <a:ea typeface="Verdana" panose="020B0604030504040204" pitchFamily="34" charset="0"/>
                <a:cs typeface="Verdana" panose="020B0604030504040204" pitchFamily="34" charset="0"/>
              </a:rPr>
              <a:t>For cos(theta)=0 till 0.95 the separation lies between the black and red curves.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Only above 0.95-0.975 the separation drops till the blue curve.</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Excellent performance over very large polar angle range </a:t>
            </a:r>
          </a:p>
          <a:p>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93983F02-12B4-6174-519C-1A054914A060}"/>
              </a:ext>
            </a:extLst>
          </p:cNvPr>
          <p:cNvSpPr txBox="1"/>
          <p:nvPr/>
        </p:nvSpPr>
        <p:spPr>
          <a:xfrm>
            <a:off x="1499456" y="2300788"/>
            <a:ext cx="2520280" cy="461665"/>
          </a:xfrm>
          <a:prstGeom prst="rect">
            <a:avLst/>
          </a:prstGeom>
          <a:noFill/>
        </p:spPr>
        <p:txBody>
          <a:bodyPr wrap="square" rtlCol="0">
            <a:spAutoFit/>
          </a:bodyPr>
          <a:lstStyle/>
          <a:p>
            <a:r>
              <a:rPr lang="en-NL" dirty="0">
                <a:latin typeface="Verdana" panose="020B0604030504040204" pitchFamily="34" charset="0"/>
                <a:ea typeface="Verdana" panose="020B0604030504040204" pitchFamily="34" charset="0"/>
                <a:cs typeface="Verdana" panose="020B0604030504040204" pitchFamily="34" charset="0"/>
              </a:rPr>
              <a:t>ILD Pixel TPC</a:t>
            </a:r>
          </a:p>
        </p:txBody>
      </p:sp>
    </p:spTree>
    <p:extLst>
      <p:ext uri="{BB962C8B-B14F-4D97-AF65-F5344CB8AC3E}">
        <p14:creationId xmlns:p14="http://schemas.microsoft.com/office/powerpoint/2010/main" val="1068663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563D-7BCC-312B-BBD6-535E6A6073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73A166-0734-328B-E17E-5C1D790F3F50}"/>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85BF27E6-ED82-3A5E-D146-9809D08B2A1C}"/>
                  </a:ext>
                </a:extLst>
              </p:cNvPr>
              <p:cNvSpPr>
                <a:spLocks noGrp="1"/>
              </p:cNvSpPr>
              <p:nvPr>
                <p:ph idx="1"/>
              </p:nvPr>
            </p:nvSpPr>
            <p:spPr>
              <a:xfrm>
                <a:off x="695400" y="988740"/>
                <a:ext cx="11234465" cy="5184706"/>
              </a:xfrm>
            </p:spPr>
            <p:txBody>
              <a:bodyPr>
                <a:normAutofit lnSpcReduction="10000"/>
              </a:bodyPr>
              <a:lstStyle/>
              <a:p>
                <a:pPr marL="0" indent="0">
                  <a:buNone/>
                </a:pPr>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Can</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 pixel TPC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reconstruct</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Z</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events?</a:t>
                </a: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The TPC total drift time is about </a:t>
                </a:r>
                <a:r>
                  <a:rPr lang="en-US" sz="1800" dirty="0">
                    <a:latin typeface="Verdana" panose="020B0604030504040204" pitchFamily="34" charset="0"/>
                    <a:ea typeface="Verdana" panose="020B0604030504040204" pitchFamily="34" charset="0"/>
                    <a:cs typeface="Verdana" panose="020B0604030504040204" pitchFamily="34" charset="0"/>
                  </a:rPr>
                  <a:t>30 </a:t>
                </a:r>
                <a:r>
                  <a:rPr lang="en-US" sz="1800" dirty="0" err="1">
                    <a:latin typeface="Verdana" panose="020B0604030504040204" pitchFamily="34" charset="0"/>
                    <a:ea typeface="Verdana" panose="020B0604030504040204" pitchFamily="34" charset="0"/>
                    <a:cs typeface="Verdana" panose="020B0604030504040204" pitchFamily="34" charset="0"/>
                  </a:rPr>
                  <a:t>μs</a:t>
                </a:r>
                <a:endParaRPr lang="en-US" sz="1800" dirty="0">
                  <a:latin typeface="Verdana" panose="020B0604030504040204" pitchFamily="34" charset="0"/>
                  <a:ea typeface="Verdana" panose="020B0604030504040204" pitchFamily="34" charset="0"/>
                  <a:cs typeface="Verdana" panose="020B0604030504040204" pitchFamily="34" charset="0"/>
                </a:endParaRPr>
              </a:p>
              <a:p>
                <a:pPr lvl="1"/>
                <a:r>
                  <a:rPr lang="en-US" sz="1800" dirty="0">
                    <a:latin typeface="Verdana" panose="020B0604030504040204" pitchFamily="34" charset="0"/>
                    <a:ea typeface="Verdana" panose="020B0604030504040204" pitchFamily="34" charset="0"/>
                    <a:cs typeface="Verdana" panose="020B0604030504040204" pitchFamily="34" charset="0"/>
                  </a:rPr>
                  <a:t>This means that there is on average 1.2 event / TPC readout cycle</a:t>
                </a:r>
              </a:p>
              <a:p>
                <a:pPr lvl="1"/>
                <a:r>
                  <a:rPr lang="nl-NL" sz="1800" dirty="0">
                    <a:latin typeface="Verdana" panose="020B0604030504040204" pitchFamily="34" charset="0"/>
                    <a:ea typeface="Verdana" panose="020B0604030504040204" pitchFamily="34" charset="0"/>
                    <a:cs typeface="Verdana" panose="020B0604030504040204" pitchFamily="34" charset="0"/>
                  </a:rPr>
                  <a:t>YES: The excellent time </a:t>
                </a:r>
                <a:r>
                  <a:rPr lang="nl-NL" sz="1800" dirty="0" err="1">
                    <a:latin typeface="Verdana" panose="020B0604030504040204" pitchFamily="34" charset="0"/>
                    <a:ea typeface="Verdana" panose="020B0604030504040204" pitchFamily="34" charset="0"/>
                    <a:cs typeface="Verdana" panose="020B0604030504040204" pitchFamily="34" charset="0"/>
                  </a:rPr>
                  <a:t>resolution</a:t>
                </a:r>
                <a:r>
                  <a:rPr lang="nl-NL" sz="1800" dirty="0">
                    <a:latin typeface="Verdana" panose="020B0604030504040204" pitchFamily="34" charset="0"/>
                    <a:ea typeface="Verdana" panose="020B0604030504040204" pitchFamily="34" charset="0"/>
                    <a:cs typeface="Verdana" panose="020B0604030504040204" pitchFamily="34" charset="0"/>
                  </a:rPr>
                  <a:t>: time stamping of tracks &lt; 1.2 ns </a:t>
                </a:r>
                <a:r>
                  <a:rPr lang="nl-NL" sz="1800" dirty="0" err="1">
                    <a:latin typeface="Verdana" panose="020B0604030504040204" pitchFamily="34" charset="0"/>
                    <a:ea typeface="Verdana" panose="020B0604030504040204" pitchFamily="34" charset="0"/>
                    <a:cs typeface="Verdana" panose="020B0604030504040204" pitchFamily="34" charset="0"/>
                  </a:rPr>
                  <a:t>allows</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to</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resolve</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and</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reconstruct</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the</a:t>
                </a:r>
                <a:r>
                  <a:rPr lang="nl-NL" sz="1800" dirty="0">
                    <a:latin typeface="Verdana" panose="020B0604030504040204" pitchFamily="34" charset="0"/>
                    <a:ea typeface="Verdana" panose="020B0604030504040204" pitchFamily="34" charset="0"/>
                    <a:cs typeface="Verdana" panose="020B0604030504040204" pitchFamily="34" charset="0"/>
                  </a:rPr>
                  <a:t> events</a:t>
                </a:r>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Can the current readout deal with the Z rate?</a:t>
                </a:r>
              </a:p>
              <a:p>
                <a:pPr lvl="1"/>
                <a:r>
                  <a:rPr lang="en-GB" sz="1800" dirty="0">
                    <a:latin typeface="Verdana" panose="020B0604030504040204" pitchFamily="34" charset="0"/>
                    <a:ea typeface="Verdana" panose="020B0604030504040204" pitchFamily="34" charset="0"/>
                    <a:cs typeface="Verdana" panose="020B0604030504040204" pitchFamily="34" charset="0"/>
                  </a:rPr>
                  <a:t>Link speed of Timepix3 (in Quad): 2.6 M hits/s per 1.41 × 1.41 cm</a:t>
                </a:r>
                <a:r>
                  <a:rPr lang="en-GB" sz="1800" baseline="30000" dirty="0">
                    <a:latin typeface="Verdana" panose="020B0604030504040204" pitchFamily="34" charset="0"/>
                    <a:ea typeface="Verdana" panose="020B0604030504040204" pitchFamily="34" charset="0"/>
                    <a:cs typeface="Verdana" panose="020B0604030504040204" pitchFamily="34" charset="0"/>
                  </a:rPr>
                  <a:t>2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In the module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testbeam</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we tested up to rates of  5.7 kHz</a:t>
                </a:r>
                <a:endParaRPr lang="en-GB" sz="1800" baseline="30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YES: This is sufficient to deal with hits from Z’s in high luminosity Z running </a:t>
                </a:r>
              </a:p>
              <a:p>
                <a:pPr lvl="2"/>
                <a:r>
                  <a:rPr lang="en-GB" sz="1600" dirty="0">
                    <a:latin typeface="Verdana" panose="020B0604030504040204" pitchFamily="34" charset="0"/>
                    <a:ea typeface="Verdana" panose="020B0604030504040204" pitchFamily="34" charset="0"/>
                    <a:cs typeface="Verdana" panose="020B0604030504040204" pitchFamily="34" charset="0"/>
                  </a:rPr>
                  <a:t>Expect about 90 kHz/cm</a:t>
                </a:r>
                <a:r>
                  <a:rPr lang="en-GB" sz="1600" baseline="30000" dirty="0">
                    <a:latin typeface="Verdana" panose="020B0604030504040204" pitchFamily="34" charset="0"/>
                    <a:ea typeface="Verdana" panose="020B0604030504040204" pitchFamily="34" charset="0"/>
                    <a:cs typeface="Verdana" panose="020B0604030504040204" pitchFamily="34" charset="0"/>
                  </a:rPr>
                  <a:t>2</a:t>
                </a:r>
                <a:r>
                  <a:rPr lang="en-GB" sz="1600" dirty="0">
                    <a:latin typeface="Verdana" panose="020B0604030504040204" pitchFamily="34" charset="0"/>
                    <a:ea typeface="Verdana" panose="020B0604030504040204" pitchFamily="34" charset="0"/>
                    <a:cs typeface="Verdana" panose="020B0604030504040204" pitchFamily="34" charset="0"/>
                  </a:rPr>
                  <a:t> from hadronic Z </a:t>
                </a:r>
                <a:r>
                  <a:rPr lang="en-GB" sz="1600" dirty="0" err="1">
                    <a:latin typeface="Verdana" panose="020B0604030504040204" pitchFamily="34" charset="0"/>
                    <a:ea typeface="Verdana" panose="020B0604030504040204" pitchFamily="34" charset="0"/>
                    <a:cs typeface="Verdana" panose="020B0604030504040204" pitchFamily="34" charset="0"/>
                  </a:rPr>
                  <a:t>decays@inner</a:t>
                </a:r>
                <a:r>
                  <a:rPr lang="en-GB" sz="1600" dirty="0">
                    <a:latin typeface="Verdana" panose="020B0604030504040204" pitchFamily="34" charset="0"/>
                    <a:ea typeface="Verdana" panose="020B0604030504040204" pitchFamily="34" charset="0"/>
                    <a:cs typeface="Verdana" panose="020B0604030504040204" pitchFamily="34" charset="0"/>
                  </a:rPr>
                  <a:t> radius</a:t>
                </a: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What is the current power consumption?</a:t>
                </a:r>
              </a:p>
              <a:p>
                <a:pPr lvl="1"/>
                <a:r>
                  <a:rPr lang="en-GB" sz="1800" dirty="0">
                    <a:latin typeface="Verdana" panose="020B0604030504040204" pitchFamily="34" charset="0"/>
                    <a:ea typeface="Verdana" panose="020B0604030504040204" pitchFamily="34" charset="0"/>
                    <a:cs typeface="Verdana" panose="020B0604030504040204" pitchFamily="34" charset="0"/>
                  </a:rPr>
                  <a:t>No power pulsing is possible at a circular collider (at e.g. ILC power pulsing is possible) </a:t>
                </a:r>
              </a:p>
              <a:p>
                <a:pPr lvl="1"/>
                <a:r>
                  <a:rPr lang="en-GB" sz="1800" dirty="0">
                    <a:latin typeface="Verdana" panose="020B0604030504040204" pitchFamily="34" charset="0"/>
                    <a:ea typeface="Verdana" panose="020B0604030504040204" pitchFamily="34" charset="0"/>
                    <a:cs typeface="Verdana" panose="020B0604030504040204" pitchFamily="34" charset="0"/>
                  </a:rPr>
                  <a:t>Current power consumption TPX3 chip </a:t>
                </a:r>
                <a14:m>
                  <m:oMath xmlns:m="http://schemas.openxmlformats.org/officeDocument/2006/math">
                    <m:r>
                      <a:rPr lang="nl-NL" sz="1800" b="0" i="1" smtClean="0">
                        <a:latin typeface="Cambria Math" panose="02040503050406030204" pitchFamily="18" charset="0"/>
                      </a:rPr>
                      <m:t>~</m:t>
                    </m:r>
                  </m:oMath>
                </a14:m>
                <a:r>
                  <a:rPr lang="en-GB" sz="1800" dirty="0">
                    <a:latin typeface="Verdana" panose="020B0604030504040204" pitchFamily="34" charset="0"/>
                    <a:ea typeface="Verdana" panose="020B0604030504040204" pitchFamily="34" charset="0"/>
                    <a:cs typeface="Verdana" panose="020B0604030504040204" pitchFamily="34" charset="0"/>
                  </a:rPr>
                  <a:t>2W/chip per 1.41 × 1.41 cm</a:t>
                </a:r>
                <a:r>
                  <a:rPr lang="en-GB" sz="1800" baseline="30000" dirty="0">
                    <a:latin typeface="Verdana" panose="020B0604030504040204" pitchFamily="34" charset="0"/>
                    <a:ea typeface="Verdana" panose="020B0604030504040204" pitchFamily="34" charset="0"/>
                    <a:cs typeface="Verdana" panose="020B0604030504040204" pitchFamily="34" charset="0"/>
                  </a:rPr>
                  <a:t>2</a:t>
                </a:r>
                <a:endParaRPr lang="en-GB" sz="1800" dirty="0">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So: good cooling is important but no show-stopper. </a:t>
                </a:r>
              </a:p>
              <a:p>
                <a:pPr lvl="1"/>
                <a:r>
                  <a:rPr lang="en-GB" sz="1800" dirty="0">
                    <a:latin typeface="Verdana" panose="020B0604030504040204" pitchFamily="34" charset="0"/>
                    <a:ea typeface="Verdana" panose="020B0604030504040204" pitchFamily="34" charset="0"/>
                    <a:cs typeface="Verdana" panose="020B0604030504040204" pitchFamily="34" charset="0"/>
                  </a:rPr>
                  <a:t>In LCTPC, CO2 cooling has been developed and tested for the MM read-out technology </a:t>
                </a:r>
              </a:p>
              <a:p>
                <a:pPr lvl="1"/>
                <a:r>
                  <a:rPr lang="en-GB" sz="1800" dirty="0">
                    <a:latin typeface="Verdana" panose="020B0604030504040204" pitchFamily="34" charset="0"/>
                    <a:ea typeface="Verdana" panose="020B0604030504040204" pitchFamily="34" charset="0"/>
                    <a:cs typeface="Verdana" panose="020B0604030504040204" pitchFamily="34" charset="0"/>
                  </a:rPr>
                  <a:t>To save power the TPX3/4 chips can be run in </a:t>
                </a:r>
                <a:r>
                  <a:rPr lang="en-GB" sz="1800" dirty="0">
                    <a:latin typeface="Verdana" panose="020B0604030504040204" pitchFamily="34" charset="0"/>
                    <a:ea typeface="Verdana" panose="020B0604030504040204" pitchFamily="34" charset="0"/>
                    <a:cs typeface="Verdana" panose="020B0604030504040204" pitchFamily="34" charset="0"/>
                    <a:hlinkClick r:id="rId2"/>
                  </a:rPr>
                  <a:t>LowPowerMode</a:t>
                </a:r>
                <a:r>
                  <a:rPr lang="en-GB" sz="1800" dirty="0">
                    <a:latin typeface="Verdana" panose="020B0604030504040204" pitchFamily="34" charset="0"/>
                    <a:ea typeface="Verdana" panose="020B0604030504040204" pitchFamily="34" charset="0"/>
                    <a:cs typeface="Verdana" panose="020B0604030504040204" pitchFamily="34" charset="0"/>
                  </a:rPr>
                  <a:t>: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reduction factor 10.</a:t>
                </a:r>
              </a:p>
              <a:p>
                <a:pPr marL="914400" lvl="2" indent="0">
                  <a:buNone/>
                </a:pPr>
                <a:endParaRPr lang="en-GB"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p>
            </p:txBody>
          </p:sp>
        </mc:Choice>
        <mc:Fallback xmlns="">
          <p:sp>
            <p:nvSpPr>
              <p:cNvPr id="3" name="Tijdelijke aanduiding voor inhoud 2">
                <a:extLst>
                  <a:ext uri="{FF2B5EF4-FFF2-40B4-BE49-F238E27FC236}">
                    <a16:creationId xmlns:a16="http://schemas.microsoft.com/office/drawing/2014/main" id="{85BF27E6-ED82-3A5E-D146-9809D08B2A1C}"/>
                  </a:ext>
                </a:extLst>
              </p:cNvPr>
              <p:cNvSpPr>
                <a:spLocks noGrp="1" noRot="1" noChangeAspect="1" noMove="1" noResize="1" noEditPoints="1" noAdjustHandles="1" noChangeArrowheads="1" noChangeShapeType="1" noTextEdit="1"/>
              </p:cNvSpPr>
              <p:nvPr>
                <p:ph idx="1"/>
              </p:nvPr>
            </p:nvSpPr>
            <p:spPr>
              <a:xfrm>
                <a:off x="695400" y="988740"/>
                <a:ext cx="11234465" cy="5184706"/>
              </a:xfrm>
              <a:blipFill>
                <a:blip r:embed="rId3"/>
                <a:stretch>
                  <a:fillRect b="-1220"/>
                </a:stretch>
              </a:blipFill>
            </p:spPr>
            <p:txBody>
              <a:bodyPr/>
              <a:lstStyle/>
              <a:p>
                <a:r>
                  <a:rPr lang="nl-NL">
                    <a:noFill/>
                  </a:rPr>
                  <a:t> </a:t>
                </a:r>
              </a:p>
            </p:txBody>
          </p:sp>
        </mc:Fallback>
      </mc:AlternateContent>
      <p:sp>
        <p:nvSpPr>
          <p:cNvPr id="4" name="Tijdelijke aanduiding voor datum 3">
            <a:extLst>
              <a:ext uri="{FF2B5EF4-FFF2-40B4-BE49-F238E27FC236}">
                <a16:creationId xmlns:a16="http://schemas.microsoft.com/office/drawing/2014/main" id="{0A178471-2347-0D86-F38A-E27D96E6D82B}"/>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46DC75A2-B8AF-3C64-2594-D4AA398F0F2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3634679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3DE26-CE1D-A83E-41E3-6ED673FBF1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CF1151-2404-B38A-BA61-230EA46A5556}"/>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57BD1D04-78E3-21D6-3C1A-7BC059401954}"/>
              </a:ext>
            </a:extLst>
          </p:cNvPr>
          <p:cNvSpPr>
            <a:spLocks noGrp="1"/>
          </p:cNvSpPr>
          <p:nvPr>
            <p:ph idx="1"/>
          </p:nvPr>
        </p:nvSpPr>
        <p:spPr>
          <a:xfrm>
            <a:off x="1128003" y="1124744"/>
            <a:ext cx="10800645" cy="5328592"/>
          </a:xfrm>
        </p:spPr>
        <p:txBody>
          <a:bodyPr>
            <a:normAutofit/>
          </a:bodyPr>
          <a:lstStyle/>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importance of the beam background and the optimization of the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machine detector interface MDI</a:t>
            </a:r>
          </a:p>
          <a:p>
            <a:pPr marL="0" indent="0">
              <a:buNone/>
            </a:pPr>
            <a:endParaRPr lang="en-GB" sz="1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Hit rates from beam background are significant (</a:t>
            </a:r>
            <a:r>
              <a:rPr lang="en-GB" sz="1800" dirty="0" err="1">
                <a:latin typeface="Verdana" panose="020B0604030504040204" pitchFamily="34" charset="0"/>
                <a:ea typeface="Verdana" panose="020B0604030504040204" pitchFamily="34" charset="0"/>
                <a:cs typeface="Verdana" panose="020B0604030504040204" pitchFamily="34" charset="0"/>
              </a:rPr>
              <a:t>wrt</a:t>
            </a:r>
            <a:r>
              <a:rPr lang="en-GB" sz="1800" dirty="0">
                <a:latin typeface="Verdana" panose="020B0604030504040204" pitchFamily="34" charset="0"/>
                <a:ea typeface="Verdana" panose="020B0604030504040204" pitchFamily="34" charset="0"/>
                <a:cs typeface="Verdana" panose="020B0604030504040204" pitchFamily="34" charset="0"/>
              </a:rPr>
              <a:t> hits of Z decays)</a:t>
            </a:r>
          </a:p>
          <a:p>
            <a:pPr lvl="1"/>
            <a:r>
              <a:rPr lang="en-GB" sz="1800" dirty="0">
                <a:latin typeface="Verdana" panose="020B0604030504040204" pitchFamily="34" charset="0"/>
                <a:ea typeface="Verdana" panose="020B0604030504040204" pitchFamily="34" charset="0"/>
                <a:cs typeface="Verdana" panose="020B0604030504040204" pitchFamily="34" charset="0"/>
              </a:rPr>
              <a:t>The beam background study presented in the </a:t>
            </a:r>
            <a:r>
              <a:rPr lang="en-GB" sz="1800" dirty="0">
                <a:latin typeface="Verdana" panose="020B0604030504040204" pitchFamily="34" charset="0"/>
                <a:ea typeface="Verdana" panose="020B0604030504040204" pitchFamily="34" charset="0"/>
                <a:cs typeface="Verdana" panose="020B0604030504040204" pitchFamily="34" charset="0"/>
                <a:hlinkClick r:id="rId2"/>
              </a:rPr>
              <a:t>October 2024  ECFA meeting </a:t>
            </a:r>
            <a:r>
              <a:rPr lang="en-GB" sz="1800" dirty="0">
                <a:latin typeface="Verdana" panose="020B0604030504040204" pitchFamily="34" charset="0"/>
                <a:ea typeface="Verdana" panose="020B0604030504040204" pitchFamily="34" charset="0"/>
                <a:cs typeface="Verdana" panose="020B0604030504040204" pitchFamily="34" charset="0"/>
              </a:rPr>
              <a:t>by Daniel Jeans (for a 2 T B field) would correspond to a sizeable background rate of about 300 MHz/cm</a:t>
            </a:r>
            <a:r>
              <a:rPr lang="en-GB" sz="1800" baseline="30000" dirty="0">
                <a:latin typeface="Verdana" panose="020B0604030504040204" pitchFamily="34" charset="0"/>
                <a:ea typeface="Verdana" panose="020B0604030504040204" pitchFamily="34" charset="0"/>
                <a:cs typeface="Verdana" panose="020B0604030504040204" pitchFamily="34" charset="0"/>
              </a:rPr>
              <a:t>2</a:t>
            </a:r>
            <a:r>
              <a:rPr lang="en-GB" sz="1800" dirty="0">
                <a:latin typeface="Verdana" panose="020B0604030504040204" pitchFamily="34" charset="0"/>
                <a:ea typeface="Verdana" panose="020B0604030504040204" pitchFamily="34" charset="0"/>
                <a:cs typeface="Verdana" panose="020B0604030504040204" pitchFamily="34" charset="0"/>
              </a:rPr>
              <a:t> (@inner radius).</a:t>
            </a:r>
          </a:p>
          <a:p>
            <a:pPr lvl="1"/>
            <a:r>
              <a:rPr lang="en-GB" sz="1800" dirty="0">
                <a:latin typeface="Verdana" panose="020B0604030504040204" pitchFamily="34" charset="0"/>
                <a:ea typeface="Verdana" panose="020B0604030504040204" pitchFamily="34" charset="0"/>
                <a:cs typeface="Verdana" panose="020B0604030504040204" pitchFamily="34" charset="0"/>
              </a:rPr>
              <a:t>Since October 2024, the </a:t>
            </a:r>
            <a:r>
              <a:rPr lang="en-GB" sz="1800" dirty="0" err="1">
                <a:latin typeface="Verdana" panose="020B0604030504040204" pitchFamily="34" charset="0"/>
                <a:ea typeface="Verdana" panose="020B0604030504040204" pitchFamily="34" charset="0"/>
                <a:cs typeface="Verdana" panose="020B0604030504040204" pitchFamily="34" charset="0"/>
              </a:rPr>
              <a:t>FCCee</a:t>
            </a:r>
            <a:r>
              <a:rPr lang="en-GB" sz="1800" dirty="0">
                <a:latin typeface="Verdana" panose="020B0604030504040204" pitchFamily="34" charset="0"/>
                <a:ea typeface="Verdana" panose="020B0604030504040204" pitchFamily="34" charset="0"/>
                <a:cs typeface="Verdana" panose="020B0604030504040204" pitchFamily="34" charset="0"/>
              </a:rPr>
              <a:t> MDI has improved. A study summarizes the reduced </a:t>
            </a:r>
            <a:r>
              <a:rPr lang="en-GB" sz="1800" dirty="0">
                <a:latin typeface="Verdana" panose="020B0604030504040204" pitchFamily="34" charset="0"/>
                <a:ea typeface="Verdana" panose="020B0604030504040204" pitchFamily="34" charset="0"/>
                <a:cs typeface="Verdana" panose="020B0604030504040204" pitchFamily="34" charset="0"/>
                <a:hlinkClick r:id="rId3"/>
              </a:rPr>
              <a:t>beam background results. </a:t>
            </a:r>
            <a:r>
              <a:rPr lang="en-GB" sz="1800" dirty="0">
                <a:latin typeface="Verdana" panose="020B0604030504040204" pitchFamily="34" charset="0"/>
                <a:ea typeface="Verdana" panose="020B0604030504040204" pitchFamily="34" charset="0"/>
                <a:cs typeface="Verdana" panose="020B0604030504040204" pitchFamily="34" charset="0"/>
              </a:rPr>
              <a:t>The results have been discussed in the </a:t>
            </a:r>
            <a:r>
              <a:rPr lang="en-GB" sz="1800" dirty="0" err="1">
                <a:latin typeface="Verdana" panose="020B0604030504040204" pitchFamily="34" charset="0"/>
                <a:ea typeface="Verdana" panose="020B0604030504040204" pitchFamily="34" charset="0"/>
                <a:cs typeface="Verdana" panose="020B0604030504040204" pitchFamily="34" charset="0"/>
              </a:rPr>
              <a:t>FCCee</a:t>
            </a:r>
            <a:r>
              <a:rPr lang="en-GB" sz="1800" dirty="0">
                <a:latin typeface="Verdana" panose="020B0604030504040204" pitchFamily="34" charset="0"/>
                <a:ea typeface="Verdana" panose="020B0604030504040204" pitchFamily="34" charset="0"/>
                <a:cs typeface="Verdana" panose="020B0604030504040204" pitchFamily="34" charset="0"/>
              </a:rPr>
              <a:t>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4"/>
              </a:rPr>
              <a:t>workshop</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endParaRPr lang="en-GB" sz="1800" dirty="0">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Recently the </a:t>
            </a:r>
            <a:r>
              <a:rPr lang="en-GB" sz="1800" dirty="0">
                <a:latin typeface="Verdana" panose="020B0604030504040204" pitchFamily="34" charset="0"/>
                <a:ea typeface="Verdana" panose="020B0604030504040204" pitchFamily="34" charset="0"/>
                <a:cs typeface="Verdana" panose="020B0604030504040204" pitchFamily="34" charset="0"/>
                <a:hlinkClick r:id="rId5"/>
              </a:rPr>
              <a:t>synchrotron background </a:t>
            </a:r>
            <a:r>
              <a:rPr lang="en-GB" sz="1800" dirty="0">
                <a:latin typeface="Verdana" panose="020B0604030504040204" pitchFamily="34" charset="0"/>
                <a:ea typeface="Verdana" panose="020B0604030504040204" pitchFamily="34" charset="0"/>
                <a:cs typeface="Verdana" panose="020B0604030504040204" pitchFamily="34" charset="0"/>
              </a:rPr>
              <a:t>was studied that turns out to be very large for tracking detectors. Clearly it is important to reduce this background substantially.</a:t>
            </a:r>
          </a:p>
          <a:p>
            <a:pPr lvl="1"/>
            <a:r>
              <a:rPr lang="en-GB" sz="1800" dirty="0">
                <a:latin typeface="Verdana" panose="020B0604030504040204" pitchFamily="34" charset="0"/>
                <a:ea typeface="Verdana" panose="020B0604030504040204" pitchFamily="34" charset="0"/>
                <a:cs typeface="Verdana" panose="020B0604030504040204" pitchFamily="34" charset="0"/>
              </a:rPr>
              <a:t>The Pixel TPC – due to the high granularity – has an occupancy of &lt; 1% for 300 MHz/cm</a:t>
            </a:r>
            <a:r>
              <a:rPr lang="en-GB" sz="1800" baseline="30000" dirty="0">
                <a:latin typeface="Verdana" panose="020B0604030504040204" pitchFamily="34" charset="0"/>
                <a:ea typeface="Verdana" panose="020B0604030504040204" pitchFamily="34" charset="0"/>
                <a:cs typeface="Verdana" panose="020B0604030504040204" pitchFamily="34" charset="0"/>
              </a:rPr>
              <a:t>2</a:t>
            </a:r>
            <a:r>
              <a:rPr lang="en-GB" sz="1800" dirty="0">
                <a:latin typeface="Verdana" panose="020B0604030504040204" pitchFamily="34" charset="0"/>
                <a:ea typeface="Verdana" panose="020B0604030504040204" pitchFamily="34" charset="0"/>
                <a:cs typeface="Verdana" panose="020B0604030504040204" pitchFamily="34" charset="0"/>
              </a:rPr>
              <a:t> (@inner radius). The read-out speed of the current TPX3 has to be upgraded to cope with the large background rates. R&amp;D for a fast read-out based on TPX3/4, like the </a:t>
            </a:r>
            <a:r>
              <a:rPr lang="en-GB" sz="1800" dirty="0" err="1">
                <a:latin typeface="Verdana" panose="020B0604030504040204" pitchFamily="34" charset="0"/>
                <a:ea typeface="Verdana" panose="020B0604030504040204" pitchFamily="34" charset="0"/>
                <a:cs typeface="Verdana" panose="020B0604030504040204" pitchFamily="34" charset="0"/>
              </a:rPr>
              <a:t>VeloPix</a:t>
            </a:r>
            <a:r>
              <a:rPr lang="en-GB" sz="1800" dirty="0">
                <a:latin typeface="Verdana" panose="020B0604030504040204" pitchFamily="34" charset="0"/>
                <a:ea typeface="Verdana" panose="020B0604030504040204" pitchFamily="34" charset="0"/>
                <a:cs typeface="Verdana" panose="020B0604030504040204" pitchFamily="34" charset="0"/>
              </a:rPr>
              <a:t> (LHCb) is needed. </a:t>
            </a:r>
          </a:p>
        </p:txBody>
      </p:sp>
      <p:sp>
        <p:nvSpPr>
          <p:cNvPr id="4" name="Tijdelijke aanduiding voor datum 3">
            <a:extLst>
              <a:ext uri="{FF2B5EF4-FFF2-40B4-BE49-F238E27FC236}">
                <a16:creationId xmlns:a16="http://schemas.microsoft.com/office/drawing/2014/main" id="{F677DCA7-F328-C479-6B36-0980293E5046}"/>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7DCAE619-82E4-B303-BA50-6430DD62ADC7}"/>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332463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1E4A9-8EC6-EF37-2ADF-8B8BD2E74F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282985-1BF7-7F6C-5432-26BE12206CD4}"/>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EA55E3AB-B9D9-E246-DE18-B2C717BE647A}"/>
              </a:ext>
            </a:extLst>
          </p:cNvPr>
          <p:cNvSpPr>
            <a:spLocks noGrp="1"/>
          </p:cNvSpPr>
          <p:nvPr>
            <p:ph idx="1"/>
          </p:nvPr>
        </p:nvSpPr>
        <p:spPr>
          <a:xfrm>
            <a:off x="1055441" y="908720"/>
            <a:ext cx="10513168" cy="4896544"/>
          </a:xfrm>
        </p:spPr>
        <p:txBody>
          <a:bodyPr>
            <a:noAutofit/>
          </a:bodyPr>
          <a:lstStyle/>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What about track distortions?</a:t>
            </a:r>
          </a:p>
          <a:p>
            <a:pPr lvl="1"/>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Not an issue for running at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cms</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energies of WW, ZH,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tt</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a:t>
            </a:r>
          </a:p>
          <a:p>
            <a:pPr lvl="1"/>
            <a:r>
              <a:rPr lang="en-GB" dirty="0">
                <a:latin typeface="Verdana" panose="020B0604030504040204" pitchFamily="34" charset="0"/>
                <a:ea typeface="Verdana" panose="020B0604030504040204" pitchFamily="34" charset="0"/>
                <a:cs typeface="Verdana" panose="020B0604030504040204" pitchFamily="34" charset="0"/>
              </a:rPr>
              <a:t>There are two important sources of track distortions of the TPC drift field: </a:t>
            </a:r>
          </a:p>
          <a:p>
            <a:pPr lvl="2"/>
            <a:r>
              <a:rPr lang="en-GB" sz="1600" dirty="0">
                <a:latin typeface="Verdana" panose="020B0604030504040204" pitchFamily="34" charset="0"/>
                <a:ea typeface="Verdana" panose="020B0604030504040204" pitchFamily="34" charset="0"/>
                <a:cs typeface="Verdana" panose="020B0604030504040204" pitchFamily="34" charset="0"/>
              </a:rPr>
              <a:t> the slowly drifting primary ions (from Zs and background) </a:t>
            </a:r>
          </a:p>
          <a:p>
            <a:pPr lvl="2"/>
            <a:r>
              <a:rPr lang="en-GB" sz="1600" dirty="0">
                <a:latin typeface="Verdana" panose="020B0604030504040204" pitchFamily="34" charset="0"/>
                <a:ea typeface="Verdana" panose="020B0604030504040204" pitchFamily="34" charset="0"/>
                <a:cs typeface="Verdana" panose="020B0604030504040204" pitchFamily="34" charset="0"/>
              </a:rPr>
              <a:t> the ions produced in the amplification process flowing back (IBF)</a:t>
            </a:r>
          </a:p>
          <a:p>
            <a:pPr lvl="1"/>
            <a:r>
              <a:rPr lang="en-GB" dirty="0">
                <a:latin typeface="Verdana" panose="020B0604030504040204" pitchFamily="34" charset="0"/>
                <a:ea typeface="Verdana" panose="020B0604030504040204" pitchFamily="34" charset="0"/>
                <a:cs typeface="Verdana" panose="020B0604030504040204" pitchFamily="34" charset="0"/>
              </a:rPr>
              <a:t>At the ILC gating is possible to reduce the IBF; at FCC-ee this is not realistic, for a Pixel TPC a double grid is the best solution (see below)</a:t>
            </a: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Is it possible to reduce the IBF for a pixel TPC?</a:t>
            </a:r>
          </a:p>
          <a:p>
            <a:pPr lvl="1"/>
            <a:r>
              <a:rPr lang="en-GB" dirty="0">
                <a:latin typeface="Verdana" panose="020B0604030504040204" pitchFamily="34" charset="0"/>
                <a:ea typeface="Verdana" panose="020B0604030504040204" pitchFamily="34" charset="0"/>
                <a:cs typeface="Verdana" panose="020B0604030504040204" pitchFamily="34" charset="0"/>
              </a:rPr>
              <a:t>IDEA: by making chip with a double grid structure (see back up slide) </a:t>
            </a:r>
          </a:p>
          <a:p>
            <a:pPr lvl="1"/>
            <a:r>
              <a:rPr lang="en-GB" dirty="0">
                <a:latin typeface="Verdana" panose="020B0604030504040204" pitchFamily="34" charset="0"/>
                <a:ea typeface="Verdana" panose="020B0604030504040204" pitchFamily="34" charset="0"/>
                <a:cs typeface="Verdana" panose="020B0604030504040204" pitchFamily="34" charset="0"/>
              </a:rPr>
              <a:t>This idea was already realized as a ‘TWINGRID’ NIMA 610 (2009) 644-648 </a:t>
            </a:r>
          </a:p>
          <a:p>
            <a:pPr lvl="1"/>
            <a:r>
              <a:rPr lang="en-GB" dirty="0">
                <a:latin typeface="Verdana" panose="020B0604030504040204" pitchFamily="34" charset="0"/>
                <a:ea typeface="Verdana" panose="020B0604030504040204" pitchFamily="34" charset="0"/>
                <a:cs typeface="Verdana" panose="020B0604030504040204" pitchFamily="34" charset="0"/>
              </a:rPr>
              <a:t>For GEMs for the ALICE TPC this was also the way – use several GEMs to reduce IBF </a:t>
            </a:r>
          </a:p>
          <a:p>
            <a:pPr lvl="1"/>
            <a:r>
              <a:rPr lang="en-GB" dirty="0">
                <a:latin typeface="Verdana" panose="020B0604030504040204" pitchFamily="34" charset="0"/>
                <a:ea typeface="Verdana" panose="020B0604030504040204" pitchFamily="34" charset="0"/>
                <a:cs typeface="Verdana" panose="020B0604030504040204" pitchFamily="34" charset="0"/>
              </a:rPr>
              <a:t>The IBF</a:t>
            </a:r>
            <a:r>
              <a:rPr lang="nl-NL" sz="1600" dirty="0">
                <a:latin typeface="Verdana" panose="020B0604030504040204" pitchFamily="34" charset="0"/>
                <a:ea typeface="Verdana" panose="020B0604030504040204" pitchFamily="34" charset="0"/>
                <a:cs typeface="Verdana" panose="020B0604030504040204" pitchFamily="34" charset="0"/>
              </a:rPr>
              <a:t>*</a:t>
            </a:r>
            <a:r>
              <a:rPr lang="en-GB" dirty="0">
                <a:latin typeface="Verdana" panose="020B0604030504040204" pitchFamily="34" charset="0"/>
                <a:ea typeface="Verdana" panose="020B0604030504040204" pitchFamily="34" charset="0"/>
                <a:cs typeface="Verdana" panose="020B0604030504040204" pitchFamily="34" charset="0"/>
              </a:rPr>
              <a:t> can be easily modelled and w</a:t>
            </a:r>
            <a:r>
              <a:rPr lang="nl-NL" dirty="0" err="1">
                <a:latin typeface="Verdana" panose="020B0604030504040204" pitchFamily="34" charset="0"/>
                <a:ea typeface="Verdana" panose="020B0604030504040204" pitchFamily="34" charset="0"/>
                <a:cs typeface="Verdana" panose="020B0604030504040204" pitchFamily="34" charset="0"/>
              </a:rPr>
              <a:t>ith</a:t>
            </a:r>
            <a:r>
              <a:rPr lang="nl-NL" dirty="0">
                <a:latin typeface="Verdana" panose="020B0604030504040204" pitchFamily="34" charset="0"/>
                <a:ea typeface="Verdana" panose="020B0604030504040204" pitchFamily="34" charset="0"/>
                <a:cs typeface="Verdana" panose="020B0604030504040204" pitchFamily="34" charset="0"/>
              </a:rPr>
              <a:t> a hole </a:t>
            </a:r>
            <a:r>
              <a:rPr lang="nl-NL" dirty="0" err="1">
                <a:latin typeface="Verdana" panose="020B0604030504040204" pitchFamily="34" charset="0"/>
                <a:ea typeface="Verdana" panose="020B0604030504040204" pitchFamily="34" charset="0"/>
                <a:cs typeface="Verdana" panose="020B0604030504040204" pitchFamily="34" charset="0"/>
              </a:rPr>
              <a:t>size</a:t>
            </a:r>
            <a:r>
              <a:rPr lang="nl-NL" dirty="0">
                <a:latin typeface="Verdana" panose="020B0604030504040204" pitchFamily="34" charset="0"/>
                <a:ea typeface="Verdana" panose="020B0604030504040204" pitchFamily="34" charset="0"/>
                <a:cs typeface="Verdana" panose="020B0604030504040204" pitchFamily="34" charset="0"/>
              </a:rPr>
              <a:t> of 25 </a:t>
            </a:r>
            <a:r>
              <a:rPr lang="en-US" dirty="0" err="1">
                <a:latin typeface="Verdana" panose="020B0604030504040204" pitchFamily="34" charset="0"/>
                <a:ea typeface="Verdana" panose="020B0604030504040204" pitchFamily="34" charset="0"/>
                <a:cs typeface="Verdana" panose="020B0604030504040204" pitchFamily="34" charset="0"/>
              </a:rPr>
              <a:t>μm</a:t>
            </a:r>
            <a:r>
              <a:rPr lang="en-US" dirty="0">
                <a:latin typeface="Verdana" panose="020B0604030504040204" pitchFamily="34" charset="0"/>
                <a:ea typeface="Verdana" panose="020B0604030504040204" pitchFamily="34" charset="0"/>
                <a:cs typeface="Verdana" panose="020B0604030504040204" pitchFamily="34" charset="0"/>
              </a:rPr>
              <a:t> an IBF of  3 10</a:t>
            </a:r>
            <a:r>
              <a:rPr lang="en-US" baseline="30000" dirty="0">
                <a:latin typeface="Verdana" panose="020B0604030504040204" pitchFamily="34" charset="0"/>
                <a:ea typeface="Verdana" panose="020B0604030504040204" pitchFamily="34" charset="0"/>
                <a:cs typeface="Verdana" panose="020B0604030504040204" pitchFamily="34" charset="0"/>
              </a:rPr>
              <a:t>-4  </a:t>
            </a:r>
            <a:r>
              <a:rPr lang="nl-NL" dirty="0" err="1">
                <a:latin typeface="Verdana" panose="020B0604030504040204" pitchFamily="34" charset="0"/>
                <a:ea typeface="Verdana" panose="020B0604030504040204" pitchFamily="34" charset="0"/>
                <a:cs typeface="Verdana" panose="020B0604030504040204" pitchFamily="34" charset="0"/>
              </a:rPr>
              <a:t>can</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achieved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and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the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value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for</a:t>
            </a:r>
            <a:r>
              <a:rPr lang="nl-NL" dirty="0">
                <a:latin typeface="Verdana" panose="020B0604030504040204" pitchFamily="34" charset="0"/>
                <a:ea typeface="Verdana" panose="020B0604030504040204" pitchFamily="34" charset="0"/>
                <a:cs typeface="Verdana" panose="020B0604030504040204" pitchFamily="34" charset="0"/>
              </a:rPr>
              <a:t> IBF*</a:t>
            </a:r>
            <a:r>
              <a:rPr lang="nl-NL" dirty="0" err="1">
                <a:latin typeface="Verdana" panose="020B0604030504040204" pitchFamily="34" charset="0"/>
                <a:ea typeface="Verdana" panose="020B0604030504040204" pitchFamily="34" charset="0"/>
                <a:cs typeface="Verdana" panose="020B0604030504040204" pitchFamily="34" charset="0"/>
              </a:rPr>
              <a:t>Gain</a:t>
            </a:r>
            <a:r>
              <a:rPr lang="nl-NL" dirty="0">
                <a:latin typeface="Verdana" panose="020B0604030504040204" pitchFamily="34" charset="0"/>
                <a:ea typeface="Verdana" panose="020B0604030504040204" pitchFamily="34" charset="0"/>
                <a:cs typeface="Verdana" panose="020B0604030504040204" pitchFamily="34" charset="0"/>
              </a:rPr>
              <a:t> (2000) </a:t>
            </a:r>
            <a:r>
              <a:rPr lang="nl-NL" dirty="0" err="1">
                <a:latin typeface="Verdana" panose="020B0604030504040204" pitchFamily="34" charset="0"/>
                <a:ea typeface="Verdana" panose="020B0604030504040204" pitchFamily="34" charset="0"/>
                <a:cs typeface="Verdana" panose="020B0604030504040204" pitchFamily="34" charset="0"/>
              </a:rPr>
              <a:t>would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0.6. </a:t>
            </a:r>
          </a:p>
          <a:p>
            <a:pPr lvl="1"/>
            <a:r>
              <a:rPr lang="nl-NL" dirty="0">
                <a:latin typeface="Verdana" panose="020B0604030504040204" pitchFamily="34" charset="0"/>
                <a:ea typeface="Verdana" panose="020B0604030504040204" pitchFamily="34" charset="0"/>
                <a:cs typeface="Verdana" panose="020B0604030504040204" pitchFamily="34" charset="0"/>
              </a:rPr>
              <a:t>YES: </a:t>
            </a:r>
            <a:r>
              <a:rPr lang="nl-NL" dirty="0" err="1">
                <a:latin typeface="Verdana" panose="020B0604030504040204" pitchFamily="34" charset="0"/>
                <a:ea typeface="Verdana" panose="020B0604030504040204" pitchFamily="34" charset="0"/>
                <a:cs typeface="Verdana" panose="020B0604030504040204" pitchFamily="34" charset="0"/>
              </a:rPr>
              <a:t>the</a:t>
            </a:r>
            <a:r>
              <a:rPr lang="nl-NL" dirty="0">
                <a:latin typeface="Verdana" panose="020B0604030504040204" pitchFamily="34" charset="0"/>
                <a:ea typeface="Verdana" panose="020B0604030504040204" pitchFamily="34" charset="0"/>
                <a:cs typeface="Verdana" panose="020B0604030504040204" pitchFamily="34" charset="0"/>
              </a:rPr>
              <a:t> IBF </a:t>
            </a:r>
            <a:r>
              <a:rPr lang="nl-NL" dirty="0" err="1">
                <a:latin typeface="Verdana" panose="020B0604030504040204" pitchFamily="34" charset="0"/>
                <a:ea typeface="Verdana" panose="020B0604030504040204" pitchFamily="34" charset="0"/>
                <a:cs typeface="Verdana" panose="020B0604030504040204" pitchFamily="34" charset="0"/>
              </a:rPr>
              <a:t>can</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reduced</a:t>
            </a:r>
            <a:r>
              <a:rPr lang="nl-NL" dirty="0">
                <a:latin typeface="Verdana" panose="020B0604030504040204" pitchFamily="34" charset="0"/>
                <a:ea typeface="Verdana" panose="020B0604030504040204" pitchFamily="34" charset="0"/>
                <a:cs typeface="Verdana" panose="020B0604030504040204" pitchFamily="34" charset="0"/>
              </a:rPr>
              <a:t>. It </a:t>
            </a:r>
            <a:r>
              <a:rPr lang="nl-NL" dirty="0" err="1">
                <a:latin typeface="Verdana" panose="020B0604030504040204" pitchFamily="34" charset="0"/>
                <a:ea typeface="Verdana" panose="020B0604030504040204" pitchFamily="34" charset="0"/>
                <a:cs typeface="Verdana" panose="020B0604030504040204" pitchFamily="34" charset="0"/>
              </a:rPr>
              <a:t>needs</a:t>
            </a:r>
            <a:r>
              <a:rPr lang="nl-NL" dirty="0">
                <a:latin typeface="Verdana" panose="020B0604030504040204" pitchFamily="34" charset="0"/>
                <a:ea typeface="Verdana" panose="020B0604030504040204" pitchFamily="34" charset="0"/>
                <a:cs typeface="Verdana" panose="020B0604030504040204" pitchFamily="34" charset="0"/>
              </a:rPr>
              <a:t> R&amp;D </a:t>
            </a:r>
            <a:r>
              <a:rPr lang="nl-NL" dirty="0" err="1">
                <a:latin typeface="Verdana" panose="020B0604030504040204" pitchFamily="34" charset="0"/>
                <a:ea typeface="Verdana" panose="020B0604030504040204" pitchFamily="34" charset="0"/>
                <a:cs typeface="Verdana" panose="020B0604030504040204" pitchFamily="34" charset="0"/>
              </a:rPr>
              <a:t>that</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can</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done</a:t>
            </a:r>
            <a:r>
              <a:rPr lang="nl-NL" dirty="0">
                <a:latin typeface="Verdana" panose="020B0604030504040204" pitchFamily="34" charset="0"/>
                <a:ea typeface="Verdana" panose="020B0604030504040204" pitchFamily="34" charset="0"/>
                <a:cs typeface="Verdana" panose="020B0604030504040204" pitchFamily="34" charset="0"/>
              </a:rPr>
              <a:t> in </a:t>
            </a:r>
            <a:r>
              <a:rPr lang="nl-NL" dirty="0" err="1">
                <a:latin typeface="Verdana" panose="020B0604030504040204" pitchFamily="34" charset="0"/>
                <a:ea typeface="Verdana" panose="020B0604030504040204" pitchFamily="34" charset="0"/>
                <a:cs typeface="Verdana" panose="020B0604030504040204" pitchFamily="34" charset="0"/>
              </a:rPr>
              <a:t>the</a:t>
            </a:r>
            <a:r>
              <a:rPr lang="nl-NL" dirty="0">
                <a:latin typeface="Verdana" panose="020B0604030504040204" pitchFamily="34" charset="0"/>
                <a:ea typeface="Verdana" panose="020B0604030504040204" pitchFamily="34" charset="0"/>
                <a:cs typeface="Verdana" panose="020B0604030504040204" pitchFamily="34" charset="0"/>
              </a:rPr>
              <a:t> detector lab in Bonn. </a:t>
            </a:r>
          </a:p>
          <a:p>
            <a:pPr marL="457200" lvl="1" indent="0">
              <a:buNone/>
            </a:pPr>
            <a:endParaRPr lang="nl-NL" sz="1100" dirty="0">
              <a:latin typeface="Verdana" panose="020B0604030504040204" pitchFamily="34" charset="0"/>
              <a:ea typeface="Verdana" panose="020B0604030504040204" pitchFamily="34" charset="0"/>
              <a:cs typeface="Verdana" panose="020B0604030504040204" pitchFamily="34" charset="0"/>
            </a:endParaRPr>
          </a:p>
          <a:p>
            <a:pPr marL="457200" lvl="1" indent="0">
              <a:buNone/>
            </a:pPr>
            <a:r>
              <a:rPr lang="nl-NL" sz="1800" dirty="0">
                <a:latin typeface="Verdana" panose="020B0604030504040204" pitchFamily="34" charset="0"/>
                <a:ea typeface="Verdana" panose="020B0604030504040204" pitchFamily="34" charset="0"/>
                <a:cs typeface="Verdana" panose="020B0604030504040204" pitchFamily="34" charset="0"/>
              </a:rPr>
              <a:t>*</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Measured</a:t>
            </a:r>
            <a:r>
              <a:rPr lang="nl-NL" dirty="0">
                <a:latin typeface="Verdana" panose="020B0604030504040204" pitchFamily="34" charset="0"/>
                <a:ea typeface="Verdana" panose="020B0604030504040204" pitchFamily="34" charset="0"/>
                <a:cs typeface="Verdana" panose="020B0604030504040204" pitchFamily="34" charset="0"/>
              </a:rPr>
              <a:t> IBF of single </a:t>
            </a:r>
            <a:r>
              <a:rPr lang="nl-NL" dirty="0" err="1">
                <a:latin typeface="Verdana" panose="020B0604030504040204" pitchFamily="34" charset="0"/>
                <a:ea typeface="Verdana" panose="020B0604030504040204" pitchFamily="34" charset="0"/>
                <a:cs typeface="Verdana" panose="020B0604030504040204" pitchFamily="34" charset="0"/>
              </a:rPr>
              <a:t>grid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GrixPix</a:t>
            </a:r>
            <a:r>
              <a:rPr lang="nl-NL" dirty="0">
                <a:latin typeface="Verdana" panose="020B0604030504040204" pitchFamily="34" charset="0"/>
                <a:ea typeface="Verdana" panose="020B0604030504040204" pitchFamily="34" charset="0"/>
                <a:cs typeface="Verdana" panose="020B0604030504040204" pitchFamily="34" charset="0"/>
              </a:rPr>
              <a:t> is 1.3% </a:t>
            </a:r>
            <a:r>
              <a:rPr lang="nl-NL" dirty="0" err="1">
                <a:latin typeface="Verdana" panose="020B0604030504040204" pitchFamily="34" charset="0"/>
                <a:ea typeface="Verdana" panose="020B0604030504040204" pitchFamily="34" charset="0"/>
                <a:cs typeface="Verdana" panose="020B0604030504040204" pitchFamily="34" charset="0"/>
              </a:rPr>
              <a:t>and</a:t>
            </a:r>
            <a:r>
              <a:rPr lang="nl-NL" dirty="0">
                <a:latin typeface="Verdana" panose="020B0604030504040204" pitchFamily="34" charset="0"/>
                <a:ea typeface="Verdana" panose="020B0604030504040204" pitchFamily="34" charset="0"/>
                <a:cs typeface="Verdana" panose="020B0604030504040204" pitchFamily="34" charset="0"/>
              </a:rPr>
              <a:t> IBF*</a:t>
            </a:r>
            <a:r>
              <a:rPr lang="nl-NL" dirty="0" err="1">
                <a:latin typeface="Verdana" panose="020B0604030504040204" pitchFamily="34" charset="0"/>
                <a:ea typeface="Verdana" panose="020B0604030504040204" pitchFamily="34" charset="0"/>
                <a:cs typeface="Verdana" panose="020B0604030504040204" pitchFamily="34" charset="0"/>
              </a:rPr>
              <a:t>Gain</a:t>
            </a:r>
            <a:r>
              <a:rPr lang="nl-NL" dirty="0">
                <a:latin typeface="Verdana" panose="020B0604030504040204" pitchFamily="34" charset="0"/>
                <a:ea typeface="Verdana" panose="020B0604030504040204" pitchFamily="34" charset="0"/>
                <a:cs typeface="Verdana" panose="020B0604030504040204" pitchFamily="34" charset="0"/>
              </a:rPr>
              <a:t> (2000) is 26. </a:t>
            </a:r>
          </a:p>
          <a:p>
            <a:pPr marL="457200" lvl="1" indent="0">
              <a:buNone/>
            </a:pP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atum 3">
            <a:extLst>
              <a:ext uri="{FF2B5EF4-FFF2-40B4-BE49-F238E27FC236}">
                <a16:creationId xmlns:a16="http://schemas.microsoft.com/office/drawing/2014/main" id="{16551F7E-47C5-D888-1238-7744F46E829E}"/>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26/10/2020</a:t>
            </a:r>
            <a:endParaRPr lang="en-GB" dirty="0"/>
          </a:p>
        </p:txBody>
      </p:sp>
      <p:sp>
        <p:nvSpPr>
          <p:cNvPr id="5" name="Tijdelijke aanduiding voor voettekst 4">
            <a:extLst>
              <a:ext uri="{FF2B5EF4-FFF2-40B4-BE49-F238E27FC236}">
                <a16:creationId xmlns:a16="http://schemas.microsoft.com/office/drawing/2014/main" id="{24E5989B-8C56-59CD-226F-FF025E8ECCCF}"/>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687435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8B0E6-1932-4A56-1D62-00BCDBCF42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523D0B-3131-EBC3-F38B-8099FA92D077}"/>
              </a:ext>
            </a:extLst>
          </p:cNvPr>
          <p:cNvSpPr>
            <a:spLocks noGrp="1"/>
          </p:cNvSpPr>
          <p:nvPr>
            <p:ph type="title"/>
          </p:nvPr>
        </p:nvSpPr>
        <p:spPr>
          <a:xfrm>
            <a:off x="948267" y="260648"/>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42B24D09-E185-2265-A2CA-8417D66D75C1}"/>
              </a:ext>
            </a:extLst>
          </p:cNvPr>
          <p:cNvSpPr>
            <a:spLocks noGrp="1"/>
          </p:cNvSpPr>
          <p:nvPr>
            <p:ph idx="1"/>
          </p:nvPr>
        </p:nvSpPr>
        <p:spPr>
          <a:xfrm>
            <a:off x="1176982" y="1135678"/>
            <a:ext cx="10586393" cy="5722322"/>
          </a:xfrm>
        </p:spPr>
        <p:txBody>
          <a:bodyPr>
            <a:noAutofit/>
          </a:bodyPr>
          <a:lstStyle/>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What</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would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size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of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TPC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distortions</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TeraZ</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factory</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nl-NL" sz="105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hlinkClick r:id="rId2"/>
              </a:rPr>
              <a:t>Tera-Z studies</a:t>
            </a:r>
            <a:r>
              <a:rPr lang="en-GB" sz="1800" dirty="0">
                <a:latin typeface="Verdana" panose="020B0604030504040204" pitchFamily="34" charset="0"/>
                <a:ea typeface="Verdana" panose="020B0604030504040204" pitchFamily="34" charset="0"/>
                <a:cs typeface="Verdana" panose="020B0604030504040204" pitchFamily="34" charset="0"/>
              </a:rPr>
              <a:t> by Daniel Jeans and </a:t>
            </a:r>
            <a:r>
              <a:rPr lang="en-GB" sz="1800" dirty="0">
                <a:latin typeface="Verdana" panose="020B0604030504040204" pitchFamily="34" charset="0"/>
                <a:ea typeface="Verdana" panose="020B0604030504040204" pitchFamily="34" charset="0"/>
                <a:cs typeface="Verdana" panose="020B0604030504040204" pitchFamily="34" charset="0"/>
                <a:hlinkClick r:id="rId2"/>
              </a:rPr>
              <a:t>Keisuke Fuji </a:t>
            </a:r>
            <a:r>
              <a:rPr lang="en-GB" sz="1800" dirty="0">
                <a:latin typeface="Verdana" panose="020B0604030504040204" pitchFamily="34" charset="0"/>
                <a:ea typeface="Verdana" panose="020B0604030504040204" pitchFamily="34" charset="0"/>
                <a:cs typeface="Verdana" panose="020B0604030504040204" pitchFamily="34" charset="0"/>
              </a:rPr>
              <a:t>show that for FCC-ee this means: distortions from Z decays up to &lt; O(100)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p>
          <a:p>
            <a:pPr lvl="1"/>
            <a:r>
              <a:rPr lang="en-NL" sz="1800" dirty="0">
                <a:latin typeface="Verdana" panose="020B0604030504040204" pitchFamily="34" charset="0"/>
                <a:ea typeface="Verdana" panose="020B0604030504040204" pitchFamily="34" charset="0"/>
                <a:cs typeface="Verdana" panose="020B0604030504040204" pitchFamily="34" charset="0"/>
              </a:rPr>
              <a:t>The problem is that the beam and synchrotron backgrounds are by far the dominant source for the ions in the TPC volume. The beam distortions by beam backgrounds are less than 1 cm as the latest </a:t>
            </a:r>
            <a:r>
              <a:rPr lang="en-NL" sz="1800" dirty="0">
                <a:latin typeface="Verdana" panose="020B0604030504040204" pitchFamily="34" charset="0"/>
                <a:ea typeface="Verdana" panose="020B0604030504040204" pitchFamily="34" charset="0"/>
                <a:cs typeface="Verdana" panose="020B0604030504040204" pitchFamily="34" charset="0"/>
                <a:hlinkClick r:id="rId3"/>
              </a:rPr>
              <a:t>studies</a:t>
            </a:r>
            <a:r>
              <a:rPr lang="en-NL" sz="1800" dirty="0">
                <a:latin typeface="Verdana" panose="020B0604030504040204" pitchFamily="34" charset="0"/>
                <a:ea typeface="Verdana" panose="020B0604030504040204" pitchFamily="34" charset="0"/>
                <a:cs typeface="Verdana" panose="020B0604030504040204" pitchFamily="34" charset="0"/>
              </a:rPr>
              <a:t> by Daniel Jeans shows.  The synchrotron backgrounds are largest and the reduction of that background –by optimizing the MDI - is important for all detectors. </a:t>
            </a:r>
          </a:p>
          <a:p>
            <a:pPr lvl="1"/>
            <a:r>
              <a:rPr lang="en-NL" sz="1800" dirty="0">
                <a:latin typeface="Verdana" panose="020B0604030504040204" pitchFamily="34" charset="0"/>
                <a:ea typeface="Verdana" panose="020B0604030504040204" pitchFamily="34" charset="0"/>
                <a:cs typeface="Verdana" panose="020B0604030504040204" pitchFamily="34" charset="0"/>
              </a:rPr>
              <a:t>There is also an idea to operate the TPC with a Neon based gas that could bring the backgrounds down by a factor of 40. This needs study.</a:t>
            </a:r>
          </a:p>
          <a:p>
            <a:pPr lvl="1"/>
            <a:r>
              <a:rPr lang="en-NL" sz="1800" dirty="0">
                <a:latin typeface="Verdana" panose="020B0604030504040204" pitchFamily="34" charset="0"/>
                <a:ea typeface="Verdana" panose="020B0604030504040204" pitchFamily="34" charset="0"/>
                <a:cs typeface="Verdana" panose="020B0604030504040204" pitchFamily="34" charset="0"/>
              </a:rPr>
              <a:t>It can be argued that in an </a:t>
            </a:r>
            <a:r>
              <a:rPr lang="en-NL" sz="1800" dirty="0">
                <a:latin typeface="Verdana" panose="020B0604030504040204" pitchFamily="34" charset="0"/>
                <a:ea typeface="Verdana" panose="020B0604030504040204" pitchFamily="34" charset="0"/>
                <a:cs typeface="Verdana" panose="020B0604030504040204" pitchFamily="34" charset="0"/>
                <a:hlinkClick r:id="rId4"/>
              </a:rPr>
              <a:t>ILD like detector</a:t>
            </a:r>
            <a:r>
              <a:rPr lang="en-NL" sz="1800" dirty="0">
                <a:latin typeface="Verdana" panose="020B0604030504040204" pitchFamily="34" charset="0"/>
                <a:ea typeface="Verdana" panose="020B0604030504040204" pitchFamily="34" charset="0"/>
                <a:cs typeface="Verdana" panose="020B0604030504040204" pitchFamily="34" charset="0"/>
              </a:rPr>
              <a:t> the distortions can be mapped out using the silicon VTX-SIT/SET detectors. See e.g. the backup slide on fitting out TPC distortions. </a:t>
            </a:r>
          </a:p>
          <a:p>
            <a:pPr marL="0" indent="0">
              <a:buNone/>
            </a:pPr>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atum 3">
            <a:extLst>
              <a:ext uri="{FF2B5EF4-FFF2-40B4-BE49-F238E27FC236}">
                <a16:creationId xmlns:a16="http://schemas.microsoft.com/office/drawing/2014/main" id="{8CD46D2D-205B-312E-93AC-B6E190812799}"/>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26/10/2020</a:t>
            </a:r>
            <a:endParaRPr lang="en-GB" dirty="0"/>
          </a:p>
        </p:txBody>
      </p:sp>
      <p:sp>
        <p:nvSpPr>
          <p:cNvPr id="5" name="Tijdelijke aanduiding voor voettekst 4">
            <a:extLst>
              <a:ext uri="{FF2B5EF4-FFF2-40B4-BE49-F238E27FC236}">
                <a16:creationId xmlns:a16="http://schemas.microsoft.com/office/drawing/2014/main" id="{FD5B8447-FAD5-0F2E-E242-CC1D1923C9DF}"/>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724487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7E801-8BA6-58A9-9D80-FA90EEFD09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64ADF1-8B16-9011-E591-067CFD90DE2E}"/>
              </a:ext>
            </a:extLst>
          </p:cNvPr>
          <p:cNvSpPr>
            <a:spLocks noGrp="1"/>
          </p:cNvSpPr>
          <p:nvPr>
            <p:ph type="title"/>
          </p:nvPr>
        </p:nvSpPr>
        <p:spPr>
          <a:xfrm>
            <a:off x="948266" y="332656"/>
            <a:ext cx="10363200" cy="720080"/>
          </a:xfrm>
        </p:spPr>
        <p:txBody>
          <a:bodyPr/>
          <a:lstStyle/>
          <a:p>
            <a:r>
              <a:rPr lang="nl-NL" sz="3200" b="0">
                <a:solidFill>
                  <a:srgbClr val="FF0000"/>
                </a:solidFill>
                <a:latin typeface="Verdana" panose="020B0604030504040204" pitchFamily="34" charset="0"/>
                <a:ea typeface="Verdana" panose="020B0604030504040204" pitchFamily="34" charset="0"/>
                <a:cs typeface="Verdana" panose="020B0604030504040204" pitchFamily="34" charset="0"/>
              </a:rPr>
              <a:t>A Pixel </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TPC at a </a:t>
            </a:r>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US" sz="3200" b="0" dirty="0">
              <a:solidFill>
                <a:srgbClr val="FF0000"/>
              </a:solidFill>
              <a:latin typeface="Verdana"/>
              <a:cs typeface="Verdana"/>
            </a:endParaRPr>
          </a:p>
        </p:txBody>
      </p:sp>
      <p:sp>
        <p:nvSpPr>
          <p:cNvPr id="3" name="Tijdelijke aanduiding voor inhoud 2">
            <a:extLst>
              <a:ext uri="{FF2B5EF4-FFF2-40B4-BE49-F238E27FC236}">
                <a16:creationId xmlns:a16="http://schemas.microsoft.com/office/drawing/2014/main" id="{F3695B6E-77A1-8FDE-1133-EB75233CD3AC}"/>
              </a:ext>
            </a:extLst>
          </p:cNvPr>
          <p:cNvSpPr>
            <a:spLocks noGrp="1"/>
          </p:cNvSpPr>
          <p:nvPr>
            <p:ph idx="1"/>
          </p:nvPr>
        </p:nvSpPr>
        <p:spPr>
          <a:xfrm>
            <a:off x="1446370" y="1099964"/>
            <a:ext cx="9865096" cy="4849316"/>
          </a:xfrm>
        </p:spPr>
        <p:txBody>
          <a:bodyPr/>
          <a:lstStyle/>
          <a:p>
            <a:pPr marL="0" indent="0">
              <a:buNone/>
            </a:pP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 10 G Z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a:t>
            </a:r>
            <a:r>
              <a:rPr lang="en-GB" sz="24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could be carried out, but </a:t>
            </a:r>
          </a:p>
          <a:p>
            <a:pPr lvl="1"/>
            <a:r>
              <a:rPr lang="en-GB" sz="1800" dirty="0">
                <a:latin typeface="Verdana" panose="020B0604030504040204" pitchFamily="34" charset="0"/>
                <a:ea typeface="Verdana" panose="020B0604030504040204" pitchFamily="34" charset="0"/>
                <a:cs typeface="Verdana" panose="020B0604030504040204" pitchFamily="34" charset="0"/>
              </a:rPr>
              <a:t>It needs a lot of power to process the large amounts of background hits in the tracking detectors </a:t>
            </a:r>
          </a:p>
          <a:p>
            <a:pPr lvl="1"/>
            <a:r>
              <a:rPr lang="en-GB" sz="1800" dirty="0">
                <a:latin typeface="Verdana" panose="020B0604030504040204" pitchFamily="34" charset="0"/>
                <a:ea typeface="Verdana" panose="020B0604030504040204" pitchFamily="34" charset="0"/>
                <a:cs typeface="Verdana" panose="020B0604030504040204" pitchFamily="34" charset="0"/>
              </a:rPr>
              <a:t>It needs more study to reduce the backgrounds by an improved MDI</a:t>
            </a:r>
          </a:p>
          <a:p>
            <a:pPr lvl="1"/>
            <a:r>
              <a:rPr lang="en-GB" sz="1800" dirty="0">
                <a:latin typeface="Verdana" panose="020B0604030504040204" pitchFamily="34" charset="0"/>
                <a:ea typeface="Verdana" panose="020B0604030504040204" pitchFamily="34" charset="0"/>
                <a:cs typeface="Verdana" panose="020B0604030504040204" pitchFamily="34" charset="0"/>
              </a:rPr>
              <a:t>Fitting techniques should be studied to correct for the TPC distortions</a:t>
            </a:r>
          </a:p>
          <a:p>
            <a:pPr lvl="1"/>
            <a:r>
              <a:rPr lang="en-GB" sz="1800" dirty="0">
                <a:latin typeface="Verdana" panose="020B0604030504040204" pitchFamily="34" charset="0"/>
                <a:ea typeface="Verdana" panose="020B0604030504040204" pitchFamily="34" charset="0"/>
                <a:cs typeface="Verdana" panose="020B0604030504040204" pitchFamily="34" charset="0"/>
              </a:rPr>
              <a:t>The current TPX3 read out should be optimized to cope with the high readout rate and minimise the power consumption</a:t>
            </a:r>
          </a:p>
          <a:p>
            <a:pPr marL="0" indent="0">
              <a:buNone/>
            </a:pPr>
            <a:r>
              <a:rPr lang="en-GB"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physics case for a Tera Z physics program seems IMO rather weak</a:t>
            </a:r>
          </a:p>
          <a:p>
            <a:pPr marL="0" indent="0">
              <a:buNone/>
            </a:pP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2181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7" y="116632"/>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Fitting out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and</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reducing</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TPC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distortions</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39822A7A-1EC3-441B-8C12-ABFF22A4945A}"/>
              </a:ext>
            </a:extLst>
          </p:cNvPr>
          <p:cNvSpPr>
            <a:spLocks noGrp="1"/>
          </p:cNvSpPr>
          <p:nvPr>
            <p:ph idx="1"/>
          </p:nvPr>
        </p:nvSpPr>
        <p:spPr>
          <a:xfrm>
            <a:off x="1055440" y="1268760"/>
            <a:ext cx="10586393" cy="5722322"/>
          </a:xfrm>
        </p:spPr>
        <p:txBody>
          <a:bodyPr>
            <a:noAutofit/>
          </a:bodyPr>
          <a:lstStyle/>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It is possible to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map out distortions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using e.g. muons from Z decays</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E.g. by fitting the 3D spatial distribution as a function of time as was done by ALEPH and more recently by ALICE. Using this distribution the hits positions are corrected and the TPC track refitted.</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However, with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silicon trackers around the TPC</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more elaborate methods can be used. One can use the track predictions based of the silicon trackers SIT and SET to correct on a track-by-track level the TPC track. 	</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One can use as a constraint that the extrapolated positions and angles agree with the measured in the SIT and SET.</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Practically, one can e.g. correct the TPC track parameters</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The ultimate way is a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fitting technique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similar to ATLAS. In the ATLAS track fit the common systematics is fitted out for sets of Muon hits. For ILD @ FCC the fit would fit free parameters in the distortion model, while using as a constraint the SIT and SET position and direction measurements. </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simplest case is a model where the strength (amplitude) and radial dependence would be scaled and a model is used for the 3D extrapolations. </a:t>
            </a:r>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01618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30545-FC8C-0FBF-4A84-3C6BB391FF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E83AF6-87CB-D64E-09F4-F8E565528F28}"/>
              </a:ext>
            </a:extLst>
          </p:cNvPr>
          <p:cNvPicPr>
            <a:picLocks noChangeAspect="1"/>
          </p:cNvPicPr>
          <p:nvPr/>
        </p:nvPicPr>
        <p:blipFill>
          <a:blip r:embed="rId3"/>
          <a:srcRect t="15623"/>
          <a:stretch>
            <a:fillRect/>
          </a:stretch>
        </p:blipFill>
        <p:spPr>
          <a:xfrm>
            <a:off x="2229335" y="1916832"/>
            <a:ext cx="8619193" cy="4536504"/>
          </a:xfrm>
          <a:prstGeom prst="rect">
            <a:avLst/>
          </a:prstGeom>
        </p:spPr>
      </p:pic>
      <p:sp>
        <p:nvSpPr>
          <p:cNvPr id="3074" name="Rectangle 4">
            <a:extLst>
              <a:ext uri="{FF2B5EF4-FFF2-40B4-BE49-F238E27FC236}">
                <a16:creationId xmlns:a16="http://schemas.microsoft.com/office/drawing/2014/main" id="{20E6EFAE-0C22-5C26-9B77-A21D9AE3A434}"/>
              </a:ext>
            </a:extLst>
          </p:cNvPr>
          <p:cNvSpPr>
            <a:spLocks noGrp="1" noChangeArrowheads="1"/>
          </p:cNvSpPr>
          <p:nvPr>
            <p:ph type="ctrTitle"/>
          </p:nvPr>
        </p:nvSpPr>
        <p:spPr>
          <a:xfrm>
            <a:off x="1892942" y="332656"/>
            <a:ext cx="8883578" cy="1080120"/>
          </a:xfrm>
        </p:spPr>
        <p:txBody>
          <a:bodyPr anchor="ctr"/>
          <a:lstStyle/>
          <a:p>
            <a:r>
              <a:rPr lang="en-GB" altLang="en-US" sz="3600" b="0" dirty="0">
                <a:solidFill>
                  <a:srgbClr val="FF0000"/>
                </a:solidFill>
                <a:latin typeface="Verdana"/>
                <a:cs typeface="Verdana"/>
              </a:rPr>
              <a:t>The ILD Detector concept</a:t>
            </a:r>
          </a:p>
        </p:txBody>
      </p:sp>
      <p:sp>
        <p:nvSpPr>
          <p:cNvPr id="7" name="TextBox 6">
            <a:extLst>
              <a:ext uri="{FF2B5EF4-FFF2-40B4-BE49-F238E27FC236}">
                <a16:creationId xmlns:a16="http://schemas.microsoft.com/office/drawing/2014/main" id="{8006012C-4903-4531-E194-CCD027FCAD60}"/>
              </a:ext>
            </a:extLst>
          </p:cNvPr>
          <p:cNvSpPr txBox="1"/>
          <p:nvPr/>
        </p:nvSpPr>
        <p:spPr>
          <a:xfrm>
            <a:off x="7503874" y="4941168"/>
            <a:ext cx="3416662" cy="792088"/>
          </a:xfrm>
          <a:prstGeom prst="rect">
            <a:avLst/>
          </a:prstGeom>
          <a:solidFill>
            <a:schemeClr val="bg1"/>
          </a:solidFill>
        </p:spPr>
        <p:txBody>
          <a:bodyPr wrap="square" rtlCol="0">
            <a:spAutoFit/>
          </a:bodyPr>
          <a:lstStyle/>
          <a:p>
            <a:endParaRPr lang="nl-NL" dirty="0"/>
          </a:p>
        </p:txBody>
      </p:sp>
      <p:sp>
        <p:nvSpPr>
          <p:cNvPr id="8" name="TextBox 7">
            <a:extLst>
              <a:ext uri="{FF2B5EF4-FFF2-40B4-BE49-F238E27FC236}">
                <a16:creationId xmlns:a16="http://schemas.microsoft.com/office/drawing/2014/main" id="{8393FA19-B049-7732-479A-40A724FC71DB}"/>
              </a:ext>
            </a:extLst>
          </p:cNvPr>
          <p:cNvSpPr txBox="1"/>
          <p:nvPr/>
        </p:nvSpPr>
        <p:spPr>
          <a:xfrm>
            <a:off x="8328248" y="5216954"/>
            <a:ext cx="2664296" cy="830997"/>
          </a:xfrm>
          <a:prstGeom prst="rect">
            <a:avLst/>
          </a:prstGeom>
          <a:noFill/>
        </p:spPr>
        <p:txBody>
          <a:bodyPr wrap="square" rtlCol="0">
            <a:spAutoFit/>
          </a:bodyPr>
          <a:lstStyle/>
          <a:p>
            <a:r>
              <a:rPr lang="nl-NL" dirty="0">
                <a:latin typeface="Verdana" panose="020B0604030504040204" pitchFamily="34" charset="0"/>
                <a:ea typeface="Verdana" panose="020B0604030504040204" pitchFamily="34" charset="0"/>
                <a:cs typeface="Verdana" panose="020B0604030504040204" pitchFamily="34" charset="0"/>
                <a:hlinkClick r:id="rId4"/>
              </a:rPr>
              <a:t>Adapted from Ties Behnke </a:t>
            </a: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324531B7-0E1F-8845-7C2D-A4EE21A7081B}"/>
              </a:ext>
            </a:extLst>
          </p:cNvPr>
          <p:cNvSpPr txBox="1"/>
          <p:nvPr/>
        </p:nvSpPr>
        <p:spPr>
          <a:xfrm>
            <a:off x="2378273" y="1334101"/>
            <a:ext cx="7912915" cy="830997"/>
          </a:xfrm>
          <a:prstGeom prst="rect">
            <a:avLst/>
          </a:prstGeom>
          <a:noFill/>
        </p:spPr>
        <p:txBody>
          <a:bodyPr wrap="square" rtlCol="0">
            <a:spAutoFit/>
          </a:bodyPr>
          <a:lstStyle/>
          <a:p>
            <a:r>
              <a:rPr lang="nl-NL" dirty="0">
                <a:latin typeface="Verdana" panose="020B0604030504040204" pitchFamily="34" charset="0"/>
                <a:ea typeface="Verdana" panose="020B0604030504040204" pitchFamily="34" charset="0"/>
                <a:cs typeface="Verdana" panose="020B0604030504040204" pitchFamily="34" charset="0"/>
              </a:rPr>
              <a:t>ILD </a:t>
            </a:r>
            <a:r>
              <a:rPr lang="nl-NL" dirty="0" err="1">
                <a:latin typeface="Verdana" panose="020B0604030504040204" pitchFamily="34" charset="0"/>
                <a:ea typeface="Verdana" panose="020B0604030504040204" pitchFamily="34" charset="0"/>
                <a:cs typeface="Verdana" panose="020B0604030504040204" pitchFamily="34" charset="0"/>
              </a:rPr>
              <a:t>fundamental</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choices</a:t>
            </a:r>
            <a:r>
              <a:rPr lang="nl-NL" dirty="0">
                <a:latin typeface="Verdana" panose="020B0604030504040204" pitchFamily="34" charset="0"/>
                <a:ea typeface="Verdana" panose="020B0604030504040204" pitchFamily="34" charset="0"/>
                <a:cs typeface="Verdana" panose="020B0604030504040204" pitchFamily="34" charset="0"/>
              </a:rPr>
              <a:t> </a:t>
            </a:r>
          </a:p>
          <a:p>
            <a:r>
              <a:rPr lang="nl-NL" dirty="0" err="1">
                <a:latin typeface="Verdana" panose="020B0604030504040204" pitchFamily="34" charset="0"/>
                <a:ea typeface="Verdana" panose="020B0604030504040204" pitchFamily="34" charset="0"/>
                <a:cs typeface="Verdana" panose="020B0604030504040204" pitchFamily="34" charset="0"/>
              </a:rPr>
              <a:t>similar</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to</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other</a:t>
            </a:r>
            <a:r>
              <a:rPr lang="nl-NL" dirty="0">
                <a:latin typeface="Verdana" panose="020B0604030504040204" pitchFamily="34" charset="0"/>
                <a:ea typeface="Verdana" panose="020B0604030504040204" pitchFamily="34" charset="0"/>
                <a:cs typeface="Verdana" panose="020B0604030504040204" pitchFamily="34" charset="0"/>
              </a:rPr>
              <a:t> FCC/ILC </a:t>
            </a:r>
            <a:r>
              <a:rPr lang="nl-NL" dirty="0" err="1">
                <a:latin typeface="Verdana" panose="020B0604030504040204" pitchFamily="34" charset="0"/>
                <a:ea typeface="Verdana" panose="020B0604030504040204" pitchFamily="34" charset="0"/>
                <a:cs typeface="Verdana" panose="020B0604030504040204" pitchFamily="34" charset="0"/>
              </a:rPr>
              <a:t>concepts</a:t>
            </a:r>
            <a:endParaRPr lang="nl-NL"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descr="ildlogoTransparant.png">
            <a:extLst>
              <a:ext uri="{FF2B5EF4-FFF2-40B4-BE49-F238E27FC236}">
                <a16:creationId xmlns:a16="http://schemas.microsoft.com/office/drawing/2014/main" id="{1F8830AF-4A7F-AB7D-CAFB-9955B362DBED}"/>
              </a:ext>
            </a:extLst>
          </p:cNvPr>
          <p:cNvPicPr>
            <a:picLocks noChangeAspect="1"/>
          </p:cNvPicPr>
          <p:nvPr/>
        </p:nvPicPr>
        <p:blipFill>
          <a:blip r:embed="rId5"/>
          <a:stretch>
            <a:fillRect/>
          </a:stretch>
        </p:blipFill>
        <p:spPr>
          <a:xfrm>
            <a:off x="9241296" y="1348330"/>
            <a:ext cx="838200" cy="536448"/>
          </a:xfrm>
          <a:prstGeom prst="rect">
            <a:avLst/>
          </a:prstGeom>
        </p:spPr>
      </p:pic>
      <p:sp>
        <p:nvSpPr>
          <p:cNvPr id="11" name="TextBox 10">
            <a:extLst>
              <a:ext uri="{FF2B5EF4-FFF2-40B4-BE49-F238E27FC236}">
                <a16:creationId xmlns:a16="http://schemas.microsoft.com/office/drawing/2014/main" id="{36725FB4-1BE0-5064-2381-BC8FBE1D1FD8}"/>
              </a:ext>
            </a:extLst>
          </p:cNvPr>
          <p:cNvSpPr txBox="1"/>
          <p:nvPr/>
        </p:nvSpPr>
        <p:spPr>
          <a:xfrm>
            <a:off x="211818" y="3068960"/>
            <a:ext cx="2880320" cy="707886"/>
          </a:xfrm>
          <a:prstGeom prst="rect">
            <a:avLst/>
          </a:prstGeom>
          <a:noFill/>
        </p:spPr>
        <p:txBody>
          <a:bodyPr wrap="square" rtlCol="0">
            <a:spAutoFit/>
          </a:bodyPr>
          <a:lstStyle/>
          <a:p>
            <a:r>
              <a:rPr lang="nl-NL" sz="2000" dirty="0">
                <a:latin typeface="Verdana" panose="020B0604030504040204" pitchFamily="34" charset="0"/>
                <a:ea typeface="Verdana" panose="020B0604030504040204" pitchFamily="34" charset="0"/>
                <a:cs typeface="Verdana" panose="020B0604030504040204" pitchFamily="34" charset="0"/>
                <a:hlinkClick r:id="rId6"/>
              </a:rPr>
              <a:t>Marcel Demarteau </a:t>
            </a:r>
          </a:p>
          <a:p>
            <a:r>
              <a:rPr lang="nl-NL" sz="2000" dirty="0">
                <a:latin typeface="Verdana" panose="020B0604030504040204" pitchFamily="34" charset="0"/>
                <a:ea typeface="Verdana" panose="020B0604030504040204" pitchFamily="34" charset="0"/>
                <a:cs typeface="Verdana" panose="020B0604030504040204" pitchFamily="34" charset="0"/>
                <a:hlinkClick r:id="rId6"/>
              </a:rPr>
              <a:t>plea 2025 for a TPC</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a:t> </a:t>
            </a:r>
          </a:p>
        </p:txBody>
      </p:sp>
    </p:spTree>
    <p:extLst>
      <p:ext uri="{BB962C8B-B14F-4D97-AF65-F5344CB8AC3E}">
        <p14:creationId xmlns:p14="http://schemas.microsoft.com/office/powerpoint/2010/main" val="271743471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7" y="116632"/>
            <a:ext cx="10363200" cy="800100"/>
          </a:xfrm>
        </p:spPr>
        <p:txBody>
          <a:bodyPr/>
          <a:lstStyle/>
          <a:p>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Reducing</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the</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Ion back flow in a Pixel TPC</a:t>
            </a:r>
            <a:endParaRPr lang="en-GB" sz="32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39822A7A-1EC3-441B-8C12-ABFF22A4945A}"/>
              </a:ext>
            </a:extLst>
          </p:cNvPr>
          <p:cNvSpPr>
            <a:spLocks noGrp="1"/>
          </p:cNvSpPr>
          <p:nvPr>
            <p:ph idx="1"/>
          </p:nvPr>
        </p:nvSpPr>
        <p:spPr>
          <a:xfrm>
            <a:off x="1083248" y="1185617"/>
            <a:ext cx="9934707" cy="4979687"/>
          </a:xfrm>
        </p:spPr>
        <p:txBody>
          <a:bodyPr>
            <a:normAutofit/>
          </a:bodyPr>
          <a:lstStyle/>
          <a:p>
            <a:pPr marL="0" indent="0">
              <a:buNone/>
            </a:pPr>
            <a:r>
              <a:rPr lang="nl-NL" sz="2000" dirty="0">
                <a:latin typeface="Verdana" panose="020B0604030504040204" pitchFamily="34" charset="0"/>
                <a:ea typeface="Verdana" panose="020B0604030504040204" pitchFamily="34" charset="0"/>
                <a:cs typeface="Verdana" panose="020B0604030504040204" pitchFamily="34" charset="0"/>
              </a:rPr>
              <a:t>The Ion back flow </a:t>
            </a:r>
            <a:r>
              <a:rPr lang="nl-NL" sz="2000" dirty="0" err="1">
                <a:latin typeface="Verdana" panose="020B0604030504040204" pitchFamily="34" charset="0"/>
                <a:ea typeface="Verdana" panose="020B0604030504040204" pitchFamily="34" charset="0"/>
                <a:cs typeface="Verdana" panose="020B0604030504040204" pitchFamily="34" charset="0"/>
              </a:rPr>
              <a:t>can</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reduced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adding</a:t>
            </a:r>
            <a:r>
              <a:rPr lang="nl-NL" sz="2000" dirty="0">
                <a:latin typeface="Verdana" panose="020B0604030504040204" pitchFamily="34" charset="0"/>
                <a:ea typeface="Verdana" panose="020B0604030504040204" pitchFamily="34" charset="0"/>
                <a:cs typeface="Verdana" panose="020B0604030504040204" pitchFamily="34" charset="0"/>
              </a:rPr>
              <a:t> a second </a:t>
            </a:r>
            <a:r>
              <a:rPr lang="nl-NL" sz="2000" dirty="0" err="1">
                <a:latin typeface="Verdana" panose="020B0604030504040204" pitchFamily="34" charset="0"/>
                <a:ea typeface="Verdana" panose="020B0604030504040204" pitchFamily="34" charset="0"/>
                <a:cs typeface="Verdana" panose="020B0604030504040204" pitchFamily="34" charset="0"/>
              </a:rPr>
              <a:t>grid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to</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device.</a:t>
            </a:r>
          </a:p>
          <a:p>
            <a:pPr marL="0" indent="0">
              <a:buNone/>
            </a:pPr>
            <a:r>
              <a:rPr lang="nl-NL" sz="2000" dirty="0">
                <a:latin typeface="Verdana" panose="020B0604030504040204" pitchFamily="34" charset="0"/>
                <a:ea typeface="Verdana" panose="020B0604030504040204" pitchFamily="34" charset="0"/>
                <a:cs typeface="Verdana" panose="020B0604030504040204" pitchFamily="34" charset="0"/>
              </a:rPr>
              <a:t>It is important </a:t>
            </a:r>
            <a:r>
              <a:rPr lang="nl-NL" sz="2000" dirty="0" err="1">
                <a:latin typeface="Verdana" panose="020B0604030504040204" pitchFamily="34" charset="0"/>
                <a:ea typeface="Verdana" panose="020B0604030504040204" pitchFamily="34" charset="0"/>
                <a:cs typeface="Verdana" panose="020B0604030504040204" pitchFamily="34" charset="0"/>
              </a:rPr>
              <a:t>that</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holes of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grids</a:t>
            </a:r>
            <a:r>
              <a:rPr lang="nl-NL" sz="2000" dirty="0">
                <a:latin typeface="Verdana" panose="020B0604030504040204" pitchFamily="34" charset="0"/>
                <a:ea typeface="Verdana" panose="020B0604030504040204" pitchFamily="34" charset="0"/>
                <a:cs typeface="Verdana" panose="020B0604030504040204" pitchFamily="34" charset="0"/>
              </a:rPr>
              <a:t> are </a:t>
            </a:r>
            <a:r>
              <a:rPr lang="nl-NL" sz="2000" dirty="0" err="1">
                <a:latin typeface="Verdana" panose="020B0604030504040204" pitchFamily="34" charset="0"/>
                <a:ea typeface="Verdana" panose="020B0604030504040204" pitchFamily="34" charset="0"/>
                <a:cs typeface="Verdana" panose="020B0604030504040204" pitchFamily="34" charset="0"/>
              </a:rPr>
              <a:t>aligned</a:t>
            </a:r>
            <a:r>
              <a:rPr lang="nl-NL" sz="2000" dirty="0">
                <a:latin typeface="Verdana" panose="020B0604030504040204" pitchFamily="34" charset="0"/>
                <a:ea typeface="Verdana" panose="020B0604030504040204" pitchFamily="34" charset="0"/>
                <a:cs typeface="Verdana" panose="020B0604030504040204" pitchFamily="34" charset="0"/>
              </a:rPr>
              <a:t>.  The Ion back flow is a </a:t>
            </a:r>
            <a:r>
              <a:rPr lang="nl-NL" sz="2000" dirty="0" err="1">
                <a:latin typeface="Verdana" panose="020B0604030504040204" pitchFamily="34" charset="0"/>
                <a:ea typeface="Verdana" panose="020B0604030504040204" pitchFamily="34" charset="0"/>
                <a:cs typeface="Verdana" panose="020B0604030504040204" pitchFamily="34" charset="0"/>
              </a:rPr>
              <a:t>function</a:t>
            </a:r>
            <a:r>
              <a:rPr lang="nl-NL" sz="2000" dirty="0">
                <a:latin typeface="Verdana" panose="020B0604030504040204" pitchFamily="34" charset="0"/>
                <a:ea typeface="Verdana" panose="020B0604030504040204" pitchFamily="34" charset="0"/>
                <a:cs typeface="Verdana" panose="020B0604030504040204" pitchFamily="34" charset="0"/>
              </a:rPr>
              <a:t> of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geometry</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and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electric</a:t>
            </a:r>
            <a:r>
              <a:rPr lang="nl-NL" sz="2000" dirty="0">
                <a:latin typeface="Verdana" panose="020B0604030504040204" pitchFamily="34" charset="0"/>
                <a:ea typeface="Verdana" panose="020B0604030504040204" pitchFamily="34" charset="0"/>
                <a:cs typeface="Verdana" panose="020B0604030504040204" pitchFamily="34" charset="0"/>
              </a:rPr>
              <a:t> fields. </a:t>
            </a:r>
            <a:r>
              <a:rPr lang="nl-NL" sz="2000" dirty="0" err="1">
                <a:latin typeface="Verdana" panose="020B0604030504040204" pitchFamily="34" charset="0"/>
                <a:ea typeface="Verdana" panose="020B0604030504040204" pitchFamily="34" charset="0"/>
                <a:cs typeface="Verdana" panose="020B0604030504040204" pitchFamily="34" charset="0"/>
              </a:rPr>
              <a:t>Detailed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simulations</a:t>
            </a:r>
            <a:r>
              <a:rPr lang="nl-NL" sz="2000" dirty="0">
                <a:latin typeface="Verdana" panose="020B0604030504040204" pitchFamily="34" charset="0"/>
                <a:ea typeface="Verdana" panose="020B0604030504040204" pitchFamily="34" charset="0"/>
                <a:cs typeface="Verdana" panose="020B0604030504040204" pitchFamily="34" charset="0"/>
              </a:rPr>
              <a:t> – </a:t>
            </a:r>
            <a:r>
              <a:rPr lang="nl-NL" sz="2000" dirty="0" err="1">
                <a:latin typeface="Verdana" panose="020B0604030504040204" pitchFamily="34" charset="0"/>
                <a:ea typeface="Verdana" panose="020B0604030504040204" pitchFamily="34" charset="0"/>
                <a:cs typeface="Verdana" panose="020B0604030504040204" pitchFamily="34" charset="0"/>
              </a:rPr>
              <a:t>validated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data - have been </a:t>
            </a:r>
            <a:r>
              <a:rPr lang="nl-NL" sz="2000" dirty="0" err="1">
                <a:latin typeface="Verdana" panose="020B0604030504040204" pitchFamily="34" charset="0"/>
                <a:ea typeface="Verdana" panose="020B0604030504040204" pitchFamily="34" charset="0"/>
                <a:cs typeface="Verdana" panose="020B0604030504040204" pitchFamily="34" charset="0"/>
              </a:rPr>
              <a:t>presented</a:t>
            </a:r>
            <a:r>
              <a:rPr lang="nl-NL" sz="2000" dirty="0">
                <a:latin typeface="Verdana" panose="020B0604030504040204" pitchFamily="34" charset="0"/>
                <a:ea typeface="Verdana" panose="020B0604030504040204" pitchFamily="34" charset="0"/>
                <a:cs typeface="Verdana" panose="020B0604030504040204" pitchFamily="34" charset="0"/>
              </a:rPr>
              <a:t> in </a:t>
            </a:r>
            <a:r>
              <a:rPr lang="nl-NL" sz="2000" dirty="0">
                <a:latin typeface="Verdana" panose="020B0604030504040204" pitchFamily="34" charset="0"/>
                <a:ea typeface="Verdana" panose="020B0604030504040204" pitchFamily="34" charset="0"/>
                <a:cs typeface="Verdana" panose="020B0604030504040204" pitchFamily="34" charset="0"/>
                <a:hlinkClick r:id="rId2"/>
              </a:rPr>
              <a:t>LCTPC WP #326</a:t>
            </a:r>
            <a:r>
              <a:rPr lang="nl-NL" sz="2000" dirty="0">
                <a:latin typeface="Verdana" panose="020B0604030504040204" pitchFamily="34" charset="0"/>
                <a:ea typeface="Verdana" panose="020B0604030504040204" pitchFamily="34" charset="0"/>
                <a:cs typeface="Verdana" panose="020B0604030504040204" pitchFamily="34" charset="0"/>
              </a:rPr>
              <a:t>.  </a:t>
            </a:r>
          </a:p>
          <a:p>
            <a:pPr marL="0" indent="0">
              <a:buNone/>
            </a:pP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With</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 hole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size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of 25 </a:t>
            </a:r>
            <a:r>
              <a:rPr lang="en-US"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μm</a:t>
            </a:r>
            <a:r>
              <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 an IBF </a:t>
            </a:r>
            <a:r>
              <a:rPr lang="en-US" sz="2000">
                <a:solidFill>
                  <a:srgbClr val="0066FF"/>
                </a:solidFill>
                <a:latin typeface="Verdana" panose="020B0604030504040204" pitchFamily="34" charset="0"/>
                <a:ea typeface="Verdana" panose="020B0604030504040204" pitchFamily="34" charset="0"/>
                <a:cs typeface="Verdana" panose="020B0604030504040204" pitchFamily="34" charset="0"/>
              </a:rPr>
              <a:t>of 3 </a:t>
            </a:r>
            <a:r>
              <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10</a:t>
            </a:r>
            <a:r>
              <a:rPr lang="en-US"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-4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can</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achieved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and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value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for</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IBF*</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Gain</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(2000)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would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0.6. </a:t>
            </a:r>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pic>
        <p:nvPicPr>
          <p:cNvPr id="7" name="Picture 6">
            <a:extLst>
              <a:ext uri="{FF2B5EF4-FFF2-40B4-BE49-F238E27FC236}">
                <a16:creationId xmlns:a16="http://schemas.microsoft.com/office/drawing/2014/main" id="{4B3B02B1-81E7-A545-9CFB-3B847B2ECD91}"/>
              </a:ext>
            </a:extLst>
          </p:cNvPr>
          <p:cNvPicPr>
            <a:picLocks noChangeAspect="1"/>
          </p:cNvPicPr>
          <p:nvPr/>
        </p:nvPicPr>
        <p:blipFill>
          <a:blip r:embed="rId3"/>
          <a:stretch>
            <a:fillRect/>
          </a:stretch>
        </p:blipFill>
        <p:spPr>
          <a:xfrm>
            <a:off x="0" y="3483013"/>
            <a:ext cx="5164667" cy="2189370"/>
          </a:xfrm>
          <a:prstGeom prst="rect">
            <a:avLst/>
          </a:prstGeom>
        </p:spPr>
      </p:pic>
      <p:graphicFrame>
        <p:nvGraphicFramePr>
          <p:cNvPr id="22" name="Table 21">
            <a:extLst>
              <a:ext uri="{FF2B5EF4-FFF2-40B4-BE49-F238E27FC236}">
                <a16:creationId xmlns:a16="http://schemas.microsoft.com/office/drawing/2014/main" id="{CBEBA02B-93F0-9B4C-B46B-02322BB99C0B}"/>
              </a:ext>
            </a:extLst>
          </p:cNvPr>
          <p:cNvGraphicFramePr>
            <a:graphicFrameLocks noGrp="1"/>
          </p:cNvGraphicFramePr>
          <p:nvPr/>
        </p:nvGraphicFramePr>
        <p:xfrm>
          <a:off x="5303912" y="3448144"/>
          <a:ext cx="6840760" cy="2357120"/>
        </p:xfrm>
        <a:graphic>
          <a:graphicData uri="http://schemas.openxmlformats.org/drawingml/2006/table">
            <a:tbl>
              <a:tblPr firstRow="1" bandRow="1">
                <a:tableStyleId>{5C22544A-7EE6-4342-B048-85BDC9FD1C3A}</a:tableStyleId>
              </a:tblPr>
              <a:tblGrid>
                <a:gridCol w="1710190">
                  <a:extLst>
                    <a:ext uri="{9D8B030D-6E8A-4147-A177-3AD203B41FA5}">
                      <a16:colId xmlns:a16="http://schemas.microsoft.com/office/drawing/2014/main" val="20000"/>
                    </a:ext>
                  </a:extLst>
                </a:gridCol>
                <a:gridCol w="1710190">
                  <a:extLst>
                    <a:ext uri="{9D8B030D-6E8A-4147-A177-3AD203B41FA5}">
                      <a16:colId xmlns:a16="http://schemas.microsoft.com/office/drawing/2014/main" val="20001"/>
                    </a:ext>
                  </a:extLst>
                </a:gridCol>
                <a:gridCol w="1710190">
                  <a:extLst>
                    <a:ext uri="{9D8B030D-6E8A-4147-A177-3AD203B41FA5}">
                      <a16:colId xmlns:a16="http://schemas.microsoft.com/office/drawing/2014/main" val="20002"/>
                    </a:ext>
                  </a:extLst>
                </a:gridCol>
                <a:gridCol w="1710190">
                  <a:extLst>
                    <a:ext uri="{9D8B030D-6E8A-4147-A177-3AD203B41FA5}">
                      <a16:colId xmlns:a16="http://schemas.microsoft.com/office/drawing/2014/main" val="20003"/>
                    </a:ext>
                  </a:extLst>
                </a:gridCol>
              </a:tblGrid>
              <a:tr h="7431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baseline="0" dirty="0">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0" baseline="0" dirty="0">
                          <a:latin typeface="Verdana" panose="020B0604030504040204" pitchFamily="34" charset="0"/>
                          <a:ea typeface="Verdana" panose="020B0604030504040204" pitchFamily="34" charset="0"/>
                          <a:cs typeface="Verdana" panose="020B0604030504040204" pitchFamily="34" charset="0"/>
                        </a:rPr>
                        <a:t>Ion backflow </a:t>
                      </a:r>
                    </a:p>
                  </a:txBody>
                  <a:tcPr/>
                </a:tc>
                <a:tc>
                  <a:txBody>
                    <a:bodyPr/>
                    <a:lstStyle/>
                    <a:p>
                      <a:pPr algn="ctr"/>
                      <a:endParaRPr lang="en-US" sz="1800" b="0" baseline="0" dirty="0">
                        <a:latin typeface="Verdana" panose="020B0604030504040204" pitchFamily="34" charset="0"/>
                        <a:ea typeface="Verdana" panose="020B0604030504040204" pitchFamily="34" charset="0"/>
                        <a:cs typeface="Verdana" panose="020B0604030504040204" pitchFamily="34" charset="0"/>
                      </a:endParaRPr>
                    </a:p>
                    <a:p>
                      <a:pPr algn="ctr"/>
                      <a:r>
                        <a:rPr lang="en-US" sz="1800" b="0" baseline="0" dirty="0">
                          <a:latin typeface="Verdana" panose="020B0604030504040204" pitchFamily="34" charset="0"/>
                          <a:ea typeface="Verdana" panose="020B0604030504040204" pitchFamily="34" charset="0"/>
                          <a:cs typeface="Verdana" panose="020B0604030504040204" pitchFamily="34" charset="0"/>
                        </a:rPr>
                        <a:t>Hole 30 </a:t>
                      </a:r>
                      <a:r>
                        <a:rPr kumimoji="0" lang="en-US" sz="1800"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μm</a:t>
                      </a:r>
                      <a:endParaRPr lang="en-US" sz="1600" b="0" baseline="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endParaRPr lang="en-US" sz="1600" b="0" dirty="0">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Hole 25 </a:t>
                      </a:r>
                      <a:r>
                        <a:rPr kumimoji="0" lang="en-US" sz="1800"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μm</a:t>
                      </a:r>
                      <a:endParaRPr lang="en-US"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b="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endParaRPr lang="en-US" sz="1600" b="0" dirty="0">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Hole 20 </a:t>
                      </a:r>
                      <a:r>
                        <a:rPr kumimoji="0" lang="en-US" sz="1800"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μm</a:t>
                      </a:r>
                      <a:endParaRPr lang="en-US"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0"/>
                  </a:ext>
                </a:extLst>
              </a:tr>
              <a:tr h="291749">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Top grid</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2.2%</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1.2%</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0.7%</a:t>
                      </a:r>
                    </a:p>
                  </a:txBody>
                  <a:tcPr/>
                </a:tc>
                <a:extLst>
                  <a:ext uri="{0D108BD9-81ED-4DB2-BD59-A6C34878D82A}">
                    <a16:rowId xmlns:a16="http://schemas.microsoft.com/office/drawing/2014/main" val="10001"/>
                  </a:ext>
                </a:extLst>
              </a:tr>
              <a:tr h="291749">
                <a:tc>
                  <a:txBody>
                    <a:bodyPr/>
                    <a:lstStyle/>
                    <a:p>
                      <a:pPr algn="ctr"/>
                      <a:r>
                        <a:rPr lang="en-US" sz="1600" dirty="0" err="1">
                          <a:latin typeface="Verdana" panose="020B0604030504040204" pitchFamily="34" charset="0"/>
                          <a:ea typeface="Verdana" panose="020B0604030504040204" pitchFamily="34" charset="0"/>
                          <a:cs typeface="Verdana" panose="020B0604030504040204" pitchFamily="34" charset="0"/>
                        </a:rPr>
                        <a:t>GridPix</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5.5%</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2.8%</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1.7%</a:t>
                      </a:r>
                    </a:p>
                  </a:txBody>
                  <a:tcPr/>
                </a:tc>
                <a:extLst>
                  <a:ext uri="{0D108BD9-81ED-4DB2-BD59-A6C34878D82A}">
                    <a16:rowId xmlns:a16="http://schemas.microsoft.com/office/drawing/2014/main" val="10002"/>
                  </a:ext>
                </a:extLst>
              </a:tr>
              <a:tr h="2917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Total</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12</a:t>
                      </a:r>
                      <a:r>
                        <a:rPr lang="en-US" sz="1600" baseline="0" dirty="0">
                          <a:latin typeface="Verdana" panose="020B0604030504040204" pitchFamily="34" charset="0"/>
                          <a:ea typeface="Verdana" panose="020B0604030504040204" pitchFamily="34" charset="0"/>
                          <a:cs typeface="Verdana" panose="020B0604030504040204" pitchFamily="34" charset="0"/>
                        </a:rPr>
                        <a:t> 10</a:t>
                      </a:r>
                      <a:r>
                        <a:rPr lang="en-US" sz="1600" baseline="30000" dirty="0">
                          <a:latin typeface="Verdana" panose="020B0604030504040204" pitchFamily="34" charset="0"/>
                          <a:ea typeface="Verdana" panose="020B0604030504040204" pitchFamily="34" charset="0"/>
                          <a:cs typeface="Verdana" panose="020B0604030504040204" pitchFamily="34" charset="0"/>
                        </a:rPr>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a:latin typeface="Verdana" panose="020B0604030504040204" pitchFamily="34" charset="0"/>
                          <a:ea typeface="Verdana" panose="020B0604030504040204" pitchFamily="34" charset="0"/>
                          <a:cs typeface="Verdana" panose="020B0604030504040204" pitchFamily="34" charset="0"/>
                        </a:rPr>
                        <a:t>3 10</a:t>
                      </a:r>
                      <a:r>
                        <a:rPr lang="en-US" sz="1600" baseline="30000" dirty="0">
                          <a:latin typeface="Verdana" panose="020B0604030504040204" pitchFamily="34" charset="0"/>
                          <a:ea typeface="Verdana" panose="020B0604030504040204" pitchFamily="34" charset="0"/>
                          <a:cs typeface="Verdana" panose="020B0604030504040204" pitchFamily="34" charset="0"/>
                        </a:rPr>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1</a:t>
                      </a:r>
                      <a:r>
                        <a:rPr lang="en-US" sz="1600" baseline="0" dirty="0">
                          <a:latin typeface="Verdana" panose="020B0604030504040204" pitchFamily="34" charset="0"/>
                          <a:ea typeface="Verdana" panose="020B0604030504040204" pitchFamily="34" charset="0"/>
                          <a:cs typeface="Verdana" panose="020B0604030504040204" pitchFamily="34" charset="0"/>
                        </a:rPr>
                        <a:t> 10</a:t>
                      </a:r>
                      <a:r>
                        <a:rPr lang="en-US" sz="1600" baseline="30000" dirty="0">
                          <a:latin typeface="Verdana" panose="020B0604030504040204" pitchFamily="34" charset="0"/>
                          <a:ea typeface="Verdana" panose="020B0604030504040204" pitchFamily="34" charset="0"/>
                          <a:cs typeface="Verdana" panose="020B0604030504040204" pitchFamily="34" charset="0"/>
                        </a:rPr>
                        <a:t>-4</a:t>
                      </a:r>
                    </a:p>
                  </a:txBody>
                  <a:tcPr/>
                </a:tc>
                <a:extLst>
                  <a:ext uri="{0D108BD9-81ED-4DB2-BD59-A6C34878D82A}">
                    <a16:rowId xmlns:a16="http://schemas.microsoft.com/office/drawing/2014/main" val="10003"/>
                  </a:ext>
                </a:extLst>
              </a:tr>
              <a:tr h="4315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Verdana" panose="020B0604030504040204" pitchFamily="34" charset="0"/>
                          <a:ea typeface="Verdana" panose="020B0604030504040204" pitchFamily="34" charset="0"/>
                          <a:cs typeface="Verdana" panose="020B0604030504040204" pitchFamily="34" charset="0"/>
                        </a:rPr>
                        <a:t>transparancy</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100%</a:t>
                      </a:r>
                    </a:p>
                    <a:p>
                      <a:pPr algn="ctr"/>
                      <a:endParaRPr lang="en-US" sz="1600" baseline="30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99.4%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aseline="30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91.7%</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aseline="30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22922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647728" y="44624"/>
            <a:ext cx="7196460" cy="2008878"/>
          </a:xfrm>
        </p:spPr>
        <p:txBody>
          <a:bodyPr anchor="ctr"/>
          <a:lstStyle/>
          <a:p>
            <a:r>
              <a:rPr kumimoji="0" lang="en-GB" altLang="en-US" sz="3600" b="0" i="0" u="none" strike="noStrike" kern="0" cap="none" spc="0" normalizeH="0" baseline="0" noProof="0" dirty="0" err="1">
                <a:ln>
                  <a:noFill/>
                </a:ln>
                <a:solidFill>
                  <a:srgbClr val="FF0000"/>
                </a:solidFill>
                <a:effectLst/>
                <a:uLnTx/>
                <a:uFillTx/>
                <a:latin typeface="Verdana"/>
                <a:ea typeface="+mn-ea"/>
                <a:cs typeface="Verdana"/>
              </a:rPr>
              <a:t>Nikhef</a:t>
            </a:r>
            <a:r>
              <a:rPr kumimoji="0" lang="en-GB" altLang="en-US" sz="3600" b="0" i="0" u="none" strike="noStrike" kern="0" cap="none" spc="0" normalizeH="0" baseline="0" noProof="0" dirty="0">
                <a:ln>
                  <a:noFill/>
                </a:ln>
                <a:solidFill>
                  <a:srgbClr val="FF0000"/>
                </a:solidFill>
                <a:effectLst/>
                <a:uLnTx/>
                <a:uFillTx/>
                <a:latin typeface="Verdana"/>
                <a:ea typeface="+mn-ea"/>
                <a:cs typeface="Verdana"/>
              </a:rPr>
              <a:t> </a:t>
            </a:r>
            <a:r>
              <a:rPr lang="en-GB" altLang="en-US" sz="3600" b="0" dirty="0">
                <a:solidFill>
                  <a:srgbClr val="FF0000"/>
                </a:solidFill>
                <a:latin typeface="Verdana"/>
                <a:ea typeface="+mn-ea"/>
                <a:cs typeface="Verdana"/>
              </a:rPr>
              <a:t>detector R&amp;D for</a:t>
            </a:r>
            <a:br>
              <a:rPr lang="en-GB" altLang="en-US" sz="3600" b="0" dirty="0">
                <a:solidFill>
                  <a:srgbClr val="FF0000"/>
                </a:solidFill>
                <a:latin typeface="Verdana"/>
                <a:ea typeface="+mn-ea"/>
                <a:cs typeface="Verdana"/>
              </a:rPr>
            </a:br>
            <a:r>
              <a:rPr kumimoji="0" lang="en-GB" altLang="en-US" sz="3600" b="0" i="0" u="none" strike="noStrike" kern="0" cap="none" spc="0" normalizeH="0" baseline="0" noProof="0" dirty="0">
                <a:ln>
                  <a:noFill/>
                </a:ln>
                <a:solidFill>
                  <a:srgbClr val="FF0000"/>
                </a:solidFill>
                <a:effectLst/>
                <a:uLnTx/>
                <a:uFillTx/>
                <a:latin typeface="Verdana"/>
                <a:ea typeface="+mn-ea"/>
                <a:cs typeface="Verdana"/>
              </a:rPr>
              <a:t> </a:t>
            </a:r>
            <a:r>
              <a:rPr lang="en-GB" altLang="en-US" sz="3600" b="0" dirty="0">
                <a:solidFill>
                  <a:srgbClr val="FF0000"/>
                </a:solidFill>
                <a:latin typeface="Verdana"/>
                <a:ea typeface="+mn-ea"/>
                <a:cs typeface="Verdana"/>
              </a:rPr>
              <a:t>future </a:t>
            </a:r>
            <a:r>
              <a:rPr lang="en-GB" altLang="en-US" sz="3600" b="0" dirty="0" err="1">
                <a:solidFill>
                  <a:srgbClr val="FF0000"/>
                </a:solidFill>
                <a:latin typeface="Verdana"/>
                <a:ea typeface="+mn-ea"/>
                <a:cs typeface="Verdana"/>
              </a:rPr>
              <a:t>e</a:t>
            </a:r>
            <a:r>
              <a:rPr lang="en-GB" altLang="en-US" sz="3600" b="0" baseline="30000" dirty="0" err="1">
                <a:solidFill>
                  <a:srgbClr val="FF0000"/>
                </a:solidFill>
                <a:latin typeface="Verdana"/>
                <a:ea typeface="+mn-ea"/>
                <a:cs typeface="Verdana"/>
              </a:rPr>
              <a:t>+</a:t>
            </a:r>
            <a:r>
              <a:rPr lang="en-GB" altLang="en-US" sz="3600" b="0" dirty="0" err="1">
                <a:solidFill>
                  <a:srgbClr val="FF0000"/>
                </a:solidFill>
                <a:latin typeface="Verdana"/>
                <a:ea typeface="+mn-ea"/>
                <a:cs typeface="Verdana"/>
              </a:rPr>
              <a:t>e</a:t>
            </a:r>
            <a:r>
              <a:rPr lang="en-GB" altLang="en-US" sz="3600" b="0" baseline="30000" dirty="0">
                <a:solidFill>
                  <a:srgbClr val="FF0000"/>
                </a:solidFill>
                <a:latin typeface="Verdana"/>
                <a:ea typeface="+mn-ea"/>
                <a:cs typeface="Verdana"/>
              </a:rPr>
              <a:t>-</a:t>
            </a:r>
            <a:r>
              <a:rPr lang="en-GB" altLang="en-US" sz="3600" b="0" dirty="0">
                <a:solidFill>
                  <a:srgbClr val="FF0000"/>
                </a:solidFill>
                <a:latin typeface="Verdana"/>
                <a:ea typeface="+mn-ea"/>
                <a:cs typeface="Verdana"/>
              </a:rPr>
              <a:t> colliders</a:t>
            </a:r>
            <a:endParaRPr lang="en-GB" altLang="en-US" sz="3200" b="0" dirty="0">
              <a:latin typeface="Verdana" panose="020B0604030504040204" pitchFamily="34" charset="0"/>
              <a:ea typeface="Verdana" panose="020B0604030504040204" pitchFamily="34" charset="0"/>
              <a:cs typeface="Verdana" panose="020B0604030504040204" pitchFamily="34" charset="0"/>
            </a:endParaRPr>
          </a:p>
        </p:txBody>
      </p:sp>
      <p:sp>
        <p:nvSpPr>
          <p:cNvPr id="3076" name="Rectangle 6"/>
          <p:cNvSpPr>
            <a:spLocks noGrp="1" noChangeArrowheads="1"/>
          </p:cNvSpPr>
          <p:nvPr>
            <p:ph type="subTitle" idx="1"/>
          </p:nvPr>
        </p:nvSpPr>
        <p:spPr>
          <a:xfrm>
            <a:off x="1126230" y="1916832"/>
            <a:ext cx="10514386" cy="4104456"/>
          </a:xfrm>
        </p:spPr>
        <p:txBody>
          <a:bodyPr/>
          <a:lstStyle/>
          <a:p>
            <a:pPr algn="l"/>
            <a:r>
              <a:rPr lang="en-GB" sz="16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2001 Involved in the Tesla electron-positron collider project at DESY and the symposium</a:t>
            </a:r>
          </a:p>
          <a:p>
            <a:pPr algn="l"/>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2002 Start of R&amp;D on </a:t>
            </a:r>
            <a:r>
              <a:rPr lang="en-GB" sz="16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GridPix</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detectors since the first working prototype detector made by Harry van de Graaf, Jan Timmermans et al. </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GridPix</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 </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Gaseous detector with grid and silicon readout chip.</a:t>
            </a:r>
          </a:p>
          <a:p>
            <a:pPr algn="l"/>
            <a:r>
              <a:rPr lang="en-GB" sz="16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2002-2024 Gradual development of the </a:t>
            </a:r>
            <a:r>
              <a:rPr lang="en-GB" sz="1600" dirty="0" err="1">
                <a:solidFill>
                  <a:srgbClr val="FF0000"/>
                </a:solidFill>
                <a:effectLst/>
                <a:latin typeface="Verdana" panose="020B0604030504040204" pitchFamily="34" charset="0"/>
                <a:ea typeface="Verdana" panose="020B0604030504040204" pitchFamily="34" charset="0"/>
                <a:cs typeface="Verdana" panose="020B0604030504040204" pitchFamily="34" charset="0"/>
              </a:rPr>
              <a:t>GridPix</a:t>
            </a:r>
            <a:r>
              <a:rPr lang="en-GB" sz="16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 detector for a Pixel TPC  </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with 6 </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hlinkClick r:id="rId3"/>
              </a:rPr>
              <a:t>theses</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and an EUDET grant (2004-2008) by Alessandro </a:t>
            </a:r>
            <a:r>
              <a:rPr lang="en-GB" sz="16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Forniani</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(2005), Max </a:t>
            </a:r>
            <a:r>
              <a:rPr lang="en-GB" sz="16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Chefdeville</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(2009), Martin Fransen (2012), Spiros </a:t>
            </a:r>
            <a:r>
              <a:rPr lang="en-GB" sz="16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Tsigaridas</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(2017), Cornelis Ligtenberg (2021)</a:t>
            </a:r>
          </a:p>
          <a:p>
            <a:pPr algn="l"/>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2007</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LCTPC collaboration </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since 2007: R&amp;D collaboration for a TPC at a (linear) collider</a:t>
            </a:r>
            <a:endParaRPr lang="en-GB" sz="16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gn="l"/>
            <a:r>
              <a:rPr lang="en-GB" sz="1600" dirty="0">
                <a:solidFill>
                  <a:srgbClr val="FF0000"/>
                </a:solidFill>
                <a:latin typeface="Verdana" panose="020B0604030504040204" pitchFamily="34" charset="0"/>
                <a:ea typeface="Verdana" panose="020B0604030504040204" pitchFamily="34" charset="0"/>
                <a:cs typeface="Verdana" panose="020B0604030504040204" pitchFamily="34" charset="0"/>
              </a:rPr>
              <a:t>2007 Participation in the ILD experiment: </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Nikhef</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expressed interest in the TPC, silicon tracking and the forward calorimeter. ILD developed a detector concept with a (Pixel) TPC for a linear electron-positron collider  (thesis Ligtenberg)</a:t>
            </a:r>
          </a:p>
          <a:p>
            <a:pPr algn="l"/>
            <a:r>
              <a:rPr lang="en-GB" sz="1600" dirty="0">
                <a:solidFill>
                  <a:srgbClr val="002060"/>
                </a:solidFill>
                <a:latin typeface="Verdana" panose="020B0604030504040204" pitchFamily="34" charset="0"/>
                <a:ea typeface="Verdana" panose="020B0604030504040204" pitchFamily="34" charset="0"/>
                <a:cs typeface="Verdana" panose="020B0604030504040204" pitchFamily="34" charset="0"/>
              </a:rPr>
              <a:t>2021 ILD develops a detector concept at a </a:t>
            </a:r>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circular electron-positron collider</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Nikhef</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contributes actively to a Pixel TPC for the CEPC/</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FCCee</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algn="l"/>
            <a:r>
              <a:rPr lang="en-GB" sz="1600" dirty="0">
                <a:solidFill>
                  <a:srgbClr val="7030A0"/>
                </a:solidFill>
                <a:latin typeface="Verdana" panose="020B0604030504040204" pitchFamily="34" charset="0"/>
                <a:ea typeface="Verdana" panose="020B0604030504040204" pitchFamily="34" charset="0"/>
                <a:cs typeface="Verdana" panose="020B0604030504040204" pitchFamily="34" charset="0"/>
              </a:rPr>
              <a:t>[*]2012-2015  CLIC accelerator</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the </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Rasnik</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alignment method to the beam adjustment system and thesis Glenn </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Vanbavinckhove</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(2012) on Optics for colliders (LHC,CLIC)</a:t>
            </a:r>
          </a:p>
          <a:p>
            <a:pPr algn="l"/>
            <a:r>
              <a:rPr lang="en-GB" sz="1600">
                <a:solidFill>
                  <a:srgbClr val="0066FF"/>
                </a:solidFill>
                <a:latin typeface="Verdana" panose="020B0604030504040204" pitchFamily="34" charset="0"/>
                <a:ea typeface="Verdana" panose="020B0604030504040204" pitchFamily="34" charset="0"/>
                <a:cs typeface="Verdana" panose="020B0604030504040204" pitchFamily="34" charset="0"/>
              </a:rPr>
              <a:t>[**] Since 2023 </a:t>
            </a:r>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Cool Copper Collider: </a:t>
            </a:r>
            <a:r>
              <a:rPr lang="en-GB" sz="1600" dirty="0" err="1">
                <a:latin typeface="Verdana" panose="020B0604030504040204" pitchFamily="34" charset="0"/>
                <a:ea typeface="Verdana" panose="020B0604030504040204" pitchFamily="34" charset="0"/>
                <a:cs typeface="Verdana" panose="020B0604030504040204" pitchFamily="34" charset="0"/>
              </a:rPr>
              <a:t>Rasnik</a:t>
            </a:r>
            <a:r>
              <a:rPr lang="en-GB" sz="1600" dirty="0">
                <a:latin typeface="Verdana" panose="020B0604030504040204" pitchFamily="34" charset="0"/>
                <a:ea typeface="Verdana" panose="020B0604030504040204" pitchFamily="34" charset="0"/>
                <a:cs typeface="Verdana" panose="020B0604030504040204" pitchFamily="34" charset="0"/>
              </a:rPr>
              <a:t> sensors for the alignment of the cavities</a:t>
            </a:r>
          </a:p>
          <a:p>
            <a:pPr algn="l"/>
            <a:endParaRPr lang="en-GB"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indent="-457200">
              <a:lnSpc>
                <a:spcPct val="120000"/>
              </a:lnSpc>
              <a:spcBef>
                <a:spcPct val="0"/>
              </a:spcBef>
              <a:defRPr/>
            </a:pPr>
            <a:r>
              <a:rPr lang="en-GB" altLang="en-US" dirty="0"/>
              <a:t> </a:t>
            </a: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descr="ildlogoTransparant.png"/>
          <p:cNvPicPr>
            <a:picLocks noChangeAspect="1"/>
          </p:cNvPicPr>
          <p:nvPr/>
        </p:nvPicPr>
        <p:blipFill>
          <a:blip r:embed="rId5"/>
          <a:stretch>
            <a:fillRect/>
          </a:stretch>
        </p:blipFill>
        <p:spPr>
          <a:xfrm>
            <a:off x="10551592" y="5733256"/>
            <a:ext cx="1089024" cy="696976"/>
          </a:xfrm>
          <a:prstGeom prst="rect">
            <a:avLst/>
          </a:prstGeo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6">
            <a:extLst>
              <a:ext uri="{FF2B5EF4-FFF2-40B4-BE49-F238E27FC236}">
                <a16:creationId xmlns:a16="http://schemas.microsoft.com/office/drawing/2014/main" id="{3B2F6128-E4B0-AF4D-B59E-5964AFCCC13B}"/>
              </a:ext>
            </a:extLst>
          </p:cNvPr>
          <p:cNvPicPr>
            <a:picLocks noChangeAspect="1"/>
          </p:cNvPicPr>
          <p:nvPr/>
        </p:nvPicPr>
        <p:blipFill rotWithShape="1">
          <a:blip r:embed="rId3"/>
          <a:srcRect l="10224" t="5416" r="10487" b="5393"/>
          <a:stretch/>
        </p:blipFill>
        <p:spPr>
          <a:xfrm rot="17763818">
            <a:off x="5165305" y="1696189"/>
            <a:ext cx="3285893" cy="2630331"/>
          </a:xfrm>
          <a:prstGeom prst="rect">
            <a:avLst/>
          </a:prstGeom>
        </p:spPr>
      </p:pic>
      <p:sp>
        <p:nvSpPr>
          <p:cNvPr id="3074" name="Rectangle 4"/>
          <p:cNvSpPr>
            <a:spLocks noGrp="1" noChangeArrowheads="1"/>
          </p:cNvSpPr>
          <p:nvPr>
            <p:ph type="ctrTitle"/>
          </p:nvPr>
        </p:nvSpPr>
        <p:spPr>
          <a:xfrm>
            <a:off x="3311798" y="291480"/>
            <a:ext cx="5208042" cy="1080120"/>
          </a:xfrm>
        </p:spPr>
        <p:txBody>
          <a:bodyPr anchor="ctr"/>
          <a:lstStyle/>
          <a:p>
            <a:r>
              <a:rPr lang="en-GB" altLang="en-US" sz="4000" b="0" dirty="0">
                <a:latin typeface="Verdana"/>
                <a:cs typeface="Verdana"/>
              </a:rPr>
              <a:t>Pixel TPC</a:t>
            </a:r>
          </a:p>
        </p:txBody>
      </p:sp>
      <p:pic>
        <p:nvPicPr>
          <p:cNvPr id="3079" name="Picture 2"/>
          <p:cNvPicPr>
            <a:picLocks noChangeAspect="1"/>
          </p:cNvPicPr>
          <p:nvPr/>
        </p:nvPicPr>
        <p:blipFill>
          <a:blip r:embed="rId4">
            <a:extLst>
              <a:ext uri="{28A0092B-C50C-407E-A947-70E740481C1C}">
                <a14:useLocalDpi xmlns:a14="http://schemas.microsoft.com/office/drawing/2010/main" val="0"/>
              </a:ext>
            </a:extLst>
          </a:blip>
          <a:srcRect l="3799" t="5901" r="5202" b="18501"/>
          <a:stretch>
            <a:fillRect/>
          </a:stretch>
        </p:blipFill>
        <p:spPr bwMode="auto">
          <a:xfrm flipH="1">
            <a:off x="3295347" y="2298086"/>
            <a:ext cx="2191053" cy="242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4">
            <a:extLst>
              <a:ext uri="{FF2B5EF4-FFF2-40B4-BE49-F238E27FC236}">
                <a16:creationId xmlns:a16="http://schemas.microsoft.com/office/drawing/2014/main" id="{CDEDC3A7-1097-49CA-8924-8BB5F0DD655C}"/>
              </a:ext>
            </a:extLst>
          </p:cNvPr>
          <p:cNvPicPr>
            <a:picLocks noChangeAspect="1"/>
          </p:cNvPicPr>
          <p:nvPr/>
        </p:nvPicPr>
        <p:blipFill>
          <a:blip r:embed="rId5">
            <a:alphaModFix/>
            <a:extLst>
              <a:ext uri="{BEBA8EAE-BF5A-486C-A8C5-ECC9F3942E4B}">
                <a14:imgProps xmlns:a14="http://schemas.microsoft.com/office/drawing/2010/main">
                  <a14:imgLayer>
                    <a14:imgEffect>
                      <a14:brightnessContrast bright="20000"/>
                    </a14:imgEffect>
                  </a14:imgLayer>
                </a14:imgProps>
              </a:ext>
            </a:extLst>
          </a:blip>
          <a:srcRect r="55828"/>
          <a:stretch>
            <a:fillRect/>
          </a:stretch>
        </p:blipFill>
        <p:spPr>
          <a:xfrm>
            <a:off x="1646118" y="2667000"/>
            <a:ext cx="1401882" cy="1780090"/>
          </a:xfrm>
          <a:prstGeom prst="rect">
            <a:avLst/>
          </a:prstGeom>
          <a:noFill/>
          <a:ln>
            <a:noFill/>
          </a:ln>
        </p:spPr>
      </p:pic>
      <p:pic>
        <p:nvPicPr>
          <p:cNvPr id="11" name="Picture 10" descr="TPC-Pixel-ComAcceptanceZoom.gif"/>
          <p:cNvPicPr>
            <a:picLocks noChangeAspect="1"/>
          </p:cNvPicPr>
          <p:nvPr/>
        </p:nvPicPr>
        <p:blipFill>
          <a:blip r:embed="rId6"/>
          <a:srcRect r="9979"/>
          <a:stretch>
            <a:fillRect/>
          </a:stretch>
        </p:blipFill>
        <p:spPr>
          <a:xfrm>
            <a:off x="9270930" y="2697022"/>
            <a:ext cx="2235270" cy="2408378"/>
          </a:xfrm>
          <a:prstGeom prst="rect">
            <a:avLst/>
          </a:prstGeom>
        </p:spPr>
      </p:pic>
      <p:cxnSp>
        <p:nvCxnSpPr>
          <p:cNvPr id="12" name="Straight Arrow Connector 11"/>
          <p:cNvCxnSpPr/>
          <p:nvPr/>
        </p:nvCxnSpPr>
        <p:spPr bwMode="auto">
          <a:xfrm flipV="1">
            <a:off x="2438400" y="2743200"/>
            <a:ext cx="1524000" cy="762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5" name="Straight Arrow Connector 14"/>
          <p:cNvCxnSpPr>
            <a:cxnSpLocks/>
          </p:cNvCxnSpPr>
          <p:nvPr/>
        </p:nvCxnSpPr>
        <p:spPr bwMode="auto">
          <a:xfrm flipV="1">
            <a:off x="4343400" y="2514600"/>
            <a:ext cx="2274352" cy="33833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0" name="TextBox 19"/>
          <p:cNvSpPr txBox="1"/>
          <p:nvPr/>
        </p:nvSpPr>
        <p:spPr>
          <a:xfrm>
            <a:off x="152400" y="5100935"/>
            <a:ext cx="11734800" cy="461665"/>
          </a:xfrm>
          <a:prstGeom prst="rect">
            <a:avLst/>
          </a:prstGeom>
          <a:noFill/>
        </p:spPr>
        <p:txBody>
          <a:bodyPr wrap="square" rtlCol="0">
            <a:spAutoFit/>
          </a:bodyPr>
          <a:lstStyle/>
          <a:p>
            <a:r>
              <a:rPr lang="en-US" sz="1800" dirty="0">
                <a:latin typeface="Verdana"/>
                <a:cs typeface="Verdana"/>
              </a:rPr>
              <a:t>(TimePix1)    </a:t>
            </a:r>
            <a:r>
              <a:rPr lang="en-US" dirty="0">
                <a:latin typeface="Verdana"/>
                <a:cs typeface="Verdana"/>
              </a:rPr>
              <a:t>TPX3 chip     Quad             Module                  TPC plane </a:t>
            </a:r>
          </a:p>
        </p:txBody>
      </p:sp>
      <p:sp>
        <p:nvSpPr>
          <p:cNvPr id="22" name="TextBox 21"/>
          <p:cNvSpPr txBox="1"/>
          <p:nvPr/>
        </p:nvSpPr>
        <p:spPr>
          <a:xfrm>
            <a:off x="228600" y="5634335"/>
            <a:ext cx="10210800" cy="461665"/>
          </a:xfrm>
          <a:prstGeom prst="rect">
            <a:avLst/>
          </a:prstGeom>
          <a:noFill/>
        </p:spPr>
        <p:txBody>
          <a:bodyPr wrap="square" rtlCol="0">
            <a:spAutoFit/>
          </a:bodyPr>
          <a:lstStyle/>
          <a:p>
            <a:r>
              <a:rPr lang="en-US" sz="1800" dirty="0">
                <a:latin typeface="Verdana"/>
                <a:cs typeface="Verdana"/>
              </a:rPr>
              <a:t>(2007-14)      </a:t>
            </a:r>
            <a:r>
              <a:rPr lang="en-US">
                <a:latin typeface="Verdana"/>
                <a:cs typeface="Verdana"/>
              </a:rPr>
              <a:t>2017           </a:t>
            </a:r>
            <a:r>
              <a:rPr lang="en-US" dirty="0">
                <a:latin typeface="Verdana"/>
                <a:cs typeface="Verdana"/>
              </a:rPr>
              <a:t>2018              2019                   </a:t>
            </a:r>
          </a:p>
        </p:txBody>
      </p:sp>
      <p:pic>
        <p:nvPicPr>
          <p:cNvPr id="14" name="Afbeelding 6">
            <a:extLst>
              <a:ext uri="{FF2B5EF4-FFF2-40B4-BE49-F238E27FC236}">
                <a16:creationId xmlns:a16="http://schemas.microsoft.com/office/drawing/2014/main" id="{7BF66A80-5CC3-41F5-949C-307378DC09CF}"/>
              </a:ext>
            </a:extLst>
          </p:cNvPr>
          <p:cNvPicPr>
            <a:picLocks noChangeAspect="1"/>
          </p:cNvPicPr>
          <p:nvPr/>
        </p:nvPicPr>
        <p:blipFill rotWithShape="1">
          <a:blip r:embed="rId7">
            <a:lum/>
            <a:alphaModFix amt="64000"/>
          </a:blip>
          <a:srcRect l="8327" r="4591" b="4133"/>
          <a:stretch/>
        </p:blipFill>
        <p:spPr>
          <a:xfrm>
            <a:off x="8534400" y="228600"/>
            <a:ext cx="3147508" cy="2373863"/>
          </a:xfrm>
          <a:prstGeom prst="rect">
            <a:avLst/>
          </a:prstGeom>
          <a:noFill/>
          <a:ln>
            <a:noFill/>
          </a:ln>
        </p:spPr>
      </p:pic>
      <p:cxnSp>
        <p:nvCxnSpPr>
          <p:cNvPr id="21" name="Straight Arrow Connector 20"/>
          <p:cNvCxnSpPr>
            <a:cxnSpLocks/>
          </p:cNvCxnSpPr>
          <p:nvPr/>
        </p:nvCxnSpPr>
        <p:spPr bwMode="auto">
          <a:xfrm>
            <a:off x="6781800" y="3657600"/>
            <a:ext cx="3657600" cy="2286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7" name="Straight Arrow Connector 16"/>
          <p:cNvCxnSpPr/>
          <p:nvPr/>
        </p:nvCxnSpPr>
        <p:spPr bwMode="auto">
          <a:xfrm flipV="1">
            <a:off x="6781800" y="1676400"/>
            <a:ext cx="4572000" cy="19812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pic>
        <p:nvPicPr>
          <p:cNvPr id="24" name="Picture 23" descr="ildlogoTransparant.png"/>
          <p:cNvPicPr>
            <a:picLocks noChangeAspect="1"/>
          </p:cNvPicPr>
          <p:nvPr/>
        </p:nvPicPr>
        <p:blipFill>
          <a:blip r:embed="rId8"/>
          <a:stretch>
            <a:fillRect/>
          </a:stretch>
        </p:blipFill>
        <p:spPr>
          <a:xfrm>
            <a:off x="8610600" y="228600"/>
            <a:ext cx="838200" cy="536448"/>
          </a:xfrm>
          <a:prstGeom prst="rect">
            <a:avLst/>
          </a:prstGeom>
        </p:spPr>
      </p:pic>
      <p:pic>
        <p:nvPicPr>
          <p:cNvPr id="16" name="Picture 2" descr="D:\Freiburg\Octopuce\P101002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048000"/>
            <a:ext cx="1181301" cy="88582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9" name="Rectangle 18"/>
          <p:cNvSpPr/>
          <p:nvPr/>
        </p:nvSpPr>
        <p:spPr>
          <a:xfrm>
            <a:off x="152400" y="4114800"/>
            <a:ext cx="1474983" cy="369332"/>
          </a:xfrm>
          <a:prstGeom prst="rect">
            <a:avLst/>
          </a:prstGeom>
        </p:spPr>
        <p:txBody>
          <a:bodyPr wrap="none">
            <a:spAutoFit/>
          </a:bodyPr>
          <a:lstStyle/>
          <a:p>
            <a:r>
              <a:rPr lang="en-US" sz="1800" dirty="0">
                <a:latin typeface="Verdana"/>
                <a:cs typeface="Verdana"/>
              </a:rPr>
              <a:t>(</a:t>
            </a:r>
            <a:r>
              <a:rPr lang="en-US" sz="1800" dirty="0" err="1">
                <a:latin typeface="Verdana"/>
                <a:cs typeface="Verdana"/>
              </a:rPr>
              <a:t>Octopuce</a:t>
            </a:r>
            <a:r>
              <a:rPr lang="en-US" sz="1800" dirty="0">
                <a:latin typeface="Verdana"/>
                <a:cs typeface="Verdana"/>
              </a:rPr>
              <a:t>)</a:t>
            </a:r>
            <a:endParaRPr lang="en-US" sz="1800" dirty="0"/>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25" name="Picture 24" descr="ildlogoTransparant.png"/>
          <p:cNvPicPr>
            <a:picLocks noChangeAspect="1"/>
          </p:cNvPicPr>
          <p:nvPr/>
        </p:nvPicPr>
        <p:blipFill>
          <a:blip r:embed="rId3"/>
          <a:stretch>
            <a:fillRect/>
          </a:stretch>
        </p:blipFill>
        <p:spPr>
          <a:xfrm>
            <a:off x="3049594" y="535457"/>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4308110" y="554944"/>
            <a:ext cx="4007828" cy="584775"/>
          </a:xfrm>
          <a:prstGeom prst="rect">
            <a:avLst/>
          </a:prstGeom>
        </p:spPr>
        <p:txBody>
          <a:bodyPr wrap="none">
            <a:spAutoFit/>
          </a:bodyPr>
          <a:lstStyle/>
          <a:p>
            <a:r>
              <a:rPr lang="nl-NL" sz="3200" kern="0" dirty="0">
                <a:solidFill>
                  <a:srgbClr val="FF0000"/>
                </a:solidFill>
                <a:latin typeface="Verdana"/>
                <a:cs typeface="Verdana"/>
              </a:rPr>
              <a:t> TPC </a:t>
            </a:r>
            <a:r>
              <a:rPr lang="nl-NL" sz="3200" kern="0" dirty="0" err="1">
                <a:solidFill>
                  <a:srgbClr val="FF0000"/>
                </a:solidFill>
                <a:latin typeface="Verdana"/>
                <a:cs typeface="Verdana"/>
              </a:rPr>
              <a:t>requirements</a:t>
            </a:r>
            <a:endParaRPr lang="nl-NL" sz="3200" dirty="0">
              <a:solidFill>
                <a:srgbClr val="000000"/>
              </a:solidFill>
            </a:endParaRPr>
          </a:p>
        </p:txBody>
      </p:sp>
      <p:sp>
        <p:nvSpPr>
          <p:cNvPr id="5" name="Rectangle 4">
            <a:extLst>
              <a:ext uri="{FF2B5EF4-FFF2-40B4-BE49-F238E27FC236}">
                <a16:creationId xmlns:a16="http://schemas.microsoft.com/office/drawing/2014/main" id="{D3529F98-8388-AF41-B509-5EBE076808DB}"/>
              </a:ext>
            </a:extLst>
          </p:cNvPr>
          <p:cNvSpPr/>
          <p:nvPr/>
        </p:nvSpPr>
        <p:spPr>
          <a:xfrm>
            <a:off x="551384" y="1413937"/>
            <a:ext cx="11521280" cy="430887"/>
          </a:xfrm>
          <a:prstGeom prst="rect">
            <a:avLst/>
          </a:prstGeom>
        </p:spPr>
        <p:txBody>
          <a:bodyPr wrap="square">
            <a:spAutoFit/>
          </a:bodyPr>
          <a:lstStyle/>
          <a:p>
            <a:r>
              <a:rPr lang="en-GB" sz="2200" dirty="0">
                <a:solidFill>
                  <a:srgbClr val="0066FF"/>
                </a:solidFill>
                <a:latin typeface="Verdana" panose="020B0604030504040204" pitchFamily="34" charset="0"/>
                <a:ea typeface="Verdana" panose="020B0604030504040204" pitchFamily="34" charset="0"/>
                <a:cs typeface="Verdana" panose="020B0604030504040204" pitchFamily="34" charset="0"/>
              </a:rPr>
              <a:t>The R&amp;D on a TPC for a e.g. Linear Collider is done in the LCTPC collaboration</a:t>
            </a:r>
            <a:endParaRPr lang="en-NL" dirty="0"/>
          </a:p>
        </p:txBody>
      </p:sp>
      <p:sp>
        <p:nvSpPr>
          <p:cNvPr id="6" name="TextBox 5">
            <a:extLst>
              <a:ext uri="{FF2B5EF4-FFF2-40B4-BE49-F238E27FC236}">
                <a16:creationId xmlns:a16="http://schemas.microsoft.com/office/drawing/2014/main" id="{849CCCB7-A859-AA49-B291-3F4463798CBD}"/>
              </a:ext>
            </a:extLst>
          </p:cNvPr>
          <p:cNvSpPr txBox="1"/>
          <p:nvPr/>
        </p:nvSpPr>
        <p:spPr>
          <a:xfrm>
            <a:off x="8544272" y="1772816"/>
            <a:ext cx="2304256" cy="865257"/>
          </a:xfrm>
          <a:prstGeom prst="rect">
            <a:avLst/>
          </a:prstGeom>
          <a:solidFill>
            <a:schemeClr val="bg1"/>
          </a:solidFill>
        </p:spPr>
        <p:txBody>
          <a:bodyPr wrap="square" rtlCol="0">
            <a:spAutoFit/>
          </a:bodyPr>
          <a:lstStyle/>
          <a:p>
            <a:endParaRPr lang="en-NL" dirty="0"/>
          </a:p>
        </p:txBody>
      </p:sp>
      <p:pic>
        <p:nvPicPr>
          <p:cNvPr id="10" name="Picture 9" descr="LCTPClogo_simple.wb.png"/>
          <p:cNvPicPr>
            <a:picLocks noChangeAspect="1"/>
          </p:cNvPicPr>
          <p:nvPr/>
        </p:nvPicPr>
        <p:blipFill>
          <a:blip r:embed="rId4"/>
          <a:stretch>
            <a:fillRect/>
          </a:stretch>
        </p:blipFill>
        <p:spPr>
          <a:xfrm rot="10800000" flipH="1" flipV="1">
            <a:off x="7844961" y="2127917"/>
            <a:ext cx="1600200" cy="915012"/>
          </a:xfrm>
          <a:prstGeom prst="rect">
            <a:avLst/>
          </a:prstGeom>
        </p:spPr>
      </p:pic>
      <p:pic>
        <p:nvPicPr>
          <p:cNvPr id="7" name="Picture 6">
            <a:extLst>
              <a:ext uri="{FF2B5EF4-FFF2-40B4-BE49-F238E27FC236}">
                <a16:creationId xmlns:a16="http://schemas.microsoft.com/office/drawing/2014/main" id="{7D9D223F-1740-3CC0-92E9-90346E5F21FE}"/>
              </a:ext>
            </a:extLst>
          </p:cNvPr>
          <p:cNvPicPr>
            <a:picLocks noChangeAspect="1"/>
          </p:cNvPicPr>
          <p:nvPr/>
        </p:nvPicPr>
        <p:blipFill>
          <a:blip r:embed="rId5"/>
          <a:stretch>
            <a:fillRect/>
          </a:stretch>
        </p:blipFill>
        <p:spPr>
          <a:xfrm>
            <a:off x="697094" y="2138967"/>
            <a:ext cx="6386185" cy="4089399"/>
          </a:xfrm>
          <a:prstGeom prst="rect">
            <a:avLst/>
          </a:prstGeom>
        </p:spPr>
      </p:pic>
      <p:sp>
        <p:nvSpPr>
          <p:cNvPr id="8" name="TextBox 7">
            <a:extLst>
              <a:ext uri="{FF2B5EF4-FFF2-40B4-BE49-F238E27FC236}">
                <a16:creationId xmlns:a16="http://schemas.microsoft.com/office/drawing/2014/main" id="{13B6F0FE-4474-FBCE-57DC-E7F9230D306D}"/>
              </a:ext>
            </a:extLst>
          </p:cNvPr>
          <p:cNvSpPr txBox="1"/>
          <p:nvPr/>
        </p:nvSpPr>
        <p:spPr>
          <a:xfrm>
            <a:off x="1199456" y="1876762"/>
            <a:ext cx="5713258" cy="400110"/>
          </a:xfrm>
          <a:prstGeom prst="rect">
            <a:avLst/>
          </a:prstGeom>
          <a:noFill/>
        </p:spPr>
        <p:txBody>
          <a:bodyPr wrap="square" rtlCol="0">
            <a:spAutoFit/>
          </a:bodyPr>
          <a:lstStyle/>
          <a:p>
            <a:r>
              <a:rPr lang="en-NL" sz="2000" dirty="0">
                <a:latin typeface="Verdana" panose="020B0604030504040204" pitchFamily="34" charset="0"/>
                <a:ea typeface="Verdana" panose="020B0604030504040204" pitchFamily="34" charset="0"/>
                <a:cs typeface="Verdana" panose="020B0604030504040204" pitchFamily="34" charset="0"/>
                <a:hlinkClick r:id="rId6"/>
              </a:rPr>
              <a:t>Requirements</a:t>
            </a:r>
            <a:r>
              <a:rPr lang="en-NL" sz="2000" dirty="0">
                <a:latin typeface="Verdana" panose="020B0604030504040204" pitchFamily="34" charset="0"/>
                <a:ea typeface="Verdana" panose="020B0604030504040204" pitchFamily="34" charset="0"/>
                <a:cs typeface="Verdana" panose="020B0604030504040204" pitchFamily="34" charset="0"/>
              </a:rPr>
              <a:t> for a TPC from the ILC TDR </a:t>
            </a:r>
          </a:p>
        </p:txBody>
      </p:sp>
      <p:sp>
        <p:nvSpPr>
          <p:cNvPr id="4" name="TextBox 3">
            <a:extLst>
              <a:ext uri="{FF2B5EF4-FFF2-40B4-BE49-F238E27FC236}">
                <a16:creationId xmlns:a16="http://schemas.microsoft.com/office/drawing/2014/main" id="{D9341413-BCF0-0B71-08DA-B423DFB92487}"/>
              </a:ext>
            </a:extLst>
          </p:cNvPr>
          <p:cNvSpPr txBox="1"/>
          <p:nvPr/>
        </p:nvSpPr>
        <p:spPr>
          <a:xfrm>
            <a:off x="7093187" y="3250432"/>
            <a:ext cx="4824536" cy="2554545"/>
          </a:xfrm>
          <a:prstGeom prst="rect">
            <a:avLst/>
          </a:prstGeom>
          <a:noFill/>
        </p:spPr>
        <p:txBody>
          <a:bodyPr wrap="square">
            <a:spAutoFit/>
          </a:bodyPr>
          <a:lstStyle/>
          <a:p>
            <a:pPr marL="342900" indent="-342900">
              <a:buFont typeface="Arial" panose="020B0604020202020204" pitchFamily="34" charset="0"/>
              <a:buChar char="•"/>
            </a:pPr>
            <a:r>
              <a:rPr lang="nl-NL" sz="2000" dirty="0">
                <a:latin typeface="Verdana" panose="020B0604030504040204" pitchFamily="34" charset="0"/>
                <a:ea typeface="Verdana" panose="020B0604030504040204" pitchFamily="34" charset="0"/>
                <a:cs typeface="Verdana" panose="020B0604030504040204" pitchFamily="34" charset="0"/>
              </a:rPr>
              <a:t>ILD like detector concept </a:t>
            </a:r>
            <a:r>
              <a:rPr lang="nl-NL" sz="2000" dirty="0" err="1">
                <a:latin typeface="Verdana" panose="020B0604030504040204" pitchFamily="34" charset="0"/>
                <a:ea typeface="Verdana" panose="020B0604030504040204" pitchFamily="34" charset="0"/>
                <a:cs typeface="Verdana" panose="020B0604030504040204" pitchFamily="34" charset="0"/>
              </a:rPr>
              <a:t>with</a:t>
            </a:r>
            <a:r>
              <a:rPr lang="nl-NL" sz="2000" dirty="0">
                <a:latin typeface="Verdana" panose="020B0604030504040204" pitchFamily="34" charset="0"/>
                <a:ea typeface="Verdana" panose="020B0604030504040204" pitchFamily="34" charset="0"/>
                <a:cs typeface="Verdana" panose="020B0604030504040204" pitchFamily="34" charset="0"/>
              </a:rPr>
              <a:t> a TPC </a:t>
            </a:r>
            <a:r>
              <a:rPr lang="nl-NL" sz="2000" dirty="0" err="1">
                <a:latin typeface="Verdana" panose="020B0604030504040204" pitchFamily="34" charset="0"/>
                <a:ea typeface="Verdana" panose="020B0604030504040204" pitchFamily="34" charset="0"/>
                <a:cs typeface="Verdana" panose="020B0604030504040204" pitchFamily="34" charset="0"/>
              </a:rPr>
              <a:t>central</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tracker</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can</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used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for</a:t>
            </a:r>
            <a:r>
              <a:rPr lang="nl-NL" sz="2000" dirty="0">
                <a:latin typeface="Verdana" panose="020B0604030504040204" pitchFamily="34" charset="0"/>
                <a:ea typeface="Verdana" panose="020B0604030504040204" pitchFamily="34" charset="0"/>
                <a:cs typeface="Verdana" panose="020B0604030504040204" pitchFamily="34" charset="0"/>
              </a:rPr>
              <a:t> FCC </a:t>
            </a:r>
          </a:p>
          <a:p>
            <a:pPr marL="342900" indent="-342900">
              <a:buFont typeface="Arial" panose="020B0604020202020204" pitchFamily="34" charset="0"/>
              <a:buChar char="•"/>
            </a:pPr>
            <a:r>
              <a:rPr lang="nl-NL" sz="2000" dirty="0" err="1">
                <a:latin typeface="Verdana" panose="020B0604030504040204" pitchFamily="34" charset="0"/>
                <a:ea typeface="Verdana" panose="020B0604030504040204" pitchFamily="34" charset="0"/>
                <a:cs typeface="Verdana" panose="020B0604030504040204" pitchFamily="34" charset="0"/>
              </a:rPr>
              <a:t>Challenging</a:t>
            </a:r>
            <a:r>
              <a:rPr lang="nl-NL" sz="2000" dirty="0">
                <a:latin typeface="Verdana" panose="020B0604030504040204" pitchFamily="34" charset="0"/>
                <a:ea typeface="Verdana" panose="020B0604030504040204" pitchFamily="34" charset="0"/>
                <a:cs typeface="Verdana" panose="020B0604030504040204" pitchFamily="34" charset="0"/>
              </a:rPr>
              <a:t> tracking </a:t>
            </a:r>
            <a:r>
              <a:rPr lang="nl-NL" sz="2000" dirty="0" err="1">
                <a:latin typeface="Verdana" panose="020B0604030504040204" pitchFamily="34" charset="0"/>
                <a:ea typeface="Verdana" panose="020B0604030504040204" pitchFamily="34" charset="0"/>
                <a:cs typeface="Verdana" panose="020B0604030504040204" pitchFamily="34" charset="0"/>
              </a:rPr>
              <a:t>precision</a:t>
            </a:r>
            <a:endParaRPr lang="nl-NL" sz="2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nl-NL" sz="2000" dirty="0" err="1">
                <a:latin typeface="Verdana" panose="020B0604030504040204" pitchFamily="34" charset="0"/>
                <a:ea typeface="Verdana" panose="020B0604030504040204" pitchFamily="34" charset="0"/>
                <a:cs typeface="Verdana" panose="020B0604030504040204" pitchFamily="34" charset="0"/>
              </a:rPr>
              <a:t>driven</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Z</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Higgs</a:t>
            </a:r>
            <a:r>
              <a:rPr lang="nl-NL" sz="2000" dirty="0">
                <a:latin typeface="Verdana" panose="020B0604030504040204" pitchFamily="34" charset="0"/>
                <a:ea typeface="Verdana" panose="020B0604030504040204" pitchFamily="34" charset="0"/>
                <a:cs typeface="Verdana" panose="020B0604030504040204" pitchFamily="34" charset="0"/>
              </a:rPr>
              <a:t> running</a:t>
            </a:r>
          </a:p>
          <a:p>
            <a:pPr marL="342900" indent="-342900">
              <a:buFont typeface="Arial" panose="020B0604020202020204" pitchFamily="34" charset="0"/>
              <a:buChar char="•"/>
            </a:pPr>
            <a:r>
              <a:rPr lang="nl-NL" sz="2000" dirty="0">
                <a:latin typeface="Verdana" panose="020B0604030504040204" pitchFamily="34" charset="0"/>
                <a:ea typeface="Verdana" panose="020B0604030504040204" pitchFamily="34" charset="0"/>
                <a:cs typeface="Verdana" panose="020B0604030504040204" pitchFamily="34" charset="0"/>
              </a:rPr>
              <a:t>For </a:t>
            </a:r>
            <a:r>
              <a:rPr lang="nl-NL" sz="2000" dirty="0" err="1">
                <a:latin typeface="Verdana" panose="020B0604030504040204" pitchFamily="34" charset="0"/>
                <a:ea typeface="Verdana" panose="020B0604030504040204" pitchFamily="34" charset="0"/>
                <a:cs typeface="Verdana" panose="020B0604030504040204" pitchFamily="34" charset="0"/>
              </a:rPr>
              <a:t>Z</a:t>
            </a:r>
            <a:r>
              <a:rPr lang="nl-NL" sz="2000" dirty="0">
                <a:latin typeface="Verdana" panose="020B0604030504040204" pitchFamily="34" charset="0"/>
                <a:ea typeface="Verdana" panose="020B0604030504040204" pitchFamily="34" charset="0"/>
                <a:cs typeface="Verdana" panose="020B0604030504040204" pitchFamily="34" charset="0"/>
              </a:rPr>
              <a:t> running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requirement</a:t>
            </a:r>
            <a:r>
              <a:rPr lang="nl-NL" sz="2000" dirty="0">
                <a:latin typeface="Verdana" panose="020B0604030504040204" pitchFamily="34" charset="0"/>
                <a:ea typeface="Verdana" panose="020B0604030504040204" pitchFamily="34" charset="0"/>
                <a:cs typeface="Verdana" panose="020B0604030504040204" pitchFamily="34" charset="0"/>
              </a:rPr>
              <a:t> on </a:t>
            </a:r>
            <a:r>
              <a:rPr lang="nl-NL" sz="2000" dirty="0">
                <a:latin typeface="Symbol" pitchFamily="2" charset="2"/>
                <a:ea typeface="Verdana" panose="020B0604030504040204" pitchFamily="34" charset="0"/>
                <a:cs typeface="Verdana" panose="020B0604030504040204" pitchFamily="34" charset="0"/>
              </a:rPr>
              <a:t>d</a:t>
            </a:r>
            <a:r>
              <a:rPr lang="nl-NL" sz="2000" dirty="0">
                <a:latin typeface="Verdana" panose="020B0604030504040204" pitchFamily="34" charset="0"/>
                <a:ea typeface="Verdana" panose="020B0604030504040204" pitchFamily="34" charset="0"/>
                <a:cs typeface="Verdana" panose="020B0604030504040204" pitchFamily="34" charset="0"/>
              </a:rPr>
              <a:t>(1/</a:t>
            </a:r>
            <a:r>
              <a:rPr lang="nl-NL" sz="2000" dirty="0" err="1">
                <a:latin typeface="Verdana" panose="020B0604030504040204" pitchFamily="34" charset="0"/>
                <a:ea typeface="Verdana" panose="020B0604030504040204" pitchFamily="34" charset="0"/>
                <a:cs typeface="Verdana" panose="020B0604030504040204" pitchFamily="34" charset="0"/>
              </a:rPr>
              <a:t>p</a:t>
            </a:r>
            <a:r>
              <a:rPr lang="nl-NL" sz="2000" baseline="-25000" dirty="0" err="1">
                <a:latin typeface="Verdana" panose="020B0604030504040204" pitchFamily="34" charset="0"/>
                <a:ea typeface="Verdana" panose="020B0604030504040204" pitchFamily="34" charset="0"/>
                <a:cs typeface="Verdana" panose="020B0604030504040204" pitchFamily="34" charset="0"/>
              </a:rPr>
              <a:t>t</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can</a:t>
            </a:r>
            <a:r>
              <a:rPr lang="nl-NL" sz="2000" dirty="0">
                <a:latin typeface="Verdana" panose="020B0604030504040204" pitchFamily="34" charset="0"/>
                <a:ea typeface="Verdana" panose="020B0604030504040204" pitchFamily="34" charset="0"/>
                <a:cs typeface="Verdana" panose="020B0604030504040204" pitchFamily="34" charset="0"/>
              </a:rPr>
              <a:t> IMO </a:t>
            </a:r>
            <a:r>
              <a:rPr lang="nl-NL" sz="2000" dirty="0" err="1">
                <a:latin typeface="Verdana" panose="020B0604030504040204" pitchFamily="34" charset="0"/>
                <a:ea typeface="Verdana" panose="020B0604030504040204" pitchFamily="34" charset="0"/>
                <a:cs typeface="Verdana" panose="020B0604030504040204" pitchFamily="34" charset="0"/>
              </a:rPr>
              <a:t>be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loosened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e.g. a factor 10 (LEP like) </a:t>
            </a:r>
          </a:p>
        </p:txBody>
      </p:sp>
    </p:spTree>
    <p:extLst>
      <p:ext uri="{BB962C8B-B14F-4D97-AF65-F5344CB8AC3E}">
        <p14:creationId xmlns:p14="http://schemas.microsoft.com/office/powerpoint/2010/main" val="413703821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912294" y="260648"/>
            <a:ext cx="5208042" cy="1080120"/>
          </a:xfrm>
        </p:spPr>
        <p:txBody>
          <a:bodyPr anchor="ctr"/>
          <a:lstStyle/>
          <a:p>
            <a:r>
              <a:rPr lang="en-GB" altLang="en-US" sz="4000" b="0" dirty="0">
                <a:latin typeface="Verdana"/>
                <a:cs typeface="Verdana"/>
              </a:rPr>
              <a:t> </a:t>
            </a:r>
            <a:r>
              <a:rPr lang="en-GB" altLang="en-US" sz="4000" b="0" dirty="0">
                <a:solidFill>
                  <a:srgbClr val="FF0000"/>
                </a:solidFill>
                <a:latin typeface="Verdana"/>
                <a:cs typeface="Verdana"/>
              </a:rPr>
              <a:t>TPC layout</a:t>
            </a:r>
          </a:p>
        </p:txBody>
      </p:sp>
      <p:pic>
        <p:nvPicPr>
          <p:cNvPr id="14" name="Afbeelding 6">
            <a:extLst>
              <a:ext uri="{FF2B5EF4-FFF2-40B4-BE49-F238E27FC236}">
                <a16:creationId xmlns:a16="http://schemas.microsoft.com/office/drawing/2014/main" id="{7BF66A80-5CC3-41F5-949C-307378DC09CF}"/>
              </a:ext>
            </a:extLst>
          </p:cNvPr>
          <p:cNvPicPr>
            <a:picLocks noChangeAspect="1"/>
          </p:cNvPicPr>
          <p:nvPr/>
        </p:nvPicPr>
        <p:blipFill rotWithShape="1">
          <a:blip r:embed="rId3">
            <a:lum/>
            <a:alphaModFix amt="64000"/>
          </a:blip>
          <a:srcRect l="8327" r="4591" b="4133"/>
          <a:stretch/>
        </p:blipFill>
        <p:spPr>
          <a:xfrm>
            <a:off x="860260" y="1916832"/>
            <a:ext cx="4515660" cy="3405729"/>
          </a:xfrm>
          <a:prstGeom prst="rect">
            <a:avLst/>
          </a:prstGeom>
          <a:noFill/>
          <a:ln>
            <a:noFill/>
          </a:ln>
        </p:spPr>
      </p:pic>
      <p:pic>
        <p:nvPicPr>
          <p:cNvPr id="24" name="Picture 23" descr="ildlogoTransparant.png"/>
          <p:cNvPicPr>
            <a:picLocks noChangeAspect="1"/>
          </p:cNvPicPr>
          <p:nvPr/>
        </p:nvPicPr>
        <p:blipFill>
          <a:blip r:embed="rId4"/>
          <a:stretch>
            <a:fillRect/>
          </a:stretch>
        </p:blipFill>
        <p:spPr>
          <a:xfrm>
            <a:off x="4249688" y="517231"/>
            <a:ext cx="982216" cy="628618"/>
          </a:xfrm>
          <a:prstGeom prst="rect">
            <a:avLst/>
          </a:prstGeom>
        </p:spPr>
      </p:pic>
      <p:sp>
        <p:nvSpPr>
          <p:cNvPr id="2" name="Rectangle 1">
            <a:extLst>
              <a:ext uri="{FF2B5EF4-FFF2-40B4-BE49-F238E27FC236}">
                <a16:creationId xmlns:a16="http://schemas.microsoft.com/office/drawing/2014/main" id="{BB4850ED-5631-DD47-9517-4E898FE579B9}"/>
              </a:ext>
            </a:extLst>
          </p:cNvPr>
          <p:cNvSpPr/>
          <p:nvPr/>
        </p:nvSpPr>
        <p:spPr>
          <a:xfrm>
            <a:off x="5807968" y="980728"/>
            <a:ext cx="6120680" cy="4955203"/>
          </a:xfrm>
          <a:prstGeom prst="rect">
            <a:avLst/>
          </a:prstGeom>
        </p:spPr>
        <p:txBody>
          <a:bodyPr wrap="square">
            <a:spAutoFit/>
          </a:bodyPr>
          <a:lstStyle/>
          <a:p>
            <a:endParaRPr lang="en-GB" altLang="en-US" dirty="0">
              <a:latin typeface="Verdana"/>
              <a:cs typeface="Verdana"/>
            </a:endParaRPr>
          </a:p>
          <a:p>
            <a:pPr>
              <a:buFontTx/>
              <a:buBlip>
                <a:blip r:embed="rId5"/>
              </a:buBlip>
            </a:pPr>
            <a:r>
              <a:rPr lang="en-GB" altLang="en-US" sz="2000" dirty="0">
                <a:latin typeface="Verdana"/>
                <a:cs typeface="Verdana"/>
              </a:rPr>
              <a:t> Material budget is</a:t>
            </a:r>
          </a:p>
          <a:p>
            <a:pPr lvl="1">
              <a:buBlip>
                <a:blip r:embed="rId5"/>
              </a:buBlip>
            </a:pPr>
            <a:r>
              <a:rPr lang="en-GB" altLang="en-US" sz="2000" dirty="0">
                <a:latin typeface="Verdana"/>
                <a:cs typeface="Verdana"/>
              </a:rPr>
              <a:t> 0.01 X</a:t>
            </a:r>
            <a:r>
              <a:rPr lang="en-GB" altLang="en-US" sz="2000" baseline="-25000" dirty="0">
                <a:latin typeface="Verdana"/>
                <a:cs typeface="Verdana"/>
              </a:rPr>
              <a:t>0</a:t>
            </a:r>
            <a:r>
              <a:rPr lang="en-GB" altLang="en-US" sz="2000" dirty="0">
                <a:latin typeface="Verdana"/>
                <a:cs typeface="Verdana"/>
              </a:rPr>
              <a:t> TPC gas </a:t>
            </a:r>
          </a:p>
          <a:p>
            <a:pPr lvl="1">
              <a:buBlip>
                <a:blip r:embed="rId5"/>
              </a:buBlip>
            </a:pPr>
            <a:r>
              <a:rPr lang="en-GB" altLang="en-US" sz="2000" dirty="0">
                <a:latin typeface="Verdana"/>
                <a:cs typeface="Verdana"/>
              </a:rPr>
              <a:t> 0.01 X</a:t>
            </a:r>
            <a:r>
              <a:rPr lang="en-GB" altLang="en-US" sz="2000" baseline="-25000" dirty="0">
                <a:latin typeface="Verdana"/>
                <a:cs typeface="Verdana"/>
              </a:rPr>
              <a:t>0</a:t>
            </a:r>
            <a:r>
              <a:rPr lang="en-GB" altLang="en-US" sz="2000" dirty="0">
                <a:latin typeface="Verdana"/>
                <a:cs typeface="Verdana"/>
              </a:rPr>
              <a:t> inner cylinder</a:t>
            </a:r>
          </a:p>
          <a:p>
            <a:pPr lvl="1">
              <a:buBlip>
                <a:blip r:embed="rId5"/>
              </a:buBlip>
            </a:pPr>
            <a:r>
              <a:rPr lang="en-GB" altLang="en-US" sz="2000" dirty="0">
                <a:latin typeface="Verdana"/>
                <a:cs typeface="Verdana"/>
              </a:rPr>
              <a:t> 0.03 X</a:t>
            </a:r>
            <a:r>
              <a:rPr lang="en-GB" altLang="en-US" sz="2000" baseline="-25000" dirty="0">
                <a:latin typeface="Verdana"/>
                <a:cs typeface="Verdana"/>
              </a:rPr>
              <a:t>0</a:t>
            </a:r>
            <a:r>
              <a:rPr lang="en-GB" altLang="en-US" sz="2000" dirty="0">
                <a:latin typeface="Verdana"/>
                <a:cs typeface="Verdana"/>
              </a:rPr>
              <a:t> outer cylinder</a:t>
            </a:r>
          </a:p>
          <a:p>
            <a:pPr lvl="1">
              <a:buBlip>
                <a:blip r:embed="rId5"/>
              </a:buBlip>
            </a:pPr>
            <a:r>
              <a:rPr lang="en-GB" altLang="en-US" sz="2000" dirty="0">
                <a:latin typeface="Verdana"/>
                <a:cs typeface="Verdana"/>
              </a:rPr>
              <a:t> &lt; 0.25 X</a:t>
            </a:r>
            <a:r>
              <a:rPr lang="en-GB" altLang="en-US" sz="2000" baseline="-25000" dirty="0">
                <a:latin typeface="Verdana"/>
                <a:cs typeface="Verdana"/>
              </a:rPr>
              <a:t>0</a:t>
            </a:r>
            <a:r>
              <a:rPr lang="en-GB" altLang="en-US" sz="2000" dirty="0">
                <a:latin typeface="Verdana"/>
                <a:cs typeface="Verdana"/>
              </a:rPr>
              <a:t> endplates (</a:t>
            </a:r>
            <a:r>
              <a:rPr lang="en-GB" altLang="en-US" sz="2000" dirty="0" err="1">
                <a:latin typeface="Verdana"/>
                <a:cs typeface="Verdana"/>
              </a:rPr>
              <a:t>incl</a:t>
            </a:r>
            <a:r>
              <a:rPr lang="en-GB" altLang="en-US" sz="2000" dirty="0">
                <a:latin typeface="Verdana"/>
                <a:cs typeface="Verdana"/>
              </a:rPr>
              <a:t> readout)</a:t>
            </a:r>
          </a:p>
          <a:p>
            <a:pPr>
              <a:buBlip>
                <a:blip r:embed="rId5"/>
              </a:buBlip>
            </a:pPr>
            <a:r>
              <a:rPr lang="en-GB" altLang="en-US" dirty="0">
                <a:latin typeface="Verdana"/>
                <a:cs typeface="Verdana"/>
              </a:rPr>
              <a:t> </a:t>
            </a:r>
            <a:r>
              <a:rPr lang="en-GB" altLang="en-US" sz="2000" dirty="0">
                <a:latin typeface="Verdana"/>
                <a:cs typeface="Verdana"/>
              </a:rPr>
              <a:t>Note the very low budget in the barrel region. Material budget can be respected by different technologies like GEM, </a:t>
            </a:r>
            <a:r>
              <a:rPr lang="en-GB" altLang="en-US" sz="2000" dirty="0" err="1">
                <a:latin typeface="Verdana"/>
                <a:cs typeface="Verdana"/>
              </a:rPr>
              <a:t>MicroMegas</a:t>
            </a:r>
            <a:r>
              <a:rPr lang="en-GB" altLang="en-US" sz="2000" dirty="0">
                <a:latin typeface="Verdana"/>
                <a:cs typeface="Verdana"/>
              </a:rPr>
              <a:t> and Pixels</a:t>
            </a:r>
          </a:p>
          <a:p>
            <a:pPr>
              <a:buBlip>
                <a:blip r:embed="rId5"/>
              </a:buBlip>
            </a:pPr>
            <a:r>
              <a:rPr lang="en-GB" altLang="en-US" dirty="0">
                <a:latin typeface="Verdana"/>
                <a:cs typeface="Verdana"/>
              </a:rPr>
              <a:t> </a:t>
            </a:r>
            <a:r>
              <a:rPr lang="en-GB" altLang="en-US" sz="2000" dirty="0">
                <a:latin typeface="Verdana"/>
                <a:cs typeface="Verdana"/>
              </a:rPr>
              <a:t>TPC is sliced between silicon detectors VTX, SIT and SET </a:t>
            </a:r>
          </a:p>
          <a:p>
            <a:pPr>
              <a:buBlip>
                <a:blip r:embed="rId5"/>
              </a:buBlip>
            </a:pPr>
            <a:r>
              <a:rPr lang="en-GB" altLang="en-US" sz="2000" dirty="0">
                <a:latin typeface="Verdana"/>
                <a:cs typeface="Verdana"/>
              </a:rPr>
              <a:t> pixel readout is a serious option for the TPC readout plane @ ILC/FFC-</a:t>
            </a:r>
            <a:r>
              <a:rPr lang="en-GB" altLang="en-US" sz="2000" dirty="0" err="1">
                <a:latin typeface="Verdana"/>
                <a:cs typeface="Verdana"/>
              </a:rPr>
              <a:t>ee</a:t>
            </a:r>
            <a:r>
              <a:rPr lang="en-GB" altLang="en-US" sz="2000" dirty="0">
                <a:latin typeface="Verdana"/>
                <a:cs typeface="Verdana"/>
              </a:rPr>
              <a:t>/CLIC/CEPC colliders</a:t>
            </a:r>
          </a:p>
        </p:txBody>
      </p:sp>
    </p:spTree>
    <p:extLst>
      <p:ext uri="{BB962C8B-B14F-4D97-AF65-F5344CB8AC3E}">
        <p14:creationId xmlns:p14="http://schemas.microsoft.com/office/powerpoint/2010/main" val="2870415320"/>
      </p:ext>
    </p:extLst>
  </p:cSld>
  <p:clrMapOvr>
    <a:masterClrMapping/>
  </p:clrMapOvr>
  <p:transition spd="slow"/>
</p:sld>
</file>

<file path=ppt/theme/theme1.xml><?xml version="1.0" encoding="utf-8"?>
<a:theme xmlns:a="http://schemas.openxmlformats.org/drawingml/2006/main" name="Como">
  <a:themeElements>
    <a:clrScheme name="">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m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m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9105747</TotalTime>
  <Pages>11</Pages>
  <Words>5131</Words>
  <Application>Microsoft Macintosh PowerPoint</Application>
  <PresentationFormat>Widescreen</PresentationFormat>
  <Paragraphs>546</Paragraphs>
  <Slides>50</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Cambria Math</vt:lpstr>
      <vt:lpstr>Menlo</vt:lpstr>
      <vt:lpstr>Monotype Sorts</vt:lpstr>
      <vt:lpstr>Symbol</vt:lpstr>
      <vt:lpstr>Times New Roman</vt:lpstr>
      <vt:lpstr>Verdana</vt:lpstr>
      <vt:lpstr>Wingdings</vt:lpstr>
      <vt:lpstr>Como</vt:lpstr>
      <vt:lpstr>A Pixel TPC as a central tracker </vt:lpstr>
      <vt:lpstr>Nikhef involvement in Detector R&amp;D for Future colliders</vt:lpstr>
      <vt:lpstr>Nikhef involvement in Detector R&amp;D for Future colliders</vt:lpstr>
      <vt:lpstr>The ILD Detector concept</vt:lpstr>
      <vt:lpstr>The ILD Detector concept</vt:lpstr>
      <vt:lpstr>Nikhef detector R&amp;D for  future e+e- colliders</vt:lpstr>
      <vt:lpstr>Pixel TPC</vt:lpstr>
      <vt:lpstr> </vt:lpstr>
      <vt:lpstr> TPC layout</vt:lpstr>
      <vt:lpstr>Why a (pixel) TPC as a central tracker</vt:lpstr>
      <vt:lpstr> GridPix technology</vt:lpstr>
      <vt:lpstr>Pixel chip: TimePix3</vt:lpstr>
      <vt:lpstr>QUAD design and realization</vt:lpstr>
      <vt:lpstr>QUAD test beam in Bonn (October 2018)</vt:lpstr>
      <vt:lpstr>    QUAD as a building block</vt:lpstr>
      <vt:lpstr> </vt:lpstr>
      <vt:lpstr> </vt:lpstr>
      <vt:lpstr> </vt:lpstr>
      <vt:lpstr> </vt:lpstr>
      <vt:lpstr> </vt:lpstr>
      <vt:lpstr> </vt:lpstr>
      <vt:lpstr>  </vt:lpstr>
      <vt:lpstr>Simulation of ILD TPC with pixel readout</vt:lpstr>
      <vt:lpstr>Performance of a GridPix TPC at ILC</vt:lpstr>
      <vt:lpstr> </vt:lpstr>
      <vt:lpstr> </vt:lpstr>
      <vt:lpstr> </vt:lpstr>
      <vt:lpstr> </vt:lpstr>
      <vt:lpstr> </vt:lpstr>
      <vt:lpstr> </vt:lpstr>
      <vt:lpstr> </vt:lpstr>
      <vt:lpstr> </vt:lpstr>
      <vt:lpstr> </vt:lpstr>
      <vt:lpstr> </vt:lpstr>
      <vt:lpstr> </vt:lpstr>
      <vt:lpstr> </vt:lpstr>
      <vt:lpstr> </vt:lpstr>
      <vt:lpstr>A Pixel TPC at a circular collider</vt:lpstr>
      <vt:lpstr>Detector MDI optimization for FCCee </vt:lpstr>
      <vt:lpstr>Conclusions: Pixel TPC at a circular collider</vt:lpstr>
      <vt:lpstr>  Backup plots</vt:lpstr>
      <vt:lpstr> </vt:lpstr>
      <vt:lpstr> </vt:lpstr>
      <vt:lpstr>A Pixel TPC at a circular collider</vt:lpstr>
      <vt:lpstr>A Pixel TPC at a circular collider</vt:lpstr>
      <vt:lpstr>A Pixel TPC at a circular collider</vt:lpstr>
      <vt:lpstr>A Pixel TPC at a circular collider</vt:lpstr>
      <vt:lpstr>A Pixel TPC at a circular collider</vt:lpstr>
      <vt:lpstr>Fitting out and reducing TPC distortions </vt:lpstr>
      <vt:lpstr>Reducing the Ion back flow in a Pixel TPC</vt:lpstr>
    </vt:vector>
  </TitlesOfParts>
  <Manager/>
  <Company>NIKHEF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gaseous QUAD pixel detector</dc:title>
  <dc:subject/>
  <dc:creator>Peter Kluit </dc:creator>
  <cp:keywords/>
  <dc:description/>
  <cp:lastModifiedBy>Peter Kluit</cp:lastModifiedBy>
  <cp:revision>2642</cp:revision>
  <cp:lastPrinted>2002-02-06T08:01:21Z</cp:lastPrinted>
  <dcterms:created xsi:type="dcterms:W3CDTF">2019-10-28T05:36:17Z</dcterms:created>
  <dcterms:modified xsi:type="dcterms:W3CDTF">2026-04-09T08:11:22Z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F.Hartjes@nikhef.nl</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\\Nikhefh\CT www\pub\techphys\diamond</vt:lpwstr>
  </property>
</Properties>
</file>