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52"/>
  </p:notesMasterIdLst>
  <p:handoutMasterIdLst>
    <p:handoutMasterId r:id="rId53"/>
  </p:handoutMasterIdLst>
  <p:sldIdLst>
    <p:sldId id="684" r:id="rId2"/>
    <p:sldId id="732" r:id="rId3"/>
    <p:sldId id="734" r:id="rId4"/>
    <p:sldId id="733" r:id="rId5"/>
    <p:sldId id="735" r:id="rId6"/>
    <p:sldId id="736" r:id="rId7"/>
    <p:sldId id="553" r:id="rId8"/>
    <p:sldId id="720" r:id="rId9"/>
    <p:sldId id="605" r:id="rId10"/>
    <p:sldId id="721" r:id="rId11"/>
    <p:sldId id="476" r:id="rId12"/>
    <p:sldId id="545" r:id="rId13"/>
    <p:sldId id="509" r:id="rId14"/>
    <p:sldId id="519" r:id="rId15"/>
    <p:sldId id="482" r:id="rId16"/>
    <p:sldId id="572" r:id="rId17"/>
    <p:sldId id="574" r:id="rId18"/>
    <p:sldId id="668" r:id="rId19"/>
    <p:sldId id="671" r:id="rId20"/>
    <p:sldId id="673" r:id="rId21"/>
    <p:sldId id="711" r:id="rId22"/>
    <p:sldId id="693" r:id="rId23"/>
    <p:sldId id="699" r:id="rId24"/>
    <p:sldId id="700" r:id="rId25"/>
    <p:sldId id="695" r:id="rId26"/>
    <p:sldId id="694" r:id="rId27"/>
    <p:sldId id="654" r:id="rId28"/>
    <p:sldId id="681" r:id="rId29"/>
    <p:sldId id="666" r:id="rId30"/>
    <p:sldId id="722" r:id="rId31"/>
    <p:sldId id="682" r:id="rId32"/>
    <p:sldId id="679" r:id="rId33"/>
    <p:sldId id="712" r:id="rId34"/>
    <p:sldId id="663" r:id="rId35"/>
    <p:sldId id="713" r:id="rId36"/>
    <p:sldId id="715" r:id="rId37"/>
    <p:sldId id="723" r:id="rId38"/>
    <p:sldId id="310" r:id="rId39"/>
    <p:sldId id="737" r:id="rId40"/>
    <p:sldId id="550" r:id="rId41"/>
    <p:sldId id="709" r:id="rId42"/>
    <p:sldId id="716" r:id="rId43"/>
    <p:sldId id="719" r:id="rId44"/>
    <p:sldId id="727" r:id="rId45"/>
    <p:sldId id="728" r:id="rId46"/>
    <p:sldId id="729" r:id="rId47"/>
    <p:sldId id="730" r:id="rId48"/>
    <p:sldId id="731" r:id="rId49"/>
    <p:sldId id="687" r:id="rId50"/>
    <p:sldId id="708" r:id="rId51"/>
  </p:sldIdLst>
  <p:sldSz cx="12192000" cy="6858000"/>
  <p:notesSz cx="7023100" cy="9309100"/>
  <p:kinsoku lang="ja-JP" invalStChars="、。，．・：；？！゛゜ヽヾゝゞ々ー’”）〕］｝〉》」』】°‰′″℃￠％ぁぃぅぇぉっゃゅょゎァィゥェォッャュョヮヵヶ!%),.:;?]}｡｣､･ｧｨｩｪｫｬｭｮｯｰﾞﾟ" invalEndChars="‘“（〔［｛〈《「『【￥＄$([\{｢￡"/>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355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FF"/>
    <a:srgbClr val="47CF8C"/>
    <a:srgbClr val="CCFFFF"/>
    <a:srgbClr val="66FF33"/>
    <a:srgbClr val="FF0000"/>
    <a:srgbClr val="FF6600"/>
    <a:srgbClr val="FFFF00"/>
    <a:srgbClr val="80808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09" autoAdjust="0"/>
    <p:restoredTop sz="95052" autoAdjust="0"/>
  </p:normalViewPr>
  <p:slideViewPr>
    <p:cSldViewPr>
      <p:cViewPr varScale="1">
        <p:scale>
          <a:sx n="108" d="100"/>
          <a:sy n="108" d="100"/>
        </p:scale>
        <p:origin x="224" y="256"/>
      </p:cViewPr>
      <p:guideLst>
        <p:guide orient="horz" pos="3552"/>
        <p:guide pos="3840"/>
      </p:guideLst>
    </p:cSldViewPr>
  </p:slideViewPr>
  <p:outlineViewPr>
    <p:cViewPr>
      <p:scale>
        <a:sx n="25" d="100"/>
        <a:sy n="25" d="100"/>
      </p:scale>
      <p:origin x="0" y="-5938"/>
    </p:cViewPr>
  </p:outlineViewPr>
  <p:notesTextViewPr>
    <p:cViewPr>
      <p:scale>
        <a:sx n="50" d="100"/>
        <a:sy n="50" d="100"/>
      </p:scale>
      <p:origin x="0" y="0"/>
    </p:cViewPr>
  </p:notesTextViewPr>
  <p:sorterViewPr>
    <p:cViewPr>
      <p:scale>
        <a:sx n="100" d="100"/>
        <a:sy n="100" d="100"/>
      </p:scale>
      <p:origin x="0" y="-70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430213" y="703263"/>
            <a:ext cx="6183312" cy="3479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p:cNvSpPr>
            <a:spLocks noGrp="1" noChangeArrowheads="1"/>
          </p:cNvSpPr>
          <p:nvPr>
            <p:ph type="body" sz="quarter" idx="3"/>
          </p:nvPr>
        </p:nvSpPr>
        <p:spPr bwMode="auto">
          <a:xfrm>
            <a:off x="935038" y="4422775"/>
            <a:ext cx="5151437" cy="4187825"/>
          </a:xfrm>
          <a:prstGeom prst="rect">
            <a:avLst/>
          </a:prstGeom>
          <a:noFill/>
          <a:ln w="12700">
            <a:noFill/>
            <a:miter lim="800000"/>
            <a:headEnd/>
            <a:tailEnd/>
          </a:ln>
          <a:effectLst/>
        </p:spPr>
        <p:txBody>
          <a:bodyPr vert="horz" wrap="square" lIns="94845" tIns="46622" rIns="94845" bIns="46622" numCol="1" anchor="t" anchorCtr="0" compatLnSpc="1">
            <a:prstTxWarp prst="textNoShape">
              <a:avLst/>
            </a:prstTxWarp>
          </a:bodyPr>
          <a:lstStyle/>
          <a:p>
            <a:pPr lvl="0"/>
            <a:r>
              <a:rPr lang="en-GB" noProof="0"/>
              <a:t>Click to edit Master text styles</a:t>
            </a:r>
          </a:p>
          <a:p>
            <a:pPr lvl="0"/>
            <a:r>
              <a:rPr lang="en-GB" noProof="0"/>
              <a:t>Second level</a:t>
            </a:r>
          </a:p>
          <a:p>
            <a:pPr lvl="0"/>
            <a:r>
              <a:rPr lang="en-GB" noProof="0"/>
              <a:t>Third level</a:t>
            </a:r>
          </a:p>
          <a:p>
            <a:pPr lvl="0"/>
            <a:r>
              <a:rPr lang="en-GB" noProof="0"/>
              <a:t>Fourth level</a:t>
            </a:r>
          </a:p>
          <a:p>
            <a:pPr lvl="0"/>
            <a:r>
              <a:rPr lang="en-GB"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44075-9353-52F2-C9CD-83BC22117996}"/>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5D6E952C-CDCB-68A0-1EDF-E1B99ABE102A}"/>
              </a:ext>
            </a:extLst>
          </p:cNvPr>
          <p:cNvSpPr>
            <a:spLocks noGrp="1" noRot="1" noChangeAspect="1" noChangeArrowheads="1" noTextEdit="1"/>
          </p:cNvSpPr>
          <p:nvPr>
            <p:ph type="sldImg"/>
          </p:nvPr>
        </p:nvSpPr>
        <p:spPr>
          <a:xfrm>
            <a:off x="430213" y="703263"/>
            <a:ext cx="6183312" cy="3479800"/>
          </a:xfrm>
          <a:ln/>
        </p:spPr>
      </p:sp>
      <p:sp>
        <p:nvSpPr>
          <p:cNvPr id="4099" name="Rectangle 3">
            <a:extLst>
              <a:ext uri="{FF2B5EF4-FFF2-40B4-BE49-F238E27FC236}">
                <a16:creationId xmlns:a16="http://schemas.microsoft.com/office/drawing/2014/main" id="{0DDCD8BC-3722-9414-83C1-BAED6CC0E4A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019449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62478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32447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92877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60601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31637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081270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568617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10540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76258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87D16-E8A7-E5CB-A1AA-3868F7B0EAEB}"/>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B5BF37D2-7483-84BE-E799-98FB770BE8EF}"/>
              </a:ext>
            </a:extLst>
          </p:cNvPr>
          <p:cNvSpPr>
            <a:spLocks noGrp="1" noRot="1" noChangeAspect="1" noChangeArrowheads="1" noTextEdit="1"/>
          </p:cNvSpPr>
          <p:nvPr>
            <p:ph type="sldImg"/>
          </p:nvPr>
        </p:nvSpPr>
        <p:spPr>
          <a:xfrm>
            <a:off x="430213" y="703263"/>
            <a:ext cx="6183312" cy="3479800"/>
          </a:xfrm>
          <a:ln/>
        </p:spPr>
      </p:sp>
      <p:sp>
        <p:nvSpPr>
          <p:cNvPr id="4099" name="Rectangle 3">
            <a:extLst>
              <a:ext uri="{FF2B5EF4-FFF2-40B4-BE49-F238E27FC236}">
                <a16:creationId xmlns:a16="http://schemas.microsoft.com/office/drawing/2014/main" id="{0A3E290A-A443-EB24-F8E5-7ADBCA515E9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7825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65932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033981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026813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8E2C6-20BA-9756-53D0-E8D4D3518520}"/>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7243EE47-814D-5A58-A308-E68EF58EFD02}"/>
              </a:ext>
            </a:extLst>
          </p:cNvPr>
          <p:cNvSpPr>
            <a:spLocks noGrp="1" noRot="1" noChangeAspect="1" noChangeArrowheads="1" noTextEdit="1"/>
          </p:cNvSpPr>
          <p:nvPr>
            <p:ph type="sldImg"/>
          </p:nvPr>
        </p:nvSpPr>
        <p:spPr>
          <a:xfrm>
            <a:off x="430213" y="703263"/>
            <a:ext cx="6183312" cy="3479800"/>
          </a:xfrm>
          <a:ln/>
        </p:spPr>
      </p:sp>
      <p:sp>
        <p:nvSpPr>
          <p:cNvPr id="4099" name="Rectangle 3">
            <a:extLst>
              <a:ext uri="{FF2B5EF4-FFF2-40B4-BE49-F238E27FC236}">
                <a16:creationId xmlns:a16="http://schemas.microsoft.com/office/drawing/2014/main" id="{0A84A273-1246-CC06-A466-843FB3D7CC7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30801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17744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283802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17744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558276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58750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055808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3ABD6-6BCB-800F-CEA3-1AB1EFAA3EE4}"/>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95D37812-9857-5CFB-8EA7-C2A7316E8217}"/>
              </a:ext>
            </a:extLst>
          </p:cNvPr>
          <p:cNvSpPr>
            <a:spLocks noGrp="1" noRot="1" noChangeAspect="1" noChangeArrowheads="1" noTextEdit="1"/>
          </p:cNvSpPr>
          <p:nvPr>
            <p:ph type="sldImg"/>
          </p:nvPr>
        </p:nvSpPr>
        <p:spPr>
          <a:xfrm>
            <a:off x="430213" y="703263"/>
            <a:ext cx="6183312" cy="3479800"/>
          </a:xfrm>
          <a:ln/>
        </p:spPr>
      </p:sp>
      <p:sp>
        <p:nvSpPr>
          <p:cNvPr id="4099" name="Rectangle 3">
            <a:extLst>
              <a:ext uri="{FF2B5EF4-FFF2-40B4-BE49-F238E27FC236}">
                <a16:creationId xmlns:a16="http://schemas.microsoft.com/office/drawing/2014/main" id="{1A2C30A2-0F76-8687-EDDF-B62B9431865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380134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D660C-4572-5C62-853F-D74740276A80}"/>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560390B5-7388-556B-6092-4BE25EC1E70F}"/>
              </a:ext>
            </a:extLst>
          </p:cNvPr>
          <p:cNvSpPr>
            <a:spLocks noGrp="1" noRot="1" noChangeAspect="1" noChangeArrowheads="1" noTextEdit="1"/>
          </p:cNvSpPr>
          <p:nvPr>
            <p:ph type="sldImg"/>
          </p:nvPr>
        </p:nvSpPr>
        <p:spPr>
          <a:xfrm>
            <a:off x="430213" y="703263"/>
            <a:ext cx="6183312" cy="3479800"/>
          </a:xfrm>
          <a:ln/>
        </p:spPr>
      </p:sp>
      <p:sp>
        <p:nvSpPr>
          <p:cNvPr id="4099" name="Rectangle 3">
            <a:extLst>
              <a:ext uri="{FF2B5EF4-FFF2-40B4-BE49-F238E27FC236}">
                <a16:creationId xmlns:a16="http://schemas.microsoft.com/office/drawing/2014/main" id="{1DB01035-44B0-D076-329A-FE549685BB1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41610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270742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42094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B3E54-6A95-845C-AB5B-B5F3D253A3E1}"/>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4F58AA79-7ADD-1823-81EA-486508487AC0}"/>
              </a:ext>
            </a:extLst>
          </p:cNvPr>
          <p:cNvSpPr>
            <a:spLocks noGrp="1" noRot="1" noChangeAspect="1" noChangeArrowheads="1" noTextEdit="1"/>
          </p:cNvSpPr>
          <p:nvPr>
            <p:ph type="sldImg"/>
          </p:nvPr>
        </p:nvSpPr>
        <p:spPr>
          <a:xfrm>
            <a:off x="430213" y="703263"/>
            <a:ext cx="6183312" cy="3479800"/>
          </a:xfrm>
          <a:ln/>
        </p:spPr>
      </p:sp>
      <p:sp>
        <p:nvSpPr>
          <p:cNvPr id="4099" name="Rectangle 3">
            <a:extLst>
              <a:ext uri="{FF2B5EF4-FFF2-40B4-BE49-F238E27FC236}">
                <a16:creationId xmlns:a16="http://schemas.microsoft.com/office/drawing/2014/main" id="{3A9985B2-16BD-7444-5FD1-9CB8C71F9A3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309724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5FFC0-57D4-793E-387C-F3FDE551F7B6}"/>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E2AE9129-B04E-46B1-FD71-132344969F81}"/>
              </a:ext>
            </a:extLst>
          </p:cNvPr>
          <p:cNvSpPr>
            <a:spLocks noGrp="1" noRot="1" noChangeAspect="1" noChangeArrowheads="1" noTextEdit="1"/>
          </p:cNvSpPr>
          <p:nvPr>
            <p:ph type="sldImg"/>
          </p:nvPr>
        </p:nvSpPr>
        <p:spPr>
          <a:xfrm>
            <a:off x="430213" y="703263"/>
            <a:ext cx="6183312" cy="3479800"/>
          </a:xfrm>
          <a:ln/>
        </p:spPr>
      </p:sp>
      <p:sp>
        <p:nvSpPr>
          <p:cNvPr id="4099" name="Rectangle 3">
            <a:extLst>
              <a:ext uri="{FF2B5EF4-FFF2-40B4-BE49-F238E27FC236}">
                <a16:creationId xmlns:a16="http://schemas.microsoft.com/office/drawing/2014/main" id="{993E7DC4-9195-65F4-A38F-C03A12B90C9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229051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423327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18821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91171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7480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623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6133" y="457200"/>
            <a:ext cx="2726267"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7333" y="457200"/>
            <a:ext cx="79756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275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267" y="457200"/>
            <a:ext cx="10363200" cy="800100"/>
          </a:xfrm>
        </p:spPr>
        <p:txBody>
          <a:bodyPr/>
          <a:lstStyle/>
          <a:p>
            <a:r>
              <a:rPr lang="en-US"/>
              <a:t>Click to edit Master title style</a:t>
            </a:r>
          </a:p>
        </p:txBody>
      </p:sp>
      <p:sp>
        <p:nvSpPr>
          <p:cNvPr id="3" name="Text Placeholder 2"/>
          <p:cNvSpPr>
            <a:spLocks noGrp="1"/>
          </p:cNvSpPr>
          <p:nvPr>
            <p:ph type="body" sz="half" idx="1"/>
          </p:nvPr>
        </p:nvSpPr>
        <p:spPr>
          <a:xfrm>
            <a:off x="677334" y="1657350"/>
            <a:ext cx="5350933"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1467" y="1657350"/>
            <a:ext cx="5350933"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726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FontTx/>
              <a:buBlip>
                <a:blip r:embed="rId2"/>
              </a:buBlip>
              <a:defRPr/>
            </a:lvl1pPr>
            <a:lvl2pPr marL="742950" indent="-28575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2012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7329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672823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1657350"/>
            <a:ext cx="5350933"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1467" y="1657350"/>
            <a:ext cx="5350933"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919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59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0"/>
            </a:lvl1pPr>
          </a:lstStyle>
          <a:p>
            <a:r>
              <a:rPr lang="en-US" dirty="0"/>
              <a:t>Click to edit Master title style</a:t>
            </a:r>
          </a:p>
        </p:txBody>
      </p:sp>
    </p:spTree>
    <p:extLst>
      <p:ext uri="{BB962C8B-B14F-4D97-AF65-F5344CB8AC3E}">
        <p14:creationId xmlns:p14="http://schemas.microsoft.com/office/powerpoint/2010/main" val="2577247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059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marL="342900" indent="-342900">
              <a:buFont typeface="Wingdings" panose="05000000000000000000" pitchFamily="2" charset="2"/>
              <a:buChar char="§"/>
              <a:defRPr sz="3200"/>
            </a:lvl1pPr>
            <a:lvl2pPr marL="742950" indent="-285750">
              <a:buClr>
                <a:schemeClr val="accent1"/>
              </a:buClr>
              <a:buFont typeface="Wingdings" panose="05000000000000000000" pitchFamily="2" charset="2"/>
              <a:buChar char="§"/>
              <a:defRPr sz="2800"/>
            </a:lvl2pPr>
            <a:lvl3pPr marL="1257300" indent="-342900">
              <a:buClr>
                <a:schemeClr val="accent1"/>
              </a:buClr>
              <a:buFont typeface="Wingdings" panose="05000000000000000000" pitchFamily="2" charset="2"/>
              <a:buChar char="§"/>
              <a:defRPr sz="2400"/>
            </a:lvl3pPr>
            <a:lvl4pPr marL="1714500" indent="-342900">
              <a:buClr>
                <a:schemeClr val="accent1"/>
              </a:buClr>
              <a:buFont typeface="Wingdings" panose="05000000000000000000" pitchFamily="2" charset="2"/>
              <a:buChar char="§"/>
              <a:defRPr sz="2000"/>
            </a:lvl4pPr>
            <a:lvl5pPr marL="2171700" indent="-342900">
              <a:buClr>
                <a:schemeClr val="accent1"/>
              </a:buClr>
              <a:buFont typeface="Wingdings" panose="05000000000000000000" pitchFamily="2" charset="2"/>
              <a:buChar cha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162045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48267" y="457200"/>
            <a:ext cx="10363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b"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77333" y="1657350"/>
            <a:ext cx="1090506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 </a:t>
            </a:r>
          </a:p>
        </p:txBody>
      </p:sp>
      <p:sp>
        <p:nvSpPr>
          <p:cNvPr id="1028" name="Rectangle 5"/>
          <p:cNvSpPr>
            <a:spLocks noChangeArrowheads="1"/>
          </p:cNvSpPr>
          <p:nvPr/>
        </p:nvSpPr>
        <p:spPr bwMode="auto">
          <a:xfrm>
            <a:off x="4343400" y="6305550"/>
            <a:ext cx="396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GB" altLang="en-US" sz="1200" dirty="0">
                <a:solidFill>
                  <a:schemeClr val="tx1"/>
                </a:solidFill>
                <a:latin typeface="Verdana"/>
                <a:cs typeface="Verdana"/>
              </a:rPr>
              <a:t>Peter</a:t>
            </a:r>
            <a:r>
              <a:rPr lang="en-GB" altLang="en-US" sz="1200" baseline="0" dirty="0">
                <a:solidFill>
                  <a:schemeClr val="tx1"/>
                </a:solidFill>
                <a:latin typeface="Verdana"/>
                <a:cs typeface="Verdana"/>
              </a:rPr>
              <a:t> </a:t>
            </a:r>
            <a:r>
              <a:rPr lang="en-GB" altLang="en-US" sz="1200" baseline="0" dirty="0" err="1">
                <a:solidFill>
                  <a:schemeClr val="tx1"/>
                </a:solidFill>
                <a:latin typeface="Verdana"/>
                <a:cs typeface="Verdana"/>
              </a:rPr>
              <a:t>Kluit</a:t>
            </a:r>
            <a:r>
              <a:rPr lang="en-GB" altLang="en-US" sz="1200" baseline="0" dirty="0">
                <a:solidFill>
                  <a:schemeClr val="tx1"/>
                </a:solidFill>
                <a:latin typeface="Verdana"/>
                <a:cs typeface="Verdana"/>
              </a:rPr>
              <a:t> (</a:t>
            </a:r>
            <a:r>
              <a:rPr lang="en-GB" altLang="en-US" sz="1200" baseline="0" dirty="0" err="1">
                <a:solidFill>
                  <a:schemeClr val="tx1"/>
                </a:solidFill>
                <a:latin typeface="Verdana"/>
                <a:cs typeface="Verdana"/>
              </a:rPr>
              <a:t>Nikhef</a:t>
            </a:r>
            <a:r>
              <a:rPr lang="en-GB" altLang="en-US" sz="1200" baseline="0" dirty="0">
                <a:solidFill>
                  <a:schemeClr val="tx1"/>
                </a:solidFill>
                <a:latin typeface="Verdana"/>
                <a:cs typeface="Verdana"/>
              </a:rPr>
              <a:t>)</a:t>
            </a:r>
            <a:endParaRPr lang="en-GB" altLang="en-US" sz="1200" dirty="0">
              <a:solidFill>
                <a:schemeClr val="tx1"/>
              </a:solidFill>
              <a:latin typeface="Verdana"/>
              <a:cs typeface="Verdana"/>
            </a:endParaRPr>
          </a:p>
        </p:txBody>
      </p:sp>
      <p:sp>
        <p:nvSpPr>
          <p:cNvPr id="1029" name="Rectangle 6"/>
          <p:cNvSpPr>
            <a:spLocks noChangeArrowheads="1"/>
          </p:cNvSpPr>
          <p:nvPr/>
        </p:nvSpPr>
        <p:spPr bwMode="auto">
          <a:xfrm>
            <a:off x="8940800" y="622935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a:spcBef>
                <a:spcPct val="50000"/>
              </a:spcBef>
              <a:defRPr/>
            </a:pPr>
            <a:r>
              <a:rPr lang="en-GB" altLang="en-US" sz="800">
                <a:solidFill>
                  <a:schemeClr val="bg2"/>
                </a:solidFill>
              </a:rPr>
              <a:t> </a:t>
            </a:r>
            <a:fld id="{50F9948D-FA28-478D-A82E-F93DDFBE36D5}" type="slidenum">
              <a:rPr lang="en-GB" altLang="en-US" sz="800" smtClean="0">
                <a:solidFill>
                  <a:schemeClr val="bg2"/>
                </a:solidFill>
              </a:rPr>
              <a:pPr algn="r">
                <a:spcBef>
                  <a:spcPct val="50000"/>
                </a:spcBef>
                <a:defRPr/>
              </a:pPr>
              <a:t>‹#›</a:t>
            </a:fld>
            <a:endParaRPr lang="en-GB" altLang="en-US" sz="800">
              <a:solidFill>
                <a:schemeClr val="bg2"/>
              </a:solidFill>
            </a:endParaRPr>
          </a:p>
        </p:txBody>
      </p:sp>
      <p:sp>
        <p:nvSpPr>
          <p:cNvPr id="1030" name="Rectangle 8"/>
          <p:cNvSpPr>
            <a:spLocks noChangeArrowheads="1"/>
          </p:cNvSpPr>
          <p:nvPr/>
        </p:nvSpPr>
        <p:spPr bwMode="auto">
          <a:xfrm>
            <a:off x="533400" y="6460282"/>
            <a:ext cx="4906061" cy="24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indent="0" algn="l" defTabSz="914400" rtl="0" eaLnBrk="0" fontAlgn="base" latinLnBrk="0" hangingPunct="0">
              <a:lnSpc>
                <a:spcPct val="100000"/>
              </a:lnSpc>
              <a:spcBef>
                <a:spcPct val="50000"/>
              </a:spcBef>
              <a:spcAft>
                <a:spcPct val="0"/>
              </a:spcAft>
              <a:buClrTx/>
              <a:buSzTx/>
              <a:buFontTx/>
              <a:buNone/>
              <a:tabLst/>
              <a:defRPr/>
            </a:pPr>
            <a:r>
              <a:rPr lang="en-GB" altLang="en-US" sz="700" dirty="0">
                <a:solidFill>
                  <a:schemeClr val="bg2"/>
                </a:solidFill>
                <a:latin typeface="Verdana"/>
                <a:cs typeface="Verdana"/>
              </a:rPr>
              <a:t> </a:t>
            </a:r>
            <a:r>
              <a:rPr lang="en-US" altLang="en-US" sz="1200" kern="1200" dirty="0" err="1">
                <a:solidFill>
                  <a:schemeClr val="tx1"/>
                </a:solidFill>
                <a:latin typeface="Verdana"/>
                <a:ea typeface="+mn-ea"/>
                <a:cs typeface="Verdana"/>
              </a:rPr>
              <a:t>FCCee</a:t>
            </a:r>
            <a:r>
              <a:rPr lang="en-US" altLang="en-US" sz="1200" kern="1200" dirty="0">
                <a:solidFill>
                  <a:schemeClr val="tx1"/>
                </a:solidFill>
                <a:latin typeface="Verdana"/>
                <a:ea typeface="+mn-ea"/>
                <a:cs typeface="Verdana"/>
              </a:rPr>
              <a:t> at </a:t>
            </a:r>
            <a:r>
              <a:rPr lang="en-US" altLang="en-US" sz="1200" kern="1200" dirty="0" err="1">
                <a:solidFill>
                  <a:schemeClr val="tx1"/>
                </a:solidFill>
                <a:latin typeface="Verdana"/>
                <a:ea typeface="+mn-ea"/>
                <a:cs typeface="Verdana"/>
              </a:rPr>
              <a:t>Nikhef</a:t>
            </a:r>
            <a:r>
              <a:rPr lang="en-US" altLang="en-US" sz="1200" kern="1200" dirty="0">
                <a:solidFill>
                  <a:schemeClr val="tx1"/>
                </a:solidFill>
                <a:latin typeface="Verdana"/>
                <a:ea typeface="+mn-ea"/>
                <a:cs typeface="Verdana"/>
              </a:rPr>
              <a:t> 8 April 2026</a:t>
            </a:r>
            <a:endParaRPr lang="en-GB" altLang="en-US" sz="900" dirty="0">
              <a:latin typeface="Verdana"/>
              <a:cs typeface="Verdan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Times New Roman" pitchFamily="18" charset="0"/>
        </a:defRPr>
      </a:lvl2pPr>
      <a:lvl3pPr algn="ctr" rtl="0" eaLnBrk="0" fontAlgn="base" hangingPunct="0">
        <a:spcBef>
          <a:spcPct val="0"/>
        </a:spcBef>
        <a:spcAft>
          <a:spcPct val="0"/>
        </a:spcAft>
        <a:defRPr sz="2800" b="1">
          <a:solidFill>
            <a:schemeClr val="tx2"/>
          </a:solidFill>
          <a:latin typeface="Times New Roman" pitchFamily="18" charset="0"/>
        </a:defRPr>
      </a:lvl3pPr>
      <a:lvl4pPr algn="ctr" rtl="0" eaLnBrk="0" fontAlgn="base" hangingPunct="0">
        <a:spcBef>
          <a:spcPct val="0"/>
        </a:spcBef>
        <a:spcAft>
          <a:spcPct val="0"/>
        </a:spcAft>
        <a:defRPr sz="2800" b="1">
          <a:solidFill>
            <a:schemeClr val="tx2"/>
          </a:solidFill>
          <a:latin typeface="Times New Roman" pitchFamily="18" charset="0"/>
        </a:defRPr>
      </a:lvl4pPr>
      <a:lvl5pPr algn="ctr" rtl="0" eaLnBrk="0" fontAlgn="base" hangingPunct="0">
        <a:spcBef>
          <a:spcPct val="0"/>
        </a:spcBef>
        <a:spcAft>
          <a:spcPct val="0"/>
        </a:spcAft>
        <a:defRPr sz="2800" b="1">
          <a:solidFill>
            <a:schemeClr val="tx2"/>
          </a:solidFill>
          <a:latin typeface="Times New Roman" pitchFamily="18"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100000"/>
        <a:buFont typeface="Monotype Sorts"/>
        <a:buChar char="u"/>
        <a:defRPr>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00000"/>
        <a:buFont typeface="Monotype Sorts"/>
        <a:buChar char="l"/>
        <a:defRPr sz="1600">
          <a:solidFill>
            <a:schemeClr val="tx1"/>
          </a:solidFill>
          <a:latin typeface="+mn-lt"/>
        </a:defRPr>
      </a:lvl2pPr>
      <a:lvl3pPr marL="1143000" indent="-228600" algn="l" rtl="0" eaLnBrk="0" fontAlgn="base" hangingPunct="0">
        <a:spcBef>
          <a:spcPct val="20000"/>
        </a:spcBef>
        <a:spcAft>
          <a:spcPct val="0"/>
        </a:spcAft>
        <a:buClr>
          <a:schemeClr val="folHlink"/>
        </a:buClr>
        <a:buSzPct val="100000"/>
        <a:buFont typeface="Monotype Sorts"/>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100000"/>
        <a:buFont typeface="Monotype Sorts"/>
        <a:buChar char="u"/>
        <a:defRPr sz="12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Font typeface="Monotype Sorts"/>
        <a:buChar char="l"/>
        <a:defRPr sz="1000">
          <a:solidFill>
            <a:schemeClr val="tx1"/>
          </a:solidFill>
          <a:latin typeface="+mn-lt"/>
        </a:defRPr>
      </a:lvl5pPr>
      <a:lvl6pPr marL="25146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6pPr>
      <a:lvl7pPr marL="29718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7pPr>
      <a:lvl8pPr marL="34290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8pPr>
      <a:lvl9pPr marL="38862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indico.in2p3.fr/event/32629/contributions/142934/attachments/87329/131816/PixelTPC_ECFA-kluit.pdf"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emf"/><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hyperlink" Target="https://indico.cern.ch/event/1516157/contributions/6444548/attachments/3063889/5418809/TPC_tracker_FCC.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3.wm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6.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16.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2.png"/><Relationship Id="rId7"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hyperlink" Target="https://doi.org/10.1016/j.nima.2025.170397" TargetMode="External"/><Relationship Id="rId4" Type="http://schemas.openxmlformats.org/officeDocument/2006/relationships/image" Target="../media/image3.png"/><Relationship Id="rId9"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8.emf"/><Relationship Id="rId7" Type="http://schemas.openxmlformats.org/officeDocument/2006/relationships/image" Target="../media/image5.png"/><Relationship Id="rId12"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43.png"/><Relationship Id="rId5" Type="http://schemas.openxmlformats.org/officeDocument/2006/relationships/image" Target="../media/image2.png"/><Relationship Id="rId10" Type="http://schemas.openxmlformats.org/officeDocument/2006/relationships/image" Target="../media/image42.png"/><Relationship Id="rId4" Type="http://schemas.openxmlformats.org/officeDocument/2006/relationships/image" Target="../media/image49.emf"/><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hyperlink" Target="https://arxiv.org/pdf/1802.06008" TargetMode="External"/><Relationship Id="rId13" Type="http://schemas.openxmlformats.org/officeDocument/2006/relationships/image" Target="../media/image15.emf"/><Relationship Id="rId3" Type="http://schemas.openxmlformats.org/officeDocument/2006/relationships/image" Target="../media/image12.png"/><Relationship Id="rId7" Type="http://schemas.openxmlformats.org/officeDocument/2006/relationships/hyperlink" Target="https://doi.org/10.48550/arXiv.0911.0006" TargetMode="External"/><Relationship Id="rId12"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flash.desy.de/tesla_technology_collaboration/tesla_documentation/" TargetMode="External"/><Relationship Id="rId11" Type="http://schemas.openxmlformats.org/officeDocument/2006/relationships/image" Target="../media/image14.emf"/><Relationship Id="rId5" Type="http://schemas.openxmlformats.org/officeDocument/2006/relationships/image" Target="../media/image13.jpg"/><Relationship Id="rId15" Type="http://schemas.openxmlformats.org/officeDocument/2006/relationships/image" Target="../media/image11.png"/><Relationship Id="rId10" Type="http://schemas.openxmlformats.org/officeDocument/2006/relationships/hyperlink" Target="https://arxiv.org/abs/2003.01116" TargetMode="External"/><Relationship Id="rId4" Type="http://schemas.openxmlformats.org/officeDocument/2006/relationships/image" Target="../media/image6.png"/><Relationship Id="rId9" Type="http://schemas.openxmlformats.org/officeDocument/2006/relationships/hyperlink" Target="https://arxiv.org/abs/1006.3396" TargetMode="External"/><Relationship Id="rId14" Type="http://schemas.openxmlformats.org/officeDocument/2006/relationships/image" Target="../media/image16.jp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0.emf"/><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1.emf"/></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hyperlink" Target="https://doi.org/10.1016/j.nima.2025.170397" TargetMode="External"/><Relationship Id="rId3" Type="http://schemas.openxmlformats.org/officeDocument/2006/relationships/image" Target="../media/image2.png"/><Relationship Id="rId7"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hyperlink" Target="https://www.nikhef.nl/pub/services/biblio/theses_pdf/thesis_C_Ligtenberg.pdf" TargetMode="External"/><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60.emf"/><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2.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3.emf"/><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4.emf"/><Relationship Id="rId9" Type="http://schemas.openxmlformats.org/officeDocument/2006/relationships/hyperlink" Target="https://doi.org/10.1016/j.nima.2025.170397"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doi.org/10.1016/j.nima.2025.170849"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8.jpeg"/><Relationship Id="rId3" Type="http://schemas.openxmlformats.org/officeDocument/2006/relationships/image" Target="../media/image12.png"/><Relationship Id="rId7" Type="http://schemas.openxmlformats.org/officeDocument/2006/relationships/hyperlink" Target="https://arxiv.org/pdf/2510.05260" TargetMode="External"/><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arxiv.org/pdf/1802.06008" TargetMode="External"/><Relationship Id="rId11" Type="http://schemas.openxmlformats.org/officeDocument/2006/relationships/image" Target="../media/image17.emf"/><Relationship Id="rId5" Type="http://schemas.openxmlformats.org/officeDocument/2006/relationships/hyperlink" Target="https://doi.org/10.48550/arXiv.0911.0006" TargetMode="External"/><Relationship Id="rId15" Type="http://schemas.openxmlformats.org/officeDocument/2006/relationships/image" Target="../media/image19.emf"/><Relationship Id="rId10" Type="http://schemas.openxmlformats.org/officeDocument/2006/relationships/image" Target="../media/image16.jpg"/><Relationship Id="rId4" Type="http://schemas.openxmlformats.org/officeDocument/2006/relationships/image" Target="../media/image6.png"/><Relationship Id="rId9" Type="http://schemas.openxmlformats.org/officeDocument/2006/relationships/image" Target="../media/image15.emf"/><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hyperlink" Target="https://doi.org/10.1016/j.nima.2025.170849" TargetMode="External"/><Relationship Id="rId3" Type="http://schemas.openxmlformats.org/officeDocument/2006/relationships/image" Target="../media/image66.emf"/><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67.emf"/><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doi.org/10.1016/j.nima.2025.170849"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hyperlink" Target="https://github.com/iLCSoft/MarlinReco/blob/master/Analysis/PIDTools/" TargetMode="External"/><Relationship Id="rId3" Type="http://schemas.openxmlformats.org/officeDocument/2006/relationships/image" Target="../media/image68.emf"/><Relationship Id="rId7"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hyperlink" Target="https://doi.org/10.1016/j.nima.2025.170849" TargetMode="External"/><Relationship Id="rId3" Type="http://schemas.openxmlformats.org/officeDocument/2006/relationships/image" Target="../media/image69.emf"/><Relationship Id="rId7"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gi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agenda.linearcollider.org/event/10904/contributions/58184/attachments/40824/65053/synch-bg-ild-fccee-ildsw-20251217.pdf" TargetMode="External"/><Relationship Id="rId2" Type="http://schemas.openxmlformats.org/officeDocument/2006/relationships/hyperlink" Target="https://indico.cern.ch/event/1439509/contributions/6298323/attachments/2996109/5279050/2025-01-beamstrahlung_in_ILD_FCC_Physics.pdf" TargetMode="External"/><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4.xml.rels><?xml version="1.0" encoding="UTF-8" standalone="yes"?>
<Relationships xmlns="http://schemas.openxmlformats.org/package/2006/relationships"><Relationship Id="rId3" Type="http://schemas.openxmlformats.org/officeDocument/2006/relationships/hyperlink" Target="https://arxiv.org/abs/1006.3396"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0.emf"/><Relationship Id="rId4" Type="http://schemas.openxmlformats.org/officeDocument/2006/relationships/hyperlink" Target="https://arxiv.org/abs/2003.01116"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2.em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agenda.linearcollider.org/event/10041/"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agenda.linearcollider.org/event/10718/contributions/56794/attachments/40314/64092/ILD-FCCee-TPC-update2025_06.pdf" TargetMode="External"/><Relationship Id="rId2" Type="http://schemas.openxmlformats.org/officeDocument/2006/relationships/hyperlink" Target="https://indico.in2p3.fr/event/32629/contributions/142937/" TargetMode="External"/><Relationship Id="rId1" Type="http://schemas.openxmlformats.org/officeDocument/2006/relationships/slideLayout" Target="../slideLayouts/slideLayout2.xml"/><Relationship Id="rId5" Type="http://schemas.openxmlformats.org/officeDocument/2006/relationships/hyperlink" Target="https://agenda.linearcollider.org/event/10904/contributions/58184/attachments/40824/65053/synch-bg-ild-fccee-ildsw-20251217.pdf" TargetMode="External"/><Relationship Id="rId4" Type="http://schemas.openxmlformats.org/officeDocument/2006/relationships/hyperlink" Target="https://indico.cern.ch/event/1439509/contributions/6298323/attachments/2996109/5279050/2025-01-beamstrahlung_in_ILD_FCC_Physics.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agenda.linearcollider.org/event/10718/contributions/56794/attachments/40314/64092/ILD-FCCee-TPC-update2025_06.pdf" TargetMode="External"/><Relationship Id="rId2" Type="http://schemas.openxmlformats.org/officeDocument/2006/relationships/hyperlink" Target="https://agenda.linearcollider.org/event/9903/contributions/51756/attachments/38604/60743/TPC-teraz-update.pdf" TargetMode="External"/><Relationship Id="rId1" Type="http://schemas.openxmlformats.org/officeDocument/2006/relationships/slideLayout" Target="../slideLayouts/slideLayout2.xml"/><Relationship Id="rId4" Type="http://schemas.openxmlformats.org/officeDocument/2006/relationships/hyperlink" Target="https://indico.ihep.ac.cn/event/17020/contributions/118690/"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indico.cern.ch/event/1471891/contributions/6276953/attachments/2993379/5273479/Demarteau_LC_Vision.pdf" TargetMode="External"/><Relationship Id="rId5" Type="http://schemas.openxmlformats.org/officeDocument/2006/relationships/image" Target="../media/image6.png"/><Relationship Id="rId4" Type="http://schemas.openxmlformats.org/officeDocument/2006/relationships/hyperlink" Target="https://indico.cern.ch/event/1471891/contributions/6276951/attachments/2993383/5273492/LCVISION%20on%20detectors.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hyperlink" Target="https://agenda.linearcollider.org/event/8508/"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nikhef.nl/pub/services/biblio/theses_pdf/"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emf"/><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www.lctpc.org/e9/e56939/" TargetMode="External"/><Relationship Id="rId5" Type="http://schemas.openxmlformats.org/officeDocument/2006/relationships/image" Target="../media/image25.em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629774" y="711200"/>
            <a:ext cx="2232026" cy="965200"/>
          </a:xfrm>
          <a:prstGeom prst="rect">
            <a:avLst/>
          </a:prstGeom>
        </p:spPr>
      </p:pic>
      <p:sp>
        <p:nvSpPr>
          <p:cNvPr id="3074" name="Rectangle 4"/>
          <p:cNvSpPr>
            <a:spLocks noGrp="1" noChangeArrowheads="1"/>
          </p:cNvSpPr>
          <p:nvPr>
            <p:ph type="ctrTitle"/>
          </p:nvPr>
        </p:nvSpPr>
        <p:spPr>
          <a:xfrm>
            <a:off x="3652068" y="762878"/>
            <a:ext cx="5977706" cy="1080120"/>
          </a:xfrm>
        </p:spPr>
        <p:txBody>
          <a:bodyPr anchor="ctr"/>
          <a:lstStyle/>
          <a:p>
            <a:r>
              <a:rPr kumimoji="0" lang="en-GB" altLang="en-US" sz="3200" b="0" i="0" u="none" strike="noStrike" kern="0" cap="none" spc="0" normalizeH="0" baseline="0" noProof="0" dirty="0">
                <a:ln>
                  <a:noFill/>
                </a:ln>
                <a:solidFill>
                  <a:srgbClr val="FF0000"/>
                </a:solidFill>
                <a:effectLst/>
                <a:uLnTx/>
                <a:uFillTx/>
                <a:latin typeface="Verdana"/>
                <a:ea typeface="+mn-ea"/>
                <a:cs typeface="Verdana"/>
              </a:rPr>
              <a:t>A Pixel TPC as a central tracker</a:t>
            </a:r>
            <a:br>
              <a:rPr kumimoji="0" lang="en-GB" altLang="en-US" sz="3200" b="0" i="0" u="none" strike="noStrike" kern="0" cap="none" spc="0" normalizeH="0" baseline="0" noProof="0" dirty="0">
                <a:ln>
                  <a:noFill/>
                </a:ln>
                <a:solidFill>
                  <a:srgbClr val="FF0000"/>
                </a:solidFill>
                <a:effectLst/>
                <a:uLnTx/>
                <a:uFillTx/>
                <a:latin typeface="Verdana"/>
                <a:ea typeface="+mn-ea"/>
                <a:cs typeface="Verdana"/>
              </a:rPr>
            </a:br>
            <a:endParaRPr lang="en-GB" altLang="en-US" sz="3600" b="0" dirty="0">
              <a:latin typeface="Verdana" panose="020B0604030504040204" pitchFamily="34" charset="0"/>
              <a:ea typeface="Verdana" panose="020B0604030504040204" pitchFamily="34" charset="0"/>
              <a:cs typeface="Verdana" panose="020B0604030504040204" pitchFamily="34" charset="0"/>
            </a:endParaRPr>
          </a:p>
        </p:txBody>
      </p:sp>
      <p:sp>
        <p:nvSpPr>
          <p:cNvPr id="3076" name="Rectangle 6"/>
          <p:cNvSpPr>
            <a:spLocks noGrp="1" noChangeArrowheads="1"/>
          </p:cNvSpPr>
          <p:nvPr>
            <p:ph type="subTitle" idx="1"/>
          </p:nvPr>
        </p:nvSpPr>
        <p:spPr>
          <a:xfrm>
            <a:off x="551384" y="2060849"/>
            <a:ext cx="4896543" cy="2016224"/>
          </a:xfrm>
        </p:spPr>
        <p:txBody>
          <a:bodyPr/>
          <a:lstStyle/>
          <a:p>
            <a:pPr indent="-457200">
              <a:lnSpc>
                <a:spcPct val="120000"/>
              </a:lnSpc>
              <a:spcBef>
                <a:spcPct val="0"/>
              </a:spcBef>
              <a:defRPr/>
            </a:pPr>
            <a:r>
              <a:rPr lang="en-GB" altLang="en-US" dirty="0">
                <a:solidFill>
                  <a:srgbClr val="0066FF"/>
                </a:solidFill>
                <a:latin typeface="Verdana"/>
                <a:cs typeface="Verdana"/>
              </a:rPr>
              <a:t>Yevgen </a:t>
            </a:r>
            <a:r>
              <a:rPr lang="en-GB" altLang="en-US" dirty="0" err="1">
                <a:solidFill>
                  <a:srgbClr val="0066FF"/>
                </a:solidFill>
                <a:latin typeface="Verdana"/>
                <a:cs typeface="Verdana"/>
              </a:rPr>
              <a:t>Bilevych</a:t>
            </a:r>
            <a:r>
              <a:rPr lang="en-GB" altLang="en-US" dirty="0">
                <a:solidFill>
                  <a:srgbClr val="0066FF"/>
                </a:solidFill>
                <a:latin typeface="Verdana"/>
                <a:cs typeface="Verdana"/>
              </a:rPr>
              <a:t>, Klaus Desch, Sander van Doesburg, Harry van der Graaf, Fred Hartjes, Jochen Kaminski, Peter Kluit,  Naomi van der Kolk, Cornelis Ligtenberg, Gerhard Raven, and </a:t>
            </a:r>
          </a:p>
          <a:p>
            <a:pPr indent="-457200">
              <a:lnSpc>
                <a:spcPct val="120000"/>
              </a:lnSpc>
              <a:spcBef>
                <a:spcPct val="0"/>
              </a:spcBef>
              <a:defRPr/>
            </a:pPr>
            <a:r>
              <a:rPr lang="en-GB" altLang="en-US" dirty="0">
                <a:solidFill>
                  <a:srgbClr val="0066FF"/>
                </a:solidFill>
                <a:latin typeface="Verdana"/>
                <a:cs typeface="Verdana"/>
              </a:rPr>
              <a:t>Jan </a:t>
            </a:r>
            <a:r>
              <a:rPr lang="en-GB" altLang="en-US" dirty="0" err="1">
                <a:solidFill>
                  <a:srgbClr val="0066FF"/>
                </a:solidFill>
                <a:latin typeface="Verdana"/>
                <a:cs typeface="Verdana"/>
              </a:rPr>
              <a:t>Timmermans</a:t>
            </a:r>
            <a:endParaRPr lang="en-GB" altLang="en-US" dirty="0">
              <a:solidFill>
                <a:srgbClr val="0066FF"/>
              </a:solidFill>
              <a:latin typeface="Verdana"/>
              <a:cs typeface="Verdana"/>
            </a:endParaRPr>
          </a:p>
          <a:p>
            <a:pPr indent="-457200">
              <a:lnSpc>
                <a:spcPct val="120000"/>
              </a:lnSpc>
              <a:spcBef>
                <a:spcPct val="0"/>
              </a:spcBef>
              <a:defRPr/>
            </a:pPr>
            <a:r>
              <a:rPr lang="en-GB" altLang="en-US" dirty="0"/>
              <a:t> </a:t>
            </a: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2"/>
          <p:cNvPicPr>
            <a:picLocks noChangeAspect="1"/>
          </p:cNvPicPr>
          <p:nvPr/>
        </p:nvPicPr>
        <p:blipFill>
          <a:blip r:embed="rId5">
            <a:extLst>
              <a:ext uri="{28A0092B-C50C-407E-A947-70E740481C1C}">
                <a14:useLocalDpi xmlns:a14="http://schemas.microsoft.com/office/drawing/2010/main" val="0"/>
              </a:ext>
            </a:extLst>
          </a:blip>
          <a:srcRect l="3799" t="5901" r="5202" b="18501"/>
          <a:stretch>
            <a:fillRect/>
          </a:stretch>
        </p:blipFill>
        <p:spPr bwMode="auto">
          <a:xfrm flipH="1">
            <a:off x="5872172" y="2497942"/>
            <a:ext cx="2103839" cy="232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838200" y="553847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51592" y="5733256"/>
            <a:ext cx="1089024" cy="696976"/>
          </a:xfrm>
          <a:prstGeom prst="rect">
            <a:avLst/>
          </a:prstGeom>
        </p:spPr>
      </p:pic>
      <p:pic>
        <p:nvPicPr>
          <p:cNvPr id="12" name="Picture 11" descr="CEPC_logo.png">
            <a:extLst>
              <a:ext uri="{FF2B5EF4-FFF2-40B4-BE49-F238E27FC236}">
                <a16:creationId xmlns:a16="http://schemas.microsoft.com/office/drawing/2014/main" id="{7BD7AD5D-FF02-7D4D-99A1-8CBCB1E54D9B}"/>
              </a:ext>
            </a:extLst>
          </p:cNvPr>
          <p:cNvPicPr>
            <a:picLocks noChangeAspect="1"/>
          </p:cNvPicPr>
          <p:nvPr/>
        </p:nvPicPr>
        <p:blipFill>
          <a:blip r:embed="rId8"/>
          <a:stretch>
            <a:fillRect/>
          </a:stretch>
        </p:blipFill>
        <p:spPr>
          <a:xfrm>
            <a:off x="5625637" y="4993415"/>
            <a:ext cx="1622491" cy="955439"/>
          </a:xfrm>
          <a:prstGeom prst="rect">
            <a:avLst/>
          </a:prstGeom>
        </p:spPr>
      </p:pic>
      <p:pic>
        <p:nvPicPr>
          <p:cNvPr id="4" name="Picture 3">
            <a:extLst>
              <a:ext uri="{FF2B5EF4-FFF2-40B4-BE49-F238E27FC236}">
                <a16:creationId xmlns:a16="http://schemas.microsoft.com/office/drawing/2014/main" id="{62E65BF5-320A-3B47-8204-DC65DDCA16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42673" y="5136573"/>
            <a:ext cx="1997744" cy="884715"/>
          </a:xfrm>
          <a:prstGeom prst="rect">
            <a:avLst/>
          </a:prstGeom>
        </p:spPr>
      </p:pic>
      <p:pic>
        <p:nvPicPr>
          <p:cNvPr id="13" name="Afbeelding 6">
            <a:extLst>
              <a:ext uri="{FF2B5EF4-FFF2-40B4-BE49-F238E27FC236}">
                <a16:creationId xmlns:a16="http://schemas.microsoft.com/office/drawing/2014/main" id="{24CE5863-C9F8-FB42-A5F5-390A83884929}"/>
              </a:ext>
            </a:extLst>
          </p:cNvPr>
          <p:cNvPicPr>
            <a:picLocks noChangeAspect="1"/>
          </p:cNvPicPr>
          <p:nvPr/>
        </p:nvPicPr>
        <p:blipFill rotWithShape="1">
          <a:blip r:embed="rId10"/>
          <a:srcRect l="10224" t="5416" r="10487" b="5393"/>
          <a:stretch/>
        </p:blipFill>
        <p:spPr>
          <a:xfrm>
            <a:off x="8618732" y="2328274"/>
            <a:ext cx="3285893" cy="2630331"/>
          </a:xfrm>
          <a:prstGeom prst="rect">
            <a:avLst/>
          </a:prstGeom>
        </p:spPr>
      </p:pic>
      <p:pic>
        <p:nvPicPr>
          <p:cNvPr id="14" name="Picture 13">
            <a:extLst>
              <a:ext uri="{FF2B5EF4-FFF2-40B4-BE49-F238E27FC236}">
                <a16:creationId xmlns:a16="http://schemas.microsoft.com/office/drawing/2014/main" id="{E8AF7C9B-6D7C-774B-A961-276A178129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0976" y="4939672"/>
            <a:ext cx="1600199" cy="1081616"/>
          </a:xfrm>
          <a:prstGeom prst="rect">
            <a:avLst/>
          </a:prstGeom>
        </p:spPr>
      </p:pic>
      <p:pic>
        <p:nvPicPr>
          <p:cNvPr id="2" name="Picture 1">
            <a:extLst>
              <a:ext uri="{FF2B5EF4-FFF2-40B4-BE49-F238E27FC236}">
                <a16:creationId xmlns:a16="http://schemas.microsoft.com/office/drawing/2014/main" id="{379C44F3-E1D7-7C2D-1534-DB310207B4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08078" y="4941168"/>
            <a:ext cx="1195834" cy="1195834"/>
          </a:xfrm>
          <a:prstGeom prst="rect">
            <a:avLst/>
          </a:prstGeom>
        </p:spPr>
      </p:pic>
      <p:sp>
        <p:nvSpPr>
          <p:cNvPr id="5" name="TextBox 4">
            <a:extLst>
              <a:ext uri="{FF2B5EF4-FFF2-40B4-BE49-F238E27FC236}">
                <a16:creationId xmlns:a16="http://schemas.microsoft.com/office/drawing/2014/main" id="{451E1A4C-476F-F13F-E8C8-211E05073023}"/>
              </a:ext>
            </a:extLst>
          </p:cNvPr>
          <p:cNvSpPr txBox="1"/>
          <p:nvPr/>
        </p:nvSpPr>
        <p:spPr>
          <a:xfrm>
            <a:off x="934126" y="4315743"/>
            <a:ext cx="6097978" cy="707886"/>
          </a:xfrm>
          <a:prstGeom prst="rect">
            <a:avLst/>
          </a:prstGeom>
          <a:noFill/>
        </p:spPr>
        <p:txBody>
          <a:bodyPr wrap="square">
            <a:spAutoFit/>
          </a:bodyPr>
          <a:lstStyle/>
          <a:p>
            <a:r>
              <a:rPr lang="en-GB" altLang="en-US" sz="2000" dirty="0">
                <a:solidFill>
                  <a:srgbClr val="0066FF"/>
                </a:solidFill>
                <a:latin typeface="Verdana"/>
                <a:cs typeface="Verdana"/>
                <a:hlinkClick r:id="rId13"/>
              </a:rPr>
              <a:t>ECFA 2024 presentation</a:t>
            </a:r>
            <a:endParaRPr lang="en-GB" altLang="en-US" sz="2000" dirty="0">
              <a:solidFill>
                <a:srgbClr val="0066FF"/>
              </a:solidFill>
              <a:latin typeface="Verdana"/>
              <a:cs typeface="Verdana"/>
            </a:endParaRPr>
          </a:p>
          <a:p>
            <a:r>
              <a:rPr lang="en-GB" sz="2000" dirty="0">
                <a:solidFill>
                  <a:srgbClr val="0066FF"/>
                </a:solidFill>
                <a:latin typeface="Verdana"/>
                <a:cs typeface="Verdana"/>
                <a:hlinkClick r:id="rId14"/>
              </a:rPr>
              <a:t>FCC tracking workshop 2025</a:t>
            </a:r>
            <a:endParaRPr lang="nl-NL" sz="2000" dirty="0"/>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D65C0-38D3-AAFA-C2AE-B93ED23B2A0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EBA255E-EAB9-B149-BC52-0FA329D9373B}"/>
              </a:ext>
            </a:extLst>
          </p:cNvPr>
          <p:cNvPicPr>
            <a:picLocks noChangeAspect="1"/>
          </p:cNvPicPr>
          <p:nvPr/>
        </p:nvPicPr>
        <p:blipFill>
          <a:blip r:embed="rId3"/>
          <a:stretch>
            <a:fillRect/>
          </a:stretch>
        </p:blipFill>
        <p:spPr>
          <a:xfrm>
            <a:off x="8760296" y="933598"/>
            <a:ext cx="3417531" cy="2184480"/>
          </a:xfrm>
          <a:prstGeom prst="rect">
            <a:avLst/>
          </a:prstGeom>
        </p:spPr>
      </p:pic>
      <p:sp>
        <p:nvSpPr>
          <p:cNvPr id="3074" name="Rectangle 4">
            <a:extLst>
              <a:ext uri="{FF2B5EF4-FFF2-40B4-BE49-F238E27FC236}">
                <a16:creationId xmlns:a16="http://schemas.microsoft.com/office/drawing/2014/main" id="{720B9E7E-F77A-71AD-0B78-E3A92E622896}"/>
              </a:ext>
            </a:extLst>
          </p:cNvPr>
          <p:cNvSpPr>
            <a:spLocks noGrp="1" noChangeArrowheads="1"/>
          </p:cNvSpPr>
          <p:nvPr>
            <p:ph type="ctrTitle"/>
          </p:nvPr>
        </p:nvSpPr>
        <p:spPr>
          <a:xfrm>
            <a:off x="1163452" y="116632"/>
            <a:ext cx="9865096" cy="1080120"/>
          </a:xfrm>
        </p:spPr>
        <p:txBody>
          <a:bodyPr anchor="ctr"/>
          <a:lstStyle/>
          <a:p>
            <a:r>
              <a:rPr lang="en-GB" altLang="en-US" sz="3600" b="0" dirty="0">
                <a:solidFill>
                  <a:srgbClr val="FF0000"/>
                </a:solidFill>
                <a:latin typeface="Verdana"/>
                <a:cs typeface="Verdana"/>
              </a:rPr>
              <a:t>Why a (pixel) TPC as a central tracker</a:t>
            </a:r>
          </a:p>
        </p:txBody>
      </p:sp>
      <p:sp>
        <p:nvSpPr>
          <p:cNvPr id="2" name="Rectangle 1">
            <a:extLst>
              <a:ext uri="{FF2B5EF4-FFF2-40B4-BE49-F238E27FC236}">
                <a16:creationId xmlns:a16="http://schemas.microsoft.com/office/drawing/2014/main" id="{AFF08A65-209C-0264-BCC4-708DDDA9097D}"/>
              </a:ext>
            </a:extLst>
          </p:cNvPr>
          <p:cNvSpPr/>
          <p:nvPr/>
        </p:nvSpPr>
        <p:spPr>
          <a:xfrm>
            <a:off x="1055440" y="851222"/>
            <a:ext cx="10081120" cy="5386090"/>
          </a:xfrm>
          <a:prstGeom prst="rect">
            <a:avLst/>
          </a:prstGeom>
        </p:spPr>
        <p:txBody>
          <a:bodyPr wrap="square">
            <a:spAutoFit/>
          </a:bodyPr>
          <a:lstStyle/>
          <a:p>
            <a:endParaRPr lang="en-GB" altLang="en-US" dirty="0">
              <a:latin typeface="Verdana"/>
              <a:cs typeface="Verdana"/>
            </a:endParaRPr>
          </a:p>
          <a:p>
            <a:pPr>
              <a:buFontTx/>
              <a:buBlip>
                <a:blip r:embed="rId4"/>
              </a:buBlip>
            </a:pPr>
            <a:r>
              <a:rPr lang="en-GB" altLang="en-US" sz="2000" dirty="0">
                <a:latin typeface="Verdana"/>
                <a:cs typeface="Verdana"/>
              </a:rPr>
              <a:t> Low material budget that allows high precision tracking</a:t>
            </a:r>
          </a:p>
          <a:p>
            <a:pPr>
              <a:buFontTx/>
              <a:buBlip>
                <a:blip r:embed="rId4"/>
              </a:buBlip>
            </a:pPr>
            <a:r>
              <a:rPr lang="en-GB" altLang="en-US" sz="2000" dirty="0">
                <a:latin typeface="Verdana"/>
                <a:cs typeface="Verdana"/>
              </a:rPr>
              <a:t> Continuous 3D tracking (</a:t>
            </a:r>
            <a:r>
              <a:rPr lang="en-GB" altLang="en-US" sz="2000" dirty="0" err="1">
                <a:latin typeface="Verdana"/>
                <a:cs typeface="Verdana"/>
              </a:rPr>
              <a:t>x,y</a:t>
            </a:r>
            <a:r>
              <a:rPr lang="en-GB" altLang="en-US" sz="2000" dirty="0">
                <a:latin typeface="Verdana"/>
                <a:cs typeface="Verdana"/>
              </a:rPr>
              <a:t>, t) and track following</a:t>
            </a:r>
          </a:p>
          <a:p>
            <a:pPr lvl="1">
              <a:buBlip>
                <a:blip r:embed="rId4"/>
              </a:buBlip>
            </a:pPr>
            <a:r>
              <a:rPr lang="en-GB" altLang="en-US" sz="2000" dirty="0">
                <a:latin typeface="Verdana"/>
                <a:cs typeface="Verdana"/>
              </a:rPr>
              <a:t> Excellent v0 reconstruction  </a:t>
            </a:r>
          </a:p>
          <a:p>
            <a:pPr lvl="1">
              <a:buBlip>
                <a:blip r:embed="rId4"/>
              </a:buBlip>
            </a:pPr>
            <a:r>
              <a:rPr lang="en-GB" altLang="en-US" sz="2000" dirty="0">
                <a:latin typeface="Verdana"/>
                <a:cs typeface="Verdana"/>
              </a:rPr>
              <a:t> Ideal for particle flow and combined calorimetry</a:t>
            </a:r>
          </a:p>
          <a:p>
            <a:pPr>
              <a:buFontTx/>
              <a:buBlip>
                <a:blip r:embed="rId4"/>
              </a:buBlip>
            </a:pPr>
            <a:r>
              <a:rPr lang="en-GB" altLang="en-US" sz="2000" dirty="0">
                <a:latin typeface="Verdana"/>
                <a:cs typeface="Verdana"/>
              </a:rPr>
              <a:t> TPC is sliced between silicon detectors </a:t>
            </a:r>
          </a:p>
          <a:p>
            <a:pPr lvl="1">
              <a:buBlip>
                <a:blip r:embed="rId4"/>
              </a:buBlip>
            </a:pPr>
            <a:r>
              <a:rPr lang="en-GB" altLang="en-US" sz="2000" dirty="0">
                <a:latin typeface="Verdana"/>
                <a:cs typeface="Verdana"/>
              </a:rPr>
              <a:t> provides required momentum resolution and constraints</a:t>
            </a:r>
          </a:p>
          <a:p>
            <a:pPr>
              <a:buFontTx/>
              <a:buBlip>
                <a:blip r:embed="rId4"/>
              </a:buBlip>
            </a:pPr>
            <a:r>
              <a:rPr lang="en-GB" altLang="en-US" sz="2000" dirty="0">
                <a:latin typeface="Verdana"/>
                <a:cs typeface="Verdana"/>
              </a:rPr>
              <a:t> Very powerful particle identification based on </a:t>
            </a:r>
            <a:r>
              <a:rPr lang="en-GB" altLang="en-US" sz="2000" dirty="0" err="1">
                <a:latin typeface="Verdana"/>
                <a:cs typeface="Verdana"/>
              </a:rPr>
              <a:t>dEdx</a:t>
            </a:r>
            <a:endParaRPr lang="en-GB" altLang="en-US" sz="2000" dirty="0">
              <a:latin typeface="Verdana"/>
              <a:cs typeface="Verdana"/>
            </a:endParaRPr>
          </a:p>
          <a:p>
            <a:pPr lvl="1">
              <a:buBlip>
                <a:blip r:embed="rId4"/>
              </a:buBlip>
            </a:pPr>
            <a:r>
              <a:rPr lang="en-GB" altLang="en-US" sz="2000" dirty="0">
                <a:latin typeface="Verdana"/>
                <a:cs typeface="Verdana"/>
              </a:rPr>
              <a:t> for electrons (suppress </a:t>
            </a:r>
            <a:r>
              <a:rPr lang="en-GB" altLang="en-US" sz="2000" dirty="0" err="1">
                <a:latin typeface="Verdana"/>
                <a:cs typeface="Verdana"/>
              </a:rPr>
              <a:t>pions</a:t>
            </a:r>
            <a:r>
              <a:rPr lang="en-GB" altLang="en-US" sz="2000" dirty="0">
                <a:latin typeface="Verdana"/>
                <a:cs typeface="Verdana"/>
              </a:rPr>
              <a:t>)</a:t>
            </a:r>
          </a:p>
          <a:p>
            <a:pPr lvl="1">
              <a:buBlip>
                <a:blip r:embed="rId4"/>
              </a:buBlip>
            </a:pPr>
            <a:r>
              <a:rPr lang="en-GB" altLang="en-US" sz="2000" dirty="0">
                <a:latin typeface="Verdana"/>
                <a:cs typeface="Verdana"/>
              </a:rPr>
              <a:t> for kaons (H-&gt;ss) and protons </a:t>
            </a:r>
          </a:p>
          <a:p>
            <a:pPr>
              <a:buBlip>
                <a:blip r:embed="rId4"/>
              </a:buBlip>
            </a:pPr>
            <a:r>
              <a:rPr lang="en-GB" altLang="en-US" sz="2000" dirty="0">
                <a:latin typeface="Verdana"/>
                <a:cs typeface="Verdana"/>
              </a:rPr>
              <a:t> TPC excellent option for </a:t>
            </a:r>
            <a:r>
              <a:rPr lang="en-GB" altLang="en-US" sz="2000" dirty="0" err="1">
                <a:latin typeface="Verdana"/>
                <a:cs typeface="Verdana"/>
              </a:rPr>
              <a:t>FCCee</a:t>
            </a:r>
            <a:r>
              <a:rPr lang="en-GB" altLang="en-US" sz="2000" dirty="0">
                <a:latin typeface="Verdana"/>
                <a:cs typeface="Verdana"/>
              </a:rPr>
              <a:t> WW, ZH, </a:t>
            </a:r>
            <a:r>
              <a:rPr lang="en-GB" altLang="en-US" sz="2000" dirty="0" err="1">
                <a:latin typeface="Verdana"/>
                <a:cs typeface="Verdana"/>
              </a:rPr>
              <a:t>tt</a:t>
            </a:r>
            <a:r>
              <a:rPr lang="en-GB" altLang="en-US" sz="2000" dirty="0">
                <a:latin typeface="Verdana"/>
                <a:cs typeface="Verdana"/>
              </a:rPr>
              <a:t> etc running</a:t>
            </a:r>
          </a:p>
          <a:p>
            <a:pPr>
              <a:buBlip>
                <a:blip r:embed="rId4"/>
              </a:buBlip>
            </a:pPr>
            <a:r>
              <a:rPr lang="en-GB" altLang="en-US" sz="2000" dirty="0">
                <a:latin typeface="Verdana"/>
                <a:cs typeface="Verdana"/>
              </a:rPr>
              <a:t> Running at the Z is challenging due to beam and synchrotron backgrounds</a:t>
            </a:r>
          </a:p>
          <a:p>
            <a:pPr>
              <a:buBlip>
                <a:blip r:embed="rId4"/>
              </a:buBlip>
            </a:pPr>
            <a:r>
              <a:rPr lang="en-GB" altLang="en-US" sz="2000" dirty="0">
                <a:latin typeface="Verdana"/>
                <a:cs typeface="Verdana"/>
              </a:rPr>
              <a:t> A pixel TPC combines a large drift volume with a silicon read out plane</a:t>
            </a:r>
          </a:p>
          <a:p>
            <a:pPr lvl="1">
              <a:buBlip>
                <a:blip r:embed="rId4"/>
              </a:buBlip>
            </a:pPr>
            <a:r>
              <a:rPr lang="en-GB" altLang="en-US" sz="2000" dirty="0">
                <a:latin typeface="Verdana"/>
                <a:cs typeface="Verdana"/>
              </a:rPr>
              <a:t> tracking with high granularity and low systematic uncertainties</a:t>
            </a:r>
          </a:p>
          <a:p>
            <a:pPr lvl="1"/>
            <a:r>
              <a:rPr lang="en-GB" altLang="en-US" sz="2000" dirty="0">
                <a:latin typeface="Verdana"/>
                <a:cs typeface="Verdana"/>
              </a:rPr>
              <a:t>   due to “silicon” precision (1-10 </a:t>
            </a:r>
            <a:r>
              <a:rPr lang="en-GB" altLang="en-US" sz="2000" dirty="0">
                <a:latin typeface="Symbol" pitchFamily="2" charset="2"/>
                <a:cs typeface="Verdana"/>
              </a:rPr>
              <a:t>m</a:t>
            </a:r>
            <a:r>
              <a:rPr lang="en-GB" altLang="en-US" sz="2000" dirty="0">
                <a:latin typeface="Verdana"/>
                <a:cs typeface="Verdana"/>
              </a:rPr>
              <a:t>m) in the production process</a:t>
            </a:r>
          </a:p>
          <a:p>
            <a:pPr lvl="1">
              <a:buBlip>
                <a:blip r:embed="rId4"/>
              </a:buBlip>
            </a:pPr>
            <a:r>
              <a:rPr lang="en-GB" altLang="en-US" sz="2000" dirty="0">
                <a:latin typeface="Verdana"/>
                <a:cs typeface="Verdana"/>
              </a:rPr>
              <a:t> the best (see slides) PID performance </a:t>
            </a:r>
            <a:r>
              <a:rPr lang="en-GB" altLang="en-US" sz="2000" dirty="0" err="1">
                <a:latin typeface="Verdana"/>
                <a:cs typeface="Verdana"/>
              </a:rPr>
              <a:t>dEdx</a:t>
            </a:r>
            <a:r>
              <a:rPr lang="en-GB" altLang="en-US" sz="2000" dirty="0">
                <a:latin typeface="Verdana"/>
                <a:cs typeface="Verdana"/>
              </a:rPr>
              <a:t> and cluster counting</a:t>
            </a:r>
          </a:p>
          <a:p>
            <a:r>
              <a:rPr lang="en-GB" altLang="en-US" sz="2000" dirty="0">
                <a:latin typeface="Verdana"/>
                <a:cs typeface="Verdana"/>
              </a:rPr>
              <a:t> </a:t>
            </a:r>
          </a:p>
        </p:txBody>
      </p:sp>
      <p:sp>
        <p:nvSpPr>
          <p:cNvPr id="4" name="TextBox 3">
            <a:extLst>
              <a:ext uri="{FF2B5EF4-FFF2-40B4-BE49-F238E27FC236}">
                <a16:creationId xmlns:a16="http://schemas.microsoft.com/office/drawing/2014/main" id="{7C0AAFF2-176D-9F8B-6863-8A1A7BE2BCE4}"/>
              </a:ext>
            </a:extLst>
          </p:cNvPr>
          <p:cNvSpPr txBox="1"/>
          <p:nvPr/>
        </p:nvSpPr>
        <p:spPr>
          <a:xfrm>
            <a:off x="9624392" y="1196752"/>
            <a:ext cx="1188132" cy="400110"/>
          </a:xfrm>
          <a:prstGeom prst="rect">
            <a:avLst/>
          </a:prstGeom>
          <a:noFill/>
        </p:spPr>
        <p:txBody>
          <a:bodyPr wrap="square" rtlCol="0">
            <a:spAutoFit/>
          </a:bodyPr>
          <a:lstStyle/>
          <a:p>
            <a:r>
              <a:rPr lang="nl-NL" sz="2000" dirty="0">
                <a:latin typeface="Verdana" panose="020B0604030504040204" pitchFamily="34" charset="0"/>
                <a:ea typeface="Verdana" panose="020B0604030504040204" pitchFamily="34" charset="0"/>
                <a:cs typeface="Verdana" panose="020B0604030504040204" pitchFamily="34" charset="0"/>
              </a:rPr>
              <a:t>CEPC</a:t>
            </a:r>
          </a:p>
        </p:txBody>
      </p:sp>
    </p:spTree>
    <p:extLst>
      <p:ext uri="{BB962C8B-B14F-4D97-AF65-F5344CB8AC3E}">
        <p14:creationId xmlns:p14="http://schemas.microsoft.com/office/powerpoint/2010/main" val="3688681937"/>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76200" y="-76200"/>
            <a:ext cx="7315200" cy="914400"/>
          </a:xfrm>
        </p:spPr>
        <p:txBody>
          <a:bodyPr/>
          <a:lstStyle/>
          <a:p>
            <a:r>
              <a:rPr lang="en-GB" altLang="en-US" sz="3600" b="0" dirty="0">
                <a:latin typeface="Verdana"/>
                <a:cs typeface="Verdana"/>
              </a:rPr>
              <a:t> </a:t>
            </a:r>
            <a:r>
              <a:rPr lang="en-GB" altLang="en-US" sz="3600" b="0" dirty="0" err="1">
                <a:latin typeface="Verdana"/>
                <a:cs typeface="Verdana"/>
              </a:rPr>
              <a:t>GridPix</a:t>
            </a:r>
            <a:r>
              <a:rPr lang="en-GB" altLang="en-US" sz="3600" b="0" dirty="0">
                <a:latin typeface="Verdana"/>
                <a:cs typeface="Verdana"/>
              </a:rPr>
              <a:t> technology</a:t>
            </a:r>
          </a:p>
        </p:txBody>
      </p:sp>
      <p:sp>
        <p:nvSpPr>
          <p:cNvPr id="5123" name="Content Placeholder 2"/>
          <p:cNvSpPr>
            <a:spLocks noGrp="1"/>
          </p:cNvSpPr>
          <p:nvPr>
            <p:ph idx="1"/>
          </p:nvPr>
        </p:nvSpPr>
        <p:spPr>
          <a:xfrm>
            <a:off x="949180" y="990600"/>
            <a:ext cx="7280420" cy="2313782"/>
          </a:xfrm>
        </p:spPr>
        <p:txBody>
          <a:bodyPr/>
          <a:lstStyle/>
          <a:p>
            <a:pPr>
              <a:buFontTx/>
              <a:buBlip>
                <a:blip r:embed="rId2"/>
              </a:buBlip>
            </a:pPr>
            <a:r>
              <a:rPr lang="en-GB" altLang="en-US" sz="2000" dirty="0">
                <a:latin typeface="Verdana"/>
                <a:cs typeface="Verdana"/>
              </a:rPr>
              <a:t>Pixel chip with integrated Grid (</a:t>
            </a:r>
            <a:r>
              <a:rPr lang="en-GB" altLang="en-US" sz="2000" dirty="0" err="1">
                <a:latin typeface="Verdana"/>
                <a:cs typeface="Verdana"/>
              </a:rPr>
              <a:t>Micromegas</a:t>
            </a:r>
            <a:r>
              <a:rPr lang="en-GB" altLang="en-US" sz="2000" dirty="0">
                <a:latin typeface="Verdana"/>
                <a:cs typeface="Verdana"/>
              </a:rPr>
              <a:t>-like)</a:t>
            </a:r>
          </a:p>
          <a:p>
            <a:pPr>
              <a:buBlip>
                <a:blip r:embed="rId2"/>
              </a:buBlip>
            </a:pPr>
            <a:r>
              <a:rPr lang="en-GB" altLang="en-US" sz="2000" dirty="0" err="1">
                <a:latin typeface="Verdana"/>
                <a:cs typeface="Verdana"/>
              </a:rPr>
              <a:t>InGrid</a:t>
            </a:r>
            <a:r>
              <a:rPr lang="en-GB" altLang="en-US" sz="2000" dirty="0">
                <a:latin typeface="Verdana"/>
                <a:cs typeface="Verdana"/>
              </a:rPr>
              <a:t> post-processed @ IZM (in 2025 @ Bonn)</a:t>
            </a:r>
          </a:p>
          <a:p>
            <a:pPr>
              <a:buFontTx/>
              <a:buBlip>
                <a:blip r:embed="rId2"/>
              </a:buBlip>
            </a:pPr>
            <a:r>
              <a:rPr lang="en-GB" altLang="en-US" sz="2000" dirty="0">
                <a:latin typeface="Verdana"/>
                <a:cs typeface="Verdana"/>
              </a:rPr>
              <a:t>Grid set at negative voltage (300 – 600 V) to provide gas amplification</a:t>
            </a:r>
          </a:p>
          <a:p>
            <a:pPr>
              <a:buFontTx/>
              <a:buBlip>
                <a:blip r:embed="rId2"/>
              </a:buBlip>
            </a:pPr>
            <a:r>
              <a:rPr lang="en-GB" altLang="en-US" sz="2000" dirty="0">
                <a:latin typeface="Verdana"/>
                <a:cs typeface="Verdana"/>
              </a:rPr>
              <a:t>Very small pixel size (55 µm)</a:t>
            </a:r>
          </a:p>
          <a:p>
            <a:pPr>
              <a:buFontTx/>
              <a:buBlip>
                <a:blip r:embed="rId2"/>
              </a:buBlip>
            </a:pPr>
            <a:r>
              <a:rPr lang="en-GB" altLang="en-US" sz="2000" dirty="0">
                <a:latin typeface="Verdana"/>
                <a:cs typeface="Verdana"/>
              </a:rPr>
              <a:t>detecting individual electrons</a:t>
            </a:r>
          </a:p>
          <a:p>
            <a:pPr>
              <a:buFontTx/>
              <a:buBlip>
                <a:blip r:embed="rId2"/>
              </a:buBlip>
            </a:pPr>
            <a:endParaRPr lang="en-GB" altLang="en-US" b="1" dirty="0"/>
          </a:p>
        </p:txBody>
      </p:sp>
      <p:pic>
        <p:nvPicPr>
          <p:cNvPr id="5124" name="Picture 2" descr="C:\Data\GOSSIP\pictures, drawings\Marco Nov08 3D pub\GoatPrincipl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116633"/>
            <a:ext cx="3542281" cy="340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bwMode="auto">
          <a:xfrm>
            <a:off x="10416480" y="2819400"/>
            <a:ext cx="900014" cy="378670"/>
          </a:xfrm>
          <a:prstGeom prst="straightConnector1">
            <a:avLst/>
          </a:prstGeom>
          <a:solidFill>
            <a:schemeClr val="accent1"/>
          </a:solidFill>
          <a:ln w="38100" cap="flat" cmpd="sng" algn="ctr">
            <a:solidFill>
              <a:schemeClr val="accent1"/>
            </a:solidFill>
            <a:prstDash val="solid"/>
            <a:round/>
            <a:headEnd type="triangle" w="med" len="med"/>
            <a:tailEnd type="triangle" w="med" len="med"/>
          </a:ln>
          <a:effectLst/>
        </p:spPr>
      </p:cxnSp>
      <p:sp>
        <p:nvSpPr>
          <p:cNvPr id="5" name="TextBox 4"/>
          <p:cNvSpPr txBox="1"/>
          <p:nvPr/>
        </p:nvSpPr>
        <p:spPr>
          <a:xfrm rot="1346167">
            <a:off x="10238582" y="3116782"/>
            <a:ext cx="1008709" cy="369332"/>
          </a:xfrm>
          <a:prstGeom prst="rect">
            <a:avLst/>
          </a:prstGeom>
          <a:solidFill>
            <a:schemeClr val="bg1"/>
          </a:solidFill>
        </p:spPr>
        <p:txBody>
          <a:bodyPr wrap="square" rtlCol="0">
            <a:spAutoFit/>
          </a:bodyPr>
          <a:lstStyle/>
          <a:p>
            <a:r>
              <a:rPr lang="en-US" sz="1800" dirty="0">
                <a:solidFill>
                  <a:srgbClr val="FF0000"/>
                </a:solidFill>
                <a:latin typeface="Verdana"/>
                <a:cs typeface="Verdana"/>
              </a:rPr>
              <a:t>55 µ</a:t>
            </a:r>
            <a:r>
              <a:rPr lang="en-US" sz="1800" dirty="0" err="1">
                <a:solidFill>
                  <a:srgbClr val="FF0000"/>
                </a:solidFill>
                <a:latin typeface="Verdana"/>
                <a:cs typeface="Verdana"/>
              </a:rPr>
              <a:t>m</a:t>
            </a:r>
            <a:endParaRPr lang="en-US" sz="1800" dirty="0">
              <a:solidFill>
                <a:srgbClr val="FF0000"/>
              </a:solidFill>
              <a:latin typeface="Verdana"/>
              <a:cs typeface="Verdana"/>
            </a:endParaRPr>
          </a:p>
        </p:txBody>
      </p:sp>
      <p:pic>
        <p:nvPicPr>
          <p:cNvPr id="10" name="Picture 3"/>
          <p:cNvPicPr>
            <a:picLocks noChangeAspect="1"/>
          </p:cNvPicPr>
          <p:nvPr/>
        </p:nvPicPr>
        <p:blipFill>
          <a:blip r:embed="rId4" cstate="print">
            <a:extLst>
              <a:ext uri="{28A0092B-C50C-407E-A947-70E740481C1C}">
                <a14:useLocalDpi xmlns:a14="http://schemas.microsoft.com/office/drawing/2010/main" val="0"/>
              </a:ext>
            </a:extLst>
          </a:blip>
          <a:srcRect l="16402" t="26901" r="16402" b="23750"/>
          <a:stretch>
            <a:fillRect/>
          </a:stretch>
        </p:blipFill>
        <p:spPr bwMode="auto">
          <a:xfrm>
            <a:off x="5539642" y="3542571"/>
            <a:ext cx="2918558" cy="285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8458200" y="3714183"/>
            <a:ext cx="3434903" cy="2534217"/>
            <a:chOff x="6852097" y="3212976"/>
            <a:chExt cx="4784587" cy="3588441"/>
          </a:xfrm>
        </p:grpSpPr>
        <p:pic>
          <p:nvPicPr>
            <p:cNvPr id="12" name="Picture 11"/>
            <p:cNvPicPr>
              <a:picLocks noChangeAspect="1"/>
            </p:cNvPicPr>
            <p:nvPr/>
          </p:nvPicPr>
          <p:blipFill>
            <a:blip r:embed="rId5" cstate="print">
              <a:extLst>
                <a:ext uri="{BEBA8EAE-BF5A-486C-A8C5-ECC9F3942E4B}">
                  <a14:imgProps xmlns:a14="http://schemas.microsoft.com/office/drawing/2010/main">
                    <a14:imgLayer>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52097" y="3212976"/>
              <a:ext cx="4784587" cy="3588441"/>
            </a:xfrm>
            <a:prstGeom prst="rect">
              <a:avLst/>
            </a:prstGeom>
          </p:spPr>
        </p:pic>
        <p:cxnSp>
          <p:nvCxnSpPr>
            <p:cNvPr id="13" name="Straight Arrow Connector 12"/>
            <p:cNvCxnSpPr/>
            <p:nvPr/>
          </p:nvCxnSpPr>
          <p:spPr bwMode="auto">
            <a:xfrm>
              <a:off x="8184232" y="5079204"/>
              <a:ext cx="0" cy="510036"/>
            </a:xfrm>
            <a:prstGeom prst="straightConnector1">
              <a:avLst/>
            </a:prstGeom>
            <a:solidFill>
              <a:schemeClr val="accent1"/>
            </a:solidFill>
            <a:ln w="38100" cap="flat" cmpd="sng" algn="ctr">
              <a:solidFill>
                <a:srgbClr val="FF0000"/>
              </a:solidFill>
              <a:prstDash val="solid"/>
              <a:round/>
              <a:headEnd type="triangle" w="med" len="med"/>
              <a:tailEnd type="triangle" w="med" len="med"/>
            </a:ln>
            <a:effectLst/>
          </p:spPr>
        </p:cxnSp>
        <p:sp>
          <p:nvSpPr>
            <p:cNvPr id="14" name="TextBox 13"/>
            <p:cNvSpPr txBox="1"/>
            <p:nvPr/>
          </p:nvSpPr>
          <p:spPr>
            <a:xfrm>
              <a:off x="8180711" y="5007196"/>
              <a:ext cx="986167" cy="461665"/>
            </a:xfrm>
            <a:prstGeom prst="rect">
              <a:avLst/>
            </a:prstGeom>
            <a:noFill/>
          </p:spPr>
          <p:txBody>
            <a:bodyPr wrap="none" rtlCol="0">
              <a:spAutoFit/>
            </a:bodyPr>
            <a:lstStyle/>
            <a:p>
              <a:r>
                <a:rPr lang="en-US" dirty="0">
                  <a:solidFill>
                    <a:srgbClr val="FF0000"/>
                  </a:solidFill>
                </a:rPr>
                <a:t>50 µm</a:t>
              </a:r>
              <a:endParaRPr lang="nl-NL" dirty="0">
                <a:solidFill>
                  <a:srgbClr val="FF0000"/>
                </a:solidFill>
              </a:endParaRPr>
            </a:p>
          </p:txBody>
        </p:sp>
      </p:grpSp>
      <p:grpSp>
        <p:nvGrpSpPr>
          <p:cNvPr id="15" name="Group 15"/>
          <p:cNvGrpSpPr>
            <a:grpSpLocks/>
          </p:cNvGrpSpPr>
          <p:nvPr/>
        </p:nvGrpSpPr>
        <p:grpSpPr bwMode="auto">
          <a:xfrm>
            <a:off x="6332310" y="2438400"/>
            <a:ext cx="1897290" cy="1219200"/>
            <a:chOff x="683568" y="4057347"/>
            <a:chExt cx="3614641" cy="2275885"/>
          </a:xfrm>
        </p:grpSpPr>
        <p:pic>
          <p:nvPicPr>
            <p:cNvPr id="16" name="Picture 4"/>
            <p:cNvPicPr>
              <a:picLocks noChangeAspect="1"/>
            </p:cNvPicPr>
            <p:nvPr/>
          </p:nvPicPr>
          <p:blipFill>
            <a:blip r:embed="rId6">
              <a:extLst>
                <a:ext uri="{28A0092B-C50C-407E-A947-70E740481C1C}">
                  <a14:useLocalDpi xmlns:a14="http://schemas.microsoft.com/office/drawing/2010/main" val="0"/>
                </a:ext>
              </a:extLst>
            </a:blip>
            <a:srcRect l="19417" t="20714" r="28148" b="35266"/>
            <a:stretch>
              <a:fillRect/>
            </a:stretch>
          </p:blipFill>
          <p:spPr bwMode="auto">
            <a:xfrm>
              <a:off x="683568" y="4057347"/>
              <a:ext cx="3614641" cy="227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9"/>
            <p:cNvSpPr txBox="1">
              <a:spLocks noChangeArrowheads="1"/>
            </p:cNvSpPr>
            <p:nvPr/>
          </p:nvSpPr>
          <p:spPr bwMode="auto">
            <a:xfrm>
              <a:off x="2787227" y="4191470"/>
              <a:ext cx="1510980" cy="68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a:spcBef>
                  <a:spcPct val="0"/>
                </a:spcBef>
                <a:buClrTx/>
                <a:buSzTx/>
                <a:buFontTx/>
                <a:buNone/>
              </a:pPr>
              <a:r>
                <a:rPr lang="en-US" altLang="nl-NL" sz="1800" dirty="0">
                  <a:solidFill>
                    <a:schemeClr val="bg1"/>
                  </a:solidFill>
                  <a:latin typeface="Verdana"/>
                  <a:cs typeface="Verdana"/>
                </a:rPr>
                <a:t>dyke</a:t>
              </a:r>
              <a:endParaRPr lang="nl-NL" altLang="nl-NL" sz="1800" dirty="0">
                <a:solidFill>
                  <a:schemeClr val="bg1"/>
                </a:solidFill>
                <a:latin typeface="Verdana"/>
                <a:cs typeface="Verdana"/>
              </a:endParaRPr>
            </a:p>
          </p:txBody>
        </p:sp>
      </p:grpSp>
      <p:sp>
        <p:nvSpPr>
          <p:cNvPr id="19" name="Rectangle 18"/>
          <p:cNvSpPr/>
          <p:nvPr/>
        </p:nvSpPr>
        <p:spPr>
          <a:xfrm>
            <a:off x="914400" y="3505200"/>
            <a:ext cx="5029200" cy="2562240"/>
          </a:xfrm>
          <a:prstGeom prst="rect">
            <a:avLst/>
          </a:prstGeom>
        </p:spPr>
        <p:txBody>
          <a:bodyPr wrap="square">
            <a:spAutoFit/>
          </a:bodyPr>
          <a:lstStyle/>
          <a:p>
            <a:pPr>
              <a:lnSpc>
                <a:spcPct val="150000"/>
              </a:lnSpc>
              <a:buFontTx/>
              <a:buBlip>
                <a:blip r:embed="rId2"/>
              </a:buBlip>
            </a:pPr>
            <a:r>
              <a:rPr lang="en-GB" altLang="en-US" sz="1600" dirty="0"/>
              <a:t>  </a:t>
            </a:r>
            <a:r>
              <a:rPr lang="en-GB" altLang="en-US" sz="1800" dirty="0">
                <a:latin typeface="Verdana"/>
                <a:cs typeface="Verdana"/>
              </a:rPr>
              <a:t>Aluminium grid (1 µ</a:t>
            </a:r>
            <a:r>
              <a:rPr lang="en-GB" altLang="en-US" sz="1800" dirty="0" err="1">
                <a:latin typeface="Verdana"/>
                <a:cs typeface="Verdana"/>
              </a:rPr>
              <a:t>m</a:t>
            </a:r>
            <a:r>
              <a:rPr lang="en-GB" altLang="en-US" sz="1800" dirty="0">
                <a:latin typeface="Verdana"/>
                <a:cs typeface="Verdana"/>
              </a:rPr>
              <a:t> thick)</a:t>
            </a:r>
          </a:p>
          <a:p>
            <a:pPr>
              <a:lnSpc>
                <a:spcPct val="150000"/>
              </a:lnSpc>
              <a:buFontTx/>
              <a:buBlip>
                <a:blip r:embed="rId2"/>
              </a:buBlip>
            </a:pPr>
            <a:r>
              <a:rPr lang="en-GB" altLang="en-US" sz="1800" dirty="0">
                <a:latin typeface="Verdana"/>
                <a:cs typeface="Verdana"/>
              </a:rPr>
              <a:t> 35 µ</a:t>
            </a:r>
            <a:r>
              <a:rPr lang="en-GB" altLang="en-US" sz="1800" dirty="0" err="1">
                <a:latin typeface="Verdana"/>
                <a:cs typeface="Verdana"/>
              </a:rPr>
              <a:t>m</a:t>
            </a:r>
            <a:r>
              <a:rPr lang="en-GB" altLang="en-US" sz="1800" dirty="0">
                <a:latin typeface="Verdana"/>
                <a:cs typeface="Verdana"/>
              </a:rPr>
              <a:t> wide holes, 55 µ</a:t>
            </a:r>
            <a:r>
              <a:rPr lang="en-GB" altLang="en-US" sz="1800" dirty="0" err="1">
                <a:latin typeface="Verdana"/>
                <a:cs typeface="Verdana"/>
              </a:rPr>
              <a:t>m</a:t>
            </a:r>
            <a:r>
              <a:rPr lang="en-GB" altLang="en-US" sz="1800" dirty="0">
                <a:latin typeface="Verdana"/>
                <a:cs typeface="Verdana"/>
              </a:rPr>
              <a:t> pitch</a:t>
            </a:r>
          </a:p>
          <a:p>
            <a:pPr>
              <a:lnSpc>
                <a:spcPct val="150000"/>
              </a:lnSpc>
              <a:buFontTx/>
              <a:buBlip>
                <a:blip r:embed="rId2"/>
              </a:buBlip>
            </a:pPr>
            <a:r>
              <a:rPr lang="en-GB" altLang="en-US" sz="1800" dirty="0">
                <a:latin typeface="Verdana"/>
                <a:cs typeface="Verdana"/>
              </a:rPr>
              <a:t> Supported by SU8 pillars 50 µ</a:t>
            </a:r>
            <a:r>
              <a:rPr lang="en-GB" altLang="en-US" sz="1800" dirty="0" err="1">
                <a:latin typeface="Verdana"/>
                <a:cs typeface="Verdana"/>
              </a:rPr>
              <a:t>m</a:t>
            </a:r>
            <a:r>
              <a:rPr lang="en-GB" altLang="en-US" sz="1800" dirty="0">
                <a:latin typeface="Verdana"/>
                <a:cs typeface="Verdana"/>
              </a:rPr>
              <a:t> high</a:t>
            </a:r>
          </a:p>
          <a:p>
            <a:pPr>
              <a:lnSpc>
                <a:spcPct val="150000"/>
              </a:lnSpc>
              <a:buFontTx/>
              <a:buBlip>
                <a:blip r:embed="rId2"/>
              </a:buBlip>
            </a:pPr>
            <a:r>
              <a:rPr lang="en-GB" altLang="en-US" sz="1800" dirty="0">
                <a:latin typeface="Verdana"/>
                <a:cs typeface="Verdana"/>
              </a:rPr>
              <a:t> Grid surrounded by SU8 dyke (150 µ</a:t>
            </a:r>
            <a:r>
              <a:rPr lang="en-GB" altLang="en-US" sz="1800" dirty="0" err="1">
                <a:latin typeface="Verdana"/>
                <a:cs typeface="Verdana"/>
              </a:rPr>
              <a:t>m</a:t>
            </a:r>
            <a:r>
              <a:rPr lang="en-GB" altLang="en-US" sz="1800" dirty="0">
                <a:latin typeface="Verdana"/>
                <a:cs typeface="Verdana"/>
              </a:rPr>
              <a:t> wide solid strip) for mechanical and HV stability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279651" y="338138"/>
            <a:ext cx="6192613" cy="576262"/>
          </a:xfrm>
        </p:spPr>
        <p:txBody>
          <a:bodyPr/>
          <a:lstStyle/>
          <a:p>
            <a:r>
              <a:rPr lang="en-GB" altLang="en-US" sz="4000" b="0" dirty="0">
                <a:latin typeface="Verdana"/>
                <a:cs typeface="Verdana"/>
              </a:rPr>
              <a:t>Pixel chip: TimePix3</a:t>
            </a:r>
          </a:p>
        </p:txBody>
      </p:sp>
      <p:sp>
        <p:nvSpPr>
          <p:cNvPr id="7171" name="Content Placeholder 2"/>
          <p:cNvSpPr>
            <a:spLocks noGrp="1"/>
          </p:cNvSpPr>
          <p:nvPr>
            <p:ph idx="1"/>
          </p:nvPr>
        </p:nvSpPr>
        <p:spPr>
          <a:xfrm>
            <a:off x="381000" y="1066800"/>
            <a:ext cx="5715000" cy="4419600"/>
          </a:xfrm>
        </p:spPr>
        <p:txBody>
          <a:bodyPr/>
          <a:lstStyle/>
          <a:p>
            <a:pPr>
              <a:buFontTx/>
              <a:buBlip>
                <a:blip r:embed="rId2"/>
              </a:buBlip>
            </a:pPr>
            <a:r>
              <a:rPr lang="en-GB" altLang="en-US" sz="2000" dirty="0">
                <a:latin typeface="Verdana"/>
                <a:cs typeface="Verdana"/>
              </a:rPr>
              <a:t>256 x 256 pixels</a:t>
            </a:r>
          </a:p>
          <a:p>
            <a:pPr>
              <a:buFontTx/>
              <a:buBlip>
                <a:blip r:embed="rId2"/>
              </a:buBlip>
            </a:pPr>
            <a:r>
              <a:rPr lang="en-GB" altLang="en-US" sz="2000" dirty="0">
                <a:latin typeface="Verdana"/>
                <a:cs typeface="Verdana"/>
              </a:rPr>
              <a:t>55 x 55 µm pitch</a:t>
            </a:r>
          </a:p>
          <a:p>
            <a:pPr>
              <a:buFontTx/>
              <a:buBlip>
                <a:blip r:embed="rId2"/>
              </a:buBlip>
            </a:pPr>
            <a:r>
              <a:rPr lang="en-GB" altLang="en-US" sz="2000" dirty="0">
                <a:latin typeface="Verdana"/>
                <a:cs typeface="Verdana"/>
              </a:rPr>
              <a:t>14.1 x 14.1 mm sensitive area</a:t>
            </a:r>
          </a:p>
          <a:p>
            <a:pPr>
              <a:buFontTx/>
              <a:buBlip>
                <a:blip r:embed="rId2"/>
              </a:buBlip>
            </a:pPr>
            <a:r>
              <a:rPr lang="en-GB" altLang="en-US" sz="2000" dirty="0">
                <a:latin typeface="Verdana"/>
                <a:cs typeface="Verdana"/>
              </a:rPr>
              <a:t>TDC with </a:t>
            </a:r>
            <a:r>
              <a:rPr lang="en-GB" altLang="en-US" sz="2000" b="1" dirty="0">
                <a:latin typeface="Verdana"/>
                <a:cs typeface="Verdana"/>
              </a:rPr>
              <a:t>640 MHz clock </a:t>
            </a:r>
            <a:r>
              <a:rPr lang="en-GB" altLang="en-US" sz="2000" dirty="0">
                <a:latin typeface="Verdana"/>
                <a:cs typeface="Verdana"/>
              </a:rPr>
              <a:t>(1.56 ns)</a:t>
            </a:r>
          </a:p>
          <a:p>
            <a:pPr>
              <a:buFontTx/>
              <a:buBlip>
                <a:blip r:embed="rId2"/>
              </a:buBlip>
            </a:pPr>
            <a:r>
              <a:rPr lang="en-GB" altLang="en-US" sz="2000" dirty="0">
                <a:latin typeface="Verdana"/>
                <a:cs typeface="Verdana"/>
              </a:rPr>
              <a:t>Used in the data driven mode</a:t>
            </a:r>
          </a:p>
          <a:p>
            <a:pPr lvl="1">
              <a:buFontTx/>
              <a:buBlip>
                <a:blip r:embed="rId2"/>
              </a:buBlip>
            </a:pPr>
            <a:r>
              <a:rPr lang="en-GB" altLang="en-US" sz="1800" dirty="0">
                <a:latin typeface="Verdana"/>
                <a:cs typeface="Verdana"/>
              </a:rPr>
              <a:t>Each hit consists of the </a:t>
            </a:r>
            <a:r>
              <a:rPr lang="en-GB" altLang="en-US" sz="1800" b="1" dirty="0">
                <a:latin typeface="Verdana"/>
                <a:cs typeface="Verdana"/>
              </a:rPr>
              <a:t>pixel address </a:t>
            </a:r>
            <a:r>
              <a:rPr lang="en-GB" altLang="en-US" sz="1800" dirty="0">
                <a:latin typeface="Verdana"/>
                <a:cs typeface="Verdana"/>
              </a:rPr>
              <a:t>and </a:t>
            </a:r>
            <a:r>
              <a:rPr lang="en-GB" altLang="en-US" sz="1800" b="1" dirty="0">
                <a:latin typeface="Verdana"/>
                <a:cs typeface="Verdana"/>
              </a:rPr>
              <a:t>time stamp </a:t>
            </a:r>
            <a:r>
              <a:rPr lang="en-GB" altLang="en-US" sz="1800" dirty="0">
                <a:latin typeface="Verdana"/>
                <a:cs typeface="Verdana"/>
              </a:rPr>
              <a:t>of arrival time (</a:t>
            </a:r>
            <a:r>
              <a:rPr lang="en-GB" altLang="en-US" sz="1800" dirty="0" err="1">
                <a:latin typeface="Verdana"/>
                <a:cs typeface="Verdana"/>
              </a:rPr>
              <a:t>ToA</a:t>
            </a:r>
            <a:r>
              <a:rPr lang="en-GB" altLang="en-US" sz="1800" dirty="0">
                <a:latin typeface="Verdana"/>
                <a:cs typeface="Verdana"/>
              </a:rPr>
              <a:t>)</a:t>
            </a:r>
          </a:p>
          <a:p>
            <a:pPr lvl="1">
              <a:buFontTx/>
              <a:buBlip>
                <a:blip r:embed="rId2"/>
              </a:buBlip>
            </a:pPr>
            <a:r>
              <a:rPr lang="en-GB" altLang="en-US" sz="1800" dirty="0">
                <a:latin typeface="Verdana"/>
                <a:cs typeface="Verdana"/>
              </a:rPr>
              <a:t>Time over threshold (</a:t>
            </a:r>
            <a:r>
              <a:rPr lang="en-GB" altLang="en-US" sz="1800" dirty="0" err="1">
                <a:latin typeface="Verdana"/>
                <a:cs typeface="Verdana"/>
              </a:rPr>
              <a:t>ToT</a:t>
            </a:r>
            <a:r>
              <a:rPr lang="en-GB" altLang="en-US" sz="1800" dirty="0">
                <a:latin typeface="Verdana"/>
                <a:cs typeface="Verdana"/>
              </a:rPr>
              <a:t>) is added to register the signal amplitude</a:t>
            </a:r>
          </a:p>
          <a:p>
            <a:pPr lvl="1">
              <a:buFontTx/>
              <a:buBlip>
                <a:blip r:embed="rId2"/>
              </a:buBlip>
            </a:pPr>
            <a:r>
              <a:rPr lang="en-GB" altLang="en-US" sz="1800" dirty="0">
                <a:latin typeface="Verdana"/>
                <a:cs typeface="Verdana"/>
              </a:rPr>
              <a:t>compensation for time walk</a:t>
            </a:r>
          </a:p>
          <a:p>
            <a:pPr lvl="1">
              <a:buFontTx/>
              <a:buBlip>
                <a:blip r:embed="rId2"/>
              </a:buBlip>
            </a:pPr>
            <a:r>
              <a:rPr lang="en-GB" altLang="en-US" sz="1800" b="1" dirty="0">
                <a:latin typeface="Verdana"/>
                <a:cs typeface="Verdana"/>
              </a:rPr>
              <a:t>Trigger</a:t>
            </a:r>
            <a:r>
              <a:rPr lang="en-GB" altLang="en-US" sz="1800" dirty="0">
                <a:latin typeface="Verdana"/>
                <a:cs typeface="Verdana"/>
              </a:rPr>
              <a:t> (for t</a:t>
            </a:r>
            <a:r>
              <a:rPr lang="en-GB" altLang="en-US" sz="1800" baseline="-25000" dirty="0">
                <a:latin typeface="Verdana"/>
                <a:cs typeface="Verdana"/>
              </a:rPr>
              <a:t>0</a:t>
            </a:r>
            <a:r>
              <a:rPr lang="en-GB" altLang="en-US" sz="1800" dirty="0">
                <a:latin typeface="Verdana"/>
                <a:cs typeface="Verdana"/>
              </a:rPr>
              <a:t>) added to the data stream as an additional time stamp</a:t>
            </a:r>
          </a:p>
          <a:p>
            <a:pPr>
              <a:buFontTx/>
              <a:buBlip>
                <a:blip r:embed="rId2"/>
              </a:buBlip>
            </a:pPr>
            <a:r>
              <a:rPr lang="en-GB" altLang="en-US" sz="2000" dirty="0">
                <a:latin typeface="Verdana"/>
                <a:cs typeface="Verdana"/>
              </a:rPr>
              <a:t>Power consumption</a:t>
            </a:r>
          </a:p>
          <a:p>
            <a:pPr lvl="1">
              <a:buFontTx/>
              <a:buBlip>
                <a:blip r:embed="rId2"/>
              </a:buBlip>
            </a:pPr>
            <a:r>
              <a:rPr lang="en-GB" altLang="en-US" sz="1800" dirty="0">
                <a:latin typeface="Verdana"/>
                <a:cs typeface="Verdana"/>
              </a:rPr>
              <a:t>~1 A @ 2 V (2W) depending on hit rate</a:t>
            </a:r>
          </a:p>
          <a:p>
            <a:pPr lvl="1">
              <a:buFontTx/>
              <a:buBlip>
                <a:blip r:embed="rId2"/>
              </a:buBlip>
            </a:pPr>
            <a:r>
              <a:rPr lang="en-GB" altLang="en-US" sz="1800" dirty="0">
                <a:latin typeface="Verdana"/>
                <a:cs typeface="Verdana"/>
              </a:rPr>
              <a:t>good cooling is important</a:t>
            </a:r>
            <a:endParaRPr lang="en-GB" altLang="en-US" dirty="0">
              <a:latin typeface="Verdana"/>
              <a:cs typeface="Verdana"/>
            </a:endParaRPr>
          </a:p>
        </p:txBody>
      </p:sp>
      <p:pic>
        <p:nvPicPr>
          <p:cNvPr id="717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76312"/>
            <a:ext cx="4406900" cy="290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3"/>
          <p:cNvPicPr>
            <a:picLocks noChangeAspect="1"/>
          </p:cNvPicPr>
          <p:nvPr/>
        </p:nvPicPr>
        <p:blipFill>
          <a:blip r:embed="rId4" cstate="print">
            <a:lum bright="20000"/>
            <a:extLst>
              <a:ext uri="{28A0092B-C50C-407E-A947-70E740481C1C}">
                <a14:useLocalDpi xmlns:a14="http://schemas.microsoft.com/office/drawing/2010/main" val="0"/>
              </a:ext>
            </a:extLst>
          </a:blip>
          <a:srcRect l="7936" r="4762" b="3972"/>
          <a:stretch>
            <a:fillRect/>
          </a:stretch>
        </p:blipFill>
        <p:spPr bwMode="auto">
          <a:xfrm>
            <a:off x="8853488" y="3997643"/>
            <a:ext cx="1662112" cy="232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7" name="Straight Arrow Connector 6"/>
          <p:cNvCxnSpPr>
            <a:cxnSpLocks noChangeShapeType="1"/>
          </p:cNvCxnSpPr>
          <p:nvPr/>
        </p:nvCxnSpPr>
        <p:spPr bwMode="auto">
          <a:xfrm>
            <a:off x="8758237" y="5715000"/>
            <a:ext cx="4763" cy="642938"/>
          </a:xfrm>
          <a:prstGeom prst="straightConnector1">
            <a:avLst/>
          </a:prstGeom>
          <a:noFill/>
          <a:ln w="381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8" name="TextBox 7"/>
          <p:cNvSpPr txBox="1"/>
          <p:nvPr/>
        </p:nvSpPr>
        <p:spPr>
          <a:xfrm>
            <a:off x="8763000" y="4419600"/>
            <a:ext cx="1752600" cy="830997"/>
          </a:xfrm>
          <a:prstGeom prst="rect">
            <a:avLst/>
          </a:prstGeom>
          <a:noFill/>
        </p:spPr>
        <p:txBody>
          <a:bodyPr wrap="square" rtlCol="0">
            <a:spAutoFit/>
          </a:bodyPr>
          <a:lstStyle/>
          <a:p>
            <a:pPr algn="ctr"/>
            <a:r>
              <a:rPr lang="en-US" altLang="nl-NL" dirty="0">
                <a:solidFill>
                  <a:schemeClr val="bg1"/>
                </a:solidFill>
                <a:latin typeface="Verdana"/>
                <a:cs typeface="Verdana"/>
              </a:rPr>
              <a:t>Sensitive area</a:t>
            </a:r>
            <a:endParaRPr lang="nl-NL" altLang="nl-NL" dirty="0">
              <a:solidFill>
                <a:schemeClr val="bg1"/>
              </a:solidFill>
              <a:latin typeface="Verdana"/>
              <a:cs typeface="Verdana"/>
            </a:endParaRPr>
          </a:p>
        </p:txBody>
      </p:sp>
      <p:sp>
        <p:nvSpPr>
          <p:cNvPr id="9" name="TextBox 8"/>
          <p:cNvSpPr txBox="1"/>
          <p:nvPr/>
        </p:nvSpPr>
        <p:spPr>
          <a:xfrm>
            <a:off x="7239000" y="5791200"/>
            <a:ext cx="1295400" cy="457200"/>
          </a:xfrm>
          <a:prstGeom prst="rect">
            <a:avLst/>
          </a:prstGeom>
          <a:noFill/>
        </p:spPr>
        <p:txBody>
          <a:bodyPr wrap="square" rtlCol="0">
            <a:spAutoFit/>
          </a:bodyPr>
          <a:lstStyle/>
          <a:p>
            <a:r>
              <a:rPr lang="en-US" dirty="0"/>
              <a:t>2+3 mm</a:t>
            </a:r>
          </a:p>
        </p:txBody>
      </p:sp>
      <p:cxnSp>
        <p:nvCxnSpPr>
          <p:cNvPr id="12" name="Straight Arrow Connector 11"/>
          <p:cNvCxnSpPr>
            <a:cxnSpLocks noChangeShapeType="1"/>
          </p:cNvCxnSpPr>
          <p:nvPr/>
        </p:nvCxnSpPr>
        <p:spPr bwMode="auto">
          <a:xfrm rot="5400000">
            <a:off x="7925594" y="4876800"/>
            <a:ext cx="1675606" cy="794"/>
          </a:xfrm>
          <a:prstGeom prst="straightConnector1">
            <a:avLst/>
          </a:prstGeom>
          <a:noFill/>
          <a:ln w="381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5" name="Rectangle 14"/>
          <p:cNvSpPr/>
          <p:nvPr/>
        </p:nvSpPr>
        <p:spPr>
          <a:xfrm>
            <a:off x="7239000" y="4643735"/>
            <a:ext cx="1279016" cy="461665"/>
          </a:xfrm>
          <a:prstGeom prst="rect">
            <a:avLst/>
          </a:prstGeom>
        </p:spPr>
        <p:txBody>
          <a:bodyPr wrap="none">
            <a:spAutoFit/>
          </a:bodyPr>
          <a:lstStyle/>
          <a:p>
            <a:r>
              <a:rPr lang="en-US" dirty="0"/>
              <a:t>14.1 mm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ChangeAspect="1"/>
          </p:cNvPicPr>
          <p:nvPr/>
        </p:nvPicPr>
        <p:blipFill>
          <a:blip r:embed="rId2" cstate="print">
            <a:extLst>
              <a:ext uri="{28A0092B-C50C-407E-A947-70E740481C1C}">
                <a14:useLocalDpi xmlns:a14="http://schemas.microsoft.com/office/drawing/2010/main" val="0"/>
              </a:ext>
            </a:extLst>
          </a:blip>
          <a:srcRect t="7449" b="10733"/>
          <a:stretch>
            <a:fillRect/>
          </a:stretch>
        </p:blipFill>
        <p:spPr bwMode="auto">
          <a:xfrm>
            <a:off x="8839200" y="2570473"/>
            <a:ext cx="2743200" cy="299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13317" name="Group 18"/>
          <p:cNvGrpSpPr>
            <a:grpSpLocks/>
          </p:cNvGrpSpPr>
          <p:nvPr/>
        </p:nvGrpSpPr>
        <p:grpSpPr bwMode="auto">
          <a:xfrm>
            <a:off x="4244701" y="1981200"/>
            <a:ext cx="3756299" cy="4760689"/>
            <a:chOff x="1572362" y="1124744"/>
            <a:chExt cx="4511805" cy="5546101"/>
          </a:xfrm>
        </p:grpSpPr>
        <p:pic>
          <p:nvPicPr>
            <p:cNvPr id="133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5214" y="1641892"/>
              <a:ext cx="5546101" cy="451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3"/>
            <p:cNvSpPr txBox="1">
              <a:spLocks noChangeArrowheads="1"/>
            </p:cNvSpPr>
            <p:nvPr/>
          </p:nvSpPr>
          <p:spPr bwMode="auto">
            <a:xfrm rot="21288686">
              <a:off x="2357954" y="1983970"/>
              <a:ext cx="1211887" cy="46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eaLnBrk="1" hangingPunct="1">
                <a:spcBef>
                  <a:spcPct val="0"/>
                </a:spcBef>
                <a:buClrTx/>
                <a:buSzTx/>
                <a:buFontTx/>
                <a:buNone/>
              </a:pPr>
              <a:r>
                <a:rPr lang="en-GB" altLang="en-US" i="1" dirty="0">
                  <a:latin typeface="Verdana"/>
                  <a:cs typeface="Verdana"/>
                </a:rPr>
                <a:t>Guard</a:t>
              </a:r>
            </a:p>
          </p:txBody>
        </p:sp>
        <p:sp>
          <p:nvSpPr>
            <p:cNvPr id="13322" name="TextBox 13"/>
            <p:cNvSpPr txBox="1">
              <a:spLocks noChangeArrowheads="1"/>
            </p:cNvSpPr>
            <p:nvPr/>
          </p:nvSpPr>
          <p:spPr bwMode="auto">
            <a:xfrm rot="21288686">
              <a:off x="4251890" y="2618321"/>
              <a:ext cx="691025" cy="3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eaLnBrk="1" hangingPunct="1">
                <a:spcBef>
                  <a:spcPct val="0"/>
                </a:spcBef>
                <a:buClrTx/>
                <a:buSzTx/>
                <a:buFontTx/>
                <a:buNone/>
              </a:pPr>
              <a:r>
                <a:rPr lang="en-GB" altLang="en-US" sz="1400" i="1" dirty="0">
                  <a:latin typeface="Verdana"/>
                  <a:cs typeface="Verdana"/>
                </a:rPr>
                <a:t>TPX3</a:t>
              </a:r>
            </a:p>
          </p:txBody>
        </p:sp>
        <p:sp>
          <p:nvSpPr>
            <p:cNvPr id="13323" name="TextBox 13"/>
            <p:cNvSpPr txBox="1">
              <a:spLocks noChangeArrowheads="1"/>
            </p:cNvSpPr>
            <p:nvPr/>
          </p:nvSpPr>
          <p:spPr bwMode="auto">
            <a:xfrm rot="21288686">
              <a:off x="3482209" y="2774119"/>
              <a:ext cx="691025" cy="3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eaLnBrk="1" hangingPunct="1">
                <a:spcBef>
                  <a:spcPct val="0"/>
                </a:spcBef>
                <a:buClrTx/>
                <a:buSzTx/>
                <a:buFontTx/>
                <a:buNone/>
              </a:pPr>
              <a:r>
                <a:rPr lang="en-GB" altLang="en-US" sz="1400" i="1" dirty="0">
                  <a:latin typeface="Verdana"/>
                  <a:cs typeface="Verdana"/>
                </a:rPr>
                <a:t>TPX3</a:t>
              </a:r>
            </a:p>
          </p:txBody>
        </p:sp>
        <p:sp>
          <p:nvSpPr>
            <p:cNvPr id="13324" name="TextBox 13"/>
            <p:cNvSpPr txBox="1">
              <a:spLocks noChangeArrowheads="1"/>
            </p:cNvSpPr>
            <p:nvPr/>
          </p:nvSpPr>
          <p:spPr bwMode="auto">
            <a:xfrm rot="21288686">
              <a:off x="3230406" y="3612469"/>
              <a:ext cx="691025" cy="3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eaLnBrk="1" hangingPunct="1">
                <a:spcBef>
                  <a:spcPct val="0"/>
                </a:spcBef>
                <a:buClrTx/>
                <a:buSzTx/>
                <a:buFontTx/>
                <a:buNone/>
              </a:pPr>
              <a:r>
                <a:rPr lang="en-GB" altLang="en-US" sz="1400" i="1" dirty="0">
                  <a:latin typeface="Verdana"/>
                  <a:cs typeface="Verdana"/>
                </a:rPr>
                <a:t>TPX3</a:t>
              </a:r>
            </a:p>
          </p:txBody>
        </p:sp>
        <p:sp>
          <p:nvSpPr>
            <p:cNvPr id="13325" name="TextBox 15"/>
            <p:cNvSpPr txBox="1">
              <a:spLocks noChangeArrowheads="1"/>
            </p:cNvSpPr>
            <p:nvPr/>
          </p:nvSpPr>
          <p:spPr bwMode="auto">
            <a:xfrm rot="21288686">
              <a:off x="2491580" y="3709451"/>
              <a:ext cx="691025" cy="3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eaLnBrk="1" hangingPunct="1">
                <a:spcBef>
                  <a:spcPct val="0"/>
                </a:spcBef>
                <a:buClrTx/>
                <a:buSzTx/>
                <a:buFontTx/>
                <a:buNone/>
              </a:pPr>
              <a:r>
                <a:rPr lang="en-GB" altLang="en-US" sz="1400" i="1" dirty="0">
                  <a:latin typeface="Verdana"/>
                  <a:cs typeface="Verdana"/>
                </a:rPr>
                <a:t>TPX3</a:t>
              </a:r>
            </a:p>
          </p:txBody>
        </p:sp>
        <p:sp>
          <p:nvSpPr>
            <p:cNvPr id="13326" name="TextBox 13"/>
            <p:cNvSpPr txBox="1">
              <a:spLocks noChangeArrowheads="1"/>
            </p:cNvSpPr>
            <p:nvPr/>
          </p:nvSpPr>
          <p:spPr bwMode="auto">
            <a:xfrm rot="245295">
              <a:off x="3347507" y="4265917"/>
              <a:ext cx="1441579" cy="95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algn="r" eaLnBrk="1" hangingPunct="1">
                <a:spcBef>
                  <a:spcPct val="0"/>
                </a:spcBef>
                <a:buClrTx/>
                <a:buSzTx/>
                <a:buFontTx/>
                <a:buNone/>
              </a:pPr>
              <a:r>
                <a:rPr lang="en-GB" altLang="en-US" sz="2800" i="1" dirty="0" err="1"/>
                <a:t>COld</a:t>
              </a:r>
              <a:endParaRPr lang="en-GB" altLang="en-US" sz="2800" i="1" dirty="0"/>
            </a:p>
            <a:p>
              <a:pPr algn="r" eaLnBrk="1" hangingPunct="1">
                <a:spcBef>
                  <a:spcPct val="0"/>
                </a:spcBef>
                <a:buClrTx/>
                <a:buSzTx/>
                <a:buFontTx/>
                <a:buNone/>
              </a:pPr>
              <a:r>
                <a:rPr lang="en-GB" altLang="en-US" sz="2800" i="1" dirty="0" err="1"/>
                <a:t>CArrier</a:t>
              </a:r>
              <a:endParaRPr lang="en-GB" altLang="en-US" sz="2800" i="1" dirty="0"/>
            </a:p>
          </p:txBody>
        </p:sp>
      </p:grpSp>
      <p:sp>
        <p:nvSpPr>
          <p:cNvPr id="13314" name="Title 1"/>
          <p:cNvSpPr>
            <a:spLocks noGrp="1"/>
          </p:cNvSpPr>
          <p:nvPr>
            <p:ph type="title"/>
          </p:nvPr>
        </p:nvSpPr>
        <p:spPr>
          <a:xfrm>
            <a:off x="1530094" y="381000"/>
            <a:ext cx="8734794" cy="579438"/>
          </a:xfrm>
        </p:spPr>
        <p:txBody>
          <a:bodyPr/>
          <a:lstStyle/>
          <a:p>
            <a:r>
              <a:rPr lang="en-US" altLang="nl-NL" sz="3600" b="0" dirty="0">
                <a:latin typeface="Verdana"/>
                <a:cs typeface="Verdana"/>
              </a:rPr>
              <a:t>QUAD design and realization</a:t>
            </a:r>
            <a:endParaRPr lang="nl-NL" altLang="nl-NL" sz="3600" b="0" dirty="0">
              <a:latin typeface="Verdana"/>
              <a:cs typeface="Verdana"/>
            </a:endParaRPr>
          </a:p>
        </p:txBody>
      </p:sp>
      <p:grpSp>
        <p:nvGrpSpPr>
          <p:cNvPr id="13316" name="Group 3"/>
          <p:cNvGrpSpPr>
            <a:grpSpLocks/>
          </p:cNvGrpSpPr>
          <p:nvPr/>
        </p:nvGrpSpPr>
        <p:grpSpPr bwMode="auto">
          <a:xfrm flipV="1">
            <a:off x="8470898" y="5744642"/>
            <a:ext cx="3340102" cy="925515"/>
            <a:chOff x="240151" y="4763475"/>
            <a:chExt cx="8800676" cy="2105471"/>
          </a:xfrm>
        </p:grpSpPr>
        <p:pic>
          <p:nvPicPr>
            <p:cNvPr id="13327" name="Picture 2" descr="C:\Data\LepCol\Module concept\Picts\Picts 28-8-2017\20170828_075326.jpg"/>
            <p:cNvPicPr>
              <a:picLocks noChangeAspect="1" noChangeArrowheads="1"/>
            </p:cNvPicPr>
            <p:nvPr/>
          </p:nvPicPr>
          <p:blipFill>
            <a:blip r:embed="rId4" cstate="print">
              <a:extLst>
                <a:ext uri="{28A0092B-C50C-407E-A947-70E740481C1C}">
                  <a14:useLocalDpi xmlns:a14="http://schemas.microsoft.com/office/drawing/2010/main" val="0"/>
                </a:ext>
              </a:extLst>
            </a:blip>
            <a:srcRect l="3284" t="51350" r="84790" b="36710"/>
            <a:stretch>
              <a:fillRect/>
            </a:stretch>
          </p:blipFill>
          <p:spPr bwMode="auto">
            <a:xfrm>
              <a:off x="240151" y="5001013"/>
              <a:ext cx="2171609" cy="163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2" descr="C:\Data\LepCol\Module concept\Picts\Picts 28-8-2017\20170828_075326.jpg"/>
            <p:cNvPicPr>
              <a:picLocks noChangeAspect="1" noChangeArrowheads="1"/>
            </p:cNvPicPr>
            <p:nvPr/>
          </p:nvPicPr>
          <p:blipFill>
            <a:blip r:embed="rId4" cstate="print">
              <a:extLst>
                <a:ext uri="{28A0092B-C50C-407E-A947-70E740481C1C}">
                  <a14:useLocalDpi xmlns:a14="http://schemas.microsoft.com/office/drawing/2010/main" val="0"/>
                </a:ext>
              </a:extLst>
            </a:blip>
            <a:srcRect l="61504" t="48811" r="2087" b="35770"/>
            <a:stretch>
              <a:fillRect/>
            </a:stretch>
          </p:blipFill>
          <p:spPr bwMode="auto">
            <a:xfrm>
              <a:off x="2411760" y="4763475"/>
              <a:ext cx="6629067" cy="210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29" name="Straight Connector 2"/>
            <p:cNvCxnSpPr>
              <a:cxnSpLocks noChangeShapeType="1"/>
            </p:cNvCxnSpPr>
            <p:nvPr/>
          </p:nvCxnSpPr>
          <p:spPr bwMode="auto">
            <a:xfrm flipH="1">
              <a:off x="2051720" y="5085184"/>
              <a:ext cx="576064" cy="144016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13330" name="Straight Connector 8"/>
            <p:cNvCxnSpPr>
              <a:cxnSpLocks noChangeShapeType="1"/>
            </p:cNvCxnSpPr>
            <p:nvPr/>
          </p:nvCxnSpPr>
          <p:spPr bwMode="auto">
            <a:xfrm flipH="1">
              <a:off x="2204120" y="5085184"/>
              <a:ext cx="576064" cy="144016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grpSp>
      <p:sp>
        <p:nvSpPr>
          <p:cNvPr id="13315" name="Content Placeholder 2"/>
          <p:cNvSpPr>
            <a:spLocks noGrp="1"/>
          </p:cNvSpPr>
          <p:nvPr>
            <p:ph idx="1"/>
          </p:nvPr>
        </p:nvSpPr>
        <p:spPr>
          <a:xfrm>
            <a:off x="385790" y="1504950"/>
            <a:ext cx="4033810" cy="4667250"/>
          </a:xfrm>
        </p:spPr>
        <p:txBody>
          <a:bodyPr/>
          <a:lstStyle/>
          <a:p>
            <a:pPr>
              <a:buFontTx/>
              <a:buBlip>
                <a:blip r:embed="rId5"/>
              </a:buBlip>
            </a:pPr>
            <a:r>
              <a:rPr lang="nl-NL" altLang="nl-NL" sz="2000" dirty="0">
                <a:latin typeface="Verdana"/>
                <a:cs typeface="Verdana"/>
              </a:rPr>
              <a:t>Four-TimePix3 chips</a:t>
            </a:r>
          </a:p>
          <a:p>
            <a:pPr>
              <a:buFontTx/>
              <a:buBlip>
                <a:blip r:embed="rId5"/>
              </a:buBlip>
            </a:pPr>
            <a:r>
              <a:rPr lang="nl-NL" altLang="nl-NL" sz="2000" dirty="0">
                <a:latin typeface="Verdana"/>
                <a:cs typeface="Verdana"/>
              </a:rPr>
              <a:t>All services (signal IO, LV power) are located under the </a:t>
            </a:r>
            <a:r>
              <a:rPr lang="nl-NL" altLang="nl-NL" sz="2000" dirty="0" err="1">
                <a:latin typeface="Verdana"/>
                <a:cs typeface="Verdana"/>
              </a:rPr>
              <a:t>detection</a:t>
            </a:r>
            <a:r>
              <a:rPr lang="nl-NL" altLang="nl-NL" sz="2000" dirty="0">
                <a:latin typeface="Verdana"/>
                <a:cs typeface="Verdana"/>
              </a:rPr>
              <a:t> </a:t>
            </a:r>
            <a:r>
              <a:rPr lang="nl-NL" altLang="nl-NL" sz="2000" dirty="0" err="1">
                <a:latin typeface="Verdana"/>
                <a:cs typeface="Verdana"/>
              </a:rPr>
              <a:t>surface</a:t>
            </a:r>
            <a:endParaRPr lang="nl-NL" altLang="nl-NL" sz="2000" dirty="0">
              <a:latin typeface="Verdana"/>
              <a:cs typeface="Verdana"/>
            </a:endParaRPr>
          </a:p>
          <a:p>
            <a:pPr>
              <a:buFontTx/>
              <a:buBlip>
                <a:blip r:embed="rId5"/>
              </a:buBlip>
            </a:pPr>
            <a:r>
              <a:rPr lang="nl-NL" altLang="nl-NL" sz="2000" dirty="0">
                <a:latin typeface="Verdana"/>
                <a:cs typeface="Verdana"/>
              </a:rPr>
              <a:t>The area for connections was squeezed to the minimum</a:t>
            </a:r>
          </a:p>
          <a:p>
            <a:pPr>
              <a:buBlip>
                <a:blip r:embed="rId5"/>
              </a:buBlip>
            </a:pPr>
            <a:r>
              <a:rPr lang="nl-NL" altLang="nl-NL" sz="2000" dirty="0" err="1">
                <a:latin typeface="Verdana"/>
                <a:cs typeface="Verdana"/>
              </a:rPr>
              <a:t>Very</a:t>
            </a:r>
            <a:r>
              <a:rPr lang="nl-NL" altLang="nl-NL" sz="2000" dirty="0">
                <a:latin typeface="Verdana"/>
                <a:cs typeface="Verdana"/>
              </a:rPr>
              <a:t> high </a:t>
            </a:r>
            <a:r>
              <a:rPr lang="nl-NL" altLang="nl-NL" sz="2000" dirty="0" err="1">
                <a:latin typeface="Verdana"/>
                <a:cs typeface="Verdana"/>
              </a:rPr>
              <a:t>precision</a:t>
            </a:r>
            <a:r>
              <a:rPr lang="en-GB" altLang="nl-NL" sz="2000" dirty="0">
                <a:solidFill>
                  <a:srgbClr val="000000"/>
                </a:solidFill>
                <a:latin typeface="Verdana"/>
                <a:cs typeface="Verdana"/>
              </a:rPr>
              <a:t> 10</a:t>
            </a:r>
            <a:r>
              <a:rPr lang="en-GB" altLang="en-US" sz="2000" dirty="0">
                <a:solidFill>
                  <a:srgbClr val="000000"/>
                </a:solidFill>
                <a:latin typeface="Verdana"/>
                <a:cs typeface="Verdana"/>
              </a:rPr>
              <a:t> </a:t>
            </a:r>
            <a:r>
              <a:rPr lang="en-GB" altLang="en-US" sz="2000" dirty="0" err="1">
                <a:solidFill>
                  <a:srgbClr val="000000"/>
                </a:solidFill>
                <a:latin typeface="Verdana"/>
                <a:cs typeface="Verdana"/>
              </a:rPr>
              <a:t>μm</a:t>
            </a:r>
            <a:r>
              <a:rPr lang="en-GB" altLang="en-US" sz="2000" dirty="0">
                <a:solidFill>
                  <a:srgbClr val="000000"/>
                </a:solidFill>
                <a:latin typeface="Verdana"/>
                <a:cs typeface="Verdana"/>
              </a:rPr>
              <a:t> </a:t>
            </a:r>
            <a:r>
              <a:rPr lang="nl-NL" altLang="nl-NL" sz="2000" dirty="0">
                <a:latin typeface="Verdana"/>
                <a:cs typeface="Verdana"/>
              </a:rPr>
              <a:t> </a:t>
            </a:r>
            <a:r>
              <a:rPr lang="nl-NL" altLang="nl-NL" sz="2000" dirty="0" err="1">
                <a:latin typeface="Verdana"/>
                <a:cs typeface="Verdana"/>
              </a:rPr>
              <a:t>mounting</a:t>
            </a:r>
            <a:r>
              <a:rPr lang="nl-NL" altLang="nl-NL" sz="2000" dirty="0">
                <a:latin typeface="Verdana"/>
                <a:cs typeface="Verdana"/>
              </a:rPr>
              <a:t> of the chips and </a:t>
            </a:r>
            <a:r>
              <a:rPr lang="nl-NL" altLang="nl-NL" sz="2000" dirty="0" err="1">
                <a:latin typeface="Verdana"/>
                <a:cs typeface="Verdana"/>
              </a:rPr>
              <a:t>guard</a:t>
            </a:r>
            <a:endParaRPr lang="en-US" altLang="nl-NL" sz="2000" dirty="0">
              <a:latin typeface="Verdana"/>
              <a:cs typeface="Verdana"/>
            </a:endParaRPr>
          </a:p>
          <a:p>
            <a:pPr>
              <a:buBlip>
                <a:blip r:embed="rId5"/>
              </a:buBlip>
            </a:pPr>
            <a:r>
              <a:rPr lang="en-US" altLang="nl-NL" sz="2000" dirty="0">
                <a:latin typeface="Verdana"/>
                <a:cs typeface="Verdana"/>
              </a:rPr>
              <a:t>QUAD has a sensitive area of 68.9%</a:t>
            </a:r>
          </a:p>
          <a:p>
            <a:pPr>
              <a:buBlip>
                <a:blip r:embed="rId5"/>
              </a:buBlip>
            </a:pPr>
            <a:r>
              <a:rPr lang="nl-NL" altLang="nl-NL" sz="2000" dirty="0">
                <a:latin typeface="Verdana"/>
                <a:cs typeface="Verdana"/>
              </a:rPr>
              <a:t>DAQ </a:t>
            </a:r>
            <a:r>
              <a:rPr lang="nl-NL" altLang="nl-NL" sz="2000" dirty="0" err="1">
                <a:latin typeface="Verdana"/>
                <a:cs typeface="Verdana"/>
              </a:rPr>
              <a:t>by</a:t>
            </a:r>
            <a:r>
              <a:rPr lang="nl-NL" altLang="nl-NL" sz="2000" dirty="0">
                <a:latin typeface="Verdana"/>
                <a:cs typeface="Verdana"/>
              </a:rPr>
              <a:t> SPIDR board</a:t>
            </a:r>
            <a:endParaRPr lang="en-US" altLang="nl-NL" sz="2000" dirty="0">
              <a:latin typeface="Verdana"/>
              <a:cs typeface="Verdana"/>
            </a:endParaRPr>
          </a:p>
          <a:p>
            <a:pPr>
              <a:buBlip>
                <a:blip r:embed="rId5"/>
              </a:buBlip>
            </a:pPr>
            <a:endParaRPr lang="nl-NL" altLang="nl-NL" sz="2400" dirty="0"/>
          </a:p>
          <a:p>
            <a:pPr>
              <a:buFontTx/>
              <a:buBlip>
                <a:blip r:embed="rId5"/>
              </a:buBlip>
            </a:pPr>
            <a:endParaRPr lang="nl-NL" altLang="nl-NL" sz="2400" dirty="0"/>
          </a:p>
          <a:p>
            <a:pPr>
              <a:buNone/>
            </a:pPr>
            <a:endParaRPr lang="nl-NL" altLang="nl-NL" sz="2400" dirty="0"/>
          </a:p>
        </p:txBody>
      </p:sp>
      <p:sp>
        <p:nvSpPr>
          <p:cNvPr id="3" name="Rectangle 2"/>
          <p:cNvSpPr/>
          <p:nvPr/>
        </p:nvSpPr>
        <p:spPr>
          <a:xfrm>
            <a:off x="6553200" y="1657290"/>
            <a:ext cx="2433879" cy="400110"/>
          </a:xfrm>
          <a:prstGeom prst="rect">
            <a:avLst/>
          </a:prstGeom>
          <a:ln>
            <a:solidFill>
              <a:schemeClr val="tx1"/>
            </a:solidFill>
          </a:ln>
        </p:spPr>
        <p:txBody>
          <a:bodyPr wrap="none">
            <a:spAutoFit/>
          </a:bodyPr>
          <a:lstStyle/>
          <a:p>
            <a:r>
              <a:rPr lang="en-US" altLang="nl-NL" sz="2000" dirty="0">
                <a:latin typeface="Verdana"/>
                <a:cs typeface="Verdana"/>
              </a:rPr>
              <a:t>39.6 x 28.38 mm</a:t>
            </a:r>
          </a:p>
        </p:txBody>
      </p:sp>
      <p:cxnSp>
        <p:nvCxnSpPr>
          <p:cNvPr id="5" name="Straight Arrow Connector 4"/>
          <p:cNvCxnSpPr/>
          <p:nvPr/>
        </p:nvCxnSpPr>
        <p:spPr bwMode="auto">
          <a:xfrm rot="16200000" flipV="1">
            <a:off x="6752153" y="2925247"/>
            <a:ext cx="1814157" cy="7846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9" name="Straight Arrow Connector 28"/>
          <p:cNvCxnSpPr/>
          <p:nvPr/>
        </p:nvCxnSpPr>
        <p:spPr bwMode="auto">
          <a:xfrm rot="16200000" flipV="1">
            <a:off x="7779721" y="2126278"/>
            <a:ext cx="1204557" cy="106680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pic>
        <p:nvPicPr>
          <p:cNvPr id="34" name="Picture 3"/>
          <p:cNvPicPr>
            <a:picLocks noChangeAspect="1"/>
          </p:cNvPicPr>
          <p:nvPr/>
        </p:nvPicPr>
        <p:blipFill>
          <a:blip r:embed="rId6" cstate="print">
            <a:extLst>
              <a:ext uri="{28A0092B-C50C-407E-A947-70E740481C1C}">
                <a14:useLocalDpi xmlns:a14="http://schemas.microsoft.com/office/drawing/2010/main" val="0"/>
              </a:ext>
            </a:extLst>
          </a:blip>
          <a:srcRect t="5792"/>
          <a:stretch>
            <a:fillRect/>
          </a:stretch>
        </p:blipFill>
        <p:spPr bwMode="auto">
          <a:xfrm>
            <a:off x="9419504" y="304800"/>
            <a:ext cx="248040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p:nvSpPr>
        <p:spPr>
          <a:xfrm>
            <a:off x="9448800" y="2057400"/>
            <a:ext cx="2438400" cy="369332"/>
          </a:xfrm>
          <a:prstGeom prst="rect">
            <a:avLst/>
          </a:prstGeom>
          <a:noFill/>
        </p:spPr>
        <p:txBody>
          <a:bodyPr wrap="square" rtlCol="0">
            <a:spAutoFit/>
          </a:bodyPr>
          <a:lstStyle/>
          <a:p>
            <a:r>
              <a:rPr lang="en-US" sz="1800" dirty="0">
                <a:latin typeface="Verdana"/>
                <a:cs typeface="Verdana"/>
              </a:rPr>
              <a:t> series of </a:t>
            </a:r>
            <a:r>
              <a:rPr lang="en-US" sz="1800" dirty="0" err="1">
                <a:latin typeface="Verdana"/>
                <a:cs typeface="Verdana"/>
              </a:rPr>
              <a:t>QUADs</a:t>
            </a:r>
            <a:endParaRPr lang="en-US" sz="1800" dirty="0">
              <a:latin typeface="Verdana"/>
              <a:cs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6">
            <a:extLst>
              <a:ext uri="{FF2B5EF4-FFF2-40B4-BE49-F238E27FC236}">
                <a16:creationId xmlns:a16="http://schemas.microsoft.com/office/drawing/2014/main" id="{CAD4AED8-7EF5-44CD-9912-AFDDAB2AF61B}"/>
              </a:ext>
            </a:extLst>
          </p:cNvPr>
          <p:cNvPicPr>
            <a:picLocks noChangeAspect="1"/>
          </p:cNvPicPr>
          <p:nvPr/>
        </p:nvPicPr>
        <p:blipFill>
          <a:blip r:embed="rId2"/>
          <a:stretch>
            <a:fillRect/>
          </a:stretch>
        </p:blipFill>
        <p:spPr>
          <a:xfrm>
            <a:off x="990600" y="3429000"/>
            <a:ext cx="6636774" cy="3320284"/>
          </a:xfrm>
          <a:prstGeom prst="rect">
            <a:avLst/>
          </a:prstGeom>
        </p:spPr>
      </p:pic>
      <p:sp>
        <p:nvSpPr>
          <p:cNvPr id="21506" name="Title 1"/>
          <p:cNvSpPr>
            <a:spLocks noGrp="1"/>
          </p:cNvSpPr>
          <p:nvPr>
            <p:ph type="title"/>
          </p:nvPr>
        </p:nvSpPr>
        <p:spPr>
          <a:xfrm>
            <a:off x="1919536" y="245471"/>
            <a:ext cx="8981058" cy="523875"/>
          </a:xfrm>
        </p:spPr>
        <p:txBody>
          <a:bodyPr/>
          <a:lstStyle/>
          <a:p>
            <a:r>
              <a:rPr lang="en-US" altLang="nl-NL" sz="3200" b="0" dirty="0">
                <a:latin typeface="Verdana"/>
                <a:cs typeface="Verdana"/>
              </a:rPr>
              <a:t>QUAD test beam in Bonn (October 2018)</a:t>
            </a:r>
            <a:endParaRPr lang="nl-NL" altLang="nl-NL" sz="3200" b="0" dirty="0">
              <a:latin typeface="Verdana"/>
              <a:cs typeface="Verdana"/>
            </a:endParaRPr>
          </a:p>
        </p:txBody>
      </p:sp>
      <p:sp>
        <p:nvSpPr>
          <p:cNvPr id="2" name="Content Placeholder 1"/>
          <p:cNvSpPr>
            <a:spLocks noGrp="1"/>
          </p:cNvSpPr>
          <p:nvPr>
            <p:ph idx="1"/>
          </p:nvPr>
        </p:nvSpPr>
        <p:spPr>
          <a:xfrm>
            <a:off x="485826" y="925488"/>
            <a:ext cx="6067373" cy="1665312"/>
          </a:xfrm>
        </p:spPr>
        <p:txBody>
          <a:bodyPr/>
          <a:lstStyle/>
          <a:p>
            <a:r>
              <a:rPr lang="en-US" dirty="0">
                <a:latin typeface="Verdana"/>
                <a:cs typeface="Verdana"/>
              </a:rPr>
              <a:t>ELSA: 2.5 GeV electrons</a:t>
            </a:r>
          </a:p>
          <a:p>
            <a:r>
              <a:rPr lang="en-US" dirty="0">
                <a:latin typeface="Verdana"/>
                <a:cs typeface="Verdana"/>
              </a:rPr>
              <a:t>Tracks referenced by Mimosa telescope</a:t>
            </a:r>
          </a:p>
          <a:p>
            <a:r>
              <a:rPr lang="en-US" dirty="0">
                <a:latin typeface="Verdana"/>
                <a:cs typeface="Verdana"/>
              </a:rPr>
              <a:t>QUAD sandwiched between Mimosa planes</a:t>
            </a:r>
          </a:p>
          <a:p>
            <a:pPr lvl="1"/>
            <a:r>
              <a:rPr lang="en-US" dirty="0">
                <a:latin typeface="Verdana"/>
                <a:cs typeface="Verdana"/>
              </a:rPr>
              <a:t>Largely improved track definition</a:t>
            </a:r>
          </a:p>
          <a:p>
            <a:pPr lvl="1"/>
            <a:r>
              <a:rPr lang="en-GB" dirty="0">
                <a:latin typeface="Verdana"/>
                <a:cs typeface="Verdana"/>
              </a:rPr>
              <a:t>6 planes with 18.4 </a:t>
            </a:r>
            <a:r>
              <a:rPr lang="en-GB" dirty="0" err="1">
                <a:latin typeface="Verdana"/>
                <a:cs typeface="Verdana"/>
              </a:rPr>
              <a:t>μm</a:t>
            </a:r>
            <a:r>
              <a:rPr lang="en-GB" dirty="0">
                <a:latin typeface="Verdana"/>
                <a:cs typeface="Verdana"/>
              </a:rPr>
              <a:t> × 18.4 </a:t>
            </a:r>
            <a:r>
              <a:rPr lang="en-GB" dirty="0" err="1">
                <a:latin typeface="Verdana"/>
                <a:cs typeface="Verdana"/>
              </a:rPr>
              <a:t>μm</a:t>
            </a:r>
            <a:r>
              <a:rPr lang="en-GB" dirty="0">
                <a:latin typeface="Verdana"/>
                <a:cs typeface="Verdana"/>
              </a:rPr>
              <a:t> sized pixels</a:t>
            </a:r>
            <a:endParaRPr lang="en-US" dirty="0">
              <a:latin typeface="Verdana"/>
              <a:cs typeface="Verdana"/>
            </a:endParaRPr>
          </a:p>
          <a:p>
            <a:r>
              <a:rPr lang="en-US" dirty="0">
                <a:latin typeface="Verdana"/>
                <a:cs typeface="Verdana"/>
              </a:rPr>
              <a:t>Gas: </a:t>
            </a:r>
            <a:r>
              <a:rPr lang="en-US" dirty="0" err="1">
                <a:latin typeface="Verdana"/>
                <a:cs typeface="Verdana"/>
              </a:rPr>
              <a:t>Ar</a:t>
            </a:r>
            <a:r>
              <a:rPr lang="en-US" dirty="0">
                <a:latin typeface="Verdana"/>
                <a:cs typeface="Verdana"/>
              </a:rPr>
              <a:t>/CF</a:t>
            </a:r>
            <a:r>
              <a:rPr lang="en-US" baseline="-25000" dirty="0">
                <a:latin typeface="Verdana"/>
                <a:cs typeface="Verdana"/>
              </a:rPr>
              <a:t>4</a:t>
            </a:r>
            <a:r>
              <a:rPr lang="en-US" dirty="0">
                <a:latin typeface="Verdana"/>
                <a:cs typeface="Verdana"/>
              </a:rPr>
              <a:t>/iC</a:t>
            </a:r>
            <a:r>
              <a:rPr lang="en-US" baseline="-25000" dirty="0">
                <a:latin typeface="Verdana"/>
                <a:cs typeface="Verdana"/>
              </a:rPr>
              <a:t>4</a:t>
            </a:r>
            <a:r>
              <a:rPr lang="en-US" dirty="0">
                <a:latin typeface="Verdana"/>
                <a:cs typeface="Verdana"/>
              </a:rPr>
              <a:t>H</a:t>
            </a:r>
            <a:r>
              <a:rPr lang="en-US" baseline="-25000" dirty="0">
                <a:latin typeface="Verdana"/>
                <a:cs typeface="Verdana"/>
              </a:rPr>
              <a:t>10</a:t>
            </a:r>
            <a:r>
              <a:rPr lang="en-US" dirty="0">
                <a:latin typeface="Verdana"/>
                <a:cs typeface="Verdana"/>
              </a:rPr>
              <a:t> 95/3/2 (T2K)</a:t>
            </a:r>
          </a:p>
          <a:p>
            <a:r>
              <a:rPr lang="en-US" dirty="0">
                <a:latin typeface="Verdana"/>
                <a:cs typeface="Verdana"/>
              </a:rPr>
              <a:t>E</a:t>
            </a:r>
            <a:r>
              <a:rPr lang="en-US" baseline="-25000" dirty="0">
                <a:latin typeface="Verdana"/>
                <a:cs typeface="Verdana"/>
              </a:rPr>
              <a:t>d</a:t>
            </a:r>
            <a:r>
              <a:rPr lang="en-US" dirty="0">
                <a:latin typeface="Verdana"/>
                <a:cs typeface="Verdana"/>
              </a:rPr>
              <a:t> = 400 V/cm, </a:t>
            </a:r>
            <a:r>
              <a:rPr lang="en-US" dirty="0" err="1">
                <a:latin typeface="Verdana"/>
                <a:cs typeface="Verdana"/>
              </a:rPr>
              <a:t>V</a:t>
            </a:r>
            <a:r>
              <a:rPr lang="en-US" baseline="-25000" dirty="0" err="1">
                <a:latin typeface="Verdana"/>
                <a:cs typeface="Verdana"/>
              </a:rPr>
              <a:t>grid</a:t>
            </a:r>
            <a:r>
              <a:rPr lang="en-US" dirty="0">
                <a:latin typeface="Verdana"/>
                <a:cs typeface="Verdana"/>
              </a:rPr>
              <a:t> = -330 V</a:t>
            </a:r>
          </a:p>
          <a:p>
            <a:r>
              <a:rPr lang="en-US" dirty="0">
                <a:latin typeface="Verdana"/>
                <a:cs typeface="Verdana"/>
              </a:rPr>
              <a:t>Typical beam height above the chip: ~1 cm</a:t>
            </a:r>
          </a:p>
          <a:p>
            <a:endParaRPr lang="en-US" sz="2000" dirty="0"/>
          </a:p>
          <a:p>
            <a:endParaRPr lang="nl-NL" sz="2000" dirty="0"/>
          </a:p>
        </p:txBody>
      </p:sp>
      <p:pic>
        <p:nvPicPr>
          <p:cNvPr id="7" name="Afbeelding 6">
            <a:extLst>
              <a:ext uri="{FF2B5EF4-FFF2-40B4-BE49-F238E27FC236}">
                <a16:creationId xmlns:a16="http://schemas.microsoft.com/office/drawing/2014/main" id="{6093168D-F28D-4DC4-9373-B8D1FF6E9C69}"/>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rcRect l="27329" t="24330" r="22391" b="31225"/>
          <a:stretch/>
        </p:blipFill>
        <p:spPr>
          <a:xfrm>
            <a:off x="8077200" y="3241716"/>
            <a:ext cx="3866824" cy="2563548"/>
          </a:xfrm>
          <a:prstGeom prst="rect">
            <a:avLst/>
          </a:prstGeom>
        </p:spPr>
      </p:pic>
      <p:sp>
        <p:nvSpPr>
          <p:cNvPr id="40" name="TextBox 6"/>
          <p:cNvSpPr txBox="1">
            <a:spLocks noChangeArrowheads="1"/>
          </p:cNvSpPr>
          <p:nvPr/>
        </p:nvSpPr>
        <p:spPr bwMode="auto">
          <a:xfrm>
            <a:off x="5202237" y="6305490"/>
            <a:ext cx="1655763" cy="400110"/>
          </a:xfrm>
          <a:prstGeom prst="rect">
            <a:avLst/>
          </a:prstGeom>
          <a:solidFill>
            <a:schemeClr val="bg1"/>
          </a:solid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nl-NL" sz="2000" dirty="0">
                <a:latin typeface="Verdana"/>
                <a:cs typeface="Verdana"/>
              </a:rPr>
              <a:t>Field cage</a:t>
            </a:r>
            <a:endParaRPr lang="nl-NL" altLang="nl-NL" sz="2000" dirty="0">
              <a:latin typeface="Verdana"/>
              <a:cs typeface="Verdana"/>
            </a:endParaRPr>
          </a:p>
        </p:txBody>
      </p:sp>
      <p:grpSp>
        <p:nvGrpSpPr>
          <p:cNvPr id="3" name="Group 2"/>
          <p:cNvGrpSpPr/>
          <p:nvPr/>
        </p:nvGrpSpPr>
        <p:grpSpPr>
          <a:xfrm>
            <a:off x="266847" y="4488039"/>
            <a:ext cx="1192430" cy="933405"/>
            <a:chOff x="690481" y="3759551"/>
            <a:chExt cx="1192430" cy="933405"/>
          </a:xfrm>
        </p:grpSpPr>
        <p:pic>
          <p:nvPicPr>
            <p:cNvPr id="12" name="Afbeelding 10">
              <a:extLst>
                <a:ext uri="{FF2B5EF4-FFF2-40B4-BE49-F238E27FC236}">
                  <a16:creationId xmlns:a16="http://schemas.microsoft.com/office/drawing/2014/main" id="{E6C8B1B4-E13F-498C-AA7A-429B41CCDA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198" y="3759551"/>
              <a:ext cx="855047" cy="569106"/>
            </a:xfrm>
            <a:prstGeom prst="rect">
              <a:avLst/>
            </a:prstGeom>
          </p:spPr>
        </p:pic>
        <p:sp>
          <p:nvSpPr>
            <p:cNvPr id="13" name="Tekstvak 11">
              <a:extLst>
                <a:ext uri="{FF2B5EF4-FFF2-40B4-BE49-F238E27FC236}">
                  <a16:creationId xmlns:a16="http://schemas.microsoft.com/office/drawing/2014/main" id="{05926222-4D10-4D59-BB6F-1D62615819D7}"/>
                </a:ext>
              </a:extLst>
            </p:cNvPr>
            <p:cNvSpPr txBox="1"/>
            <p:nvPr/>
          </p:nvSpPr>
          <p:spPr>
            <a:xfrm>
              <a:off x="690481" y="4231291"/>
              <a:ext cx="1192430" cy="461665"/>
            </a:xfrm>
            <a:prstGeom prst="rect">
              <a:avLst/>
            </a:prstGeom>
            <a:noFill/>
          </p:spPr>
          <p:txBody>
            <a:bodyPr wrap="square" rtlCol="0">
              <a:spAutoFit/>
            </a:bodyPr>
            <a:lstStyle/>
            <a:p>
              <a:r>
                <a:rPr lang="nl-NL" dirty="0"/>
                <a:t>@Bonn</a:t>
              </a:r>
              <a:endParaRPr lang="en-GB" dirty="0"/>
            </a:p>
          </p:txBody>
        </p:sp>
      </p:grpSp>
      <p:sp>
        <p:nvSpPr>
          <p:cNvPr id="20" name="TextBox 19"/>
          <p:cNvSpPr txBox="1"/>
          <p:nvPr/>
        </p:nvSpPr>
        <p:spPr>
          <a:xfrm>
            <a:off x="7752184" y="1412776"/>
            <a:ext cx="3749553" cy="1015663"/>
          </a:xfrm>
          <a:prstGeom prst="rect">
            <a:avLst/>
          </a:prstGeom>
          <a:solidFill>
            <a:schemeClr val="accent2">
              <a:lumMod val="20000"/>
              <a:lumOff val="80000"/>
            </a:schemeClr>
          </a:solidFill>
        </p:spPr>
        <p:txBody>
          <a:bodyPr wrap="square" rtlCol="0">
            <a:spAutoFit/>
          </a:bodyPr>
          <a:lstStyle/>
          <a:p>
            <a:r>
              <a:rPr lang="en-US" sz="2000" dirty="0">
                <a:latin typeface="Verdana"/>
                <a:cs typeface="Verdana"/>
              </a:rPr>
              <a:t>Published NIMA  https://</a:t>
            </a:r>
            <a:r>
              <a:rPr lang="en-US" sz="2000" dirty="0" err="1">
                <a:latin typeface="Verdana"/>
                <a:cs typeface="Verdana"/>
              </a:rPr>
              <a:t>doi.org</a:t>
            </a:r>
            <a:r>
              <a:rPr lang="en-US" sz="2000" dirty="0">
                <a:latin typeface="Verdana"/>
                <a:cs typeface="Verdana"/>
              </a:rPr>
              <a:t>/10.1016/j.nima.2019.163331</a:t>
            </a:r>
            <a:endParaRPr lang="nl-NL" sz="2000" dirty="0">
              <a:latin typeface="Verdana"/>
              <a:cs typeface="Verdana"/>
            </a:endParaRPr>
          </a:p>
        </p:txBody>
      </p:sp>
      <p:cxnSp>
        <p:nvCxnSpPr>
          <p:cNvPr id="39" name="Straight Arrow Connector 5"/>
          <p:cNvCxnSpPr>
            <a:cxnSpLocks noChangeShapeType="1"/>
          </p:cNvCxnSpPr>
          <p:nvPr/>
        </p:nvCxnSpPr>
        <p:spPr bwMode="auto">
          <a:xfrm flipH="1" flipV="1">
            <a:off x="5154616" y="4869161"/>
            <a:ext cx="653352" cy="1440159"/>
          </a:xfrm>
          <a:prstGeom prst="straightConnector1">
            <a:avLst/>
          </a:prstGeom>
          <a:noFill/>
          <a:ln w="12700" algn="ctr">
            <a:solidFill>
              <a:schemeClr val="tx1"/>
            </a:solidFill>
            <a:round/>
            <a:headEnd/>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86000" y="461963"/>
            <a:ext cx="9906000" cy="452437"/>
          </a:xfrm>
        </p:spPr>
        <p:txBody>
          <a:bodyPr/>
          <a:lstStyle/>
          <a:p>
            <a:pPr algn="l"/>
            <a:r>
              <a:rPr lang="en-GB" altLang="en-US" sz="3600" b="0" dirty="0">
                <a:latin typeface="Verdana"/>
                <a:cs typeface="Verdana"/>
              </a:rPr>
              <a:t>    QUAD as a building block</a:t>
            </a:r>
          </a:p>
        </p:txBody>
      </p:sp>
      <p:sp>
        <p:nvSpPr>
          <p:cNvPr id="10" name="Rectangle 9"/>
          <p:cNvSpPr/>
          <p:nvPr/>
        </p:nvSpPr>
        <p:spPr>
          <a:xfrm>
            <a:off x="9296400" y="4876800"/>
            <a:ext cx="2531437" cy="400110"/>
          </a:xfrm>
          <a:prstGeom prst="rect">
            <a:avLst/>
          </a:prstGeom>
        </p:spPr>
        <p:txBody>
          <a:bodyPr wrap="none">
            <a:spAutoFit/>
          </a:bodyPr>
          <a:lstStyle/>
          <a:p>
            <a:r>
              <a:rPr lang="en-US" sz="2000" kern="0" dirty="0">
                <a:solidFill>
                  <a:srgbClr val="000000"/>
                </a:solidFill>
                <a:latin typeface="Verdana"/>
                <a:cs typeface="Verdana"/>
              </a:rPr>
              <a:t>in </a:t>
            </a:r>
            <a:r>
              <a:rPr lang="en-US" sz="2000" kern="0" dirty="0">
                <a:solidFill>
                  <a:srgbClr val="FF0000"/>
                </a:solidFill>
                <a:latin typeface="Verdana"/>
                <a:cs typeface="Verdana"/>
              </a:rPr>
              <a:t>red </a:t>
            </a:r>
            <a:r>
              <a:rPr lang="en-US" sz="2000" kern="0" dirty="0">
                <a:solidFill>
                  <a:srgbClr val="000000"/>
                </a:solidFill>
                <a:latin typeface="Verdana"/>
                <a:cs typeface="Verdana"/>
              </a:rPr>
              <a:t>guard wires</a:t>
            </a:r>
            <a:endParaRPr lang="en-US" dirty="0"/>
          </a:p>
        </p:txBody>
      </p:sp>
      <p:pic>
        <p:nvPicPr>
          <p:cNvPr id="11" name="Afbeelding 6">
            <a:extLst>
              <a:ext uri="{FF2B5EF4-FFF2-40B4-BE49-F238E27FC236}">
                <a16:creationId xmlns:a16="http://schemas.microsoft.com/office/drawing/2014/main" id="{A3663150-FDC6-42A0-9BEF-032111CE23FC}"/>
              </a:ext>
            </a:extLst>
          </p:cNvPr>
          <p:cNvPicPr>
            <a:picLocks noChangeAspect="1"/>
          </p:cNvPicPr>
          <p:nvPr/>
        </p:nvPicPr>
        <p:blipFill rotWithShape="1">
          <a:blip r:embed="rId2"/>
          <a:srcRect l="10224" t="5416" r="10487" b="5393"/>
          <a:stretch/>
        </p:blipFill>
        <p:spPr>
          <a:xfrm>
            <a:off x="533400" y="2430343"/>
            <a:ext cx="3676330" cy="2942873"/>
          </a:xfrm>
          <a:prstGeom prst="rect">
            <a:avLst/>
          </a:prstGeom>
        </p:spPr>
      </p:pic>
      <p:pic>
        <p:nvPicPr>
          <p:cNvPr id="12" name="Afbeelding 5">
            <a:extLst>
              <a:ext uri="{FF2B5EF4-FFF2-40B4-BE49-F238E27FC236}">
                <a16:creationId xmlns:a16="http://schemas.microsoft.com/office/drawing/2014/main" id="{288A1E8D-2AD8-4728-8AE3-14EF2A906837}"/>
              </a:ext>
            </a:extLst>
          </p:cNvPr>
          <p:cNvPicPr>
            <a:picLocks noChangeAspect="1"/>
          </p:cNvPicPr>
          <p:nvPr/>
        </p:nvPicPr>
        <p:blipFill rotWithShape="1">
          <a:blip r:embed="rId3"/>
          <a:srcRect l="6077" t="3149" r="6930" b="5257"/>
          <a:stretch/>
        </p:blipFill>
        <p:spPr>
          <a:xfrm>
            <a:off x="4705669" y="2348880"/>
            <a:ext cx="3676331" cy="2912534"/>
          </a:xfrm>
          <a:prstGeom prst="rect">
            <a:avLst/>
          </a:prstGeom>
        </p:spPr>
      </p:pic>
      <p:pic>
        <p:nvPicPr>
          <p:cNvPr id="14" name="Afbeelding 7">
            <a:extLst>
              <a:ext uri="{FF2B5EF4-FFF2-40B4-BE49-F238E27FC236}">
                <a16:creationId xmlns:a16="http://schemas.microsoft.com/office/drawing/2014/main" id="{EEBE354F-5A94-46FE-AD12-A6A311399731}"/>
              </a:ext>
            </a:extLst>
          </p:cNvPr>
          <p:cNvPicPr>
            <a:picLocks noChangeAspect="1"/>
          </p:cNvPicPr>
          <p:nvPr/>
        </p:nvPicPr>
        <p:blipFill>
          <a:blip r:embed="rId4"/>
          <a:stretch>
            <a:fillRect/>
          </a:stretch>
        </p:blipFill>
        <p:spPr>
          <a:xfrm rot="19851230">
            <a:off x="8865197" y="2994604"/>
            <a:ext cx="2902191" cy="1174176"/>
          </a:xfrm>
          <a:prstGeom prst="rect">
            <a:avLst/>
          </a:prstGeom>
        </p:spPr>
      </p:pic>
      <p:sp>
        <p:nvSpPr>
          <p:cNvPr id="15" name="Rectangle 14"/>
          <p:cNvSpPr/>
          <p:nvPr/>
        </p:nvSpPr>
        <p:spPr>
          <a:xfrm>
            <a:off x="4038600" y="1371600"/>
            <a:ext cx="7037504" cy="461665"/>
          </a:xfrm>
          <a:prstGeom prst="rect">
            <a:avLst/>
          </a:prstGeom>
        </p:spPr>
        <p:txBody>
          <a:bodyPr wrap="none">
            <a:spAutoFit/>
          </a:bodyPr>
          <a:lstStyle/>
          <a:p>
            <a:r>
              <a:rPr lang="en-US" kern="0" dirty="0">
                <a:solidFill>
                  <a:srgbClr val="000000"/>
                </a:solidFill>
                <a:latin typeface="Verdana"/>
                <a:cs typeface="Verdana"/>
              </a:rPr>
              <a:t>8-QUAD module (2x4 quads) with field cage</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pic>
        <p:nvPicPr>
          <p:cNvPr id="7" name="Picture 6">
            <a:extLst>
              <a:ext uri="{FF2B5EF4-FFF2-40B4-BE49-F238E27FC236}">
                <a16:creationId xmlns:a16="http://schemas.microsoft.com/office/drawing/2014/main" id="{D505C20C-F0AD-8342-9005-8ECF99ED19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515" y="1710704"/>
            <a:ext cx="3524141" cy="2643106"/>
          </a:xfrm>
          <a:prstGeom prst="rect">
            <a:avLst/>
          </a:prstGeom>
        </p:spPr>
      </p:pic>
      <p:pic>
        <p:nvPicPr>
          <p:cNvPr id="8" name="Picture 7">
            <a:extLst>
              <a:ext uri="{FF2B5EF4-FFF2-40B4-BE49-F238E27FC236}">
                <a16:creationId xmlns:a16="http://schemas.microsoft.com/office/drawing/2014/main" id="{58A9F342-C470-FC41-8D96-0D40434B9C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3929" y="1700517"/>
            <a:ext cx="3524141" cy="264310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431704" y="363130"/>
            <a:ext cx="6327373" cy="646331"/>
          </a:xfrm>
          <a:prstGeom prst="rect">
            <a:avLst/>
          </a:prstGeom>
        </p:spPr>
        <p:txBody>
          <a:bodyPr wrap="none">
            <a:spAutoFit/>
          </a:bodyPr>
          <a:lstStyle/>
          <a:p>
            <a:r>
              <a:rPr lang="nl-NL" sz="3600" kern="0" dirty="0">
                <a:solidFill>
                  <a:srgbClr val="FF0000"/>
                </a:solidFill>
                <a:latin typeface="Verdana"/>
                <a:ea typeface="+mj-ea"/>
                <a:cs typeface="Verdana"/>
              </a:rPr>
              <a:t>DESY </a:t>
            </a:r>
            <a:r>
              <a:rPr lang="nl-NL" sz="3600" kern="0" dirty="0" err="1">
                <a:solidFill>
                  <a:srgbClr val="FF0000"/>
                </a:solidFill>
                <a:latin typeface="Verdana"/>
                <a:ea typeface="+mj-ea"/>
                <a:cs typeface="Verdana"/>
              </a:rPr>
              <a:t>testbeam</a:t>
            </a:r>
            <a:r>
              <a:rPr lang="nl-NL" sz="3600" kern="0" dirty="0">
                <a:solidFill>
                  <a:srgbClr val="FF0000"/>
                </a:solidFill>
                <a:latin typeface="Verdana"/>
                <a:ea typeface="+mj-ea"/>
                <a:cs typeface="Verdana"/>
              </a:rPr>
              <a:t> </a:t>
            </a:r>
            <a:r>
              <a:rPr lang="nl-NL" sz="3600" kern="0" dirty="0" err="1">
                <a:solidFill>
                  <a:srgbClr val="FF0000"/>
                </a:solidFill>
                <a:latin typeface="Verdana"/>
                <a:ea typeface="+mj-ea"/>
                <a:cs typeface="Verdana"/>
              </a:rPr>
              <a:t>June</a:t>
            </a:r>
            <a:r>
              <a:rPr lang="nl-NL" sz="3600" kern="0" dirty="0">
                <a:solidFill>
                  <a:srgbClr val="FF0000"/>
                </a:solidFill>
                <a:latin typeface="Verdana"/>
                <a:ea typeface="+mj-ea"/>
                <a:cs typeface="Verdana"/>
              </a:rPr>
              <a:t> 2021</a:t>
            </a:r>
            <a:endParaRPr lang="nl-NL" dirty="0"/>
          </a:p>
        </p:txBody>
      </p:sp>
      <p:sp>
        <p:nvSpPr>
          <p:cNvPr id="3" name="Rectangle 2">
            <a:extLst>
              <a:ext uri="{FF2B5EF4-FFF2-40B4-BE49-F238E27FC236}">
                <a16:creationId xmlns:a16="http://schemas.microsoft.com/office/drawing/2014/main" id="{13B8DC57-C87B-BC41-A2C9-2F98466BAE1F}"/>
              </a:ext>
            </a:extLst>
          </p:cNvPr>
          <p:cNvSpPr/>
          <p:nvPr/>
        </p:nvSpPr>
        <p:spPr>
          <a:xfrm>
            <a:off x="1991544" y="4509120"/>
            <a:ext cx="8861721" cy="830997"/>
          </a:xfrm>
          <a:prstGeom prst="rect">
            <a:avLst/>
          </a:prstGeom>
        </p:spPr>
        <p:txBody>
          <a:bodyPr wrap="none">
            <a:spAutoFit/>
          </a:bodyPr>
          <a:lstStyle/>
          <a:p>
            <a:r>
              <a:rPr lang="nl-NL" dirty="0" err="1">
                <a:latin typeface="Verdana"/>
                <a:cs typeface="Verdana"/>
              </a:rPr>
              <a:t>Mounting</a:t>
            </a:r>
            <a:r>
              <a:rPr lang="nl-NL" dirty="0">
                <a:latin typeface="Verdana"/>
                <a:cs typeface="Verdana"/>
              </a:rPr>
              <a:t> </a:t>
            </a:r>
            <a:r>
              <a:rPr lang="nl-NL" dirty="0" err="1">
                <a:latin typeface="Verdana"/>
                <a:cs typeface="Verdana"/>
              </a:rPr>
              <a:t>the</a:t>
            </a:r>
            <a:r>
              <a:rPr lang="nl-NL" dirty="0">
                <a:latin typeface="Verdana"/>
                <a:cs typeface="Verdana"/>
              </a:rPr>
              <a:t> 8 quad module </a:t>
            </a:r>
            <a:r>
              <a:rPr lang="nl-NL" dirty="0" err="1">
                <a:latin typeface="Verdana"/>
                <a:cs typeface="Verdana"/>
              </a:rPr>
              <a:t>between</a:t>
            </a:r>
            <a:r>
              <a:rPr lang="nl-NL" dirty="0">
                <a:latin typeface="Verdana"/>
                <a:cs typeface="Verdana"/>
              </a:rPr>
              <a:t> </a:t>
            </a:r>
            <a:r>
              <a:rPr lang="nl-NL" dirty="0" err="1">
                <a:latin typeface="Verdana"/>
                <a:cs typeface="Verdana"/>
              </a:rPr>
              <a:t>the</a:t>
            </a:r>
            <a:r>
              <a:rPr lang="nl-NL" dirty="0">
                <a:latin typeface="Verdana"/>
                <a:cs typeface="Verdana"/>
              </a:rPr>
              <a:t> </a:t>
            </a:r>
            <a:r>
              <a:rPr lang="nl-NL" dirty="0" err="1">
                <a:latin typeface="Verdana"/>
                <a:cs typeface="Verdana"/>
              </a:rPr>
              <a:t>silicon</a:t>
            </a:r>
            <a:r>
              <a:rPr lang="nl-NL" dirty="0">
                <a:latin typeface="Verdana"/>
                <a:cs typeface="Verdana"/>
              </a:rPr>
              <a:t> </a:t>
            </a:r>
            <a:r>
              <a:rPr lang="nl-NL" dirty="0" err="1">
                <a:latin typeface="Verdana"/>
                <a:cs typeface="Verdana"/>
              </a:rPr>
              <a:t>planes</a:t>
            </a:r>
            <a:endParaRPr lang="nl-NL" dirty="0">
              <a:latin typeface="Verdana"/>
              <a:cs typeface="Verdana"/>
            </a:endParaRPr>
          </a:p>
          <a:p>
            <a:r>
              <a:rPr lang="nl-NL" dirty="0">
                <a:latin typeface="Verdana"/>
                <a:cs typeface="Verdana"/>
              </a:rPr>
              <a:t>         sliding </a:t>
            </a:r>
            <a:r>
              <a:rPr lang="nl-NL" dirty="0" err="1">
                <a:latin typeface="Verdana"/>
                <a:cs typeface="Verdana"/>
              </a:rPr>
              <a:t>it</a:t>
            </a:r>
            <a:r>
              <a:rPr lang="nl-NL" dirty="0">
                <a:latin typeface="Verdana"/>
                <a:cs typeface="Verdana"/>
              </a:rPr>
              <a:t> </a:t>
            </a:r>
            <a:r>
              <a:rPr lang="nl-NL" dirty="0" err="1">
                <a:latin typeface="Verdana"/>
                <a:cs typeface="Verdana"/>
              </a:rPr>
              <a:t>into</a:t>
            </a:r>
            <a:r>
              <a:rPr lang="nl-NL" dirty="0">
                <a:latin typeface="Verdana"/>
                <a:cs typeface="Verdana"/>
              </a:rPr>
              <a:t> </a:t>
            </a:r>
            <a:r>
              <a:rPr lang="nl-NL" dirty="0" err="1">
                <a:latin typeface="Verdana"/>
                <a:cs typeface="Verdana"/>
              </a:rPr>
              <a:t>the</a:t>
            </a:r>
            <a:r>
              <a:rPr lang="nl-NL" dirty="0">
                <a:latin typeface="Verdana"/>
                <a:cs typeface="Verdana"/>
              </a:rPr>
              <a:t> 1 T PCMAG </a:t>
            </a:r>
            <a:r>
              <a:rPr lang="nl-NL" dirty="0" err="1">
                <a:latin typeface="Verdana"/>
                <a:cs typeface="Verdana"/>
              </a:rPr>
              <a:t>solenoid</a:t>
            </a:r>
            <a:endParaRPr lang="nl-NL" dirty="0"/>
          </a:p>
        </p:txBody>
      </p:sp>
      <p:pic>
        <p:nvPicPr>
          <p:cNvPr id="12" name="Picture 11">
            <a:extLst>
              <a:ext uri="{FF2B5EF4-FFF2-40B4-BE49-F238E27FC236}">
                <a16:creationId xmlns:a16="http://schemas.microsoft.com/office/drawing/2014/main" id="{A008748D-6E52-4944-AA04-290BDAA30E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1625" y="1720891"/>
            <a:ext cx="3496975" cy="2622732"/>
          </a:xfrm>
          <a:prstGeom prst="rect">
            <a:avLst/>
          </a:prstGeom>
        </p:spPr>
      </p:pic>
      <p:sp>
        <p:nvSpPr>
          <p:cNvPr id="5" name="TextBox 4">
            <a:extLst>
              <a:ext uri="{FF2B5EF4-FFF2-40B4-BE49-F238E27FC236}">
                <a16:creationId xmlns:a16="http://schemas.microsoft.com/office/drawing/2014/main" id="{0356EB39-A4CC-347D-E592-301BB2361241}"/>
              </a:ext>
            </a:extLst>
          </p:cNvPr>
          <p:cNvSpPr txBox="1"/>
          <p:nvPr/>
        </p:nvSpPr>
        <p:spPr>
          <a:xfrm>
            <a:off x="2450390" y="5445224"/>
            <a:ext cx="8290000" cy="707886"/>
          </a:xfrm>
          <a:prstGeom prst="rect">
            <a:avLst/>
          </a:prstGeom>
          <a:noFill/>
        </p:spPr>
        <p:txBody>
          <a:bodyPr wrap="square">
            <a:spAutoFit/>
          </a:bodyPr>
          <a:lstStyle/>
          <a:p>
            <a:pPr>
              <a:buNone/>
            </a:pP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Towards a Pixel TPC part I: construction and test of a 32-chip </a:t>
            </a:r>
            <a:r>
              <a:rPr lang="en-GB" sz="2000" dirty="0" err="1">
                <a:solidFill>
                  <a:srgbClr val="0066FF"/>
                </a:solidFill>
                <a:effectLst/>
                <a:latin typeface="Verdana" panose="020B0604030504040204" pitchFamily="34" charset="0"/>
                <a:ea typeface="Verdana" panose="020B0604030504040204" pitchFamily="34" charset="0"/>
                <a:cs typeface="Verdana" panose="020B0604030504040204" pitchFamily="34" charset="0"/>
              </a:rPr>
              <a:t>GridPix</a:t>
            </a: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detector, </a:t>
            </a:r>
            <a:r>
              <a:rPr lang="en-GB" sz="2000" dirty="0" err="1">
                <a:solidFill>
                  <a:srgbClr val="FF0000"/>
                </a:solidFill>
                <a:effectLst/>
                <a:latin typeface="Verdana" panose="020B0604030504040204" pitchFamily="34" charset="0"/>
                <a:ea typeface="Verdana" panose="020B0604030504040204" pitchFamily="34" charset="0"/>
                <a:cs typeface="Verdana" panose="020B0604030504040204" pitchFamily="34" charset="0"/>
                <a:hlinkClick r:id="rId10"/>
              </a:rPr>
              <a:t>Nucl</a:t>
            </a:r>
            <a:r>
              <a:rPr lang="en-GB" sz="2000" dirty="0">
                <a:solidFill>
                  <a:srgbClr val="FF0000"/>
                </a:solidFill>
                <a:effectLst/>
                <a:latin typeface="Verdana" panose="020B0604030504040204" pitchFamily="34" charset="0"/>
                <a:ea typeface="Verdana" panose="020B0604030504040204" pitchFamily="34" charset="0"/>
                <a:cs typeface="Verdana" panose="020B0604030504040204" pitchFamily="34" charset="0"/>
                <a:hlinkClick r:id="rId10"/>
              </a:rPr>
              <a:t>. </a:t>
            </a:r>
            <a:r>
              <a:rPr lang="en-GB" sz="2000" dirty="0" err="1">
                <a:solidFill>
                  <a:srgbClr val="FF0000"/>
                </a:solidFill>
                <a:effectLst/>
                <a:latin typeface="Verdana" panose="020B0604030504040204" pitchFamily="34" charset="0"/>
                <a:ea typeface="Verdana" panose="020B0604030504040204" pitchFamily="34" charset="0"/>
                <a:cs typeface="Verdana" panose="020B0604030504040204" pitchFamily="34" charset="0"/>
                <a:hlinkClick r:id="rId10"/>
              </a:rPr>
              <a:t>Instrum</a:t>
            </a:r>
            <a:r>
              <a:rPr lang="en-GB" sz="2000" dirty="0">
                <a:solidFill>
                  <a:srgbClr val="FF0000"/>
                </a:solidFill>
                <a:effectLst/>
                <a:latin typeface="Verdana" panose="020B0604030504040204" pitchFamily="34" charset="0"/>
                <a:ea typeface="Verdana" panose="020B0604030504040204" pitchFamily="34" charset="0"/>
                <a:cs typeface="Verdana" panose="020B0604030504040204" pitchFamily="34" charset="0"/>
                <a:hlinkClick r:id="rId10"/>
              </a:rPr>
              <a:t>. Meth. A </a:t>
            </a: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hlinkClick r:id="rId10"/>
              </a:rPr>
              <a:t>1075 (2025) 345</a:t>
            </a:r>
            <a:endPar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5665726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565119" y="363130"/>
            <a:ext cx="6327373" cy="646331"/>
          </a:xfrm>
          <a:prstGeom prst="rect">
            <a:avLst/>
          </a:prstGeom>
        </p:spPr>
        <p:txBody>
          <a:bodyPr wrap="none">
            <a:spAutoFit/>
          </a:bodyPr>
          <a:lstStyle/>
          <a:p>
            <a:r>
              <a:rPr lang="nl-NL" sz="3600" kern="0" dirty="0">
                <a:solidFill>
                  <a:srgbClr val="FF0000"/>
                </a:solidFill>
                <a:latin typeface="Verdana"/>
                <a:ea typeface="+mj-ea"/>
                <a:cs typeface="Verdana"/>
              </a:rPr>
              <a:t>DESY </a:t>
            </a:r>
            <a:r>
              <a:rPr lang="nl-NL" sz="3600" kern="0" dirty="0" err="1">
                <a:solidFill>
                  <a:srgbClr val="FF0000"/>
                </a:solidFill>
                <a:latin typeface="Verdana"/>
                <a:ea typeface="+mj-ea"/>
                <a:cs typeface="Verdana"/>
              </a:rPr>
              <a:t>testbeam</a:t>
            </a:r>
            <a:r>
              <a:rPr lang="nl-NL" sz="3600" kern="0" dirty="0">
                <a:solidFill>
                  <a:srgbClr val="FF0000"/>
                </a:solidFill>
                <a:latin typeface="Verdana"/>
                <a:ea typeface="+mj-ea"/>
                <a:cs typeface="Verdana"/>
              </a:rPr>
              <a:t> </a:t>
            </a:r>
            <a:r>
              <a:rPr lang="nl-NL" sz="3600" kern="0" dirty="0" err="1">
                <a:solidFill>
                  <a:srgbClr val="FF0000"/>
                </a:solidFill>
                <a:latin typeface="Verdana"/>
                <a:ea typeface="+mj-ea"/>
                <a:cs typeface="Verdana"/>
              </a:rPr>
              <a:t>June</a:t>
            </a:r>
            <a:r>
              <a:rPr lang="nl-NL" sz="3600" kern="0" dirty="0">
                <a:solidFill>
                  <a:srgbClr val="FF0000"/>
                </a:solidFill>
                <a:latin typeface="Verdana"/>
                <a:ea typeface="+mj-ea"/>
                <a:cs typeface="Verdana"/>
              </a:rPr>
              <a:t> 2021</a:t>
            </a:r>
            <a:endParaRPr lang="nl-NL" dirty="0"/>
          </a:p>
        </p:txBody>
      </p:sp>
      <p:pic>
        <p:nvPicPr>
          <p:cNvPr id="3" name="Picture 2">
            <a:extLst>
              <a:ext uri="{FF2B5EF4-FFF2-40B4-BE49-F238E27FC236}">
                <a16:creationId xmlns:a16="http://schemas.microsoft.com/office/drawing/2014/main" id="{4DECE861-5F6D-D34E-FEF2-7C7643062F01}"/>
              </a:ext>
            </a:extLst>
          </p:cNvPr>
          <p:cNvPicPr>
            <a:picLocks noChangeAspect="1"/>
          </p:cNvPicPr>
          <p:nvPr/>
        </p:nvPicPr>
        <p:blipFill>
          <a:blip r:embed="rId7"/>
          <a:stretch>
            <a:fillRect/>
          </a:stretch>
        </p:blipFill>
        <p:spPr>
          <a:xfrm rot="5400000">
            <a:off x="4042817" y="-2447611"/>
            <a:ext cx="4106366" cy="11879129"/>
          </a:xfrm>
          <a:prstGeom prst="rect">
            <a:avLst/>
          </a:prstGeom>
        </p:spPr>
      </p:pic>
    </p:spTree>
    <p:extLst>
      <p:ext uri="{BB962C8B-B14F-4D97-AF65-F5344CB8AC3E}">
        <p14:creationId xmlns:p14="http://schemas.microsoft.com/office/powerpoint/2010/main" val="156145156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6AFD-EF89-6A38-7990-4ABF26E5800C}"/>
              </a:ext>
            </a:extLst>
          </p:cNvPr>
          <p:cNvPicPr>
            <a:picLocks noChangeAspect="1"/>
          </p:cNvPicPr>
          <p:nvPr/>
        </p:nvPicPr>
        <p:blipFill>
          <a:blip r:embed="rId3"/>
          <a:stretch>
            <a:fillRect/>
          </a:stretch>
        </p:blipFill>
        <p:spPr>
          <a:xfrm rot="5400000">
            <a:off x="4003561" y="264855"/>
            <a:ext cx="4850190"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9" name="TextBox 8">
            <a:extLst>
              <a:ext uri="{FF2B5EF4-FFF2-40B4-BE49-F238E27FC236}">
                <a16:creationId xmlns:a16="http://schemas.microsoft.com/office/drawing/2014/main" id="{D77AF08D-5671-CE43-BCAF-BCD5B319B4A5}"/>
              </a:ext>
            </a:extLst>
          </p:cNvPr>
          <p:cNvSpPr txBox="1"/>
          <p:nvPr/>
        </p:nvSpPr>
        <p:spPr>
          <a:xfrm>
            <a:off x="784649" y="2780928"/>
            <a:ext cx="1278903" cy="369332"/>
          </a:xfrm>
          <a:prstGeom prst="rect">
            <a:avLst/>
          </a:prstGeom>
          <a:noFill/>
        </p:spPr>
        <p:txBody>
          <a:bodyPr wrap="square" rtlCol="0">
            <a:spAutoFit/>
          </a:bodyPr>
          <a:lstStyle/>
          <a:p>
            <a:r>
              <a:rPr lang="en-GB" sz="1800" dirty="0">
                <a:latin typeface="Verdana" panose="020B0604030504040204" pitchFamily="34" charset="0"/>
                <a:ea typeface="Verdana" panose="020B0604030504040204" pitchFamily="34" charset="0"/>
                <a:cs typeface="Verdana" panose="020B0604030504040204" pitchFamily="34" charset="0"/>
              </a:rPr>
              <a:t>z global</a:t>
            </a:r>
            <a:endParaRPr lang="en-NL" sz="1800" dirty="0">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D7B4A1B2-8F7A-EF47-B410-00FE1D1DCBF2}"/>
              </a:ext>
            </a:extLst>
          </p:cNvPr>
          <p:cNvSpPr/>
          <p:nvPr/>
        </p:nvSpPr>
        <p:spPr>
          <a:xfrm rot="16200000">
            <a:off x="-155828" y="2081609"/>
            <a:ext cx="1096775" cy="369332"/>
          </a:xfrm>
          <a:prstGeom prst="rect">
            <a:avLst/>
          </a:prstGeom>
        </p:spPr>
        <p:txBody>
          <a:bodyPr wrap="none">
            <a:spAutoFit/>
          </a:bodyPr>
          <a:lstStyle/>
          <a:p>
            <a:r>
              <a:rPr lang="en-GB" sz="1800" dirty="0">
                <a:latin typeface="Verdana" panose="020B0604030504040204" pitchFamily="34" charset="0"/>
                <a:ea typeface="Verdana" panose="020B0604030504040204" pitchFamily="34" charset="0"/>
                <a:cs typeface="Verdana" panose="020B0604030504040204" pitchFamily="34" charset="0"/>
              </a:rPr>
              <a:t>x global</a:t>
            </a:r>
            <a:endParaRPr lang="en-NL" sz="1800" dirty="0">
              <a:latin typeface="Verdana" panose="020B0604030504040204" pitchFamily="34" charset="0"/>
              <a:ea typeface="Verdana" panose="020B0604030504040204" pitchFamily="34" charset="0"/>
              <a:cs typeface="Verdana" panose="020B0604030504040204" pitchFamily="34" charset="0"/>
            </a:endParaRPr>
          </a:p>
        </p:txBody>
      </p:sp>
      <p:cxnSp>
        <p:nvCxnSpPr>
          <p:cNvPr id="17" name="Straight Arrow Connector 16">
            <a:extLst>
              <a:ext uri="{FF2B5EF4-FFF2-40B4-BE49-F238E27FC236}">
                <a16:creationId xmlns:a16="http://schemas.microsoft.com/office/drawing/2014/main" id="{F6FCC25E-96C9-7B47-BDB3-236D24F1761D}"/>
              </a:ext>
            </a:extLst>
          </p:cNvPr>
          <p:cNvCxnSpPr/>
          <p:nvPr/>
        </p:nvCxnSpPr>
        <p:spPr bwMode="auto">
          <a:xfrm>
            <a:off x="695400" y="2780928"/>
            <a:ext cx="720080"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00ED93A6-A1FB-404E-82BF-2B070B8164CC}"/>
              </a:ext>
            </a:extLst>
          </p:cNvPr>
          <p:cNvCxnSpPr>
            <a:cxnSpLocks/>
          </p:cNvCxnSpPr>
          <p:nvPr/>
        </p:nvCxnSpPr>
        <p:spPr bwMode="auto">
          <a:xfrm flipV="1">
            <a:off x="695400" y="1917740"/>
            <a:ext cx="0" cy="863188"/>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677C815B-E72E-7D4F-8069-78423FD9B41C}"/>
              </a:ext>
            </a:extLst>
          </p:cNvPr>
          <p:cNvCxnSpPr>
            <a:cxnSpLocks/>
          </p:cNvCxnSpPr>
          <p:nvPr/>
        </p:nvCxnSpPr>
        <p:spPr bwMode="auto">
          <a:xfrm>
            <a:off x="695400" y="4436204"/>
            <a:ext cx="0" cy="720988"/>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50277328-2639-8C43-AF7E-5CCC262FB249}"/>
              </a:ext>
            </a:extLst>
          </p:cNvPr>
          <p:cNvCxnSpPr/>
          <p:nvPr/>
        </p:nvCxnSpPr>
        <p:spPr bwMode="auto">
          <a:xfrm>
            <a:off x="695400" y="4436204"/>
            <a:ext cx="720080"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22" name="Rectangle 21">
            <a:extLst>
              <a:ext uri="{FF2B5EF4-FFF2-40B4-BE49-F238E27FC236}">
                <a16:creationId xmlns:a16="http://schemas.microsoft.com/office/drawing/2014/main" id="{41278747-E1B0-864E-BF02-D1DDE6E709C1}"/>
              </a:ext>
            </a:extLst>
          </p:cNvPr>
          <p:cNvSpPr/>
          <p:nvPr/>
        </p:nvSpPr>
        <p:spPr>
          <a:xfrm>
            <a:off x="695400" y="3949658"/>
            <a:ext cx="1082348" cy="369332"/>
          </a:xfrm>
          <a:prstGeom prst="rect">
            <a:avLst/>
          </a:prstGeom>
        </p:spPr>
        <p:txBody>
          <a:bodyPr wrap="none">
            <a:spAutoFit/>
          </a:bodyPr>
          <a:lstStyle/>
          <a:p>
            <a:pPr lvl="0"/>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z global</a:t>
            </a:r>
            <a:endPar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Rectangle 22">
            <a:extLst>
              <a:ext uri="{FF2B5EF4-FFF2-40B4-BE49-F238E27FC236}">
                <a16:creationId xmlns:a16="http://schemas.microsoft.com/office/drawing/2014/main" id="{5A5A7B3E-EA7F-5746-A737-31E01D40F434}"/>
              </a:ext>
            </a:extLst>
          </p:cNvPr>
          <p:cNvSpPr/>
          <p:nvPr/>
        </p:nvSpPr>
        <p:spPr>
          <a:xfrm rot="16200000">
            <a:off x="-109662" y="4799925"/>
            <a:ext cx="1096775" cy="369332"/>
          </a:xfrm>
          <a:prstGeom prst="rect">
            <a:avLst/>
          </a:prstGeom>
        </p:spPr>
        <p:txBody>
          <a:bodyPr wrap="none">
            <a:spAutoFit/>
          </a:bodyPr>
          <a:lstStyle/>
          <a:p>
            <a:pPr lvl="0"/>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y global</a:t>
            </a:r>
            <a:endPar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Rectangle 26">
            <a:extLst>
              <a:ext uri="{FF2B5EF4-FFF2-40B4-BE49-F238E27FC236}">
                <a16:creationId xmlns:a16="http://schemas.microsoft.com/office/drawing/2014/main" id="{1343BFBF-C561-1142-AD2A-C804F2E79932}"/>
              </a:ext>
            </a:extLst>
          </p:cNvPr>
          <p:cNvSpPr/>
          <p:nvPr/>
        </p:nvSpPr>
        <p:spPr>
          <a:xfrm>
            <a:off x="5959629" y="3563724"/>
            <a:ext cx="928459" cy="369332"/>
          </a:xfrm>
          <a:prstGeom prst="rect">
            <a:avLst/>
          </a:prstGeom>
        </p:spPr>
        <p:txBody>
          <a:bodyPr wrap="none">
            <a:spAutoFit/>
          </a:bodyPr>
          <a:lstStyle/>
          <a:p>
            <a:pPr lvl="0"/>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y local</a:t>
            </a:r>
            <a:endPar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Rectangle 27">
            <a:extLst>
              <a:ext uri="{FF2B5EF4-FFF2-40B4-BE49-F238E27FC236}">
                <a16:creationId xmlns:a16="http://schemas.microsoft.com/office/drawing/2014/main" id="{7848488D-CE57-DC40-B283-73ED93F35D29}"/>
              </a:ext>
            </a:extLst>
          </p:cNvPr>
          <p:cNvSpPr/>
          <p:nvPr/>
        </p:nvSpPr>
        <p:spPr>
          <a:xfrm>
            <a:off x="6031637" y="6011996"/>
            <a:ext cx="928459" cy="369332"/>
          </a:xfrm>
          <a:prstGeom prst="rect">
            <a:avLst/>
          </a:prstGeom>
        </p:spPr>
        <p:txBody>
          <a:bodyPr wrap="none">
            <a:spAutoFit/>
          </a:bodyPr>
          <a:lstStyle/>
          <a:p>
            <a:pPr lvl="0"/>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y local</a:t>
            </a:r>
            <a:endPar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a:extLst>
              <a:ext uri="{FF2B5EF4-FFF2-40B4-BE49-F238E27FC236}">
                <a16:creationId xmlns:a16="http://schemas.microsoft.com/office/drawing/2014/main" id="{612038CE-A329-ED4D-BCA0-C1C38DFE3123}"/>
              </a:ext>
            </a:extLst>
          </p:cNvPr>
          <p:cNvSpPr/>
          <p:nvPr/>
        </p:nvSpPr>
        <p:spPr>
          <a:xfrm rot="16200000">
            <a:off x="2134736" y="2155232"/>
            <a:ext cx="928459" cy="369332"/>
          </a:xfrm>
          <a:prstGeom prst="rect">
            <a:avLst/>
          </a:prstGeom>
        </p:spPr>
        <p:txBody>
          <a:bodyPr wrap="none">
            <a:spAutoFit/>
          </a:bodyPr>
          <a:lstStyle/>
          <a:p>
            <a:pPr lvl="0"/>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x local</a:t>
            </a:r>
            <a:endPar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Rectangle 29">
            <a:extLst>
              <a:ext uri="{FF2B5EF4-FFF2-40B4-BE49-F238E27FC236}">
                <a16:creationId xmlns:a16="http://schemas.microsoft.com/office/drawing/2014/main" id="{8ECBE03E-768E-384D-98CF-EBBE3D28150C}"/>
              </a:ext>
            </a:extLst>
          </p:cNvPr>
          <p:cNvSpPr/>
          <p:nvPr/>
        </p:nvSpPr>
        <p:spPr>
          <a:xfrm rot="16200000">
            <a:off x="1956841" y="4715766"/>
            <a:ext cx="1475084" cy="369332"/>
          </a:xfrm>
          <a:prstGeom prst="rect">
            <a:avLst/>
          </a:prstGeom>
        </p:spPr>
        <p:txBody>
          <a:bodyPr wrap="none">
            <a:spAutoFit/>
          </a:bodyPr>
          <a:lstStyle/>
          <a:p>
            <a:pPr lvl="0"/>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z local drift</a:t>
            </a:r>
            <a:endPar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31" name="TextBox 30">
            <a:extLst>
              <a:ext uri="{FF2B5EF4-FFF2-40B4-BE49-F238E27FC236}">
                <a16:creationId xmlns:a16="http://schemas.microsoft.com/office/drawing/2014/main" id="{A2685E7F-256E-6D40-9F17-C3984944A24E}"/>
              </a:ext>
            </a:extLst>
          </p:cNvPr>
          <p:cNvSpPr txBox="1"/>
          <p:nvPr/>
        </p:nvSpPr>
        <p:spPr>
          <a:xfrm>
            <a:off x="8832304" y="1701963"/>
            <a:ext cx="3113692" cy="4308872"/>
          </a:xfrm>
          <a:prstGeom prst="rect">
            <a:avLst/>
          </a:prstGeom>
          <a:noFill/>
        </p:spPr>
        <p:txBody>
          <a:bodyPr wrap="square" rtlCol="0">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Event display with module and telescope</a:t>
            </a:r>
          </a:p>
          <a:p>
            <a:endParaRPr lang="en-GB" sz="1800" dirty="0">
              <a:latin typeface="Verdana" panose="020B0604030504040204" pitchFamily="34" charset="0"/>
              <a:ea typeface="Verdana" panose="020B0604030504040204" pitchFamily="34" charset="0"/>
              <a:cs typeface="Verdana" panose="020B0604030504040204" pitchFamily="34" charset="0"/>
            </a:endParaRPr>
          </a:p>
          <a:p>
            <a:r>
              <a:rPr lang="en-GB" sz="1800" dirty="0">
                <a:latin typeface="Verdana" panose="020B0604030504040204" pitchFamily="34" charset="0"/>
                <a:ea typeface="Verdana" panose="020B0604030504040204" pitchFamily="34" charset="0"/>
                <a:cs typeface="Verdana" panose="020B0604030504040204" pitchFamily="34" charset="0"/>
              </a:rPr>
              <a:t>TPX3 t</a:t>
            </a:r>
            <a:r>
              <a:rPr lang="en-NL" sz="1800" dirty="0">
                <a:latin typeface="Verdana" panose="020B0604030504040204" pitchFamily="34" charset="0"/>
                <a:ea typeface="Verdana" panose="020B0604030504040204" pitchFamily="34" charset="0"/>
                <a:cs typeface="Verdana" panose="020B0604030504040204" pitchFamily="34" charset="0"/>
              </a:rPr>
              <a:t>rack 1130 hits</a:t>
            </a:r>
          </a:p>
          <a:p>
            <a:r>
              <a:rPr lang="en-NL" sz="1800" dirty="0">
                <a:latin typeface="Symbol" pitchFamily="2" charset="2"/>
                <a:ea typeface="Verdana" panose="020B0604030504040204" pitchFamily="34" charset="0"/>
                <a:cs typeface="Verdana" panose="020B0604030504040204" pitchFamily="34" charset="0"/>
              </a:rPr>
              <a:t>c</a:t>
            </a:r>
            <a:r>
              <a:rPr lang="en-NL" sz="1800" baseline="30000" dirty="0">
                <a:latin typeface="Symbol" pitchFamily="2" charset="2"/>
                <a:ea typeface="Verdana" panose="020B0604030504040204" pitchFamily="34" charset="0"/>
                <a:cs typeface="Verdana" panose="020B0604030504040204" pitchFamily="34" charset="0"/>
              </a:rPr>
              <a:t>2</a:t>
            </a:r>
            <a:r>
              <a:rPr lang="en-NL" sz="1800" baseline="-25000" dirty="0">
                <a:latin typeface="Verdana" panose="020B0604030504040204" pitchFamily="34" charset="0"/>
                <a:ea typeface="Verdana" panose="020B0604030504040204" pitchFamily="34" charset="0"/>
                <a:cs typeface="Verdana" panose="020B0604030504040204" pitchFamily="34" charset="0"/>
              </a:rPr>
              <a:t>xy</a:t>
            </a:r>
            <a:r>
              <a:rPr lang="en-NL" sz="1800" dirty="0">
                <a:latin typeface="Symbol" pitchFamily="2" charset="2"/>
                <a:ea typeface="Verdana" panose="020B0604030504040204" pitchFamily="34" charset="0"/>
                <a:cs typeface="Verdana" panose="020B0604030504040204" pitchFamily="34" charset="0"/>
              </a:rPr>
              <a:t>  = </a:t>
            </a:r>
            <a:r>
              <a:rPr lang="en-NL" sz="1800" dirty="0">
                <a:latin typeface="Verdana" panose="020B0604030504040204" pitchFamily="34" charset="0"/>
                <a:ea typeface="Verdana" panose="020B0604030504040204" pitchFamily="34" charset="0"/>
                <a:cs typeface="Verdana" panose="020B0604030504040204" pitchFamily="34" charset="0"/>
              </a:rPr>
              <a:t>677.5/1128 </a:t>
            </a:r>
          </a:p>
          <a:p>
            <a:r>
              <a:rPr lang="en-NL" sz="1800" dirty="0">
                <a:latin typeface="Symbol" pitchFamily="2" charset="2"/>
                <a:ea typeface="Verdana" panose="020B0604030504040204" pitchFamily="34" charset="0"/>
                <a:cs typeface="Verdana" panose="020B0604030504040204" pitchFamily="34" charset="0"/>
              </a:rPr>
              <a:t>c</a:t>
            </a:r>
            <a:r>
              <a:rPr lang="en-NL" sz="1800" baseline="30000" dirty="0">
                <a:latin typeface="Symbol" pitchFamily="2" charset="2"/>
                <a:ea typeface="Verdana" panose="020B0604030504040204" pitchFamily="34" charset="0"/>
                <a:cs typeface="Verdana" panose="020B0604030504040204" pitchFamily="34" charset="0"/>
              </a:rPr>
              <a:t>2</a:t>
            </a:r>
            <a:r>
              <a:rPr lang="en-NL" sz="1800" baseline="-25000" dirty="0">
                <a:latin typeface="Verdana" panose="020B0604030504040204" pitchFamily="34" charset="0"/>
                <a:ea typeface="Verdana" panose="020B0604030504040204" pitchFamily="34" charset="0"/>
                <a:cs typeface="Verdana" panose="020B0604030504040204" pitchFamily="34" charset="0"/>
              </a:rPr>
              <a:t>z</a:t>
            </a:r>
            <a:r>
              <a:rPr lang="en-NL" sz="1800" dirty="0">
                <a:latin typeface="Symbol" pitchFamily="2" charset="2"/>
                <a:ea typeface="Verdana" panose="020B0604030504040204" pitchFamily="34" charset="0"/>
                <a:cs typeface="Verdana" panose="020B0604030504040204" pitchFamily="34" charset="0"/>
              </a:rPr>
              <a:t>  =  </a:t>
            </a:r>
            <a:r>
              <a:rPr lang="en-NL" sz="1800" dirty="0">
                <a:latin typeface="Verdana" panose="020B0604030504040204" pitchFamily="34" charset="0"/>
                <a:ea typeface="Verdana" panose="020B0604030504040204" pitchFamily="34" charset="0"/>
                <a:cs typeface="Verdana" panose="020B0604030504040204" pitchFamily="34" charset="0"/>
              </a:rPr>
              <a:t>775.9/1069</a:t>
            </a:r>
          </a:p>
          <a:p>
            <a:endParaRPr lang="en-NL" sz="1800" dirty="0">
              <a:latin typeface="Verdana" panose="020B0604030504040204" pitchFamily="34" charset="0"/>
              <a:ea typeface="Verdana" panose="020B0604030504040204" pitchFamily="34" charset="0"/>
              <a:cs typeface="Verdana" panose="020B0604030504040204" pitchFamily="34" charset="0"/>
            </a:endParaRPr>
          </a:p>
          <a:p>
            <a:r>
              <a:rPr lang="en-NL" sz="1800" dirty="0">
                <a:latin typeface="Verdana" panose="020B0604030504040204" pitchFamily="34" charset="0"/>
                <a:ea typeface="Verdana" panose="020B0604030504040204" pitchFamily="34" charset="0"/>
                <a:cs typeface="Verdana" panose="020B0604030504040204" pitchFamily="34" charset="0"/>
              </a:rPr>
              <a:t>Asymmetric tail outlier removal applied 1071 hits in z kept.</a:t>
            </a:r>
          </a:p>
          <a:p>
            <a:endParaRPr lang="en-NL" sz="180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r>
              <a:rPr lang="en-NL" sz="1800" dirty="0">
                <a:solidFill>
                  <a:srgbClr val="FF0000"/>
                </a:solidFill>
                <a:latin typeface="Verdana" panose="020B0604030504040204" pitchFamily="34" charset="0"/>
                <a:ea typeface="Verdana" panose="020B0604030504040204" pitchFamily="34" charset="0"/>
                <a:cs typeface="Verdana" panose="020B0604030504040204" pitchFamily="34" charset="0"/>
              </a:rPr>
              <a:t>TPX3 track hits</a:t>
            </a:r>
          </a:p>
          <a:p>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Telescope track hits </a:t>
            </a:r>
            <a:r>
              <a:rPr lang="en-NL" sz="1800" dirty="0">
                <a:solidFill>
                  <a:srgbClr val="66FF33"/>
                </a:solidFill>
                <a:latin typeface="Verdana" panose="020B0604030504040204" pitchFamily="34" charset="0"/>
                <a:ea typeface="Verdana" panose="020B0604030504040204" pitchFamily="34" charset="0"/>
                <a:cs typeface="Verdana" panose="020B0604030504040204" pitchFamily="34" charset="0"/>
              </a:rPr>
              <a:t>(off track green) </a:t>
            </a:r>
          </a:p>
          <a:p>
            <a:endParaRPr lang="en-NL" sz="1800" dirty="0">
              <a:latin typeface="Symbol" pitchFamily="2" charset="2"/>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33243766"/>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9F73A8-D0CD-5945-751B-CD11902365BE}"/>
              </a:ext>
            </a:extLst>
          </p:cNvPr>
          <p:cNvPicPr>
            <a:picLocks noChangeAspect="1"/>
          </p:cNvPicPr>
          <p:nvPr/>
        </p:nvPicPr>
        <p:blipFill>
          <a:blip r:embed="rId3"/>
          <a:stretch>
            <a:fillRect/>
          </a:stretch>
        </p:blipFill>
        <p:spPr>
          <a:xfrm rot="5400000">
            <a:off x="646501" y="982682"/>
            <a:ext cx="4174905" cy="5367735"/>
          </a:xfrm>
          <a:prstGeom prst="rect">
            <a:avLst/>
          </a:prstGeom>
        </p:spPr>
      </p:pic>
      <p:pic>
        <p:nvPicPr>
          <p:cNvPr id="15" name="Picture 14">
            <a:extLst>
              <a:ext uri="{FF2B5EF4-FFF2-40B4-BE49-F238E27FC236}">
                <a16:creationId xmlns:a16="http://schemas.microsoft.com/office/drawing/2014/main" id="{E17DB24D-D505-EA93-82A4-8F02996A2A1D}"/>
              </a:ext>
            </a:extLst>
          </p:cNvPr>
          <p:cNvPicPr>
            <a:picLocks noChangeAspect="1"/>
          </p:cNvPicPr>
          <p:nvPr/>
        </p:nvPicPr>
        <p:blipFill>
          <a:blip r:embed="rId4"/>
          <a:stretch>
            <a:fillRect/>
          </a:stretch>
        </p:blipFill>
        <p:spPr>
          <a:xfrm rot="5400000">
            <a:off x="5305756" y="1035197"/>
            <a:ext cx="4163356" cy="5352887"/>
          </a:xfrm>
          <a:prstGeom prst="rect">
            <a:avLst/>
          </a:prstGeom>
        </p:spPr>
      </p:pic>
      <p:pic>
        <p:nvPicPr>
          <p:cNvPr id="11" name="Picture 10" descr="bonn.png"/>
          <p:cNvPicPr>
            <a:picLocks noChangeAspect="1"/>
          </p:cNvPicPr>
          <p:nvPr/>
        </p:nvPicPr>
        <p:blipFill>
          <a:blip r:embed="rId5"/>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7"/>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8"/>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857AC25-F9CC-4542-8D97-7A2537A23311}"/>
                  </a:ext>
                </a:extLst>
              </p:cNvPr>
              <p:cNvSpPr txBox="1"/>
              <p:nvPr/>
            </p:nvSpPr>
            <p:spPr>
              <a:xfrm>
                <a:off x="3468334" y="1528232"/>
                <a:ext cx="613710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000" b="0" i="1" smtClean="0">
                          <a:solidFill>
                            <a:schemeClr val="tx1"/>
                          </a:solidFill>
                          <a:latin typeface="Cambria Math" panose="02040503050406030204" pitchFamily="18" charset="0"/>
                          <a:ea typeface="Cambria Math" panose="02040503050406030204" pitchFamily="18" charset="0"/>
                          <a:cs typeface="Verdana" panose="020B0604030504040204" pitchFamily="34" charset="0"/>
                        </a:rPr>
                        <m:t>σ</m:t>
                      </m:r>
                      <m:r>
                        <m:rPr>
                          <m:sty m:val="p"/>
                        </m:rP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xy</m:t>
                      </m:r>
                      <m: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m:t>
                      </m:r>
                      <m:r>
                        <m:rPr>
                          <m:sty m:val="p"/>
                        </m:rP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z</m:t>
                      </m:r>
                      <m:r>
                        <a:rPr lang="en-US" sz="2000" b="0" i="0" baseline="30000" smtClean="0">
                          <a:solidFill>
                            <a:schemeClr val="tx1"/>
                          </a:solidFill>
                          <a:latin typeface="Cambria Math" panose="02040503050406030204" pitchFamily="18" charset="0"/>
                          <a:ea typeface="Verdana" panose="020B0604030504040204" pitchFamily="34" charset="0"/>
                          <a:cs typeface="Verdana" panose="020B0604030504040204" pitchFamily="34" charset="0"/>
                        </a:rPr>
                        <m:t>2</m:t>
                      </m:r>
                      <m: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m:t>
                      </m:r>
                      <m:r>
                        <m:rPr>
                          <m:sty m:val="p"/>
                        </m:rPr>
                        <a:rPr lang="el-GR" sz="2000" b="0" i="1" smtClean="0">
                          <a:solidFill>
                            <a:schemeClr val="tx1"/>
                          </a:solidFill>
                          <a:latin typeface="Cambria Math" panose="02040503050406030204" pitchFamily="18" charset="0"/>
                          <a:ea typeface="Cambria Math" panose="02040503050406030204" pitchFamily="18" charset="0"/>
                          <a:cs typeface="Verdana" panose="020B0604030504040204" pitchFamily="34" charset="0"/>
                        </a:rPr>
                        <m:t>σ</m:t>
                      </m:r>
                      <m:r>
                        <a:rPr lang="en-US" sz="2000" b="0" i="0" baseline="30000" smtClean="0">
                          <a:solidFill>
                            <a:schemeClr val="tx1"/>
                          </a:solidFill>
                          <a:latin typeface="Cambria Math" panose="02040503050406030204" pitchFamily="18" charset="0"/>
                          <a:ea typeface="Cambria Math" panose="02040503050406030204" pitchFamily="18" charset="0"/>
                          <a:cs typeface="Verdana" panose="020B0604030504040204" pitchFamily="34" charset="0"/>
                        </a:rPr>
                        <m:t>2</m:t>
                      </m:r>
                      <m:r>
                        <m:rPr>
                          <m:sty m:val="p"/>
                        </m:rP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xy</m:t>
                      </m:r>
                      <m:r>
                        <a:rPr lang="en-US" sz="2000" b="0" i="0" baseline="-51000" smtClean="0">
                          <a:solidFill>
                            <a:schemeClr val="tx1"/>
                          </a:solidFill>
                          <a:latin typeface="Cambria Math" panose="02040503050406030204" pitchFamily="18" charset="0"/>
                          <a:ea typeface="Verdana" panose="020B0604030504040204" pitchFamily="34" charset="0"/>
                          <a:cs typeface="Verdana" panose="020B0604030504040204" pitchFamily="34" charset="0"/>
                        </a:rPr>
                        <m:t>0</m:t>
                      </m:r>
                      <m: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m:t>
                      </m:r>
                      <m:r>
                        <m:rPr>
                          <m:sty m:val="p"/>
                        </m:rP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z</m:t>
                      </m:r>
                      <m:r>
                        <a:rPr lang="en-US" sz="2000" b="0" i="0" baseline="-51000" smtClean="0">
                          <a:solidFill>
                            <a:schemeClr val="tx1"/>
                          </a:solidFill>
                          <a:latin typeface="Cambria Math" panose="02040503050406030204" pitchFamily="18" charset="0"/>
                          <a:ea typeface="Verdana" panose="020B0604030504040204" pitchFamily="34" charset="0"/>
                          <a:cs typeface="Verdana" panose="020B0604030504040204" pitchFamily="34" charset="0"/>
                        </a:rPr>
                        <m:t>0</m:t>
                      </m:r>
                      <m: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m:t>
                      </m:r>
                      <m:r>
                        <m:rPr>
                          <m:sty m:val="p"/>
                        </m:rP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D</m:t>
                      </m:r>
                      <m:r>
                        <a:rPr lang="en-US" sz="2000" b="0" i="0" baseline="30000" smtClean="0">
                          <a:solidFill>
                            <a:schemeClr val="tx1"/>
                          </a:solidFill>
                          <a:latin typeface="Cambria Math" panose="02040503050406030204" pitchFamily="18" charset="0"/>
                          <a:ea typeface="Verdana" panose="020B0604030504040204" pitchFamily="34" charset="0"/>
                          <a:cs typeface="Verdana" panose="020B0604030504040204" pitchFamily="34" charset="0"/>
                        </a:rPr>
                        <m:t>2</m:t>
                      </m:r>
                      <m:r>
                        <m:rPr>
                          <m:sty m:val="p"/>
                        </m:rP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xy</m:t>
                      </m:r>
                      <m: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m:t>
                      </m:r>
                      <m:r>
                        <m:rPr>
                          <m:sty m:val="p"/>
                        </m:rP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z</m:t>
                      </m:r>
                      <m: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 </m:t>
                      </m:r>
                      <m:d>
                        <m:dPr>
                          <m:ctrlPr>
                            <a:rPr lang="en-US" sz="2000" b="0" i="1" smtClean="0">
                              <a:solidFill>
                                <a:schemeClr val="tx1"/>
                              </a:solidFill>
                              <a:latin typeface="Cambria Math" panose="02040503050406030204" pitchFamily="18" charset="0"/>
                              <a:ea typeface="Verdana" panose="020B0604030504040204" pitchFamily="34" charset="0"/>
                              <a:cs typeface="Verdana" panose="020B0604030504040204" pitchFamily="34" charset="0"/>
                            </a:rPr>
                          </m:ctrlPr>
                        </m:dPr>
                        <m:e>
                          <m:r>
                            <m:rPr>
                              <m:sty m:val="p"/>
                            </m:rP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z</m:t>
                          </m:r>
                          <m: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m:t>
                          </m:r>
                          <m:r>
                            <m:rPr>
                              <m:sty m:val="p"/>
                            </m:rPr>
                            <a:rPr lang="en-US" sz="2000" b="0" i="0" smtClean="0">
                              <a:solidFill>
                                <a:schemeClr val="tx1"/>
                              </a:solidFill>
                              <a:latin typeface="Cambria Math" panose="02040503050406030204" pitchFamily="18" charset="0"/>
                              <a:ea typeface="Verdana" panose="020B0604030504040204" pitchFamily="34" charset="0"/>
                              <a:cs typeface="Verdana" panose="020B0604030504040204" pitchFamily="34" charset="0"/>
                            </a:rPr>
                            <m:t>z</m:t>
                          </m:r>
                          <m:r>
                            <a:rPr lang="en-US" sz="2000" b="0" i="0" baseline="-25000" smtClean="0">
                              <a:solidFill>
                                <a:schemeClr val="tx1"/>
                              </a:solidFill>
                              <a:latin typeface="Cambria Math" panose="02040503050406030204" pitchFamily="18" charset="0"/>
                              <a:ea typeface="Verdana" panose="020B0604030504040204" pitchFamily="34" charset="0"/>
                              <a:cs typeface="Verdana" panose="020B0604030504040204" pitchFamily="34" charset="0"/>
                            </a:rPr>
                            <m:t>0</m:t>
                          </m:r>
                        </m:e>
                      </m:d>
                    </m:oMath>
                  </m:oMathPara>
                </a14:m>
                <a:endParaRPr lang="en-NL"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7" name="TextBox 6">
                <a:extLst>
                  <a:ext uri="{FF2B5EF4-FFF2-40B4-BE49-F238E27FC236}">
                    <a16:creationId xmlns:a16="http://schemas.microsoft.com/office/drawing/2014/main" id="{9857AC25-F9CC-4542-8D97-7A2537A23311}"/>
                  </a:ext>
                </a:extLst>
              </p:cNvPr>
              <p:cNvSpPr txBox="1">
                <a:spLocks noRot="1" noChangeAspect="1" noMove="1" noResize="1" noEditPoints="1" noAdjustHandles="1" noChangeArrowheads="1" noChangeShapeType="1" noTextEdit="1"/>
              </p:cNvSpPr>
              <p:nvPr/>
            </p:nvSpPr>
            <p:spPr>
              <a:xfrm>
                <a:off x="3468334" y="1528232"/>
                <a:ext cx="6137101" cy="400110"/>
              </a:xfrm>
              <a:prstGeom prst="rect">
                <a:avLst/>
              </a:prstGeom>
              <a:blipFill>
                <a:blip r:embed="rId9"/>
                <a:stretch>
                  <a:fillRect b="-21875"/>
                </a:stretch>
              </a:blipFill>
            </p:spPr>
            <p:txBody>
              <a:bodyPr/>
              <a:lstStyle/>
              <a:p>
                <a:r>
                  <a:rPr lang="nl-NL">
                    <a:noFill/>
                  </a:rPr>
                  <a:t> </a:t>
                </a:r>
              </a:p>
            </p:txBody>
          </p:sp>
        </mc:Fallback>
      </mc:AlternateContent>
      <p:sp>
        <p:nvSpPr>
          <p:cNvPr id="6" name="Rectangle 5">
            <a:extLst>
              <a:ext uri="{FF2B5EF4-FFF2-40B4-BE49-F238E27FC236}">
                <a16:creationId xmlns:a16="http://schemas.microsoft.com/office/drawing/2014/main" id="{CBE9A115-CBBB-AB48-B4FC-687AD867E71B}"/>
              </a:ext>
            </a:extLst>
          </p:cNvPr>
          <p:cNvSpPr/>
          <p:nvPr/>
        </p:nvSpPr>
        <p:spPr>
          <a:xfrm>
            <a:off x="4465198" y="1011600"/>
            <a:ext cx="3725700" cy="461665"/>
          </a:xfrm>
          <a:prstGeom prst="rect">
            <a:avLst/>
          </a:prstGeom>
        </p:spPr>
        <p:txBody>
          <a:bodyPr wrap="none">
            <a:spAutoFit/>
          </a:bodyPr>
          <a:lstStyle/>
          <a:p>
            <a:r>
              <a:rPr lang="en-US" dirty="0">
                <a:latin typeface="Verdana"/>
                <a:cs typeface="Verdana"/>
              </a:rPr>
              <a:t>B=1 T p=5 and 6 GeV </a:t>
            </a:r>
          </a:p>
        </p:txBody>
      </p:sp>
      <p:sp>
        <p:nvSpPr>
          <p:cNvPr id="12" name="Rectangle 11">
            <a:extLst>
              <a:ext uri="{FF2B5EF4-FFF2-40B4-BE49-F238E27FC236}">
                <a16:creationId xmlns:a16="http://schemas.microsoft.com/office/drawing/2014/main" id="{2D622529-83D1-C947-914D-2A662B6063D4}"/>
              </a:ext>
            </a:extLst>
          </p:cNvPr>
          <p:cNvSpPr/>
          <p:nvPr/>
        </p:nvSpPr>
        <p:spPr>
          <a:xfrm>
            <a:off x="2848603" y="4479503"/>
            <a:ext cx="1087157" cy="461665"/>
          </a:xfrm>
          <a:prstGeom prst="rect">
            <a:avLst/>
          </a:prstGeom>
        </p:spPr>
        <p:txBody>
          <a:bodyPr wrap="none">
            <a:spAutoFit/>
          </a:bodyPr>
          <a:lstStyle/>
          <a:p>
            <a:r>
              <a:rPr lang="en-NL" dirty="0">
                <a:solidFill>
                  <a:srgbClr val="00B050"/>
                </a:solidFill>
                <a:latin typeface="Verdana" panose="020B0604030504040204" pitchFamily="34" charset="0"/>
                <a:ea typeface="Verdana" panose="020B0604030504040204" pitchFamily="34" charset="0"/>
                <a:cs typeface="Verdana" panose="020B0604030504040204" pitchFamily="34" charset="0"/>
              </a:rPr>
              <a:t>T2K*</a:t>
            </a:r>
            <a:r>
              <a:rPr lang="en-NL" dirty="0">
                <a:latin typeface="Verdana" panose="020B0604030504040204" pitchFamily="34" charset="0"/>
                <a:ea typeface="Verdana" panose="020B0604030504040204" pitchFamily="34" charset="0"/>
                <a:cs typeface="Verdana" panose="020B0604030504040204" pitchFamily="34" charset="0"/>
              </a:rPr>
              <a:t> </a:t>
            </a:r>
          </a:p>
        </p:txBody>
      </p:sp>
      <p:sp>
        <p:nvSpPr>
          <p:cNvPr id="13" name="Rectangle 12">
            <a:extLst>
              <a:ext uri="{FF2B5EF4-FFF2-40B4-BE49-F238E27FC236}">
                <a16:creationId xmlns:a16="http://schemas.microsoft.com/office/drawing/2014/main" id="{CB5D82F0-AB05-1043-BC3A-77C8BA068851}"/>
              </a:ext>
            </a:extLst>
          </p:cNvPr>
          <p:cNvSpPr/>
          <p:nvPr/>
        </p:nvSpPr>
        <p:spPr>
          <a:xfrm>
            <a:off x="2794101" y="4047455"/>
            <a:ext cx="1141659" cy="461665"/>
          </a:xfrm>
          <a:prstGeom prst="rect">
            <a:avLst/>
          </a:prstGeom>
        </p:spPr>
        <p:txBody>
          <a:bodyPr wrap="none">
            <a:spAutoFit/>
          </a:bodyPr>
          <a:lstStyle/>
          <a:p>
            <a:r>
              <a:rPr lang="en-NL" dirty="0">
                <a:latin typeface="Verdana" panose="020B0604030504040204" pitchFamily="34" charset="0"/>
                <a:ea typeface="Verdana" panose="020B0604030504040204" pitchFamily="34" charset="0"/>
                <a:cs typeface="Verdana" panose="020B0604030504040204" pitchFamily="34" charset="0"/>
              </a:rPr>
              <a:t>B=1 T</a:t>
            </a:r>
          </a:p>
        </p:txBody>
      </p:sp>
      <p:sp>
        <p:nvSpPr>
          <p:cNvPr id="14" name="Rectangle 13">
            <a:extLst>
              <a:ext uri="{FF2B5EF4-FFF2-40B4-BE49-F238E27FC236}">
                <a16:creationId xmlns:a16="http://schemas.microsoft.com/office/drawing/2014/main" id="{2AC35BA8-DF98-CC42-AB3A-8CF60A5580F0}"/>
              </a:ext>
            </a:extLst>
          </p:cNvPr>
          <p:cNvSpPr/>
          <p:nvPr/>
        </p:nvSpPr>
        <p:spPr>
          <a:xfrm>
            <a:off x="1855334" y="1422400"/>
            <a:ext cx="2278188" cy="400110"/>
          </a:xfrm>
          <a:prstGeom prst="rect">
            <a:avLst/>
          </a:prstGeom>
        </p:spPr>
        <p:txBody>
          <a:bodyPr wrap="none">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Fitted resolution</a:t>
            </a:r>
            <a:endParaRPr lang="en-NL" sz="2000" dirty="0"/>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92CF553F-AC33-FD42-8514-88C6B50EE1F8}"/>
                  </a:ext>
                </a:extLst>
              </p:cNvPr>
              <p:cNvSpPr/>
              <p:nvPr/>
            </p:nvSpPr>
            <p:spPr>
              <a:xfrm>
                <a:off x="1199456" y="2636912"/>
                <a:ext cx="2077107" cy="400110"/>
              </a:xfrm>
              <a:prstGeom prst="rect">
                <a:avLst/>
              </a:prstGeom>
            </p:spPr>
            <p:txBody>
              <a:bodyPr wrap="none">
                <a:spAutoFit/>
              </a:bodyPr>
              <a:lstStyle/>
              <a:p>
                <a14:m>
                  <m:oMath xmlns:m="http://schemas.openxmlformats.org/officeDocument/2006/math">
                    <m:r>
                      <m:rPr>
                        <m:sty m:val="p"/>
                      </m:rPr>
                      <a:rPr lang="en-US" sz="2000" i="1" smtClean="0">
                        <a:solidFill>
                          <a:srgbClr val="0066FF"/>
                        </a:solidFill>
                        <a:latin typeface="Cambria Math" panose="02040503050406030204" pitchFamily="18" charset="0"/>
                        <a:ea typeface="Cambria Math" panose="02040503050406030204" pitchFamily="18" charset="0"/>
                        <a:cs typeface="Verdana" panose="020B0604030504040204" pitchFamily="34" charset="0"/>
                      </a:rPr>
                      <m:t>D</m:t>
                    </m:r>
                    <m:r>
                      <m:rPr>
                        <m:sty m:val="p"/>
                      </m:rPr>
                      <a:rPr lang="en-US" sz="2000" b="0" i="0" baseline="-25000" smtClean="0">
                        <a:solidFill>
                          <a:srgbClr val="0066FF"/>
                        </a:solidFill>
                        <a:latin typeface="Cambria Math" panose="02040503050406030204" pitchFamily="18" charset="0"/>
                        <a:ea typeface="Verdana" panose="020B0604030504040204" pitchFamily="34" charset="0"/>
                        <a:cs typeface="Verdana" panose="020B0604030504040204" pitchFamily="34" charset="0"/>
                      </a:rPr>
                      <m:t>T</m:t>
                    </m:r>
                  </m:oMath>
                </a14:m>
                <a:r>
                  <a:rPr lang="en-NL" sz="2000" dirty="0">
                    <a:solidFill>
                      <a:srgbClr val="0066FF"/>
                    </a:solidFill>
                  </a:rPr>
                  <a:t>  1</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20 </a:t>
                </a:r>
                <a:r>
                  <a:rPr lang="en-NL" sz="1800" dirty="0">
                    <a:solidFill>
                      <a:srgbClr val="0066FF"/>
                    </a:solidFill>
                    <a:latin typeface="Symbol" pitchFamily="2" charset="2"/>
                    <a:ea typeface="Verdana" panose="020B0604030504040204" pitchFamily="34" charset="0"/>
                    <a:cs typeface="Verdana" panose="020B0604030504040204" pitchFamily="34" charset="0"/>
                  </a:rPr>
                  <a:t>m</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solidFill>
                              <a:srgbClr val="0066FF"/>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solidFill>
                              <a:srgbClr val="0066FF"/>
                            </a:solidFill>
                            <a:latin typeface="Cambria Math" panose="02040503050406030204" pitchFamily="18" charset="0"/>
                            <a:ea typeface="Cambria Math" panose="02040503050406030204" pitchFamily="18" charset="0"/>
                            <a:cs typeface="Verdana" panose="020B0604030504040204" pitchFamily="34" charset="0"/>
                          </a:rPr>
                          <m:t>cm</m:t>
                        </m:r>
                      </m:e>
                    </m:rad>
                  </m:oMath>
                </a14:m>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 </a:t>
                </a:r>
                <a:endParaRPr lang="en-NL" dirty="0">
                  <a:solidFill>
                    <a:srgbClr val="0066FF"/>
                  </a:solidFill>
                </a:endParaRPr>
              </a:p>
            </p:txBody>
          </p:sp>
        </mc:Choice>
        <mc:Fallback xmlns="">
          <p:sp>
            <p:nvSpPr>
              <p:cNvPr id="16" name="Rectangle 15">
                <a:extLst>
                  <a:ext uri="{FF2B5EF4-FFF2-40B4-BE49-F238E27FC236}">
                    <a16:creationId xmlns:a16="http://schemas.microsoft.com/office/drawing/2014/main" id="{92CF553F-AC33-FD42-8514-88C6B50EE1F8}"/>
                  </a:ext>
                </a:extLst>
              </p:cNvPr>
              <p:cNvSpPr>
                <a:spLocks noRot="1" noChangeAspect="1" noMove="1" noResize="1" noEditPoints="1" noAdjustHandles="1" noChangeArrowheads="1" noChangeShapeType="1" noTextEdit="1"/>
              </p:cNvSpPr>
              <p:nvPr/>
            </p:nvSpPr>
            <p:spPr>
              <a:xfrm>
                <a:off x="1199456" y="2636912"/>
                <a:ext cx="2077107" cy="400110"/>
              </a:xfrm>
              <a:prstGeom prst="rect">
                <a:avLst/>
              </a:prstGeom>
              <a:blipFill>
                <a:blip r:embed="rId10"/>
                <a:stretch>
                  <a:fillRect t="-9091" b="-24242"/>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E0FF07E6-8FC2-EE45-8BB8-771EDFD97069}"/>
                  </a:ext>
                </a:extLst>
              </p:cNvPr>
              <p:cNvSpPr/>
              <p:nvPr/>
            </p:nvSpPr>
            <p:spPr>
              <a:xfrm>
                <a:off x="5735960" y="2679884"/>
                <a:ext cx="2004972" cy="400110"/>
              </a:xfrm>
              <a:prstGeom prst="rect">
                <a:avLst/>
              </a:prstGeom>
            </p:spPr>
            <p:txBody>
              <a:bodyPr wrap="none">
                <a:spAutoFit/>
              </a:bodyPr>
              <a:lstStyle/>
              <a:p>
                <a:pPr lvl="0"/>
                <a14:m>
                  <m:oMath xmlns:m="http://schemas.openxmlformats.org/officeDocument/2006/math">
                    <m:r>
                      <m:rPr>
                        <m:sty m:val="p"/>
                      </m:rPr>
                      <a:rPr lang="en-US" sz="2000" i="1" smtClean="0">
                        <a:solidFill>
                          <a:srgbClr val="0066FF"/>
                        </a:solidFill>
                        <a:latin typeface="Cambria Math" panose="02040503050406030204" pitchFamily="18" charset="0"/>
                        <a:ea typeface="Cambria Math" panose="02040503050406030204" pitchFamily="18" charset="0"/>
                        <a:cs typeface="Verdana" panose="020B0604030504040204" pitchFamily="34" charset="0"/>
                      </a:rPr>
                      <m:t>D</m:t>
                    </m:r>
                    <m:r>
                      <m:rPr>
                        <m:sty m:val="p"/>
                      </m:rPr>
                      <a:rPr lang="en-US" sz="2000" b="0" i="0" baseline="-25000" smtClean="0">
                        <a:solidFill>
                          <a:srgbClr val="0066FF"/>
                        </a:solidFill>
                        <a:latin typeface="Cambria Math" panose="02040503050406030204" pitchFamily="18" charset="0"/>
                        <a:ea typeface="Verdana" panose="020B0604030504040204" pitchFamily="34" charset="0"/>
                        <a:cs typeface="Verdana" panose="020B0604030504040204" pitchFamily="34" charset="0"/>
                      </a:rPr>
                      <m:t>L</m:t>
                    </m:r>
                  </m:oMath>
                </a14:m>
                <a:r>
                  <a:rPr lang="en-NL" sz="2000" dirty="0">
                    <a:solidFill>
                      <a:srgbClr val="0066FF"/>
                    </a:solidFill>
                  </a:rPr>
                  <a:t>  </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251 </a:t>
                </a:r>
                <a:r>
                  <a:rPr lang="en-NL" sz="1800" dirty="0">
                    <a:solidFill>
                      <a:srgbClr val="0066FF"/>
                    </a:solidFill>
                    <a:latin typeface="Symbol" pitchFamily="2" charset="2"/>
                    <a:ea typeface="Verdana" panose="020B0604030504040204" pitchFamily="34" charset="0"/>
                    <a:cs typeface="Verdana" panose="020B0604030504040204" pitchFamily="34" charset="0"/>
                  </a:rPr>
                  <a:t>m</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solidFill>
                              <a:srgbClr val="0066FF"/>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solidFill>
                              <a:srgbClr val="0066FF"/>
                            </a:solidFill>
                            <a:latin typeface="Cambria Math" panose="02040503050406030204" pitchFamily="18" charset="0"/>
                            <a:ea typeface="Cambria Math" panose="02040503050406030204" pitchFamily="18" charset="0"/>
                            <a:cs typeface="Verdana" panose="020B0604030504040204" pitchFamily="34" charset="0"/>
                          </a:rPr>
                          <m:t>cm</m:t>
                        </m:r>
                      </m:e>
                    </m:rad>
                  </m:oMath>
                </a14:m>
                <a:endPar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18" name="Rectangle 17">
                <a:extLst>
                  <a:ext uri="{FF2B5EF4-FFF2-40B4-BE49-F238E27FC236}">
                    <a16:creationId xmlns:a16="http://schemas.microsoft.com/office/drawing/2014/main" id="{E0FF07E6-8FC2-EE45-8BB8-771EDFD97069}"/>
                  </a:ext>
                </a:extLst>
              </p:cNvPr>
              <p:cNvSpPr>
                <a:spLocks noRot="1" noChangeAspect="1" noMove="1" noResize="1" noEditPoints="1" noAdjustHandles="1" noChangeArrowheads="1" noChangeShapeType="1" noTextEdit="1"/>
              </p:cNvSpPr>
              <p:nvPr/>
            </p:nvSpPr>
            <p:spPr>
              <a:xfrm>
                <a:off x="5735960" y="2679884"/>
                <a:ext cx="2004972" cy="400110"/>
              </a:xfrm>
              <a:prstGeom prst="rect">
                <a:avLst/>
              </a:prstGeom>
              <a:blipFill>
                <a:blip r:embed="rId11"/>
                <a:stretch>
                  <a:fillRect t="-6250" b="-18750"/>
                </a:stretch>
              </a:blipFill>
            </p:spPr>
            <p:txBody>
              <a:bodyPr/>
              <a:lstStyle/>
              <a:p>
                <a:r>
                  <a:rPr lang="nl-NL">
                    <a:noFill/>
                  </a:rPr>
                  <a:t> </a:t>
                </a:r>
              </a:p>
            </p:txBody>
          </p:sp>
        </mc:Fallback>
      </mc:AlternateContent>
      <p:sp>
        <p:nvSpPr>
          <p:cNvPr id="19" name="Rectangle 18">
            <a:extLst>
              <a:ext uri="{FF2B5EF4-FFF2-40B4-BE49-F238E27FC236}">
                <a16:creationId xmlns:a16="http://schemas.microsoft.com/office/drawing/2014/main" id="{7F3DD525-D871-6A46-9617-DE9F545DE072}"/>
              </a:ext>
            </a:extLst>
          </p:cNvPr>
          <p:cNvSpPr/>
          <p:nvPr/>
        </p:nvSpPr>
        <p:spPr>
          <a:xfrm>
            <a:off x="7047417" y="4529549"/>
            <a:ext cx="1917513" cy="400110"/>
          </a:xfrm>
          <a:prstGeom prst="rect">
            <a:avLst/>
          </a:prstGeom>
        </p:spPr>
        <p:txBody>
          <a:bodyPr wrap="none">
            <a:spAutoFit/>
          </a:bodyPr>
          <a:lstStyle/>
          <a:p>
            <a:r>
              <a:rPr lang="en-US" sz="2000" dirty="0">
                <a:solidFill>
                  <a:srgbClr val="000000"/>
                </a:solidFill>
                <a:latin typeface="Verdana"/>
                <a:cs typeface="Verdana"/>
              </a:rPr>
              <a:t>E</a:t>
            </a:r>
            <a:r>
              <a:rPr lang="en-US" sz="2000" baseline="-25000" dirty="0">
                <a:solidFill>
                  <a:srgbClr val="000000"/>
                </a:solidFill>
                <a:latin typeface="Verdana"/>
                <a:cs typeface="Verdana"/>
              </a:rPr>
              <a:t>d</a:t>
            </a:r>
            <a:r>
              <a:rPr lang="en-US" sz="2000" dirty="0">
                <a:solidFill>
                  <a:srgbClr val="000000"/>
                </a:solidFill>
                <a:latin typeface="Verdana"/>
                <a:cs typeface="Verdana"/>
              </a:rPr>
              <a:t>=280 V/cm</a:t>
            </a:r>
            <a:endParaRPr lang="en-NL" dirty="0"/>
          </a:p>
        </p:txBody>
      </p:sp>
      <p:sp>
        <p:nvSpPr>
          <p:cNvPr id="20" name="Rectangle 19">
            <a:extLst>
              <a:ext uri="{FF2B5EF4-FFF2-40B4-BE49-F238E27FC236}">
                <a16:creationId xmlns:a16="http://schemas.microsoft.com/office/drawing/2014/main" id="{DD77DBCF-0726-254A-90E1-AF94C3AD8EC0}"/>
              </a:ext>
            </a:extLst>
          </p:cNvPr>
          <p:cNvSpPr/>
          <p:nvPr/>
        </p:nvSpPr>
        <p:spPr>
          <a:xfrm>
            <a:off x="9422222" y="2081122"/>
            <a:ext cx="2888520" cy="1723549"/>
          </a:xfrm>
          <a:prstGeom prst="rect">
            <a:avLst/>
          </a:prstGeom>
        </p:spPr>
        <p:txBody>
          <a:bodyPr wrap="square">
            <a:spAutoFit/>
          </a:bodyPr>
          <a:lstStyle/>
          <a:p>
            <a:pPr lvl="0"/>
            <a:r>
              <a:rPr lang="en-GB" sz="2000" dirty="0">
                <a:latin typeface="Symbol" pitchFamily="2" charset="2"/>
              </a:rPr>
              <a:t>s</a:t>
            </a:r>
            <a:r>
              <a:rPr lang="en-GB" sz="2000" baseline="30000" dirty="0">
                <a:latin typeface="Symbol" pitchFamily="2" charset="2"/>
              </a:rPr>
              <a:t>2</a:t>
            </a:r>
            <a:r>
              <a:rPr lang="en-GB" sz="2000" dirty="0">
                <a:latin typeface="Symbol" pitchFamily="2" charset="2"/>
              </a:rPr>
              <a:t> </a:t>
            </a:r>
            <a:r>
              <a:rPr lang="en-GB" sz="1800" baseline="-25000" dirty="0">
                <a:latin typeface="Verdana" panose="020B0604030504040204" pitchFamily="34" charset="0"/>
                <a:ea typeface="Verdana" panose="020B0604030504040204" pitchFamily="34" charset="0"/>
                <a:cs typeface="Verdana" panose="020B0604030504040204" pitchFamily="34" charset="0"/>
              </a:rPr>
              <a:t>xy0</a:t>
            </a:r>
            <a:r>
              <a:rPr lang="en-GB" sz="1600" dirty="0">
                <a:latin typeface="Verdana" panose="020B0604030504040204" pitchFamily="34" charset="0"/>
                <a:ea typeface="Verdana" panose="020B0604030504040204" pitchFamily="34" charset="0"/>
                <a:cs typeface="Verdana" panose="020B0604030504040204" pitchFamily="34" charset="0"/>
              </a:rPr>
              <a:t>=</a:t>
            </a:r>
            <a:r>
              <a:rPr lang="en-GB" sz="2000" dirty="0">
                <a:latin typeface="Verdana" panose="020B0604030504040204" pitchFamily="34" charset="0"/>
                <a:ea typeface="Verdana" panose="020B0604030504040204" pitchFamily="34" charset="0"/>
                <a:cs typeface="Verdana" panose="020B0604030504040204" pitchFamily="34" charset="0"/>
              </a:rPr>
              <a:t> </a:t>
            </a:r>
            <a:r>
              <a:rPr lang="en-GB" sz="2000" dirty="0">
                <a:latin typeface="Symbol" pitchFamily="2" charset="2"/>
              </a:rPr>
              <a:t>s</a:t>
            </a:r>
            <a:r>
              <a:rPr lang="en-GB" sz="2000" baseline="30000" dirty="0">
                <a:latin typeface="Symbol" pitchFamily="2" charset="2"/>
              </a:rPr>
              <a:t>2</a:t>
            </a:r>
            <a:r>
              <a:rPr lang="en-GB" sz="1800" baseline="-25000" dirty="0">
                <a:latin typeface="Verdana" panose="020B0604030504040204" pitchFamily="34" charset="0"/>
                <a:ea typeface="Verdana" panose="020B0604030504040204" pitchFamily="34" charset="0"/>
                <a:cs typeface="Verdana" panose="020B0604030504040204" pitchFamily="34" charset="0"/>
              </a:rPr>
              <a:t>pixel</a:t>
            </a:r>
            <a:r>
              <a:rPr lang="en-GB" sz="2000" dirty="0">
                <a:latin typeface="Symbol" pitchFamily="2" charset="2"/>
              </a:rPr>
              <a:t> + s</a:t>
            </a:r>
            <a:r>
              <a:rPr lang="en-GB" sz="2000" baseline="30000" dirty="0">
                <a:latin typeface="Symbol" pitchFamily="2" charset="2"/>
              </a:rPr>
              <a:t>2</a:t>
            </a:r>
            <a:r>
              <a:rPr lang="en-GB" sz="1800" baseline="-25000" dirty="0">
                <a:latin typeface="Verdana" panose="020B0604030504040204" pitchFamily="34" charset="0"/>
                <a:ea typeface="Verdana" panose="020B0604030504040204" pitchFamily="34" charset="0"/>
                <a:cs typeface="Verdana" panose="020B0604030504040204" pitchFamily="34" charset="0"/>
              </a:rPr>
              <a:t>xy tele </a:t>
            </a:r>
            <a:r>
              <a:rPr lang="en-GB" sz="2000" dirty="0">
                <a:solidFill>
                  <a:srgbClr val="000000"/>
                </a:solidFill>
                <a:latin typeface="Symbol" pitchFamily="2" charset="2"/>
              </a:rPr>
              <a:t>s</a:t>
            </a:r>
            <a:r>
              <a:rPr lang="en-GB" sz="2000" baseline="30000" dirty="0">
                <a:solidFill>
                  <a:srgbClr val="000000"/>
                </a:solidFill>
                <a:latin typeface="Symbol" pitchFamily="2" charset="2"/>
              </a:rPr>
              <a:t>2</a:t>
            </a:r>
            <a:r>
              <a:rPr lang="en-GB" sz="1800" baseline="-25000" dirty="0">
                <a:solidFill>
                  <a:srgbClr val="000000"/>
                </a:solidFill>
                <a:latin typeface="Verdana" panose="020B0604030504040204" pitchFamily="34" charset="0"/>
                <a:ea typeface="Verdana" panose="020B0604030504040204" pitchFamily="34" charset="0"/>
                <a:cs typeface="Verdana" panose="020B0604030504040204" pitchFamily="34" charset="0"/>
              </a:rPr>
              <a:t>pixel</a:t>
            </a:r>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55</a:t>
            </a:r>
            <a:r>
              <a:rPr lang="en-GB" sz="160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2</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/12 </a:t>
            </a:r>
            <a:r>
              <a:rPr lang="en-GB" sz="1600" dirty="0">
                <a:solidFill>
                  <a:srgbClr val="000000"/>
                </a:solidFill>
                <a:latin typeface="Symbol" pitchFamily="2" charset="2"/>
                <a:ea typeface="Verdana" panose="020B0604030504040204" pitchFamily="34" charset="0"/>
                <a:cs typeface="Verdana" panose="020B0604030504040204" pitchFamily="34" charset="0"/>
              </a:rPr>
              <a:t>m</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m</a:t>
            </a:r>
            <a:r>
              <a:rPr lang="en-GB" sz="160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2 </a:t>
            </a:r>
          </a:p>
          <a:p>
            <a:pPr lvl="0"/>
            <a:r>
              <a:rPr lang="en-GB" sz="2000" dirty="0" err="1">
                <a:solidFill>
                  <a:srgbClr val="000000"/>
                </a:solidFill>
                <a:latin typeface="Symbol" pitchFamily="2" charset="2"/>
              </a:rPr>
              <a:t>s</a:t>
            </a:r>
            <a:r>
              <a:rPr lang="en-GB" sz="1800" baseline="-25000" dirty="0" err="1">
                <a:solidFill>
                  <a:srgbClr val="000000"/>
                </a:solidFill>
                <a:latin typeface="Verdana" panose="020B0604030504040204" pitchFamily="34" charset="0"/>
                <a:ea typeface="Verdana" panose="020B0604030504040204" pitchFamily="34" charset="0"/>
                <a:cs typeface="Verdana" panose="020B0604030504040204" pitchFamily="34" charset="0"/>
              </a:rPr>
              <a:t>xy</a:t>
            </a:r>
            <a:r>
              <a:rPr lang="en-GB" sz="1800" baseline="-25000" dirty="0">
                <a:solidFill>
                  <a:srgbClr val="000000"/>
                </a:solidFill>
                <a:latin typeface="Verdana" panose="020B0604030504040204" pitchFamily="34" charset="0"/>
                <a:ea typeface="Verdana" panose="020B0604030504040204" pitchFamily="34" charset="0"/>
                <a:cs typeface="Verdana" panose="020B0604030504040204" pitchFamily="34" charset="0"/>
              </a:rPr>
              <a:t> tele</a:t>
            </a:r>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42</a:t>
            </a:r>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GB" sz="1800" dirty="0">
                <a:solidFill>
                  <a:srgbClr val="000000"/>
                </a:solidFill>
                <a:latin typeface="Symbol" pitchFamily="2" charset="2"/>
                <a:ea typeface="Verdana" panose="020B0604030504040204" pitchFamily="34" charset="0"/>
                <a:cs typeface="Verdana" panose="020B0604030504040204" pitchFamily="34" charset="0"/>
              </a:rPr>
              <a:t>m</a:t>
            </a:r>
            <a:r>
              <a:rPr lang="en-GB" sz="1800" dirty="0">
                <a:solidFill>
                  <a:srgbClr val="000000"/>
                </a:solidFill>
                <a:latin typeface="Verdana" panose="020B0604030504040204" pitchFamily="34" charset="0"/>
                <a:ea typeface="Verdana" panose="020B0604030504040204" pitchFamily="34" charset="0"/>
                <a:cs typeface="Verdana" panose="020B0604030504040204" pitchFamily="34" charset="0"/>
              </a:rPr>
              <a:t>m </a:t>
            </a:r>
            <a:r>
              <a:rPr lang="en-GB" sz="2000" dirty="0">
                <a:solidFill>
                  <a:srgbClr val="000000"/>
                </a:solidFill>
                <a:latin typeface="Symbol" pitchFamily="2" charset="2"/>
              </a:rPr>
              <a:t> </a:t>
            </a:r>
            <a:endParaRPr lang="en-NL" sz="2000" dirty="0">
              <a:solidFill>
                <a:srgbClr val="000000"/>
              </a:solidFill>
            </a:endParaRPr>
          </a:p>
          <a:p>
            <a:r>
              <a:rPr lang="en-GB" sz="1800" dirty="0">
                <a:solidFill>
                  <a:srgbClr val="000000"/>
                </a:solidFill>
                <a:latin typeface="Symbol" pitchFamily="2" charset="2"/>
              </a:rPr>
              <a:t> </a:t>
            </a:r>
            <a:endParaRPr lang="en-NL" sz="1800" dirty="0">
              <a:solidFill>
                <a:srgbClr val="000000"/>
              </a:solidFill>
            </a:endParaRPr>
          </a:p>
          <a:p>
            <a:r>
              <a:rPr lang="en-GB" dirty="0">
                <a:latin typeface="Symbol" pitchFamily="2" charset="2"/>
              </a:rPr>
              <a:t> </a:t>
            </a:r>
            <a:endParaRPr lang="en-NL" dirty="0">
              <a:latin typeface="Symbol" pitchFamily="2" charset="2"/>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1C7FC68-729E-4848-9DAA-ED985AA2725D}"/>
                  </a:ext>
                </a:extLst>
              </p:cNvPr>
              <p:cNvSpPr txBox="1"/>
              <p:nvPr/>
            </p:nvSpPr>
            <p:spPr>
              <a:xfrm>
                <a:off x="9422222" y="3375387"/>
                <a:ext cx="2636876" cy="2308324"/>
              </a:xfrm>
              <a:prstGeom prst="rect">
                <a:avLst/>
              </a:prstGeom>
              <a:solidFill>
                <a:schemeClr val="bg1"/>
              </a:solidFill>
            </p:spPr>
            <p:txBody>
              <a:bodyPr wrap="square" rtlCol="0">
                <a:spAutoFit/>
              </a:bodyPr>
              <a:lstStyle/>
              <a:p>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err="1">
                    <a:latin typeface="Verdana" panose="020B0604030504040204" pitchFamily="34" charset="0"/>
                    <a:ea typeface="Verdana" panose="020B0604030504040204" pitchFamily="34" charset="0"/>
                    <a:cs typeface="Verdana" panose="020B0604030504040204" pitchFamily="34" charset="0"/>
                  </a:rPr>
                  <a:t>Magboltz</a:t>
                </a:r>
                <a:r>
                  <a:rPr lang="en-GB" sz="2000" dirty="0">
                    <a:latin typeface="Verdana" panose="020B0604030504040204" pitchFamily="34" charset="0"/>
                    <a:ea typeface="Verdana" panose="020B0604030504040204" pitchFamily="34" charset="0"/>
                    <a:cs typeface="Verdana" panose="020B0604030504040204" pitchFamily="34" charset="0"/>
                  </a:rPr>
                  <a:t> gives for D</a:t>
                </a:r>
                <a:r>
                  <a:rPr lang="en-GB" sz="2000" baseline="-25000" dirty="0">
                    <a:latin typeface="Verdana" panose="020B0604030504040204" pitchFamily="34" charset="0"/>
                    <a:ea typeface="Verdana" panose="020B0604030504040204" pitchFamily="34" charset="0"/>
                    <a:cs typeface="Verdana" panose="020B0604030504040204" pitchFamily="34" charset="0"/>
                  </a:rPr>
                  <a:t>T</a:t>
                </a:r>
                <a:r>
                  <a:rPr lang="en-NL" sz="2400" dirty="0">
                    <a:solidFill>
                      <a:srgbClr val="0066FF"/>
                    </a:solidFill>
                  </a:rPr>
                  <a:t> </a:t>
                </a:r>
                <a:r>
                  <a:rPr lang="en-NL" sz="2000" dirty="0">
                    <a:solidFill>
                      <a:schemeClr val="tx1"/>
                    </a:solidFill>
                    <a:latin typeface="Verdana" panose="020B0604030504040204" pitchFamily="34" charset="0"/>
                    <a:ea typeface="Verdana" panose="020B0604030504040204" pitchFamily="34" charset="0"/>
                    <a:cs typeface="Verdana" panose="020B0604030504040204" pitchFamily="34" charset="0"/>
                  </a:rPr>
                  <a:t>=121 </a:t>
                </a:r>
                <a:r>
                  <a:rPr lang="en-NL" sz="2000" dirty="0">
                    <a:solidFill>
                      <a:schemeClr val="tx1"/>
                    </a:solidFill>
                    <a:latin typeface="Symbol" pitchFamily="2" charset="2"/>
                    <a:ea typeface="Verdana" panose="020B0604030504040204" pitchFamily="34" charset="0"/>
                    <a:cs typeface="Verdana" panose="020B0604030504040204" pitchFamily="34" charset="0"/>
                  </a:rPr>
                  <a:t>m</a:t>
                </a:r>
                <a:r>
                  <a:rPr lang="en-NL" sz="2000" dirty="0">
                    <a:solidFill>
                      <a:schemeClr val="tx1"/>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2000" i="1">
                            <a:solidFill>
                              <a:schemeClr val="tx1"/>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2000">
                            <a:solidFill>
                              <a:schemeClr val="tx1"/>
                            </a:solidFill>
                            <a:latin typeface="Cambria Math" panose="02040503050406030204" pitchFamily="18" charset="0"/>
                            <a:ea typeface="Cambria Math" panose="02040503050406030204" pitchFamily="18" charset="0"/>
                            <a:cs typeface="Verdana" panose="020B0604030504040204" pitchFamily="34" charset="0"/>
                          </a:rPr>
                          <m:t>cm</m:t>
                        </m:r>
                      </m:e>
                    </m:rad>
                  </m:oMath>
                </a14:m>
                <a:endParaRPr lang="en-NL" sz="2000" dirty="0">
                  <a:latin typeface="Verdana" panose="020B0604030504040204" pitchFamily="34" charset="0"/>
                  <a:ea typeface="Verdana" panose="020B0604030504040204" pitchFamily="34" charset="0"/>
                  <a:cs typeface="Verdana" panose="020B0604030504040204" pitchFamily="34" charset="0"/>
                </a:endParaRPr>
              </a:p>
              <a:p>
                <a:endParaRPr lang="en-NL" sz="2000" dirty="0">
                  <a:latin typeface="Verdana" panose="020B0604030504040204" pitchFamily="34" charset="0"/>
                  <a:ea typeface="Verdana" panose="020B0604030504040204" pitchFamily="34" charset="0"/>
                  <a:cs typeface="Verdana" panose="020B0604030504040204" pitchFamily="34" charset="0"/>
                </a:endParaRPr>
              </a:p>
              <a:p>
                <a:r>
                  <a:rPr lang="en-NL" sz="2000" dirty="0">
                    <a:solidFill>
                      <a:srgbClr val="00B050"/>
                    </a:solidFill>
                    <a:latin typeface="Verdana" panose="020B0604030504040204" pitchFamily="34" charset="0"/>
                    <a:ea typeface="Verdana" panose="020B0604030504040204" pitchFamily="34" charset="0"/>
                    <a:cs typeface="Verdana" panose="020B0604030504040204" pitchFamily="34" charset="0"/>
                  </a:rPr>
                  <a:t>T2K* = T2K gas with O</a:t>
                </a:r>
                <a:r>
                  <a:rPr lang="en-NL" sz="2000" baseline="-25000" dirty="0">
                    <a:solidFill>
                      <a:srgbClr val="00B050"/>
                    </a:solidFill>
                    <a:latin typeface="Verdana" panose="020B0604030504040204" pitchFamily="34" charset="0"/>
                    <a:ea typeface="Verdana" panose="020B0604030504040204" pitchFamily="34" charset="0"/>
                    <a:cs typeface="Verdana" panose="020B0604030504040204" pitchFamily="34" charset="0"/>
                  </a:rPr>
                  <a:t>2</a:t>
                </a:r>
                <a:r>
                  <a:rPr lang="en-NL" sz="2000" dirty="0">
                    <a:solidFill>
                      <a:srgbClr val="00B050"/>
                    </a:solidFill>
                    <a:latin typeface="Verdana" panose="020B0604030504040204" pitchFamily="34" charset="0"/>
                    <a:ea typeface="Verdana" panose="020B0604030504040204" pitchFamily="34" charset="0"/>
                    <a:cs typeface="Verdana" panose="020B0604030504040204" pitchFamily="34" charset="0"/>
                  </a:rPr>
                  <a:t> and H</a:t>
                </a:r>
                <a:r>
                  <a:rPr lang="en-NL" sz="2000" baseline="-25000" dirty="0">
                    <a:solidFill>
                      <a:srgbClr val="00B050"/>
                    </a:solidFill>
                    <a:latin typeface="Verdana" panose="020B0604030504040204" pitchFamily="34" charset="0"/>
                    <a:ea typeface="Verdana" panose="020B0604030504040204" pitchFamily="34" charset="0"/>
                    <a:cs typeface="Verdana" panose="020B0604030504040204" pitchFamily="34" charset="0"/>
                  </a:rPr>
                  <a:t>2</a:t>
                </a:r>
                <a:r>
                  <a:rPr lang="en-NL" sz="2000" dirty="0">
                    <a:solidFill>
                      <a:srgbClr val="00B050"/>
                    </a:solidFill>
                    <a:latin typeface="Verdana" panose="020B0604030504040204" pitchFamily="34" charset="0"/>
                    <a:ea typeface="Verdana" panose="020B0604030504040204" pitchFamily="34" charset="0"/>
                    <a:cs typeface="Verdana" panose="020B0604030504040204" pitchFamily="34" charset="0"/>
                  </a:rPr>
                  <a:t>O</a:t>
                </a:r>
              </a:p>
              <a:p>
                <a:endParaRPr lang="en-NL" sz="20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3" name="TextBox 22">
                <a:extLst>
                  <a:ext uri="{FF2B5EF4-FFF2-40B4-BE49-F238E27FC236}">
                    <a16:creationId xmlns:a16="http://schemas.microsoft.com/office/drawing/2014/main" id="{71C7FC68-729E-4848-9DAA-ED985AA2725D}"/>
                  </a:ext>
                </a:extLst>
              </p:cNvPr>
              <p:cNvSpPr txBox="1">
                <a:spLocks noRot="1" noChangeAspect="1" noMove="1" noResize="1" noEditPoints="1" noAdjustHandles="1" noChangeArrowheads="1" noChangeShapeType="1" noTextEdit="1"/>
              </p:cNvSpPr>
              <p:nvPr/>
            </p:nvSpPr>
            <p:spPr>
              <a:xfrm>
                <a:off x="9422222" y="3375387"/>
                <a:ext cx="2636876" cy="2308324"/>
              </a:xfrm>
              <a:prstGeom prst="rect">
                <a:avLst/>
              </a:prstGeom>
              <a:blipFill>
                <a:blip r:embed="rId12"/>
                <a:stretch>
                  <a:fillRect l="-2885" r="-962"/>
                </a:stretch>
              </a:blipFill>
            </p:spPr>
            <p:txBody>
              <a:bodyPr/>
              <a:lstStyle/>
              <a:p>
                <a:r>
                  <a:rPr lang="nl-NL">
                    <a:noFill/>
                  </a:rPr>
                  <a:t> </a:t>
                </a:r>
              </a:p>
            </p:txBody>
          </p:sp>
        </mc:Fallback>
      </mc:AlternateContent>
      <p:sp>
        <p:nvSpPr>
          <p:cNvPr id="21" name="TextBox 20">
            <a:extLst>
              <a:ext uri="{FF2B5EF4-FFF2-40B4-BE49-F238E27FC236}">
                <a16:creationId xmlns:a16="http://schemas.microsoft.com/office/drawing/2014/main" id="{BEEC821B-E6E9-4AE1-4462-8D2D99735B0E}"/>
              </a:ext>
            </a:extLst>
          </p:cNvPr>
          <p:cNvSpPr txBox="1"/>
          <p:nvPr/>
        </p:nvSpPr>
        <p:spPr>
          <a:xfrm>
            <a:off x="7374836" y="3549112"/>
            <a:ext cx="1632124"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NL"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ToT &gt; 50 </a:t>
            </a:r>
            <a:r>
              <a:rPr kumimoji="0" lang="en-NL" sz="1800" b="0" i="0" u="none" strike="noStrike" kern="1200" cap="none" spc="0" normalizeH="0" baseline="0" noProof="0" dirty="0">
                <a:ln>
                  <a:noFill/>
                </a:ln>
                <a:solidFill>
                  <a:srgbClr val="0066FF"/>
                </a:solidFill>
                <a:effectLst/>
                <a:uLnTx/>
                <a:uFillTx/>
                <a:latin typeface="Symbol" pitchFamily="2" charset="2"/>
                <a:ea typeface="Verdana" panose="020B0604030504040204" pitchFamily="34" charset="0"/>
                <a:cs typeface="Verdana" panose="020B0604030504040204" pitchFamily="34" charset="0"/>
              </a:rPr>
              <a:t>m</a:t>
            </a:r>
            <a:r>
              <a:rPr kumimoji="0" lang="en-NL"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s </a:t>
            </a:r>
            <a:endParaRPr kumimoji="0" lang="en-NL" sz="24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78071582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FEFD2-B3D8-BD8E-2683-4F684F7CA0C2}"/>
            </a:ext>
          </a:extLst>
        </p:cNvPr>
        <p:cNvGrpSpPr/>
        <p:nvPr/>
      </p:nvGrpSpPr>
      <p:grpSpPr>
        <a:xfrm>
          <a:off x="0" y="0"/>
          <a:ext cx="0" cy="0"/>
          <a:chOff x="0" y="0"/>
          <a:chExt cx="0" cy="0"/>
        </a:xfrm>
      </p:grpSpPr>
      <p:sp>
        <p:nvSpPr>
          <p:cNvPr id="3074" name="Rectangle 4">
            <a:extLst>
              <a:ext uri="{FF2B5EF4-FFF2-40B4-BE49-F238E27FC236}">
                <a16:creationId xmlns:a16="http://schemas.microsoft.com/office/drawing/2014/main" id="{3C9119CB-11DF-C1CE-271F-B0FCCB137477}"/>
              </a:ext>
            </a:extLst>
          </p:cNvPr>
          <p:cNvSpPr>
            <a:spLocks noGrp="1" noChangeArrowheads="1"/>
          </p:cNvSpPr>
          <p:nvPr>
            <p:ph type="ctrTitle"/>
          </p:nvPr>
        </p:nvSpPr>
        <p:spPr>
          <a:xfrm>
            <a:off x="1892942" y="476672"/>
            <a:ext cx="8883578" cy="1080120"/>
          </a:xfrm>
        </p:spPr>
        <p:txBody>
          <a:bodyPr anchor="ctr"/>
          <a:lstStyle/>
          <a:p>
            <a:r>
              <a:rPr lang="en-GB" altLang="en-US" sz="3200" b="0" dirty="0" err="1">
                <a:solidFill>
                  <a:srgbClr val="FF0000"/>
                </a:solidFill>
                <a:latin typeface="Verdana"/>
                <a:cs typeface="Verdana"/>
              </a:rPr>
              <a:t>Nikhef</a:t>
            </a:r>
            <a:r>
              <a:rPr lang="en-GB" altLang="en-US" sz="3200" b="0" dirty="0">
                <a:solidFill>
                  <a:srgbClr val="FF0000"/>
                </a:solidFill>
                <a:latin typeface="Verdana"/>
                <a:cs typeface="Verdana"/>
              </a:rPr>
              <a:t> involvement in Detector R&amp;D for Future colliders</a:t>
            </a:r>
          </a:p>
        </p:txBody>
      </p:sp>
      <p:pic>
        <p:nvPicPr>
          <p:cNvPr id="14" name="Afbeelding 6">
            <a:extLst>
              <a:ext uri="{FF2B5EF4-FFF2-40B4-BE49-F238E27FC236}">
                <a16:creationId xmlns:a16="http://schemas.microsoft.com/office/drawing/2014/main" id="{88836EEB-D102-4FE0-34E0-AA474CD32D70}"/>
              </a:ext>
            </a:extLst>
          </p:cNvPr>
          <p:cNvPicPr>
            <a:picLocks noChangeAspect="1"/>
          </p:cNvPicPr>
          <p:nvPr/>
        </p:nvPicPr>
        <p:blipFill rotWithShape="1">
          <a:blip r:embed="rId3">
            <a:lum/>
            <a:alphaModFix amt="64000"/>
          </a:blip>
          <a:srcRect l="8327" r="4591" b="4133"/>
          <a:stretch/>
        </p:blipFill>
        <p:spPr>
          <a:xfrm>
            <a:off x="5519936" y="2348880"/>
            <a:ext cx="2137796" cy="1612334"/>
          </a:xfrm>
          <a:prstGeom prst="rect">
            <a:avLst/>
          </a:prstGeom>
          <a:noFill/>
          <a:ln>
            <a:noFill/>
          </a:ln>
        </p:spPr>
      </p:pic>
      <p:pic>
        <p:nvPicPr>
          <p:cNvPr id="24" name="Picture 23" descr="ildlogoTransparant.png">
            <a:extLst>
              <a:ext uri="{FF2B5EF4-FFF2-40B4-BE49-F238E27FC236}">
                <a16:creationId xmlns:a16="http://schemas.microsoft.com/office/drawing/2014/main" id="{0C84DF2A-0995-DC3B-2147-6AC8B68FD29D}"/>
              </a:ext>
            </a:extLst>
          </p:cNvPr>
          <p:cNvPicPr>
            <a:picLocks noChangeAspect="1"/>
          </p:cNvPicPr>
          <p:nvPr/>
        </p:nvPicPr>
        <p:blipFill>
          <a:blip r:embed="rId4"/>
          <a:stretch>
            <a:fillRect/>
          </a:stretch>
        </p:blipFill>
        <p:spPr>
          <a:xfrm>
            <a:off x="6240016" y="1700808"/>
            <a:ext cx="838200" cy="536448"/>
          </a:xfrm>
          <a:prstGeom prst="rect">
            <a:avLst/>
          </a:prstGeom>
        </p:spPr>
      </p:pic>
      <p:pic>
        <p:nvPicPr>
          <p:cNvPr id="3" name="Picture 2">
            <a:extLst>
              <a:ext uri="{FF2B5EF4-FFF2-40B4-BE49-F238E27FC236}">
                <a16:creationId xmlns:a16="http://schemas.microsoft.com/office/drawing/2014/main" id="{EB8D4870-CFA6-52BB-0FE3-9955C6B8F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832" y="2348880"/>
            <a:ext cx="1988845" cy="1899347"/>
          </a:xfrm>
          <a:prstGeom prst="rect">
            <a:avLst/>
          </a:prstGeom>
        </p:spPr>
      </p:pic>
      <p:sp>
        <p:nvSpPr>
          <p:cNvPr id="5" name="TextBox 4">
            <a:extLst>
              <a:ext uri="{FF2B5EF4-FFF2-40B4-BE49-F238E27FC236}">
                <a16:creationId xmlns:a16="http://schemas.microsoft.com/office/drawing/2014/main" id="{31B48FCD-F431-2C82-1BE2-15331C31A638}"/>
              </a:ext>
            </a:extLst>
          </p:cNvPr>
          <p:cNvSpPr txBox="1"/>
          <p:nvPr/>
        </p:nvSpPr>
        <p:spPr>
          <a:xfrm>
            <a:off x="697832" y="5118283"/>
            <a:ext cx="10366720" cy="1569660"/>
          </a:xfrm>
          <a:prstGeom prst="rect">
            <a:avLst/>
          </a:prstGeom>
          <a:noFill/>
        </p:spPr>
        <p:txBody>
          <a:bodyPr wrap="square">
            <a:spAutoFit/>
          </a:bodyPr>
          <a:lstStyle/>
          <a:p>
            <a:r>
              <a:rPr lang="en-US" dirty="0">
                <a:solidFill>
                  <a:srgbClr val="FF0000"/>
                </a:solidFill>
                <a:latin typeface="Verdana"/>
                <a:cs typeface="Verdana"/>
              </a:rPr>
              <a:t>LEP experiments</a:t>
            </a:r>
            <a:r>
              <a:rPr lang="en-US" dirty="0">
                <a:latin typeface="Verdana"/>
                <a:cs typeface="Verdana"/>
              </a:rPr>
              <a:t>    </a:t>
            </a:r>
            <a:r>
              <a:rPr lang="en-US" dirty="0">
                <a:latin typeface="Verdana"/>
                <a:cs typeface="Verdana"/>
                <a:hlinkClick r:id="rId6"/>
              </a:rPr>
              <a:t>Tesla</a:t>
            </a:r>
            <a:r>
              <a:rPr lang="en-US" dirty="0">
                <a:latin typeface="Verdana"/>
                <a:cs typeface="Verdana"/>
              </a:rPr>
              <a:t>              </a:t>
            </a:r>
            <a:r>
              <a:rPr lang="en-US" dirty="0">
                <a:solidFill>
                  <a:srgbClr val="FF0000"/>
                </a:solidFill>
                <a:latin typeface="Verdana"/>
                <a:cs typeface="Verdana"/>
              </a:rPr>
              <a:t>ILD</a:t>
            </a:r>
            <a:r>
              <a:rPr lang="en-US" dirty="0">
                <a:latin typeface="Verdana"/>
                <a:cs typeface="Verdana"/>
              </a:rPr>
              <a:t>/</a:t>
            </a:r>
            <a:r>
              <a:rPr lang="en-US" dirty="0">
                <a:latin typeface="Verdana"/>
                <a:cs typeface="Verdana"/>
                <a:hlinkClick r:id="rId7"/>
              </a:rPr>
              <a:t>SiD</a:t>
            </a:r>
            <a:r>
              <a:rPr lang="en-US" dirty="0">
                <a:latin typeface="Verdana"/>
                <a:cs typeface="Verdana"/>
              </a:rPr>
              <a:t>               </a:t>
            </a:r>
            <a:r>
              <a:rPr lang="en-US" dirty="0">
                <a:solidFill>
                  <a:srgbClr val="FF0000"/>
                </a:solidFill>
                <a:latin typeface="Verdana"/>
                <a:cs typeface="Verdana"/>
                <a:hlinkClick r:id="rId8">
                  <a:extLst>
                    <a:ext uri="{A12FA001-AC4F-418D-AE19-62706E023703}">
                      <ahyp:hlinkClr xmlns:ahyp="http://schemas.microsoft.com/office/drawing/2018/hyperlinkcolor" val="tx"/>
                    </a:ext>
                  </a:extLst>
                </a:hlinkClick>
              </a:rPr>
              <a:t>CLIC</a:t>
            </a:r>
            <a:r>
              <a:rPr lang="en-US" dirty="0">
                <a:solidFill>
                  <a:srgbClr val="996633"/>
                </a:solidFill>
                <a:latin typeface="Verdana"/>
                <a:cs typeface="Verdana"/>
                <a:hlinkClick r:id="rId8">
                  <a:extLst>
                    <a:ext uri="{A12FA001-AC4F-418D-AE19-62706E023703}">
                      <ahyp:hlinkClr xmlns:ahyp="http://schemas.microsoft.com/office/drawing/2018/hyperlinkcolor" val="tx"/>
                    </a:ext>
                  </a:extLst>
                </a:hlinkClick>
              </a:rPr>
              <a:t> detector</a:t>
            </a:r>
            <a:r>
              <a:rPr lang="en-US" dirty="0">
                <a:latin typeface="Verdana"/>
                <a:cs typeface="Verdana"/>
              </a:rPr>
              <a:t>           </a:t>
            </a:r>
          </a:p>
          <a:p>
            <a:r>
              <a:rPr lang="en-US" dirty="0">
                <a:latin typeface="Verdana"/>
                <a:cs typeface="Verdana"/>
              </a:rPr>
              <a:t> 1989-2000           2001                2008                       2018</a:t>
            </a:r>
          </a:p>
          <a:p>
            <a:r>
              <a:rPr lang="en-US" dirty="0">
                <a:latin typeface="Verdana"/>
                <a:cs typeface="Verdana"/>
              </a:rPr>
              <a:t>                                          </a:t>
            </a:r>
            <a:r>
              <a:rPr lang="en-US" sz="1800" dirty="0">
                <a:latin typeface="Verdana"/>
                <a:cs typeface="Verdana"/>
              </a:rPr>
              <a:t>ILD </a:t>
            </a:r>
            <a:r>
              <a:rPr lang="en-US" sz="1800" dirty="0">
                <a:latin typeface="Verdana"/>
                <a:cs typeface="Verdana"/>
                <a:hlinkClick r:id="rId9"/>
              </a:rPr>
              <a:t>LOI</a:t>
            </a:r>
            <a:r>
              <a:rPr lang="en-US" sz="1800" dirty="0">
                <a:latin typeface="Verdana"/>
                <a:cs typeface="Verdana"/>
              </a:rPr>
              <a:t> 2010 </a:t>
            </a:r>
            <a:r>
              <a:rPr lang="en-US" sz="1800" dirty="0">
                <a:latin typeface="Verdana"/>
                <a:cs typeface="Verdana"/>
                <a:hlinkClick r:id="rId10"/>
              </a:rPr>
              <a:t>IDR</a:t>
            </a:r>
            <a:r>
              <a:rPr lang="en-US" sz="1800" dirty="0">
                <a:latin typeface="Verdana"/>
                <a:cs typeface="Verdana"/>
              </a:rPr>
              <a:t> 2020 </a:t>
            </a:r>
            <a:endParaRPr lang="nl-NL" dirty="0"/>
          </a:p>
          <a:p>
            <a:endParaRPr lang="nl-NL" dirty="0"/>
          </a:p>
        </p:txBody>
      </p:sp>
      <p:pic>
        <p:nvPicPr>
          <p:cNvPr id="6" name="Picture 5">
            <a:extLst>
              <a:ext uri="{FF2B5EF4-FFF2-40B4-BE49-F238E27FC236}">
                <a16:creationId xmlns:a16="http://schemas.microsoft.com/office/drawing/2014/main" id="{6F890AC9-A5C9-04FF-3EC8-113B038AAF40}"/>
              </a:ext>
            </a:extLst>
          </p:cNvPr>
          <p:cNvPicPr>
            <a:picLocks noChangeAspect="1"/>
          </p:cNvPicPr>
          <p:nvPr/>
        </p:nvPicPr>
        <p:blipFill>
          <a:blip r:embed="rId11"/>
          <a:stretch>
            <a:fillRect/>
          </a:stretch>
        </p:blipFill>
        <p:spPr>
          <a:xfrm>
            <a:off x="3503712" y="2372496"/>
            <a:ext cx="1358900" cy="850900"/>
          </a:xfrm>
          <a:prstGeom prst="rect">
            <a:avLst/>
          </a:prstGeom>
        </p:spPr>
      </p:pic>
      <p:sp>
        <p:nvSpPr>
          <p:cNvPr id="8" name="TextBox 7">
            <a:extLst>
              <a:ext uri="{FF2B5EF4-FFF2-40B4-BE49-F238E27FC236}">
                <a16:creationId xmlns:a16="http://schemas.microsoft.com/office/drawing/2014/main" id="{CB2D3BDF-FBD5-2645-957E-992557BFBA4B}"/>
              </a:ext>
            </a:extLst>
          </p:cNvPr>
          <p:cNvSpPr txBox="1"/>
          <p:nvPr/>
        </p:nvSpPr>
        <p:spPr>
          <a:xfrm>
            <a:off x="3440956" y="3471391"/>
            <a:ext cx="1358900" cy="461665"/>
          </a:xfrm>
          <a:prstGeom prst="rect">
            <a:avLst/>
          </a:prstGeom>
          <a:noFill/>
        </p:spPr>
        <p:txBody>
          <a:bodyPr wrap="square">
            <a:spAutoFit/>
          </a:bodyPr>
          <a:lstStyle/>
          <a:p>
            <a:r>
              <a:rPr lang="en-US" dirty="0">
                <a:latin typeface="Verdana"/>
                <a:cs typeface="Verdana"/>
              </a:rPr>
              <a:t>  Linear</a:t>
            </a:r>
            <a:endParaRPr lang="nl-NL" dirty="0"/>
          </a:p>
        </p:txBody>
      </p:sp>
      <p:pic>
        <p:nvPicPr>
          <p:cNvPr id="10" name="Picture 9">
            <a:extLst>
              <a:ext uri="{FF2B5EF4-FFF2-40B4-BE49-F238E27FC236}">
                <a16:creationId xmlns:a16="http://schemas.microsoft.com/office/drawing/2014/main" id="{440AF974-6C21-0D95-9E13-4F75FA27DB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65158" y="4124250"/>
            <a:ext cx="1229420" cy="830997"/>
          </a:xfrm>
          <a:prstGeom prst="rect">
            <a:avLst/>
          </a:prstGeom>
        </p:spPr>
      </p:pic>
      <p:pic>
        <p:nvPicPr>
          <p:cNvPr id="18" name="Picture 17">
            <a:extLst>
              <a:ext uri="{FF2B5EF4-FFF2-40B4-BE49-F238E27FC236}">
                <a16:creationId xmlns:a16="http://schemas.microsoft.com/office/drawing/2014/main" id="{5F665959-2728-2024-7180-6EEC89AA43F5}"/>
              </a:ext>
            </a:extLst>
          </p:cNvPr>
          <p:cNvPicPr>
            <a:picLocks noChangeAspect="1"/>
          </p:cNvPicPr>
          <p:nvPr/>
        </p:nvPicPr>
        <p:blipFill>
          <a:blip r:embed="rId13"/>
          <a:stretch>
            <a:fillRect/>
          </a:stretch>
        </p:blipFill>
        <p:spPr>
          <a:xfrm>
            <a:off x="9286442" y="2327120"/>
            <a:ext cx="1634094" cy="1634094"/>
          </a:xfrm>
          <a:prstGeom prst="rect">
            <a:avLst/>
          </a:prstGeom>
        </p:spPr>
      </p:pic>
      <p:pic>
        <p:nvPicPr>
          <p:cNvPr id="23" name="Picture 22">
            <a:extLst>
              <a:ext uri="{FF2B5EF4-FFF2-40B4-BE49-F238E27FC236}">
                <a16:creationId xmlns:a16="http://schemas.microsoft.com/office/drawing/2014/main" id="{6FEF55E9-BC22-83E9-9ADF-78109E7B0B4C}"/>
              </a:ext>
            </a:extLst>
          </p:cNvPr>
          <p:cNvPicPr>
            <a:picLocks noChangeAspect="1"/>
          </p:cNvPicPr>
          <p:nvPr/>
        </p:nvPicPr>
        <p:blipFill>
          <a:blip r:embed="rId14">
            <a:extLst>
              <a:ext uri="{28A0092B-C50C-407E-A947-70E740481C1C}">
                <a14:useLocalDpi xmlns:a14="http://schemas.microsoft.com/office/drawing/2010/main" val="0"/>
              </a:ext>
            </a:extLst>
          </a:blip>
          <a:srcRect l="13798" r="14824" b="29003"/>
          <a:stretch>
            <a:fillRect/>
          </a:stretch>
        </p:blipFill>
        <p:spPr>
          <a:xfrm>
            <a:off x="6960096" y="4109327"/>
            <a:ext cx="1148646" cy="832686"/>
          </a:xfrm>
          <a:prstGeom prst="rect">
            <a:avLst/>
          </a:prstGeom>
        </p:spPr>
      </p:pic>
      <p:pic>
        <p:nvPicPr>
          <p:cNvPr id="25" name="Picture 24">
            <a:extLst>
              <a:ext uri="{FF2B5EF4-FFF2-40B4-BE49-F238E27FC236}">
                <a16:creationId xmlns:a16="http://schemas.microsoft.com/office/drawing/2014/main" id="{FCD30FDE-FE90-F0D5-A0D3-64ACF76FF5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57600" y="4159205"/>
            <a:ext cx="691778" cy="691778"/>
          </a:xfrm>
          <a:prstGeom prst="rect">
            <a:avLst/>
          </a:prstGeom>
        </p:spPr>
      </p:pic>
    </p:spTree>
    <p:extLst>
      <p:ext uri="{BB962C8B-B14F-4D97-AF65-F5344CB8AC3E}">
        <p14:creationId xmlns:p14="http://schemas.microsoft.com/office/powerpoint/2010/main" val="342393938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65C89B4-FED4-FAD6-E730-06CA3BF0D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10621" y="2115267"/>
            <a:ext cx="1943000" cy="6154642"/>
          </a:xfrm>
          <a:prstGeom prst="rect">
            <a:avLst/>
          </a:prstGeom>
        </p:spPr>
      </p:pic>
      <p:pic>
        <p:nvPicPr>
          <p:cNvPr id="6" name="Picture 5">
            <a:extLst>
              <a:ext uri="{FF2B5EF4-FFF2-40B4-BE49-F238E27FC236}">
                <a16:creationId xmlns:a16="http://schemas.microsoft.com/office/drawing/2014/main" id="{3D45251D-0CBF-4B31-3D09-F28970910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294313" y="22412"/>
            <a:ext cx="2165048" cy="6097904"/>
          </a:xfrm>
          <a:prstGeom prst="rect">
            <a:avLst/>
          </a:prstGeom>
        </p:spPr>
      </p:pic>
      <p:sp>
        <p:nvSpPr>
          <p:cNvPr id="8" name="TextBox 7">
            <a:extLst>
              <a:ext uri="{FF2B5EF4-FFF2-40B4-BE49-F238E27FC236}">
                <a16:creationId xmlns:a16="http://schemas.microsoft.com/office/drawing/2014/main" id="{76F28787-4A14-964F-924B-464925705657}"/>
              </a:ext>
            </a:extLst>
          </p:cNvPr>
          <p:cNvSpPr txBox="1"/>
          <p:nvPr/>
        </p:nvSpPr>
        <p:spPr>
          <a:xfrm>
            <a:off x="6752272" y="4834607"/>
            <a:ext cx="4461285" cy="1077218"/>
          </a:xfrm>
          <a:prstGeom prst="rect">
            <a:avLst/>
          </a:prstGeom>
          <a:solidFill>
            <a:schemeClr val="bg1"/>
          </a:solidFill>
        </p:spPr>
        <p:txBody>
          <a:bodyPr wrap="square" rtlCol="0">
            <a:spAutoFit/>
          </a:bodyPr>
          <a:lstStyle/>
          <a:p>
            <a:r>
              <a:rPr lang="en-NL" sz="1600" dirty="0">
                <a:solidFill>
                  <a:srgbClr val="0066FF"/>
                </a:solidFill>
                <a:latin typeface="Verdana" panose="020B0604030504040204" pitchFamily="34" charset="0"/>
                <a:ea typeface="Verdana" panose="020B0604030504040204" pitchFamily="34" charset="0"/>
                <a:cs typeface="Verdana" panose="020B0604030504040204" pitchFamily="34" charset="0"/>
              </a:rPr>
              <a:t>* We did not include the 4 corner chips and (11), 14, 8, 13 and 19.</a:t>
            </a:r>
          </a:p>
          <a:p>
            <a:r>
              <a:rPr lang="en-NL" sz="1600" dirty="0">
                <a:solidFill>
                  <a:srgbClr val="0066FF"/>
                </a:solidFill>
                <a:latin typeface="Verdana" panose="020B0604030504040204" pitchFamily="34" charset="0"/>
                <a:ea typeface="Verdana" panose="020B0604030504040204" pitchFamily="34" charset="0"/>
                <a:cs typeface="Verdana" panose="020B0604030504040204" pitchFamily="34" charset="0"/>
              </a:rPr>
              <a:t>These are affected by the field cage and the short in chip 11.</a:t>
            </a:r>
          </a:p>
        </p:txBody>
      </p:sp>
      <p:pic>
        <p:nvPicPr>
          <p:cNvPr id="11" name="Picture 10" descr="bonn.png"/>
          <p:cNvPicPr>
            <a:picLocks noChangeAspect="1"/>
          </p:cNvPicPr>
          <p:nvPr/>
        </p:nvPicPr>
        <p:blipFill>
          <a:blip r:embed="rId5"/>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7"/>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8"/>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Rectangle 2">
            <a:extLst>
              <a:ext uri="{FF2B5EF4-FFF2-40B4-BE49-F238E27FC236}">
                <a16:creationId xmlns:a16="http://schemas.microsoft.com/office/drawing/2014/main" id="{FD8D2554-2A7B-D34C-9595-8C2907DE2EE3}"/>
              </a:ext>
            </a:extLst>
          </p:cNvPr>
          <p:cNvSpPr/>
          <p:nvPr/>
        </p:nvSpPr>
        <p:spPr>
          <a:xfrm>
            <a:off x="5115813" y="1015105"/>
            <a:ext cx="2132315" cy="400110"/>
          </a:xfrm>
          <a:prstGeom prst="rect">
            <a:avLst/>
          </a:prstGeom>
        </p:spPr>
        <p:txBody>
          <a:bodyPr wrap="none">
            <a:spAutoFit/>
          </a:bodyPr>
          <a:lstStyle/>
          <a:p>
            <a:r>
              <a:rPr lang="en-US" sz="2000" dirty="0">
                <a:solidFill>
                  <a:srgbClr val="000000"/>
                </a:solidFill>
                <a:latin typeface="Verdana"/>
                <a:cs typeface="Verdana"/>
              </a:rPr>
              <a:t>B=1T p=5 GeV</a:t>
            </a:r>
          </a:p>
        </p:txBody>
      </p:sp>
      <p:sp>
        <p:nvSpPr>
          <p:cNvPr id="16" name="Rectangle 15">
            <a:extLst>
              <a:ext uri="{FF2B5EF4-FFF2-40B4-BE49-F238E27FC236}">
                <a16:creationId xmlns:a16="http://schemas.microsoft.com/office/drawing/2014/main" id="{26642554-81BA-3246-B00E-5A72C6800533}"/>
              </a:ext>
            </a:extLst>
          </p:cNvPr>
          <p:cNvSpPr/>
          <p:nvPr/>
        </p:nvSpPr>
        <p:spPr>
          <a:xfrm>
            <a:off x="700268" y="1439415"/>
            <a:ext cx="8045792" cy="461665"/>
          </a:xfrm>
          <a:prstGeom prst="rect">
            <a:avLst/>
          </a:prstGeom>
        </p:spPr>
        <p:txBody>
          <a:bodyPr wrap="none">
            <a:spAutoFit/>
          </a:bodyPr>
          <a:lstStyle/>
          <a:p>
            <a:r>
              <a:rPr lang="en-US" dirty="0">
                <a:solidFill>
                  <a:srgbClr val="0066FF"/>
                </a:solidFill>
                <a:latin typeface="Verdana"/>
                <a:cs typeface="Verdana"/>
              </a:rPr>
              <a:t>Distribution of mean residuals in the module plane</a:t>
            </a:r>
            <a:endParaRPr lang="en-NL" dirty="0"/>
          </a:p>
        </p:txBody>
      </p:sp>
      <p:sp>
        <p:nvSpPr>
          <p:cNvPr id="12" name="Rectangle 11">
            <a:extLst>
              <a:ext uri="{FF2B5EF4-FFF2-40B4-BE49-F238E27FC236}">
                <a16:creationId xmlns:a16="http://schemas.microsoft.com/office/drawing/2014/main" id="{A0907E38-CF1A-1547-B27D-FE6C23AA57E4}"/>
              </a:ext>
            </a:extLst>
          </p:cNvPr>
          <p:cNvSpPr/>
          <p:nvPr/>
        </p:nvSpPr>
        <p:spPr>
          <a:xfrm>
            <a:off x="2239524" y="2429462"/>
            <a:ext cx="550151" cy="461665"/>
          </a:xfrm>
          <a:prstGeom prst="rect">
            <a:avLst/>
          </a:prstGeom>
        </p:spPr>
        <p:txBody>
          <a:bodyPr wrap="none">
            <a:spAutoFit/>
          </a:bodyPr>
          <a:lstStyle/>
          <a:p>
            <a:r>
              <a:rPr lang="en-GB" dirty="0">
                <a:latin typeface="Verdana" panose="020B0604030504040204" pitchFamily="34" charset="0"/>
                <a:ea typeface="Verdana" panose="020B0604030504040204" pitchFamily="34" charset="0"/>
                <a:cs typeface="Verdana" panose="020B0604030504040204" pitchFamily="34" charset="0"/>
              </a:rPr>
              <a:t>x</a:t>
            </a:r>
            <a:r>
              <a:rPr lang="en-NL" dirty="0">
                <a:latin typeface="Verdana" panose="020B0604030504040204" pitchFamily="34" charset="0"/>
                <a:ea typeface="Verdana" panose="020B0604030504040204" pitchFamily="34" charset="0"/>
                <a:cs typeface="Verdana" panose="020B0604030504040204" pitchFamily="34" charset="0"/>
              </a:rPr>
              <a:t>y</a:t>
            </a:r>
          </a:p>
        </p:txBody>
      </p:sp>
      <p:sp>
        <p:nvSpPr>
          <p:cNvPr id="14" name="Rectangle 13">
            <a:extLst>
              <a:ext uri="{FF2B5EF4-FFF2-40B4-BE49-F238E27FC236}">
                <a16:creationId xmlns:a16="http://schemas.microsoft.com/office/drawing/2014/main" id="{1E95BECA-04E9-A245-AE91-2894278EAB41}"/>
              </a:ext>
            </a:extLst>
          </p:cNvPr>
          <p:cNvSpPr/>
          <p:nvPr/>
        </p:nvSpPr>
        <p:spPr>
          <a:xfrm>
            <a:off x="5245374" y="2391271"/>
            <a:ext cx="346570" cy="461665"/>
          </a:xfrm>
          <a:prstGeom prst="rect">
            <a:avLst/>
          </a:prstGeom>
        </p:spPr>
        <p:txBody>
          <a:bodyPr wrap="none">
            <a:spAutoFit/>
          </a:bodyPr>
          <a:lstStyle/>
          <a:p>
            <a:r>
              <a:rPr lang="en-GB" dirty="0">
                <a:latin typeface="Verdana" panose="020B0604030504040204" pitchFamily="34" charset="0"/>
                <a:ea typeface="Verdana" panose="020B0604030504040204" pitchFamily="34" charset="0"/>
                <a:cs typeface="Verdana" panose="020B0604030504040204" pitchFamily="34" charset="0"/>
              </a:rPr>
              <a:t>z</a:t>
            </a:r>
            <a:endParaRPr lang="en-NL" dirty="0"/>
          </a:p>
        </p:txBody>
      </p:sp>
      <p:sp>
        <p:nvSpPr>
          <p:cNvPr id="29" name="Rectangle 28">
            <a:extLst>
              <a:ext uri="{FF2B5EF4-FFF2-40B4-BE49-F238E27FC236}">
                <a16:creationId xmlns:a16="http://schemas.microsoft.com/office/drawing/2014/main" id="{DA848038-A2C1-7445-8858-951507B7EF62}"/>
              </a:ext>
            </a:extLst>
          </p:cNvPr>
          <p:cNvSpPr/>
          <p:nvPr/>
        </p:nvSpPr>
        <p:spPr>
          <a:xfrm>
            <a:off x="2962434" y="1844824"/>
            <a:ext cx="1244251" cy="307777"/>
          </a:xfrm>
          <a:prstGeom prst="rect">
            <a:avLst/>
          </a:prstGeom>
        </p:spPr>
        <p:txBody>
          <a:bodyPr wrap="none">
            <a:spAutoFit/>
          </a:bodyPr>
          <a:lstStyle/>
          <a:p>
            <a:pPr lvl="0"/>
            <a:r>
              <a:rPr lang="en-GB" sz="1400" dirty="0">
                <a:solidFill>
                  <a:srgbClr val="000000"/>
                </a:solidFill>
                <a:latin typeface="Verdana" panose="020B0604030504040204" pitchFamily="34" charset="0"/>
                <a:ea typeface="Verdana" panose="020B0604030504040204" pitchFamily="34" charset="0"/>
                <a:cs typeface="Verdana" panose="020B0604030504040204" pitchFamily="34" charset="0"/>
              </a:rPr>
              <a:t>M</a:t>
            </a:r>
            <a:r>
              <a:rPr lang="en-NL" sz="1400" dirty="0">
                <a:solidFill>
                  <a:srgbClr val="000000"/>
                </a:solidFill>
                <a:latin typeface="Verdana" panose="020B0604030504040204" pitchFamily="34" charset="0"/>
                <a:ea typeface="Verdana" panose="020B0604030504040204" pitchFamily="34" charset="0"/>
                <a:cs typeface="Verdana" panose="020B0604030504040204" pitchFamily="34" charset="0"/>
              </a:rPr>
              <a:t>ethod row</a:t>
            </a:r>
            <a:endParaRPr lang="en-NL" sz="1400" dirty="0">
              <a:solidFill>
                <a:srgbClr val="000000"/>
              </a:solidFill>
            </a:endParaRPr>
          </a:p>
        </p:txBody>
      </p:sp>
      <p:sp>
        <p:nvSpPr>
          <p:cNvPr id="28" name="Rectangle 27">
            <a:extLst>
              <a:ext uri="{FF2B5EF4-FFF2-40B4-BE49-F238E27FC236}">
                <a16:creationId xmlns:a16="http://schemas.microsoft.com/office/drawing/2014/main" id="{AF74D83B-95FB-9840-9D11-4223A2B9587F}"/>
              </a:ext>
            </a:extLst>
          </p:cNvPr>
          <p:cNvSpPr/>
          <p:nvPr/>
        </p:nvSpPr>
        <p:spPr>
          <a:xfrm>
            <a:off x="2669130" y="4077072"/>
            <a:ext cx="1564852" cy="307777"/>
          </a:xfrm>
          <a:prstGeom prst="rect">
            <a:avLst/>
          </a:prstGeom>
        </p:spPr>
        <p:txBody>
          <a:bodyPr wrap="none">
            <a:spAutoFit/>
          </a:bodyPr>
          <a:lstStyle/>
          <a:p>
            <a:r>
              <a:rPr lang="en-GB" sz="1400" dirty="0">
                <a:latin typeface="Verdana" panose="020B0604030504040204" pitchFamily="34" charset="0"/>
                <a:ea typeface="Verdana" panose="020B0604030504040204" pitchFamily="34" charset="0"/>
                <a:cs typeface="Verdana" panose="020B0604030504040204" pitchFamily="34" charset="0"/>
              </a:rPr>
              <a:t>M</a:t>
            </a:r>
            <a:r>
              <a:rPr lang="en-NL" sz="1400" dirty="0">
                <a:latin typeface="Verdana" panose="020B0604030504040204" pitchFamily="34" charset="0"/>
                <a:ea typeface="Verdana" panose="020B0604030504040204" pitchFamily="34" charset="0"/>
                <a:cs typeface="Verdana" panose="020B0604030504040204" pitchFamily="34" charset="0"/>
              </a:rPr>
              <a:t>ethod column</a:t>
            </a:r>
            <a:endParaRPr lang="en-NL" sz="1400" dirty="0"/>
          </a:p>
        </p:txBody>
      </p:sp>
      <p:sp>
        <p:nvSpPr>
          <p:cNvPr id="18" name="TextBox 17">
            <a:extLst>
              <a:ext uri="{FF2B5EF4-FFF2-40B4-BE49-F238E27FC236}">
                <a16:creationId xmlns:a16="http://schemas.microsoft.com/office/drawing/2014/main" id="{C493F04B-AECA-BCED-0C84-DE69BA5641D6}"/>
              </a:ext>
            </a:extLst>
          </p:cNvPr>
          <p:cNvSpPr txBox="1"/>
          <p:nvPr/>
        </p:nvSpPr>
        <p:spPr>
          <a:xfrm>
            <a:off x="5591944" y="2146925"/>
            <a:ext cx="6097904" cy="461665"/>
          </a:xfrm>
          <a:prstGeom prst="rect">
            <a:avLst/>
          </a:prstGeom>
          <a:noFill/>
        </p:spPr>
        <p:txBody>
          <a:bodyPr wrap="square">
            <a:spAutoFit/>
          </a:bodyPr>
          <a:lstStyle/>
          <a:p>
            <a:pPr algn="ctr"/>
            <a:r>
              <a:rPr lang="en-US" sz="2400" dirty="0">
                <a:solidFill>
                  <a:srgbClr val="FF0000"/>
                </a:solidFill>
                <a:latin typeface="Verdana"/>
                <a:cs typeface="Verdana"/>
              </a:rPr>
              <a:t>B=1 T </a:t>
            </a:r>
            <a:r>
              <a:rPr lang="en-US" dirty="0">
                <a:solidFill>
                  <a:srgbClr val="FF0000"/>
                </a:solidFill>
                <a:latin typeface="Verdana"/>
                <a:cs typeface="Verdana"/>
              </a:rPr>
              <a:t>data set</a:t>
            </a:r>
            <a:r>
              <a:rPr lang="en-US" sz="2400" dirty="0">
                <a:solidFill>
                  <a:srgbClr val="FF0000"/>
                </a:solidFill>
                <a:latin typeface="Verdana"/>
                <a:cs typeface="Verdana"/>
              </a:rPr>
              <a:t> </a:t>
            </a:r>
            <a:endParaRPr lang="en-NL" dirty="0">
              <a:solidFill>
                <a:srgbClr val="FF0000"/>
              </a:solidFill>
            </a:endParaRPr>
          </a:p>
        </p:txBody>
      </p:sp>
      <p:graphicFrame>
        <p:nvGraphicFramePr>
          <p:cNvPr id="19" name="Table 18">
            <a:extLst>
              <a:ext uri="{FF2B5EF4-FFF2-40B4-BE49-F238E27FC236}">
                <a16:creationId xmlns:a16="http://schemas.microsoft.com/office/drawing/2014/main" id="{394D3FB1-EB99-14E3-66B4-4587531142F7}"/>
              </a:ext>
            </a:extLst>
          </p:cNvPr>
          <p:cNvGraphicFramePr>
            <a:graphicFrameLocks noGrp="1"/>
          </p:cNvGraphicFramePr>
          <p:nvPr/>
        </p:nvGraphicFramePr>
        <p:xfrm>
          <a:off x="6197908" y="2846874"/>
          <a:ext cx="5778622" cy="1381760"/>
        </p:xfrm>
        <a:graphic>
          <a:graphicData uri="http://schemas.openxmlformats.org/drawingml/2006/table">
            <a:tbl>
              <a:tblPr firstRow="1" bandRow="1">
                <a:tableStyleId>{5C22544A-7EE6-4342-B048-85BDC9FD1C3A}</a:tableStyleId>
              </a:tblPr>
              <a:tblGrid>
                <a:gridCol w="1296144">
                  <a:extLst>
                    <a:ext uri="{9D8B030D-6E8A-4147-A177-3AD203B41FA5}">
                      <a16:colId xmlns:a16="http://schemas.microsoft.com/office/drawing/2014/main" val="3353346237"/>
                    </a:ext>
                  </a:extLst>
                </a:gridCol>
                <a:gridCol w="1368152">
                  <a:extLst>
                    <a:ext uri="{9D8B030D-6E8A-4147-A177-3AD203B41FA5}">
                      <a16:colId xmlns:a16="http://schemas.microsoft.com/office/drawing/2014/main" val="3058011963"/>
                    </a:ext>
                  </a:extLst>
                </a:gridCol>
                <a:gridCol w="777374">
                  <a:extLst>
                    <a:ext uri="{9D8B030D-6E8A-4147-A177-3AD203B41FA5}">
                      <a16:colId xmlns:a16="http://schemas.microsoft.com/office/drawing/2014/main" val="1985476480"/>
                    </a:ext>
                  </a:extLst>
                </a:gridCol>
                <a:gridCol w="1459059">
                  <a:extLst>
                    <a:ext uri="{9D8B030D-6E8A-4147-A177-3AD203B41FA5}">
                      <a16:colId xmlns:a16="http://schemas.microsoft.com/office/drawing/2014/main" val="2881117840"/>
                    </a:ext>
                  </a:extLst>
                </a:gridCol>
                <a:gridCol w="877893">
                  <a:extLst>
                    <a:ext uri="{9D8B030D-6E8A-4147-A177-3AD203B41FA5}">
                      <a16:colId xmlns:a16="http://schemas.microsoft.com/office/drawing/2014/main" val="3604348750"/>
                    </a:ext>
                  </a:extLst>
                </a:gridCol>
              </a:tblGrid>
              <a:tr h="370840">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method</a:t>
                      </a:r>
                    </a:p>
                  </a:txBody>
                  <a:tcPr/>
                </a:tc>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 rms (stat) xy</a:t>
                      </a:r>
                    </a:p>
                  </a:txBody>
                  <a:tcPr/>
                </a:tc>
                <a:tc>
                  <a:txBody>
                    <a:bodyPr/>
                    <a:lstStyle/>
                    <a:p>
                      <a:pPr algn="ctr"/>
                      <a:r>
                        <a:rPr lang="en-GB" dirty="0">
                          <a:latin typeface="Verdana" panose="020B0604030504040204" pitchFamily="34" charset="0"/>
                          <a:ea typeface="Verdana" panose="020B0604030504040204" pitchFamily="34" charset="0"/>
                          <a:cs typeface="Verdana" panose="020B0604030504040204" pitchFamily="34" charset="0"/>
                        </a:rPr>
                        <a:t>bins </a:t>
                      </a:r>
                      <a:r>
                        <a:rPr lang="en-GB" dirty="0" err="1">
                          <a:latin typeface="Verdana" panose="020B0604030504040204" pitchFamily="34" charset="0"/>
                          <a:ea typeface="Verdana" panose="020B0604030504040204" pitchFamily="34" charset="0"/>
                          <a:cs typeface="Verdana" panose="020B0604030504040204" pitchFamily="34" charset="0"/>
                        </a:rPr>
                        <a:t>xy</a:t>
                      </a:r>
                      <a:endParaRPr lang="en-NL"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r>
                        <a:rPr lang="en-GB" dirty="0">
                          <a:latin typeface="Verdana" panose="020B0604030504040204" pitchFamily="34" charset="0"/>
                          <a:ea typeface="Verdana" panose="020B0604030504040204" pitchFamily="34" charset="0"/>
                          <a:cs typeface="Verdana" panose="020B0604030504040204" pitchFamily="34" charset="0"/>
                        </a:rPr>
                        <a:t>r</a:t>
                      </a:r>
                      <a:r>
                        <a:rPr lang="en-NL" dirty="0">
                          <a:latin typeface="Verdana" panose="020B0604030504040204" pitchFamily="34" charset="0"/>
                          <a:ea typeface="Verdana" panose="020B0604030504040204" pitchFamily="34" charset="0"/>
                          <a:cs typeface="Verdana" panose="020B0604030504040204" pitchFamily="34" charset="0"/>
                        </a:rPr>
                        <a:t>ms (stat) z </a:t>
                      </a:r>
                    </a:p>
                  </a:txBody>
                  <a:tcPr/>
                </a:tc>
                <a:tc>
                  <a:txBody>
                    <a:bodyPr/>
                    <a:lstStyle/>
                    <a:p>
                      <a:pPr algn="ctr"/>
                      <a:r>
                        <a:rPr lang="en-GB" dirty="0">
                          <a:latin typeface="Verdana" panose="020B0604030504040204" pitchFamily="34" charset="0"/>
                          <a:ea typeface="Verdana" panose="020B0604030504040204" pitchFamily="34" charset="0"/>
                          <a:cs typeface="Verdana" panose="020B0604030504040204" pitchFamily="34" charset="0"/>
                        </a:rPr>
                        <a:t>b</a:t>
                      </a:r>
                      <a:r>
                        <a:rPr lang="en-NL" dirty="0">
                          <a:latin typeface="Verdana" panose="020B0604030504040204" pitchFamily="34" charset="0"/>
                          <a:ea typeface="Verdana" panose="020B0604030504040204" pitchFamily="34" charset="0"/>
                          <a:cs typeface="Verdana" panose="020B0604030504040204" pitchFamily="34" charset="0"/>
                        </a:rPr>
                        <a:t>ins z</a:t>
                      </a:r>
                    </a:p>
                  </a:txBody>
                  <a:tcPr/>
                </a:tc>
                <a:extLst>
                  <a:ext uri="{0D108BD9-81ED-4DB2-BD59-A6C34878D82A}">
                    <a16:rowId xmlns:a16="http://schemas.microsoft.com/office/drawing/2014/main" val="2633592749"/>
                  </a:ext>
                </a:extLst>
              </a:tr>
              <a:tr h="370840">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row</a:t>
                      </a:r>
                    </a:p>
                  </a:txBody>
                  <a:tcPr/>
                </a:tc>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13 (2) </a:t>
                      </a:r>
                      <a:r>
                        <a:rPr lang="en-NL" dirty="0">
                          <a:latin typeface="Symbol" pitchFamily="2" charset="2"/>
                          <a:ea typeface="Verdana" panose="020B0604030504040204" pitchFamily="34" charset="0"/>
                          <a:cs typeface="Verdana" panose="020B0604030504040204" pitchFamily="34" charset="0"/>
                        </a:rPr>
                        <a:t>m</a:t>
                      </a:r>
                      <a:r>
                        <a:rPr lang="en-NL" dirty="0">
                          <a:latin typeface="Verdana" panose="020B0604030504040204" pitchFamily="34" charset="0"/>
                          <a:ea typeface="Verdana" panose="020B0604030504040204" pitchFamily="34" charset="0"/>
                          <a:cs typeface="Verdana" panose="020B0604030504040204" pitchFamily="34" charset="0"/>
                        </a:rPr>
                        <a: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L" dirty="0">
                          <a:latin typeface="Verdana" panose="020B0604030504040204" pitchFamily="34" charset="0"/>
                          <a:ea typeface="Verdana" panose="020B0604030504040204" pitchFamily="34" charset="0"/>
                          <a:cs typeface="Verdana" panose="020B0604030504040204" pitchFamily="34" charset="0"/>
                        </a:rPr>
                        <a:t>896</a:t>
                      </a:r>
                    </a:p>
                  </a:txBody>
                  <a:tcPr/>
                </a:tc>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19 (5) </a:t>
                      </a:r>
                      <a:r>
                        <a:rPr lang="en-NL" dirty="0">
                          <a:latin typeface="Symbol" pitchFamily="2" charset="2"/>
                          <a:ea typeface="Verdana" panose="020B0604030504040204" pitchFamily="34" charset="0"/>
                          <a:cs typeface="Verdana" panose="020B0604030504040204" pitchFamily="34" charset="0"/>
                        </a:rPr>
                        <a:t>m</a:t>
                      </a:r>
                      <a:r>
                        <a:rPr lang="en-NL" dirty="0">
                          <a:latin typeface="Verdana" panose="020B0604030504040204" pitchFamily="34" charset="0"/>
                          <a:ea typeface="Verdana" panose="020B0604030504040204" pitchFamily="34" charset="0"/>
                          <a:cs typeface="Verdana" panose="020B0604030504040204" pitchFamily="34" charset="0"/>
                        </a:rPr>
                        <a: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L" dirty="0">
                          <a:latin typeface="Verdana" panose="020B0604030504040204" pitchFamily="34" charset="0"/>
                          <a:ea typeface="Verdana" panose="020B0604030504040204" pitchFamily="34" charset="0"/>
                          <a:cs typeface="Verdana" panose="020B0604030504040204" pitchFamily="34" charset="0"/>
                        </a:rPr>
                        <a:t>896</a:t>
                      </a:r>
                    </a:p>
                  </a:txBody>
                  <a:tcPr/>
                </a:tc>
                <a:extLst>
                  <a:ext uri="{0D108BD9-81ED-4DB2-BD59-A6C34878D82A}">
                    <a16:rowId xmlns:a16="http://schemas.microsoft.com/office/drawing/2014/main" val="2002664143"/>
                  </a:ext>
                </a:extLst>
              </a:tr>
              <a:tr h="370840">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column</a:t>
                      </a:r>
                    </a:p>
                  </a:txBody>
                  <a:tcPr/>
                </a:tc>
                <a:tc>
                  <a:txBody>
                    <a:bodyPr/>
                    <a:lstStyle/>
                    <a:p>
                      <a:pPr algn="ctr"/>
                      <a:r>
                        <a:rPr lang="en-NL" dirty="0">
                          <a:solidFill>
                            <a:schemeClr val="tx1"/>
                          </a:solidFill>
                          <a:latin typeface="Verdana" panose="020B0604030504040204" pitchFamily="34" charset="0"/>
                          <a:ea typeface="Verdana" panose="020B0604030504040204" pitchFamily="34" charset="0"/>
                          <a:cs typeface="Verdana" panose="020B0604030504040204" pitchFamily="34" charset="0"/>
                        </a:rPr>
                        <a:t>11</a:t>
                      </a:r>
                      <a:r>
                        <a:rPr lang="en-NL"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en-NL" dirty="0">
                          <a:latin typeface="Verdana" panose="020B0604030504040204" pitchFamily="34" charset="0"/>
                          <a:ea typeface="Verdana" panose="020B0604030504040204" pitchFamily="34" charset="0"/>
                          <a:cs typeface="Verdana" panose="020B0604030504040204" pitchFamily="34" charset="0"/>
                        </a:rPr>
                        <a:t>(2) </a:t>
                      </a:r>
                      <a:r>
                        <a:rPr lang="en-NL" dirty="0">
                          <a:latin typeface="Symbol" pitchFamily="2" charset="2"/>
                          <a:ea typeface="Verdana" panose="020B0604030504040204" pitchFamily="34" charset="0"/>
                          <a:cs typeface="Verdana" panose="020B0604030504040204" pitchFamily="34" charset="0"/>
                        </a:rPr>
                        <a:t>m</a:t>
                      </a:r>
                      <a:r>
                        <a:rPr lang="en-NL" dirty="0">
                          <a:latin typeface="Verdana" panose="020B0604030504040204" pitchFamily="34" charset="0"/>
                          <a:ea typeface="Verdana" panose="020B0604030504040204" pitchFamily="34" charset="0"/>
                          <a:cs typeface="Verdana" panose="020B0604030504040204" pitchFamily="34" charset="0"/>
                        </a:rPr>
                        <a: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L" dirty="0">
                          <a:latin typeface="Verdana" panose="020B0604030504040204" pitchFamily="34" charset="0"/>
                          <a:ea typeface="Verdana" panose="020B0604030504040204" pitchFamily="34" charset="0"/>
                          <a:cs typeface="Verdana" panose="020B0604030504040204" pitchFamily="34" charset="0"/>
                        </a:rPr>
                        <a:t>880</a:t>
                      </a:r>
                    </a:p>
                  </a:txBody>
                  <a:tcPr/>
                </a:tc>
                <a:tc>
                  <a:txBody>
                    <a:bodyPr/>
                    <a:lstStyle/>
                    <a:p>
                      <a:pPr algn="ctr"/>
                      <a:r>
                        <a:rPr lang="en-NL" dirty="0">
                          <a:latin typeface="Verdana" panose="020B0604030504040204" pitchFamily="34" charset="0"/>
                          <a:ea typeface="Verdana" panose="020B0604030504040204" pitchFamily="34" charset="0"/>
                          <a:cs typeface="Verdana" panose="020B0604030504040204" pitchFamily="34" charset="0"/>
                        </a:rPr>
                        <a:t>20 (5) </a:t>
                      </a:r>
                      <a:r>
                        <a:rPr lang="en-NL" dirty="0">
                          <a:latin typeface="Symbol" pitchFamily="2" charset="2"/>
                          <a:ea typeface="Verdana" panose="020B0604030504040204" pitchFamily="34" charset="0"/>
                          <a:cs typeface="Verdana" panose="020B0604030504040204" pitchFamily="34" charset="0"/>
                        </a:rPr>
                        <a:t>m</a:t>
                      </a:r>
                      <a:r>
                        <a:rPr lang="en-NL" dirty="0">
                          <a:latin typeface="Verdana" panose="020B0604030504040204" pitchFamily="34" charset="0"/>
                          <a:ea typeface="Verdana" panose="020B0604030504040204" pitchFamily="34" charset="0"/>
                          <a:cs typeface="Verdana" panose="020B0604030504040204" pitchFamily="34" charset="0"/>
                        </a:rPr>
                        <a: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L" dirty="0">
                          <a:latin typeface="Verdana" panose="020B0604030504040204" pitchFamily="34" charset="0"/>
                          <a:ea typeface="Verdana" panose="020B0604030504040204" pitchFamily="34" charset="0"/>
                          <a:cs typeface="Verdana" panose="020B0604030504040204" pitchFamily="34" charset="0"/>
                        </a:rPr>
                        <a:t>880</a:t>
                      </a:r>
                    </a:p>
                  </a:txBody>
                  <a:tcPr/>
                </a:tc>
                <a:extLst>
                  <a:ext uri="{0D108BD9-81ED-4DB2-BD59-A6C34878D82A}">
                    <a16:rowId xmlns:a16="http://schemas.microsoft.com/office/drawing/2014/main" val="4278588115"/>
                  </a:ext>
                </a:extLst>
              </a:tr>
            </a:tbl>
          </a:graphicData>
        </a:graphic>
      </p:graphicFrame>
    </p:spTree>
    <p:extLst>
      <p:ext uri="{BB962C8B-B14F-4D97-AF65-F5344CB8AC3E}">
        <p14:creationId xmlns:p14="http://schemas.microsoft.com/office/powerpoint/2010/main" val="3686991081"/>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084073" y="548680"/>
            <a:ext cx="7138493" cy="1015663"/>
          </a:xfrm>
          <a:prstGeom prst="rect">
            <a:avLst/>
          </a:prstGeom>
        </p:spPr>
        <p:txBody>
          <a:bodyPr wrap="none">
            <a:spAutoFit/>
          </a:bodyPr>
          <a:lstStyle/>
          <a:p>
            <a:r>
              <a:rPr lang="nl-NL" sz="2800" kern="0" dirty="0">
                <a:solidFill>
                  <a:srgbClr val="FF0000"/>
                </a:solidFill>
                <a:latin typeface="Verdana"/>
                <a:ea typeface="+mj-ea"/>
                <a:cs typeface="Verdana"/>
              </a:rPr>
              <a:t> </a:t>
            </a:r>
            <a:r>
              <a:rPr lang="nl-NL" sz="3200" kern="0" dirty="0">
                <a:solidFill>
                  <a:srgbClr val="FF0000"/>
                </a:solidFill>
                <a:latin typeface="Verdana"/>
                <a:ea typeface="+mj-ea"/>
                <a:cs typeface="Verdana"/>
              </a:rPr>
              <a:t>Tracking </a:t>
            </a:r>
            <a:r>
              <a:rPr lang="nl-NL" sz="3200" kern="0" dirty="0" err="1">
                <a:solidFill>
                  <a:srgbClr val="FF0000"/>
                </a:solidFill>
                <a:latin typeface="Verdana"/>
                <a:ea typeface="+mj-ea"/>
                <a:cs typeface="Verdana"/>
              </a:rPr>
              <a:t>resolution</a:t>
            </a:r>
            <a:r>
              <a:rPr lang="nl-NL" sz="3200" kern="0" dirty="0">
                <a:solidFill>
                  <a:srgbClr val="FF0000"/>
                </a:solidFill>
                <a:latin typeface="Verdana"/>
                <a:ea typeface="+mj-ea"/>
                <a:cs typeface="Verdana"/>
              </a:rPr>
              <a:t> </a:t>
            </a:r>
            <a:r>
              <a:rPr lang="nl-NL" sz="3200" kern="0" dirty="0" err="1">
                <a:solidFill>
                  <a:srgbClr val="FF0000"/>
                </a:solidFill>
                <a:latin typeface="Verdana"/>
                <a:ea typeface="+mj-ea"/>
                <a:cs typeface="Verdana"/>
              </a:rPr>
              <a:t>and</a:t>
            </a:r>
            <a:r>
              <a:rPr lang="nl-NL" sz="3200" kern="0" dirty="0">
                <a:solidFill>
                  <a:srgbClr val="FF0000"/>
                </a:solidFill>
                <a:latin typeface="Verdana"/>
                <a:ea typeface="+mj-ea"/>
                <a:cs typeface="Verdana"/>
              </a:rPr>
              <a:t> </a:t>
            </a:r>
            <a:r>
              <a:rPr lang="nl-NL" sz="3200" kern="0" dirty="0" err="1">
                <a:solidFill>
                  <a:srgbClr val="FF0000"/>
                </a:solidFill>
                <a:latin typeface="Verdana"/>
                <a:ea typeface="+mj-ea"/>
                <a:cs typeface="Verdana"/>
              </a:rPr>
              <a:t>precision</a:t>
            </a:r>
            <a:endParaRPr lang="nl-NL" sz="3200" kern="0" dirty="0">
              <a:solidFill>
                <a:srgbClr val="FF0000"/>
              </a:solidFill>
              <a:latin typeface="Verdana"/>
              <a:ea typeface="+mj-ea"/>
              <a:cs typeface="Verdana"/>
            </a:endParaRPr>
          </a:p>
          <a:p>
            <a:endParaRPr lang="nl-NL" sz="2800"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4C31ADA-D68C-A947-A970-43DB32125D80}"/>
                  </a:ext>
                </a:extLst>
              </p:cNvPr>
              <p:cNvSpPr/>
              <p:nvPr/>
            </p:nvSpPr>
            <p:spPr>
              <a:xfrm>
                <a:off x="1104900" y="1814736"/>
                <a:ext cx="10297144" cy="3567772"/>
              </a:xfrm>
              <a:prstGeom prst="rect">
                <a:avLst/>
              </a:prstGeom>
            </p:spPr>
            <p:txBody>
              <a:bodyPr wrap="square">
                <a:spAutoFit/>
              </a:bodyPr>
              <a:lstStyle/>
              <a:p>
                <a:pPr marL="342900" lvl="0" indent="-342900">
                  <a:spcBef>
                    <a:spcPct val="20000"/>
                  </a:spcBef>
                  <a:buClr>
                    <a:srgbClr val="FF6600"/>
                  </a:buClr>
                  <a:buSzPct val="100000"/>
                  <a:buBlip>
                    <a:blip r:embed="rId7"/>
                  </a:buBlip>
                </a:pPr>
                <a:r>
                  <a:rPr lang="en-US" sz="2000" kern="0" dirty="0">
                    <a:solidFill>
                      <a:srgbClr val="0066FF"/>
                    </a:solidFill>
                    <a:latin typeface="Verdana"/>
                    <a:cs typeface="Verdana"/>
                  </a:rPr>
                  <a:t>The results of the 8 Quad Module in the DESY test beam in June 2021 have been presented</a:t>
                </a:r>
              </a:p>
              <a:p>
                <a:pPr marL="342900" lvl="0" indent="-342900">
                  <a:spcBef>
                    <a:spcPct val="20000"/>
                  </a:spcBef>
                  <a:buClr>
                    <a:srgbClr val="FF6600"/>
                  </a:buClr>
                  <a:buSzPct val="100000"/>
                  <a:buBlip>
                    <a:blip r:embed="rId7"/>
                  </a:buBlip>
                </a:pPr>
                <a:r>
                  <a:rPr lang="en-US" sz="2000" kern="0" dirty="0">
                    <a:solidFill>
                      <a:srgbClr val="0066FF"/>
                    </a:solidFill>
                    <a:latin typeface="Verdana"/>
                    <a:cs typeface="Verdana"/>
                  </a:rPr>
                  <a:t>One chip (nr 11) out of 32 was disconnected due to a short*</a:t>
                </a:r>
              </a:p>
              <a:p>
                <a:pPr lvl="0">
                  <a:spcBef>
                    <a:spcPct val="20000"/>
                  </a:spcBef>
                  <a:buClr>
                    <a:srgbClr val="FF6600"/>
                  </a:buClr>
                  <a:buSzPct val="100000"/>
                </a:pPr>
                <a:endParaRPr lang="en-US" sz="2000" kern="0" dirty="0">
                  <a:solidFill>
                    <a:srgbClr val="0066FF"/>
                  </a:solidFill>
                  <a:latin typeface="Verdana"/>
                  <a:cs typeface="Verdana"/>
                </a:endParaRPr>
              </a:p>
              <a:p>
                <a:pPr marL="342900" lvl="0" indent="-342900">
                  <a:spcBef>
                    <a:spcPct val="20000"/>
                  </a:spcBef>
                  <a:buClr>
                    <a:srgbClr val="FF6600"/>
                  </a:buClr>
                  <a:buSzPct val="100000"/>
                  <a:buBlip>
                    <a:blip r:embed="rId7"/>
                  </a:buBlip>
                </a:pPr>
                <a:r>
                  <a:rPr lang="en-NL" sz="2000" kern="0" dirty="0">
                    <a:solidFill>
                      <a:srgbClr val="0066FF"/>
                    </a:solidFill>
                    <a:latin typeface="Verdana" panose="020B0604030504040204" pitchFamily="34" charset="0"/>
                    <a:ea typeface="Verdana" panose="020B0604030504040204" pitchFamily="34" charset="0"/>
                    <a:cs typeface="Verdana" panose="020B0604030504040204" pitchFamily="34" charset="0"/>
                  </a:rPr>
                  <a:t>In run 6916 e.g. 964  tracks were selected with 1009 hits on track</a:t>
                </a:r>
              </a:p>
              <a:p>
                <a:pPr marL="342900" lvl="0" indent="-342900">
                  <a:spcBef>
                    <a:spcPct val="20000"/>
                  </a:spcBef>
                  <a:buClr>
                    <a:srgbClr val="FF6600"/>
                  </a:buClr>
                  <a:buSzPct val="100000"/>
                  <a:buBlip>
                    <a:blip r:embed="rId7"/>
                  </a:buBlip>
                </a:pPr>
                <a:r>
                  <a:rPr lang="en-NL" sz="2000" kern="0" dirty="0">
                    <a:solidFill>
                      <a:srgbClr val="0066FF"/>
                    </a:solidFill>
                    <a:latin typeface="Verdana" panose="020B0604030504040204" pitchFamily="34" charset="0"/>
                    <a:ea typeface="Verdana" panose="020B0604030504040204" pitchFamily="34" charset="0"/>
                    <a:cs typeface="Verdana" panose="020B0604030504040204" pitchFamily="34" charset="0"/>
                  </a:rPr>
                  <a:t>The tracking precision: </a:t>
                </a:r>
                <a:r>
                  <a:rPr lang="en-GB" sz="2000" kern="0" dirty="0">
                    <a:solidFill>
                      <a:srgbClr val="0066FF"/>
                    </a:solidFill>
                    <a:latin typeface="Verdana" panose="020B0604030504040204" pitchFamily="34" charset="0"/>
                    <a:ea typeface="Verdana" panose="020B0604030504040204" pitchFamily="34" charset="0"/>
                    <a:cs typeface="Verdana" panose="020B0604030504040204" pitchFamily="34" charset="0"/>
                  </a:rPr>
                  <a:t>p</a:t>
                </a:r>
                <a:r>
                  <a:rPr lang="en-NL" sz="2000" kern="0" dirty="0">
                    <a:solidFill>
                      <a:srgbClr val="0066FF"/>
                    </a:solidFill>
                    <a:latin typeface="Verdana" panose="020B0604030504040204" pitchFamily="34" charset="0"/>
                    <a:ea typeface="Verdana" panose="020B0604030504040204" pitchFamily="34" charset="0"/>
                    <a:cs typeface="Verdana" panose="020B0604030504040204" pitchFamily="34" charset="0"/>
                  </a:rPr>
                  <a:t>osition </a:t>
                </a:r>
                <a:r>
                  <a:rPr lang="en-NL" sz="2000" kern="0" dirty="0">
                    <a:latin typeface="Verdana" panose="020B0604030504040204" pitchFamily="34" charset="0"/>
                    <a:ea typeface="Verdana" panose="020B0604030504040204" pitchFamily="34" charset="0"/>
                    <a:cs typeface="Verdana" panose="020B0604030504040204" pitchFamily="34" charset="0"/>
                  </a:rPr>
                  <a:t>9 (xy) 13 </a:t>
                </a:r>
                <a:r>
                  <a:rPr lang="en-NL" sz="2000" kern="0" dirty="0">
                    <a:latin typeface="Symbol" pitchFamily="2" charset="2"/>
                    <a:ea typeface="Verdana" panose="020B0604030504040204" pitchFamily="34" charset="0"/>
                    <a:cs typeface="Verdana" panose="020B0604030504040204" pitchFamily="34" charset="0"/>
                  </a:rPr>
                  <a:t>m</a:t>
                </a:r>
                <a:r>
                  <a:rPr lang="en-NL" sz="2000" kern="0" dirty="0">
                    <a:latin typeface="Verdana" panose="020B0604030504040204" pitchFamily="34" charset="0"/>
                    <a:ea typeface="Verdana" panose="020B0604030504040204" pitchFamily="34" charset="0"/>
                    <a:cs typeface="Verdana" panose="020B0604030504040204" pitchFamily="34" charset="0"/>
                  </a:rPr>
                  <a:t>m (z) in </a:t>
                </a:r>
                <a:r>
                  <a:rPr lang="en-GB" sz="2000" kern="0" dirty="0">
                    <a:latin typeface="Verdana" panose="020B0604030504040204" pitchFamily="34" charset="0"/>
                    <a:ea typeface="Verdana" panose="020B0604030504040204" pitchFamily="34" charset="0"/>
                    <a:cs typeface="Verdana" panose="020B0604030504040204" pitchFamily="34" charset="0"/>
                  </a:rPr>
                  <a:t>a</a:t>
                </a:r>
                <a:r>
                  <a:rPr lang="en-NL" sz="2000" kern="0" dirty="0">
                    <a:latin typeface="Verdana" panose="020B0604030504040204" pitchFamily="34" charset="0"/>
                    <a:ea typeface="Verdana" panose="020B0604030504040204" pitchFamily="34" charset="0"/>
                    <a:cs typeface="Verdana" panose="020B0604030504040204" pitchFamily="34" charset="0"/>
                  </a:rPr>
                  <a:t>ngle 0.19 (dx/dy) 0.25 (dzdy) mrad </a:t>
                </a:r>
                <a:r>
                  <a:rPr lang="en-NL" sz="2000" kern="0" dirty="0">
                    <a:solidFill>
                      <a:srgbClr val="0066FF"/>
                    </a:solidFill>
                    <a:latin typeface="Verdana" panose="020B0604030504040204" pitchFamily="34" charset="0"/>
                    <a:ea typeface="Verdana" panose="020B0604030504040204" pitchFamily="34" charset="0"/>
                    <a:cs typeface="Verdana" panose="020B0604030504040204" pitchFamily="34" charset="0"/>
                  </a:rPr>
                  <a:t>for a module or tracklength is 157.96 mm </a:t>
                </a:r>
              </a:p>
              <a:p>
                <a:pPr marL="342900" lvl="0" indent="-342900">
                  <a:spcBef>
                    <a:spcPct val="20000"/>
                  </a:spcBef>
                  <a:buClr>
                    <a:srgbClr val="FF6600"/>
                  </a:buClr>
                  <a:buSzPct val="100000"/>
                  <a:buBlip>
                    <a:blip r:embed="rId7"/>
                  </a:buBlip>
                </a:pPr>
                <a:r>
                  <a:rPr lang="en-US" sz="2000" kern="0" dirty="0">
                    <a:solidFill>
                      <a:srgbClr val="0066FF"/>
                    </a:solidFill>
                    <a:latin typeface="Verdana"/>
                    <a:cs typeface="Verdana"/>
                  </a:rPr>
                  <a:t>The diffusion coefficients at B=0 T </a:t>
                </a:r>
                <a14:m>
                  <m:oMath xmlns:m="http://schemas.openxmlformats.org/officeDocument/2006/math">
                    <m:r>
                      <m:rPr>
                        <m:sty m:val="p"/>
                      </m:rPr>
                      <a:rPr lang="en-US" sz="1800" i="1">
                        <a:latin typeface="Cambria Math" panose="02040503050406030204" pitchFamily="18" charset="0"/>
                        <a:ea typeface="Cambria Math" panose="02040503050406030204" pitchFamily="18" charset="0"/>
                        <a:cs typeface="Verdana" panose="020B0604030504040204" pitchFamily="34" charset="0"/>
                      </a:rPr>
                      <m:t>D</m:t>
                    </m:r>
                    <m:r>
                      <m:rPr>
                        <m:sty m:val="p"/>
                      </m:rPr>
                      <a:rPr lang="en-US" sz="1800" baseline="-25000">
                        <a:latin typeface="Cambria Math" panose="02040503050406030204" pitchFamily="18" charset="0"/>
                        <a:ea typeface="Verdana" panose="020B0604030504040204" pitchFamily="34" charset="0"/>
                        <a:cs typeface="Verdana" panose="020B0604030504040204" pitchFamily="34" charset="0"/>
                      </a:rPr>
                      <m:t>xy</m:t>
                    </m:r>
                  </m:oMath>
                </a14:m>
                <a:r>
                  <a:rPr lang="en-NL" sz="1800" dirty="0"/>
                  <a:t> </a:t>
                </a:r>
                <a:r>
                  <a:rPr lang="en-NL" sz="1800" dirty="0">
                    <a:latin typeface="Verdana" panose="020B0604030504040204" pitchFamily="34" charset="0"/>
                    <a:ea typeface="Verdana" panose="020B0604030504040204" pitchFamily="34" charset="0"/>
                    <a:cs typeface="Verdana" panose="020B0604030504040204" pitchFamily="34" charset="0"/>
                  </a:rPr>
                  <a:t>= 287 </a:t>
                </a:r>
                <a:r>
                  <a:rPr lang="en-NL" sz="1800" dirty="0">
                    <a:latin typeface="Symbol" pitchFamily="2" charset="2"/>
                    <a:ea typeface="Verdana" panose="020B0604030504040204" pitchFamily="34" charset="0"/>
                    <a:cs typeface="Verdana" panose="020B0604030504040204" pitchFamily="34" charset="0"/>
                  </a:rPr>
                  <a:t>m</a:t>
                </a:r>
                <a:r>
                  <a:rPr lang="en-NL" sz="1800" dirty="0">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latin typeface="Cambria Math" panose="02040503050406030204" pitchFamily="18" charset="0"/>
                            <a:ea typeface="Cambria Math" panose="02040503050406030204" pitchFamily="18" charset="0"/>
                            <a:cs typeface="Verdana" panose="020B0604030504040204" pitchFamily="34" charset="0"/>
                          </a:rPr>
                          <m:t>cm</m:t>
                        </m:r>
                      </m:e>
                    </m:rad>
                  </m:oMath>
                </a14:m>
                <a:r>
                  <a:rPr lang="en-NL" sz="1800" dirty="0">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r>
                      <m:rPr>
                        <m:sty m:val="p"/>
                      </m:rPr>
                      <a:rPr lang="en-US" sz="1800" i="1">
                        <a:solidFill>
                          <a:srgbClr val="000000"/>
                        </a:solidFill>
                        <a:latin typeface="Cambria Math" panose="02040503050406030204" pitchFamily="18" charset="0"/>
                        <a:ea typeface="Cambria Math" panose="02040503050406030204" pitchFamily="18" charset="0"/>
                        <a:cs typeface="Verdana" panose="020B0604030504040204" pitchFamily="34" charset="0"/>
                      </a:rPr>
                      <m:t>D</m:t>
                    </m:r>
                    <m:r>
                      <m:rPr>
                        <m:sty m:val="p"/>
                      </m:rPr>
                      <a:rPr lang="en-US" sz="1800" baseline="-25000">
                        <a:solidFill>
                          <a:srgbClr val="000000"/>
                        </a:solidFill>
                        <a:latin typeface="Cambria Math" panose="02040503050406030204" pitchFamily="18" charset="0"/>
                        <a:ea typeface="Verdana" panose="020B0604030504040204" pitchFamily="34" charset="0"/>
                        <a:cs typeface="Verdana" panose="020B0604030504040204" pitchFamily="34" charset="0"/>
                      </a:rPr>
                      <m:t>z</m:t>
                    </m:r>
                  </m:oMath>
                </a14:m>
                <a:r>
                  <a:rPr lang="en-NL" sz="1800" dirty="0">
                    <a:solidFill>
                      <a:srgbClr val="000000"/>
                    </a:solidFill>
                  </a:rPr>
                  <a:t> </a:t>
                </a:r>
                <a:r>
                  <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rPr>
                  <a:t>= 273 </a:t>
                </a:r>
                <a:r>
                  <a:rPr lang="en-NL" sz="1800" dirty="0">
                    <a:solidFill>
                      <a:srgbClr val="000000"/>
                    </a:solidFill>
                    <a:latin typeface="Symbol" pitchFamily="2" charset="2"/>
                    <a:ea typeface="Verdana" panose="020B0604030504040204" pitchFamily="34" charset="0"/>
                    <a:cs typeface="Verdana" panose="020B0604030504040204" pitchFamily="34" charset="0"/>
                  </a:rPr>
                  <a:t>m</a:t>
                </a:r>
                <a:r>
                  <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solidFill>
                              <a:srgbClr val="000000"/>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solidFill>
                              <a:srgbClr val="000000"/>
                            </a:solidFill>
                            <a:latin typeface="Cambria Math" panose="02040503050406030204" pitchFamily="18" charset="0"/>
                            <a:ea typeface="Cambria Math" panose="02040503050406030204" pitchFamily="18" charset="0"/>
                            <a:cs typeface="Verdana" panose="020B0604030504040204" pitchFamily="34" charset="0"/>
                          </a:rPr>
                          <m:t>cm</m:t>
                        </m:r>
                      </m:e>
                    </m:rad>
                    <m:r>
                      <a:rPr lang="en-US" sz="1800" b="0" i="1" smtClean="0">
                        <a:solidFill>
                          <a:srgbClr val="000000"/>
                        </a:solidFill>
                        <a:latin typeface="Cambria Math" panose="02040503050406030204" pitchFamily="18" charset="0"/>
                        <a:ea typeface="Cambria Math" panose="02040503050406030204" pitchFamily="18" charset="0"/>
                        <a:cs typeface="Verdana" panose="020B0604030504040204" pitchFamily="34" charset="0"/>
                      </a:rPr>
                      <m:t> </m:t>
                    </m:r>
                  </m:oMath>
                </a14:m>
                <a:r>
                  <a:rPr lang="en-US" sz="1800" kern="0" dirty="0">
                    <a:solidFill>
                      <a:srgbClr val="FF0000"/>
                    </a:solidFill>
                    <a:latin typeface="Verdana"/>
                    <a:cs typeface="Verdana"/>
                  </a:rPr>
                  <a:t> </a:t>
                </a:r>
                <a:r>
                  <a:rPr lang="en-NL" sz="1800" dirty="0">
                    <a:solidFill>
                      <a:srgbClr val="FF0000"/>
                    </a:solidFill>
                    <a:latin typeface="Verdana" panose="020B0604030504040204" pitchFamily="34" charset="0"/>
                    <a:ea typeface="Verdana" panose="020B0604030504040204" pitchFamily="34" charset="0"/>
                    <a:cs typeface="Verdana" panose="020B0604030504040204" pitchFamily="34" charset="0"/>
                  </a:rPr>
                  <a:t> </a:t>
                </a:r>
              </a:p>
              <a:p>
                <a:pPr marL="342900" lvl="0" indent="-342900">
                  <a:spcBef>
                    <a:spcPct val="20000"/>
                  </a:spcBef>
                  <a:buClr>
                    <a:srgbClr val="FF6600"/>
                  </a:buClr>
                  <a:buSzPct val="100000"/>
                  <a:buBlip>
                    <a:blip r:embed="rId7"/>
                  </a:buBlip>
                </a:pPr>
                <a:r>
                  <a:rPr lang="en-US" sz="2000" kern="0" dirty="0">
                    <a:solidFill>
                      <a:srgbClr val="0066FF"/>
                    </a:solidFill>
                    <a:latin typeface="Verdana"/>
                    <a:cs typeface="Verdana"/>
                  </a:rPr>
                  <a:t>The diffusion coefficients at B=1 T is </a:t>
                </a:r>
                <a14:m>
                  <m:oMath xmlns:m="http://schemas.openxmlformats.org/officeDocument/2006/math">
                    <m:r>
                      <m:rPr>
                        <m:sty m:val="p"/>
                      </m:rPr>
                      <a:rPr lang="en-US" sz="1800" i="1">
                        <a:latin typeface="Cambria Math" panose="02040503050406030204" pitchFamily="18" charset="0"/>
                        <a:ea typeface="Cambria Math" panose="02040503050406030204" pitchFamily="18" charset="0"/>
                        <a:cs typeface="Verdana" panose="020B0604030504040204" pitchFamily="34" charset="0"/>
                      </a:rPr>
                      <m:t>D</m:t>
                    </m:r>
                    <m:r>
                      <m:rPr>
                        <m:sty m:val="p"/>
                      </m:rPr>
                      <a:rPr lang="en-US" sz="1800" baseline="-25000">
                        <a:latin typeface="Cambria Math" panose="02040503050406030204" pitchFamily="18" charset="0"/>
                        <a:ea typeface="Verdana" panose="020B0604030504040204" pitchFamily="34" charset="0"/>
                        <a:cs typeface="Verdana" panose="020B0604030504040204" pitchFamily="34" charset="0"/>
                      </a:rPr>
                      <m:t>xy</m:t>
                    </m:r>
                  </m:oMath>
                </a14:m>
                <a:r>
                  <a:rPr lang="en-NL" sz="1800" dirty="0"/>
                  <a:t> </a:t>
                </a:r>
                <a:r>
                  <a:rPr lang="en-NL" sz="1800" dirty="0">
                    <a:latin typeface="Verdana" panose="020B0604030504040204" pitchFamily="34" charset="0"/>
                    <a:ea typeface="Verdana" panose="020B0604030504040204" pitchFamily="34" charset="0"/>
                    <a:cs typeface="Verdana" panose="020B0604030504040204" pitchFamily="34" charset="0"/>
                  </a:rPr>
                  <a:t>= 120 </a:t>
                </a:r>
                <a:r>
                  <a:rPr lang="en-NL" sz="1800" dirty="0">
                    <a:latin typeface="Symbol" pitchFamily="2" charset="2"/>
                    <a:ea typeface="Verdana" panose="020B0604030504040204" pitchFamily="34" charset="0"/>
                    <a:cs typeface="Verdana" panose="020B0604030504040204" pitchFamily="34" charset="0"/>
                  </a:rPr>
                  <a:t>m</a:t>
                </a:r>
                <a:r>
                  <a:rPr lang="en-NL" sz="1800" dirty="0">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latin typeface="Cambria Math" panose="02040503050406030204" pitchFamily="18" charset="0"/>
                            <a:ea typeface="Cambria Math" panose="02040503050406030204" pitchFamily="18" charset="0"/>
                            <a:cs typeface="Verdana" panose="020B0604030504040204" pitchFamily="34" charset="0"/>
                          </a:rPr>
                          <m:t>cm</m:t>
                        </m:r>
                      </m:e>
                    </m:rad>
                  </m:oMath>
                </a14:m>
                <a:r>
                  <a:rPr lang="en-NL" sz="1800" dirty="0">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r>
                      <m:rPr>
                        <m:sty m:val="p"/>
                      </m:rPr>
                      <a:rPr lang="en-US" sz="1800" i="1">
                        <a:solidFill>
                          <a:srgbClr val="000000"/>
                        </a:solidFill>
                        <a:latin typeface="Cambria Math" panose="02040503050406030204" pitchFamily="18" charset="0"/>
                        <a:ea typeface="Cambria Math" panose="02040503050406030204" pitchFamily="18" charset="0"/>
                        <a:cs typeface="Verdana" panose="020B0604030504040204" pitchFamily="34" charset="0"/>
                      </a:rPr>
                      <m:t>D</m:t>
                    </m:r>
                    <m:r>
                      <m:rPr>
                        <m:sty m:val="p"/>
                      </m:rPr>
                      <a:rPr lang="en-US" sz="1800" baseline="-25000">
                        <a:solidFill>
                          <a:srgbClr val="000000"/>
                        </a:solidFill>
                        <a:latin typeface="Cambria Math" panose="02040503050406030204" pitchFamily="18" charset="0"/>
                        <a:ea typeface="Verdana" panose="020B0604030504040204" pitchFamily="34" charset="0"/>
                        <a:cs typeface="Verdana" panose="020B0604030504040204" pitchFamily="34" charset="0"/>
                      </a:rPr>
                      <m:t>z</m:t>
                    </m:r>
                  </m:oMath>
                </a14:m>
                <a:r>
                  <a:rPr lang="en-NL" sz="1800" dirty="0">
                    <a:solidFill>
                      <a:srgbClr val="000000"/>
                    </a:solidFill>
                  </a:rPr>
                  <a:t> </a:t>
                </a:r>
                <a:r>
                  <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rPr>
                  <a:t>= 251 </a:t>
                </a:r>
                <a:r>
                  <a:rPr lang="en-NL" sz="1800" dirty="0">
                    <a:solidFill>
                      <a:srgbClr val="000000"/>
                    </a:solidFill>
                    <a:latin typeface="Symbol" pitchFamily="2" charset="2"/>
                    <a:ea typeface="Verdana" panose="020B0604030504040204" pitchFamily="34" charset="0"/>
                    <a:cs typeface="Verdana" panose="020B0604030504040204" pitchFamily="34" charset="0"/>
                  </a:rPr>
                  <a:t>m</a:t>
                </a:r>
                <a:r>
                  <a:rPr lang="en-NL" sz="1800" dirty="0">
                    <a:solidFill>
                      <a:srgbClr val="000000"/>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solidFill>
                              <a:srgbClr val="000000"/>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solidFill>
                              <a:srgbClr val="000000"/>
                            </a:solidFill>
                            <a:latin typeface="Cambria Math" panose="02040503050406030204" pitchFamily="18" charset="0"/>
                            <a:ea typeface="Cambria Math" panose="02040503050406030204" pitchFamily="18" charset="0"/>
                            <a:cs typeface="Verdana" panose="020B0604030504040204" pitchFamily="34" charset="0"/>
                          </a:rPr>
                          <m:t>cm</m:t>
                        </m:r>
                      </m:e>
                    </m:rad>
                    <m:r>
                      <a:rPr lang="en-US" sz="1800" b="0" i="1" smtClean="0">
                        <a:solidFill>
                          <a:srgbClr val="000000"/>
                        </a:solidFill>
                        <a:latin typeface="Cambria Math" panose="02040503050406030204" pitchFamily="18" charset="0"/>
                        <a:ea typeface="Cambria Math" panose="02040503050406030204" pitchFamily="18" charset="0"/>
                        <a:cs typeface="Verdana" panose="020B0604030504040204" pitchFamily="34" charset="0"/>
                      </a:rPr>
                      <m:t> </m:t>
                    </m:r>
                  </m:oMath>
                </a14:m>
                <a:endParaRPr lang="en-US" sz="1800" kern="0" dirty="0">
                  <a:solidFill>
                    <a:srgbClr val="FF0000"/>
                  </a:solidFill>
                  <a:latin typeface="Verdana"/>
                  <a:cs typeface="Verdana"/>
                </a:endParaRPr>
              </a:p>
              <a:p>
                <a:pPr marL="800100" lvl="1" indent="-342900">
                  <a:spcBef>
                    <a:spcPct val="20000"/>
                  </a:spcBef>
                  <a:buClr>
                    <a:srgbClr val="FF6600"/>
                  </a:buClr>
                  <a:buSzPct val="100000"/>
                  <a:buBlip>
                    <a:blip r:embed="rId7"/>
                  </a:buBlip>
                </a:pPr>
                <a:r>
                  <a:rPr lang="en-US" sz="1800" kern="0" dirty="0">
                    <a:solidFill>
                      <a:srgbClr val="0066FF"/>
                    </a:solidFill>
                    <a:latin typeface="Verdana"/>
                    <a:cs typeface="Verdana"/>
                  </a:rPr>
                  <a:t>In agreement with </a:t>
                </a:r>
                <a:r>
                  <a:rPr lang="en-US" sz="1800" kern="0" dirty="0" err="1">
                    <a:solidFill>
                      <a:srgbClr val="0066FF"/>
                    </a:solidFill>
                    <a:latin typeface="Verdana"/>
                    <a:cs typeface="Verdana"/>
                  </a:rPr>
                  <a:t>Magboltz</a:t>
                </a:r>
                <a:r>
                  <a:rPr lang="en-US" sz="1800" kern="0" dirty="0">
                    <a:solidFill>
                      <a:srgbClr val="0066FF"/>
                    </a:solidFill>
                    <a:latin typeface="Verdana"/>
                    <a:cs typeface="Verdana"/>
                  </a:rPr>
                  <a:t> </a:t>
                </a:r>
                <a14:m>
                  <m:oMath xmlns:m="http://schemas.openxmlformats.org/officeDocument/2006/math">
                    <m:r>
                      <m:rPr>
                        <m:sty m:val="p"/>
                      </m:rPr>
                      <a:rPr lang="en-US" sz="1800" i="1" smtClean="0">
                        <a:latin typeface="Cambria Math" panose="02040503050406030204" pitchFamily="18" charset="0"/>
                        <a:ea typeface="Cambria Math" panose="02040503050406030204" pitchFamily="18" charset="0"/>
                        <a:cs typeface="Verdana" panose="020B0604030504040204" pitchFamily="34" charset="0"/>
                      </a:rPr>
                      <m:t>D</m:t>
                    </m:r>
                    <m:r>
                      <m:rPr>
                        <m:sty m:val="p"/>
                      </m:rPr>
                      <a:rPr lang="en-US" sz="1800" baseline="-25000">
                        <a:latin typeface="Cambria Math" panose="02040503050406030204" pitchFamily="18" charset="0"/>
                        <a:ea typeface="Verdana" panose="020B0604030504040204" pitchFamily="34" charset="0"/>
                        <a:cs typeface="Verdana" panose="020B0604030504040204" pitchFamily="34" charset="0"/>
                      </a:rPr>
                      <m:t>xy</m:t>
                    </m:r>
                  </m:oMath>
                </a14:m>
                <a:r>
                  <a:rPr lang="en-NL" sz="1800" dirty="0"/>
                  <a:t> </a:t>
                </a:r>
                <a:r>
                  <a:rPr lang="en-NL" sz="1800" dirty="0">
                    <a:latin typeface="Verdana" panose="020B0604030504040204" pitchFamily="34" charset="0"/>
                    <a:ea typeface="Verdana" panose="020B0604030504040204" pitchFamily="34" charset="0"/>
                    <a:cs typeface="Verdana" panose="020B0604030504040204" pitchFamily="34" charset="0"/>
                  </a:rPr>
                  <a:t>= 121 </a:t>
                </a:r>
                <a:r>
                  <a:rPr lang="en-NL" sz="1800" dirty="0">
                    <a:latin typeface="Symbol" pitchFamily="2" charset="2"/>
                    <a:ea typeface="Verdana" panose="020B0604030504040204" pitchFamily="34" charset="0"/>
                    <a:cs typeface="Verdana" panose="020B0604030504040204" pitchFamily="34" charset="0"/>
                  </a:rPr>
                  <a:t>m</a:t>
                </a:r>
                <a:r>
                  <a:rPr lang="en-NL" sz="1800" dirty="0">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latin typeface="Cambria Math" panose="02040503050406030204" pitchFamily="18" charset="0"/>
                            <a:ea typeface="Cambria Math" panose="02040503050406030204" pitchFamily="18" charset="0"/>
                            <a:cs typeface="Verdana" panose="020B0604030504040204" pitchFamily="34" charset="0"/>
                          </a:rPr>
                          <m:t>cm</m:t>
                        </m:r>
                      </m:e>
                    </m:rad>
                  </m:oMath>
                </a14:m>
                <a:r>
                  <a:rPr lang="en-NL" sz="1800" dirty="0">
                    <a:latin typeface="Verdana" panose="020B0604030504040204" pitchFamily="34" charset="0"/>
                    <a:ea typeface="Verdana" panose="020B0604030504040204" pitchFamily="34" charset="0"/>
                    <a:cs typeface="Verdana" panose="020B0604030504040204" pitchFamily="34" charset="0"/>
                  </a:rPr>
                  <a:t> </a:t>
                </a:r>
              </a:p>
            </p:txBody>
          </p:sp>
        </mc:Choice>
        <mc:Fallback xmlns="">
          <p:sp>
            <p:nvSpPr>
              <p:cNvPr id="3" name="Rectangle 2">
                <a:extLst>
                  <a:ext uri="{FF2B5EF4-FFF2-40B4-BE49-F238E27FC236}">
                    <a16:creationId xmlns:a16="http://schemas.microsoft.com/office/drawing/2014/main" id="{24C31ADA-D68C-A947-A970-43DB32125D80}"/>
                  </a:ext>
                </a:extLst>
              </p:cNvPr>
              <p:cNvSpPr>
                <a:spLocks noRot="1" noChangeAspect="1" noMove="1" noResize="1" noEditPoints="1" noAdjustHandles="1" noChangeArrowheads="1" noChangeShapeType="1" noTextEdit="1"/>
              </p:cNvSpPr>
              <p:nvPr/>
            </p:nvSpPr>
            <p:spPr>
              <a:xfrm>
                <a:off x="1104900" y="1814736"/>
                <a:ext cx="10297144" cy="3567772"/>
              </a:xfrm>
              <a:prstGeom prst="rect">
                <a:avLst/>
              </a:prstGeom>
              <a:blipFill>
                <a:blip r:embed="rId8"/>
                <a:stretch>
                  <a:fillRect t="-1068" r="-1108" b="-1779"/>
                </a:stretch>
              </a:blipFill>
            </p:spPr>
            <p:txBody>
              <a:bodyPr/>
              <a:lstStyle/>
              <a:p>
                <a:r>
                  <a:rPr lang="nl-NL">
                    <a:noFill/>
                  </a:rPr>
                  <a:t> </a:t>
                </a:r>
              </a:p>
            </p:txBody>
          </p:sp>
        </mc:Fallback>
      </mc:AlternateContent>
      <p:sp>
        <p:nvSpPr>
          <p:cNvPr id="4" name="Rectangle 3">
            <a:extLst>
              <a:ext uri="{FF2B5EF4-FFF2-40B4-BE49-F238E27FC236}">
                <a16:creationId xmlns:a16="http://schemas.microsoft.com/office/drawing/2014/main" id="{E2700DBA-9072-2C46-87EF-B3DFC499877D}"/>
              </a:ext>
            </a:extLst>
          </p:cNvPr>
          <p:cNvSpPr/>
          <p:nvPr/>
        </p:nvSpPr>
        <p:spPr>
          <a:xfrm>
            <a:off x="2536413" y="5363924"/>
            <a:ext cx="5929828" cy="369332"/>
          </a:xfrm>
          <a:prstGeom prst="rect">
            <a:avLst/>
          </a:prstGeom>
        </p:spPr>
        <p:txBody>
          <a:bodyPr wrap="none">
            <a:spAutoFit/>
          </a:bodyPr>
          <a:lstStyle/>
          <a:p>
            <a:r>
              <a:rPr lang="en-US" sz="1800" kern="0" dirty="0">
                <a:solidFill>
                  <a:srgbClr val="0066FF"/>
                </a:solidFill>
                <a:latin typeface="Verdana"/>
                <a:cs typeface="Verdana"/>
              </a:rPr>
              <a:t>*the chip was successfully repaired in 2023 Bonn</a:t>
            </a:r>
            <a:endParaRPr lang="en-NL" sz="1800" dirty="0"/>
          </a:p>
        </p:txBody>
      </p:sp>
    </p:spTree>
    <p:extLst>
      <p:ext uri="{BB962C8B-B14F-4D97-AF65-F5344CB8AC3E}">
        <p14:creationId xmlns:p14="http://schemas.microsoft.com/office/powerpoint/2010/main" val="2154228550"/>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r>
              <a:rPr lang="en-US" sz="3200" dirty="0">
                <a:solidFill>
                  <a:srgbClr val="000000"/>
                </a:solidFill>
                <a:latin typeface="Verdana"/>
                <a:cs typeface="Verdana"/>
              </a:rPr>
              <a:t> </a:t>
            </a: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084073" y="548680"/>
            <a:ext cx="6165470" cy="523220"/>
          </a:xfrm>
          <a:prstGeom prst="rect">
            <a:avLst/>
          </a:prstGeom>
        </p:spPr>
        <p:txBody>
          <a:bodyPr wrap="none">
            <a:spAutoFit/>
          </a:bodyPr>
          <a:lstStyle/>
          <a:p>
            <a:r>
              <a:rPr lang="nl-NL" sz="2800" kern="0" dirty="0">
                <a:solidFill>
                  <a:srgbClr val="FF0000"/>
                </a:solidFill>
                <a:latin typeface="Verdana"/>
                <a:ea typeface="+mj-ea"/>
                <a:cs typeface="Verdana"/>
              </a:rPr>
              <a:t>Tracking </a:t>
            </a:r>
            <a:r>
              <a:rPr lang="nl-NL" sz="2800" kern="0" dirty="0" err="1">
                <a:solidFill>
                  <a:srgbClr val="FF0000"/>
                </a:solidFill>
                <a:latin typeface="Verdana"/>
                <a:ea typeface="+mj-ea"/>
                <a:cs typeface="Verdana"/>
              </a:rPr>
              <a:t>resolution</a:t>
            </a:r>
            <a:r>
              <a:rPr lang="nl-NL" sz="2800" kern="0" dirty="0">
                <a:solidFill>
                  <a:srgbClr val="FF0000"/>
                </a:solidFill>
                <a:latin typeface="Verdana"/>
                <a:ea typeface="+mj-ea"/>
                <a:cs typeface="Verdana"/>
              </a:rPr>
              <a:t> </a:t>
            </a:r>
            <a:r>
              <a:rPr lang="nl-NL" sz="2800" kern="0" dirty="0" err="1">
                <a:solidFill>
                  <a:srgbClr val="FF0000"/>
                </a:solidFill>
                <a:latin typeface="Verdana"/>
                <a:ea typeface="+mj-ea"/>
                <a:cs typeface="Verdana"/>
              </a:rPr>
              <a:t>and</a:t>
            </a:r>
            <a:r>
              <a:rPr lang="nl-NL" sz="2800" kern="0" dirty="0">
                <a:solidFill>
                  <a:srgbClr val="FF0000"/>
                </a:solidFill>
                <a:latin typeface="Verdana"/>
                <a:ea typeface="+mj-ea"/>
                <a:cs typeface="Verdana"/>
              </a:rPr>
              <a:t> </a:t>
            </a:r>
            <a:r>
              <a:rPr lang="nl-NL" sz="2800" kern="0" dirty="0" err="1">
                <a:solidFill>
                  <a:srgbClr val="FF0000"/>
                </a:solidFill>
                <a:latin typeface="Verdana"/>
                <a:ea typeface="+mj-ea"/>
                <a:cs typeface="Verdana"/>
              </a:rPr>
              <a:t>precision</a:t>
            </a:r>
            <a:endParaRPr lang="nl-NL" sz="2800" kern="0" dirty="0">
              <a:solidFill>
                <a:srgbClr val="FF0000"/>
              </a:solidFill>
              <a:latin typeface="Verdana"/>
              <a:ea typeface="+mj-ea"/>
              <a:cs typeface="Verdana"/>
            </a:endParaRPr>
          </a:p>
        </p:txBody>
      </p:sp>
      <p:sp>
        <p:nvSpPr>
          <p:cNvPr id="3" name="Rectangle 2">
            <a:extLst>
              <a:ext uri="{FF2B5EF4-FFF2-40B4-BE49-F238E27FC236}">
                <a16:creationId xmlns:a16="http://schemas.microsoft.com/office/drawing/2014/main" id="{24C31ADA-D68C-A947-A970-43DB32125D80}"/>
              </a:ext>
            </a:extLst>
          </p:cNvPr>
          <p:cNvSpPr/>
          <p:nvPr/>
        </p:nvSpPr>
        <p:spPr>
          <a:xfrm>
            <a:off x="1361456" y="1710432"/>
            <a:ext cx="10297144" cy="3970318"/>
          </a:xfrm>
          <a:prstGeom prst="rect">
            <a:avLst/>
          </a:prstGeom>
        </p:spPr>
        <p:txBody>
          <a:bodyPr wrap="square">
            <a:spAutoFit/>
          </a:bodyPr>
          <a:lstStyle/>
          <a:p>
            <a:pPr marL="342900" lvl="0" indent="-342900">
              <a:spcBef>
                <a:spcPct val="20000"/>
              </a:spcBef>
              <a:buClr>
                <a:srgbClr val="FF6600"/>
              </a:buClr>
              <a:buSzPct val="100000"/>
              <a:buBlip>
                <a:blip r:embed="rId7"/>
              </a:buBlip>
            </a:pPr>
            <a:r>
              <a:rPr lang="en-US" sz="2000" kern="0" dirty="0">
                <a:solidFill>
                  <a:srgbClr val="0066FF"/>
                </a:solidFill>
                <a:latin typeface="Verdana"/>
                <a:cs typeface="Verdana"/>
              </a:rPr>
              <a:t>Results for the module showed that:</a:t>
            </a:r>
          </a:p>
          <a:p>
            <a:pPr marL="800100" lvl="1" indent="-342900">
              <a:spcBef>
                <a:spcPct val="20000"/>
              </a:spcBef>
              <a:buClr>
                <a:srgbClr val="FF6600"/>
              </a:buClr>
              <a:buSzPct val="100000"/>
              <a:buBlip>
                <a:blip r:embed="rId7"/>
              </a:buBlip>
            </a:pPr>
            <a:r>
              <a:rPr lang="en-US" sz="2000" kern="0" dirty="0">
                <a:solidFill>
                  <a:srgbClr val="0066FF"/>
                </a:solidFill>
                <a:latin typeface="Verdana"/>
                <a:cs typeface="Verdana"/>
              </a:rPr>
              <a:t>the HV of the guard wires was well tuned</a:t>
            </a:r>
          </a:p>
          <a:p>
            <a:pPr marL="800100" lvl="1" indent="-342900">
              <a:spcBef>
                <a:spcPct val="20000"/>
              </a:spcBef>
              <a:buClr>
                <a:srgbClr val="FF6600"/>
              </a:buClr>
              <a:buSzPct val="100000"/>
              <a:buBlip>
                <a:blip r:embed="rId7"/>
              </a:buBlip>
            </a:pPr>
            <a:r>
              <a:rPr lang="en-US" sz="2000" kern="0" dirty="0">
                <a:solidFill>
                  <a:srgbClr val="0066FF"/>
                </a:solidFill>
                <a:latin typeface="Verdana"/>
                <a:cs typeface="Verdana"/>
              </a:rPr>
              <a:t>B=0 T rms residuals in the module plane </a:t>
            </a:r>
            <a:r>
              <a:rPr lang="en-US" sz="2000" kern="0" dirty="0" err="1">
                <a:latin typeface="Verdana"/>
                <a:cs typeface="Verdana"/>
              </a:rPr>
              <a:t>xy</a:t>
            </a:r>
            <a:r>
              <a:rPr lang="en-US" sz="2000" kern="0" dirty="0">
                <a:latin typeface="Verdana"/>
                <a:cs typeface="Verdana"/>
              </a:rPr>
              <a:t> 13 </a:t>
            </a:r>
            <a:r>
              <a:rPr lang="en-US" sz="2000" kern="0" dirty="0">
                <a:latin typeface="Symbol" pitchFamily="2" charset="2"/>
                <a:cs typeface="Verdana"/>
              </a:rPr>
              <a:t>m</a:t>
            </a:r>
            <a:r>
              <a:rPr lang="en-US" sz="2000" kern="0" dirty="0">
                <a:latin typeface="Verdana"/>
                <a:cs typeface="Verdana"/>
              </a:rPr>
              <a:t>m </a:t>
            </a:r>
            <a:r>
              <a:rPr lang="en-US" sz="2000" kern="0" dirty="0">
                <a:solidFill>
                  <a:srgbClr val="0066FF"/>
                </a:solidFill>
                <a:latin typeface="Verdana"/>
                <a:cs typeface="Verdana"/>
              </a:rPr>
              <a:t>and </a:t>
            </a:r>
            <a:r>
              <a:rPr lang="en-US" sz="2000" kern="0" dirty="0">
                <a:latin typeface="Verdana"/>
                <a:cs typeface="Verdana"/>
              </a:rPr>
              <a:t>z 15 </a:t>
            </a:r>
            <a:r>
              <a:rPr lang="en-US" sz="2000" kern="0" dirty="0">
                <a:latin typeface="Symbol" pitchFamily="2" charset="2"/>
                <a:cs typeface="Verdana"/>
              </a:rPr>
              <a:t>m</a:t>
            </a:r>
            <a:r>
              <a:rPr lang="en-US" sz="2000" kern="0" dirty="0">
                <a:latin typeface="Verdana"/>
                <a:cs typeface="Verdana"/>
              </a:rPr>
              <a:t>m</a:t>
            </a:r>
          </a:p>
          <a:p>
            <a:pPr marL="800100" lvl="1" indent="-342900">
              <a:spcBef>
                <a:spcPct val="20000"/>
              </a:spcBef>
              <a:buClr>
                <a:srgbClr val="FF6600"/>
              </a:buClr>
              <a:buSzPct val="100000"/>
              <a:buBlip>
                <a:blip r:embed="rId7"/>
              </a:buBlip>
            </a:pPr>
            <a:r>
              <a:rPr lang="en-US" sz="2000" kern="0" dirty="0">
                <a:solidFill>
                  <a:srgbClr val="0066FF"/>
                </a:solidFill>
                <a:latin typeface="Verdana"/>
                <a:cs typeface="Verdana"/>
              </a:rPr>
              <a:t>The results are compatible with (very) high stats quad measurement</a:t>
            </a:r>
          </a:p>
          <a:p>
            <a:pPr marL="800100" lvl="1" indent="-342900">
              <a:spcBef>
                <a:spcPct val="20000"/>
              </a:spcBef>
              <a:buClr>
                <a:srgbClr val="FF6600"/>
              </a:buClr>
              <a:buSzPct val="100000"/>
              <a:buBlip>
                <a:blip r:embed="rId7"/>
              </a:buBlip>
            </a:pPr>
            <a:r>
              <a:rPr lang="en-US" sz="2000" kern="0" dirty="0">
                <a:solidFill>
                  <a:srgbClr val="0066FF"/>
                </a:solidFill>
                <a:latin typeface="Verdana"/>
                <a:cs typeface="Verdana"/>
              </a:rPr>
              <a:t>B= 1 T rms residuals in the plane </a:t>
            </a:r>
            <a:r>
              <a:rPr lang="en-US" sz="2000" kern="0" dirty="0" err="1">
                <a:latin typeface="Verdana"/>
                <a:cs typeface="Verdana"/>
              </a:rPr>
              <a:t>xy</a:t>
            </a:r>
            <a:r>
              <a:rPr lang="en-US" sz="2000" kern="0" dirty="0">
                <a:latin typeface="Verdana"/>
                <a:cs typeface="Verdana"/>
              </a:rPr>
              <a:t> 13 </a:t>
            </a:r>
            <a:r>
              <a:rPr lang="en-US" sz="2000" kern="0" dirty="0">
                <a:latin typeface="Symbol" pitchFamily="2" charset="2"/>
                <a:cs typeface="Verdana"/>
              </a:rPr>
              <a:t>m</a:t>
            </a:r>
            <a:r>
              <a:rPr lang="en-US" sz="2000" kern="0" dirty="0">
                <a:latin typeface="Verdana"/>
                <a:cs typeface="Verdana"/>
              </a:rPr>
              <a:t>m </a:t>
            </a:r>
            <a:r>
              <a:rPr lang="en-US" sz="2000" kern="0" dirty="0">
                <a:solidFill>
                  <a:srgbClr val="0066FF"/>
                </a:solidFill>
                <a:latin typeface="Verdana"/>
                <a:cs typeface="Verdana"/>
              </a:rPr>
              <a:t>and </a:t>
            </a:r>
            <a:r>
              <a:rPr lang="en-US" sz="2000" kern="0" dirty="0">
                <a:latin typeface="Verdana"/>
                <a:cs typeface="Verdana"/>
              </a:rPr>
              <a:t>z 20 </a:t>
            </a:r>
            <a:r>
              <a:rPr lang="en-US" sz="2000" kern="0" dirty="0">
                <a:latin typeface="Symbol" pitchFamily="2" charset="2"/>
                <a:cs typeface="Verdana"/>
              </a:rPr>
              <a:t>m</a:t>
            </a:r>
            <a:r>
              <a:rPr lang="en-US" sz="2000" kern="0" dirty="0">
                <a:latin typeface="Verdana"/>
                <a:cs typeface="Verdana"/>
              </a:rPr>
              <a:t>m; </a:t>
            </a:r>
          </a:p>
          <a:p>
            <a:pPr marL="342900" indent="-342900">
              <a:spcBef>
                <a:spcPct val="20000"/>
              </a:spcBef>
              <a:buClr>
                <a:srgbClr val="FF6600"/>
              </a:buClr>
              <a:buSzPct val="100000"/>
              <a:buBlip>
                <a:blip r:embed="rId7"/>
              </a:buBlip>
            </a:pPr>
            <a:r>
              <a:rPr lang="en-US" sz="2000" kern="0" dirty="0">
                <a:solidFill>
                  <a:srgbClr val="0066FF"/>
                </a:solidFill>
                <a:latin typeface="Verdana"/>
                <a:cs typeface="Verdana"/>
              </a:rPr>
              <a:t>High tracking precision is demonstrated with small systematics  </a:t>
            </a:r>
          </a:p>
          <a:p>
            <a:pPr marL="800100" lvl="1" indent="-342900">
              <a:spcBef>
                <a:spcPct val="20000"/>
              </a:spcBef>
              <a:buClr>
                <a:srgbClr val="FF6600"/>
              </a:buClr>
              <a:buSzPct val="100000"/>
              <a:buBlip>
                <a:blip r:embed="rId7"/>
              </a:buBlip>
            </a:pPr>
            <a:r>
              <a:rPr lang="en-US" sz="2000" kern="0" dirty="0">
                <a:solidFill>
                  <a:srgbClr val="0066FF"/>
                </a:solidFill>
                <a:latin typeface="Verdana"/>
                <a:cs typeface="Verdana"/>
              </a:rPr>
              <a:t>deformations </a:t>
            </a:r>
            <a:r>
              <a:rPr lang="en-US" sz="2000" kern="0" dirty="0" err="1">
                <a:solidFill>
                  <a:srgbClr val="0066FF"/>
                </a:solidFill>
                <a:latin typeface="Verdana"/>
                <a:cs typeface="Verdana"/>
              </a:rPr>
              <a:t>xy</a:t>
            </a:r>
            <a:r>
              <a:rPr lang="en-US" sz="2000" kern="0" dirty="0">
                <a:solidFill>
                  <a:srgbClr val="0066FF"/>
                </a:solidFill>
                <a:latin typeface="Verdana"/>
                <a:cs typeface="Verdana"/>
              </a:rPr>
              <a:t> stay below </a:t>
            </a:r>
            <a:r>
              <a:rPr lang="en-US" sz="2000" kern="0" dirty="0">
                <a:latin typeface="Verdana"/>
                <a:cs typeface="Verdana"/>
              </a:rPr>
              <a:t>13 </a:t>
            </a:r>
            <a:r>
              <a:rPr lang="en-US" sz="2000" kern="0" dirty="0">
                <a:latin typeface="Symbol" pitchFamily="2" charset="2"/>
                <a:cs typeface="Verdana"/>
              </a:rPr>
              <a:t>m</a:t>
            </a:r>
            <a:r>
              <a:rPr lang="en-US" sz="2000" kern="0" dirty="0">
                <a:latin typeface="Verdana"/>
                <a:cs typeface="Verdana"/>
              </a:rPr>
              <a:t>m</a:t>
            </a:r>
          </a:p>
          <a:p>
            <a:pPr lvl="1">
              <a:spcBef>
                <a:spcPct val="20000"/>
              </a:spcBef>
              <a:buClr>
                <a:srgbClr val="FF6600"/>
              </a:buClr>
              <a:buSzPct val="100000"/>
            </a:pPr>
            <a:endParaRPr lang="en-US" sz="2000" kern="0" dirty="0">
              <a:latin typeface="Verdana"/>
              <a:cs typeface="Verdana"/>
            </a:endParaRPr>
          </a:p>
          <a:p>
            <a:pPr marL="342900" indent="-342900">
              <a:spcBef>
                <a:spcPct val="20000"/>
              </a:spcBef>
              <a:buClr>
                <a:srgbClr val="FF6600"/>
              </a:buClr>
              <a:buSzPct val="100000"/>
              <a:buBlip>
                <a:blip r:embed="rId7"/>
              </a:buBlip>
            </a:pPr>
            <a:r>
              <a:rPr lang="en-US" sz="2000" kern="0" dirty="0">
                <a:latin typeface="Verdana"/>
                <a:cs typeface="Verdana"/>
              </a:rPr>
              <a:t> Published in </a:t>
            </a:r>
            <a:r>
              <a:rPr lang="en-GB" sz="2000" dirty="0">
                <a:solidFill>
                  <a:srgbClr val="FF0000"/>
                </a:solidFill>
                <a:effectLst/>
                <a:latin typeface="Verdana" panose="020B0604030504040204" pitchFamily="34" charset="0"/>
                <a:ea typeface="Verdana" panose="020B0604030504040204" pitchFamily="34" charset="0"/>
                <a:cs typeface="Verdana" panose="020B0604030504040204" pitchFamily="34" charset="0"/>
                <a:hlinkClick r:id="rId8"/>
              </a:rPr>
              <a:t>Nucl. Instrum. Meth. A </a:t>
            </a: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hlinkClick r:id="rId8"/>
              </a:rPr>
              <a:t>1075 (2025) 345 </a:t>
            </a:r>
            <a:endParaRPr lang="en-US" sz="2000" kern="0" dirty="0">
              <a:latin typeface="Verdana"/>
              <a:cs typeface="Verdana"/>
            </a:endParaRPr>
          </a:p>
          <a:p>
            <a:pPr>
              <a:buNone/>
            </a:pP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Towards a Pixel TPC part I: construction and test of a 32-chip </a:t>
            </a:r>
            <a:r>
              <a:rPr lang="en-GB" sz="2000" dirty="0" err="1">
                <a:solidFill>
                  <a:srgbClr val="0066FF"/>
                </a:solidFill>
                <a:effectLst/>
                <a:latin typeface="Verdana" panose="020B0604030504040204" pitchFamily="34" charset="0"/>
                <a:ea typeface="Verdana" panose="020B0604030504040204" pitchFamily="34" charset="0"/>
                <a:cs typeface="Verdana" panose="020B0604030504040204" pitchFamily="34" charset="0"/>
              </a:rPr>
              <a:t>GridPix</a:t>
            </a: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detector</a:t>
            </a:r>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a:buNone/>
            </a:pP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78841631"/>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24000" y="461963"/>
            <a:ext cx="9906000" cy="452437"/>
          </a:xfrm>
        </p:spPr>
        <p:txBody>
          <a:bodyPr/>
          <a:lstStyle/>
          <a:p>
            <a:pPr algn="l"/>
            <a:r>
              <a:rPr lang="en-US" sz="3600" b="0" dirty="0">
                <a:latin typeface="Verdana"/>
                <a:cs typeface="Verdana"/>
              </a:rPr>
              <a:t>Simulation of ILD TPC with pixel readout</a:t>
            </a:r>
            <a:endParaRPr lang="en-GB" altLang="en-US" sz="3600" b="0" dirty="0">
              <a:latin typeface="Verdana"/>
              <a:cs typeface="Verdana"/>
            </a:endParaRPr>
          </a:p>
        </p:txBody>
      </p:sp>
      <p:sp>
        <p:nvSpPr>
          <p:cNvPr id="13" name="Rectangle 12"/>
          <p:cNvSpPr/>
          <p:nvPr/>
        </p:nvSpPr>
        <p:spPr>
          <a:xfrm>
            <a:off x="533400" y="1219200"/>
            <a:ext cx="6096000" cy="3822585"/>
          </a:xfrm>
          <a:prstGeom prst="rect">
            <a:avLst/>
          </a:prstGeom>
        </p:spPr>
        <p:txBody>
          <a:bodyPr>
            <a:spAutoFit/>
          </a:bodyPr>
          <a:lstStyle/>
          <a:p>
            <a:pPr marL="342900" indent="-342900">
              <a:spcBef>
                <a:spcPct val="20000"/>
              </a:spcBef>
              <a:buClr>
                <a:srgbClr val="FF6600"/>
              </a:buClr>
              <a:buSzPct val="100000"/>
              <a:buFont typeface="Wingdings" panose="05000000000000000000" pitchFamily="2" charset="2"/>
              <a:buChar char="§"/>
            </a:pPr>
            <a:r>
              <a:rPr lang="en-US" sz="2000" dirty="0">
                <a:latin typeface="Verdana"/>
                <a:cs typeface="Verdana"/>
              </a:rPr>
              <a:t>To study the performance of a large </a:t>
            </a:r>
            <a:r>
              <a:rPr lang="en-US" sz="2000" dirty="0" err="1">
                <a:latin typeface="Verdana"/>
                <a:cs typeface="Verdana"/>
              </a:rPr>
              <a:t>pixelized</a:t>
            </a:r>
            <a:r>
              <a:rPr lang="en-US" sz="2000" dirty="0">
                <a:latin typeface="Verdana"/>
                <a:cs typeface="Verdana"/>
              </a:rPr>
              <a:t> TPC, the pixel readout was implemented in the full ILD DD4HEP (Geant4) simulation</a:t>
            </a:r>
          </a:p>
          <a:p>
            <a:pPr marL="342900" indent="-342900">
              <a:spcBef>
                <a:spcPct val="20000"/>
              </a:spcBef>
              <a:buClr>
                <a:srgbClr val="FF6600"/>
              </a:buClr>
              <a:buSzPct val="100000"/>
              <a:buFont typeface="Wingdings" panose="05000000000000000000" pitchFamily="2" charset="2"/>
              <a:buChar char="§"/>
            </a:pPr>
            <a:r>
              <a:rPr lang="en-US" sz="2000" dirty="0">
                <a:latin typeface="Verdana"/>
                <a:cs typeface="Verdana"/>
              </a:rPr>
              <a:t>Changed the existing TPC pad readout to a pixel readout</a:t>
            </a:r>
          </a:p>
          <a:p>
            <a:pPr marL="342900" indent="-342900">
              <a:spcBef>
                <a:spcPct val="20000"/>
              </a:spcBef>
              <a:buClr>
                <a:srgbClr val="FF6600"/>
              </a:buClr>
              <a:buSzPct val="100000"/>
              <a:buFont typeface="Wingdings" panose="05000000000000000000" pitchFamily="2" charset="2"/>
              <a:buChar char="§"/>
            </a:pPr>
            <a:r>
              <a:rPr lang="en-US" sz="2000" dirty="0">
                <a:latin typeface="Verdana"/>
                <a:cs typeface="Verdana"/>
              </a:rPr>
              <a:t>Adapted </a:t>
            </a:r>
            <a:r>
              <a:rPr lang="en-US" sz="2000" dirty="0" err="1">
                <a:latin typeface="Verdana"/>
                <a:cs typeface="Verdana"/>
              </a:rPr>
              <a:t>Kalman</a:t>
            </a:r>
            <a:r>
              <a:rPr lang="en-US" sz="2000" dirty="0">
                <a:latin typeface="Verdana"/>
                <a:cs typeface="Verdana"/>
              </a:rPr>
              <a:t> filter track reconstruction to pixels</a:t>
            </a:r>
          </a:p>
          <a:p>
            <a:pPr marL="342900" lvl="0" indent="-342900">
              <a:spcBef>
                <a:spcPct val="20000"/>
              </a:spcBef>
              <a:buClr>
                <a:srgbClr val="FF6600"/>
              </a:buClr>
              <a:buSzPct val="100000"/>
              <a:buFont typeface="Wingdings" panose="05000000000000000000" pitchFamily="2" charset="2"/>
              <a:buChar char="§"/>
            </a:pPr>
            <a:endParaRPr lang="en-US" sz="2000" dirty="0">
              <a:latin typeface="Verdana"/>
              <a:cs typeface="Verdana"/>
            </a:endParaRPr>
          </a:p>
          <a:p>
            <a:pPr marL="342900" lvl="0" indent="-342900">
              <a:spcBef>
                <a:spcPct val="20000"/>
              </a:spcBef>
              <a:buClr>
                <a:srgbClr val="FF6600"/>
              </a:buClr>
              <a:buSzPct val="100000"/>
            </a:pPr>
            <a:endParaRPr lang="en-US" sz="2000" kern="0" dirty="0">
              <a:solidFill>
                <a:srgbClr val="000000"/>
              </a:solidFill>
              <a:latin typeface="Verdana"/>
              <a:cs typeface="Verdana"/>
            </a:endParaRPr>
          </a:p>
          <a:p>
            <a:pPr marL="342900" lvl="0" indent="-342900">
              <a:spcBef>
                <a:spcPct val="20000"/>
              </a:spcBef>
              <a:buClr>
                <a:srgbClr val="FF6600"/>
              </a:buClr>
              <a:buSzPct val="100000"/>
              <a:buFont typeface="Wingdings" panose="05000000000000000000" pitchFamily="2" charset="2"/>
              <a:buChar char="§"/>
            </a:pPr>
            <a:endParaRPr lang="en-US" sz="2200" kern="0" dirty="0">
              <a:solidFill>
                <a:srgbClr val="000000"/>
              </a:solidFill>
              <a:latin typeface="Verdana"/>
              <a:cs typeface="Verdana"/>
            </a:endParaRPr>
          </a:p>
        </p:txBody>
      </p:sp>
      <p:grpSp>
        <p:nvGrpSpPr>
          <p:cNvPr id="6" name="Groep 24">
            <a:extLst>
              <a:ext uri="{FF2B5EF4-FFF2-40B4-BE49-F238E27FC236}">
                <a16:creationId xmlns:a16="http://schemas.microsoft.com/office/drawing/2014/main" id="{3E408CF5-CD16-414B-B4F7-0B9EB97746A1}"/>
              </a:ext>
            </a:extLst>
          </p:cNvPr>
          <p:cNvGrpSpPr/>
          <p:nvPr/>
        </p:nvGrpSpPr>
        <p:grpSpPr>
          <a:xfrm>
            <a:off x="7924904" y="2457984"/>
            <a:ext cx="4024733" cy="4040674"/>
            <a:chOff x="5202442" y="3037086"/>
            <a:chExt cx="3437388" cy="3897716"/>
          </a:xfrm>
        </p:grpSpPr>
        <p:pic>
          <p:nvPicPr>
            <p:cNvPr id="7" name="Afbeelding 25">
              <a:extLst>
                <a:ext uri="{FF2B5EF4-FFF2-40B4-BE49-F238E27FC236}">
                  <a16:creationId xmlns:a16="http://schemas.microsoft.com/office/drawing/2014/main" id="{A8BB9E7B-E6B5-421F-BEE4-8CCB2F3EFD54}"/>
                </a:ext>
              </a:extLst>
            </p:cNvPr>
            <p:cNvPicPr>
              <a:picLocks noChangeAspect="1"/>
            </p:cNvPicPr>
            <p:nvPr/>
          </p:nvPicPr>
          <p:blipFill rotWithShape="1">
            <a:blip r:embed="rId2">
              <a:lum/>
              <a:alphaModFix/>
            </a:blip>
            <a:srcRect l="45850" t="15358" r="9978" b="6475"/>
            <a:stretch/>
          </p:blipFill>
          <p:spPr>
            <a:xfrm>
              <a:off x="5202442" y="3037086"/>
              <a:ext cx="3437388" cy="3180710"/>
            </a:xfrm>
            <a:prstGeom prst="rect">
              <a:avLst/>
            </a:prstGeom>
            <a:noFill/>
            <a:ln>
              <a:noFill/>
            </a:ln>
          </p:spPr>
        </p:pic>
        <p:sp>
          <p:nvSpPr>
            <p:cNvPr id="9" name="Tekstvak 26">
              <a:extLst>
                <a:ext uri="{FF2B5EF4-FFF2-40B4-BE49-F238E27FC236}">
                  <a16:creationId xmlns:a16="http://schemas.microsoft.com/office/drawing/2014/main" id="{19220523-8212-47D6-B84D-3EB5391A35A1}"/>
                </a:ext>
              </a:extLst>
            </p:cNvPr>
            <p:cNvSpPr txBox="1"/>
            <p:nvPr/>
          </p:nvSpPr>
          <p:spPr>
            <a:xfrm>
              <a:off x="5577126" y="6251961"/>
              <a:ext cx="2833180" cy="682841"/>
            </a:xfrm>
            <a:prstGeom prst="rect">
              <a:avLst/>
            </a:prstGeom>
            <a:noFill/>
          </p:spPr>
          <p:txBody>
            <a:bodyPr wrap="none" rtlCol="0">
              <a:spAutoFit/>
            </a:bodyPr>
            <a:lstStyle/>
            <a:p>
              <a:pPr algn="ctr"/>
              <a:r>
                <a:rPr lang="nl-NL" sz="2000" dirty="0">
                  <a:latin typeface="Verdana"/>
                  <a:cs typeface="Verdana"/>
                </a:rPr>
                <a:t>50 </a:t>
              </a:r>
              <a:r>
                <a:rPr lang="nl-NL" sz="2000" dirty="0" err="1">
                  <a:latin typeface="Verdana"/>
                  <a:cs typeface="Verdana"/>
                </a:rPr>
                <a:t>GeV</a:t>
              </a:r>
              <a:r>
                <a:rPr lang="nl-NL" sz="2000" dirty="0">
                  <a:latin typeface="Verdana"/>
                  <a:cs typeface="Verdana"/>
                </a:rPr>
                <a:t> muon track </a:t>
              </a:r>
              <a:r>
                <a:rPr lang="nl-NL" sz="2000" dirty="0" err="1">
                  <a:latin typeface="Verdana"/>
                  <a:cs typeface="Verdana"/>
                </a:rPr>
                <a:t>with</a:t>
              </a:r>
              <a:r>
                <a:rPr lang="nl-NL" sz="2000" dirty="0">
                  <a:latin typeface="Verdana"/>
                  <a:cs typeface="Verdana"/>
                </a:rPr>
                <a:t> </a:t>
              </a:r>
            </a:p>
            <a:p>
              <a:pPr algn="ctr"/>
              <a:r>
                <a:rPr lang="nl-NL" sz="2000" dirty="0">
                  <a:latin typeface="Verdana"/>
                  <a:cs typeface="Verdana"/>
                </a:rPr>
                <a:t>pixel </a:t>
              </a:r>
              <a:r>
                <a:rPr lang="nl-NL" sz="2000" dirty="0" err="1">
                  <a:latin typeface="Verdana"/>
                  <a:cs typeface="Verdana"/>
                </a:rPr>
                <a:t>readout</a:t>
              </a:r>
              <a:endParaRPr lang="en-GB" sz="2000" dirty="0">
                <a:latin typeface="Verdana"/>
                <a:cs typeface="Verdana"/>
              </a:endParaRPr>
            </a:p>
          </p:txBody>
        </p:sp>
        <p:pic>
          <p:nvPicPr>
            <p:cNvPr id="10" name="Afbeelding 27">
              <a:extLst>
                <a:ext uri="{FF2B5EF4-FFF2-40B4-BE49-F238E27FC236}">
                  <a16:creationId xmlns:a16="http://schemas.microsoft.com/office/drawing/2014/main" id="{AC6819F4-3A05-4382-856C-2AE74305B64E}"/>
                </a:ext>
              </a:extLst>
            </p:cNvPr>
            <p:cNvPicPr>
              <a:picLocks noChangeAspect="1"/>
            </p:cNvPicPr>
            <p:nvPr/>
          </p:nvPicPr>
          <p:blipFill rotWithShape="1">
            <a:blip r:embed="rId3">
              <a:lum/>
              <a:alphaModFix/>
            </a:blip>
            <a:srcRect l="25896" t="18797" r="35241" b="25512"/>
            <a:stretch/>
          </p:blipFill>
          <p:spPr>
            <a:xfrm>
              <a:off x="5255456" y="4721324"/>
              <a:ext cx="1154784" cy="1191347"/>
            </a:xfrm>
            <a:prstGeom prst="rect">
              <a:avLst/>
            </a:prstGeom>
            <a:noFill/>
            <a:ln w="12600">
              <a:solidFill>
                <a:srgbClr val="000000"/>
              </a:solidFill>
              <a:prstDash val="solid"/>
            </a:ln>
          </p:spPr>
        </p:pic>
        <p:cxnSp>
          <p:nvCxnSpPr>
            <p:cNvPr id="11" name="Rechte verbindingslijn 28">
              <a:extLst>
                <a:ext uri="{FF2B5EF4-FFF2-40B4-BE49-F238E27FC236}">
                  <a16:creationId xmlns:a16="http://schemas.microsoft.com/office/drawing/2014/main" id="{4752641D-94E1-4E51-BFA6-79687C059AE1}"/>
                </a:ext>
              </a:extLst>
            </p:cNvPr>
            <p:cNvCxnSpPr>
              <a:cxnSpLocks/>
            </p:cNvCxnSpPr>
            <p:nvPr/>
          </p:nvCxnSpPr>
          <p:spPr>
            <a:xfrm flipV="1">
              <a:off x="5245894" y="4231481"/>
              <a:ext cx="1219200" cy="485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hthoek 29">
              <a:extLst>
                <a:ext uri="{FF2B5EF4-FFF2-40B4-BE49-F238E27FC236}">
                  <a16:creationId xmlns:a16="http://schemas.microsoft.com/office/drawing/2014/main" id="{02C085DD-6515-404D-B9B7-22890ED8F29F}"/>
                </a:ext>
              </a:extLst>
            </p:cNvPr>
            <p:cNvSpPr/>
            <p:nvPr/>
          </p:nvSpPr>
          <p:spPr>
            <a:xfrm>
              <a:off x="6462688" y="4226079"/>
              <a:ext cx="100012" cy="1327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Rechte verbindingslijn 30">
              <a:extLst>
                <a:ext uri="{FF2B5EF4-FFF2-40B4-BE49-F238E27FC236}">
                  <a16:creationId xmlns:a16="http://schemas.microsoft.com/office/drawing/2014/main" id="{74FA51E8-48C8-49F6-AD4C-E797D2BE9C49}"/>
                </a:ext>
              </a:extLst>
            </p:cNvPr>
            <p:cNvCxnSpPr>
              <a:cxnSpLocks/>
            </p:cNvCxnSpPr>
            <p:nvPr/>
          </p:nvCxnSpPr>
          <p:spPr>
            <a:xfrm flipV="1">
              <a:off x="6417310" y="4333307"/>
              <a:ext cx="145390" cy="1579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ep 13">
            <a:extLst>
              <a:ext uri="{FF2B5EF4-FFF2-40B4-BE49-F238E27FC236}">
                <a16:creationId xmlns:a16="http://schemas.microsoft.com/office/drawing/2014/main" id="{A29F506C-4372-4ACC-A899-B280F4673A99}"/>
              </a:ext>
            </a:extLst>
          </p:cNvPr>
          <p:cNvGrpSpPr/>
          <p:nvPr/>
        </p:nvGrpSpPr>
        <p:grpSpPr>
          <a:xfrm>
            <a:off x="3810000" y="3962400"/>
            <a:ext cx="4011835" cy="1803449"/>
            <a:chOff x="7138695" y="3060888"/>
            <a:chExt cx="4011835" cy="1803449"/>
          </a:xfrm>
        </p:grpSpPr>
        <p:pic>
          <p:nvPicPr>
            <p:cNvPr id="17" name="Afbeelding 5">
              <a:extLst>
                <a:ext uri="{FF2B5EF4-FFF2-40B4-BE49-F238E27FC236}">
                  <a16:creationId xmlns:a16="http://schemas.microsoft.com/office/drawing/2014/main" id="{9E208370-7D81-4A48-8B34-EADD9FF400AB}"/>
                </a:ext>
              </a:extLst>
            </p:cNvPr>
            <p:cNvPicPr>
              <a:picLocks noChangeAspect="1"/>
            </p:cNvPicPr>
            <p:nvPr/>
          </p:nvPicPr>
          <p:blipFill rotWithShape="1">
            <a:blip r:embed="rId4"/>
            <a:srcRect l="45978"/>
            <a:stretch/>
          </p:blipFill>
          <p:spPr>
            <a:xfrm>
              <a:off x="7138695" y="3060888"/>
              <a:ext cx="3926680" cy="1599361"/>
            </a:xfrm>
            <a:prstGeom prst="rect">
              <a:avLst/>
            </a:prstGeom>
          </p:spPr>
        </p:pic>
        <p:sp>
          <p:nvSpPr>
            <p:cNvPr id="18" name="Rechthoek 8">
              <a:extLst>
                <a:ext uri="{FF2B5EF4-FFF2-40B4-BE49-F238E27FC236}">
                  <a16:creationId xmlns:a16="http://schemas.microsoft.com/office/drawing/2014/main" id="{8F33CB74-9226-4E3E-AE52-2767AFA33921}"/>
                </a:ext>
              </a:extLst>
            </p:cNvPr>
            <p:cNvSpPr/>
            <p:nvPr/>
          </p:nvSpPr>
          <p:spPr>
            <a:xfrm rot="1142033">
              <a:off x="10053820" y="3250963"/>
              <a:ext cx="1096710" cy="1613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Afbeelding 6">
            <a:extLst>
              <a:ext uri="{FF2B5EF4-FFF2-40B4-BE49-F238E27FC236}">
                <a16:creationId xmlns:a16="http://schemas.microsoft.com/office/drawing/2014/main" id="{3EBF0D4A-322D-4D45-A833-AC61896CF036}"/>
              </a:ext>
            </a:extLst>
          </p:cNvPr>
          <p:cNvPicPr>
            <a:picLocks noChangeAspect="1"/>
          </p:cNvPicPr>
          <p:nvPr/>
        </p:nvPicPr>
        <p:blipFill rotWithShape="1">
          <a:blip r:embed="rId4"/>
          <a:srcRect r="60544"/>
          <a:stretch/>
        </p:blipFill>
        <p:spPr>
          <a:xfrm>
            <a:off x="152400" y="3826486"/>
            <a:ext cx="2976563" cy="1659914"/>
          </a:xfrm>
          <a:prstGeom prst="rect">
            <a:avLst/>
          </a:prstGeom>
        </p:spPr>
      </p:pic>
      <p:sp>
        <p:nvSpPr>
          <p:cNvPr id="20" name="Tekstvak 12">
            <a:extLst>
              <a:ext uri="{FF2B5EF4-FFF2-40B4-BE49-F238E27FC236}">
                <a16:creationId xmlns:a16="http://schemas.microsoft.com/office/drawing/2014/main" id="{0C7AAF03-D15E-4B2E-A88B-218902F5C626}"/>
              </a:ext>
            </a:extLst>
          </p:cNvPr>
          <p:cNvSpPr txBox="1">
            <a:spLocks noRot="1" noChangeAspect="1" noMove="1" noResize="1" noEditPoints="1" noAdjustHandles="1" noChangeArrowheads="1" noChangeShapeType="1" noTextEdit="1"/>
          </p:cNvSpPr>
          <p:nvPr/>
        </p:nvSpPr>
        <p:spPr>
          <a:xfrm>
            <a:off x="4610872" y="5490023"/>
            <a:ext cx="2095510" cy="646331"/>
          </a:xfrm>
          <a:prstGeom prst="rect">
            <a:avLst/>
          </a:prstGeom>
          <a:blipFill>
            <a:blip r:embed="rId5"/>
            <a:stretch>
              <a:fillRect l="-2326" t="-5660" r="-1744" b="-14151"/>
            </a:stretch>
          </a:blipFill>
        </p:spPr>
        <p:txBody>
          <a:bodyPr/>
          <a:lstStyle/>
          <a:p>
            <a:r>
              <a:rPr lang="en-GB">
                <a:noFill/>
              </a:rPr>
              <a:t> </a:t>
            </a:r>
          </a:p>
        </p:txBody>
      </p:sp>
      <p:sp>
        <p:nvSpPr>
          <p:cNvPr id="21" name="Tekstvak 11">
            <a:extLst>
              <a:ext uri="{FF2B5EF4-FFF2-40B4-BE49-F238E27FC236}">
                <a16:creationId xmlns:a16="http://schemas.microsoft.com/office/drawing/2014/main" id="{55FDCABD-356C-4CB3-91B6-33F314397B7D}"/>
              </a:ext>
            </a:extLst>
          </p:cNvPr>
          <p:cNvSpPr txBox="1">
            <a:spLocks noRot="1" noChangeAspect="1" noMove="1" noResize="1" noEditPoints="1" noAdjustHandles="1" noChangeArrowheads="1" noChangeShapeType="1" noTextEdit="1"/>
          </p:cNvSpPr>
          <p:nvPr/>
        </p:nvSpPr>
        <p:spPr>
          <a:xfrm>
            <a:off x="835860" y="5564096"/>
            <a:ext cx="1808572" cy="646331"/>
          </a:xfrm>
          <a:prstGeom prst="rect">
            <a:avLst/>
          </a:prstGeom>
          <a:blipFill>
            <a:blip r:embed="rId6"/>
            <a:stretch>
              <a:fillRect l="-2694" t="-5660" r="-2020" b="-14151"/>
            </a:stretch>
          </a:blipFill>
        </p:spPr>
        <p:txBody>
          <a:bodyPr/>
          <a:lstStyle/>
          <a:p>
            <a:r>
              <a:rPr lang="en-GB">
                <a:noFill/>
              </a:rPr>
              <a:t> </a:t>
            </a:r>
          </a:p>
        </p:txBody>
      </p:sp>
      <p:sp>
        <p:nvSpPr>
          <p:cNvPr id="22" name="TextBox 21"/>
          <p:cNvSpPr txBox="1"/>
          <p:nvPr/>
        </p:nvSpPr>
        <p:spPr>
          <a:xfrm>
            <a:off x="2438400" y="3886200"/>
            <a:ext cx="1219200" cy="400110"/>
          </a:xfrm>
          <a:prstGeom prst="rect">
            <a:avLst/>
          </a:prstGeom>
          <a:noFill/>
        </p:spPr>
        <p:txBody>
          <a:bodyPr wrap="square" rtlCol="0">
            <a:spAutoFit/>
          </a:bodyPr>
          <a:lstStyle/>
          <a:p>
            <a:r>
              <a:rPr lang="en-US" sz="2000" dirty="0">
                <a:solidFill>
                  <a:srgbClr val="FF0000"/>
                </a:solidFill>
                <a:latin typeface="Verdana"/>
                <a:cs typeface="Verdana"/>
              </a:rPr>
              <a:t>pads</a:t>
            </a:r>
          </a:p>
        </p:txBody>
      </p:sp>
      <p:sp>
        <p:nvSpPr>
          <p:cNvPr id="23" name="Rectangle 22"/>
          <p:cNvSpPr/>
          <p:nvPr/>
        </p:nvSpPr>
        <p:spPr>
          <a:xfrm>
            <a:off x="6096000" y="3733800"/>
            <a:ext cx="920419" cy="400110"/>
          </a:xfrm>
          <a:prstGeom prst="rect">
            <a:avLst/>
          </a:prstGeom>
        </p:spPr>
        <p:txBody>
          <a:bodyPr wrap="none">
            <a:spAutoFit/>
          </a:bodyPr>
          <a:lstStyle/>
          <a:p>
            <a:r>
              <a:rPr lang="en-US" sz="2000" dirty="0">
                <a:solidFill>
                  <a:srgbClr val="FF0000"/>
                </a:solidFill>
                <a:latin typeface="Verdana"/>
                <a:cs typeface="Verdana"/>
              </a:rPr>
              <a:t>pixels</a:t>
            </a:r>
          </a:p>
        </p:txBody>
      </p:sp>
      <p:pic>
        <p:nvPicPr>
          <p:cNvPr id="24" name="Picture 23">
            <a:extLst>
              <a:ext uri="{FF2B5EF4-FFF2-40B4-BE49-F238E27FC236}">
                <a16:creationId xmlns:a16="http://schemas.microsoft.com/office/drawing/2014/main" id="{C9F43F8B-51C9-9B4E-9D0F-E69B3F37FEDA}"/>
              </a:ext>
            </a:extLst>
          </p:cNvPr>
          <p:cNvPicPr>
            <a:picLocks noChangeAspect="1"/>
          </p:cNvPicPr>
          <p:nvPr/>
        </p:nvPicPr>
        <p:blipFill rotWithShape="1">
          <a:blip r:embed="rId7">
            <a:extLst>
              <a:ext uri="{28A0092B-C50C-407E-A947-70E740481C1C}">
                <a14:useLocalDpi xmlns:a14="http://schemas.microsoft.com/office/drawing/2010/main" val="0"/>
              </a:ext>
            </a:extLst>
          </a:blip>
          <a:srcRect r="22458"/>
          <a:stretch/>
        </p:blipFill>
        <p:spPr>
          <a:xfrm rot="5400000">
            <a:off x="6689876" y="1111786"/>
            <a:ext cx="1006806" cy="973794"/>
          </a:xfrm>
          <a:prstGeom prst="rect">
            <a:avLst/>
          </a:prstGeom>
        </p:spPr>
      </p:pic>
      <p:sp>
        <p:nvSpPr>
          <p:cNvPr id="3" name="Rectangle 2">
            <a:extLst>
              <a:ext uri="{FF2B5EF4-FFF2-40B4-BE49-F238E27FC236}">
                <a16:creationId xmlns:a16="http://schemas.microsoft.com/office/drawing/2014/main" id="{33758719-56DC-2040-8ACD-3CE307EFD9ED}"/>
              </a:ext>
            </a:extLst>
          </p:cNvPr>
          <p:cNvSpPr/>
          <p:nvPr/>
        </p:nvSpPr>
        <p:spPr>
          <a:xfrm>
            <a:off x="8054937" y="1196752"/>
            <a:ext cx="3576402" cy="830997"/>
          </a:xfrm>
          <a:prstGeom prst="rect">
            <a:avLst/>
          </a:prstGeom>
        </p:spPr>
        <p:txBody>
          <a:bodyPr wrap="square">
            <a:spAutoFit/>
          </a:bodyPr>
          <a:lstStyle/>
          <a:p>
            <a:pPr algn="ctr"/>
            <a:r>
              <a:rPr lang="nl-NL" dirty="0">
                <a:latin typeface="Verdana"/>
                <a:cs typeface="Verdana"/>
              </a:rPr>
              <a:t>details: PhD </a:t>
            </a:r>
            <a:r>
              <a:rPr lang="nl-NL" dirty="0">
                <a:latin typeface="Verdana"/>
                <a:cs typeface="Verdana"/>
                <a:hlinkClick r:id="rId8"/>
              </a:rPr>
              <a:t>thesis</a:t>
            </a:r>
            <a:r>
              <a:rPr lang="nl-NL" dirty="0">
                <a:latin typeface="Verdana"/>
                <a:cs typeface="Verdana"/>
              </a:rPr>
              <a:t> Kees </a:t>
            </a:r>
            <a:r>
              <a:rPr lang="nl-NL" dirty="0" err="1">
                <a:latin typeface="Verdana"/>
                <a:cs typeface="Verdana"/>
              </a:rPr>
              <a:t>Ligtenberg</a:t>
            </a:r>
            <a:r>
              <a:rPr lang="nl-NL" dirty="0">
                <a:latin typeface="Verdana"/>
                <a:cs typeface="Verdana"/>
              </a:rPr>
              <a:t> 2022</a:t>
            </a:r>
            <a:endParaRPr lang="en-GB" dirty="0">
              <a:latin typeface="Verdana"/>
              <a:cs typeface="Verdana"/>
            </a:endParaRPr>
          </a:p>
        </p:txBody>
      </p:sp>
    </p:spTree>
    <p:extLst>
      <p:ext uri="{BB962C8B-B14F-4D97-AF65-F5344CB8AC3E}">
        <p14:creationId xmlns:p14="http://schemas.microsoft.com/office/powerpoint/2010/main" val="483335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9">
            <a:extLst>
              <a:ext uri="{FF2B5EF4-FFF2-40B4-BE49-F238E27FC236}">
                <a16:creationId xmlns:a16="http://schemas.microsoft.com/office/drawing/2014/main" id="{98ADD7E5-F6BD-4B8A-B514-A7EDCDAF199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077" y="2133600"/>
            <a:ext cx="5934072" cy="4268368"/>
          </a:xfrm>
          <a:prstGeom prst="rect">
            <a:avLst/>
          </a:prstGeom>
        </p:spPr>
      </p:pic>
      <p:sp>
        <p:nvSpPr>
          <p:cNvPr id="18434" name="Title 1"/>
          <p:cNvSpPr>
            <a:spLocks noGrp="1"/>
          </p:cNvSpPr>
          <p:nvPr>
            <p:ph type="title"/>
          </p:nvPr>
        </p:nvSpPr>
        <p:spPr>
          <a:xfrm>
            <a:off x="2133600" y="461963"/>
            <a:ext cx="9906000" cy="452437"/>
          </a:xfrm>
        </p:spPr>
        <p:txBody>
          <a:bodyPr/>
          <a:lstStyle/>
          <a:p>
            <a:pPr algn="l"/>
            <a:r>
              <a:rPr lang="en-US" sz="3600" b="0" dirty="0">
                <a:latin typeface="Verdana"/>
                <a:cs typeface="Verdana"/>
              </a:rPr>
              <a:t>Performance of a </a:t>
            </a:r>
            <a:r>
              <a:rPr lang="en-US" sz="3600" b="0" dirty="0" err="1">
                <a:latin typeface="Verdana"/>
                <a:cs typeface="Verdana"/>
              </a:rPr>
              <a:t>GridPix</a:t>
            </a:r>
            <a:r>
              <a:rPr lang="en-US" sz="3600" b="0" dirty="0">
                <a:latin typeface="Verdana"/>
                <a:cs typeface="Verdana"/>
              </a:rPr>
              <a:t> TPC at ILC</a:t>
            </a:r>
            <a:endParaRPr lang="en-GB" altLang="en-US" sz="3600" b="0" dirty="0">
              <a:latin typeface="Verdana"/>
              <a:cs typeface="Verdana"/>
            </a:endParaRPr>
          </a:p>
        </p:txBody>
      </p:sp>
      <p:pic>
        <p:nvPicPr>
          <p:cNvPr id="30" name="Afbeelding 6">
            <a:extLst>
              <a:ext uri="{FF2B5EF4-FFF2-40B4-BE49-F238E27FC236}">
                <a16:creationId xmlns:a16="http://schemas.microsoft.com/office/drawing/2014/main" id="{B9823C7C-C9BF-468A-BC8E-7200092AF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2674" y="2133600"/>
            <a:ext cx="4335026" cy="4282901"/>
          </a:xfrm>
          <a:prstGeom prst="rect">
            <a:avLst/>
          </a:prstGeom>
        </p:spPr>
      </p:pic>
      <p:sp>
        <p:nvSpPr>
          <p:cNvPr id="13" name="Rectangle 12"/>
          <p:cNvSpPr/>
          <p:nvPr/>
        </p:nvSpPr>
        <p:spPr>
          <a:xfrm>
            <a:off x="533400" y="1206853"/>
            <a:ext cx="11353800" cy="2222147"/>
          </a:xfrm>
          <a:prstGeom prst="rect">
            <a:avLst/>
          </a:prstGeom>
        </p:spPr>
        <p:txBody>
          <a:bodyPr wrap="square">
            <a:spAutoFit/>
          </a:bodyPr>
          <a:lstStyle/>
          <a:p>
            <a:pPr marL="342900" indent="-342900">
              <a:spcBef>
                <a:spcPct val="20000"/>
              </a:spcBef>
              <a:buClr>
                <a:srgbClr val="FF6600"/>
              </a:buClr>
              <a:buSzPct val="100000"/>
              <a:buFont typeface="Wingdings" panose="05000000000000000000" pitchFamily="2" charset="2"/>
              <a:buChar char="§"/>
            </a:pPr>
            <a:r>
              <a:rPr lang="en-US" sz="2000" dirty="0">
                <a:latin typeface="Verdana"/>
                <a:cs typeface="Verdana"/>
              </a:rPr>
              <a:t>From full simulation the momentum resolution can be determined </a:t>
            </a:r>
          </a:p>
          <a:p>
            <a:pPr marL="342900" indent="-342900">
              <a:spcBef>
                <a:spcPct val="20000"/>
              </a:spcBef>
              <a:buClr>
                <a:srgbClr val="FF6600"/>
              </a:buClr>
              <a:buSzPct val="100000"/>
              <a:buFont typeface="Wingdings" panose="05000000000000000000" pitchFamily="2" charset="2"/>
              <a:buChar char="§"/>
            </a:pPr>
            <a:r>
              <a:rPr lang="en-US" sz="2000" dirty="0">
                <a:latin typeface="Verdana"/>
                <a:cs typeface="Verdana"/>
              </a:rPr>
              <a:t>Momentum resolution is about 15% better for the pixels with realistic coverage (with the quads arranged in modules coverage 59%) and deltas. </a:t>
            </a:r>
          </a:p>
          <a:p>
            <a:pPr marL="342900" lvl="0" indent="-342900">
              <a:spcBef>
                <a:spcPct val="20000"/>
              </a:spcBef>
              <a:buClr>
                <a:srgbClr val="FF6600"/>
              </a:buClr>
              <a:buSzPct val="100000"/>
              <a:buFont typeface="Wingdings" panose="05000000000000000000" pitchFamily="2" charset="2"/>
              <a:buChar char="§"/>
            </a:pPr>
            <a:endParaRPr lang="en-US" sz="2000" dirty="0">
              <a:latin typeface="Verdana"/>
              <a:cs typeface="Verdana"/>
            </a:endParaRPr>
          </a:p>
          <a:p>
            <a:pPr marL="342900" lvl="0" indent="-342900">
              <a:spcBef>
                <a:spcPct val="20000"/>
              </a:spcBef>
              <a:buClr>
                <a:srgbClr val="FF6600"/>
              </a:buClr>
              <a:buSzPct val="100000"/>
            </a:pPr>
            <a:endParaRPr lang="en-US" sz="2000" kern="0" dirty="0">
              <a:solidFill>
                <a:srgbClr val="000000"/>
              </a:solidFill>
              <a:latin typeface="Verdana"/>
              <a:cs typeface="Verdana"/>
            </a:endParaRPr>
          </a:p>
          <a:p>
            <a:pPr marL="342900" lvl="0" indent="-342900">
              <a:spcBef>
                <a:spcPct val="20000"/>
              </a:spcBef>
              <a:buClr>
                <a:srgbClr val="FF6600"/>
              </a:buClr>
              <a:buSzPct val="100000"/>
              <a:buFont typeface="Wingdings" panose="05000000000000000000" pitchFamily="2" charset="2"/>
              <a:buChar char="§"/>
            </a:pPr>
            <a:endParaRPr lang="en-US" sz="2200" kern="0" dirty="0">
              <a:solidFill>
                <a:srgbClr val="000000"/>
              </a:solidFill>
              <a:latin typeface="Verdana"/>
              <a:cs typeface="Verdana"/>
            </a:endParaRPr>
          </a:p>
        </p:txBody>
      </p:sp>
    </p:spTree>
    <p:extLst>
      <p:ext uri="{BB962C8B-B14F-4D97-AF65-F5344CB8AC3E}">
        <p14:creationId xmlns:p14="http://schemas.microsoft.com/office/powerpoint/2010/main" val="2422528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08DEBDD-5BEC-37EF-C944-549431445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77925" y="1319065"/>
            <a:ext cx="3388532" cy="5263829"/>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539969"/>
            <a:ext cx="5495415" cy="584775"/>
          </a:xfrm>
          <a:prstGeom prst="rect">
            <a:avLst/>
          </a:prstGeom>
        </p:spPr>
        <p:txBody>
          <a:bodyPr wrap="none">
            <a:spAutoFit/>
          </a:bodyPr>
          <a:lstStyle/>
          <a:p>
            <a:r>
              <a:rPr lang="nl-NL" sz="3200" kern="0" dirty="0">
                <a:solidFill>
                  <a:srgbClr val="FF0000"/>
                </a:solidFill>
                <a:latin typeface="Verdana"/>
                <a:ea typeface="+mj-ea"/>
                <a:cs typeface="Verdana"/>
              </a:rPr>
              <a:t>Pixel TPC tracking studies</a:t>
            </a:r>
          </a:p>
        </p:txBody>
      </p:sp>
      <p:sp>
        <p:nvSpPr>
          <p:cNvPr id="5" name="TextBox 4">
            <a:extLst>
              <a:ext uri="{FF2B5EF4-FFF2-40B4-BE49-F238E27FC236}">
                <a16:creationId xmlns:a16="http://schemas.microsoft.com/office/drawing/2014/main" id="{2F883329-1F52-BA4C-229D-2347B571B407}"/>
              </a:ext>
            </a:extLst>
          </p:cNvPr>
          <p:cNvSpPr txBox="1"/>
          <p:nvPr/>
        </p:nvSpPr>
        <p:spPr>
          <a:xfrm>
            <a:off x="1879106" y="1496978"/>
            <a:ext cx="9324975" cy="707886"/>
          </a:xfrm>
          <a:prstGeom prst="rect">
            <a:avLst/>
          </a:prstGeom>
          <a:noFill/>
        </p:spPr>
        <p:txBody>
          <a:bodyPr wrap="square">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ILD tracking Performance for a Pixel TPC based on test beam </a:t>
            </a:r>
          </a:p>
          <a:p>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BE498E08-8E6F-22B2-B90F-91327B82C69E}"/>
              </a:ext>
            </a:extLst>
          </p:cNvPr>
          <p:cNvSpPr txBox="1"/>
          <p:nvPr/>
        </p:nvSpPr>
        <p:spPr>
          <a:xfrm>
            <a:off x="228600" y="2578030"/>
            <a:ext cx="7091536" cy="369332"/>
          </a:xfrm>
          <a:prstGeom prst="rect">
            <a:avLst/>
          </a:prstGeom>
          <a:noFill/>
        </p:spPr>
        <p:txBody>
          <a:bodyPr wrap="square">
            <a:spAutoFit/>
          </a:bodyPr>
          <a:lstStyle/>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S</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ingle electron resolution    6 mm track(“pad”) resolution </a:t>
            </a:r>
            <a:endParaRPr lang="en-NL" sz="1800" dirty="0"/>
          </a:p>
        </p:txBody>
      </p:sp>
      <p:sp>
        <p:nvSpPr>
          <p:cNvPr id="18" name="TextBox 17">
            <a:extLst>
              <a:ext uri="{FF2B5EF4-FFF2-40B4-BE49-F238E27FC236}">
                <a16:creationId xmlns:a16="http://schemas.microsoft.com/office/drawing/2014/main" id="{3CF1A895-AB68-8AD4-48C1-DAED0FA4A1E8}"/>
              </a:ext>
            </a:extLst>
          </p:cNvPr>
          <p:cNvSpPr txBox="1"/>
          <p:nvPr/>
        </p:nvSpPr>
        <p:spPr>
          <a:xfrm>
            <a:off x="7896200" y="2038782"/>
            <a:ext cx="6195060" cy="400110"/>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10 cm track resolution</a:t>
            </a:r>
            <a:endParaRPr lang="en-NL" sz="2000" dirty="0"/>
          </a:p>
        </p:txBody>
      </p:sp>
      <p:sp>
        <p:nvSpPr>
          <p:cNvPr id="20" name="TextBox 19">
            <a:extLst>
              <a:ext uri="{FF2B5EF4-FFF2-40B4-BE49-F238E27FC236}">
                <a16:creationId xmlns:a16="http://schemas.microsoft.com/office/drawing/2014/main" id="{084C4A7E-1327-6D39-357C-E708B2E066B1}"/>
              </a:ext>
            </a:extLst>
          </p:cNvPr>
          <p:cNvSpPr txBox="1"/>
          <p:nvPr/>
        </p:nvSpPr>
        <p:spPr>
          <a:xfrm>
            <a:off x="2255902" y="5555648"/>
            <a:ext cx="9168690" cy="646331"/>
          </a:xfrm>
          <a:prstGeom prst="rect">
            <a:avLst/>
          </a:prstGeom>
          <a:noFill/>
        </p:spPr>
        <p:txBody>
          <a:bodyPr wrap="square">
            <a:spAutoFit/>
          </a:bodyPr>
          <a:lstStyle/>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Each 10 cm we have a point with a resolution of &lt; 18 (31) </a:t>
            </a:r>
            <a:r>
              <a:rPr lang="en-NL" sz="1800" dirty="0">
                <a:solidFill>
                  <a:srgbClr val="0066FF"/>
                </a:solidFill>
                <a:latin typeface="Symbol" pitchFamily="2" charset="2"/>
                <a:ea typeface="Verdana" panose="020B0604030504040204" pitchFamily="34" charset="0"/>
                <a:cs typeface="Verdana" panose="020B0604030504040204" pitchFamily="34" charset="0"/>
              </a:rPr>
              <a:t>m</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m</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on the track</a:t>
            </a:r>
          </a:p>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Comparable to performance of a silicon detector (but TPC gas material).</a:t>
            </a:r>
            <a:endParaRPr lang="en-NL" sz="1800" dirty="0"/>
          </a:p>
        </p:txBody>
      </p:sp>
      <p:pic>
        <p:nvPicPr>
          <p:cNvPr id="4" name="Picture 3">
            <a:extLst>
              <a:ext uri="{FF2B5EF4-FFF2-40B4-BE49-F238E27FC236}">
                <a16:creationId xmlns:a16="http://schemas.microsoft.com/office/drawing/2014/main" id="{92A00393-A1AB-38ED-E54E-5A1A985ECC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50820" y="2367329"/>
            <a:ext cx="2331878" cy="3622396"/>
          </a:xfrm>
          <a:prstGeom prst="rect">
            <a:avLst/>
          </a:prstGeom>
        </p:spPr>
      </p:pic>
      <p:pic>
        <p:nvPicPr>
          <p:cNvPr id="8" name="Picture 7">
            <a:extLst>
              <a:ext uri="{FF2B5EF4-FFF2-40B4-BE49-F238E27FC236}">
                <a16:creationId xmlns:a16="http://schemas.microsoft.com/office/drawing/2014/main" id="{22483D02-CF41-F77B-5D05-5C7FBF3EBA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4073016" y="2349284"/>
            <a:ext cx="2397102" cy="3723718"/>
          </a:xfrm>
          <a:prstGeom prst="rect">
            <a:avLst/>
          </a:prstGeom>
        </p:spPr>
      </p:pic>
      <p:sp>
        <p:nvSpPr>
          <p:cNvPr id="6" name="TextBox 5">
            <a:extLst>
              <a:ext uri="{FF2B5EF4-FFF2-40B4-BE49-F238E27FC236}">
                <a16:creationId xmlns:a16="http://schemas.microsoft.com/office/drawing/2014/main" id="{9626BEC8-69B3-0F4A-1F0C-130055CE0121}"/>
              </a:ext>
            </a:extLst>
          </p:cNvPr>
          <p:cNvSpPr txBox="1"/>
          <p:nvPr/>
        </p:nvSpPr>
        <p:spPr>
          <a:xfrm>
            <a:off x="1354688" y="2020778"/>
            <a:ext cx="7045568" cy="400110"/>
          </a:xfrm>
          <a:prstGeom prst="rect">
            <a:avLst/>
          </a:prstGeom>
          <a:noFill/>
        </p:spPr>
        <p:txBody>
          <a:bodyPr wrap="square">
            <a:spAutoFit/>
          </a:bodyPr>
          <a:lstStyle/>
          <a:p>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Running at B=3.5 T improves the resolution</a:t>
            </a:r>
            <a:endParaRPr lang="nl-NL" sz="2000" dirty="0">
              <a:solidFill>
                <a:srgbClr val="FF0000"/>
              </a:solidFill>
            </a:endParaRPr>
          </a:p>
        </p:txBody>
      </p:sp>
      <p:sp>
        <p:nvSpPr>
          <p:cNvPr id="9" name="TextBox 8">
            <a:extLst>
              <a:ext uri="{FF2B5EF4-FFF2-40B4-BE49-F238E27FC236}">
                <a16:creationId xmlns:a16="http://schemas.microsoft.com/office/drawing/2014/main" id="{26E1845F-D278-BBFC-3503-44D63693FEC6}"/>
              </a:ext>
            </a:extLst>
          </p:cNvPr>
          <p:cNvSpPr txBox="1"/>
          <p:nvPr/>
        </p:nvSpPr>
        <p:spPr>
          <a:xfrm>
            <a:off x="573002" y="4437112"/>
            <a:ext cx="989039" cy="461665"/>
          </a:xfrm>
          <a:prstGeom prst="rect">
            <a:avLst/>
          </a:prstGeom>
          <a:noFill/>
        </p:spPr>
        <p:txBody>
          <a:bodyPr wrap="square">
            <a:spAutoFit/>
          </a:bodyPr>
          <a:lstStyle/>
          <a:p>
            <a:r>
              <a:rPr lang="en-NL" sz="2400" dirty="0">
                <a:solidFill>
                  <a:srgbClr val="00B050"/>
                </a:solidFill>
                <a:latin typeface="Verdana" panose="020B0604030504040204" pitchFamily="34" charset="0"/>
                <a:ea typeface="Verdana" panose="020B0604030504040204" pitchFamily="34" charset="0"/>
                <a:cs typeface="Verdana" panose="020B0604030504040204" pitchFamily="34" charset="0"/>
              </a:rPr>
              <a:t>T2K</a:t>
            </a:r>
            <a:endParaRPr lang="nl-NL" dirty="0"/>
          </a:p>
        </p:txBody>
      </p:sp>
    </p:spTree>
    <p:extLst>
      <p:ext uri="{BB962C8B-B14F-4D97-AF65-F5344CB8AC3E}">
        <p14:creationId xmlns:p14="http://schemas.microsoft.com/office/powerpoint/2010/main" val="1090725047"/>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271464" y="1124744"/>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Particle identification (PID) performance </a:t>
            </a: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2A31DE7E-CABF-501C-4134-90ECCC42B9C7}"/>
              </a:ext>
            </a:extLst>
          </p:cNvPr>
          <p:cNvSpPr txBox="1"/>
          <p:nvPr/>
        </p:nvSpPr>
        <p:spPr>
          <a:xfrm>
            <a:off x="1193168" y="1996281"/>
            <a:ext cx="10111680" cy="4031873"/>
          </a:xfrm>
          <a:prstGeom prst="rect">
            <a:avLst/>
          </a:prstGeom>
          <a:noFill/>
        </p:spPr>
        <p:txBody>
          <a:bodyPr wrap="square">
            <a:spAutoFit/>
          </a:bodyPr>
          <a:lstStyle/>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It is possible to study in test beam data the dE/dx or dN/dx of electrons</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Pixel TPC has measurements with 55 </a:t>
            </a:r>
            <a:r>
              <a:rPr lang="en-US" sz="2000" kern="0" dirty="0">
                <a:solidFill>
                  <a:srgbClr val="0066FF"/>
                </a:solidFill>
                <a:latin typeface="Symbol" pitchFamily="2" charset="2"/>
                <a:cs typeface="Verdana"/>
              </a:rPr>
              <a:t>m</a:t>
            </a:r>
            <a:r>
              <a:rPr lang="en-US" sz="2000" kern="0" dirty="0">
                <a:solidFill>
                  <a:srgbClr val="0066FF"/>
                </a:solidFill>
                <a:latin typeface="Verdana"/>
                <a:cs typeface="Verdana"/>
              </a:rPr>
              <a:t>m</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pixel size</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It detects single electrons with an efficiency &gt; 85%</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This allows to measure the number of clusters (hits) as a function of the distance along the track </a:t>
            </a:r>
            <a:r>
              <a:rPr lang="en-NL" sz="2000" dirty="0">
                <a:solidFill>
                  <a:srgbClr val="FF0000"/>
                </a:solidFill>
                <a:latin typeface="Verdana" panose="020B0604030504040204" pitchFamily="34" charset="0"/>
                <a:ea typeface="Verdana" panose="020B0604030504040204" pitchFamily="34" charset="0"/>
                <a:cs typeface="Verdana" panose="020B0604030504040204" pitchFamily="34" charset="0"/>
              </a:rPr>
              <a:t>dN/dx </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(dE/dx) with high granularity</a:t>
            </a:r>
          </a:p>
          <a:p>
            <a:pPr marL="342900" indent="-342900">
              <a:buFont typeface="Arial" panose="020B0604020202020204" pitchFamily="34" charset="0"/>
              <a:buChar char="•"/>
            </a:pP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advantage of hit counting in a Pixel TPC is – due to the digital read out -  that one is not including the fluctuations from the multiplication process in the charge measurement</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Using e.g. a pad readout, the charge is used as a measure of dEdx </a:t>
            </a:r>
          </a:p>
          <a:p>
            <a:pPr marL="800100" lvl="1" indent="-34290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This readout has a larger granularity and includes avalanche fluctuations</a:t>
            </a:r>
          </a:p>
          <a:p>
            <a:pPr marL="800100" lvl="1" indent="-34290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One has to go to very small pads (‘pixels’) to measure the clusters </a:t>
            </a:r>
            <a:endPar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lvl="1"/>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9312849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1C0027-7361-31D4-9077-38B2FD90E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008329" y="700582"/>
            <a:ext cx="3876868" cy="5387706"/>
          </a:xfrm>
          <a:prstGeom prst="rect">
            <a:avLst/>
          </a:prstGeom>
        </p:spPr>
      </p:pic>
      <p:pic>
        <p:nvPicPr>
          <p:cNvPr id="6" name="Picture 5">
            <a:extLst>
              <a:ext uri="{FF2B5EF4-FFF2-40B4-BE49-F238E27FC236}">
                <a16:creationId xmlns:a16="http://schemas.microsoft.com/office/drawing/2014/main" id="{7FAD4D7B-BC68-3852-105F-55AC6F1B0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88050" y="650007"/>
            <a:ext cx="3876868" cy="5387706"/>
          </a:xfrm>
          <a:prstGeom prst="rect">
            <a:avLst/>
          </a:prstGeom>
        </p:spPr>
      </p:pic>
      <p:pic>
        <p:nvPicPr>
          <p:cNvPr id="11" name="Picture 10" descr="bonn.png"/>
          <p:cNvPicPr>
            <a:picLocks noChangeAspect="1"/>
          </p:cNvPicPr>
          <p:nvPr/>
        </p:nvPicPr>
        <p:blipFill>
          <a:blip r:embed="rId5"/>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7"/>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8"/>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9456" y="1124744"/>
            <a:ext cx="9955088" cy="584775"/>
          </a:xfrm>
          <a:prstGeom prst="rect">
            <a:avLst/>
          </a:prstGeom>
          <a:noFill/>
        </p:spPr>
        <p:txBody>
          <a:bodyPr wrap="square" rtlCol="0">
            <a:spAutoFit/>
          </a:bodyPr>
          <a:lstStyle/>
          <a:p>
            <a:pPr algn="ctr"/>
            <a:r>
              <a:rPr lang="en-NL" sz="3200" dirty="0">
                <a:solidFill>
                  <a:srgbClr val="FF0000"/>
                </a:solidFill>
                <a:latin typeface="Verdana" panose="020B0604030504040204" pitchFamily="34" charset="0"/>
                <a:ea typeface="Verdana" panose="020B0604030504040204" pitchFamily="34" charset="0"/>
                <a:cs typeface="Verdana" panose="020B0604030504040204" pitchFamily="34" charset="0"/>
              </a:rPr>
              <a:t>Testbeam PID performance</a:t>
            </a:r>
            <a:endParaRPr lang="en-NL"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2A31DE7E-CABF-501C-4134-90ECCC42B9C7}"/>
              </a:ext>
            </a:extLst>
          </p:cNvPr>
          <p:cNvSpPr txBox="1"/>
          <p:nvPr/>
        </p:nvSpPr>
        <p:spPr>
          <a:xfrm>
            <a:off x="1941027" y="5152696"/>
            <a:ext cx="9173061" cy="1015663"/>
          </a:xfrm>
          <a:prstGeom prst="rect">
            <a:avLst/>
          </a:prstGeom>
          <a:noFill/>
        </p:spPr>
        <p:txBody>
          <a:bodyPr wrap="square">
            <a:spAutoFit/>
          </a:bodyPr>
          <a:lstStyle/>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B=0 T has a large Landau tail</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B=1 T smaller Landau tail and a more gaussian distribution</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An electron crossing 8 chips in the module has about 1000 hits</a:t>
            </a:r>
          </a:p>
        </p:txBody>
      </p:sp>
      <p:sp>
        <p:nvSpPr>
          <p:cNvPr id="8" name="TextBox 7">
            <a:extLst>
              <a:ext uri="{FF2B5EF4-FFF2-40B4-BE49-F238E27FC236}">
                <a16:creationId xmlns:a16="http://schemas.microsoft.com/office/drawing/2014/main" id="{442E1823-6ED6-6CE1-F78B-E1BBBC6E9888}"/>
              </a:ext>
            </a:extLst>
          </p:cNvPr>
          <p:cNvSpPr txBox="1"/>
          <p:nvPr/>
        </p:nvSpPr>
        <p:spPr>
          <a:xfrm>
            <a:off x="4201081" y="2060848"/>
            <a:ext cx="1174839" cy="461665"/>
          </a:xfrm>
          <a:prstGeom prst="rect">
            <a:avLst/>
          </a:prstGeom>
          <a:solidFill>
            <a:schemeClr val="bg1"/>
          </a:solidFill>
        </p:spPr>
        <p:txBody>
          <a:bodyPr wrap="square">
            <a:spAutoFit/>
          </a:bodyPr>
          <a:lstStyle/>
          <a:p>
            <a:r>
              <a:rPr lang="en-NL" sz="2400" dirty="0">
                <a:latin typeface="Verdana" panose="020B0604030504040204" pitchFamily="34" charset="0"/>
                <a:ea typeface="Verdana" panose="020B0604030504040204" pitchFamily="34" charset="0"/>
                <a:cs typeface="Verdana" panose="020B0604030504040204" pitchFamily="34" charset="0"/>
              </a:rPr>
              <a:t>B=0 T</a:t>
            </a:r>
          </a:p>
        </p:txBody>
      </p:sp>
      <p:sp>
        <p:nvSpPr>
          <p:cNvPr id="13" name="TextBox 12">
            <a:extLst>
              <a:ext uri="{FF2B5EF4-FFF2-40B4-BE49-F238E27FC236}">
                <a16:creationId xmlns:a16="http://schemas.microsoft.com/office/drawing/2014/main" id="{32AFB9BE-BCFF-9183-0850-C2658E58D9D4}"/>
              </a:ext>
            </a:extLst>
          </p:cNvPr>
          <p:cNvSpPr txBox="1"/>
          <p:nvPr/>
        </p:nvSpPr>
        <p:spPr>
          <a:xfrm>
            <a:off x="9120545" y="2060847"/>
            <a:ext cx="1318855" cy="461665"/>
          </a:xfrm>
          <a:prstGeom prst="rect">
            <a:avLst/>
          </a:prstGeom>
          <a:solidFill>
            <a:schemeClr val="bg1"/>
          </a:solidFill>
        </p:spPr>
        <p:txBody>
          <a:bodyPr wrap="square">
            <a:spAutoFit/>
          </a:bodyPr>
          <a:lstStyle/>
          <a:p>
            <a:r>
              <a:rPr lang="en-NL" sz="2400" dirty="0">
                <a:latin typeface="Verdana" panose="020B0604030504040204" pitchFamily="34" charset="0"/>
                <a:ea typeface="Verdana" panose="020B0604030504040204" pitchFamily="34" charset="0"/>
                <a:cs typeface="Verdana" panose="020B0604030504040204" pitchFamily="34" charset="0"/>
              </a:rPr>
              <a:t>B=1 T</a:t>
            </a:r>
          </a:p>
        </p:txBody>
      </p:sp>
      <p:sp>
        <p:nvSpPr>
          <p:cNvPr id="5" name="TextBox 4">
            <a:extLst>
              <a:ext uri="{FF2B5EF4-FFF2-40B4-BE49-F238E27FC236}">
                <a16:creationId xmlns:a16="http://schemas.microsoft.com/office/drawing/2014/main" id="{53F609B6-E7CF-67BD-C590-085DA662E043}"/>
              </a:ext>
            </a:extLst>
          </p:cNvPr>
          <p:cNvSpPr txBox="1"/>
          <p:nvPr/>
        </p:nvSpPr>
        <p:spPr>
          <a:xfrm rot="16200000">
            <a:off x="-844568" y="3096761"/>
            <a:ext cx="3336032" cy="400110"/>
          </a:xfrm>
          <a:prstGeom prst="rect">
            <a:avLst/>
          </a:prstGeom>
          <a:noFill/>
        </p:spPr>
        <p:txBody>
          <a:bodyPr wrap="square">
            <a:spAutoFit/>
          </a:bodyPr>
          <a:lstStyle/>
          <a:p>
            <a:r>
              <a:rPr lang="en-GB" sz="2000" dirty="0">
                <a:effectLst/>
                <a:latin typeface="Verdana" panose="020B0604030504040204" pitchFamily="34" charset="0"/>
                <a:ea typeface="Verdana" panose="020B0604030504040204" pitchFamily="34" charset="0"/>
                <a:cs typeface="Verdana" panose="020B0604030504040204" pitchFamily="34" charset="0"/>
                <a:hlinkClick r:id="rId9"/>
              </a:rPr>
              <a:t>NIM A 1075 (2025) 345</a:t>
            </a:r>
            <a:endParaRPr lang="nl-NL" sz="2000" dirty="0"/>
          </a:p>
        </p:txBody>
      </p:sp>
    </p:spTree>
    <p:extLst>
      <p:ext uri="{BB962C8B-B14F-4D97-AF65-F5344CB8AC3E}">
        <p14:creationId xmlns:p14="http://schemas.microsoft.com/office/powerpoint/2010/main" val="95015178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932922" y="980728"/>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Analysis of PID performance  </a:t>
            </a:r>
          </a:p>
        </p:txBody>
      </p:sp>
      <p:sp>
        <p:nvSpPr>
          <p:cNvPr id="5" name="TextBox 4">
            <a:extLst>
              <a:ext uri="{FF2B5EF4-FFF2-40B4-BE49-F238E27FC236}">
                <a16:creationId xmlns:a16="http://schemas.microsoft.com/office/drawing/2014/main" id="{2F883329-1F52-BA4C-229D-2347B571B407}"/>
              </a:ext>
            </a:extLst>
          </p:cNvPr>
          <p:cNvSpPr txBox="1"/>
          <p:nvPr/>
        </p:nvSpPr>
        <p:spPr>
          <a:xfrm>
            <a:off x="1559496" y="1628800"/>
            <a:ext cx="9955088" cy="3970318"/>
          </a:xfrm>
          <a:prstGeom prst="rect">
            <a:avLst/>
          </a:prstGeom>
          <a:noFill/>
        </p:spPr>
        <p:txBody>
          <a:bodyPr wrap="square">
            <a:spAutoFit/>
          </a:bodyPr>
          <a:lstStyle/>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Combine chips to form a 1 m long track with 60 % coverage for electrons</a:t>
            </a:r>
          </a:p>
          <a:p>
            <a:pPr marL="342900" indent="-342900">
              <a:buFont typeface="Arial" panose="020B0604020202020204" pitchFamily="34" charset="0"/>
              <a:buChar char="•"/>
            </a:pP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Wingdings" pitchFamily="2" charset="2"/>
              <a:buChar char="q"/>
            </a:pP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Method 1 ”</a:t>
            </a:r>
            <a:r>
              <a:rPr lang="en-GB" sz="1800" dirty="0" err="1">
                <a:solidFill>
                  <a:srgbClr val="FF0000"/>
                </a:solidFill>
                <a:latin typeface="Verdana" panose="020B0604030504040204" pitchFamily="34" charset="0"/>
                <a:ea typeface="Verdana" panose="020B0604030504040204" pitchFamily="34" charset="0"/>
                <a:cs typeface="Verdana" panose="020B0604030504040204" pitchFamily="34" charset="0"/>
              </a:rPr>
              <a:t>dEdx</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 truncation”: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reject large clusters and then run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dEdx</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 90% using slices of 20 pixels along track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xy</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(gives nr of selected hits). A large cluster has more than 6 hits in 5 consecutive pixels. </a:t>
            </a:r>
          </a:p>
          <a:p>
            <a:pPr marL="285750" indent="-285750">
              <a:buFont typeface="Wingdings" pitchFamily="2" charset="2"/>
              <a:buChar char="q"/>
            </a:pP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Wingdings" pitchFamily="2" charset="2"/>
              <a:buChar char="q"/>
            </a:pP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Method 2 “Template fit”: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fit the slope of the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N</a:t>
            </a:r>
            <a:r>
              <a:rPr lang="en-GB" sz="1800" baseline="-25000" dirty="0" err="1">
                <a:solidFill>
                  <a:srgbClr val="0066FF"/>
                </a:solidFill>
                <a:latin typeface="Verdana" panose="020B0604030504040204" pitchFamily="34" charset="0"/>
                <a:ea typeface="Verdana" panose="020B0604030504040204" pitchFamily="34" charset="0"/>
                <a:cs typeface="Verdana" panose="020B0604030504040204" pitchFamily="34" charset="0"/>
              </a:rPr>
              <a:t>scaled</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minimum distance (d) in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xy</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distribution with an exponential function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N</a:t>
            </a:r>
            <a:r>
              <a:rPr lang="en-GB" sz="1800" baseline="-25000" dirty="0" err="1">
                <a:solidFill>
                  <a:srgbClr val="0066FF"/>
                </a:solidFill>
                <a:latin typeface="Verdana" panose="020B0604030504040204" pitchFamily="34" charset="0"/>
                <a:ea typeface="Verdana" panose="020B0604030504040204" pitchFamily="34" charset="0"/>
                <a:cs typeface="Verdana" panose="020B0604030504040204" pitchFamily="34" charset="0"/>
              </a:rPr>
              <a:t>scale</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(d)=defines the inverse weights):</a:t>
            </a:r>
          </a:p>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N(d)</a:t>
            </a:r>
            <a:r>
              <a:rPr lang="en-GB" sz="1800" baseline="-25000" dirty="0">
                <a:solidFill>
                  <a:srgbClr val="0066FF"/>
                </a:solidFill>
                <a:latin typeface="Verdana" panose="020B0604030504040204" pitchFamily="34" charset="0"/>
                <a:ea typeface="Verdana" panose="020B0604030504040204" pitchFamily="34" charset="0"/>
                <a:cs typeface="Verdana" panose="020B0604030504040204" pitchFamily="34" charset="0"/>
              </a:rPr>
              <a:t>scaled</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N</a:t>
            </a:r>
            <a:r>
              <a:rPr lang="en-GB" sz="1800" baseline="-25000" dirty="0" err="1">
                <a:solidFill>
                  <a:srgbClr val="0066FF"/>
                </a:solidFill>
                <a:latin typeface="Verdana" panose="020B0604030504040204" pitchFamily="34" charset="0"/>
                <a:ea typeface="Verdana" panose="020B0604030504040204" pitchFamily="34" charset="0"/>
                <a:cs typeface="Verdana" panose="020B0604030504040204" pitchFamily="34" charset="0"/>
              </a:rPr>
              <a:t>scale</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(d)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N</a:t>
            </a:r>
            <a:r>
              <a:rPr lang="en-GB" sz="1800" baseline="-25000" dirty="0" err="1">
                <a:solidFill>
                  <a:srgbClr val="0066FF"/>
                </a:solidFill>
                <a:latin typeface="Verdana" panose="020B0604030504040204" pitchFamily="34" charset="0"/>
                <a:ea typeface="Verdana" panose="020B0604030504040204" pitchFamily="34" charset="0"/>
                <a:cs typeface="Verdana" panose="020B0604030504040204" pitchFamily="34" charset="0"/>
              </a:rPr>
              <a:t>observed</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(d) </a:t>
            </a:r>
          </a:p>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N(d)</a:t>
            </a:r>
            <a:r>
              <a:rPr lang="en-GB" sz="1800" baseline="-25000" dirty="0">
                <a:solidFill>
                  <a:srgbClr val="0066FF"/>
                </a:solidFill>
                <a:latin typeface="Verdana" panose="020B0604030504040204" pitchFamily="34" charset="0"/>
                <a:ea typeface="Verdana" panose="020B0604030504040204" pitchFamily="34" charset="0"/>
                <a:cs typeface="Verdana" panose="020B0604030504040204" pitchFamily="34" charset="0"/>
              </a:rPr>
              <a:t>scaled</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is then fitted for each track with N</a:t>
            </a:r>
            <a:r>
              <a:rPr lang="en-GB" sz="1800" baseline="-25000" dirty="0">
                <a:solidFill>
                  <a:srgbClr val="0066FF"/>
                </a:solidFill>
                <a:latin typeface="Verdana" panose="020B0604030504040204" pitchFamily="34" charset="0"/>
                <a:ea typeface="Verdana" panose="020B0604030504040204" pitchFamily="34" charset="0"/>
                <a:cs typeface="Verdana" panose="020B0604030504040204" pitchFamily="34" charset="0"/>
              </a:rPr>
              <a:t>0</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exp(-slope d)</a:t>
            </a:r>
          </a:p>
          <a:p>
            <a:pPr marL="342900" indent="-342900">
              <a:buFont typeface="Arial" panose="020B0604020202020204" pitchFamily="34" charset="0"/>
              <a:buChar char="•"/>
            </a:pP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Wingdings" pitchFamily="2" charset="2"/>
              <a:buChar char="ü"/>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Calculate the PID  observable for electrons and MIP (==70% of hits)</a:t>
            </a:r>
          </a:p>
          <a:p>
            <a:pPr marL="800100" lvl="1" indent="-34290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method 1 = nr of selected hits,  method 2 = fitted slope </a:t>
            </a:r>
          </a:p>
          <a:p>
            <a:pPr marL="800100" lvl="1" indent="-34290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Resolution is </a:t>
            </a:r>
            <a:r>
              <a:rPr lang="en-GB" sz="1800" dirty="0">
                <a:solidFill>
                  <a:srgbClr val="0066FF"/>
                </a:solidFill>
                <a:latin typeface="Symbol" pitchFamily="2" charset="2"/>
                <a:ea typeface="Verdana" panose="020B0604030504040204" pitchFamily="34" charset="0"/>
                <a:cs typeface="Verdana" panose="020B0604030504040204" pitchFamily="34" charset="0"/>
              </a:rPr>
              <a:t>s  = s</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(PID)/PID  (for </a:t>
            </a:r>
            <a:r>
              <a:rPr lang="en-GB" sz="1800" dirty="0">
                <a:solidFill>
                  <a:srgbClr val="0066FF"/>
                </a:solidFill>
                <a:latin typeface="Symbol" pitchFamily="2" charset="2"/>
                <a:ea typeface="Verdana" panose="020B0604030504040204" pitchFamily="34" charset="0"/>
                <a:cs typeface="Verdana" panose="020B0604030504040204" pitchFamily="34" charset="0"/>
              </a:rPr>
              <a:t>s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we use the rms) </a:t>
            </a:r>
          </a:p>
        </p:txBody>
      </p:sp>
      <p:sp>
        <p:nvSpPr>
          <p:cNvPr id="6" name="TextBox 5">
            <a:extLst>
              <a:ext uri="{FF2B5EF4-FFF2-40B4-BE49-F238E27FC236}">
                <a16:creationId xmlns:a16="http://schemas.microsoft.com/office/drawing/2014/main" id="{8931CDDE-3A5B-331C-9F97-33607CAAAA8C}"/>
              </a:ext>
            </a:extLst>
          </p:cNvPr>
          <p:cNvSpPr txBox="1"/>
          <p:nvPr/>
        </p:nvSpPr>
        <p:spPr>
          <a:xfrm>
            <a:off x="2144712" y="5661248"/>
            <a:ext cx="8664575" cy="646331"/>
          </a:xfrm>
          <a:prstGeom prst="rect">
            <a:avLst/>
          </a:prstGeom>
          <a:noFill/>
        </p:spPr>
        <p:txBody>
          <a:bodyPr wrap="square">
            <a:spAutoFit/>
          </a:bodyPr>
          <a:lstStyle/>
          <a:p>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Published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as “Towards a Pixel TPC part II: particle identification with a 32-chip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GridPix</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detector”, </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7"/>
              </a:rPr>
              <a:t>Nucl. Instrum. Meth. A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7"/>
              </a:rPr>
              <a:t>1081 (2026) 170849 </a:t>
            </a: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96961969"/>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49C648-9FB9-E29F-8FC3-A1967268D225}"/>
              </a:ext>
            </a:extLst>
          </p:cNvPr>
          <p:cNvPicPr>
            <a:picLocks noChangeAspect="1"/>
          </p:cNvPicPr>
          <p:nvPr/>
        </p:nvPicPr>
        <p:blipFill>
          <a:blip r:embed="rId3"/>
          <a:stretch>
            <a:fillRect/>
          </a:stretch>
        </p:blipFill>
        <p:spPr>
          <a:xfrm rot="5400000">
            <a:off x="5445411" y="580603"/>
            <a:ext cx="4414762"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0710" y="1311517"/>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PID performance method “dEdx truncation” </a:t>
            </a:r>
          </a:p>
        </p:txBody>
      </p:sp>
      <p:sp>
        <p:nvSpPr>
          <p:cNvPr id="9" name="TextBox 8">
            <a:extLst>
              <a:ext uri="{FF2B5EF4-FFF2-40B4-BE49-F238E27FC236}">
                <a16:creationId xmlns:a16="http://schemas.microsoft.com/office/drawing/2014/main" id="{56AAE81B-AB8C-885C-7786-D157961EEBBA}"/>
              </a:ext>
            </a:extLst>
          </p:cNvPr>
          <p:cNvSpPr txBox="1"/>
          <p:nvPr/>
        </p:nvSpPr>
        <p:spPr>
          <a:xfrm>
            <a:off x="588900" y="1928953"/>
            <a:ext cx="3851400" cy="3539430"/>
          </a:xfrm>
          <a:prstGeom prst="rect">
            <a:avLst/>
          </a:prstGeom>
          <a:noFill/>
        </p:spPr>
        <p:txBody>
          <a:bodyPr wrap="square" rtlCol="0">
            <a:spAutoFit/>
          </a:bodyPr>
          <a:lstStyle/>
          <a:p>
            <a:pPr algn="ctr"/>
            <a:r>
              <a:rPr lang="en-GB" dirty="0">
                <a:latin typeface="Verdana" panose="020B0604030504040204" pitchFamily="34" charset="0"/>
                <a:ea typeface="Verdana" panose="020B0604030504040204" pitchFamily="34" charset="0"/>
                <a:cs typeface="Verdana" panose="020B0604030504040204" pitchFamily="34" charset="0"/>
              </a:rPr>
              <a:t>E</a:t>
            </a:r>
            <a:r>
              <a:rPr lang="en-NL" dirty="0">
                <a:latin typeface="Verdana" panose="020B0604030504040204" pitchFamily="34" charset="0"/>
                <a:ea typeface="Verdana" panose="020B0604030504040204" pitchFamily="34" charset="0"/>
                <a:cs typeface="Verdana" panose="020B0604030504040204" pitchFamily="34" charset="0"/>
              </a:rPr>
              <a:t>lectron resolution </a:t>
            </a:r>
          </a:p>
          <a:p>
            <a:pPr algn="ctr"/>
            <a:r>
              <a:rPr lang="en-NL" dirty="0">
                <a:latin typeface="Verdana" panose="020B0604030504040204" pitchFamily="34" charset="0"/>
                <a:ea typeface="Verdana" panose="020B0604030504040204" pitchFamily="34" charset="0"/>
                <a:cs typeface="Verdana" panose="020B0604030504040204" pitchFamily="34" charset="0"/>
              </a:rPr>
              <a:t>3.6%</a:t>
            </a:r>
          </a:p>
          <a:p>
            <a:pPr algn="ctr"/>
            <a:r>
              <a:rPr lang="en-NL" dirty="0">
                <a:latin typeface="Verdana" panose="020B0604030504040204" pitchFamily="34" charset="0"/>
                <a:ea typeface="Verdana" panose="020B0604030504040204" pitchFamily="34" charset="0"/>
                <a:cs typeface="Verdana" panose="020B0604030504040204" pitchFamily="34" charset="0"/>
              </a:rPr>
              <a:t>1 </a:t>
            </a:r>
            <a:r>
              <a:rPr lang="en-GB" dirty="0">
                <a:latin typeface="Verdana" panose="020B0604030504040204" pitchFamily="34" charset="0"/>
                <a:ea typeface="Verdana" panose="020B0604030504040204" pitchFamily="34" charset="0"/>
                <a:cs typeface="Verdana" panose="020B0604030504040204" pitchFamily="34" charset="0"/>
              </a:rPr>
              <a:t>m t</a:t>
            </a:r>
            <a:r>
              <a:rPr lang="en-NL" dirty="0">
                <a:latin typeface="Verdana" panose="020B0604030504040204" pitchFamily="34" charset="0"/>
                <a:ea typeface="Verdana" panose="020B0604030504040204" pitchFamily="34" charset="0"/>
                <a:cs typeface="Verdana" panose="020B0604030504040204" pitchFamily="34" charset="0"/>
              </a:rPr>
              <a:t>rack 60% and coverage</a:t>
            </a:r>
          </a:p>
          <a:p>
            <a:pPr algn="ctr"/>
            <a:endParaRPr lang="en-GB" dirty="0">
              <a:latin typeface="Verdana" panose="020B0604030504040204" pitchFamily="34" charset="0"/>
              <a:ea typeface="Verdana" panose="020B0604030504040204" pitchFamily="34" charset="0"/>
              <a:cs typeface="Verdana" panose="020B0604030504040204" pitchFamily="34" charset="0"/>
            </a:endParaRPr>
          </a:p>
          <a:p>
            <a:pPr algn="ctr"/>
            <a:r>
              <a:rPr lang="en-GB" dirty="0">
                <a:latin typeface="Verdana" panose="020B0604030504040204" pitchFamily="34" charset="0"/>
                <a:ea typeface="Verdana" panose="020B0604030504040204" pitchFamily="34" charset="0"/>
                <a:cs typeface="Verdana" panose="020B0604030504040204" pitchFamily="34" charset="0"/>
              </a:rPr>
              <a:t>L</a:t>
            </a:r>
            <a:r>
              <a:rPr lang="en-NL" dirty="0">
                <a:latin typeface="Verdana" panose="020B0604030504040204" pitchFamily="34" charset="0"/>
                <a:ea typeface="Verdana" panose="020B0604030504040204" pitchFamily="34" charset="0"/>
                <a:cs typeface="Verdana" panose="020B0604030504040204" pitchFamily="34" charset="0"/>
              </a:rPr>
              <a:t>inearity MIP-e = 1.03</a:t>
            </a:r>
          </a:p>
          <a:p>
            <a:pPr algn="ctr"/>
            <a:r>
              <a:rPr lang="en-GB" sz="2000" dirty="0">
                <a:latin typeface="Verdana" panose="020B0604030504040204" pitchFamily="34" charset="0"/>
                <a:ea typeface="Verdana" panose="020B0604030504040204" pitchFamily="34" charset="0"/>
                <a:cs typeface="Verdana" panose="020B0604030504040204" pitchFamily="34" charset="0"/>
              </a:rPr>
              <a:t>z</a:t>
            </a:r>
            <a:r>
              <a:rPr lang="en-NL" sz="2000" dirty="0">
                <a:latin typeface="Verdana" panose="020B0604030504040204" pitchFamily="34" charset="0"/>
                <a:ea typeface="Verdana" panose="020B0604030504040204" pitchFamily="34" charset="0"/>
                <a:cs typeface="Verdana" panose="020B0604030504040204" pitchFamily="34" charset="0"/>
              </a:rPr>
              <a:t> drift=5-15 mm (flat)</a:t>
            </a:r>
          </a:p>
          <a:p>
            <a:pPr algn="ctr"/>
            <a:endParaRPr lang="en-NL" sz="2000" dirty="0">
              <a:latin typeface="Verdana" panose="020B0604030504040204" pitchFamily="34" charset="0"/>
              <a:ea typeface="Verdana" panose="020B0604030504040204" pitchFamily="34" charset="0"/>
              <a:cs typeface="Verdana" panose="020B0604030504040204" pitchFamily="34" charset="0"/>
            </a:endParaRPr>
          </a:p>
          <a:p>
            <a:pPr algn="ctr"/>
            <a:r>
              <a:rPr lang="en-NL" sz="2000" dirty="0">
                <a:latin typeface="Verdana" panose="020B0604030504040204" pitchFamily="34" charset="0"/>
                <a:ea typeface="Verdana" panose="020B0604030504040204" pitchFamily="34" charset="0"/>
                <a:cs typeface="Verdana" panose="020B0604030504040204" pitchFamily="34" charset="0"/>
              </a:rPr>
              <a:t>MIP distribution is obtained by dropping 30% of the hits</a:t>
            </a:r>
          </a:p>
        </p:txBody>
      </p:sp>
      <p:sp>
        <p:nvSpPr>
          <p:cNvPr id="12" name="TextBox 11">
            <a:extLst>
              <a:ext uri="{FF2B5EF4-FFF2-40B4-BE49-F238E27FC236}">
                <a16:creationId xmlns:a16="http://schemas.microsoft.com/office/drawing/2014/main" id="{E1FAC764-C2B8-C0EE-6160-F90B93A29451}"/>
              </a:ext>
            </a:extLst>
          </p:cNvPr>
          <p:cNvSpPr txBox="1"/>
          <p:nvPr/>
        </p:nvSpPr>
        <p:spPr>
          <a:xfrm>
            <a:off x="5759593" y="4009603"/>
            <a:ext cx="1893199" cy="461665"/>
          </a:xfrm>
          <a:prstGeom prst="rect">
            <a:avLst/>
          </a:prstGeom>
          <a:noFill/>
        </p:spPr>
        <p:txBody>
          <a:bodyPr wrap="square">
            <a:spAutoFit/>
          </a:bodyPr>
          <a:lstStyle/>
          <a:p>
            <a:r>
              <a:rPr lang="en-NL" sz="2400" dirty="0">
                <a:solidFill>
                  <a:srgbClr val="00B050"/>
                </a:solidFill>
                <a:latin typeface="Verdana" panose="020B0604030504040204" pitchFamily="34" charset="0"/>
                <a:ea typeface="Verdana" panose="020B0604030504040204" pitchFamily="34" charset="0"/>
                <a:cs typeface="Verdana" panose="020B0604030504040204" pitchFamily="34" charset="0"/>
              </a:rPr>
              <a:t>T2K* gas</a:t>
            </a:r>
          </a:p>
        </p:txBody>
      </p:sp>
    </p:spTree>
    <p:extLst>
      <p:ext uri="{BB962C8B-B14F-4D97-AF65-F5344CB8AC3E}">
        <p14:creationId xmlns:p14="http://schemas.microsoft.com/office/powerpoint/2010/main" val="286960223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6EDB4-36CF-4A9B-76C7-AC74487A9334}"/>
            </a:ext>
          </a:extLst>
        </p:cNvPr>
        <p:cNvGrpSpPr/>
        <p:nvPr/>
      </p:nvGrpSpPr>
      <p:grpSpPr>
        <a:xfrm>
          <a:off x="0" y="0"/>
          <a:ext cx="0" cy="0"/>
          <a:chOff x="0" y="0"/>
          <a:chExt cx="0" cy="0"/>
        </a:xfrm>
      </p:grpSpPr>
      <p:sp>
        <p:nvSpPr>
          <p:cNvPr id="3074" name="Rectangle 4">
            <a:extLst>
              <a:ext uri="{FF2B5EF4-FFF2-40B4-BE49-F238E27FC236}">
                <a16:creationId xmlns:a16="http://schemas.microsoft.com/office/drawing/2014/main" id="{89C61AE4-F9D4-CDC2-AB2E-2E53A27AB40A}"/>
              </a:ext>
            </a:extLst>
          </p:cNvPr>
          <p:cNvSpPr>
            <a:spLocks noGrp="1" noChangeArrowheads="1"/>
          </p:cNvSpPr>
          <p:nvPr>
            <p:ph type="ctrTitle"/>
          </p:nvPr>
        </p:nvSpPr>
        <p:spPr>
          <a:xfrm>
            <a:off x="1892942" y="476672"/>
            <a:ext cx="8883578" cy="1080120"/>
          </a:xfrm>
        </p:spPr>
        <p:txBody>
          <a:bodyPr anchor="ctr"/>
          <a:lstStyle/>
          <a:p>
            <a:r>
              <a:rPr lang="en-GB" altLang="en-US" sz="3200" b="0" dirty="0" err="1">
                <a:solidFill>
                  <a:srgbClr val="FF0000"/>
                </a:solidFill>
                <a:latin typeface="Verdana"/>
                <a:cs typeface="Verdana"/>
              </a:rPr>
              <a:t>Nikhef</a:t>
            </a:r>
            <a:r>
              <a:rPr lang="en-GB" altLang="en-US" sz="3200" b="0" dirty="0">
                <a:solidFill>
                  <a:srgbClr val="FF0000"/>
                </a:solidFill>
                <a:latin typeface="Verdana"/>
                <a:cs typeface="Verdana"/>
              </a:rPr>
              <a:t> involvement in Detector R&amp;D for Future colliders</a:t>
            </a:r>
          </a:p>
        </p:txBody>
      </p:sp>
      <p:pic>
        <p:nvPicPr>
          <p:cNvPr id="14" name="Afbeelding 6">
            <a:extLst>
              <a:ext uri="{FF2B5EF4-FFF2-40B4-BE49-F238E27FC236}">
                <a16:creationId xmlns:a16="http://schemas.microsoft.com/office/drawing/2014/main" id="{94AD93FA-F33C-2A35-17F9-D483C02372E7}"/>
              </a:ext>
            </a:extLst>
          </p:cNvPr>
          <p:cNvPicPr>
            <a:picLocks noChangeAspect="1"/>
          </p:cNvPicPr>
          <p:nvPr/>
        </p:nvPicPr>
        <p:blipFill rotWithShape="1">
          <a:blip r:embed="rId3">
            <a:lum/>
            <a:alphaModFix amt="64000"/>
          </a:blip>
          <a:srcRect l="8327" r="4591" b="4133"/>
          <a:stretch/>
        </p:blipFill>
        <p:spPr>
          <a:xfrm>
            <a:off x="623392" y="2348880"/>
            <a:ext cx="2137796" cy="1612334"/>
          </a:xfrm>
          <a:prstGeom prst="rect">
            <a:avLst/>
          </a:prstGeom>
          <a:noFill/>
          <a:ln>
            <a:noFill/>
          </a:ln>
        </p:spPr>
      </p:pic>
      <p:pic>
        <p:nvPicPr>
          <p:cNvPr id="24" name="Picture 23" descr="ildlogoTransparant.png">
            <a:extLst>
              <a:ext uri="{FF2B5EF4-FFF2-40B4-BE49-F238E27FC236}">
                <a16:creationId xmlns:a16="http://schemas.microsoft.com/office/drawing/2014/main" id="{3CC8AF09-05BA-F05C-E8FA-528C4904E0C7}"/>
              </a:ext>
            </a:extLst>
          </p:cNvPr>
          <p:cNvPicPr>
            <a:picLocks noChangeAspect="1"/>
          </p:cNvPicPr>
          <p:nvPr/>
        </p:nvPicPr>
        <p:blipFill>
          <a:blip r:embed="rId4"/>
          <a:stretch>
            <a:fillRect/>
          </a:stretch>
        </p:blipFill>
        <p:spPr>
          <a:xfrm>
            <a:off x="1297360" y="1700808"/>
            <a:ext cx="838200" cy="536448"/>
          </a:xfrm>
          <a:prstGeom prst="rect">
            <a:avLst/>
          </a:prstGeom>
        </p:spPr>
      </p:pic>
      <p:sp>
        <p:nvSpPr>
          <p:cNvPr id="5" name="TextBox 4">
            <a:extLst>
              <a:ext uri="{FF2B5EF4-FFF2-40B4-BE49-F238E27FC236}">
                <a16:creationId xmlns:a16="http://schemas.microsoft.com/office/drawing/2014/main" id="{7DF36A44-EB4D-ACE1-5F9E-51E6855EBF62}"/>
              </a:ext>
            </a:extLst>
          </p:cNvPr>
          <p:cNvSpPr txBox="1"/>
          <p:nvPr/>
        </p:nvSpPr>
        <p:spPr>
          <a:xfrm>
            <a:off x="697832" y="5118283"/>
            <a:ext cx="11494168" cy="1200329"/>
          </a:xfrm>
          <a:prstGeom prst="rect">
            <a:avLst/>
          </a:prstGeom>
          <a:noFill/>
        </p:spPr>
        <p:txBody>
          <a:bodyPr wrap="square">
            <a:spAutoFit/>
          </a:bodyPr>
          <a:lstStyle/>
          <a:p>
            <a:r>
              <a:rPr lang="en-US" dirty="0">
                <a:solidFill>
                  <a:srgbClr val="FF0000"/>
                </a:solidFill>
                <a:latin typeface="Verdana"/>
                <a:cs typeface="Verdana"/>
              </a:rPr>
              <a:t>ILD</a:t>
            </a:r>
            <a:r>
              <a:rPr lang="en-US" dirty="0">
                <a:latin typeface="Verdana"/>
                <a:cs typeface="Verdana"/>
              </a:rPr>
              <a:t>/</a:t>
            </a:r>
            <a:r>
              <a:rPr lang="en-US" dirty="0">
                <a:latin typeface="Verdana"/>
                <a:cs typeface="Verdana"/>
                <a:hlinkClick r:id="rId5"/>
              </a:rPr>
              <a:t>SiD</a:t>
            </a:r>
            <a:r>
              <a:rPr lang="en-US" dirty="0">
                <a:latin typeface="Verdana"/>
                <a:cs typeface="Verdana"/>
              </a:rPr>
              <a:t>        </a:t>
            </a:r>
            <a:r>
              <a:rPr lang="en-US" dirty="0">
                <a:solidFill>
                  <a:srgbClr val="FF0000"/>
                </a:solidFill>
                <a:latin typeface="Verdana"/>
                <a:cs typeface="Verdana"/>
                <a:hlinkClick r:id="rId6">
                  <a:extLst>
                    <a:ext uri="{A12FA001-AC4F-418D-AE19-62706E023703}">
                      <ahyp:hlinkClr xmlns:ahyp="http://schemas.microsoft.com/office/drawing/2018/hyperlinkcolor" val="tx"/>
                    </a:ext>
                  </a:extLst>
                </a:hlinkClick>
              </a:rPr>
              <a:t>CLIC </a:t>
            </a:r>
            <a:r>
              <a:rPr lang="en-US" dirty="0">
                <a:solidFill>
                  <a:srgbClr val="996633"/>
                </a:solidFill>
                <a:latin typeface="Verdana"/>
                <a:cs typeface="Verdana"/>
                <a:hlinkClick r:id="rId6">
                  <a:extLst>
                    <a:ext uri="{A12FA001-AC4F-418D-AE19-62706E023703}">
                      <ahyp:hlinkClr xmlns:ahyp="http://schemas.microsoft.com/office/drawing/2018/hyperlinkcolor" val="tx"/>
                    </a:ext>
                  </a:extLst>
                </a:hlinkClick>
              </a:rPr>
              <a:t>detector</a:t>
            </a:r>
            <a:r>
              <a:rPr lang="en-US" dirty="0">
                <a:latin typeface="Verdana"/>
                <a:cs typeface="Verdana"/>
              </a:rPr>
              <a:t>         </a:t>
            </a:r>
            <a:r>
              <a:rPr lang="en-US" dirty="0">
                <a:solidFill>
                  <a:srgbClr val="FF0000"/>
                </a:solidFill>
                <a:latin typeface="Verdana"/>
                <a:cs typeface="Verdana"/>
                <a:hlinkClick r:id="rId7">
                  <a:extLst>
                    <a:ext uri="{A12FA001-AC4F-418D-AE19-62706E023703}">
                      <ahyp:hlinkClr xmlns:ahyp="http://schemas.microsoft.com/office/drawing/2018/hyperlinkcolor" val="tx"/>
                    </a:ext>
                  </a:extLst>
                </a:hlinkClick>
              </a:rPr>
              <a:t>CEPC detector</a:t>
            </a:r>
            <a:r>
              <a:rPr lang="en-US" dirty="0">
                <a:latin typeface="Verdana"/>
                <a:cs typeface="Verdana"/>
              </a:rPr>
              <a:t>             </a:t>
            </a:r>
            <a:r>
              <a:rPr lang="en-US" dirty="0" err="1">
                <a:latin typeface="Verdana"/>
                <a:cs typeface="Verdana"/>
              </a:rPr>
              <a:t>FCCee</a:t>
            </a:r>
            <a:r>
              <a:rPr lang="en-US" dirty="0">
                <a:latin typeface="Verdana"/>
                <a:cs typeface="Verdana"/>
              </a:rPr>
              <a:t> concepts        </a:t>
            </a:r>
          </a:p>
          <a:p>
            <a:r>
              <a:rPr lang="en-US" dirty="0">
                <a:latin typeface="Verdana"/>
                <a:cs typeface="Verdana"/>
              </a:rPr>
              <a:t> 2008                2018               2018 CDR 2025 TDR</a:t>
            </a:r>
          </a:p>
          <a:p>
            <a:r>
              <a:rPr lang="nl-NL" dirty="0"/>
              <a:t> </a:t>
            </a:r>
            <a:r>
              <a:rPr lang="en-US" dirty="0">
                <a:latin typeface="Verdana"/>
                <a:cs typeface="Verdana"/>
              </a:rPr>
              <a:t> TPC/Si                Si                      Pixel TPC </a:t>
            </a:r>
            <a:endParaRPr lang="nl-NL" dirty="0"/>
          </a:p>
        </p:txBody>
      </p:sp>
      <p:pic>
        <p:nvPicPr>
          <p:cNvPr id="10" name="Picture 9">
            <a:extLst>
              <a:ext uri="{FF2B5EF4-FFF2-40B4-BE49-F238E27FC236}">
                <a16:creationId xmlns:a16="http://schemas.microsoft.com/office/drawing/2014/main" id="{5C030276-3D1E-0026-A8E5-CC045AE934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290" y="4140588"/>
            <a:ext cx="1068064" cy="721932"/>
          </a:xfrm>
          <a:prstGeom prst="rect">
            <a:avLst/>
          </a:prstGeom>
        </p:spPr>
      </p:pic>
      <p:pic>
        <p:nvPicPr>
          <p:cNvPr id="18" name="Picture 17">
            <a:extLst>
              <a:ext uri="{FF2B5EF4-FFF2-40B4-BE49-F238E27FC236}">
                <a16:creationId xmlns:a16="http://schemas.microsoft.com/office/drawing/2014/main" id="{C4C44849-C151-48F3-15CD-3E0CA57B496E}"/>
              </a:ext>
            </a:extLst>
          </p:cNvPr>
          <p:cNvPicPr>
            <a:picLocks noChangeAspect="1"/>
          </p:cNvPicPr>
          <p:nvPr/>
        </p:nvPicPr>
        <p:blipFill>
          <a:blip r:embed="rId9"/>
          <a:stretch>
            <a:fillRect/>
          </a:stretch>
        </p:blipFill>
        <p:spPr>
          <a:xfrm>
            <a:off x="3359696" y="2348879"/>
            <a:ext cx="1602807" cy="1602807"/>
          </a:xfrm>
          <a:prstGeom prst="rect">
            <a:avLst/>
          </a:prstGeom>
        </p:spPr>
      </p:pic>
      <p:pic>
        <p:nvPicPr>
          <p:cNvPr id="7" name="Picture 6">
            <a:extLst>
              <a:ext uri="{FF2B5EF4-FFF2-40B4-BE49-F238E27FC236}">
                <a16:creationId xmlns:a16="http://schemas.microsoft.com/office/drawing/2014/main" id="{5C0BE03B-D0A8-A009-218F-E1C735D1C823}"/>
              </a:ext>
            </a:extLst>
          </p:cNvPr>
          <p:cNvPicPr>
            <a:picLocks noChangeAspect="1"/>
          </p:cNvPicPr>
          <p:nvPr/>
        </p:nvPicPr>
        <p:blipFill>
          <a:blip r:embed="rId10">
            <a:extLst>
              <a:ext uri="{28A0092B-C50C-407E-A947-70E740481C1C}">
                <a14:useLocalDpi xmlns:a14="http://schemas.microsoft.com/office/drawing/2010/main" val="0"/>
              </a:ext>
            </a:extLst>
          </a:blip>
          <a:srcRect l="13798" r="14824" b="29003"/>
          <a:stretch>
            <a:fillRect/>
          </a:stretch>
        </p:blipFill>
        <p:spPr>
          <a:xfrm>
            <a:off x="2731254" y="4180490"/>
            <a:ext cx="1148646" cy="832686"/>
          </a:xfrm>
          <a:prstGeom prst="rect">
            <a:avLst/>
          </a:prstGeom>
        </p:spPr>
      </p:pic>
      <p:pic>
        <p:nvPicPr>
          <p:cNvPr id="9" name="Picture 8">
            <a:extLst>
              <a:ext uri="{FF2B5EF4-FFF2-40B4-BE49-F238E27FC236}">
                <a16:creationId xmlns:a16="http://schemas.microsoft.com/office/drawing/2014/main" id="{5F6D73CB-1A59-2824-4615-54781CB6E382}"/>
              </a:ext>
            </a:extLst>
          </p:cNvPr>
          <p:cNvPicPr>
            <a:picLocks noChangeAspect="1"/>
          </p:cNvPicPr>
          <p:nvPr/>
        </p:nvPicPr>
        <p:blipFill>
          <a:blip r:embed="rId11"/>
          <a:stretch>
            <a:fillRect/>
          </a:stretch>
        </p:blipFill>
        <p:spPr>
          <a:xfrm>
            <a:off x="5735960" y="2392730"/>
            <a:ext cx="1840748" cy="1612334"/>
          </a:xfrm>
          <a:prstGeom prst="rect">
            <a:avLst/>
          </a:prstGeom>
        </p:spPr>
      </p:pic>
      <p:pic>
        <p:nvPicPr>
          <p:cNvPr id="11" name="Picture 10" descr="CEPC_logo.png">
            <a:extLst>
              <a:ext uri="{FF2B5EF4-FFF2-40B4-BE49-F238E27FC236}">
                <a16:creationId xmlns:a16="http://schemas.microsoft.com/office/drawing/2014/main" id="{BC1DEBF7-8649-359A-F69B-86C6666AAAFC}"/>
              </a:ext>
            </a:extLst>
          </p:cNvPr>
          <p:cNvPicPr>
            <a:picLocks noChangeAspect="1"/>
          </p:cNvPicPr>
          <p:nvPr/>
        </p:nvPicPr>
        <p:blipFill>
          <a:blip r:embed="rId12"/>
          <a:stretch>
            <a:fillRect/>
          </a:stretch>
        </p:blipFill>
        <p:spPr>
          <a:xfrm>
            <a:off x="6096000" y="4365104"/>
            <a:ext cx="936104" cy="551245"/>
          </a:xfrm>
          <a:prstGeom prst="rect">
            <a:avLst/>
          </a:prstGeom>
        </p:spPr>
      </p:pic>
      <p:pic>
        <p:nvPicPr>
          <p:cNvPr id="12" name="Picture 11">
            <a:extLst>
              <a:ext uri="{FF2B5EF4-FFF2-40B4-BE49-F238E27FC236}">
                <a16:creationId xmlns:a16="http://schemas.microsoft.com/office/drawing/2014/main" id="{8FE45775-BB46-59DE-AA34-1FC2BC30EBC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94040" y="4577943"/>
            <a:ext cx="1272670" cy="563611"/>
          </a:xfrm>
          <a:prstGeom prst="rect">
            <a:avLst/>
          </a:prstGeom>
        </p:spPr>
      </p:pic>
      <p:pic>
        <p:nvPicPr>
          <p:cNvPr id="16" name="Picture 15">
            <a:extLst>
              <a:ext uri="{FF2B5EF4-FFF2-40B4-BE49-F238E27FC236}">
                <a16:creationId xmlns:a16="http://schemas.microsoft.com/office/drawing/2014/main" id="{6C2B316A-0ECE-A313-1A14-B458736778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13440" y="1661899"/>
            <a:ext cx="1527366" cy="1547629"/>
          </a:xfrm>
          <a:prstGeom prst="rect">
            <a:avLst/>
          </a:prstGeom>
        </p:spPr>
      </p:pic>
      <p:pic>
        <p:nvPicPr>
          <p:cNvPr id="17" name="Picture 16" descr="ildlogoTransparant.png">
            <a:extLst>
              <a:ext uri="{FF2B5EF4-FFF2-40B4-BE49-F238E27FC236}">
                <a16:creationId xmlns:a16="http://schemas.microsoft.com/office/drawing/2014/main" id="{19890DAC-8B07-02DD-082C-AD45017F651D}"/>
              </a:ext>
            </a:extLst>
          </p:cNvPr>
          <p:cNvPicPr>
            <a:picLocks noChangeAspect="1"/>
          </p:cNvPicPr>
          <p:nvPr/>
        </p:nvPicPr>
        <p:blipFill>
          <a:blip r:embed="rId4"/>
          <a:stretch>
            <a:fillRect/>
          </a:stretch>
        </p:blipFill>
        <p:spPr>
          <a:xfrm>
            <a:off x="9796789" y="1303690"/>
            <a:ext cx="602434" cy="385558"/>
          </a:xfrm>
          <a:prstGeom prst="rect">
            <a:avLst/>
          </a:prstGeom>
        </p:spPr>
      </p:pic>
      <p:pic>
        <p:nvPicPr>
          <p:cNvPr id="19" name="Picture 18">
            <a:extLst>
              <a:ext uri="{FF2B5EF4-FFF2-40B4-BE49-F238E27FC236}">
                <a16:creationId xmlns:a16="http://schemas.microsoft.com/office/drawing/2014/main" id="{70C72DCA-8A52-9356-0AE0-A8826A7522FA}"/>
              </a:ext>
            </a:extLst>
          </p:cNvPr>
          <p:cNvPicPr>
            <a:picLocks noChangeAspect="1"/>
          </p:cNvPicPr>
          <p:nvPr/>
        </p:nvPicPr>
        <p:blipFill>
          <a:blip r:embed="rId15"/>
          <a:stretch>
            <a:fillRect/>
          </a:stretch>
        </p:blipFill>
        <p:spPr>
          <a:xfrm>
            <a:off x="9940806" y="3014152"/>
            <a:ext cx="1325904" cy="1453661"/>
          </a:xfrm>
          <a:prstGeom prst="rect">
            <a:avLst/>
          </a:prstGeom>
        </p:spPr>
      </p:pic>
      <p:sp>
        <p:nvSpPr>
          <p:cNvPr id="21" name="TextBox 20">
            <a:extLst>
              <a:ext uri="{FF2B5EF4-FFF2-40B4-BE49-F238E27FC236}">
                <a16:creationId xmlns:a16="http://schemas.microsoft.com/office/drawing/2014/main" id="{8B39534C-03EA-223F-6CDB-228F045E41E1}"/>
              </a:ext>
            </a:extLst>
          </p:cNvPr>
          <p:cNvSpPr txBox="1"/>
          <p:nvPr/>
        </p:nvSpPr>
        <p:spPr>
          <a:xfrm>
            <a:off x="11120082" y="2783319"/>
            <a:ext cx="1528204" cy="461665"/>
          </a:xfrm>
          <a:prstGeom prst="rect">
            <a:avLst/>
          </a:prstGeom>
          <a:noFill/>
        </p:spPr>
        <p:txBody>
          <a:bodyPr wrap="square">
            <a:spAutoFit/>
          </a:bodyPr>
          <a:lstStyle/>
          <a:p>
            <a:r>
              <a:rPr lang="en-US" dirty="0">
                <a:solidFill>
                  <a:srgbClr val="47CF8C"/>
                </a:solidFill>
                <a:latin typeface="Verdana"/>
                <a:cs typeface="Verdana"/>
              </a:rPr>
              <a:t>CLD</a:t>
            </a:r>
            <a:endParaRPr lang="nl-NL" dirty="0">
              <a:solidFill>
                <a:srgbClr val="47CF8C"/>
              </a:solidFill>
            </a:endParaRPr>
          </a:p>
        </p:txBody>
      </p:sp>
      <p:cxnSp>
        <p:nvCxnSpPr>
          <p:cNvPr id="23" name="Straight Arrow Connector 22">
            <a:extLst>
              <a:ext uri="{FF2B5EF4-FFF2-40B4-BE49-F238E27FC236}">
                <a16:creationId xmlns:a16="http://schemas.microsoft.com/office/drawing/2014/main" id="{329B1E48-8E18-F636-9FAB-F1086E065962}"/>
              </a:ext>
            </a:extLst>
          </p:cNvPr>
          <p:cNvCxnSpPr>
            <a:cxnSpLocks/>
          </p:cNvCxnSpPr>
          <p:nvPr/>
        </p:nvCxnSpPr>
        <p:spPr bwMode="auto">
          <a:xfrm flipV="1">
            <a:off x="2745925" y="2740996"/>
            <a:ext cx="2990035" cy="220303"/>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96CA1519-08AE-66D1-CEEF-80E2D2DE039B}"/>
              </a:ext>
            </a:extLst>
          </p:cNvPr>
          <p:cNvCxnSpPr>
            <a:cxnSpLocks/>
          </p:cNvCxnSpPr>
          <p:nvPr/>
        </p:nvCxnSpPr>
        <p:spPr bwMode="auto">
          <a:xfrm>
            <a:off x="4951776" y="3097509"/>
            <a:ext cx="4640940" cy="616075"/>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6266A197-0BDC-6F0B-7781-9231222F1527}"/>
              </a:ext>
            </a:extLst>
          </p:cNvPr>
          <p:cNvCxnSpPr>
            <a:cxnSpLocks/>
            <a:endCxn id="18" idx="2"/>
          </p:cNvCxnSpPr>
          <p:nvPr/>
        </p:nvCxnSpPr>
        <p:spPr bwMode="auto">
          <a:xfrm flipV="1">
            <a:off x="3305577" y="3951686"/>
            <a:ext cx="855523" cy="228804"/>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D4361BF3-8FE8-5D49-0007-90E453777129}"/>
              </a:ext>
            </a:extLst>
          </p:cNvPr>
          <p:cNvCxnSpPr>
            <a:cxnSpLocks/>
          </p:cNvCxnSpPr>
          <p:nvPr/>
        </p:nvCxnSpPr>
        <p:spPr bwMode="auto">
          <a:xfrm>
            <a:off x="2761188" y="3014152"/>
            <a:ext cx="598508" cy="74804"/>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1253F8B7-64AF-9963-5181-B32864210725}"/>
              </a:ext>
            </a:extLst>
          </p:cNvPr>
          <p:cNvCxnSpPr>
            <a:cxnSpLocks/>
          </p:cNvCxnSpPr>
          <p:nvPr/>
        </p:nvCxnSpPr>
        <p:spPr bwMode="auto">
          <a:xfrm flipV="1">
            <a:off x="2761188" y="1945373"/>
            <a:ext cx="5495052" cy="40946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465896084"/>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D3948-C37A-A27F-5E60-72CB71C9C09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A1BBF46-97B6-EEBC-B8BD-D0CFFF0F488C}"/>
              </a:ext>
            </a:extLst>
          </p:cNvPr>
          <p:cNvPicPr>
            <a:picLocks noChangeAspect="1"/>
          </p:cNvPicPr>
          <p:nvPr/>
        </p:nvPicPr>
        <p:blipFill>
          <a:blip r:embed="rId3"/>
          <a:srcRect t="8248" b="3684"/>
          <a:stretch/>
        </p:blipFill>
        <p:spPr>
          <a:xfrm rot="5400000">
            <a:off x="7637604" y="1527356"/>
            <a:ext cx="3757552" cy="5112568"/>
          </a:xfrm>
          <a:prstGeom prst="rect">
            <a:avLst/>
          </a:prstGeom>
        </p:spPr>
      </p:pic>
      <p:pic>
        <p:nvPicPr>
          <p:cNvPr id="11" name="Picture 10" descr="bonn.png">
            <a:extLst>
              <a:ext uri="{FF2B5EF4-FFF2-40B4-BE49-F238E27FC236}">
                <a16:creationId xmlns:a16="http://schemas.microsoft.com/office/drawing/2014/main" id="{245FA62C-292A-2024-C842-04F4CBB2620A}"/>
              </a:ext>
            </a:extLst>
          </p:cNvPr>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a:extLst>
              <a:ext uri="{FF2B5EF4-FFF2-40B4-BE49-F238E27FC236}">
                <a16:creationId xmlns:a16="http://schemas.microsoft.com/office/drawing/2014/main" id="{67DB128F-626E-383B-891D-E4DAB4F7A410}"/>
              </a:ext>
            </a:extLst>
          </p:cNvPr>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a:extLst>
              <a:ext uri="{FF2B5EF4-FFF2-40B4-BE49-F238E27FC236}">
                <a16:creationId xmlns:a16="http://schemas.microsoft.com/office/drawing/2014/main" id="{5880452A-5A4E-30E3-5168-B359F6CE68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a:extLst>
              <a:ext uri="{FF2B5EF4-FFF2-40B4-BE49-F238E27FC236}">
                <a16:creationId xmlns:a16="http://schemas.microsoft.com/office/drawing/2014/main" id="{DC81185A-A063-D5A0-F5B8-26FD4DF5705E}"/>
              </a:ext>
            </a:extLst>
          </p:cNvPr>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a:extLst>
              <a:ext uri="{FF2B5EF4-FFF2-40B4-BE49-F238E27FC236}">
                <a16:creationId xmlns:a16="http://schemas.microsoft.com/office/drawing/2014/main" id="{33730E8A-9C1B-8503-1736-20818BFFA994}"/>
              </a:ext>
            </a:extLst>
          </p:cNvPr>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B05E6FAE-4BD4-733E-B904-B828815D4179}"/>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14" name="TextBox 13">
            <a:extLst>
              <a:ext uri="{FF2B5EF4-FFF2-40B4-BE49-F238E27FC236}">
                <a16:creationId xmlns:a16="http://schemas.microsoft.com/office/drawing/2014/main" id="{555F9162-2BB0-0488-BD4B-9FC652866037}"/>
              </a:ext>
            </a:extLst>
          </p:cNvPr>
          <p:cNvSpPr txBox="1"/>
          <p:nvPr/>
        </p:nvSpPr>
        <p:spPr>
          <a:xfrm>
            <a:off x="9192343" y="2827862"/>
            <a:ext cx="2225939"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NL"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B=1 T data</a:t>
            </a:r>
          </a:p>
        </p:txBody>
      </p:sp>
      <p:sp>
        <p:nvSpPr>
          <p:cNvPr id="13" name="TextBox 12">
            <a:extLst>
              <a:ext uri="{FF2B5EF4-FFF2-40B4-BE49-F238E27FC236}">
                <a16:creationId xmlns:a16="http://schemas.microsoft.com/office/drawing/2014/main" id="{52EB4C31-634F-0617-04EC-1409E31E46C8}"/>
              </a:ext>
            </a:extLst>
          </p:cNvPr>
          <p:cNvSpPr txBox="1"/>
          <p:nvPr/>
        </p:nvSpPr>
        <p:spPr>
          <a:xfrm>
            <a:off x="911424" y="1844824"/>
            <a:ext cx="6256567" cy="3785652"/>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Calculate minimum distance between the hits. </a:t>
            </a: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slope of the distribution is related to the number of primary clusters /cm</a:t>
            </a:r>
          </a:p>
          <a:p>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diffused peak at d&lt;10 </a:t>
            </a:r>
            <a:r>
              <a:rPr lang="en-GB" sz="2000" dirty="0">
                <a:latin typeface="Verdana" panose="020B0604030504040204" pitchFamily="34" charset="0"/>
                <a:ea typeface="Verdana" panose="020B0604030504040204" pitchFamily="34" charset="0"/>
                <a:cs typeface="Verdana" panose="020B0604030504040204" pitchFamily="34" charset="0"/>
              </a:rPr>
              <a:t>(black)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comes from clusters with more than 1 hit. Weights are applied at d &lt; 10 to the follow the exponential cluster distance distribution (blue). In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red</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the exponential function.</a:t>
            </a:r>
          </a:p>
          <a:p>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Per 1 m track the slope is fitted to the full distance distance distribution using a ML fit.</a:t>
            </a:r>
          </a:p>
        </p:txBody>
      </p:sp>
      <p:sp>
        <p:nvSpPr>
          <p:cNvPr id="7" name="TextBox 6">
            <a:extLst>
              <a:ext uri="{FF2B5EF4-FFF2-40B4-BE49-F238E27FC236}">
                <a16:creationId xmlns:a16="http://schemas.microsoft.com/office/drawing/2014/main" id="{CF322C09-6045-DBAD-63F9-7D7E92585DB5}"/>
              </a:ext>
            </a:extLst>
          </p:cNvPr>
          <p:cNvSpPr txBox="1"/>
          <p:nvPr/>
        </p:nvSpPr>
        <p:spPr>
          <a:xfrm>
            <a:off x="2133540" y="1124744"/>
            <a:ext cx="7924919"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PID</a:t>
            </a:r>
            <a:r>
              <a:rPr kumimoji="0" lang="en-NL" sz="2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 performance method “Template fit” </a:t>
            </a:r>
          </a:p>
        </p:txBody>
      </p:sp>
      <p:sp>
        <p:nvSpPr>
          <p:cNvPr id="4" name="TextBox 3">
            <a:extLst>
              <a:ext uri="{FF2B5EF4-FFF2-40B4-BE49-F238E27FC236}">
                <a16:creationId xmlns:a16="http://schemas.microsoft.com/office/drawing/2014/main" id="{57129E80-5BEB-9133-9B3C-FBDCF86DC4CC}"/>
              </a:ext>
            </a:extLst>
          </p:cNvPr>
          <p:cNvSpPr txBox="1"/>
          <p:nvPr/>
        </p:nvSpPr>
        <p:spPr>
          <a:xfrm>
            <a:off x="2695901" y="5678023"/>
            <a:ext cx="7082775" cy="400110"/>
          </a:xfrm>
          <a:prstGeom prst="rect">
            <a:avLst/>
          </a:prstGeom>
          <a:noFill/>
        </p:spPr>
        <p:txBody>
          <a:bodyPr wrap="square">
            <a:spAutoFit/>
          </a:bodyPr>
          <a:lstStyle/>
          <a:p>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8"/>
              </a:rPr>
              <a:t>Nucl. Instrum. Meth. A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8"/>
              </a:rPr>
              <a:t>1081 (2026) 170849 </a:t>
            </a:r>
            <a:endParaRPr lang="nl-NL" sz="2000" dirty="0"/>
          </a:p>
        </p:txBody>
      </p:sp>
    </p:spTree>
    <p:extLst>
      <p:ext uri="{BB962C8B-B14F-4D97-AF65-F5344CB8AC3E}">
        <p14:creationId xmlns:p14="http://schemas.microsoft.com/office/powerpoint/2010/main" val="1725205458"/>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58F334-8AFD-F3FD-2848-42CDF086F927}"/>
              </a:ext>
            </a:extLst>
          </p:cNvPr>
          <p:cNvPicPr>
            <a:picLocks noChangeAspect="1"/>
          </p:cNvPicPr>
          <p:nvPr/>
        </p:nvPicPr>
        <p:blipFill>
          <a:blip r:embed="rId3"/>
          <a:stretch>
            <a:fillRect/>
          </a:stretch>
        </p:blipFill>
        <p:spPr>
          <a:xfrm rot="5400000">
            <a:off x="5477707" y="567156"/>
            <a:ext cx="4414762"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0710" y="1311517"/>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PID performance method “Template fit” </a:t>
            </a:r>
          </a:p>
        </p:txBody>
      </p:sp>
      <p:sp>
        <p:nvSpPr>
          <p:cNvPr id="9" name="TextBox 8">
            <a:extLst>
              <a:ext uri="{FF2B5EF4-FFF2-40B4-BE49-F238E27FC236}">
                <a16:creationId xmlns:a16="http://schemas.microsoft.com/office/drawing/2014/main" id="{56AAE81B-AB8C-885C-7786-D157961EEBBA}"/>
              </a:ext>
            </a:extLst>
          </p:cNvPr>
          <p:cNvSpPr txBox="1"/>
          <p:nvPr/>
        </p:nvSpPr>
        <p:spPr>
          <a:xfrm>
            <a:off x="588416" y="1988840"/>
            <a:ext cx="3851400" cy="3600986"/>
          </a:xfrm>
          <a:prstGeom prst="rect">
            <a:avLst/>
          </a:prstGeom>
          <a:noFill/>
        </p:spPr>
        <p:txBody>
          <a:bodyPr wrap="square" rtlCol="0">
            <a:spAutoFit/>
          </a:bodyPr>
          <a:lstStyle/>
          <a:p>
            <a:pPr algn="ctr"/>
            <a:r>
              <a:rPr lang="en-GB" dirty="0">
                <a:latin typeface="Verdana" panose="020B0604030504040204" pitchFamily="34" charset="0"/>
                <a:ea typeface="Verdana" panose="020B0604030504040204" pitchFamily="34" charset="0"/>
                <a:cs typeface="Verdana" panose="020B0604030504040204" pitchFamily="34" charset="0"/>
              </a:rPr>
              <a:t>E</a:t>
            </a:r>
            <a:r>
              <a:rPr lang="en-NL" dirty="0">
                <a:latin typeface="Verdana" panose="020B0604030504040204" pitchFamily="34" charset="0"/>
                <a:ea typeface="Verdana" panose="020B0604030504040204" pitchFamily="34" charset="0"/>
                <a:cs typeface="Verdana" panose="020B0604030504040204" pitchFamily="34" charset="0"/>
              </a:rPr>
              <a:t>lectron resolution </a:t>
            </a:r>
          </a:p>
          <a:p>
            <a:pPr algn="ctr"/>
            <a:r>
              <a:rPr lang="en-NL" dirty="0">
                <a:latin typeface="Verdana" panose="020B0604030504040204" pitchFamily="34" charset="0"/>
                <a:ea typeface="Verdana" panose="020B0604030504040204" pitchFamily="34" charset="0"/>
                <a:cs typeface="Verdana" panose="020B0604030504040204" pitchFamily="34" charset="0"/>
              </a:rPr>
              <a:t> 2.9% </a:t>
            </a:r>
          </a:p>
          <a:p>
            <a:pPr algn="ctr"/>
            <a:r>
              <a:rPr lang="en-NL" dirty="0">
                <a:latin typeface="Verdana" panose="020B0604030504040204" pitchFamily="34" charset="0"/>
                <a:ea typeface="Verdana" panose="020B0604030504040204" pitchFamily="34" charset="0"/>
                <a:cs typeface="Verdana" panose="020B0604030504040204" pitchFamily="34" charset="0"/>
              </a:rPr>
              <a:t>1 </a:t>
            </a:r>
            <a:r>
              <a:rPr lang="en-GB" dirty="0">
                <a:latin typeface="Verdana" panose="020B0604030504040204" pitchFamily="34" charset="0"/>
                <a:ea typeface="Verdana" panose="020B0604030504040204" pitchFamily="34" charset="0"/>
                <a:cs typeface="Verdana" panose="020B0604030504040204" pitchFamily="34" charset="0"/>
              </a:rPr>
              <a:t>m t</a:t>
            </a:r>
            <a:r>
              <a:rPr lang="en-NL" dirty="0">
                <a:latin typeface="Verdana" panose="020B0604030504040204" pitchFamily="34" charset="0"/>
                <a:ea typeface="Verdana" panose="020B0604030504040204" pitchFamily="34" charset="0"/>
                <a:cs typeface="Verdana" panose="020B0604030504040204" pitchFamily="34" charset="0"/>
              </a:rPr>
              <a:t>rack 60% and coverage</a:t>
            </a:r>
          </a:p>
          <a:p>
            <a:pPr algn="ctr"/>
            <a:r>
              <a:rPr lang="en-GB" dirty="0">
                <a:latin typeface="Verdana" panose="020B0604030504040204" pitchFamily="34" charset="0"/>
                <a:ea typeface="Verdana" panose="020B0604030504040204" pitchFamily="34" charset="0"/>
                <a:cs typeface="Verdana" panose="020B0604030504040204" pitchFamily="34" charset="0"/>
              </a:rPr>
              <a:t>L</a:t>
            </a:r>
            <a:r>
              <a:rPr lang="en-NL" dirty="0">
                <a:latin typeface="Verdana" panose="020B0604030504040204" pitchFamily="34" charset="0"/>
                <a:ea typeface="Verdana" panose="020B0604030504040204" pitchFamily="34" charset="0"/>
                <a:cs typeface="Verdana" panose="020B0604030504040204" pitchFamily="34" charset="0"/>
              </a:rPr>
              <a:t>inearity MIP-e = 1.07</a:t>
            </a:r>
          </a:p>
          <a:p>
            <a:pPr algn="ctr"/>
            <a:endParaRPr lang="en-NL" dirty="0">
              <a:latin typeface="Verdana" panose="020B0604030504040204" pitchFamily="34" charset="0"/>
              <a:ea typeface="Verdana" panose="020B0604030504040204" pitchFamily="34" charset="0"/>
              <a:cs typeface="Verdana" panose="020B0604030504040204" pitchFamily="34" charset="0"/>
            </a:endParaRPr>
          </a:p>
          <a:p>
            <a:pPr algn="ctr"/>
            <a:r>
              <a:rPr lang="en-GB" sz="2000" dirty="0">
                <a:latin typeface="Verdana" panose="020B0604030504040204" pitchFamily="34" charset="0"/>
                <a:ea typeface="Verdana" panose="020B0604030504040204" pitchFamily="34" charset="0"/>
                <a:cs typeface="Verdana" panose="020B0604030504040204" pitchFamily="34" charset="0"/>
              </a:rPr>
              <a:t>Ideally this is 1. A number larger than 1 means that the</a:t>
            </a:r>
            <a:r>
              <a:rPr lang="en-NL" sz="2000" dirty="0">
                <a:latin typeface="Verdana" panose="020B0604030504040204" pitchFamily="34" charset="0"/>
                <a:ea typeface="Verdana" panose="020B0604030504040204" pitchFamily="34" charset="0"/>
                <a:cs typeface="Verdana" panose="020B0604030504040204" pitchFamily="34" charset="0"/>
              </a:rPr>
              <a:t> resolution is +7% larger</a:t>
            </a:r>
          </a:p>
          <a:p>
            <a:pPr algn="ctr"/>
            <a:endParaRPr lang="en-NL"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6848190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graphicFrame>
        <p:nvGraphicFramePr>
          <p:cNvPr id="4" name="Table 4">
            <a:extLst>
              <a:ext uri="{FF2B5EF4-FFF2-40B4-BE49-F238E27FC236}">
                <a16:creationId xmlns:a16="http://schemas.microsoft.com/office/drawing/2014/main" id="{BF291BB5-74D9-2E16-8FBB-52C93FC4888E}"/>
              </a:ext>
            </a:extLst>
          </p:cNvPr>
          <p:cNvGraphicFramePr>
            <a:graphicFrameLocks noGrp="1"/>
          </p:cNvGraphicFramePr>
          <p:nvPr>
            <p:extLst>
              <p:ext uri="{D42A27DB-BD31-4B8C-83A1-F6EECF244321}">
                <p14:modId xmlns:p14="http://schemas.microsoft.com/office/powerpoint/2010/main" val="1685693380"/>
              </p:ext>
            </p:extLst>
          </p:nvPr>
        </p:nvGraphicFramePr>
        <p:xfrm>
          <a:off x="1271464" y="3036560"/>
          <a:ext cx="9505055" cy="1112520"/>
        </p:xfrm>
        <a:graphic>
          <a:graphicData uri="http://schemas.openxmlformats.org/drawingml/2006/table">
            <a:tbl>
              <a:tblPr firstRow="1" bandRow="1">
                <a:tableStyleId>{5C22544A-7EE6-4342-B048-85BDC9FD1C3A}</a:tableStyleId>
              </a:tblPr>
              <a:tblGrid>
                <a:gridCol w="2821812">
                  <a:extLst>
                    <a:ext uri="{9D8B030D-6E8A-4147-A177-3AD203B41FA5}">
                      <a16:colId xmlns:a16="http://schemas.microsoft.com/office/drawing/2014/main" val="2970155944"/>
                    </a:ext>
                  </a:extLst>
                </a:gridCol>
                <a:gridCol w="3514891">
                  <a:extLst>
                    <a:ext uri="{9D8B030D-6E8A-4147-A177-3AD203B41FA5}">
                      <a16:colId xmlns:a16="http://schemas.microsoft.com/office/drawing/2014/main" val="3470605904"/>
                    </a:ext>
                  </a:extLst>
                </a:gridCol>
                <a:gridCol w="3168352">
                  <a:extLst>
                    <a:ext uri="{9D8B030D-6E8A-4147-A177-3AD203B41FA5}">
                      <a16:colId xmlns:a16="http://schemas.microsoft.com/office/drawing/2014/main" val="68192367"/>
                    </a:ext>
                  </a:extLst>
                </a:gridCol>
              </a:tblGrid>
              <a:tr h="370840">
                <a:tc>
                  <a:txBody>
                    <a:bodyPr/>
                    <a:lstStyle/>
                    <a:p>
                      <a:pPr algn="ctr"/>
                      <a:r>
                        <a:rPr lang="en-NL" baseline="0" dirty="0">
                          <a:latin typeface="Verdana" panose="020B0604030504040204" pitchFamily="34" charset="0"/>
                        </a:rPr>
                        <a:t>Method </a:t>
                      </a:r>
                    </a:p>
                  </a:txBody>
                  <a:tcPr/>
                </a:tc>
                <a:tc>
                  <a:txBody>
                    <a:bodyPr/>
                    <a:lstStyle/>
                    <a:p>
                      <a:pPr algn="ctr"/>
                      <a:r>
                        <a:rPr lang="en-GB" baseline="0" dirty="0">
                          <a:latin typeface="Verdana" panose="020B0604030504040204" pitchFamily="34" charset="0"/>
                        </a:rPr>
                        <a:t>B=0 R</a:t>
                      </a:r>
                      <a:r>
                        <a:rPr lang="en-NL" baseline="0" dirty="0">
                          <a:latin typeface="Verdana" panose="020B0604030504040204" pitchFamily="34" charset="0"/>
                        </a:rPr>
                        <a:t>esolution (%)</a:t>
                      </a:r>
                    </a:p>
                  </a:txBody>
                  <a:tcPr/>
                </a:tc>
                <a:tc>
                  <a:txBody>
                    <a:bodyPr/>
                    <a:lstStyle/>
                    <a:p>
                      <a:pPr algn="ctr"/>
                      <a:r>
                        <a:rPr lang="en-NL" baseline="0" dirty="0">
                          <a:latin typeface="Verdana" panose="020B0604030504040204" pitchFamily="34" charset="0"/>
                        </a:rPr>
                        <a:t>B= 1 T Resolution (%)</a:t>
                      </a:r>
                    </a:p>
                  </a:txBody>
                  <a:tcPr/>
                </a:tc>
                <a:extLst>
                  <a:ext uri="{0D108BD9-81ED-4DB2-BD59-A6C34878D82A}">
                    <a16:rowId xmlns:a16="http://schemas.microsoft.com/office/drawing/2014/main" val="1667583051"/>
                  </a:ext>
                </a:extLst>
              </a:tr>
              <a:tr h="370840">
                <a:tc>
                  <a:txBody>
                    <a:bodyPr/>
                    <a:lstStyle/>
                    <a:p>
                      <a:pPr algn="ctr"/>
                      <a:r>
                        <a:rPr lang="en-GB" baseline="0" dirty="0">
                          <a:latin typeface="Verdana" panose="020B0604030504040204" pitchFamily="34" charset="0"/>
                        </a:rPr>
                        <a:t>(1) </a:t>
                      </a:r>
                      <a:r>
                        <a:rPr lang="en-GB" baseline="0" dirty="0" err="1">
                          <a:latin typeface="Verdana" panose="020B0604030504040204" pitchFamily="34" charset="0"/>
                        </a:rPr>
                        <a:t>dEdx</a:t>
                      </a:r>
                      <a:r>
                        <a:rPr lang="en-GB" baseline="0" dirty="0">
                          <a:latin typeface="Verdana" panose="020B0604030504040204" pitchFamily="34" charset="0"/>
                        </a:rPr>
                        <a:t> truncation</a:t>
                      </a:r>
                      <a:r>
                        <a:rPr lang="en-NL" baseline="0" dirty="0">
                          <a:latin typeface="Verdana" panose="020B0604030504040204" pitchFamily="34" charset="0"/>
                        </a:rPr>
                        <a:t>  </a:t>
                      </a:r>
                    </a:p>
                  </a:txBody>
                  <a:tcPr/>
                </a:tc>
                <a:tc>
                  <a:txBody>
                    <a:bodyPr/>
                    <a:lstStyle/>
                    <a:p>
                      <a:pPr algn="ctr"/>
                      <a:r>
                        <a:rPr lang="en-NL" baseline="0" dirty="0">
                          <a:latin typeface="Verdana" panose="020B0604030504040204" pitchFamily="34" charset="0"/>
                        </a:rPr>
                        <a:t>6.0</a:t>
                      </a:r>
                    </a:p>
                  </a:txBody>
                  <a:tcPr/>
                </a:tc>
                <a:tc>
                  <a:txBody>
                    <a:bodyPr/>
                    <a:lstStyle/>
                    <a:p>
                      <a:pPr algn="ctr"/>
                      <a:r>
                        <a:rPr lang="en-NL" baseline="0" dirty="0">
                          <a:latin typeface="Verdana" panose="020B0604030504040204" pitchFamily="34" charset="0"/>
                        </a:rPr>
                        <a:t>3.6</a:t>
                      </a:r>
                    </a:p>
                  </a:txBody>
                  <a:tcPr/>
                </a:tc>
                <a:extLst>
                  <a:ext uri="{0D108BD9-81ED-4DB2-BD59-A6C34878D82A}">
                    <a16:rowId xmlns:a16="http://schemas.microsoft.com/office/drawing/2014/main" val="1694057560"/>
                  </a:ext>
                </a:extLst>
              </a:tr>
              <a:tr h="370840">
                <a:tc>
                  <a:txBody>
                    <a:bodyPr/>
                    <a:lstStyle/>
                    <a:p>
                      <a:pPr algn="ctr"/>
                      <a:r>
                        <a:rPr lang="en-NL" baseline="0" dirty="0">
                          <a:latin typeface="Verdana" panose="020B0604030504040204" pitchFamily="34" charset="0"/>
                        </a:rPr>
                        <a:t>(2) </a:t>
                      </a:r>
                      <a:r>
                        <a:rPr lang="en-GB" baseline="0" dirty="0">
                          <a:latin typeface="Verdana" panose="020B0604030504040204" pitchFamily="34" charset="0"/>
                        </a:rPr>
                        <a:t>T</a:t>
                      </a:r>
                      <a:r>
                        <a:rPr lang="en-NL" baseline="0" dirty="0">
                          <a:latin typeface="Verdana" panose="020B0604030504040204" pitchFamily="34" charset="0"/>
                        </a:rPr>
                        <a:t>emplate fit</a:t>
                      </a:r>
                    </a:p>
                  </a:txBody>
                  <a:tcPr/>
                </a:tc>
                <a:tc>
                  <a:txBody>
                    <a:bodyPr/>
                    <a:lstStyle/>
                    <a:p>
                      <a:pPr algn="ctr"/>
                      <a:r>
                        <a:rPr lang="en-NL" baseline="0" dirty="0">
                          <a:latin typeface="Verdana" panose="020B0604030504040204" pitchFamily="34" charset="0"/>
                        </a:rPr>
                        <a:t>5.4</a:t>
                      </a:r>
                    </a:p>
                  </a:txBody>
                  <a:tcPr/>
                </a:tc>
                <a:tc>
                  <a:txBody>
                    <a:bodyPr/>
                    <a:lstStyle/>
                    <a:p>
                      <a:pPr algn="ctr"/>
                      <a:r>
                        <a:rPr lang="en-NL" baseline="0" dirty="0">
                          <a:latin typeface="Verdana" panose="020B0604030504040204" pitchFamily="34" charset="0"/>
                        </a:rPr>
                        <a:t>2.9</a:t>
                      </a:r>
                    </a:p>
                  </a:txBody>
                  <a:tcPr/>
                </a:tc>
                <a:extLst>
                  <a:ext uri="{0D108BD9-81ED-4DB2-BD59-A6C34878D82A}">
                    <a16:rowId xmlns:a16="http://schemas.microsoft.com/office/drawing/2014/main" val="3608359137"/>
                  </a:ext>
                </a:extLst>
              </a:tr>
            </a:tbl>
          </a:graphicData>
        </a:graphic>
      </p:graphicFrame>
      <p:sp>
        <p:nvSpPr>
          <p:cNvPr id="7" name="TextBox 6">
            <a:extLst>
              <a:ext uri="{FF2B5EF4-FFF2-40B4-BE49-F238E27FC236}">
                <a16:creationId xmlns:a16="http://schemas.microsoft.com/office/drawing/2014/main" id="{1E264E63-8AAD-7FBE-695A-E0A0C8D78909}"/>
              </a:ext>
            </a:extLst>
          </p:cNvPr>
          <p:cNvSpPr txBox="1"/>
          <p:nvPr/>
        </p:nvSpPr>
        <p:spPr>
          <a:xfrm>
            <a:off x="1631504" y="4510861"/>
            <a:ext cx="9145016" cy="646331"/>
          </a:xfrm>
          <a:prstGeom prst="rect">
            <a:avLst/>
          </a:prstGeom>
          <a:noFill/>
        </p:spPr>
        <p:txBody>
          <a:bodyPr wrap="square">
            <a:spAutoFit/>
          </a:bodyPr>
          <a:lstStyle/>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The resolution for B=0 is worse than of the B=1 T data because of the larger fluctuations, that were already observed at the chip level.</a:t>
            </a:r>
          </a:p>
        </p:txBody>
      </p:sp>
      <p:sp>
        <p:nvSpPr>
          <p:cNvPr id="5" name="TextBox 4">
            <a:extLst>
              <a:ext uri="{FF2B5EF4-FFF2-40B4-BE49-F238E27FC236}">
                <a16:creationId xmlns:a16="http://schemas.microsoft.com/office/drawing/2014/main" id="{54AF332A-6A13-47FE-F934-072476F815A3}"/>
              </a:ext>
            </a:extLst>
          </p:cNvPr>
          <p:cNvSpPr txBox="1"/>
          <p:nvPr/>
        </p:nvSpPr>
        <p:spPr>
          <a:xfrm>
            <a:off x="1881592" y="1785010"/>
            <a:ext cx="8842057" cy="707886"/>
          </a:xfrm>
          <a:prstGeom prst="rect">
            <a:avLst/>
          </a:prstGeom>
          <a:noFill/>
        </p:spPr>
        <p:txBody>
          <a:bodyPr wrap="square">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PID resolution for electrons from data by combining tracks to form a 1 m long track with realistic coverage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~60% </a:t>
            </a:r>
            <a:r>
              <a:rPr kumimoji="0" lang="en-GB" sz="20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coverage</a:t>
            </a:r>
            <a:r>
              <a:rPr kumimoji="0" lang="en-NL" sz="20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n-GB" sz="20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DB5E1262-F3F3-E987-95A9-6D5E92BB19DC}"/>
              </a:ext>
            </a:extLst>
          </p:cNvPr>
          <p:cNvSpPr txBox="1"/>
          <p:nvPr/>
        </p:nvSpPr>
        <p:spPr>
          <a:xfrm>
            <a:off x="2711624" y="1104175"/>
            <a:ext cx="6433328" cy="523220"/>
          </a:xfrm>
          <a:prstGeom prst="rect">
            <a:avLst/>
          </a:prstGeom>
          <a:noFill/>
        </p:spPr>
        <p:txBody>
          <a:bodyPr wrap="square">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Summary of PID performance</a:t>
            </a:r>
            <a:endParaRPr lang="en-NL" sz="2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90051B5F-45F8-5A87-C72A-987DF7033E9F}"/>
              </a:ext>
            </a:extLst>
          </p:cNvPr>
          <p:cNvSpPr txBox="1"/>
          <p:nvPr/>
        </p:nvSpPr>
        <p:spPr>
          <a:xfrm>
            <a:off x="1968624" y="5302949"/>
            <a:ext cx="844785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Published </a:t>
            </a: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as “Towards a Pixel TPC part II: particle identification with a 32-chip </a:t>
            </a:r>
            <a:r>
              <a:rPr kumimoji="0" lang="en-GB" sz="1800" b="0" i="0" u="none" strike="noStrike" kern="1200" cap="none" spc="0" normalizeH="0" baseline="0" noProof="0" dirty="0" err="1">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GridPix</a:t>
            </a: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 detector”, </a:t>
            </a:r>
            <a:r>
              <a:rPr kumimoji="0" lang="en-GB"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hlinkClick r:id="rId7"/>
              </a:rPr>
              <a:t>Nucl. Instrum. Meth. A </a:t>
            </a: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hlinkClick r:id="rId7"/>
              </a:rPr>
              <a:t>1081 (2026) 170849 </a:t>
            </a:r>
            <a:endPar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23045874"/>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695400" y="1449202"/>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dEdx Performance extrapolated to the ILD detector</a:t>
            </a:r>
          </a:p>
        </p:txBody>
      </p:sp>
      <p:sp>
        <p:nvSpPr>
          <p:cNvPr id="9" name="TextBox 8">
            <a:extLst>
              <a:ext uri="{FF2B5EF4-FFF2-40B4-BE49-F238E27FC236}">
                <a16:creationId xmlns:a16="http://schemas.microsoft.com/office/drawing/2014/main" id="{56AAE81B-AB8C-885C-7786-D157961EEBBA}"/>
              </a:ext>
            </a:extLst>
          </p:cNvPr>
          <p:cNvSpPr txBox="1"/>
          <p:nvPr/>
        </p:nvSpPr>
        <p:spPr>
          <a:xfrm>
            <a:off x="767409" y="2458631"/>
            <a:ext cx="4032448" cy="2246769"/>
          </a:xfrm>
          <a:prstGeom prst="rect">
            <a:avLst/>
          </a:prstGeom>
          <a:noFill/>
        </p:spPr>
        <p:txBody>
          <a:bodyPr wrap="square" rtlCol="0">
            <a:spAutoFit/>
          </a:bodyPr>
          <a:lstStyle/>
          <a:p>
            <a:pPr algn="ctr"/>
            <a:r>
              <a:rPr lang="en-NL" sz="2000" dirty="0">
                <a:latin typeface="Verdana" panose="020B0604030504040204" pitchFamily="34" charset="0"/>
                <a:ea typeface="Verdana" panose="020B0604030504040204" pitchFamily="34" charset="0"/>
                <a:cs typeface="Verdana" panose="020B0604030504040204" pitchFamily="34" charset="0"/>
              </a:rPr>
              <a:t>Test beam B = 1 T</a:t>
            </a:r>
          </a:p>
          <a:p>
            <a:pPr algn="ctr"/>
            <a:r>
              <a:rPr lang="en-GB" sz="2000" dirty="0">
                <a:latin typeface="Verdana" panose="020B0604030504040204" pitchFamily="34" charset="0"/>
                <a:ea typeface="Verdana" panose="020B0604030504040204" pitchFamily="34" charset="0"/>
                <a:cs typeface="Verdana" panose="020B0604030504040204" pitchFamily="34" charset="0"/>
              </a:rPr>
              <a:t>p</a:t>
            </a:r>
            <a:r>
              <a:rPr lang="en-NL" sz="2000" dirty="0">
                <a:latin typeface="Verdana" panose="020B0604030504040204" pitchFamily="34" charset="0"/>
                <a:ea typeface="Verdana" panose="020B0604030504040204" pitchFamily="34" charset="0"/>
                <a:cs typeface="Verdana" panose="020B0604030504040204" pitchFamily="34" charset="0"/>
              </a:rPr>
              <a:t>=5,6 GeV/c </a:t>
            </a:r>
          </a:p>
          <a:p>
            <a:pPr algn="ctr"/>
            <a:endParaRPr lang="en-NL" sz="2000" dirty="0">
              <a:latin typeface="Verdana" panose="020B0604030504040204" pitchFamily="34" charset="0"/>
              <a:ea typeface="Verdana" panose="020B0604030504040204" pitchFamily="34" charset="0"/>
              <a:cs typeface="Verdana" panose="020B0604030504040204" pitchFamily="34" charset="0"/>
            </a:endParaRPr>
          </a:p>
          <a:p>
            <a:pPr algn="ctr"/>
            <a:r>
              <a:rPr lang="en-GB" sz="2000" dirty="0">
                <a:latin typeface="Verdana" panose="020B0604030504040204" pitchFamily="34" charset="0"/>
                <a:ea typeface="Verdana" panose="020B0604030504040204" pitchFamily="34" charset="0"/>
                <a:cs typeface="Verdana" panose="020B0604030504040204" pitchFamily="34" charset="0"/>
              </a:rPr>
              <a:t>e</a:t>
            </a:r>
            <a:r>
              <a:rPr lang="en-NL" sz="2000" dirty="0">
                <a:latin typeface="Verdana" panose="020B0604030504040204" pitchFamily="34" charset="0"/>
                <a:ea typeface="Verdana" panose="020B0604030504040204" pitchFamily="34" charset="0"/>
                <a:cs typeface="Verdana" panose="020B0604030504040204" pitchFamily="34" charset="0"/>
              </a:rPr>
              <a:t>lectron resolution 2.9(3.6)% for method 2 (1)</a:t>
            </a:r>
          </a:p>
          <a:p>
            <a:pPr algn="ctr"/>
            <a:endParaRPr lang="en-NL" sz="2000" dirty="0">
              <a:latin typeface="Verdana" panose="020B0604030504040204" pitchFamily="34" charset="0"/>
              <a:ea typeface="Verdana" panose="020B0604030504040204" pitchFamily="34" charset="0"/>
              <a:cs typeface="Verdana" panose="020B0604030504040204" pitchFamily="34" charset="0"/>
            </a:endParaRPr>
          </a:p>
          <a:p>
            <a:pPr algn="ctr"/>
            <a:r>
              <a:rPr lang="en-NL" sz="2000" dirty="0">
                <a:latin typeface="Verdana" panose="020B0604030504040204" pitchFamily="34" charset="0"/>
                <a:ea typeface="Verdana" panose="020B0604030504040204" pitchFamily="34" charset="0"/>
                <a:cs typeface="Verdana" panose="020B0604030504040204" pitchFamily="34" charset="0"/>
              </a:rPr>
              <a:t>1 </a:t>
            </a:r>
            <a:r>
              <a:rPr lang="en-GB" sz="2000" dirty="0">
                <a:latin typeface="Verdana" panose="020B0604030504040204" pitchFamily="34" charset="0"/>
                <a:ea typeface="Verdana" panose="020B0604030504040204" pitchFamily="34" charset="0"/>
                <a:cs typeface="Verdana" panose="020B0604030504040204" pitchFamily="34" charset="0"/>
              </a:rPr>
              <a:t>m t</a:t>
            </a:r>
            <a:r>
              <a:rPr lang="en-NL" sz="2000" dirty="0">
                <a:latin typeface="Verdana" panose="020B0604030504040204" pitchFamily="34" charset="0"/>
                <a:ea typeface="Verdana" panose="020B0604030504040204" pitchFamily="34" charset="0"/>
                <a:cs typeface="Verdana" panose="020B0604030504040204" pitchFamily="34" charset="0"/>
              </a:rPr>
              <a:t>rack 60% and coverage</a:t>
            </a:r>
          </a:p>
        </p:txBody>
      </p:sp>
      <p:sp>
        <p:nvSpPr>
          <p:cNvPr id="6" name="TextBox 5">
            <a:extLst>
              <a:ext uri="{FF2B5EF4-FFF2-40B4-BE49-F238E27FC236}">
                <a16:creationId xmlns:a16="http://schemas.microsoft.com/office/drawing/2014/main" id="{A0B04710-7D26-9BFF-3C3B-5AFDD0E986D5}"/>
              </a:ext>
            </a:extLst>
          </p:cNvPr>
          <p:cNvSpPr txBox="1"/>
          <p:nvPr/>
        </p:nvSpPr>
        <p:spPr>
          <a:xfrm>
            <a:off x="5187706" y="2132856"/>
            <a:ext cx="5444798" cy="3385542"/>
          </a:xfrm>
          <a:prstGeom prst="rect">
            <a:avLst/>
          </a:prstGeom>
          <a:noFill/>
        </p:spPr>
        <p:txBody>
          <a:bodyPr wrap="square">
            <a:spAutoFit/>
          </a:bodyPr>
          <a:lstStyle/>
          <a:p>
            <a:pPr algn="ctr"/>
            <a:r>
              <a:rPr lang="en-GB" sz="3200" dirty="0">
                <a:solidFill>
                  <a:srgbClr val="0066FF"/>
                </a:solidFill>
                <a:latin typeface="Verdana" panose="020B0604030504040204" pitchFamily="34" charset="0"/>
                <a:ea typeface="Verdana" panose="020B0604030504040204" pitchFamily="34" charset="0"/>
                <a:cs typeface="Verdana" panose="020B0604030504040204" pitchFamily="34" charset="0"/>
              </a:rPr>
              <a:t>ILD detector </a:t>
            </a:r>
          </a:p>
          <a:p>
            <a:pPr algn="ctr"/>
            <a:r>
              <a:rPr lang="en-GB" sz="1400"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algn="ct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rInner</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 329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rOuter</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 1770 mm </a:t>
            </a:r>
          </a:p>
          <a:p>
            <a:pPr algn="ct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halflength</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(z)</a:t>
            </a:r>
            <a:r>
              <a:rPr lang="en-GB"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 2350 mm</a:t>
            </a:r>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algn="ct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electron resolution = 2.5(3.0)%</a:t>
            </a:r>
          </a:p>
          <a:p>
            <a:pPr algn="ct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at </a:t>
            </a:r>
            <a:r>
              <a:rPr lang="en-GB" dirty="0">
                <a:solidFill>
                  <a:srgbClr val="0066FF"/>
                </a:solidFill>
                <a:latin typeface="Symbol" pitchFamily="2" charset="2"/>
                <a:ea typeface="Verdana" panose="020B0604030504040204" pitchFamily="34" charset="0"/>
                <a:cs typeface="Verdana" panose="020B0604030504040204" pitchFamily="34" charset="0"/>
              </a:rPr>
              <a:t>q=p</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/2 for method 2 (1)</a:t>
            </a:r>
          </a:p>
          <a:p>
            <a:pPr algn="ct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algn="ct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Assume Pixel TPC performance at B = 1 T at p = 5,6 GeV/c</a:t>
            </a:r>
            <a:endParaRPr lang="en-NL" dirty="0">
              <a:solidFill>
                <a:srgbClr val="0066FF"/>
              </a:solidFill>
            </a:endParaRPr>
          </a:p>
        </p:txBody>
      </p:sp>
    </p:spTree>
    <p:extLst>
      <p:ext uri="{BB962C8B-B14F-4D97-AF65-F5344CB8AC3E}">
        <p14:creationId xmlns:p14="http://schemas.microsoft.com/office/powerpoint/2010/main" val="330988626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E0C26FC-F524-8DF0-4250-AA85A723C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21619" y="367342"/>
            <a:ext cx="4414762"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9456" y="1124744"/>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 ILD dEdx performance for T2K gas</a:t>
            </a:r>
          </a:p>
        </p:txBody>
      </p:sp>
      <p:sp>
        <p:nvSpPr>
          <p:cNvPr id="5" name="TextBox 4">
            <a:extLst>
              <a:ext uri="{FF2B5EF4-FFF2-40B4-BE49-F238E27FC236}">
                <a16:creationId xmlns:a16="http://schemas.microsoft.com/office/drawing/2014/main" id="{2F883329-1F52-BA4C-229D-2347B571B407}"/>
              </a:ext>
            </a:extLst>
          </p:cNvPr>
          <p:cNvSpPr txBox="1"/>
          <p:nvPr/>
        </p:nvSpPr>
        <p:spPr>
          <a:xfrm>
            <a:off x="6467068" y="2386623"/>
            <a:ext cx="5418584" cy="2554545"/>
          </a:xfrm>
          <a:prstGeom prst="rect">
            <a:avLst/>
          </a:prstGeom>
          <a:noFill/>
        </p:spPr>
        <p:txBody>
          <a:bodyPr wrap="square">
            <a:spAutoFit/>
          </a:bodyPr>
          <a:lstStyle/>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Ullrich Einhaus performed dEdx studies in ILD and extracted the ILC soft parametrisations for energy loss based on G4 and full simulation of the ILD TPC with T2K gas</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8"/>
              </a:rPr>
              <a:t>Link</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to the software. Samples were generated in 2020 with ILC soft v02-02 and v02-02-01 </a:t>
            </a:r>
          </a:p>
        </p:txBody>
      </p:sp>
    </p:spTree>
    <p:extLst>
      <p:ext uri="{BB962C8B-B14F-4D97-AF65-F5344CB8AC3E}">
        <p14:creationId xmlns:p14="http://schemas.microsoft.com/office/powerpoint/2010/main" val="2943939044"/>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B3C256-E413-5C47-415D-CE6C7DA80F41}"/>
              </a:ext>
            </a:extLst>
          </p:cNvPr>
          <p:cNvPicPr>
            <a:picLocks noChangeAspect="1"/>
          </p:cNvPicPr>
          <p:nvPr/>
        </p:nvPicPr>
        <p:blipFill>
          <a:blip r:embed="rId3"/>
          <a:stretch>
            <a:fillRect/>
          </a:stretch>
        </p:blipFill>
        <p:spPr>
          <a:xfrm rot="5400000">
            <a:off x="1251707" y="263165"/>
            <a:ext cx="4414762"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9456" y="1124744"/>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Pixel TPC PID performance</a:t>
            </a:r>
          </a:p>
        </p:txBody>
      </p:sp>
      <p:sp>
        <p:nvSpPr>
          <p:cNvPr id="5" name="TextBox 4">
            <a:extLst>
              <a:ext uri="{FF2B5EF4-FFF2-40B4-BE49-F238E27FC236}">
                <a16:creationId xmlns:a16="http://schemas.microsoft.com/office/drawing/2014/main" id="{2F883329-1F52-BA4C-229D-2347B571B407}"/>
              </a:ext>
            </a:extLst>
          </p:cNvPr>
          <p:cNvSpPr txBox="1"/>
          <p:nvPr/>
        </p:nvSpPr>
        <p:spPr>
          <a:xfrm>
            <a:off x="6654080" y="1744355"/>
            <a:ext cx="5418584" cy="4708981"/>
          </a:xfrm>
          <a:prstGeom prst="rect">
            <a:avLst/>
          </a:prstGeom>
          <a:noFill/>
        </p:spPr>
        <p:txBody>
          <a:bodyPr wrap="square">
            <a:spAutoFit/>
          </a:bodyPr>
          <a:lstStyle/>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ILD Performance with specified detector dimensions for particles at cos </a:t>
            </a:r>
            <a:r>
              <a:rPr lang="en-NL" sz="2000" dirty="0">
                <a:solidFill>
                  <a:srgbClr val="0066FF"/>
                </a:solidFill>
                <a:latin typeface="Symbol" pitchFamily="2" charset="2"/>
                <a:ea typeface="Verdana" panose="020B0604030504040204" pitchFamily="34" charset="0"/>
                <a:cs typeface="Verdana" panose="020B0604030504040204" pitchFamily="34" charset="0"/>
              </a:rPr>
              <a:t>q = 0</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marL="342900" indent="-342900">
              <a:buFont typeface="Arial" panose="020B0604020202020204" pitchFamily="34" charset="0"/>
              <a:buChar char="•"/>
            </a:pPr>
            <a:endParaRPr lang="en-GB" sz="2000" dirty="0">
              <a:solidFill>
                <a:srgbClr val="000000"/>
              </a:solidFill>
              <a:effectLst/>
              <a:latin typeface="Menlo" panose="020B0609030804020204" pitchFamily="49" charset="0"/>
            </a:endParaRP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Pixel TPC resolution from electron p = 5 (6) GeV test beam (for B = 1 T) of 2.5% and 3% (--- = method 1) at cos </a:t>
            </a:r>
            <a:r>
              <a:rPr lang="en-NL" sz="2000" dirty="0">
                <a:solidFill>
                  <a:srgbClr val="0066FF"/>
                </a:solidFill>
                <a:latin typeface="Symbol" pitchFamily="2" charset="2"/>
                <a:ea typeface="Verdana" panose="020B0604030504040204" pitchFamily="34" charset="0"/>
                <a:cs typeface="Verdana" panose="020B0604030504040204" pitchFamily="34" charset="0"/>
              </a:rPr>
              <a:t>q = 0</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marL="342900" indent="-342900">
              <a:buFont typeface="Arial" panose="020B0604020202020204" pitchFamily="34" charset="0"/>
              <a:buChar char="•"/>
            </a:pP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Separation electron pion defined as:</a:t>
            </a:r>
          </a:p>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|&lt;Eloss e&gt; - &lt;Eloss </a:t>
            </a:r>
            <a:r>
              <a:rPr lang="en-NL" sz="2000" dirty="0">
                <a:solidFill>
                  <a:srgbClr val="0066FF"/>
                </a:solidFill>
                <a:latin typeface="Symbol" pitchFamily="2" charset="2"/>
                <a:ea typeface="Verdana" panose="020B0604030504040204" pitchFamily="34" charset="0"/>
                <a:cs typeface="Verdana" panose="020B0604030504040204" pitchFamily="34" charset="0"/>
              </a:rPr>
              <a:t>p</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&gt;| / </a:t>
            </a:r>
            <a:r>
              <a:rPr lang="en-NL" sz="2000" dirty="0">
                <a:solidFill>
                  <a:srgbClr val="0066FF"/>
                </a:solidFill>
                <a:latin typeface="Symbol" pitchFamily="2" charset="2"/>
                <a:ea typeface="Verdana" panose="020B0604030504040204" pitchFamily="34" charset="0"/>
                <a:cs typeface="Verdana" panose="020B0604030504040204" pitchFamily="34" charset="0"/>
              </a:rPr>
              <a:t>s </a:t>
            </a:r>
            <a:r>
              <a:rPr lang="en-NL" sz="2000" baseline="-25000" dirty="0">
                <a:solidFill>
                  <a:srgbClr val="0066FF"/>
                </a:solidFill>
                <a:latin typeface="Symbol" pitchFamily="2" charset="2"/>
                <a:ea typeface="Verdana" panose="020B0604030504040204" pitchFamily="34" charset="0"/>
                <a:cs typeface="Verdana" panose="020B0604030504040204" pitchFamily="34" charset="0"/>
              </a:rPr>
              <a:t>p</a:t>
            </a:r>
          </a:p>
          <a:p>
            <a:pPr marL="342900" indent="-342900">
              <a:buFont typeface="Arial" panose="020B0604020202020204" pitchFamily="34" charset="0"/>
              <a:buChar char="•"/>
            </a:pPr>
            <a:r>
              <a:rPr lang="en-NL" sz="2000" baseline="-25000" dirty="0">
                <a:solidFill>
                  <a:srgbClr val="0066FF"/>
                </a:solidFill>
                <a:latin typeface="Symbol" pitchFamily="2" charset="2"/>
                <a:ea typeface="Verdana" panose="020B0604030504040204" pitchFamily="34" charset="0"/>
                <a:cs typeface="Verdana" panose="020B0604030504040204" pitchFamily="34" charset="0"/>
              </a:rPr>
              <a:t> </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Separation pion kaon as:</a:t>
            </a:r>
          </a:p>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|&lt;Eloss </a:t>
            </a:r>
            <a:r>
              <a:rPr lang="en-NL" sz="2000" dirty="0">
                <a:solidFill>
                  <a:srgbClr val="0066FF"/>
                </a:solidFill>
                <a:latin typeface="Symbol" pitchFamily="2" charset="2"/>
                <a:ea typeface="Verdana" panose="020B0604030504040204" pitchFamily="34" charset="0"/>
                <a:cs typeface="Verdana" panose="020B0604030504040204" pitchFamily="34" charset="0"/>
              </a:rPr>
              <a:t>p </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&gt; - &lt;Eloss </a:t>
            </a:r>
            <a:r>
              <a:rPr lang="en-NL" sz="2000" dirty="0">
                <a:solidFill>
                  <a:srgbClr val="0066FF"/>
                </a:solidFill>
                <a:latin typeface="Symbol" pitchFamily="2" charset="2"/>
                <a:ea typeface="Verdana" panose="020B0604030504040204" pitchFamily="34" charset="0"/>
                <a:cs typeface="Verdana" panose="020B0604030504040204" pitchFamily="34" charset="0"/>
              </a:rPr>
              <a:t>K</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&gt;| / </a:t>
            </a:r>
            <a:r>
              <a:rPr lang="en-NL" sz="2000" dirty="0">
                <a:solidFill>
                  <a:srgbClr val="0066FF"/>
                </a:solidFill>
                <a:latin typeface="Symbol" pitchFamily="2" charset="2"/>
                <a:ea typeface="Verdana" panose="020B0604030504040204" pitchFamily="34" charset="0"/>
                <a:cs typeface="Verdana" panose="020B0604030504040204" pitchFamily="34" charset="0"/>
              </a:rPr>
              <a:t>s </a:t>
            </a:r>
            <a:r>
              <a:rPr lang="en-NL" sz="2000" baseline="-25000" dirty="0">
                <a:solidFill>
                  <a:srgbClr val="0066FF"/>
                </a:solidFill>
                <a:latin typeface="Symbol" pitchFamily="2" charset="2"/>
                <a:ea typeface="Verdana" panose="020B0604030504040204" pitchFamily="34" charset="0"/>
                <a:cs typeface="Verdana" panose="020B0604030504040204" pitchFamily="34" charset="0"/>
              </a:rPr>
              <a:t>p</a:t>
            </a:r>
          </a:p>
          <a:p>
            <a:r>
              <a:rPr lang="en-NL" sz="2000" baseline="-25000" dirty="0">
                <a:solidFill>
                  <a:srgbClr val="0066FF"/>
                </a:solidFill>
                <a:latin typeface="Symbol" pitchFamily="2" charset="2"/>
                <a:ea typeface="Verdana" panose="020B0604030504040204" pitchFamily="34" charset="0"/>
                <a:cs typeface="Verdana" panose="020B0604030504040204" pitchFamily="34" charset="0"/>
              </a:rPr>
              <a:t>     </a:t>
            </a: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61964268"/>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4B8595-04A1-7B14-128F-08768ED8504E}"/>
              </a:ext>
            </a:extLst>
          </p:cNvPr>
          <p:cNvPicPr>
            <a:picLocks noChangeAspect="1"/>
          </p:cNvPicPr>
          <p:nvPr/>
        </p:nvPicPr>
        <p:blipFill>
          <a:blip r:embed="rId3"/>
          <a:stretch>
            <a:fillRect/>
          </a:stretch>
        </p:blipFill>
        <p:spPr>
          <a:xfrm rot="5400000">
            <a:off x="1221619" y="251490"/>
            <a:ext cx="4414762"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9456" y="1124744"/>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Pixel TPC PID performance</a:t>
            </a:r>
          </a:p>
        </p:txBody>
      </p:sp>
      <p:sp>
        <p:nvSpPr>
          <p:cNvPr id="5" name="TextBox 4">
            <a:extLst>
              <a:ext uri="{FF2B5EF4-FFF2-40B4-BE49-F238E27FC236}">
                <a16:creationId xmlns:a16="http://schemas.microsoft.com/office/drawing/2014/main" id="{2F883329-1F52-BA4C-229D-2347B571B407}"/>
              </a:ext>
            </a:extLst>
          </p:cNvPr>
          <p:cNvSpPr txBox="1"/>
          <p:nvPr/>
        </p:nvSpPr>
        <p:spPr>
          <a:xfrm>
            <a:off x="6852120" y="1947604"/>
            <a:ext cx="5004520" cy="4093428"/>
          </a:xfrm>
          <a:prstGeom prst="rect">
            <a:avLst/>
          </a:prstGeom>
          <a:noFill/>
        </p:spPr>
        <p:txBody>
          <a:bodyPr wrap="square">
            <a:spAutoFit/>
          </a:bodyPr>
          <a:lstStyle/>
          <a:p>
            <a:pPr marL="342900" indent="-342900">
              <a:buFont typeface="Arial" panose="020B0604020202020204" pitchFamily="34" charset="0"/>
              <a:buChar char="•"/>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expected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pion-kaon</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separation for momenta in the range of 2.5-45 GeV/c at cos </a:t>
            </a:r>
            <a:r>
              <a:rPr lang="el-GR" sz="2000" dirty="0">
                <a:solidFill>
                  <a:srgbClr val="0066FF"/>
                </a:solidFill>
                <a:latin typeface="Verdana" panose="020B0604030504040204" pitchFamily="34" charset="0"/>
                <a:ea typeface="Verdana" panose="020B0604030504040204" pitchFamily="34" charset="0"/>
                <a:cs typeface="Verdana" panose="020B0604030504040204" pitchFamily="34" charset="0"/>
              </a:rPr>
              <a:t>θ = 0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is more than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5.5(4.5)</a:t>
            </a:r>
            <a:r>
              <a:rPr lang="el-GR" sz="2000" dirty="0">
                <a:solidFill>
                  <a:srgbClr val="FF0000"/>
                </a:solidFill>
                <a:latin typeface="Verdana" panose="020B0604030504040204" pitchFamily="34" charset="0"/>
                <a:ea typeface="Verdana" panose="020B0604030504040204" pitchFamily="34" charset="0"/>
                <a:cs typeface="Verdana" panose="020B0604030504040204" pitchFamily="34" charset="0"/>
              </a:rPr>
              <a:t>σ</a:t>
            </a:r>
            <a:r>
              <a:rPr lang="el-GR"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for the two resolution scenarios. </a:t>
            </a:r>
          </a:p>
          <a:p>
            <a:pPr marL="342900" indent="-342900">
              <a:buFont typeface="Arial" panose="020B0604020202020204" pitchFamily="34" charset="0"/>
              <a:buChar char="•"/>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At a momentum of 100 GeV/c the separation is still 3.0(2.0)</a:t>
            </a:r>
            <a:r>
              <a:rPr lang="el-GR" sz="2000" dirty="0">
                <a:solidFill>
                  <a:srgbClr val="0066FF"/>
                </a:solidFill>
                <a:latin typeface="Verdana" panose="020B0604030504040204" pitchFamily="34" charset="0"/>
                <a:ea typeface="Verdana" panose="020B0604030504040204" pitchFamily="34" charset="0"/>
                <a:cs typeface="Verdana" panose="020B0604030504040204" pitchFamily="34" charset="0"/>
              </a:rPr>
              <a:t>σ. </a:t>
            </a:r>
            <a:endParaRPr lang="en-US"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US"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Protons</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can be separated from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pions</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for momenta in the range of 2.5-100 GeV/c with more than </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6.0(4.8)</a:t>
            </a:r>
            <a:r>
              <a:rPr lang="el-GR" sz="2000" dirty="0">
                <a:solidFill>
                  <a:srgbClr val="FF0000"/>
                </a:solidFill>
                <a:latin typeface="Verdana" panose="020B0604030504040204" pitchFamily="34" charset="0"/>
                <a:ea typeface="Verdana" panose="020B0604030504040204" pitchFamily="34" charset="0"/>
                <a:cs typeface="Verdana" panose="020B0604030504040204" pitchFamily="34" charset="0"/>
              </a:rPr>
              <a:t>σ.</a:t>
            </a:r>
            <a:r>
              <a:rPr lang="el-GR"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en-NL" sz="2000" baseline="-25000" dirty="0">
                <a:solidFill>
                  <a:srgbClr val="0066FF"/>
                </a:solidFill>
                <a:latin typeface="Symbol" pitchFamily="2" charset="2"/>
                <a:ea typeface="Verdana" panose="020B0604030504040204" pitchFamily="34" charset="0"/>
                <a:cs typeface="Verdana" panose="020B0604030504040204" pitchFamily="34" charset="0"/>
              </a:rPr>
              <a:t>     </a:t>
            </a: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8641E484-265F-13CB-DC12-D1916CBA49C2}"/>
              </a:ext>
            </a:extLst>
          </p:cNvPr>
          <p:cNvSpPr txBox="1"/>
          <p:nvPr/>
        </p:nvSpPr>
        <p:spPr>
          <a:xfrm>
            <a:off x="2460625" y="5791200"/>
            <a:ext cx="6099858" cy="400110"/>
          </a:xfrm>
          <a:prstGeom prst="rect">
            <a:avLst/>
          </a:prstGeom>
          <a:noFill/>
        </p:spPr>
        <p:txBody>
          <a:bodyPr wrap="square">
            <a:spAutoFit/>
          </a:bodyPr>
          <a:lstStyle/>
          <a:p>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8"/>
              </a:rPr>
              <a:t>Nucl. Instrum. Meth. A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8"/>
              </a:rPr>
              <a:t>1081 (2026) 170849 </a:t>
            </a:r>
            <a:endParaRPr lang="nl-NL" sz="2000" dirty="0"/>
          </a:p>
        </p:txBody>
      </p:sp>
    </p:spTree>
    <p:extLst>
      <p:ext uri="{BB962C8B-B14F-4D97-AF65-F5344CB8AC3E}">
        <p14:creationId xmlns:p14="http://schemas.microsoft.com/office/powerpoint/2010/main" val="3903930144"/>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68FA3-166F-8F66-AA8C-8F055019EA2B}"/>
            </a:ext>
          </a:extLst>
        </p:cNvPr>
        <p:cNvGrpSpPr/>
        <p:nvPr/>
      </p:nvGrpSpPr>
      <p:grpSpPr>
        <a:xfrm>
          <a:off x="0" y="0"/>
          <a:ext cx="0" cy="0"/>
          <a:chOff x="0" y="0"/>
          <a:chExt cx="0" cy="0"/>
        </a:xfrm>
      </p:grpSpPr>
      <p:pic>
        <p:nvPicPr>
          <p:cNvPr id="11" name="Picture 10" descr="bonn.png">
            <a:extLst>
              <a:ext uri="{FF2B5EF4-FFF2-40B4-BE49-F238E27FC236}">
                <a16:creationId xmlns:a16="http://schemas.microsoft.com/office/drawing/2014/main" id="{BE708F2D-B189-B041-C93F-401D967D004E}"/>
              </a:ext>
            </a:extLst>
          </p:cNvPr>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a:extLst>
              <a:ext uri="{FF2B5EF4-FFF2-40B4-BE49-F238E27FC236}">
                <a16:creationId xmlns:a16="http://schemas.microsoft.com/office/drawing/2014/main" id="{612EABF6-3932-80FD-9BA9-6BF9C15EAEE3}"/>
              </a:ext>
            </a:extLst>
          </p:cNvPr>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a:extLst>
              <a:ext uri="{FF2B5EF4-FFF2-40B4-BE49-F238E27FC236}">
                <a16:creationId xmlns:a16="http://schemas.microsoft.com/office/drawing/2014/main" id="{7F003BE8-3BFA-28BC-E76A-DB0A6A5FC0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a:extLst>
              <a:ext uri="{FF2B5EF4-FFF2-40B4-BE49-F238E27FC236}">
                <a16:creationId xmlns:a16="http://schemas.microsoft.com/office/drawing/2014/main" id="{AE2E6CC3-54A8-B1CB-4171-CB159241ECCE}"/>
              </a:ext>
            </a:extLst>
          </p:cNvPr>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a:extLst>
              <a:ext uri="{FF2B5EF4-FFF2-40B4-BE49-F238E27FC236}">
                <a16:creationId xmlns:a16="http://schemas.microsoft.com/office/drawing/2014/main" id="{87975AEA-2411-FDAA-CD1C-C7B9A6742A08}"/>
              </a:ext>
            </a:extLst>
          </p:cNvPr>
          <p:cNvPicPr>
            <a:picLocks noChangeAspect="1"/>
          </p:cNvPicPr>
          <p:nvPr/>
        </p:nvPicPr>
        <p:blipFill>
          <a:blip r:embed="rId6"/>
          <a:stretch>
            <a:fillRect/>
          </a:stretch>
        </p:blipFill>
        <p:spPr>
          <a:xfrm>
            <a:off x="10569576" y="5791200"/>
            <a:ext cx="1089024" cy="696976"/>
          </a:xfrm>
          <a:prstGeom prst="rect">
            <a:avLst/>
          </a:prstGeom>
        </p:spPr>
      </p:pic>
      <p:sp>
        <p:nvSpPr>
          <p:cNvPr id="3" name="TextBox 2">
            <a:extLst>
              <a:ext uri="{FF2B5EF4-FFF2-40B4-BE49-F238E27FC236}">
                <a16:creationId xmlns:a16="http://schemas.microsoft.com/office/drawing/2014/main" id="{8F6F8EC3-00FF-4982-3D2B-56123F9FD575}"/>
              </a:ext>
            </a:extLst>
          </p:cNvPr>
          <p:cNvSpPr txBox="1"/>
          <p:nvPr/>
        </p:nvSpPr>
        <p:spPr>
          <a:xfrm>
            <a:off x="1499456" y="467961"/>
            <a:ext cx="9955088" cy="584775"/>
          </a:xfrm>
          <a:prstGeom prst="rect">
            <a:avLst/>
          </a:prstGeom>
          <a:noFill/>
        </p:spPr>
        <p:txBody>
          <a:bodyPr wrap="square" rtlCol="0">
            <a:spAutoFit/>
          </a:bodyPr>
          <a:lstStyle/>
          <a:p>
            <a:pPr algn="ctr"/>
            <a:r>
              <a:rPr lang="en-NL" sz="3200" dirty="0">
                <a:solidFill>
                  <a:srgbClr val="FF0000"/>
                </a:solidFill>
                <a:latin typeface="Verdana" panose="020B0604030504040204" pitchFamily="34" charset="0"/>
                <a:ea typeface="Verdana" panose="020B0604030504040204" pitchFamily="34" charset="0"/>
                <a:cs typeface="Verdana" panose="020B0604030504040204" pitchFamily="34" charset="0"/>
              </a:rPr>
              <a:t>Pixel TPC PID performance</a:t>
            </a:r>
          </a:p>
        </p:txBody>
      </p:sp>
      <p:sp>
        <p:nvSpPr>
          <p:cNvPr id="14" name="TextBox 13">
            <a:extLst>
              <a:ext uri="{FF2B5EF4-FFF2-40B4-BE49-F238E27FC236}">
                <a16:creationId xmlns:a16="http://schemas.microsoft.com/office/drawing/2014/main" id="{AC22766B-A0AC-D7E4-B0AE-EC791FC9F211}"/>
              </a:ext>
            </a:extLst>
          </p:cNvPr>
          <p:cNvSpPr txBox="1"/>
          <p:nvPr/>
        </p:nvSpPr>
        <p:spPr>
          <a:xfrm>
            <a:off x="1334612" y="1763619"/>
            <a:ext cx="10119932" cy="3970318"/>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
                <a:srgbClr val="FF6600"/>
              </a:buClr>
              <a:buSzPct val="100000"/>
              <a:buFontTx/>
              <a:buBlip>
                <a:blip r:embed="rId7"/>
              </a:buBlip>
              <a:tabLst/>
              <a:defRPr/>
            </a:pPr>
            <a:r>
              <a:rPr lang="en-US" sz="1800" kern="0" dirty="0">
                <a:solidFill>
                  <a:srgbClr val="0066FF"/>
                </a:solidFill>
                <a:latin typeface="Verdana"/>
                <a:cs typeface="Verdana"/>
              </a:rPr>
              <a:t>The PID</a:t>
            </a:r>
            <a:r>
              <a:rPr kumimoji="0" lang="en-US" sz="1800" b="0" i="0" u="none" strike="noStrike" kern="0" cap="none" spc="0" normalizeH="0" baseline="0" noProof="0" dirty="0">
                <a:ln>
                  <a:noFill/>
                </a:ln>
                <a:solidFill>
                  <a:srgbClr val="0066FF"/>
                </a:solidFill>
                <a:effectLst/>
                <a:uLnTx/>
                <a:uFillTx/>
                <a:latin typeface="Verdana"/>
                <a:ea typeface="+mn-ea"/>
                <a:cs typeface="Verdana"/>
              </a:rPr>
              <a:t> resolution for an electron with </a:t>
            </a:r>
            <a:r>
              <a:rPr kumimoji="0" lang="en-GB" sz="1800" b="0" i="0" u="none" strike="noStrike" kern="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p</a:t>
            </a:r>
            <a:r>
              <a:rPr kumimoji="0" lang="en-NL" sz="1800" b="0" i="0" u="none" strike="noStrike" kern="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=5,6 GeV/c </a:t>
            </a:r>
            <a:r>
              <a:rPr kumimoji="0" lang="en-US" sz="1800" b="0" i="0" u="none" strike="noStrike" kern="0" cap="none" spc="0" normalizeH="0" baseline="0" noProof="0" dirty="0">
                <a:ln>
                  <a:noFill/>
                </a:ln>
                <a:solidFill>
                  <a:srgbClr val="0066FF"/>
                </a:solidFill>
                <a:effectLst/>
                <a:uLnTx/>
                <a:uFillTx/>
                <a:latin typeface="Verdana"/>
                <a:ea typeface="+mn-ea"/>
                <a:cs typeface="Verdana"/>
              </a:rPr>
              <a:t>of 1 m track length with 60% coverage is measured to be 2.9(3.6)% at B = 1 Tesla</a:t>
            </a:r>
            <a:r>
              <a:rPr lang="en-US" sz="1800" kern="0" dirty="0">
                <a:solidFill>
                  <a:srgbClr val="0066FF"/>
                </a:solidFill>
                <a:latin typeface="Verdana"/>
                <a:cs typeface="Verdana"/>
              </a:rPr>
              <a:t>.</a:t>
            </a:r>
            <a:r>
              <a:rPr kumimoji="0" lang="en-US" sz="1800" b="0" i="0" u="none" strike="noStrike" kern="0" cap="none" spc="0" normalizeH="0" baseline="0" noProof="0" dirty="0">
                <a:ln>
                  <a:noFill/>
                </a:ln>
                <a:solidFill>
                  <a:srgbClr val="0066FF"/>
                </a:solidFill>
                <a:effectLst/>
                <a:uLnTx/>
                <a:uFillTx/>
                <a:latin typeface="Verdana"/>
                <a:ea typeface="+mn-ea"/>
                <a:cs typeface="Verdana"/>
              </a:rPr>
              <a:t> </a:t>
            </a:r>
          </a:p>
          <a:p>
            <a:pPr marL="342900" marR="0" lvl="0" indent="-342900" algn="l" defTabSz="914400" rtl="0" eaLnBrk="0" fontAlgn="base" latinLnBrk="0" hangingPunct="0">
              <a:lnSpc>
                <a:spcPct val="100000"/>
              </a:lnSpc>
              <a:spcBef>
                <a:spcPct val="20000"/>
              </a:spcBef>
              <a:spcAft>
                <a:spcPct val="0"/>
              </a:spcAft>
              <a:buClr>
                <a:srgbClr val="FF6600"/>
              </a:buClr>
              <a:buSzPct val="100000"/>
              <a:buFontTx/>
              <a:buBlip>
                <a:blip r:embed="rId7"/>
              </a:buBlip>
              <a:tabLst/>
              <a:defRPr/>
            </a:pPr>
            <a:r>
              <a:rPr kumimoji="0" lang="en-US" sz="1800" b="0" i="0" u="none" strike="noStrike" kern="0" cap="none" spc="0" normalizeH="0" baseline="0" noProof="0" dirty="0">
                <a:ln>
                  <a:noFill/>
                </a:ln>
                <a:solidFill>
                  <a:srgbClr val="0066FF"/>
                </a:solidFill>
                <a:effectLst/>
                <a:uLnTx/>
                <a:uFillTx/>
                <a:latin typeface="Verdana"/>
                <a:ea typeface="+mn-ea"/>
                <a:cs typeface="Verdana"/>
              </a:rPr>
              <a:t>The extrapolated </a:t>
            </a:r>
            <a:r>
              <a:rPr lang="en-US" sz="1800" kern="0" dirty="0">
                <a:solidFill>
                  <a:srgbClr val="0066FF"/>
                </a:solidFill>
                <a:latin typeface="Verdana"/>
                <a:cs typeface="Verdana"/>
              </a:rPr>
              <a:t>PID</a:t>
            </a:r>
            <a:r>
              <a:rPr kumimoji="0" lang="en-US" sz="1800" b="0" i="0" u="none" strike="noStrike" kern="0" cap="none" spc="0" normalizeH="0" baseline="0" noProof="0" dirty="0">
                <a:ln>
                  <a:noFill/>
                </a:ln>
                <a:solidFill>
                  <a:srgbClr val="0066FF"/>
                </a:solidFill>
                <a:effectLst/>
                <a:uLnTx/>
                <a:uFillTx/>
                <a:latin typeface="Verdana"/>
                <a:ea typeface="+mn-ea"/>
                <a:cs typeface="Verdana"/>
              </a:rPr>
              <a:t> resolution for </a:t>
            </a:r>
            <a:r>
              <a:rPr lang="en-US" sz="1800" kern="0" dirty="0">
                <a:solidFill>
                  <a:srgbClr val="0066FF"/>
                </a:solidFill>
                <a:latin typeface="Verdana"/>
                <a:cs typeface="Verdana"/>
              </a:rPr>
              <a:t>an ILD</a:t>
            </a:r>
            <a:r>
              <a:rPr kumimoji="0" lang="en-US" sz="1800" b="0" i="0" u="none" strike="noStrike" kern="0" cap="none" spc="0" normalizeH="0" baseline="0" noProof="0" dirty="0">
                <a:ln>
                  <a:noFill/>
                </a:ln>
                <a:solidFill>
                  <a:srgbClr val="0066FF"/>
                </a:solidFill>
                <a:effectLst/>
                <a:uLnTx/>
                <a:uFillTx/>
                <a:latin typeface="Verdana"/>
                <a:ea typeface="+mn-ea"/>
                <a:cs typeface="Verdana"/>
              </a:rPr>
              <a:t> detector is 2.4% (3%) </a:t>
            </a:r>
          </a:p>
          <a:p>
            <a:pPr marL="342900" marR="0" lvl="0" indent="-342900" algn="l" defTabSz="914400" rtl="0" eaLnBrk="0" fontAlgn="base" latinLnBrk="0" hangingPunct="0">
              <a:lnSpc>
                <a:spcPct val="100000"/>
              </a:lnSpc>
              <a:spcBef>
                <a:spcPct val="20000"/>
              </a:spcBef>
              <a:spcAft>
                <a:spcPct val="0"/>
              </a:spcAft>
              <a:buClr>
                <a:srgbClr val="FF6600"/>
              </a:buClr>
              <a:buSzPct val="100000"/>
              <a:buFontTx/>
              <a:buBlip>
                <a:blip r:embed="rId7"/>
              </a:buBlip>
              <a:tabLst/>
              <a:defRPr/>
            </a:pPr>
            <a:r>
              <a:rPr kumimoji="0" lang="en-US" sz="1800" b="0" i="0" u="none" strike="noStrike" kern="0" cap="none" spc="0" normalizeH="0" baseline="0" noProof="0" dirty="0">
                <a:ln>
                  <a:noFill/>
                </a:ln>
                <a:solidFill>
                  <a:srgbClr val="0066FF"/>
                </a:solidFill>
                <a:effectLst/>
                <a:uLnTx/>
                <a:uFillTx/>
                <a:latin typeface="Verdana"/>
                <a:ea typeface="+mn-ea"/>
                <a:cs typeface="Verdana"/>
              </a:rPr>
              <a:t>This allows for particle identification and separation of kaons from </a:t>
            </a:r>
            <a:r>
              <a:rPr kumimoji="0" lang="en-US" sz="1800" b="0" i="0" u="none" strike="noStrike" kern="0" cap="none" spc="0" normalizeH="0" baseline="0" noProof="0" dirty="0" err="1">
                <a:ln>
                  <a:noFill/>
                </a:ln>
                <a:solidFill>
                  <a:srgbClr val="0066FF"/>
                </a:solidFill>
                <a:effectLst/>
                <a:uLnTx/>
                <a:uFillTx/>
                <a:latin typeface="Verdana"/>
                <a:ea typeface="+mn-ea"/>
                <a:cs typeface="Verdana"/>
              </a:rPr>
              <a:t>pions</a:t>
            </a:r>
            <a:r>
              <a:rPr kumimoji="0" lang="en-US" sz="1800" b="0" i="0" u="none" strike="noStrike" kern="0" cap="none" spc="0" normalizeH="0" baseline="0" noProof="0" dirty="0">
                <a:ln>
                  <a:noFill/>
                </a:ln>
                <a:solidFill>
                  <a:srgbClr val="0066FF"/>
                </a:solidFill>
                <a:effectLst/>
                <a:uLnTx/>
                <a:uFillTx/>
                <a:latin typeface="Verdana"/>
                <a:ea typeface="+mn-ea"/>
                <a:cs typeface="Verdana"/>
              </a:rPr>
              <a:t> up to momenta of </a:t>
            </a:r>
            <a:r>
              <a:rPr kumimoji="0" lang="en-US" sz="1800" b="0" i="0" u="none" strike="noStrike" kern="0" cap="none" spc="0" normalizeH="0" baseline="0" noProof="0" dirty="0">
                <a:ln>
                  <a:noFill/>
                </a:ln>
                <a:solidFill>
                  <a:srgbClr val="FF0000"/>
                </a:solidFill>
                <a:effectLst/>
                <a:uLnTx/>
                <a:uFillTx/>
                <a:latin typeface="Verdana"/>
                <a:ea typeface="+mn-ea"/>
                <a:cs typeface="Verdana"/>
              </a:rPr>
              <a:t>45 GeV </a:t>
            </a:r>
            <a:r>
              <a:rPr kumimoji="0" lang="en-US" sz="1800" b="0" i="0" u="none" strike="noStrike" kern="0" cap="none" spc="0" normalizeH="0" baseline="0" noProof="0" dirty="0">
                <a:ln>
                  <a:noFill/>
                </a:ln>
                <a:solidFill>
                  <a:srgbClr val="0066FF"/>
                </a:solidFill>
                <a:effectLst/>
                <a:uLnTx/>
                <a:uFillTx/>
                <a:latin typeface="Verdana"/>
                <a:ea typeface="+mn-ea"/>
                <a:cs typeface="Verdana"/>
              </a:rPr>
              <a:t>with more than </a:t>
            </a:r>
            <a:r>
              <a:rPr kumimoji="0" lang="en-US" sz="1800" b="0" i="0" u="none" strike="noStrike" kern="0" cap="none" spc="0" normalizeH="0" baseline="0" noProof="0" dirty="0">
                <a:ln>
                  <a:noFill/>
                </a:ln>
                <a:solidFill>
                  <a:srgbClr val="FF0000"/>
                </a:solidFill>
                <a:effectLst/>
                <a:uLnTx/>
                <a:uFillTx/>
                <a:latin typeface="Verdana"/>
                <a:ea typeface="+mn-ea"/>
                <a:cs typeface="Verdana"/>
              </a:rPr>
              <a:t>5.5</a:t>
            </a:r>
            <a:r>
              <a:rPr kumimoji="0" lang="en-US" sz="1800" b="0" i="0" u="none" strike="noStrike" kern="0" cap="none" spc="0" normalizeH="0" baseline="0" noProof="0" dirty="0">
                <a:ln>
                  <a:noFill/>
                </a:ln>
                <a:solidFill>
                  <a:srgbClr val="FF0000"/>
                </a:solidFill>
                <a:effectLst/>
                <a:uLnTx/>
                <a:uFillTx/>
                <a:latin typeface="Symbol" pitchFamily="2" charset="2"/>
                <a:cs typeface="Verdana"/>
              </a:rPr>
              <a:t>s</a:t>
            </a:r>
            <a:r>
              <a:rPr kumimoji="0" lang="en-US" sz="1800" b="0" i="0" u="none" strike="noStrike" kern="0" cap="none" spc="0" normalizeH="0" baseline="0" noProof="0" dirty="0">
                <a:ln>
                  <a:noFill/>
                </a:ln>
                <a:solidFill>
                  <a:srgbClr val="FF0000"/>
                </a:solidFill>
                <a:effectLst/>
                <a:uLnTx/>
                <a:uFillTx/>
                <a:latin typeface="Verdana"/>
                <a:ea typeface="+mn-ea"/>
                <a:cs typeface="Verdana"/>
              </a:rPr>
              <a:t> (4.5</a:t>
            </a:r>
            <a:r>
              <a:rPr kumimoji="0" lang="en-US" sz="1800" b="0" i="0" u="none" strike="noStrike" kern="0" cap="none" spc="0" normalizeH="0" baseline="0" noProof="0" dirty="0">
                <a:ln>
                  <a:noFill/>
                </a:ln>
                <a:solidFill>
                  <a:srgbClr val="FF0000"/>
                </a:solidFill>
                <a:effectLst/>
                <a:uLnTx/>
                <a:uFillTx/>
                <a:latin typeface="Symbol" pitchFamily="2" charset="2"/>
                <a:cs typeface="Verdana"/>
              </a:rPr>
              <a:t>s</a:t>
            </a:r>
            <a:r>
              <a:rPr kumimoji="0" lang="en-US" sz="1800" b="0" i="0" u="none" strike="noStrike" kern="0" cap="none" spc="0" normalizeH="0" baseline="0" noProof="0" dirty="0">
                <a:ln>
                  <a:noFill/>
                </a:ln>
                <a:solidFill>
                  <a:srgbClr val="FF0000"/>
                </a:solidFill>
                <a:effectLst/>
                <a:uLnTx/>
                <a:uFillTx/>
                <a:latin typeface="Verdana"/>
                <a:ea typeface="+mn-ea"/>
                <a:cs typeface="Verdana"/>
              </a:rPr>
              <a:t>) </a:t>
            </a:r>
            <a:r>
              <a:rPr kumimoji="0" lang="en-US" sz="1800" b="0" i="0" u="none" strike="noStrike" kern="0" cap="none" spc="0" normalizeH="0" baseline="0" noProof="0" dirty="0">
                <a:ln>
                  <a:noFill/>
                </a:ln>
                <a:solidFill>
                  <a:srgbClr val="0066FF"/>
                </a:solidFill>
                <a:effectLst/>
                <a:uLnTx/>
                <a:uFillTx/>
                <a:latin typeface="Verdana"/>
                <a:ea typeface="+mn-ea"/>
                <a:cs typeface="Verdana"/>
              </a:rPr>
              <a:t>for cos </a:t>
            </a:r>
            <a:r>
              <a:rPr kumimoji="0" lang="en-US" sz="1800" b="0" i="0" u="none" strike="noStrike" kern="0" cap="none" spc="0" normalizeH="0" baseline="0" noProof="0" dirty="0">
                <a:ln>
                  <a:noFill/>
                </a:ln>
                <a:solidFill>
                  <a:srgbClr val="0066FF"/>
                </a:solidFill>
                <a:effectLst/>
                <a:uLnTx/>
                <a:uFillTx/>
                <a:latin typeface="Symbol" pitchFamily="2" charset="2"/>
                <a:ea typeface="+mn-ea"/>
                <a:cs typeface="Verdana"/>
              </a:rPr>
              <a:t>q</a:t>
            </a:r>
            <a:r>
              <a:rPr lang="en-US" sz="1800" kern="0" dirty="0">
                <a:solidFill>
                  <a:srgbClr val="0066FF"/>
                </a:solidFill>
                <a:latin typeface="Verdana"/>
                <a:cs typeface="Verdana"/>
              </a:rPr>
              <a:t> =</a:t>
            </a:r>
            <a:r>
              <a:rPr kumimoji="0" lang="en-US" sz="1800" b="0" i="0" u="none" strike="noStrike" kern="0" cap="none" spc="0" normalizeH="0" baseline="0" noProof="0" dirty="0">
                <a:ln>
                  <a:noFill/>
                </a:ln>
                <a:solidFill>
                  <a:srgbClr val="0066FF"/>
                </a:solidFill>
                <a:effectLst/>
                <a:uLnTx/>
                <a:uFillTx/>
                <a:latin typeface="Verdana"/>
                <a:ea typeface="+mn-ea"/>
                <a:cs typeface="Verdana"/>
              </a:rPr>
              <a:t> 0. The separation </a:t>
            </a:r>
            <a:r>
              <a:rPr lang="en-US" sz="1800" kern="0" dirty="0">
                <a:solidFill>
                  <a:srgbClr val="0066FF"/>
                </a:solidFill>
                <a:latin typeface="Verdana"/>
                <a:cs typeface="Verdana"/>
              </a:rPr>
              <a:t>in</a:t>
            </a:r>
            <a:r>
              <a:rPr kumimoji="0" lang="en-US" sz="1800" b="0" i="0" u="none" strike="noStrike" kern="0" cap="none" spc="0" normalizeH="0" baseline="0" noProof="0" dirty="0">
                <a:ln>
                  <a:noFill/>
                </a:ln>
                <a:solidFill>
                  <a:srgbClr val="0066FF"/>
                </a:solidFill>
                <a:effectLst/>
                <a:uLnTx/>
                <a:uFillTx/>
                <a:latin typeface="Verdana"/>
                <a:ea typeface="+mn-ea"/>
                <a:cs typeface="Verdana"/>
              </a:rPr>
              <a:t>creases up to cos </a:t>
            </a:r>
            <a:r>
              <a:rPr kumimoji="0" lang="en-US" sz="1800" b="0" i="0" u="none" strike="noStrike" kern="0" cap="none" spc="0" normalizeH="0" baseline="0" noProof="0" dirty="0">
                <a:ln>
                  <a:noFill/>
                </a:ln>
                <a:solidFill>
                  <a:srgbClr val="0066FF"/>
                </a:solidFill>
                <a:effectLst/>
                <a:uLnTx/>
                <a:uFillTx/>
                <a:latin typeface="Symbol" pitchFamily="2" charset="2"/>
                <a:ea typeface="+mn-ea"/>
                <a:cs typeface="Verdana"/>
              </a:rPr>
              <a:t>q</a:t>
            </a:r>
            <a:r>
              <a:rPr lang="en-US" sz="1800" kern="0" dirty="0">
                <a:solidFill>
                  <a:srgbClr val="0066FF"/>
                </a:solidFill>
                <a:latin typeface="Verdana"/>
                <a:cs typeface="Verdana"/>
              </a:rPr>
              <a:t> =</a:t>
            </a:r>
            <a:r>
              <a:rPr kumimoji="0" lang="en-US" sz="1800" b="0" i="0" u="none" strike="noStrike" kern="0" cap="none" spc="0" normalizeH="0" baseline="0" noProof="0" dirty="0">
                <a:ln>
                  <a:noFill/>
                </a:ln>
                <a:solidFill>
                  <a:srgbClr val="0066FF"/>
                </a:solidFill>
                <a:effectLst/>
                <a:uLnTx/>
                <a:uFillTx/>
                <a:latin typeface="Verdana"/>
                <a:ea typeface="+mn-ea"/>
                <a:cs typeface="Verdana"/>
              </a:rPr>
              <a:t> 0.85 (see back up slide). </a:t>
            </a:r>
          </a:p>
          <a:p>
            <a:pPr marL="342900" marR="0" lvl="0" indent="-342900" algn="l" defTabSz="914400" rtl="0" eaLnBrk="0" fontAlgn="base" latinLnBrk="0" hangingPunct="0">
              <a:lnSpc>
                <a:spcPct val="100000"/>
              </a:lnSpc>
              <a:spcBef>
                <a:spcPct val="20000"/>
              </a:spcBef>
              <a:spcAft>
                <a:spcPct val="0"/>
              </a:spcAft>
              <a:buClr>
                <a:srgbClr val="FF6600"/>
              </a:buClr>
              <a:buSzPct val="100000"/>
              <a:buFontTx/>
              <a:buBlip>
                <a:blip r:embed="rId7"/>
              </a:buBlip>
              <a:tabLst/>
              <a:defRPr/>
            </a:pPr>
            <a:r>
              <a:rPr lang="en-US" sz="1800" kern="0" dirty="0">
                <a:solidFill>
                  <a:srgbClr val="0066FF"/>
                </a:solidFill>
                <a:latin typeface="Verdana"/>
                <a:cs typeface="Verdana"/>
              </a:rPr>
              <a:t>As demonstrated, the digital read out of a pixel TPC with a small pixel size allows to perform hit and cluster counting</a:t>
            </a:r>
          </a:p>
          <a:p>
            <a:pPr marL="342900" marR="0" lvl="0" indent="-342900" algn="l" defTabSz="914400" rtl="0" eaLnBrk="0" fontAlgn="base" latinLnBrk="0" hangingPunct="0">
              <a:lnSpc>
                <a:spcPct val="100000"/>
              </a:lnSpc>
              <a:spcBef>
                <a:spcPct val="20000"/>
              </a:spcBef>
              <a:spcAft>
                <a:spcPct val="0"/>
              </a:spcAft>
              <a:buClr>
                <a:srgbClr val="FF6600"/>
              </a:buClr>
              <a:buSzPct val="100000"/>
              <a:buFontTx/>
              <a:buBlip>
                <a:blip r:embed="rId7"/>
              </a:buBlip>
              <a:tabLst/>
              <a:defRPr/>
            </a:pPr>
            <a:endParaRPr lang="en-US" sz="1800" kern="0" dirty="0">
              <a:solidFill>
                <a:srgbClr val="0066FF"/>
              </a:solidFill>
              <a:latin typeface="Verdana"/>
              <a:cs typeface="Verdana"/>
            </a:endParaRPr>
          </a:p>
          <a:p>
            <a:pPr marL="342900" marR="0" lvl="0" indent="-342900" algn="l" defTabSz="914400" rtl="0" eaLnBrk="0" fontAlgn="base" latinLnBrk="0" hangingPunct="0">
              <a:lnSpc>
                <a:spcPct val="100000"/>
              </a:lnSpc>
              <a:spcBef>
                <a:spcPct val="20000"/>
              </a:spcBef>
              <a:spcAft>
                <a:spcPct val="0"/>
              </a:spcAft>
              <a:buClr>
                <a:srgbClr val="FF6600"/>
              </a:buClr>
              <a:buSzPct val="100000"/>
              <a:buFontTx/>
              <a:buBlip>
                <a:blip r:embed="rId7"/>
              </a:buBlip>
              <a:tabLst/>
              <a:defRPr/>
            </a:pPr>
            <a:r>
              <a:rPr lang="en-US" sz="1800" kern="0" dirty="0">
                <a:solidFill>
                  <a:srgbClr val="0066FF"/>
                </a:solidFill>
                <a:latin typeface="Verdana"/>
                <a:cs typeface="Verdana"/>
              </a:rPr>
              <a:t>Currently a coverage of ~60% is realized with the TPX3 chip. Using the next generation TPX4 chip with Through Silicon Via‘s will allow to enlarge the coverage and increase the PID and tracking performance. The R&amp;D is part of the DRD1 program    </a:t>
            </a:r>
            <a:endParaRPr kumimoji="0" lang="en-US" sz="2000" b="0" i="0" u="none" strike="noStrike" kern="0" cap="none" spc="0" normalizeH="0" baseline="0" noProof="0" dirty="0">
              <a:ln>
                <a:noFill/>
              </a:ln>
              <a:solidFill>
                <a:srgbClr val="000000"/>
              </a:solidFill>
              <a:effectLst/>
              <a:uLnTx/>
              <a:uFillTx/>
              <a:latin typeface="Verdana"/>
              <a:ea typeface="+mn-ea"/>
              <a:cs typeface="Verdana"/>
            </a:endParaRPr>
          </a:p>
        </p:txBody>
      </p:sp>
    </p:spTree>
    <p:extLst>
      <p:ext uri="{BB962C8B-B14F-4D97-AF65-F5344CB8AC3E}">
        <p14:creationId xmlns:p14="http://schemas.microsoft.com/office/powerpoint/2010/main" val="80175156"/>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CC231-EC49-46BA-B8D3-09F05285A0A1}"/>
              </a:ext>
            </a:extLst>
          </p:cNvPr>
          <p:cNvSpPr>
            <a:spLocks noGrp="1"/>
          </p:cNvSpPr>
          <p:nvPr>
            <p:ph type="title"/>
          </p:nvPr>
        </p:nvSpPr>
        <p:spPr>
          <a:xfrm>
            <a:off x="948267" y="188640"/>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A Pixel TPC at a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39822A7A-1EC3-441B-8C12-ABFF22A4945A}"/>
              </a:ext>
            </a:extLst>
          </p:cNvPr>
          <p:cNvSpPr>
            <a:spLocks noGrp="1"/>
          </p:cNvSpPr>
          <p:nvPr>
            <p:ph idx="1"/>
          </p:nvPr>
        </p:nvSpPr>
        <p:spPr>
          <a:xfrm>
            <a:off x="910207" y="1484654"/>
            <a:ext cx="7346033" cy="5184706"/>
          </a:xfrm>
        </p:spPr>
        <p:txBody>
          <a:bodyPr>
            <a:normAutofit/>
          </a:bodyPr>
          <a:lstStyle/>
          <a:p>
            <a:pPr marL="0" indent="0">
              <a:buNone/>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At the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a pixel TPC as a central tracker – sliced between silicon detectors as in the ILD concept detector - is well suited to carry out the WW, ZH and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tt</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physics program. </a:t>
            </a:r>
          </a:p>
          <a:p>
            <a:pPr marL="0" indent="0">
              <a:buNone/>
            </a:pPr>
            <a:endParaRPr lang="nl-NL" dirty="0"/>
          </a:p>
        </p:txBody>
      </p:sp>
      <p:sp>
        <p:nvSpPr>
          <p:cNvPr id="4" name="Tijdelijke aanduiding voor datum 3">
            <a:extLst>
              <a:ext uri="{FF2B5EF4-FFF2-40B4-BE49-F238E27FC236}">
                <a16:creationId xmlns:a16="http://schemas.microsoft.com/office/drawing/2014/main" id="{143A0E9E-8C1A-470F-B709-7C23131E6295}"/>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26/10/2020</a:t>
            </a:r>
            <a:endParaRPr lang="en-GB" dirty="0"/>
          </a:p>
        </p:txBody>
      </p:sp>
      <p:sp>
        <p:nvSpPr>
          <p:cNvPr id="5" name="Tijdelijke aanduiding voor voettekst 4">
            <a:extLst>
              <a:ext uri="{FF2B5EF4-FFF2-40B4-BE49-F238E27FC236}">
                <a16:creationId xmlns:a16="http://schemas.microsoft.com/office/drawing/2014/main" id="{1F214B82-A4FE-404C-8B1B-22CB8F49BAA6}"/>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pic>
        <p:nvPicPr>
          <p:cNvPr id="10" name="Picture 9">
            <a:extLst>
              <a:ext uri="{FF2B5EF4-FFF2-40B4-BE49-F238E27FC236}">
                <a16:creationId xmlns:a16="http://schemas.microsoft.com/office/drawing/2014/main" id="{A776C8F5-4D7C-1845-AB26-BC4CCE072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6240" y="1132197"/>
            <a:ext cx="3792693" cy="180369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DB54FF0-E99C-422E-661D-9F132280184A}"/>
                  </a:ext>
                </a:extLst>
              </p:cNvPr>
              <p:cNvSpPr txBox="1"/>
              <p:nvPr/>
            </p:nvSpPr>
            <p:spPr>
              <a:xfrm>
                <a:off x="922371" y="3261171"/>
                <a:ext cx="10718245" cy="2923877"/>
              </a:xfrm>
              <a:prstGeom prst="rect">
                <a:avLst/>
              </a:prstGeom>
              <a:noFill/>
            </p:spPr>
            <p:txBody>
              <a:bodyPr wrap="square">
                <a:spAutoFit/>
              </a:bodyPr>
              <a:lstStyle/>
              <a:p>
                <a:pPr marL="0" indent="0">
                  <a:buNone/>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At the CEPC a pixel TPC is selected as one of the baseline CDR/TDR detectors</a:t>
                </a:r>
              </a:p>
              <a:p>
                <a:pPr marL="0" indent="0">
                  <a:buNone/>
                </a:pPr>
                <a:endParaRPr lang="en-GB" sz="2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 more challenging situation for a TPC is running at the Z and in particular the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Tera Z program with </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L = 140 10</a:t>
                </a:r>
                <a:r>
                  <a:rPr lang="nl-NL"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34</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cm</a:t>
                </a:r>
                <a:r>
                  <a:rPr lang="nl-NL"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-2</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s</a:t>
                </a:r>
                <a:r>
                  <a:rPr lang="nl-NL"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-1</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and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Z</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bosons</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produced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 rate of </a:t>
                </a:r>
                <a14:m>
                  <m:oMath xmlns:m="http://schemas.openxmlformats.org/officeDocument/2006/math">
                    <m:r>
                      <a:rPr lang="nl-NL" sz="2000" b="0" i="1" smtClean="0">
                        <a:solidFill>
                          <a:srgbClr val="0066FF"/>
                        </a:solidFill>
                        <a:latin typeface="Cambria Math" panose="02040503050406030204" pitchFamily="18" charset="0"/>
                      </a:rPr>
                      <m:t>~</m:t>
                    </m:r>
                  </m:oMath>
                </a14:m>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40 kHz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and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huge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beam</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backgrounds</a:t>
                </a:r>
                <a:r>
                  <a:rPr lang="nl-NL"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marL="0" indent="0">
                  <a:buNone/>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 10 Giga-Z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physics program looks realistic with a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GridPix</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pixel TPC and an improved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MDI design.  </a:t>
                </a:r>
              </a:p>
              <a:p>
                <a:pPr marL="0" indent="0">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18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lang="nl-NL" sz="1800" dirty="0">
                    <a:solidFill>
                      <a:srgbClr val="0066FF"/>
                    </a:solidFill>
                    <a:latin typeface="Verdana" panose="020B0604030504040204" pitchFamily="34" charset="0"/>
                    <a:ea typeface="Verdana" panose="020B0604030504040204" pitchFamily="34" charset="0"/>
                    <a:cs typeface="Verdana" panose="020B0604030504040204" pitchFamily="34" charset="0"/>
                  </a:rPr>
                  <a:t>For </a:t>
                </a:r>
                <a:r>
                  <a:rPr lang="nl-NL"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detailed</a:t>
                </a:r>
                <a:r>
                  <a:rPr lang="nl-NL" sz="1800" dirty="0">
                    <a:solidFill>
                      <a:srgbClr val="0066FF"/>
                    </a:solidFill>
                    <a:latin typeface="Verdana" panose="020B0604030504040204" pitchFamily="34" charset="0"/>
                    <a:ea typeface="Verdana" panose="020B0604030504040204" pitchFamily="34" charset="0"/>
                    <a:cs typeface="Verdana" panose="020B0604030504040204" pitchFamily="34" charset="0"/>
                  </a:rPr>
                  <a:t> studies/</a:t>
                </a:r>
                <a:r>
                  <a:rPr lang="nl-NL"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questions</a:t>
                </a:r>
                <a:r>
                  <a:rPr lang="nl-NL" sz="18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lang="nl-NL"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answers</a:t>
                </a:r>
                <a:r>
                  <a:rPr lang="nl-NL" sz="18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see</a:t>
                </a:r>
                <a:r>
                  <a:rPr lang="nl-NL" sz="18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backup</a:t>
                </a:r>
                <a:r>
                  <a:rPr lang="nl-NL" sz="1800" dirty="0">
                    <a:solidFill>
                      <a:srgbClr val="0066FF"/>
                    </a:solidFill>
                    <a:latin typeface="Verdana" panose="020B0604030504040204" pitchFamily="34" charset="0"/>
                    <a:ea typeface="Verdana" panose="020B0604030504040204" pitchFamily="34" charset="0"/>
                    <a:cs typeface="Verdana" panose="020B0604030504040204" pitchFamily="34" charset="0"/>
                  </a:rPr>
                  <a:t> slides</a:t>
                </a:r>
              </a:p>
            </p:txBody>
          </p:sp>
        </mc:Choice>
        <mc:Fallback xmlns="">
          <p:sp>
            <p:nvSpPr>
              <p:cNvPr id="7" name="TextBox 6">
                <a:extLst>
                  <a:ext uri="{FF2B5EF4-FFF2-40B4-BE49-F238E27FC236}">
                    <a16:creationId xmlns:a16="http://schemas.microsoft.com/office/drawing/2014/main" id="{DDB54FF0-E99C-422E-661D-9F132280184A}"/>
                  </a:ext>
                </a:extLst>
              </p:cNvPr>
              <p:cNvSpPr txBox="1">
                <a:spLocks noRot="1" noChangeAspect="1" noMove="1" noResize="1" noEditPoints="1" noAdjustHandles="1" noChangeArrowheads="1" noChangeShapeType="1" noTextEdit="1"/>
              </p:cNvSpPr>
              <p:nvPr/>
            </p:nvSpPr>
            <p:spPr>
              <a:xfrm>
                <a:off x="922371" y="3261171"/>
                <a:ext cx="10718245" cy="2923877"/>
              </a:xfrm>
              <a:prstGeom prst="rect">
                <a:avLst/>
              </a:prstGeom>
              <a:blipFill>
                <a:blip r:embed="rId3"/>
                <a:stretch>
                  <a:fillRect l="-592" t="-1293" r="-592"/>
                </a:stretch>
              </a:blipFill>
            </p:spPr>
            <p:txBody>
              <a:bodyPr/>
              <a:lstStyle/>
              <a:p>
                <a:r>
                  <a:rPr lang="nl-NL">
                    <a:noFill/>
                  </a:rPr>
                  <a:t> </a:t>
                </a:r>
              </a:p>
            </p:txBody>
          </p:sp>
        </mc:Fallback>
      </mc:AlternateContent>
    </p:spTree>
    <p:extLst>
      <p:ext uri="{BB962C8B-B14F-4D97-AF65-F5344CB8AC3E}">
        <p14:creationId xmlns:p14="http://schemas.microsoft.com/office/powerpoint/2010/main" val="2218079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7AB7F-BB93-1C3C-B5D2-DEE4024A88D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9C7C71-5D30-EBDD-1E6F-F1AB7DF87A45}"/>
              </a:ext>
            </a:extLst>
          </p:cNvPr>
          <p:cNvSpPr>
            <a:spLocks noGrp="1"/>
          </p:cNvSpPr>
          <p:nvPr>
            <p:ph type="title"/>
          </p:nvPr>
        </p:nvSpPr>
        <p:spPr>
          <a:xfrm>
            <a:off x="948267" y="188640"/>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Detector MDI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optimization</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for</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FCCee</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45C45CAA-29D0-6B13-B318-E95BD92CB2DE}"/>
              </a:ext>
            </a:extLst>
          </p:cNvPr>
          <p:cNvSpPr>
            <a:spLocks noGrp="1"/>
          </p:cNvSpPr>
          <p:nvPr>
            <p:ph idx="1"/>
          </p:nvPr>
        </p:nvSpPr>
        <p:spPr>
          <a:xfrm>
            <a:off x="910207" y="1268760"/>
            <a:ext cx="7058001" cy="4524585"/>
          </a:xfrm>
        </p:spPr>
        <p:txBody>
          <a:bodyPr>
            <a:normAutofit/>
          </a:bodyPr>
          <a:lstStyle/>
          <a:p>
            <a:pPr marL="0" indent="0">
              <a:buNone/>
            </a:pP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This is important to reduced the machine backgrounds from beam-</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strahlung</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and synchrotron radiation. </a:t>
            </a:r>
          </a:p>
          <a:p>
            <a:pPr marL="0" indent="0">
              <a:buNone/>
            </a:pPr>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The problem with the current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Machine-Detector-Interface (MDI) - so the interaction region is that there are many machine elements near the detector, that create </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2"/>
              </a:rPr>
              <a:t>huge</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backgrounds from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beamstrahlung</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2500 – 20 times higher than in the ILC.</a:t>
            </a:r>
          </a:p>
          <a:p>
            <a:pPr marL="0" indent="0">
              <a:buNone/>
            </a:pPr>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Recently the FCC </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3"/>
              </a:rPr>
              <a:t>synchrotron radiation</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bakcgorund</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turned out to be up to </a:t>
            </a:r>
            <a:r>
              <a:rPr lang="en-GB" dirty="0">
                <a:solidFill>
                  <a:srgbClr val="FF0000"/>
                </a:solidFill>
                <a:latin typeface="Verdana" panose="020B0604030504040204" pitchFamily="34" charset="0"/>
                <a:ea typeface="Verdana" panose="020B0604030504040204" pitchFamily="34" charset="0"/>
                <a:cs typeface="Verdana" panose="020B0604030504040204" pitchFamily="34" charset="0"/>
              </a:rPr>
              <a:t>five</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orders of magnitude larger than the beam background. </a:t>
            </a:r>
          </a:p>
          <a:p>
            <a:pPr marL="0" indent="0">
              <a:buNone/>
            </a:pP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It is clear that this makes it difficult to operate any type of detector… </a:t>
            </a:r>
          </a:p>
          <a:p>
            <a:pPr marL="0" indent="0">
              <a:buNone/>
            </a:pPr>
            <a:endParaRPr lang="nl-NL" dirty="0"/>
          </a:p>
        </p:txBody>
      </p:sp>
      <p:sp>
        <p:nvSpPr>
          <p:cNvPr id="4" name="Tijdelijke aanduiding voor datum 3">
            <a:extLst>
              <a:ext uri="{FF2B5EF4-FFF2-40B4-BE49-F238E27FC236}">
                <a16:creationId xmlns:a16="http://schemas.microsoft.com/office/drawing/2014/main" id="{F93C9B60-5D0E-9173-6082-12982A19EF5A}"/>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26/10/2020</a:t>
            </a:r>
            <a:endParaRPr lang="en-GB" dirty="0"/>
          </a:p>
        </p:txBody>
      </p:sp>
      <p:sp>
        <p:nvSpPr>
          <p:cNvPr id="5" name="Tijdelijke aanduiding voor voettekst 4">
            <a:extLst>
              <a:ext uri="{FF2B5EF4-FFF2-40B4-BE49-F238E27FC236}">
                <a16:creationId xmlns:a16="http://schemas.microsoft.com/office/drawing/2014/main" id="{427AC1A2-8C71-2552-D0D7-31535EF0B96C}"/>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pic>
        <p:nvPicPr>
          <p:cNvPr id="8" name="Picture 7">
            <a:extLst>
              <a:ext uri="{FF2B5EF4-FFF2-40B4-BE49-F238E27FC236}">
                <a16:creationId xmlns:a16="http://schemas.microsoft.com/office/drawing/2014/main" id="{E331C1F1-1037-029B-68C6-34112F4FA2A9}"/>
              </a:ext>
            </a:extLst>
          </p:cNvPr>
          <p:cNvPicPr>
            <a:picLocks noChangeAspect="1"/>
          </p:cNvPicPr>
          <p:nvPr/>
        </p:nvPicPr>
        <p:blipFill>
          <a:blip r:embed="rId4"/>
          <a:stretch>
            <a:fillRect/>
          </a:stretch>
        </p:blipFill>
        <p:spPr>
          <a:xfrm>
            <a:off x="7968208" y="1064655"/>
            <a:ext cx="4032448" cy="5445749"/>
          </a:xfrm>
          <a:prstGeom prst="rect">
            <a:avLst/>
          </a:prstGeom>
        </p:spPr>
      </p:pic>
    </p:spTree>
    <p:extLst>
      <p:ext uri="{BB962C8B-B14F-4D97-AF65-F5344CB8AC3E}">
        <p14:creationId xmlns:p14="http://schemas.microsoft.com/office/powerpoint/2010/main" val="1506809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BDFD1-471A-2761-0A4D-367E55B2C3D0}"/>
            </a:ext>
          </a:extLst>
        </p:cNvPr>
        <p:cNvGrpSpPr/>
        <p:nvPr/>
      </p:nvGrpSpPr>
      <p:grpSpPr>
        <a:xfrm>
          <a:off x="0" y="0"/>
          <a:ext cx="0" cy="0"/>
          <a:chOff x="0" y="0"/>
          <a:chExt cx="0" cy="0"/>
        </a:xfrm>
      </p:grpSpPr>
      <p:sp>
        <p:nvSpPr>
          <p:cNvPr id="3074" name="Rectangle 4">
            <a:extLst>
              <a:ext uri="{FF2B5EF4-FFF2-40B4-BE49-F238E27FC236}">
                <a16:creationId xmlns:a16="http://schemas.microsoft.com/office/drawing/2014/main" id="{C474FC0C-398A-A262-03A9-FA9B8141716F}"/>
              </a:ext>
            </a:extLst>
          </p:cNvPr>
          <p:cNvSpPr>
            <a:spLocks noGrp="1" noChangeArrowheads="1"/>
          </p:cNvSpPr>
          <p:nvPr>
            <p:ph type="ctrTitle"/>
          </p:nvPr>
        </p:nvSpPr>
        <p:spPr>
          <a:xfrm>
            <a:off x="1892942" y="332656"/>
            <a:ext cx="8883578" cy="1080120"/>
          </a:xfrm>
        </p:spPr>
        <p:txBody>
          <a:bodyPr anchor="ctr"/>
          <a:lstStyle/>
          <a:p>
            <a:r>
              <a:rPr lang="en-GB" altLang="en-US" sz="3200" b="0" dirty="0">
                <a:solidFill>
                  <a:srgbClr val="FF0000"/>
                </a:solidFill>
                <a:latin typeface="Verdana"/>
                <a:cs typeface="Verdana"/>
              </a:rPr>
              <a:t>The ILD Detector concept</a:t>
            </a:r>
          </a:p>
        </p:txBody>
      </p:sp>
      <p:sp>
        <p:nvSpPr>
          <p:cNvPr id="5" name="TextBox 4">
            <a:extLst>
              <a:ext uri="{FF2B5EF4-FFF2-40B4-BE49-F238E27FC236}">
                <a16:creationId xmlns:a16="http://schemas.microsoft.com/office/drawing/2014/main" id="{22CF7F9A-F224-DC1C-EE4C-365040637242}"/>
              </a:ext>
            </a:extLst>
          </p:cNvPr>
          <p:cNvSpPr txBox="1"/>
          <p:nvPr/>
        </p:nvSpPr>
        <p:spPr>
          <a:xfrm>
            <a:off x="1734846" y="5805264"/>
            <a:ext cx="9473722" cy="461665"/>
          </a:xfrm>
          <a:prstGeom prst="rect">
            <a:avLst/>
          </a:prstGeom>
          <a:noFill/>
        </p:spPr>
        <p:txBody>
          <a:bodyPr wrap="square">
            <a:spAutoFit/>
          </a:bodyPr>
          <a:lstStyle/>
          <a:p>
            <a:r>
              <a:rPr lang="en-US" dirty="0">
                <a:latin typeface="Verdana"/>
                <a:cs typeface="Verdana"/>
              </a:rPr>
              <a:t>ILD </a:t>
            </a:r>
            <a:r>
              <a:rPr lang="en-US" dirty="0">
                <a:latin typeface="Verdana"/>
                <a:cs typeface="Verdana"/>
                <a:hlinkClick r:id="rId3"/>
              </a:rPr>
              <a:t>LOI</a:t>
            </a:r>
            <a:r>
              <a:rPr lang="en-US" dirty="0">
                <a:latin typeface="Verdana"/>
                <a:cs typeface="Verdana"/>
              </a:rPr>
              <a:t> 2010 </a:t>
            </a:r>
            <a:r>
              <a:rPr lang="en-US" dirty="0">
                <a:latin typeface="Verdana"/>
                <a:cs typeface="Verdana"/>
                <a:hlinkClick r:id="rId4"/>
              </a:rPr>
              <a:t>IDR</a:t>
            </a:r>
            <a:r>
              <a:rPr lang="en-US" dirty="0">
                <a:latin typeface="Verdana"/>
                <a:cs typeface="Verdana"/>
              </a:rPr>
              <a:t> 2020. </a:t>
            </a:r>
            <a:r>
              <a:rPr lang="en-US" dirty="0" err="1">
                <a:latin typeface="Verdana"/>
                <a:cs typeface="Verdana"/>
              </a:rPr>
              <a:t>Nikhef</a:t>
            </a:r>
            <a:r>
              <a:rPr lang="en-US" dirty="0">
                <a:latin typeface="Verdana"/>
                <a:cs typeface="Verdana"/>
              </a:rPr>
              <a:t> member of ILD since 2008 </a:t>
            </a:r>
            <a:endParaRPr lang="nl-NL" dirty="0"/>
          </a:p>
        </p:txBody>
      </p:sp>
      <p:pic>
        <p:nvPicPr>
          <p:cNvPr id="6" name="Picture 5">
            <a:extLst>
              <a:ext uri="{FF2B5EF4-FFF2-40B4-BE49-F238E27FC236}">
                <a16:creationId xmlns:a16="http://schemas.microsoft.com/office/drawing/2014/main" id="{AA9DC8B7-5FA4-B30D-0339-EFD9B928DCB4}"/>
              </a:ext>
            </a:extLst>
          </p:cNvPr>
          <p:cNvPicPr>
            <a:picLocks noChangeAspect="1"/>
          </p:cNvPicPr>
          <p:nvPr/>
        </p:nvPicPr>
        <p:blipFill>
          <a:blip r:embed="rId5"/>
          <a:stretch>
            <a:fillRect/>
          </a:stretch>
        </p:blipFill>
        <p:spPr>
          <a:xfrm>
            <a:off x="2279576" y="1412777"/>
            <a:ext cx="7684007" cy="4135104"/>
          </a:xfrm>
          <a:prstGeom prst="rect">
            <a:avLst/>
          </a:prstGeom>
        </p:spPr>
      </p:pic>
    </p:spTree>
    <p:extLst>
      <p:ext uri="{BB962C8B-B14F-4D97-AF65-F5344CB8AC3E}">
        <p14:creationId xmlns:p14="http://schemas.microsoft.com/office/powerpoint/2010/main" val="382032216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2A6131-5760-4854-9184-A8DBAE0EE3CC}"/>
              </a:ext>
            </a:extLst>
          </p:cNvPr>
          <p:cNvSpPr>
            <a:spLocks noGrp="1"/>
          </p:cNvSpPr>
          <p:nvPr>
            <p:ph type="title"/>
          </p:nvPr>
        </p:nvSpPr>
        <p:spPr>
          <a:xfrm>
            <a:off x="948266" y="332656"/>
            <a:ext cx="10363200" cy="720080"/>
          </a:xfrm>
        </p:spPr>
        <p:txBody>
          <a:bodyPr/>
          <a:lstStyle/>
          <a:p>
            <a:r>
              <a:rPr lang="en-US" sz="3200" b="0" dirty="0">
                <a:solidFill>
                  <a:srgbClr val="FF0000"/>
                </a:solidFill>
                <a:latin typeface="Verdana"/>
                <a:cs typeface="Verdana"/>
              </a:rPr>
              <a:t>Conclusions</a:t>
            </a:r>
            <a:r>
              <a:rPr lang="nl-NL" sz="3200" b="0" dirty="0">
                <a:solidFill>
                  <a:srgbClr val="FF0000"/>
                </a:solidFill>
                <a:latin typeface="Verdana" panose="020B0604030504040204" pitchFamily="34" charset="0"/>
                <a:ea typeface="Verdana" panose="020B0604030504040204" pitchFamily="34" charset="0"/>
                <a:cs typeface="Verdana" panose="020B0604030504040204" pitchFamily="34" charset="0"/>
              </a:rPr>
              <a:t>: Pixel TPC at a </a:t>
            </a:r>
            <a:r>
              <a:rPr lang="nl-NL" sz="32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2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US" sz="3200" b="0" dirty="0">
              <a:solidFill>
                <a:srgbClr val="FF0000"/>
              </a:solidFill>
              <a:latin typeface="Verdana"/>
              <a:cs typeface="Verdana"/>
            </a:endParaRPr>
          </a:p>
        </p:txBody>
      </p:sp>
      <p:sp>
        <p:nvSpPr>
          <p:cNvPr id="3" name="Tijdelijke aanduiding voor inhoud 2">
            <a:extLst>
              <a:ext uri="{FF2B5EF4-FFF2-40B4-BE49-F238E27FC236}">
                <a16:creationId xmlns:a16="http://schemas.microsoft.com/office/drawing/2014/main" id="{C6D65CE5-28D5-4BA6-93F2-E2172EAB075C}"/>
              </a:ext>
            </a:extLst>
          </p:cNvPr>
          <p:cNvSpPr>
            <a:spLocks noGrp="1"/>
          </p:cNvSpPr>
          <p:nvPr>
            <p:ph idx="1"/>
          </p:nvPr>
        </p:nvSpPr>
        <p:spPr>
          <a:xfrm>
            <a:off x="1415480" y="1460004"/>
            <a:ext cx="9505056" cy="4849316"/>
          </a:xfrm>
        </p:spPr>
        <p:txBody>
          <a:bodyPr/>
          <a:lstStyle/>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The performance of a pixel TPC based on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GridPixes</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has been studied based on prototypes and test beam measurements. It provides</a:t>
            </a:r>
          </a:p>
          <a:p>
            <a:pPr lvl="1"/>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high precision continuous tracking with a low material budget </a:t>
            </a:r>
          </a:p>
          <a:p>
            <a:pPr lvl="1"/>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very powerful particle identification</a:t>
            </a: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At the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a pixel TPC as a central tracker – sliced between silicon detectors as in the ILD concept detector - is well suited to carry out the WW, ZH and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tt</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physics program. </a:t>
            </a: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A 10 Giga-Z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physics program looks realistic with the proposed  pixel TPC and an improved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MDI design. </a:t>
            </a:r>
          </a:p>
          <a:p>
            <a:r>
              <a:rPr kumimoji="0" lang="en-US" b="0" i="0" u="none" strike="noStrike" kern="0" cap="none" spc="0" normalizeH="0" baseline="0" noProof="0" dirty="0">
                <a:ln>
                  <a:noFill/>
                </a:ln>
                <a:solidFill>
                  <a:srgbClr val="0066FF"/>
                </a:solidFill>
                <a:effectLst/>
                <a:uLnTx/>
                <a:uFillTx/>
                <a:latin typeface="Verdana"/>
                <a:ea typeface="+mn-ea"/>
                <a:cs typeface="Verdana"/>
              </a:rPr>
              <a:t>After years of R</a:t>
            </a:r>
            <a:r>
              <a:rPr lang="en-US" dirty="0">
                <a:solidFill>
                  <a:srgbClr val="0066FF"/>
                </a:solidFill>
                <a:latin typeface="Verdana"/>
                <a:cs typeface="Verdana"/>
              </a:rPr>
              <a:t>&amp;D</a:t>
            </a:r>
            <a:r>
              <a:rPr kumimoji="0" lang="en-US" b="0" i="0" u="none" strike="noStrike" kern="0" cap="none" spc="0" normalizeH="0" baseline="0" noProof="0" dirty="0">
                <a:ln>
                  <a:noFill/>
                </a:ln>
                <a:solidFill>
                  <a:srgbClr val="0066FF"/>
                </a:solidFill>
                <a:effectLst/>
                <a:uLnTx/>
                <a:uFillTx/>
                <a:latin typeface="Verdana"/>
                <a:ea typeface="+mn-ea"/>
                <a:cs typeface="Verdana"/>
              </a:rPr>
              <a:t>, a  pixel TPC has become a realistic viable option for experiments</a:t>
            </a:r>
            <a:endParaRPr lang="en-GB" sz="16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R&amp;D on a Pixel TPC with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GridPix</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devices with reduced ion back flow based on the TPX3 or TPX4 ASICs are part of the DRD1 program</a:t>
            </a: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One could consider to use Ne as a TPC gas for the Tera-Z running</a:t>
            </a:r>
          </a:p>
          <a:p>
            <a:pPr marL="0" indent="0">
              <a:buNone/>
            </a:pPr>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marL="0" indent="0">
              <a:buNone/>
            </a:pPr>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03610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CC231-EC49-46BA-B8D3-09F05285A0A1}"/>
              </a:ext>
            </a:extLst>
          </p:cNvPr>
          <p:cNvSpPr>
            <a:spLocks noGrp="1"/>
          </p:cNvSpPr>
          <p:nvPr>
            <p:ph type="title"/>
          </p:nvPr>
        </p:nvSpPr>
        <p:spPr>
          <a:xfrm>
            <a:off x="948266" y="188640"/>
            <a:ext cx="10764357" cy="3024336"/>
          </a:xfrm>
        </p:spPr>
        <p:txBody>
          <a:bodyPr/>
          <a:lstStyle/>
          <a:p>
            <a:br>
              <a:rPr lang="nl-NL" sz="3600" b="0" dirty="0">
                <a:latin typeface="Verdana" panose="020B0604030504040204" pitchFamily="34" charset="0"/>
                <a:ea typeface="Verdana" panose="020B0604030504040204" pitchFamily="34" charset="0"/>
                <a:cs typeface="Verdana" panose="020B0604030504040204" pitchFamily="34" charset="0"/>
              </a:rPr>
            </a:br>
            <a:br>
              <a:rPr lang="nl-NL" sz="3600" b="0" dirty="0">
                <a:latin typeface="Verdana" panose="020B0604030504040204" pitchFamily="34" charset="0"/>
                <a:ea typeface="Verdana" panose="020B0604030504040204" pitchFamily="34" charset="0"/>
                <a:cs typeface="Verdana" panose="020B0604030504040204" pitchFamily="34" charset="0"/>
              </a:rPr>
            </a:br>
            <a:r>
              <a:rPr lang="nl-NL" sz="4000" b="0" dirty="0" err="1">
                <a:solidFill>
                  <a:srgbClr val="FF0000"/>
                </a:solidFill>
                <a:latin typeface="Verdana" panose="020B0604030504040204" pitchFamily="34" charset="0"/>
                <a:ea typeface="Verdana" panose="020B0604030504040204" pitchFamily="34" charset="0"/>
                <a:cs typeface="Verdana" panose="020B0604030504040204" pitchFamily="34" charset="0"/>
              </a:rPr>
              <a:t>Backup</a:t>
            </a:r>
            <a:r>
              <a:rPr lang="nl-NL" sz="4000" b="0" dirty="0">
                <a:solidFill>
                  <a:srgbClr val="FF0000"/>
                </a:solidFill>
                <a:latin typeface="Verdana" panose="020B0604030504040204" pitchFamily="34" charset="0"/>
                <a:ea typeface="Verdana" panose="020B0604030504040204" pitchFamily="34" charset="0"/>
                <a:cs typeface="Verdana" panose="020B0604030504040204" pitchFamily="34" charset="0"/>
              </a:rPr>
              <a:t> plots</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ijdelijke aanduiding voor datum 3">
            <a:extLst>
              <a:ext uri="{FF2B5EF4-FFF2-40B4-BE49-F238E27FC236}">
                <a16:creationId xmlns:a16="http://schemas.microsoft.com/office/drawing/2014/main" id="{143A0E9E-8C1A-470F-B709-7C23131E6295}"/>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26/10/2020</a:t>
            </a:r>
            <a:endParaRPr lang="en-GB" dirty="0"/>
          </a:p>
        </p:txBody>
      </p:sp>
      <p:sp>
        <p:nvSpPr>
          <p:cNvPr id="5" name="Tijdelijke aanduiding voor voettekst 4">
            <a:extLst>
              <a:ext uri="{FF2B5EF4-FFF2-40B4-BE49-F238E27FC236}">
                <a16:creationId xmlns:a16="http://schemas.microsoft.com/office/drawing/2014/main" id="{1F214B82-A4FE-404C-8B1B-22CB8F49BAA6}"/>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spTree>
    <p:extLst>
      <p:ext uri="{BB962C8B-B14F-4D97-AF65-F5344CB8AC3E}">
        <p14:creationId xmlns:p14="http://schemas.microsoft.com/office/powerpoint/2010/main" val="137853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539969"/>
            <a:ext cx="5495415" cy="584775"/>
          </a:xfrm>
          <a:prstGeom prst="rect">
            <a:avLst/>
          </a:prstGeom>
        </p:spPr>
        <p:txBody>
          <a:bodyPr wrap="none">
            <a:spAutoFit/>
          </a:bodyPr>
          <a:lstStyle/>
          <a:p>
            <a:r>
              <a:rPr lang="nl-NL" sz="3200" kern="0" dirty="0">
                <a:solidFill>
                  <a:srgbClr val="FF0000"/>
                </a:solidFill>
                <a:latin typeface="Verdana"/>
                <a:ea typeface="+mj-ea"/>
                <a:cs typeface="Verdana"/>
              </a:rPr>
              <a:t>Pixel TPC tracking studies</a:t>
            </a:r>
          </a:p>
        </p:txBody>
      </p:sp>
      <p:sp>
        <p:nvSpPr>
          <p:cNvPr id="5" name="TextBox 4">
            <a:extLst>
              <a:ext uri="{FF2B5EF4-FFF2-40B4-BE49-F238E27FC236}">
                <a16:creationId xmlns:a16="http://schemas.microsoft.com/office/drawing/2014/main" id="{2F883329-1F52-BA4C-229D-2347B571B407}"/>
              </a:ext>
            </a:extLst>
          </p:cNvPr>
          <p:cNvSpPr txBox="1"/>
          <p:nvPr/>
        </p:nvSpPr>
        <p:spPr>
          <a:xfrm>
            <a:off x="1879106" y="1484784"/>
            <a:ext cx="9324975" cy="707886"/>
          </a:xfrm>
          <a:prstGeom prst="rect">
            <a:avLst/>
          </a:prstGeom>
          <a:noFill/>
        </p:spPr>
        <p:txBody>
          <a:bodyPr wrap="square">
            <a:spAutoFit/>
          </a:bodyPr>
          <a:lstStyle/>
          <a:p>
            <a:r>
              <a:rPr lang="en-NL" sz="2000" dirty="0">
                <a:solidFill>
                  <a:srgbClr val="FF0000"/>
                </a:solidFill>
                <a:latin typeface="Verdana" panose="020B0604030504040204" pitchFamily="34" charset="0"/>
                <a:ea typeface="Verdana" panose="020B0604030504040204" pitchFamily="34" charset="0"/>
                <a:cs typeface="Verdana" panose="020B0604030504040204" pitchFamily="34" charset="0"/>
              </a:rPr>
              <a:t>ILD tracking Performance for a Pixel TPC based on test beam </a:t>
            </a:r>
          </a:p>
          <a:p>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a:extLst>
              <a:ext uri="{FF2B5EF4-FFF2-40B4-BE49-F238E27FC236}">
                <a16:creationId xmlns:a16="http://schemas.microsoft.com/office/drawing/2014/main" id="{3CF1A895-AB68-8AD4-48C1-DAED0FA4A1E8}"/>
              </a:ext>
            </a:extLst>
          </p:cNvPr>
          <p:cNvSpPr txBox="1"/>
          <p:nvPr/>
        </p:nvSpPr>
        <p:spPr>
          <a:xfrm>
            <a:off x="623392" y="2132856"/>
            <a:ext cx="4032448" cy="3170099"/>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last 10 cm track provides very high resolution ‘point’ in the endcap (cos </a:t>
            </a:r>
            <a:r>
              <a:rPr lang="en-GB" sz="2000" dirty="0">
                <a:solidFill>
                  <a:srgbClr val="0066FF"/>
                </a:solidFill>
                <a:latin typeface="Symbol" pitchFamily="2" charset="2"/>
                <a:ea typeface="Verdana" panose="020B0604030504040204" pitchFamily="34" charset="0"/>
                <a:cs typeface="Verdana" panose="020B0604030504040204" pitchFamily="34" charset="0"/>
              </a:rPr>
              <a:t>q</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&gt;0.8). This is due to the short drift distance and the high resolution pixel readout.</a:t>
            </a:r>
          </a:p>
          <a:p>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One use the endcap ‘point’ to calibrate out (part of) the TPC distortions.</a:t>
            </a:r>
            <a:endParaRPr lang="en-NL" sz="2000" dirty="0"/>
          </a:p>
        </p:txBody>
      </p:sp>
      <p:pic>
        <p:nvPicPr>
          <p:cNvPr id="4" name="Picture 3">
            <a:extLst>
              <a:ext uri="{FF2B5EF4-FFF2-40B4-BE49-F238E27FC236}">
                <a16:creationId xmlns:a16="http://schemas.microsoft.com/office/drawing/2014/main" id="{45D58C77-2C0B-C2B7-4593-46C92A045A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022219" y="764419"/>
            <a:ext cx="4414762" cy="6858000"/>
          </a:xfrm>
          <a:prstGeom prst="rect">
            <a:avLst/>
          </a:prstGeom>
        </p:spPr>
      </p:pic>
    </p:spTree>
    <p:extLst>
      <p:ext uri="{BB962C8B-B14F-4D97-AF65-F5344CB8AC3E}">
        <p14:creationId xmlns:p14="http://schemas.microsoft.com/office/powerpoint/2010/main" val="859474798"/>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CA3B8D-2222-F4B1-AA2B-F3698E023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96939" y="96875"/>
            <a:ext cx="4414762" cy="6858000"/>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773008" cy="584775"/>
          </a:xfrm>
          <a:prstGeom prst="rect">
            <a:avLst/>
          </a:prstGeom>
        </p:spPr>
        <p:txBody>
          <a:bodyPr wrap="none">
            <a:spAutoFit/>
          </a:bodyPr>
          <a:lstStyle/>
          <a:p>
            <a:r>
              <a:rPr lang="nl-NL" sz="3200" kern="0" dirty="0">
                <a:solidFill>
                  <a:srgbClr val="FF0000"/>
                </a:solidFill>
                <a:latin typeface="Verdana"/>
                <a:ea typeface="+mj-ea"/>
                <a:cs typeface="Verdana"/>
              </a:rPr>
              <a:t>DESY </a:t>
            </a:r>
            <a:r>
              <a:rPr lang="nl-NL" sz="3200" kern="0" dirty="0" err="1">
                <a:solidFill>
                  <a:srgbClr val="FF0000"/>
                </a:solidFill>
                <a:latin typeface="Verdana"/>
                <a:ea typeface="+mj-ea"/>
                <a:cs typeface="Verdana"/>
              </a:rPr>
              <a:t>testbeam</a:t>
            </a:r>
            <a:r>
              <a:rPr lang="nl-NL" sz="3200" kern="0" dirty="0">
                <a:solidFill>
                  <a:srgbClr val="FF0000"/>
                </a:solidFill>
                <a:latin typeface="Verdana"/>
                <a:ea typeface="+mj-ea"/>
                <a:cs typeface="Verdana"/>
              </a:rPr>
              <a:t> Module Analysis</a:t>
            </a:r>
            <a:endParaRPr lang="nl-NL" sz="3200" dirty="0"/>
          </a:p>
        </p:txBody>
      </p:sp>
      <p:sp>
        <p:nvSpPr>
          <p:cNvPr id="3" name="TextBox 2">
            <a:extLst>
              <a:ext uri="{FF2B5EF4-FFF2-40B4-BE49-F238E27FC236}">
                <a16:creationId xmlns:a16="http://schemas.microsoft.com/office/drawing/2014/main" id="{E6BD2F96-317E-46E9-8B30-07D6AEAAA013}"/>
              </a:ext>
            </a:extLst>
          </p:cNvPr>
          <p:cNvSpPr txBox="1"/>
          <p:nvPr/>
        </p:nvSpPr>
        <p:spPr>
          <a:xfrm>
            <a:off x="1499456" y="1124744"/>
            <a:ext cx="9955088" cy="523220"/>
          </a:xfrm>
          <a:prstGeom prst="rect">
            <a:avLst/>
          </a:prstGeom>
          <a:noFill/>
        </p:spPr>
        <p:txBody>
          <a:bodyPr wrap="square" rtlCol="0">
            <a:spAutoFit/>
          </a:bodyPr>
          <a:lstStyle/>
          <a:p>
            <a:pPr algn="ctr"/>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Pixel TPC PID performance acceptance</a:t>
            </a:r>
          </a:p>
        </p:txBody>
      </p:sp>
      <p:sp>
        <p:nvSpPr>
          <p:cNvPr id="5" name="TextBox 4">
            <a:extLst>
              <a:ext uri="{FF2B5EF4-FFF2-40B4-BE49-F238E27FC236}">
                <a16:creationId xmlns:a16="http://schemas.microsoft.com/office/drawing/2014/main" id="{2F883329-1F52-BA4C-229D-2347B571B407}"/>
              </a:ext>
            </a:extLst>
          </p:cNvPr>
          <p:cNvSpPr txBox="1"/>
          <p:nvPr/>
        </p:nvSpPr>
        <p:spPr>
          <a:xfrm>
            <a:off x="6500966" y="2091620"/>
            <a:ext cx="5418584" cy="4401205"/>
          </a:xfrm>
          <a:prstGeom prst="rect">
            <a:avLst/>
          </a:prstGeom>
          <a:noFill/>
        </p:spPr>
        <p:txBody>
          <a:bodyPr wrap="square">
            <a:spAutoFit/>
          </a:bodyPr>
          <a:lstStyle/>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Separation pion kaon</a:t>
            </a:r>
          </a:p>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|&lt;Eloss </a:t>
            </a:r>
            <a:r>
              <a:rPr lang="en-NL" sz="2000" dirty="0">
                <a:solidFill>
                  <a:srgbClr val="0066FF"/>
                </a:solidFill>
                <a:latin typeface="Symbol" pitchFamily="2" charset="2"/>
                <a:ea typeface="Verdana" panose="020B0604030504040204" pitchFamily="34" charset="0"/>
                <a:cs typeface="Verdana" panose="020B0604030504040204" pitchFamily="34" charset="0"/>
              </a:rPr>
              <a:t>p </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&gt; - &lt;Eloss </a:t>
            </a:r>
            <a:r>
              <a:rPr lang="en-NL" sz="2000" dirty="0">
                <a:solidFill>
                  <a:srgbClr val="0066FF"/>
                </a:solidFill>
                <a:latin typeface="Symbol" pitchFamily="2" charset="2"/>
                <a:ea typeface="Verdana" panose="020B0604030504040204" pitchFamily="34" charset="0"/>
                <a:cs typeface="Verdana" panose="020B0604030504040204" pitchFamily="34" charset="0"/>
              </a:rPr>
              <a:t>K</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&gt;| / </a:t>
            </a:r>
            <a:r>
              <a:rPr lang="en-NL" sz="2000" dirty="0">
                <a:solidFill>
                  <a:srgbClr val="0066FF"/>
                </a:solidFill>
                <a:latin typeface="Symbol" pitchFamily="2" charset="2"/>
                <a:ea typeface="Verdana" panose="020B0604030504040204" pitchFamily="34" charset="0"/>
                <a:cs typeface="Verdana" panose="020B0604030504040204" pitchFamily="34" charset="0"/>
              </a:rPr>
              <a:t>s </a:t>
            </a:r>
            <a:r>
              <a:rPr lang="en-NL" sz="2000" baseline="-25000" dirty="0">
                <a:solidFill>
                  <a:srgbClr val="0066FF"/>
                </a:solidFill>
                <a:latin typeface="Symbol" pitchFamily="2" charset="2"/>
                <a:ea typeface="Verdana" panose="020B0604030504040204" pitchFamily="34" charset="0"/>
                <a:cs typeface="Verdana" panose="020B0604030504040204" pitchFamily="34" charset="0"/>
              </a:rPr>
              <a:t>p</a:t>
            </a:r>
          </a:p>
          <a:p>
            <a:pPr marL="342900" indent="-342900">
              <a:buFont typeface="Arial" panose="020B0604020202020204" pitchFamily="34" charset="0"/>
              <a:buChar char="•"/>
            </a:pPr>
            <a:r>
              <a:rPr lang="en-NL" sz="2000" baseline="-25000" dirty="0">
                <a:solidFill>
                  <a:srgbClr val="0066FF"/>
                </a:solidFill>
                <a:latin typeface="Symbol" pitchFamily="2" charset="2"/>
                <a:ea typeface="Verdana" panose="020B0604030504040204" pitchFamily="34" charset="0"/>
                <a:cs typeface="Verdana" panose="020B0604030504040204" pitchFamily="34" charset="0"/>
              </a:rPr>
              <a:t> </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Separation pion kaon for different cos(theta) values due to the track length dependence</a:t>
            </a:r>
          </a:p>
          <a:p>
            <a:pPr marL="342900" indent="-342900">
              <a:buFont typeface="Arial" panose="020B0604020202020204" pitchFamily="34" charset="0"/>
              <a:buChar char="•"/>
            </a:pPr>
            <a:r>
              <a:rPr lang="en-NL" sz="2000" dirty="0">
                <a:solidFill>
                  <a:srgbClr val="FF0000"/>
                </a:solidFill>
                <a:latin typeface="Verdana" panose="020B0604030504040204" pitchFamily="34" charset="0"/>
                <a:ea typeface="Verdana" panose="020B0604030504040204" pitchFamily="34" charset="0"/>
                <a:cs typeface="Verdana" panose="020B0604030504040204" pitchFamily="34" charset="0"/>
              </a:rPr>
              <a:t>For cos(theta)=0 till 0.95 the separation lies between the black and red curves. </a:t>
            </a: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Only above 0.95-0.975 the separation drops till the blue curve.</a:t>
            </a:r>
          </a:p>
          <a:p>
            <a:pPr marL="342900" indent="-342900">
              <a:buFont typeface="Arial" panose="020B0604020202020204" pitchFamily="34" charset="0"/>
              <a:buChar char="•"/>
            </a:pPr>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Excellent performance over very large polar angle range </a:t>
            </a:r>
          </a:p>
          <a:p>
            <a:r>
              <a:rPr lang="en-NL" sz="2000" baseline="-25000" dirty="0">
                <a:solidFill>
                  <a:srgbClr val="0066FF"/>
                </a:solidFill>
                <a:latin typeface="Symbol" pitchFamily="2" charset="2"/>
                <a:ea typeface="Verdana" panose="020B0604030504040204" pitchFamily="34" charset="0"/>
                <a:cs typeface="Verdana" panose="020B0604030504040204" pitchFamily="34" charset="0"/>
              </a:rPr>
              <a:t>   </a:t>
            </a: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93983F02-12B4-6174-519C-1A054914A060}"/>
              </a:ext>
            </a:extLst>
          </p:cNvPr>
          <p:cNvSpPr txBox="1"/>
          <p:nvPr/>
        </p:nvSpPr>
        <p:spPr>
          <a:xfrm>
            <a:off x="1499456" y="2300788"/>
            <a:ext cx="2520280" cy="461665"/>
          </a:xfrm>
          <a:prstGeom prst="rect">
            <a:avLst/>
          </a:prstGeom>
          <a:noFill/>
        </p:spPr>
        <p:txBody>
          <a:bodyPr wrap="square" rtlCol="0">
            <a:spAutoFit/>
          </a:bodyPr>
          <a:lstStyle/>
          <a:p>
            <a:r>
              <a:rPr lang="en-NL" dirty="0">
                <a:latin typeface="Verdana" panose="020B0604030504040204" pitchFamily="34" charset="0"/>
                <a:ea typeface="Verdana" panose="020B0604030504040204" pitchFamily="34" charset="0"/>
                <a:cs typeface="Verdana" panose="020B0604030504040204" pitchFamily="34" charset="0"/>
              </a:rPr>
              <a:t>ILD Pixel TPC</a:t>
            </a:r>
          </a:p>
        </p:txBody>
      </p:sp>
    </p:spTree>
    <p:extLst>
      <p:ext uri="{BB962C8B-B14F-4D97-AF65-F5344CB8AC3E}">
        <p14:creationId xmlns:p14="http://schemas.microsoft.com/office/powerpoint/2010/main" val="10686631"/>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A563D-7BCC-312B-BBD6-535E6A6073F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73A166-0734-328B-E17E-5C1D790F3F50}"/>
              </a:ext>
            </a:extLst>
          </p:cNvPr>
          <p:cNvSpPr>
            <a:spLocks noGrp="1"/>
          </p:cNvSpPr>
          <p:nvPr>
            <p:ph type="title"/>
          </p:nvPr>
        </p:nvSpPr>
        <p:spPr>
          <a:xfrm>
            <a:off x="948267" y="188640"/>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A Pixel TPC at a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85BF27E6-ED82-3A5E-D146-9809D08B2A1C}"/>
                  </a:ext>
                </a:extLst>
              </p:cNvPr>
              <p:cNvSpPr>
                <a:spLocks noGrp="1"/>
              </p:cNvSpPr>
              <p:nvPr>
                <p:ph idx="1"/>
              </p:nvPr>
            </p:nvSpPr>
            <p:spPr>
              <a:xfrm>
                <a:off x="695400" y="988740"/>
                <a:ext cx="11234465" cy="5184706"/>
              </a:xfrm>
            </p:spPr>
            <p:txBody>
              <a:bodyPr>
                <a:normAutofit lnSpcReduction="10000"/>
              </a:bodyPr>
              <a:lstStyle/>
              <a:p>
                <a:pPr marL="0" indent="0">
                  <a:buNone/>
                </a:pPr>
                <a:endPar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Can</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 pixel TPC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reconstruct</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the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Z</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events?</a:t>
                </a:r>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rPr>
                  <a:t>The TPC total drift time is about </a:t>
                </a:r>
                <a:r>
                  <a:rPr lang="en-US" sz="1800" dirty="0">
                    <a:latin typeface="Verdana" panose="020B0604030504040204" pitchFamily="34" charset="0"/>
                    <a:ea typeface="Verdana" panose="020B0604030504040204" pitchFamily="34" charset="0"/>
                    <a:cs typeface="Verdana" panose="020B0604030504040204" pitchFamily="34" charset="0"/>
                  </a:rPr>
                  <a:t>30 </a:t>
                </a:r>
                <a:r>
                  <a:rPr lang="en-US" sz="1800" dirty="0" err="1">
                    <a:latin typeface="Verdana" panose="020B0604030504040204" pitchFamily="34" charset="0"/>
                    <a:ea typeface="Verdana" panose="020B0604030504040204" pitchFamily="34" charset="0"/>
                    <a:cs typeface="Verdana" panose="020B0604030504040204" pitchFamily="34" charset="0"/>
                  </a:rPr>
                  <a:t>μs</a:t>
                </a:r>
                <a:endParaRPr lang="en-US" sz="1800" dirty="0">
                  <a:latin typeface="Verdana" panose="020B0604030504040204" pitchFamily="34" charset="0"/>
                  <a:ea typeface="Verdana" panose="020B0604030504040204" pitchFamily="34" charset="0"/>
                  <a:cs typeface="Verdana" panose="020B0604030504040204" pitchFamily="34" charset="0"/>
                </a:endParaRPr>
              </a:p>
              <a:p>
                <a:pPr lvl="1"/>
                <a:r>
                  <a:rPr lang="en-US" sz="1800" dirty="0">
                    <a:latin typeface="Verdana" panose="020B0604030504040204" pitchFamily="34" charset="0"/>
                    <a:ea typeface="Verdana" panose="020B0604030504040204" pitchFamily="34" charset="0"/>
                    <a:cs typeface="Verdana" panose="020B0604030504040204" pitchFamily="34" charset="0"/>
                  </a:rPr>
                  <a:t>This means that there is on average 1.2 event / TPC readout cycle</a:t>
                </a:r>
              </a:p>
              <a:p>
                <a:pPr lvl="1"/>
                <a:r>
                  <a:rPr lang="nl-NL" sz="1800" dirty="0">
                    <a:latin typeface="Verdana" panose="020B0604030504040204" pitchFamily="34" charset="0"/>
                    <a:ea typeface="Verdana" panose="020B0604030504040204" pitchFamily="34" charset="0"/>
                    <a:cs typeface="Verdana" panose="020B0604030504040204" pitchFamily="34" charset="0"/>
                  </a:rPr>
                  <a:t>YES: The excellent time </a:t>
                </a:r>
                <a:r>
                  <a:rPr lang="nl-NL" sz="1800" dirty="0" err="1">
                    <a:latin typeface="Verdana" panose="020B0604030504040204" pitchFamily="34" charset="0"/>
                    <a:ea typeface="Verdana" panose="020B0604030504040204" pitchFamily="34" charset="0"/>
                    <a:cs typeface="Verdana" panose="020B0604030504040204" pitchFamily="34" charset="0"/>
                  </a:rPr>
                  <a:t>resolution</a:t>
                </a:r>
                <a:r>
                  <a:rPr lang="nl-NL" sz="1800" dirty="0">
                    <a:latin typeface="Verdana" panose="020B0604030504040204" pitchFamily="34" charset="0"/>
                    <a:ea typeface="Verdana" panose="020B0604030504040204" pitchFamily="34" charset="0"/>
                    <a:cs typeface="Verdana" panose="020B0604030504040204" pitchFamily="34" charset="0"/>
                  </a:rPr>
                  <a:t>: time stamping of tracks &lt; 1.2 ns </a:t>
                </a:r>
                <a:r>
                  <a:rPr lang="nl-NL" sz="1800" dirty="0" err="1">
                    <a:latin typeface="Verdana" panose="020B0604030504040204" pitchFamily="34" charset="0"/>
                    <a:ea typeface="Verdana" panose="020B0604030504040204" pitchFamily="34" charset="0"/>
                    <a:cs typeface="Verdana" panose="020B0604030504040204" pitchFamily="34" charset="0"/>
                  </a:rPr>
                  <a:t>allows</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to</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resolve</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and</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reconstruct</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the</a:t>
                </a:r>
                <a:r>
                  <a:rPr lang="nl-NL" sz="1800" dirty="0">
                    <a:latin typeface="Verdana" panose="020B0604030504040204" pitchFamily="34" charset="0"/>
                    <a:ea typeface="Verdana" panose="020B0604030504040204" pitchFamily="34" charset="0"/>
                    <a:cs typeface="Verdana" panose="020B0604030504040204" pitchFamily="34" charset="0"/>
                  </a:rPr>
                  <a:t> events</a:t>
                </a:r>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Can the current readout deal with the Z rate?</a:t>
                </a:r>
              </a:p>
              <a:p>
                <a:pPr lvl="1"/>
                <a:r>
                  <a:rPr lang="en-GB" sz="1800" dirty="0">
                    <a:latin typeface="Verdana" panose="020B0604030504040204" pitchFamily="34" charset="0"/>
                    <a:ea typeface="Verdana" panose="020B0604030504040204" pitchFamily="34" charset="0"/>
                    <a:cs typeface="Verdana" panose="020B0604030504040204" pitchFamily="34" charset="0"/>
                  </a:rPr>
                  <a:t>Link speed of Timepix3 (in Quad): 2.6 M hits/s per 1.41 × 1.41 cm</a:t>
                </a:r>
                <a:r>
                  <a:rPr lang="en-GB" sz="1800" baseline="30000" dirty="0">
                    <a:latin typeface="Verdana" panose="020B0604030504040204" pitchFamily="34" charset="0"/>
                    <a:ea typeface="Verdana" panose="020B0604030504040204" pitchFamily="34" charset="0"/>
                    <a:cs typeface="Verdana" panose="020B0604030504040204" pitchFamily="34" charset="0"/>
                  </a:rPr>
                  <a:t>2   </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In the module </a:t>
                </a:r>
                <a:r>
                  <a:rPr lang="en-GB" sz="1800" dirty="0" err="1">
                    <a:solidFill>
                      <a:srgbClr val="FF0000"/>
                    </a:solidFill>
                    <a:latin typeface="Verdana" panose="020B0604030504040204" pitchFamily="34" charset="0"/>
                    <a:ea typeface="Verdana" panose="020B0604030504040204" pitchFamily="34" charset="0"/>
                    <a:cs typeface="Verdana" panose="020B0604030504040204" pitchFamily="34" charset="0"/>
                  </a:rPr>
                  <a:t>testbeam</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 we tested up to rates of  5.7 kHz</a:t>
                </a:r>
                <a:endParaRPr lang="en-GB" sz="1800" baseline="3000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rPr>
                  <a:t>YES: This is sufficient to deal with hits from Z’s in high luminosity Z running </a:t>
                </a:r>
              </a:p>
              <a:p>
                <a:pPr lvl="2"/>
                <a:r>
                  <a:rPr lang="en-GB" sz="1600" dirty="0">
                    <a:latin typeface="Verdana" panose="020B0604030504040204" pitchFamily="34" charset="0"/>
                    <a:ea typeface="Verdana" panose="020B0604030504040204" pitchFamily="34" charset="0"/>
                    <a:cs typeface="Verdana" panose="020B0604030504040204" pitchFamily="34" charset="0"/>
                  </a:rPr>
                  <a:t>Expect about 90 kHz/cm</a:t>
                </a:r>
                <a:r>
                  <a:rPr lang="en-GB" sz="1600" baseline="30000" dirty="0">
                    <a:latin typeface="Verdana" panose="020B0604030504040204" pitchFamily="34" charset="0"/>
                    <a:ea typeface="Verdana" panose="020B0604030504040204" pitchFamily="34" charset="0"/>
                    <a:cs typeface="Verdana" panose="020B0604030504040204" pitchFamily="34" charset="0"/>
                  </a:rPr>
                  <a:t>2</a:t>
                </a:r>
                <a:r>
                  <a:rPr lang="en-GB" sz="1600" dirty="0">
                    <a:latin typeface="Verdana" panose="020B0604030504040204" pitchFamily="34" charset="0"/>
                    <a:ea typeface="Verdana" panose="020B0604030504040204" pitchFamily="34" charset="0"/>
                    <a:cs typeface="Verdana" panose="020B0604030504040204" pitchFamily="34" charset="0"/>
                  </a:rPr>
                  <a:t> from hadronic Z </a:t>
                </a:r>
                <a:r>
                  <a:rPr lang="en-GB" sz="1600" dirty="0" err="1">
                    <a:latin typeface="Verdana" panose="020B0604030504040204" pitchFamily="34" charset="0"/>
                    <a:ea typeface="Verdana" panose="020B0604030504040204" pitchFamily="34" charset="0"/>
                    <a:cs typeface="Verdana" panose="020B0604030504040204" pitchFamily="34" charset="0"/>
                  </a:rPr>
                  <a:t>decays@inner</a:t>
                </a:r>
                <a:r>
                  <a:rPr lang="en-GB" sz="1600" dirty="0">
                    <a:latin typeface="Verdana" panose="020B0604030504040204" pitchFamily="34" charset="0"/>
                    <a:ea typeface="Verdana" panose="020B0604030504040204" pitchFamily="34" charset="0"/>
                    <a:cs typeface="Verdana" panose="020B0604030504040204" pitchFamily="34" charset="0"/>
                  </a:rPr>
                  <a:t> radius</a:t>
                </a: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What is the current power consumption?</a:t>
                </a:r>
              </a:p>
              <a:p>
                <a:pPr lvl="1"/>
                <a:r>
                  <a:rPr lang="en-GB" sz="1800" dirty="0">
                    <a:latin typeface="Verdana" panose="020B0604030504040204" pitchFamily="34" charset="0"/>
                    <a:ea typeface="Verdana" panose="020B0604030504040204" pitchFamily="34" charset="0"/>
                    <a:cs typeface="Verdana" panose="020B0604030504040204" pitchFamily="34" charset="0"/>
                  </a:rPr>
                  <a:t>No power pulsing is possible at a circular collider (at e.g. ILC power pulsing is possible) </a:t>
                </a:r>
              </a:p>
              <a:p>
                <a:pPr lvl="1"/>
                <a:r>
                  <a:rPr lang="en-GB" sz="1800" dirty="0">
                    <a:latin typeface="Verdana" panose="020B0604030504040204" pitchFamily="34" charset="0"/>
                    <a:ea typeface="Verdana" panose="020B0604030504040204" pitchFamily="34" charset="0"/>
                    <a:cs typeface="Verdana" panose="020B0604030504040204" pitchFamily="34" charset="0"/>
                  </a:rPr>
                  <a:t>Current power consumption TPX3 chip </a:t>
                </a:r>
                <a14:m>
                  <m:oMath xmlns:m="http://schemas.openxmlformats.org/officeDocument/2006/math">
                    <m:r>
                      <a:rPr lang="nl-NL" sz="1800" b="0" i="1" smtClean="0">
                        <a:latin typeface="Cambria Math" panose="02040503050406030204" pitchFamily="18" charset="0"/>
                      </a:rPr>
                      <m:t>~</m:t>
                    </m:r>
                  </m:oMath>
                </a14:m>
                <a:r>
                  <a:rPr lang="en-GB" sz="1800" dirty="0">
                    <a:latin typeface="Verdana" panose="020B0604030504040204" pitchFamily="34" charset="0"/>
                    <a:ea typeface="Verdana" panose="020B0604030504040204" pitchFamily="34" charset="0"/>
                    <a:cs typeface="Verdana" panose="020B0604030504040204" pitchFamily="34" charset="0"/>
                  </a:rPr>
                  <a:t>2W/chip per 1.41 × 1.41 cm</a:t>
                </a:r>
                <a:r>
                  <a:rPr lang="en-GB" sz="1800" baseline="30000" dirty="0">
                    <a:latin typeface="Verdana" panose="020B0604030504040204" pitchFamily="34" charset="0"/>
                    <a:ea typeface="Verdana" panose="020B0604030504040204" pitchFamily="34" charset="0"/>
                    <a:cs typeface="Verdana" panose="020B0604030504040204" pitchFamily="34" charset="0"/>
                  </a:rPr>
                  <a:t>2</a:t>
                </a:r>
                <a:endParaRPr lang="en-GB" sz="1800" dirty="0">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rPr>
                  <a:t>So: good cooling is important but no show-stopper. </a:t>
                </a:r>
              </a:p>
              <a:p>
                <a:pPr lvl="1"/>
                <a:r>
                  <a:rPr lang="en-GB" sz="1800" dirty="0">
                    <a:latin typeface="Verdana" panose="020B0604030504040204" pitchFamily="34" charset="0"/>
                    <a:ea typeface="Verdana" panose="020B0604030504040204" pitchFamily="34" charset="0"/>
                    <a:cs typeface="Verdana" panose="020B0604030504040204" pitchFamily="34" charset="0"/>
                  </a:rPr>
                  <a:t>In LCTPC, CO2 cooling has been developed and tested for the MM read-out technology </a:t>
                </a:r>
              </a:p>
              <a:p>
                <a:pPr lvl="1"/>
                <a:r>
                  <a:rPr lang="en-GB" sz="1800" dirty="0">
                    <a:latin typeface="Verdana" panose="020B0604030504040204" pitchFamily="34" charset="0"/>
                    <a:ea typeface="Verdana" panose="020B0604030504040204" pitchFamily="34" charset="0"/>
                    <a:cs typeface="Verdana" panose="020B0604030504040204" pitchFamily="34" charset="0"/>
                  </a:rPr>
                  <a:t>To save power the TPX3/4 chips can be run in </a:t>
                </a:r>
                <a:r>
                  <a:rPr lang="en-GB" sz="1800" dirty="0">
                    <a:latin typeface="Verdana" panose="020B0604030504040204" pitchFamily="34" charset="0"/>
                    <a:ea typeface="Verdana" panose="020B0604030504040204" pitchFamily="34" charset="0"/>
                    <a:cs typeface="Verdana" panose="020B0604030504040204" pitchFamily="34" charset="0"/>
                    <a:hlinkClick r:id="rId2"/>
                  </a:rPr>
                  <a:t>LowPowerMode</a:t>
                </a:r>
                <a:r>
                  <a:rPr lang="en-GB" sz="1800" dirty="0">
                    <a:latin typeface="Verdana" panose="020B0604030504040204" pitchFamily="34" charset="0"/>
                    <a:ea typeface="Verdana" panose="020B0604030504040204" pitchFamily="34" charset="0"/>
                    <a:cs typeface="Verdana" panose="020B0604030504040204" pitchFamily="34" charset="0"/>
                  </a:rPr>
                  <a:t>: </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reduction factor 10.</a:t>
                </a:r>
              </a:p>
              <a:p>
                <a:pPr marL="914400" lvl="2" indent="0">
                  <a:buNone/>
                </a:pPr>
                <a:endParaRPr lang="en-GB" sz="16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dirty="0"/>
              </a:p>
            </p:txBody>
          </p:sp>
        </mc:Choice>
        <mc:Fallback xmlns="">
          <p:sp>
            <p:nvSpPr>
              <p:cNvPr id="3" name="Tijdelijke aanduiding voor inhoud 2">
                <a:extLst>
                  <a:ext uri="{FF2B5EF4-FFF2-40B4-BE49-F238E27FC236}">
                    <a16:creationId xmlns:a16="http://schemas.microsoft.com/office/drawing/2014/main" id="{85BF27E6-ED82-3A5E-D146-9809D08B2A1C}"/>
                  </a:ext>
                </a:extLst>
              </p:cNvPr>
              <p:cNvSpPr>
                <a:spLocks noGrp="1" noRot="1" noChangeAspect="1" noMove="1" noResize="1" noEditPoints="1" noAdjustHandles="1" noChangeArrowheads="1" noChangeShapeType="1" noTextEdit="1"/>
              </p:cNvSpPr>
              <p:nvPr>
                <p:ph idx="1"/>
              </p:nvPr>
            </p:nvSpPr>
            <p:spPr>
              <a:xfrm>
                <a:off x="695400" y="988740"/>
                <a:ext cx="11234465" cy="5184706"/>
              </a:xfrm>
              <a:blipFill>
                <a:blip r:embed="rId3"/>
                <a:stretch>
                  <a:fillRect b="-1220"/>
                </a:stretch>
              </a:blipFill>
            </p:spPr>
            <p:txBody>
              <a:bodyPr/>
              <a:lstStyle/>
              <a:p>
                <a:r>
                  <a:rPr lang="nl-NL">
                    <a:noFill/>
                  </a:rPr>
                  <a:t> </a:t>
                </a:r>
              </a:p>
            </p:txBody>
          </p:sp>
        </mc:Fallback>
      </mc:AlternateContent>
      <p:sp>
        <p:nvSpPr>
          <p:cNvPr id="4" name="Tijdelijke aanduiding voor datum 3">
            <a:extLst>
              <a:ext uri="{FF2B5EF4-FFF2-40B4-BE49-F238E27FC236}">
                <a16:creationId xmlns:a16="http://schemas.microsoft.com/office/drawing/2014/main" id="{0A178471-2347-0D86-F38A-E27D96E6D82B}"/>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26/10/2020</a:t>
            </a:r>
            <a:endParaRPr lang="en-GB" dirty="0"/>
          </a:p>
        </p:txBody>
      </p:sp>
      <p:sp>
        <p:nvSpPr>
          <p:cNvPr id="5" name="Tijdelijke aanduiding voor voettekst 4">
            <a:extLst>
              <a:ext uri="{FF2B5EF4-FFF2-40B4-BE49-F238E27FC236}">
                <a16:creationId xmlns:a16="http://schemas.microsoft.com/office/drawing/2014/main" id="{46DC75A2-B8AF-3C64-2594-D4AA398F0F26}"/>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spTree>
    <p:extLst>
      <p:ext uri="{BB962C8B-B14F-4D97-AF65-F5344CB8AC3E}">
        <p14:creationId xmlns:p14="http://schemas.microsoft.com/office/powerpoint/2010/main" val="3634679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3DE26-CE1D-A83E-41E3-6ED673FBF11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CF1151-2404-B38A-BA61-230EA46A5556}"/>
              </a:ext>
            </a:extLst>
          </p:cNvPr>
          <p:cNvSpPr>
            <a:spLocks noGrp="1"/>
          </p:cNvSpPr>
          <p:nvPr>
            <p:ph type="title"/>
          </p:nvPr>
        </p:nvSpPr>
        <p:spPr>
          <a:xfrm>
            <a:off x="948267" y="188640"/>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A Pixel TPC at a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57BD1D04-78E3-21D6-3C1A-7BC059401954}"/>
              </a:ext>
            </a:extLst>
          </p:cNvPr>
          <p:cNvSpPr>
            <a:spLocks noGrp="1"/>
          </p:cNvSpPr>
          <p:nvPr>
            <p:ph idx="1"/>
          </p:nvPr>
        </p:nvSpPr>
        <p:spPr>
          <a:xfrm>
            <a:off x="1128003" y="1124744"/>
            <a:ext cx="10800645" cy="5328592"/>
          </a:xfrm>
        </p:spPr>
        <p:txBody>
          <a:bodyPr>
            <a:normAutofit/>
          </a:bodyPr>
          <a:lstStyle/>
          <a:p>
            <a:pPr marL="0" indent="0">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importance of the beam background and the optimization of the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machine detector interface MDI</a:t>
            </a:r>
          </a:p>
          <a:p>
            <a:pPr marL="0" indent="0">
              <a:buNone/>
            </a:pPr>
            <a:endParaRPr lang="en-GB" sz="1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rPr>
              <a:t>Hit rates from beam background are significant (</a:t>
            </a:r>
            <a:r>
              <a:rPr lang="en-GB" sz="1800" dirty="0" err="1">
                <a:latin typeface="Verdana" panose="020B0604030504040204" pitchFamily="34" charset="0"/>
                <a:ea typeface="Verdana" panose="020B0604030504040204" pitchFamily="34" charset="0"/>
                <a:cs typeface="Verdana" panose="020B0604030504040204" pitchFamily="34" charset="0"/>
              </a:rPr>
              <a:t>wrt</a:t>
            </a:r>
            <a:r>
              <a:rPr lang="en-GB" sz="1800" dirty="0">
                <a:latin typeface="Verdana" panose="020B0604030504040204" pitchFamily="34" charset="0"/>
                <a:ea typeface="Verdana" panose="020B0604030504040204" pitchFamily="34" charset="0"/>
                <a:cs typeface="Verdana" panose="020B0604030504040204" pitchFamily="34" charset="0"/>
              </a:rPr>
              <a:t> hits of Z decays)</a:t>
            </a:r>
          </a:p>
          <a:p>
            <a:pPr lvl="1"/>
            <a:r>
              <a:rPr lang="en-GB" sz="1800" dirty="0">
                <a:latin typeface="Verdana" panose="020B0604030504040204" pitchFamily="34" charset="0"/>
                <a:ea typeface="Verdana" panose="020B0604030504040204" pitchFamily="34" charset="0"/>
                <a:cs typeface="Verdana" panose="020B0604030504040204" pitchFamily="34" charset="0"/>
              </a:rPr>
              <a:t>The beam background study presented in the </a:t>
            </a:r>
            <a:r>
              <a:rPr lang="en-GB" sz="1800" dirty="0">
                <a:latin typeface="Verdana" panose="020B0604030504040204" pitchFamily="34" charset="0"/>
                <a:ea typeface="Verdana" panose="020B0604030504040204" pitchFamily="34" charset="0"/>
                <a:cs typeface="Verdana" panose="020B0604030504040204" pitchFamily="34" charset="0"/>
                <a:hlinkClick r:id="rId2"/>
              </a:rPr>
              <a:t>October 2024  ECFA meeting </a:t>
            </a:r>
            <a:r>
              <a:rPr lang="en-GB" sz="1800" dirty="0">
                <a:latin typeface="Verdana" panose="020B0604030504040204" pitchFamily="34" charset="0"/>
                <a:ea typeface="Verdana" panose="020B0604030504040204" pitchFamily="34" charset="0"/>
                <a:cs typeface="Verdana" panose="020B0604030504040204" pitchFamily="34" charset="0"/>
              </a:rPr>
              <a:t>by Daniel Jeans (for a 2 T B field) would correspond to a sizeable background rate of about 300 MHz/cm</a:t>
            </a:r>
            <a:r>
              <a:rPr lang="en-GB" sz="1800" baseline="30000" dirty="0">
                <a:latin typeface="Verdana" panose="020B0604030504040204" pitchFamily="34" charset="0"/>
                <a:ea typeface="Verdana" panose="020B0604030504040204" pitchFamily="34" charset="0"/>
                <a:cs typeface="Verdana" panose="020B0604030504040204" pitchFamily="34" charset="0"/>
              </a:rPr>
              <a:t>2</a:t>
            </a:r>
            <a:r>
              <a:rPr lang="en-GB" sz="1800" dirty="0">
                <a:latin typeface="Verdana" panose="020B0604030504040204" pitchFamily="34" charset="0"/>
                <a:ea typeface="Verdana" panose="020B0604030504040204" pitchFamily="34" charset="0"/>
                <a:cs typeface="Verdana" panose="020B0604030504040204" pitchFamily="34" charset="0"/>
              </a:rPr>
              <a:t> (@inner radius).</a:t>
            </a:r>
          </a:p>
          <a:p>
            <a:pPr lvl="1"/>
            <a:r>
              <a:rPr lang="en-GB" sz="1800" dirty="0">
                <a:latin typeface="Verdana" panose="020B0604030504040204" pitchFamily="34" charset="0"/>
                <a:ea typeface="Verdana" panose="020B0604030504040204" pitchFamily="34" charset="0"/>
                <a:cs typeface="Verdana" panose="020B0604030504040204" pitchFamily="34" charset="0"/>
              </a:rPr>
              <a:t>Since October 2024, the </a:t>
            </a:r>
            <a:r>
              <a:rPr lang="en-GB" sz="1800" dirty="0" err="1">
                <a:latin typeface="Verdana" panose="020B0604030504040204" pitchFamily="34" charset="0"/>
                <a:ea typeface="Verdana" panose="020B0604030504040204" pitchFamily="34" charset="0"/>
                <a:cs typeface="Verdana" panose="020B0604030504040204" pitchFamily="34" charset="0"/>
              </a:rPr>
              <a:t>FCCee</a:t>
            </a:r>
            <a:r>
              <a:rPr lang="en-GB" sz="1800" dirty="0">
                <a:latin typeface="Verdana" panose="020B0604030504040204" pitchFamily="34" charset="0"/>
                <a:ea typeface="Verdana" panose="020B0604030504040204" pitchFamily="34" charset="0"/>
                <a:cs typeface="Verdana" panose="020B0604030504040204" pitchFamily="34" charset="0"/>
              </a:rPr>
              <a:t> MDI has improved. A study summarizes the reduced </a:t>
            </a:r>
            <a:r>
              <a:rPr lang="en-GB" sz="1800" dirty="0">
                <a:latin typeface="Verdana" panose="020B0604030504040204" pitchFamily="34" charset="0"/>
                <a:ea typeface="Verdana" panose="020B0604030504040204" pitchFamily="34" charset="0"/>
                <a:cs typeface="Verdana" panose="020B0604030504040204" pitchFamily="34" charset="0"/>
                <a:hlinkClick r:id="rId3"/>
              </a:rPr>
              <a:t>beam background results. </a:t>
            </a:r>
            <a:r>
              <a:rPr lang="en-GB" sz="1800" dirty="0">
                <a:latin typeface="Verdana" panose="020B0604030504040204" pitchFamily="34" charset="0"/>
                <a:ea typeface="Verdana" panose="020B0604030504040204" pitchFamily="34" charset="0"/>
                <a:cs typeface="Verdana" panose="020B0604030504040204" pitchFamily="34" charset="0"/>
              </a:rPr>
              <a:t>The results have been discussed in the </a:t>
            </a:r>
            <a:r>
              <a:rPr lang="en-GB" sz="1800" dirty="0" err="1">
                <a:latin typeface="Verdana" panose="020B0604030504040204" pitchFamily="34" charset="0"/>
                <a:ea typeface="Verdana" panose="020B0604030504040204" pitchFamily="34" charset="0"/>
                <a:cs typeface="Verdana" panose="020B0604030504040204" pitchFamily="34" charset="0"/>
              </a:rPr>
              <a:t>FCCee</a:t>
            </a:r>
            <a:r>
              <a:rPr lang="en-GB" sz="1800" dirty="0">
                <a:latin typeface="Verdana" panose="020B0604030504040204" pitchFamily="34" charset="0"/>
                <a:ea typeface="Verdana" panose="020B0604030504040204" pitchFamily="34" charset="0"/>
                <a:cs typeface="Verdana" panose="020B0604030504040204" pitchFamily="34" charset="0"/>
              </a:rPr>
              <a:t>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4"/>
              </a:rPr>
              <a:t>workshop</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a:t>
            </a:r>
            <a:endParaRPr lang="en-GB" sz="1800" dirty="0">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rPr>
              <a:t>Recently the </a:t>
            </a:r>
            <a:r>
              <a:rPr lang="en-GB" sz="1800" dirty="0">
                <a:latin typeface="Verdana" panose="020B0604030504040204" pitchFamily="34" charset="0"/>
                <a:ea typeface="Verdana" panose="020B0604030504040204" pitchFamily="34" charset="0"/>
                <a:cs typeface="Verdana" panose="020B0604030504040204" pitchFamily="34" charset="0"/>
                <a:hlinkClick r:id="rId5"/>
              </a:rPr>
              <a:t>synchrotron background </a:t>
            </a:r>
            <a:r>
              <a:rPr lang="en-GB" sz="1800" dirty="0">
                <a:latin typeface="Verdana" panose="020B0604030504040204" pitchFamily="34" charset="0"/>
                <a:ea typeface="Verdana" panose="020B0604030504040204" pitchFamily="34" charset="0"/>
                <a:cs typeface="Verdana" panose="020B0604030504040204" pitchFamily="34" charset="0"/>
              </a:rPr>
              <a:t>was studied that turns out to be very large for tracking detectors. Clearly it is important to reduce this background substantially.</a:t>
            </a:r>
          </a:p>
          <a:p>
            <a:pPr lvl="1"/>
            <a:r>
              <a:rPr lang="en-GB" sz="1800" dirty="0">
                <a:latin typeface="Verdana" panose="020B0604030504040204" pitchFamily="34" charset="0"/>
                <a:ea typeface="Verdana" panose="020B0604030504040204" pitchFamily="34" charset="0"/>
                <a:cs typeface="Verdana" panose="020B0604030504040204" pitchFamily="34" charset="0"/>
              </a:rPr>
              <a:t>The Pixel TPC – due to the high granularity – has an occupancy of &lt; 1% for 300 MHz/cm</a:t>
            </a:r>
            <a:r>
              <a:rPr lang="en-GB" sz="1800" baseline="30000" dirty="0">
                <a:latin typeface="Verdana" panose="020B0604030504040204" pitchFamily="34" charset="0"/>
                <a:ea typeface="Verdana" panose="020B0604030504040204" pitchFamily="34" charset="0"/>
                <a:cs typeface="Verdana" panose="020B0604030504040204" pitchFamily="34" charset="0"/>
              </a:rPr>
              <a:t>2</a:t>
            </a:r>
            <a:r>
              <a:rPr lang="en-GB" sz="1800" dirty="0">
                <a:latin typeface="Verdana" panose="020B0604030504040204" pitchFamily="34" charset="0"/>
                <a:ea typeface="Verdana" panose="020B0604030504040204" pitchFamily="34" charset="0"/>
                <a:cs typeface="Verdana" panose="020B0604030504040204" pitchFamily="34" charset="0"/>
              </a:rPr>
              <a:t> (@inner radius). The read-out speed of the current TPX3 has to be upgraded to cope with the large background rates. R&amp;D for a fast read-out based on TPX3/4, like the </a:t>
            </a:r>
            <a:r>
              <a:rPr lang="en-GB" sz="1800" dirty="0" err="1">
                <a:latin typeface="Verdana" panose="020B0604030504040204" pitchFamily="34" charset="0"/>
                <a:ea typeface="Verdana" panose="020B0604030504040204" pitchFamily="34" charset="0"/>
                <a:cs typeface="Verdana" panose="020B0604030504040204" pitchFamily="34" charset="0"/>
              </a:rPr>
              <a:t>VeloPix</a:t>
            </a:r>
            <a:r>
              <a:rPr lang="en-GB" sz="1800" dirty="0">
                <a:latin typeface="Verdana" panose="020B0604030504040204" pitchFamily="34" charset="0"/>
                <a:ea typeface="Verdana" panose="020B0604030504040204" pitchFamily="34" charset="0"/>
                <a:cs typeface="Verdana" panose="020B0604030504040204" pitchFamily="34" charset="0"/>
              </a:rPr>
              <a:t> (LHCb) is needed. </a:t>
            </a:r>
          </a:p>
        </p:txBody>
      </p:sp>
      <p:sp>
        <p:nvSpPr>
          <p:cNvPr id="4" name="Tijdelijke aanduiding voor datum 3">
            <a:extLst>
              <a:ext uri="{FF2B5EF4-FFF2-40B4-BE49-F238E27FC236}">
                <a16:creationId xmlns:a16="http://schemas.microsoft.com/office/drawing/2014/main" id="{F677DCA7-F328-C479-6B36-0980293E5046}"/>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26/10/2020</a:t>
            </a:r>
            <a:endParaRPr lang="en-GB" dirty="0"/>
          </a:p>
        </p:txBody>
      </p:sp>
      <p:sp>
        <p:nvSpPr>
          <p:cNvPr id="5" name="Tijdelijke aanduiding voor voettekst 4">
            <a:extLst>
              <a:ext uri="{FF2B5EF4-FFF2-40B4-BE49-F238E27FC236}">
                <a16:creationId xmlns:a16="http://schemas.microsoft.com/office/drawing/2014/main" id="{7DCAE619-82E4-B303-BA50-6430DD62ADC7}"/>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spTree>
    <p:extLst>
      <p:ext uri="{BB962C8B-B14F-4D97-AF65-F5344CB8AC3E}">
        <p14:creationId xmlns:p14="http://schemas.microsoft.com/office/powerpoint/2010/main" val="1332463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1E4A9-8EC6-EF37-2ADF-8B8BD2E74F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3282985-1BF7-7F6C-5432-26BE12206CD4}"/>
              </a:ext>
            </a:extLst>
          </p:cNvPr>
          <p:cNvSpPr>
            <a:spLocks noGrp="1"/>
          </p:cNvSpPr>
          <p:nvPr>
            <p:ph type="title"/>
          </p:nvPr>
        </p:nvSpPr>
        <p:spPr>
          <a:xfrm>
            <a:off x="948267" y="188640"/>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A Pixel TPC at a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EA55E3AB-B9D9-E246-DE18-B2C717BE647A}"/>
              </a:ext>
            </a:extLst>
          </p:cNvPr>
          <p:cNvSpPr>
            <a:spLocks noGrp="1"/>
          </p:cNvSpPr>
          <p:nvPr>
            <p:ph idx="1"/>
          </p:nvPr>
        </p:nvSpPr>
        <p:spPr>
          <a:xfrm>
            <a:off x="1055441" y="908720"/>
            <a:ext cx="10513168" cy="4896544"/>
          </a:xfrm>
        </p:spPr>
        <p:txBody>
          <a:bodyPr>
            <a:noAutofit/>
          </a:bodyPr>
          <a:lstStyle/>
          <a:p>
            <a:pPr marL="0" indent="0">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What about track distortions?</a:t>
            </a:r>
          </a:p>
          <a:p>
            <a:pPr lvl="1"/>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Not an issue for running at </a:t>
            </a:r>
            <a:r>
              <a:rPr lang="en-GB" sz="1800" dirty="0" err="1">
                <a:solidFill>
                  <a:srgbClr val="FF0000"/>
                </a:solidFill>
                <a:latin typeface="Verdana" panose="020B0604030504040204" pitchFamily="34" charset="0"/>
                <a:ea typeface="Verdana" panose="020B0604030504040204" pitchFamily="34" charset="0"/>
                <a:cs typeface="Verdana" panose="020B0604030504040204" pitchFamily="34" charset="0"/>
              </a:rPr>
              <a:t>cms</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 energies of WW, ZH, </a:t>
            </a:r>
            <a:r>
              <a:rPr lang="en-GB" sz="1800" dirty="0" err="1">
                <a:solidFill>
                  <a:srgbClr val="FF0000"/>
                </a:solidFill>
                <a:latin typeface="Verdana" panose="020B0604030504040204" pitchFamily="34" charset="0"/>
                <a:ea typeface="Verdana" panose="020B0604030504040204" pitchFamily="34" charset="0"/>
                <a:cs typeface="Verdana" panose="020B0604030504040204" pitchFamily="34" charset="0"/>
              </a:rPr>
              <a:t>tt</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  </a:t>
            </a:r>
          </a:p>
          <a:p>
            <a:pPr lvl="1"/>
            <a:r>
              <a:rPr lang="en-GB" dirty="0">
                <a:latin typeface="Verdana" panose="020B0604030504040204" pitchFamily="34" charset="0"/>
                <a:ea typeface="Verdana" panose="020B0604030504040204" pitchFamily="34" charset="0"/>
                <a:cs typeface="Verdana" panose="020B0604030504040204" pitchFamily="34" charset="0"/>
              </a:rPr>
              <a:t>There are two important sources of track distortions of the TPC drift field: </a:t>
            </a:r>
          </a:p>
          <a:p>
            <a:pPr lvl="2"/>
            <a:r>
              <a:rPr lang="en-GB" sz="1600" dirty="0">
                <a:latin typeface="Verdana" panose="020B0604030504040204" pitchFamily="34" charset="0"/>
                <a:ea typeface="Verdana" panose="020B0604030504040204" pitchFamily="34" charset="0"/>
                <a:cs typeface="Verdana" panose="020B0604030504040204" pitchFamily="34" charset="0"/>
              </a:rPr>
              <a:t> the slowly drifting primary ions (from Zs and background) </a:t>
            </a:r>
          </a:p>
          <a:p>
            <a:pPr lvl="2"/>
            <a:r>
              <a:rPr lang="en-GB" sz="1600" dirty="0">
                <a:latin typeface="Verdana" panose="020B0604030504040204" pitchFamily="34" charset="0"/>
                <a:ea typeface="Verdana" panose="020B0604030504040204" pitchFamily="34" charset="0"/>
                <a:cs typeface="Verdana" panose="020B0604030504040204" pitchFamily="34" charset="0"/>
              </a:rPr>
              <a:t> the ions produced in the amplification process flowing back (IBF)</a:t>
            </a:r>
          </a:p>
          <a:p>
            <a:pPr lvl="1"/>
            <a:r>
              <a:rPr lang="en-GB" dirty="0">
                <a:latin typeface="Verdana" panose="020B0604030504040204" pitchFamily="34" charset="0"/>
                <a:ea typeface="Verdana" panose="020B0604030504040204" pitchFamily="34" charset="0"/>
                <a:cs typeface="Verdana" panose="020B0604030504040204" pitchFamily="34" charset="0"/>
              </a:rPr>
              <a:t>At the ILC gating is possible to reduce the IBF; at FCC-ee this is not realistic, for a Pixel TPC a double grid is the best solution (see below)</a:t>
            </a: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Is it possible to reduce the IBF for a pixel TPC?</a:t>
            </a:r>
          </a:p>
          <a:p>
            <a:pPr lvl="1"/>
            <a:r>
              <a:rPr lang="en-GB" dirty="0">
                <a:latin typeface="Verdana" panose="020B0604030504040204" pitchFamily="34" charset="0"/>
                <a:ea typeface="Verdana" panose="020B0604030504040204" pitchFamily="34" charset="0"/>
                <a:cs typeface="Verdana" panose="020B0604030504040204" pitchFamily="34" charset="0"/>
              </a:rPr>
              <a:t>IDEA: by making chip with a double grid structure (see back up slide) </a:t>
            </a:r>
          </a:p>
          <a:p>
            <a:pPr lvl="1"/>
            <a:r>
              <a:rPr lang="en-GB" dirty="0">
                <a:latin typeface="Verdana" panose="020B0604030504040204" pitchFamily="34" charset="0"/>
                <a:ea typeface="Verdana" panose="020B0604030504040204" pitchFamily="34" charset="0"/>
                <a:cs typeface="Verdana" panose="020B0604030504040204" pitchFamily="34" charset="0"/>
              </a:rPr>
              <a:t>This idea was already realized as a ‘TWINGRID’ NIMA 610 (2009) 644-648 </a:t>
            </a:r>
          </a:p>
          <a:p>
            <a:pPr lvl="1"/>
            <a:r>
              <a:rPr lang="en-GB" dirty="0">
                <a:latin typeface="Verdana" panose="020B0604030504040204" pitchFamily="34" charset="0"/>
                <a:ea typeface="Verdana" panose="020B0604030504040204" pitchFamily="34" charset="0"/>
                <a:cs typeface="Verdana" panose="020B0604030504040204" pitchFamily="34" charset="0"/>
              </a:rPr>
              <a:t>For GEMs for the ALICE TPC this was also the way – use several GEMs to reduce IBF </a:t>
            </a:r>
          </a:p>
          <a:p>
            <a:pPr lvl="1"/>
            <a:r>
              <a:rPr lang="en-GB" dirty="0">
                <a:latin typeface="Verdana" panose="020B0604030504040204" pitchFamily="34" charset="0"/>
                <a:ea typeface="Verdana" panose="020B0604030504040204" pitchFamily="34" charset="0"/>
                <a:cs typeface="Verdana" panose="020B0604030504040204" pitchFamily="34" charset="0"/>
              </a:rPr>
              <a:t>The IBF</a:t>
            </a:r>
            <a:r>
              <a:rPr lang="nl-NL" sz="1600" dirty="0">
                <a:latin typeface="Verdana" panose="020B0604030504040204" pitchFamily="34" charset="0"/>
                <a:ea typeface="Verdana" panose="020B0604030504040204" pitchFamily="34" charset="0"/>
                <a:cs typeface="Verdana" panose="020B0604030504040204" pitchFamily="34" charset="0"/>
              </a:rPr>
              <a:t>*</a:t>
            </a:r>
            <a:r>
              <a:rPr lang="en-GB" dirty="0">
                <a:latin typeface="Verdana" panose="020B0604030504040204" pitchFamily="34" charset="0"/>
                <a:ea typeface="Verdana" panose="020B0604030504040204" pitchFamily="34" charset="0"/>
                <a:cs typeface="Verdana" panose="020B0604030504040204" pitchFamily="34" charset="0"/>
              </a:rPr>
              <a:t> can be easily modelled and w</a:t>
            </a:r>
            <a:r>
              <a:rPr lang="nl-NL" dirty="0" err="1">
                <a:latin typeface="Verdana" panose="020B0604030504040204" pitchFamily="34" charset="0"/>
                <a:ea typeface="Verdana" panose="020B0604030504040204" pitchFamily="34" charset="0"/>
                <a:cs typeface="Verdana" panose="020B0604030504040204" pitchFamily="34" charset="0"/>
              </a:rPr>
              <a:t>ith</a:t>
            </a:r>
            <a:r>
              <a:rPr lang="nl-NL" dirty="0">
                <a:latin typeface="Verdana" panose="020B0604030504040204" pitchFamily="34" charset="0"/>
                <a:ea typeface="Verdana" panose="020B0604030504040204" pitchFamily="34" charset="0"/>
                <a:cs typeface="Verdana" panose="020B0604030504040204" pitchFamily="34" charset="0"/>
              </a:rPr>
              <a:t> a hole </a:t>
            </a:r>
            <a:r>
              <a:rPr lang="nl-NL" dirty="0" err="1">
                <a:latin typeface="Verdana" panose="020B0604030504040204" pitchFamily="34" charset="0"/>
                <a:ea typeface="Verdana" panose="020B0604030504040204" pitchFamily="34" charset="0"/>
                <a:cs typeface="Verdana" panose="020B0604030504040204" pitchFamily="34" charset="0"/>
              </a:rPr>
              <a:t>size</a:t>
            </a:r>
            <a:r>
              <a:rPr lang="nl-NL" dirty="0">
                <a:latin typeface="Verdana" panose="020B0604030504040204" pitchFamily="34" charset="0"/>
                <a:ea typeface="Verdana" panose="020B0604030504040204" pitchFamily="34" charset="0"/>
                <a:cs typeface="Verdana" panose="020B0604030504040204" pitchFamily="34" charset="0"/>
              </a:rPr>
              <a:t> of 25 </a:t>
            </a:r>
            <a:r>
              <a:rPr lang="en-US" dirty="0" err="1">
                <a:latin typeface="Verdana" panose="020B0604030504040204" pitchFamily="34" charset="0"/>
                <a:ea typeface="Verdana" panose="020B0604030504040204" pitchFamily="34" charset="0"/>
                <a:cs typeface="Verdana" panose="020B0604030504040204" pitchFamily="34" charset="0"/>
              </a:rPr>
              <a:t>μm</a:t>
            </a:r>
            <a:r>
              <a:rPr lang="en-US" dirty="0">
                <a:latin typeface="Verdana" panose="020B0604030504040204" pitchFamily="34" charset="0"/>
                <a:ea typeface="Verdana" panose="020B0604030504040204" pitchFamily="34" charset="0"/>
                <a:cs typeface="Verdana" panose="020B0604030504040204" pitchFamily="34" charset="0"/>
              </a:rPr>
              <a:t> an IBF of  3 10</a:t>
            </a:r>
            <a:r>
              <a:rPr lang="en-US" baseline="30000" dirty="0">
                <a:latin typeface="Verdana" panose="020B0604030504040204" pitchFamily="34" charset="0"/>
                <a:ea typeface="Verdana" panose="020B0604030504040204" pitchFamily="34" charset="0"/>
                <a:cs typeface="Verdana" panose="020B0604030504040204" pitchFamily="34" charset="0"/>
              </a:rPr>
              <a:t>-4  </a:t>
            </a:r>
            <a:r>
              <a:rPr lang="nl-NL" dirty="0" err="1">
                <a:latin typeface="Verdana" panose="020B0604030504040204" pitchFamily="34" charset="0"/>
                <a:ea typeface="Verdana" panose="020B0604030504040204" pitchFamily="34" charset="0"/>
                <a:cs typeface="Verdana" panose="020B0604030504040204" pitchFamily="34" charset="0"/>
              </a:rPr>
              <a:t>can</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be</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achieved</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and</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the</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value</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for</a:t>
            </a:r>
            <a:r>
              <a:rPr lang="nl-NL" dirty="0">
                <a:latin typeface="Verdana" panose="020B0604030504040204" pitchFamily="34" charset="0"/>
                <a:ea typeface="Verdana" panose="020B0604030504040204" pitchFamily="34" charset="0"/>
                <a:cs typeface="Verdana" panose="020B0604030504040204" pitchFamily="34" charset="0"/>
              </a:rPr>
              <a:t> IBF*</a:t>
            </a:r>
            <a:r>
              <a:rPr lang="nl-NL" dirty="0" err="1">
                <a:latin typeface="Verdana" panose="020B0604030504040204" pitchFamily="34" charset="0"/>
                <a:ea typeface="Verdana" panose="020B0604030504040204" pitchFamily="34" charset="0"/>
                <a:cs typeface="Verdana" panose="020B0604030504040204" pitchFamily="34" charset="0"/>
              </a:rPr>
              <a:t>Gain</a:t>
            </a:r>
            <a:r>
              <a:rPr lang="nl-NL" dirty="0">
                <a:latin typeface="Verdana" panose="020B0604030504040204" pitchFamily="34" charset="0"/>
                <a:ea typeface="Verdana" panose="020B0604030504040204" pitchFamily="34" charset="0"/>
                <a:cs typeface="Verdana" panose="020B0604030504040204" pitchFamily="34" charset="0"/>
              </a:rPr>
              <a:t> (2000) </a:t>
            </a:r>
            <a:r>
              <a:rPr lang="nl-NL" dirty="0" err="1">
                <a:latin typeface="Verdana" panose="020B0604030504040204" pitchFamily="34" charset="0"/>
                <a:ea typeface="Verdana" panose="020B0604030504040204" pitchFamily="34" charset="0"/>
                <a:cs typeface="Verdana" panose="020B0604030504040204" pitchFamily="34" charset="0"/>
              </a:rPr>
              <a:t>would</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be</a:t>
            </a:r>
            <a:r>
              <a:rPr lang="nl-NL" dirty="0">
                <a:latin typeface="Verdana" panose="020B0604030504040204" pitchFamily="34" charset="0"/>
                <a:ea typeface="Verdana" panose="020B0604030504040204" pitchFamily="34" charset="0"/>
                <a:cs typeface="Verdana" panose="020B0604030504040204" pitchFamily="34" charset="0"/>
              </a:rPr>
              <a:t> 0.6. </a:t>
            </a:r>
          </a:p>
          <a:p>
            <a:pPr lvl="1"/>
            <a:r>
              <a:rPr lang="nl-NL" dirty="0">
                <a:latin typeface="Verdana" panose="020B0604030504040204" pitchFamily="34" charset="0"/>
                <a:ea typeface="Verdana" panose="020B0604030504040204" pitchFamily="34" charset="0"/>
                <a:cs typeface="Verdana" panose="020B0604030504040204" pitchFamily="34" charset="0"/>
              </a:rPr>
              <a:t>YES: </a:t>
            </a:r>
            <a:r>
              <a:rPr lang="nl-NL" dirty="0" err="1">
                <a:latin typeface="Verdana" panose="020B0604030504040204" pitchFamily="34" charset="0"/>
                <a:ea typeface="Verdana" panose="020B0604030504040204" pitchFamily="34" charset="0"/>
                <a:cs typeface="Verdana" panose="020B0604030504040204" pitchFamily="34" charset="0"/>
              </a:rPr>
              <a:t>the</a:t>
            </a:r>
            <a:r>
              <a:rPr lang="nl-NL" dirty="0">
                <a:latin typeface="Verdana" panose="020B0604030504040204" pitchFamily="34" charset="0"/>
                <a:ea typeface="Verdana" panose="020B0604030504040204" pitchFamily="34" charset="0"/>
                <a:cs typeface="Verdana" panose="020B0604030504040204" pitchFamily="34" charset="0"/>
              </a:rPr>
              <a:t> IBF </a:t>
            </a:r>
            <a:r>
              <a:rPr lang="nl-NL" dirty="0" err="1">
                <a:latin typeface="Verdana" panose="020B0604030504040204" pitchFamily="34" charset="0"/>
                <a:ea typeface="Verdana" panose="020B0604030504040204" pitchFamily="34" charset="0"/>
                <a:cs typeface="Verdana" panose="020B0604030504040204" pitchFamily="34" charset="0"/>
              </a:rPr>
              <a:t>can</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be</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reduced</a:t>
            </a:r>
            <a:r>
              <a:rPr lang="nl-NL" dirty="0">
                <a:latin typeface="Verdana" panose="020B0604030504040204" pitchFamily="34" charset="0"/>
                <a:ea typeface="Verdana" panose="020B0604030504040204" pitchFamily="34" charset="0"/>
                <a:cs typeface="Verdana" panose="020B0604030504040204" pitchFamily="34" charset="0"/>
              </a:rPr>
              <a:t>. It </a:t>
            </a:r>
            <a:r>
              <a:rPr lang="nl-NL" dirty="0" err="1">
                <a:latin typeface="Verdana" panose="020B0604030504040204" pitchFamily="34" charset="0"/>
                <a:ea typeface="Verdana" panose="020B0604030504040204" pitchFamily="34" charset="0"/>
                <a:cs typeface="Verdana" panose="020B0604030504040204" pitchFamily="34" charset="0"/>
              </a:rPr>
              <a:t>needs</a:t>
            </a:r>
            <a:r>
              <a:rPr lang="nl-NL" dirty="0">
                <a:latin typeface="Verdana" panose="020B0604030504040204" pitchFamily="34" charset="0"/>
                <a:ea typeface="Verdana" panose="020B0604030504040204" pitchFamily="34" charset="0"/>
                <a:cs typeface="Verdana" panose="020B0604030504040204" pitchFamily="34" charset="0"/>
              </a:rPr>
              <a:t> R&amp;D </a:t>
            </a:r>
            <a:r>
              <a:rPr lang="nl-NL" dirty="0" err="1">
                <a:latin typeface="Verdana" panose="020B0604030504040204" pitchFamily="34" charset="0"/>
                <a:ea typeface="Verdana" panose="020B0604030504040204" pitchFamily="34" charset="0"/>
                <a:cs typeface="Verdana" panose="020B0604030504040204" pitchFamily="34" charset="0"/>
              </a:rPr>
              <a:t>that</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can</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be</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done</a:t>
            </a:r>
            <a:r>
              <a:rPr lang="nl-NL" dirty="0">
                <a:latin typeface="Verdana" panose="020B0604030504040204" pitchFamily="34" charset="0"/>
                <a:ea typeface="Verdana" panose="020B0604030504040204" pitchFamily="34" charset="0"/>
                <a:cs typeface="Verdana" panose="020B0604030504040204" pitchFamily="34" charset="0"/>
              </a:rPr>
              <a:t> in </a:t>
            </a:r>
            <a:r>
              <a:rPr lang="nl-NL" dirty="0" err="1">
                <a:latin typeface="Verdana" panose="020B0604030504040204" pitchFamily="34" charset="0"/>
                <a:ea typeface="Verdana" panose="020B0604030504040204" pitchFamily="34" charset="0"/>
                <a:cs typeface="Verdana" panose="020B0604030504040204" pitchFamily="34" charset="0"/>
              </a:rPr>
              <a:t>the</a:t>
            </a:r>
            <a:r>
              <a:rPr lang="nl-NL" dirty="0">
                <a:latin typeface="Verdana" panose="020B0604030504040204" pitchFamily="34" charset="0"/>
                <a:ea typeface="Verdana" panose="020B0604030504040204" pitchFamily="34" charset="0"/>
                <a:cs typeface="Verdana" panose="020B0604030504040204" pitchFamily="34" charset="0"/>
              </a:rPr>
              <a:t> detector lab in Bonn. </a:t>
            </a:r>
          </a:p>
          <a:p>
            <a:pPr marL="457200" lvl="1" indent="0">
              <a:buNone/>
            </a:pPr>
            <a:endParaRPr lang="nl-NL" sz="1100" dirty="0">
              <a:latin typeface="Verdana" panose="020B0604030504040204" pitchFamily="34" charset="0"/>
              <a:ea typeface="Verdana" panose="020B0604030504040204" pitchFamily="34" charset="0"/>
              <a:cs typeface="Verdana" panose="020B0604030504040204" pitchFamily="34" charset="0"/>
            </a:endParaRPr>
          </a:p>
          <a:p>
            <a:pPr marL="457200" lvl="1" indent="0">
              <a:buNone/>
            </a:pPr>
            <a:r>
              <a:rPr lang="nl-NL" sz="1800" dirty="0">
                <a:latin typeface="Verdana" panose="020B0604030504040204" pitchFamily="34" charset="0"/>
                <a:ea typeface="Verdana" panose="020B0604030504040204" pitchFamily="34" charset="0"/>
                <a:cs typeface="Verdana" panose="020B0604030504040204" pitchFamily="34" charset="0"/>
              </a:rPr>
              <a:t>*</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Measured</a:t>
            </a:r>
            <a:r>
              <a:rPr lang="nl-NL" dirty="0">
                <a:latin typeface="Verdana" panose="020B0604030504040204" pitchFamily="34" charset="0"/>
                <a:ea typeface="Verdana" panose="020B0604030504040204" pitchFamily="34" charset="0"/>
                <a:cs typeface="Verdana" panose="020B0604030504040204" pitchFamily="34" charset="0"/>
              </a:rPr>
              <a:t> IBF of single </a:t>
            </a:r>
            <a:r>
              <a:rPr lang="nl-NL" dirty="0" err="1">
                <a:latin typeface="Verdana" panose="020B0604030504040204" pitchFamily="34" charset="0"/>
                <a:ea typeface="Verdana" panose="020B0604030504040204" pitchFamily="34" charset="0"/>
                <a:cs typeface="Verdana" panose="020B0604030504040204" pitchFamily="34" charset="0"/>
              </a:rPr>
              <a:t>grid</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GrixPix</a:t>
            </a:r>
            <a:r>
              <a:rPr lang="nl-NL" dirty="0">
                <a:latin typeface="Verdana" panose="020B0604030504040204" pitchFamily="34" charset="0"/>
                <a:ea typeface="Verdana" panose="020B0604030504040204" pitchFamily="34" charset="0"/>
                <a:cs typeface="Verdana" panose="020B0604030504040204" pitchFamily="34" charset="0"/>
              </a:rPr>
              <a:t> is 1.3% </a:t>
            </a:r>
            <a:r>
              <a:rPr lang="nl-NL" dirty="0" err="1">
                <a:latin typeface="Verdana" panose="020B0604030504040204" pitchFamily="34" charset="0"/>
                <a:ea typeface="Verdana" panose="020B0604030504040204" pitchFamily="34" charset="0"/>
                <a:cs typeface="Verdana" panose="020B0604030504040204" pitchFamily="34" charset="0"/>
              </a:rPr>
              <a:t>and</a:t>
            </a:r>
            <a:r>
              <a:rPr lang="nl-NL" dirty="0">
                <a:latin typeface="Verdana" panose="020B0604030504040204" pitchFamily="34" charset="0"/>
                <a:ea typeface="Verdana" panose="020B0604030504040204" pitchFamily="34" charset="0"/>
                <a:cs typeface="Verdana" panose="020B0604030504040204" pitchFamily="34" charset="0"/>
              </a:rPr>
              <a:t> IBF*</a:t>
            </a:r>
            <a:r>
              <a:rPr lang="nl-NL" dirty="0" err="1">
                <a:latin typeface="Verdana" panose="020B0604030504040204" pitchFamily="34" charset="0"/>
                <a:ea typeface="Verdana" panose="020B0604030504040204" pitchFamily="34" charset="0"/>
                <a:cs typeface="Verdana" panose="020B0604030504040204" pitchFamily="34" charset="0"/>
              </a:rPr>
              <a:t>Gain</a:t>
            </a:r>
            <a:r>
              <a:rPr lang="nl-NL" dirty="0">
                <a:latin typeface="Verdana" panose="020B0604030504040204" pitchFamily="34" charset="0"/>
                <a:ea typeface="Verdana" panose="020B0604030504040204" pitchFamily="34" charset="0"/>
                <a:cs typeface="Verdana" panose="020B0604030504040204" pitchFamily="34" charset="0"/>
              </a:rPr>
              <a:t> (2000) is 26. </a:t>
            </a:r>
          </a:p>
          <a:p>
            <a:pPr marL="457200" lvl="1" indent="0">
              <a:buNone/>
            </a:pPr>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4" name="Tijdelijke aanduiding voor datum 3">
            <a:extLst>
              <a:ext uri="{FF2B5EF4-FFF2-40B4-BE49-F238E27FC236}">
                <a16:creationId xmlns:a16="http://schemas.microsoft.com/office/drawing/2014/main" id="{16551F7E-47C5-D888-1238-7744F46E829E}"/>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26/10/2020</a:t>
            </a:r>
            <a:endParaRPr lang="en-GB" dirty="0"/>
          </a:p>
        </p:txBody>
      </p:sp>
      <p:sp>
        <p:nvSpPr>
          <p:cNvPr id="5" name="Tijdelijke aanduiding voor voettekst 4">
            <a:extLst>
              <a:ext uri="{FF2B5EF4-FFF2-40B4-BE49-F238E27FC236}">
                <a16:creationId xmlns:a16="http://schemas.microsoft.com/office/drawing/2014/main" id="{24E5989B-8C56-59CD-226F-FF025E8ECCCF}"/>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spTree>
    <p:extLst>
      <p:ext uri="{BB962C8B-B14F-4D97-AF65-F5344CB8AC3E}">
        <p14:creationId xmlns:p14="http://schemas.microsoft.com/office/powerpoint/2010/main" val="6874356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8B0E6-1932-4A56-1D62-00BCDBCF42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A523D0B-3131-EBC3-F38B-8099FA92D077}"/>
              </a:ext>
            </a:extLst>
          </p:cNvPr>
          <p:cNvSpPr>
            <a:spLocks noGrp="1"/>
          </p:cNvSpPr>
          <p:nvPr>
            <p:ph type="title"/>
          </p:nvPr>
        </p:nvSpPr>
        <p:spPr>
          <a:xfrm>
            <a:off x="948267" y="260648"/>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A Pixel TPC at a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42B24D09-E185-2265-A2CA-8417D66D75C1}"/>
              </a:ext>
            </a:extLst>
          </p:cNvPr>
          <p:cNvSpPr>
            <a:spLocks noGrp="1"/>
          </p:cNvSpPr>
          <p:nvPr>
            <p:ph idx="1"/>
          </p:nvPr>
        </p:nvSpPr>
        <p:spPr>
          <a:xfrm>
            <a:off x="1176982" y="1135678"/>
            <a:ext cx="10586393" cy="5722322"/>
          </a:xfrm>
        </p:spPr>
        <p:txBody>
          <a:bodyPr>
            <a:noAutofit/>
          </a:bodyPr>
          <a:lstStyle/>
          <a:p>
            <a:pPr marL="0" indent="0">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What</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would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be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the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size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of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the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TPC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distortions</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TeraZ</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factory</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a:t>
            </a:r>
          </a:p>
          <a:p>
            <a:pPr marL="0" indent="0">
              <a:buNone/>
            </a:pPr>
            <a:endParaRPr lang="nl-NL" sz="105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hlinkClick r:id="rId2"/>
              </a:rPr>
              <a:t>Tera-Z studies</a:t>
            </a:r>
            <a:r>
              <a:rPr lang="en-GB" sz="1800" dirty="0">
                <a:latin typeface="Verdana" panose="020B0604030504040204" pitchFamily="34" charset="0"/>
                <a:ea typeface="Verdana" panose="020B0604030504040204" pitchFamily="34" charset="0"/>
                <a:cs typeface="Verdana" panose="020B0604030504040204" pitchFamily="34" charset="0"/>
              </a:rPr>
              <a:t> by Daniel Jeans and </a:t>
            </a:r>
            <a:r>
              <a:rPr lang="en-GB" sz="1800" dirty="0">
                <a:latin typeface="Verdana" panose="020B0604030504040204" pitchFamily="34" charset="0"/>
                <a:ea typeface="Verdana" panose="020B0604030504040204" pitchFamily="34" charset="0"/>
                <a:cs typeface="Verdana" panose="020B0604030504040204" pitchFamily="34" charset="0"/>
                <a:hlinkClick r:id="rId2"/>
              </a:rPr>
              <a:t>Keisuke Fuji </a:t>
            </a:r>
            <a:r>
              <a:rPr lang="en-GB" sz="1800" dirty="0">
                <a:latin typeface="Verdana" panose="020B0604030504040204" pitchFamily="34" charset="0"/>
                <a:ea typeface="Verdana" panose="020B0604030504040204" pitchFamily="34" charset="0"/>
                <a:cs typeface="Verdana" panose="020B0604030504040204" pitchFamily="34" charset="0"/>
              </a:rPr>
              <a:t>show that for FCC-ee this means: distortions from Z decays up to &lt; O(100) </a:t>
            </a:r>
            <a:r>
              <a:rPr lang="en-NL" sz="1800" dirty="0">
                <a:latin typeface="Symbol" pitchFamily="2" charset="2"/>
                <a:ea typeface="Verdana" panose="020B0604030504040204" pitchFamily="34" charset="0"/>
                <a:cs typeface="Verdana" panose="020B0604030504040204" pitchFamily="34" charset="0"/>
              </a:rPr>
              <a:t>m</a:t>
            </a:r>
            <a:r>
              <a:rPr lang="en-NL" sz="1800" dirty="0">
                <a:latin typeface="Verdana" panose="020B0604030504040204" pitchFamily="34" charset="0"/>
                <a:ea typeface="Verdana" panose="020B0604030504040204" pitchFamily="34" charset="0"/>
                <a:cs typeface="Verdana" panose="020B0604030504040204" pitchFamily="34" charset="0"/>
              </a:rPr>
              <a:t>m.</a:t>
            </a:r>
          </a:p>
          <a:p>
            <a:pPr lvl="1"/>
            <a:r>
              <a:rPr lang="en-NL" sz="1800" dirty="0">
                <a:latin typeface="Verdana" panose="020B0604030504040204" pitchFamily="34" charset="0"/>
                <a:ea typeface="Verdana" panose="020B0604030504040204" pitchFamily="34" charset="0"/>
                <a:cs typeface="Verdana" panose="020B0604030504040204" pitchFamily="34" charset="0"/>
              </a:rPr>
              <a:t>The problem is that the beam and synchrotron backgrounds are by far the dominant source for the ions in the TPC volume. The beam distortions by beam backgrounds are less than 1 cm as the latest </a:t>
            </a:r>
            <a:r>
              <a:rPr lang="en-NL" sz="1800" dirty="0">
                <a:latin typeface="Verdana" panose="020B0604030504040204" pitchFamily="34" charset="0"/>
                <a:ea typeface="Verdana" panose="020B0604030504040204" pitchFamily="34" charset="0"/>
                <a:cs typeface="Verdana" panose="020B0604030504040204" pitchFamily="34" charset="0"/>
                <a:hlinkClick r:id="rId3"/>
              </a:rPr>
              <a:t>studies</a:t>
            </a:r>
            <a:r>
              <a:rPr lang="en-NL" sz="1800" dirty="0">
                <a:latin typeface="Verdana" panose="020B0604030504040204" pitchFamily="34" charset="0"/>
                <a:ea typeface="Verdana" panose="020B0604030504040204" pitchFamily="34" charset="0"/>
                <a:cs typeface="Verdana" panose="020B0604030504040204" pitchFamily="34" charset="0"/>
              </a:rPr>
              <a:t> by Daniel Jeans shows.  The synchrotron backgrounds are largest and the reduction of that background –by optimizing the MDI - is important for all detectors. </a:t>
            </a:r>
          </a:p>
          <a:p>
            <a:pPr lvl="1"/>
            <a:r>
              <a:rPr lang="en-NL" sz="1800" dirty="0">
                <a:latin typeface="Verdana" panose="020B0604030504040204" pitchFamily="34" charset="0"/>
                <a:ea typeface="Verdana" panose="020B0604030504040204" pitchFamily="34" charset="0"/>
                <a:cs typeface="Verdana" panose="020B0604030504040204" pitchFamily="34" charset="0"/>
              </a:rPr>
              <a:t>There is also an idea to operate the TPC with a Neon based gas that could bring the backgrounds down by a factor of 40. This needs study.</a:t>
            </a:r>
          </a:p>
          <a:p>
            <a:pPr lvl="1"/>
            <a:r>
              <a:rPr lang="en-NL" sz="1800" dirty="0">
                <a:latin typeface="Verdana" panose="020B0604030504040204" pitchFamily="34" charset="0"/>
                <a:ea typeface="Verdana" panose="020B0604030504040204" pitchFamily="34" charset="0"/>
                <a:cs typeface="Verdana" panose="020B0604030504040204" pitchFamily="34" charset="0"/>
              </a:rPr>
              <a:t>It can be argued that in an </a:t>
            </a:r>
            <a:r>
              <a:rPr lang="en-NL" sz="1800" dirty="0">
                <a:latin typeface="Verdana" panose="020B0604030504040204" pitchFamily="34" charset="0"/>
                <a:ea typeface="Verdana" panose="020B0604030504040204" pitchFamily="34" charset="0"/>
                <a:cs typeface="Verdana" panose="020B0604030504040204" pitchFamily="34" charset="0"/>
                <a:hlinkClick r:id="rId4"/>
              </a:rPr>
              <a:t>ILD like detector</a:t>
            </a:r>
            <a:r>
              <a:rPr lang="en-NL" sz="1800" dirty="0">
                <a:latin typeface="Verdana" panose="020B0604030504040204" pitchFamily="34" charset="0"/>
                <a:ea typeface="Verdana" panose="020B0604030504040204" pitchFamily="34" charset="0"/>
                <a:cs typeface="Verdana" panose="020B0604030504040204" pitchFamily="34" charset="0"/>
              </a:rPr>
              <a:t> the distortions can be mapped out using the silicon VTX-SIT/SET detectors. See e.g. the backup slide on fitting out TPC distortions. </a:t>
            </a:r>
          </a:p>
          <a:p>
            <a:pPr marL="0" indent="0">
              <a:buNone/>
            </a:pPr>
            <a:endPar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ijdelijke aanduiding voor datum 3">
            <a:extLst>
              <a:ext uri="{FF2B5EF4-FFF2-40B4-BE49-F238E27FC236}">
                <a16:creationId xmlns:a16="http://schemas.microsoft.com/office/drawing/2014/main" id="{8CD46D2D-205B-312E-93AC-B6E190812799}"/>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26/10/2020</a:t>
            </a:r>
            <a:endParaRPr lang="en-GB" dirty="0"/>
          </a:p>
        </p:txBody>
      </p:sp>
      <p:sp>
        <p:nvSpPr>
          <p:cNvPr id="5" name="Tijdelijke aanduiding voor voettekst 4">
            <a:extLst>
              <a:ext uri="{FF2B5EF4-FFF2-40B4-BE49-F238E27FC236}">
                <a16:creationId xmlns:a16="http://schemas.microsoft.com/office/drawing/2014/main" id="{FD5B8447-FAD5-0F2E-E242-CC1D1923C9DF}"/>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spTree>
    <p:extLst>
      <p:ext uri="{BB962C8B-B14F-4D97-AF65-F5344CB8AC3E}">
        <p14:creationId xmlns:p14="http://schemas.microsoft.com/office/powerpoint/2010/main" val="1724487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7E801-8BA6-58A9-9D80-FA90EEFD09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164ADF1-8B16-9011-E591-067CFD90DE2E}"/>
              </a:ext>
            </a:extLst>
          </p:cNvPr>
          <p:cNvSpPr>
            <a:spLocks noGrp="1"/>
          </p:cNvSpPr>
          <p:nvPr>
            <p:ph type="title"/>
          </p:nvPr>
        </p:nvSpPr>
        <p:spPr>
          <a:xfrm>
            <a:off x="948266" y="332656"/>
            <a:ext cx="10363200" cy="720080"/>
          </a:xfrm>
        </p:spPr>
        <p:txBody>
          <a:bodyPr/>
          <a:lstStyle/>
          <a:p>
            <a:r>
              <a:rPr lang="nl-NL" sz="3200" b="0">
                <a:solidFill>
                  <a:srgbClr val="FF0000"/>
                </a:solidFill>
                <a:latin typeface="Verdana" panose="020B0604030504040204" pitchFamily="34" charset="0"/>
                <a:ea typeface="Verdana" panose="020B0604030504040204" pitchFamily="34" charset="0"/>
                <a:cs typeface="Verdana" panose="020B0604030504040204" pitchFamily="34" charset="0"/>
              </a:rPr>
              <a:t>A Pixel </a:t>
            </a:r>
            <a:r>
              <a:rPr lang="nl-NL" sz="3200" b="0" dirty="0">
                <a:solidFill>
                  <a:srgbClr val="FF0000"/>
                </a:solidFill>
                <a:latin typeface="Verdana" panose="020B0604030504040204" pitchFamily="34" charset="0"/>
                <a:ea typeface="Verdana" panose="020B0604030504040204" pitchFamily="34" charset="0"/>
                <a:cs typeface="Verdana" panose="020B0604030504040204" pitchFamily="34" charset="0"/>
              </a:rPr>
              <a:t>TPC at a </a:t>
            </a:r>
            <a:r>
              <a:rPr lang="nl-NL" sz="3200" b="0" dirty="0" err="1">
                <a:solidFill>
                  <a:srgbClr val="FF0000"/>
                </a:solidFill>
                <a:latin typeface="Verdana" panose="020B0604030504040204" pitchFamily="34" charset="0"/>
                <a:ea typeface="Verdana" panose="020B0604030504040204" pitchFamily="34" charset="0"/>
                <a:cs typeface="Verdana" panose="020B0604030504040204" pitchFamily="34" charset="0"/>
              </a:rPr>
              <a:t>circular</a:t>
            </a:r>
            <a:r>
              <a:rPr lang="nl-NL" sz="3200" b="0" dirty="0">
                <a:solidFill>
                  <a:srgbClr val="FF0000"/>
                </a:solidFill>
                <a:latin typeface="Verdana" panose="020B0604030504040204" pitchFamily="34" charset="0"/>
                <a:ea typeface="Verdana" panose="020B0604030504040204" pitchFamily="34" charset="0"/>
                <a:cs typeface="Verdana" panose="020B0604030504040204" pitchFamily="34" charset="0"/>
              </a:rPr>
              <a:t> collider</a:t>
            </a:r>
            <a:endParaRPr lang="en-US" sz="3200" b="0" dirty="0">
              <a:solidFill>
                <a:srgbClr val="FF0000"/>
              </a:solidFill>
              <a:latin typeface="Verdana"/>
              <a:cs typeface="Verdana"/>
            </a:endParaRPr>
          </a:p>
        </p:txBody>
      </p:sp>
      <p:sp>
        <p:nvSpPr>
          <p:cNvPr id="3" name="Tijdelijke aanduiding voor inhoud 2">
            <a:extLst>
              <a:ext uri="{FF2B5EF4-FFF2-40B4-BE49-F238E27FC236}">
                <a16:creationId xmlns:a16="http://schemas.microsoft.com/office/drawing/2014/main" id="{F3695B6E-77A1-8FDE-1133-EB75233CD3AC}"/>
              </a:ext>
            </a:extLst>
          </p:cNvPr>
          <p:cNvSpPr>
            <a:spLocks noGrp="1"/>
          </p:cNvSpPr>
          <p:nvPr>
            <p:ph idx="1"/>
          </p:nvPr>
        </p:nvSpPr>
        <p:spPr>
          <a:xfrm>
            <a:off x="1446370" y="1099964"/>
            <a:ext cx="9865096" cy="4849316"/>
          </a:xfrm>
        </p:spPr>
        <p:txBody>
          <a:bodyPr/>
          <a:lstStyle/>
          <a:p>
            <a:pPr marL="0" indent="0">
              <a:buNone/>
            </a:pPr>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 10 G Z </a:t>
            </a:r>
            <a:r>
              <a:rPr lang="en-GB"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FCCee</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physics program</a:t>
            </a:r>
            <a:r>
              <a:rPr lang="en-GB" sz="24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could be carried out, but </a:t>
            </a:r>
          </a:p>
          <a:p>
            <a:pPr lvl="1"/>
            <a:r>
              <a:rPr lang="en-GB" sz="1800" dirty="0">
                <a:latin typeface="Verdana" panose="020B0604030504040204" pitchFamily="34" charset="0"/>
                <a:ea typeface="Verdana" panose="020B0604030504040204" pitchFamily="34" charset="0"/>
                <a:cs typeface="Verdana" panose="020B0604030504040204" pitchFamily="34" charset="0"/>
              </a:rPr>
              <a:t>It needs a lot of power to process the large amounts of background hits in the tracking detectors </a:t>
            </a:r>
          </a:p>
          <a:p>
            <a:pPr lvl="1"/>
            <a:r>
              <a:rPr lang="en-GB" sz="1800" dirty="0">
                <a:latin typeface="Verdana" panose="020B0604030504040204" pitchFamily="34" charset="0"/>
                <a:ea typeface="Verdana" panose="020B0604030504040204" pitchFamily="34" charset="0"/>
                <a:cs typeface="Verdana" panose="020B0604030504040204" pitchFamily="34" charset="0"/>
              </a:rPr>
              <a:t>It needs more study to reduce the backgrounds by an improved MDI</a:t>
            </a:r>
          </a:p>
          <a:p>
            <a:pPr lvl="1"/>
            <a:r>
              <a:rPr lang="en-GB" sz="1800" dirty="0">
                <a:latin typeface="Verdana" panose="020B0604030504040204" pitchFamily="34" charset="0"/>
                <a:ea typeface="Verdana" panose="020B0604030504040204" pitchFamily="34" charset="0"/>
                <a:cs typeface="Verdana" panose="020B0604030504040204" pitchFamily="34" charset="0"/>
              </a:rPr>
              <a:t>Fitting techniques should be studied to correct for the TPC distortions</a:t>
            </a:r>
          </a:p>
          <a:p>
            <a:pPr lvl="1"/>
            <a:r>
              <a:rPr lang="en-GB" sz="1800" dirty="0">
                <a:latin typeface="Verdana" panose="020B0604030504040204" pitchFamily="34" charset="0"/>
                <a:ea typeface="Verdana" panose="020B0604030504040204" pitchFamily="34" charset="0"/>
                <a:cs typeface="Verdana" panose="020B0604030504040204" pitchFamily="34" charset="0"/>
              </a:rPr>
              <a:t>The current TPX3 read out should be optimized to cope with the high readout rate and minimise the power consumption</a:t>
            </a:r>
          </a:p>
          <a:p>
            <a:pPr marL="0" indent="0">
              <a:buNone/>
            </a:pPr>
            <a:r>
              <a:rPr lang="en-GB"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The physics case for a Tera Z physics program seems IMO rather weak</a:t>
            </a:r>
          </a:p>
          <a:p>
            <a:pPr marL="0" indent="0">
              <a:buNone/>
            </a:pPr>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021817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CC231-EC49-46BA-B8D3-09F05285A0A1}"/>
              </a:ext>
            </a:extLst>
          </p:cNvPr>
          <p:cNvSpPr>
            <a:spLocks noGrp="1"/>
          </p:cNvSpPr>
          <p:nvPr>
            <p:ph type="title"/>
          </p:nvPr>
        </p:nvSpPr>
        <p:spPr>
          <a:xfrm>
            <a:off x="948267" y="116632"/>
            <a:ext cx="10363200" cy="800100"/>
          </a:xfrm>
        </p:spPr>
        <p:txBody>
          <a:bodyPr/>
          <a:lstStyle/>
          <a:p>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Fitting out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and</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reducing</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TPC </a:t>
            </a:r>
            <a:r>
              <a:rPr lang="nl-NL" sz="3600" b="0" dirty="0" err="1">
                <a:solidFill>
                  <a:srgbClr val="FF0000"/>
                </a:solidFill>
                <a:latin typeface="Verdana" panose="020B0604030504040204" pitchFamily="34" charset="0"/>
                <a:ea typeface="Verdana" panose="020B0604030504040204" pitchFamily="34" charset="0"/>
                <a:cs typeface="Verdana" panose="020B0604030504040204" pitchFamily="34" charset="0"/>
              </a:rPr>
              <a:t>distortions</a:t>
            </a:r>
            <a:r>
              <a:rPr lang="nl-NL" sz="3600" b="0" dirty="0">
                <a:solidFill>
                  <a:srgbClr val="FF0000"/>
                </a:solidFill>
                <a:latin typeface="Verdana" panose="020B0604030504040204" pitchFamily="34" charset="0"/>
                <a:ea typeface="Verdana" panose="020B0604030504040204" pitchFamily="34" charset="0"/>
                <a:cs typeface="Verdana" panose="020B0604030504040204" pitchFamily="34" charset="0"/>
              </a:rPr>
              <a:t> </a:t>
            </a:r>
            <a:endParaRPr lang="en-GB" sz="36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39822A7A-1EC3-441B-8C12-ABFF22A4945A}"/>
              </a:ext>
            </a:extLst>
          </p:cNvPr>
          <p:cNvSpPr>
            <a:spLocks noGrp="1"/>
          </p:cNvSpPr>
          <p:nvPr>
            <p:ph idx="1"/>
          </p:nvPr>
        </p:nvSpPr>
        <p:spPr>
          <a:xfrm>
            <a:off x="1055440" y="1268760"/>
            <a:ext cx="10586393" cy="5722322"/>
          </a:xfrm>
        </p:spPr>
        <p:txBody>
          <a:bodyPr>
            <a:noAutofit/>
          </a:bodyPr>
          <a:lstStyle/>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It is possible to </a:t>
            </a:r>
            <a:r>
              <a:rPr lang="en-GB" dirty="0">
                <a:solidFill>
                  <a:srgbClr val="FF0000"/>
                </a:solidFill>
                <a:latin typeface="Verdana" panose="020B0604030504040204" pitchFamily="34" charset="0"/>
                <a:ea typeface="Verdana" panose="020B0604030504040204" pitchFamily="34" charset="0"/>
                <a:cs typeface="Verdana" panose="020B0604030504040204" pitchFamily="34" charset="0"/>
              </a:rPr>
              <a:t>map out distortions </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using e.g. muons from Z decays</a:t>
            </a:r>
          </a:p>
          <a:p>
            <a:pPr lvl="1"/>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E.g. by fitting the 3D spatial distribution as a function of time as was done by ALEPH and more recently by ALICE. Using this distribution the hits positions are corrected and the TPC track refitted.</a:t>
            </a: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However, with </a:t>
            </a:r>
            <a:r>
              <a:rPr lang="en-GB" dirty="0">
                <a:solidFill>
                  <a:srgbClr val="FF0000"/>
                </a:solidFill>
                <a:latin typeface="Verdana" panose="020B0604030504040204" pitchFamily="34" charset="0"/>
                <a:ea typeface="Verdana" panose="020B0604030504040204" pitchFamily="34" charset="0"/>
                <a:cs typeface="Verdana" panose="020B0604030504040204" pitchFamily="34" charset="0"/>
              </a:rPr>
              <a:t>silicon trackers around the TPC</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more elaborate methods can be used. One can use the track predictions based of the silicon trackers SIT and SET to correct on a track-by-track level the TPC track. 	</a:t>
            </a:r>
          </a:p>
          <a:p>
            <a:pPr lvl="1"/>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One can use as a constraint that the extrapolated positions and angles agree with the measured in the SIT and SET.</a:t>
            </a:r>
          </a:p>
          <a:p>
            <a:pPr lvl="1"/>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Practically, one can e.g. correct the TPC track parameters</a:t>
            </a: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The ultimate way is a </a:t>
            </a:r>
            <a:r>
              <a:rPr lang="en-GB" dirty="0">
                <a:solidFill>
                  <a:srgbClr val="FF0000"/>
                </a:solidFill>
                <a:latin typeface="Verdana" panose="020B0604030504040204" pitchFamily="34" charset="0"/>
                <a:ea typeface="Verdana" panose="020B0604030504040204" pitchFamily="34" charset="0"/>
                <a:cs typeface="Verdana" panose="020B0604030504040204" pitchFamily="34" charset="0"/>
              </a:rPr>
              <a:t>fitting technique </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similar to ATLAS. In the ATLAS track fit the common systematics is fitted out for sets of Muon hits. For ILD @ FCC the fit would fit free parameters in the distortion model, while using as a constraint the SIT and SET position and direction measurements. </a:t>
            </a:r>
          </a:p>
          <a:p>
            <a:pPr lvl="1"/>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The simplest case is a model where the strength (amplitude) and radial dependence would be scaled and a model is used for the 3D extrapolations. </a:t>
            </a:r>
          </a:p>
        </p:txBody>
      </p:sp>
      <p:sp>
        <p:nvSpPr>
          <p:cNvPr id="4" name="Tijdelijke aanduiding voor datum 3">
            <a:extLst>
              <a:ext uri="{FF2B5EF4-FFF2-40B4-BE49-F238E27FC236}">
                <a16:creationId xmlns:a16="http://schemas.microsoft.com/office/drawing/2014/main" id="{143A0E9E-8C1A-470F-B709-7C23131E6295}"/>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26/10/2020</a:t>
            </a:r>
            <a:endParaRPr lang="en-GB" dirty="0"/>
          </a:p>
        </p:txBody>
      </p:sp>
      <p:sp>
        <p:nvSpPr>
          <p:cNvPr id="5" name="Tijdelijke aanduiding voor voettekst 4">
            <a:extLst>
              <a:ext uri="{FF2B5EF4-FFF2-40B4-BE49-F238E27FC236}">
                <a16:creationId xmlns:a16="http://schemas.microsoft.com/office/drawing/2014/main" id="{1F214B82-A4FE-404C-8B1B-22CB8F49BAA6}"/>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spTree>
    <p:extLst>
      <p:ext uri="{BB962C8B-B14F-4D97-AF65-F5344CB8AC3E}">
        <p14:creationId xmlns:p14="http://schemas.microsoft.com/office/powerpoint/2010/main" val="1016183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30545-FC8C-0FBF-4A84-3C6BB391FF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E83AF6-87CB-D64E-09F4-F8E565528F28}"/>
              </a:ext>
            </a:extLst>
          </p:cNvPr>
          <p:cNvPicPr>
            <a:picLocks noChangeAspect="1"/>
          </p:cNvPicPr>
          <p:nvPr/>
        </p:nvPicPr>
        <p:blipFill>
          <a:blip r:embed="rId3"/>
          <a:srcRect t="15623"/>
          <a:stretch>
            <a:fillRect/>
          </a:stretch>
        </p:blipFill>
        <p:spPr>
          <a:xfrm>
            <a:off x="2229335" y="1916832"/>
            <a:ext cx="8619193" cy="4536504"/>
          </a:xfrm>
          <a:prstGeom prst="rect">
            <a:avLst/>
          </a:prstGeom>
        </p:spPr>
      </p:pic>
      <p:sp>
        <p:nvSpPr>
          <p:cNvPr id="3074" name="Rectangle 4">
            <a:extLst>
              <a:ext uri="{FF2B5EF4-FFF2-40B4-BE49-F238E27FC236}">
                <a16:creationId xmlns:a16="http://schemas.microsoft.com/office/drawing/2014/main" id="{20E6EFAE-0C22-5C26-9B77-A21D9AE3A434}"/>
              </a:ext>
            </a:extLst>
          </p:cNvPr>
          <p:cNvSpPr>
            <a:spLocks noGrp="1" noChangeArrowheads="1"/>
          </p:cNvSpPr>
          <p:nvPr>
            <p:ph type="ctrTitle"/>
          </p:nvPr>
        </p:nvSpPr>
        <p:spPr>
          <a:xfrm>
            <a:off x="1892942" y="332656"/>
            <a:ext cx="8883578" cy="1080120"/>
          </a:xfrm>
        </p:spPr>
        <p:txBody>
          <a:bodyPr anchor="ctr"/>
          <a:lstStyle/>
          <a:p>
            <a:r>
              <a:rPr lang="en-GB" altLang="en-US" sz="3600" b="0" dirty="0">
                <a:solidFill>
                  <a:srgbClr val="FF0000"/>
                </a:solidFill>
                <a:latin typeface="Verdana"/>
                <a:cs typeface="Verdana"/>
              </a:rPr>
              <a:t>The ILD Detector concept</a:t>
            </a:r>
          </a:p>
        </p:txBody>
      </p:sp>
      <p:sp>
        <p:nvSpPr>
          <p:cNvPr id="7" name="TextBox 6">
            <a:extLst>
              <a:ext uri="{FF2B5EF4-FFF2-40B4-BE49-F238E27FC236}">
                <a16:creationId xmlns:a16="http://schemas.microsoft.com/office/drawing/2014/main" id="{8006012C-4903-4531-E194-CCD027FCAD60}"/>
              </a:ext>
            </a:extLst>
          </p:cNvPr>
          <p:cNvSpPr txBox="1"/>
          <p:nvPr/>
        </p:nvSpPr>
        <p:spPr>
          <a:xfrm>
            <a:off x="7503874" y="4941168"/>
            <a:ext cx="3416662" cy="792088"/>
          </a:xfrm>
          <a:prstGeom prst="rect">
            <a:avLst/>
          </a:prstGeom>
          <a:solidFill>
            <a:schemeClr val="bg1"/>
          </a:solidFill>
        </p:spPr>
        <p:txBody>
          <a:bodyPr wrap="square" rtlCol="0">
            <a:spAutoFit/>
          </a:bodyPr>
          <a:lstStyle/>
          <a:p>
            <a:endParaRPr lang="nl-NL" dirty="0"/>
          </a:p>
        </p:txBody>
      </p:sp>
      <p:sp>
        <p:nvSpPr>
          <p:cNvPr id="8" name="TextBox 7">
            <a:extLst>
              <a:ext uri="{FF2B5EF4-FFF2-40B4-BE49-F238E27FC236}">
                <a16:creationId xmlns:a16="http://schemas.microsoft.com/office/drawing/2014/main" id="{8393FA19-B049-7732-479A-40A724FC71DB}"/>
              </a:ext>
            </a:extLst>
          </p:cNvPr>
          <p:cNvSpPr txBox="1"/>
          <p:nvPr/>
        </p:nvSpPr>
        <p:spPr>
          <a:xfrm>
            <a:off x="8328248" y="5216954"/>
            <a:ext cx="2664296" cy="830997"/>
          </a:xfrm>
          <a:prstGeom prst="rect">
            <a:avLst/>
          </a:prstGeom>
          <a:noFill/>
        </p:spPr>
        <p:txBody>
          <a:bodyPr wrap="square" rtlCol="0">
            <a:spAutoFit/>
          </a:bodyPr>
          <a:lstStyle/>
          <a:p>
            <a:r>
              <a:rPr lang="nl-NL" dirty="0">
                <a:latin typeface="Verdana" panose="020B0604030504040204" pitchFamily="34" charset="0"/>
                <a:ea typeface="Verdana" panose="020B0604030504040204" pitchFamily="34" charset="0"/>
                <a:cs typeface="Verdana" panose="020B0604030504040204" pitchFamily="34" charset="0"/>
                <a:hlinkClick r:id="rId4"/>
              </a:rPr>
              <a:t>Adapted from Ties Behnke </a:t>
            </a:r>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324531B7-0E1F-8845-7C2D-A4EE21A7081B}"/>
              </a:ext>
            </a:extLst>
          </p:cNvPr>
          <p:cNvSpPr txBox="1"/>
          <p:nvPr/>
        </p:nvSpPr>
        <p:spPr>
          <a:xfrm>
            <a:off x="2378273" y="1334101"/>
            <a:ext cx="7912915" cy="830997"/>
          </a:xfrm>
          <a:prstGeom prst="rect">
            <a:avLst/>
          </a:prstGeom>
          <a:noFill/>
        </p:spPr>
        <p:txBody>
          <a:bodyPr wrap="square" rtlCol="0">
            <a:spAutoFit/>
          </a:bodyPr>
          <a:lstStyle/>
          <a:p>
            <a:r>
              <a:rPr lang="nl-NL" dirty="0">
                <a:latin typeface="Verdana" panose="020B0604030504040204" pitchFamily="34" charset="0"/>
                <a:ea typeface="Verdana" panose="020B0604030504040204" pitchFamily="34" charset="0"/>
                <a:cs typeface="Verdana" panose="020B0604030504040204" pitchFamily="34" charset="0"/>
              </a:rPr>
              <a:t>ILD </a:t>
            </a:r>
            <a:r>
              <a:rPr lang="nl-NL" dirty="0" err="1">
                <a:latin typeface="Verdana" panose="020B0604030504040204" pitchFamily="34" charset="0"/>
                <a:ea typeface="Verdana" panose="020B0604030504040204" pitchFamily="34" charset="0"/>
                <a:cs typeface="Verdana" panose="020B0604030504040204" pitchFamily="34" charset="0"/>
              </a:rPr>
              <a:t>fundamental</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choices</a:t>
            </a:r>
            <a:r>
              <a:rPr lang="nl-NL" dirty="0">
                <a:latin typeface="Verdana" panose="020B0604030504040204" pitchFamily="34" charset="0"/>
                <a:ea typeface="Verdana" panose="020B0604030504040204" pitchFamily="34" charset="0"/>
                <a:cs typeface="Verdana" panose="020B0604030504040204" pitchFamily="34" charset="0"/>
              </a:rPr>
              <a:t> </a:t>
            </a:r>
          </a:p>
          <a:p>
            <a:r>
              <a:rPr lang="nl-NL" dirty="0" err="1">
                <a:latin typeface="Verdana" panose="020B0604030504040204" pitchFamily="34" charset="0"/>
                <a:ea typeface="Verdana" panose="020B0604030504040204" pitchFamily="34" charset="0"/>
                <a:cs typeface="Verdana" panose="020B0604030504040204" pitchFamily="34" charset="0"/>
              </a:rPr>
              <a:t>similar</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to</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err="1">
                <a:latin typeface="Verdana" panose="020B0604030504040204" pitchFamily="34" charset="0"/>
                <a:ea typeface="Verdana" panose="020B0604030504040204" pitchFamily="34" charset="0"/>
                <a:cs typeface="Verdana" panose="020B0604030504040204" pitchFamily="34" charset="0"/>
              </a:rPr>
              <a:t>other</a:t>
            </a:r>
            <a:r>
              <a:rPr lang="nl-NL" dirty="0">
                <a:latin typeface="Verdana" panose="020B0604030504040204" pitchFamily="34" charset="0"/>
                <a:ea typeface="Verdana" panose="020B0604030504040204" pitchFamily="34" charset="0"/>
                <a:cs typeface="Verdana" panose="020B0604030504040204" pitchFamily="34" charset="0"/>
              </a:rPr>
              <a:t> FCC/ILC </a:t>
            </a:r>
            <a:r>
              <a:rPr lang="nl-NL" dirty="0" err="1">
                <a:latin typeface="Verdana" panose="020B0604030504040204" pitchFamily="34" charset="0"/>
                <a:ea typeface="Verdana" panose="020B0604030504040204" pitchFamily="34" charset="0"/>
                <a:cs typeface="Verdana" panose="020B0604030504040204" pitchFamily="34" charset="0"/>
              </a:rPr>
              <a:t>concepts</a:t>
            </a:r>
            <a:endParaRPr lang="nl-NL" dirty="0">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descr="ildlogoTransparant.png">
            <a:extLst>
              <a:ext uri="{FF2B5EF4-FFF2-40B4-BE49-F238E27FC236}">
                <a16:creationId xmlns:a16="http://schemas.microsoft.com/office/drawing/2014/main" id="{1F8830AF-4A7F-AB7D-CAFB-9955B362DBED}"/>
              </a:ext>
            </a:extLst>
          </p:cNvPr>
          <p:cNvPicPr>
            <a:picLocks noChangeAspect="1"/>
          </p:cNvPicPr>
          <p:nvPr/>
        </p:nvPicPr>
        <p:blipFill>
          <a:blip r:embed="rId5"/>
          <a:stretch>
            <a:fillRect/>
          </a:stretch>
        </p:blipFill>
        <p:spPr>
          <a:xfrm>
            <a:off x="9241296" y="1348330"/>
            <a:ext cx="838200" cy="536448"/>
          </a:xfrm>
          <a:prstGeom prst="rect">
            <a:avLst/>
          </a:prstGeom>
        </p:spPr>
      </p:pic>
      <p:sp>
        <p:nvSpPr>
          <p:cNvPr id="11" name="TextBox 10">
            <a:extLst>
              <a:ext uri="{FF2B5EF4-FFF2-40B4-BE49-F238E27FC236}">
                <a16:creationId xmlns:a16="http://schemas.microsoft.com/office/drawing/2014/main" id="{36725FB4-1BE0-5064-2381-BC8FBE1D1FD8}"/>
              </a:ext>
            </a:extLst>
          </p:cNvPr>
          <p:cNvSpPr txBox="1"/>
          <p:nvPr/>
        </p:nvSpPr>
        <p:spPr>
          <a:xfrm>
            <a:off x="211818" y="3068960"/>
            <a:ext cx="2880320" cy="707886"/>
          </a:xfrm>
          <a:prstGeom prst="rect">
            <a:avLst/>
          </a:prstGeom>
          <a:noFill/>
        </p:spPr>
        <p:txBody>
          <a:bodyPr wrap="square" rtlCol="0">
            <a:spAutoFit/>
          </a:bodyPr>
          <a:lstStyle/>
          <a:p>
            <a:r>
              <a:rPr lang="nl-NL" sz="2000" dirty="0">
                <a:latin typeface="Verdana" panose="020B0604030504040204" pitchFamily="34" charset="0"/>
                <a:ea typeface="Verdana" panose="020B0604030504040204" pitchFamily="34" charset="0"/>
                <a:cs typeface="Verdana" panose="020B0604030504040204" pitchFamily="34" charset="0"/>
                <a:hlinkClick r:id="rId6"/>
              </a:rPr>
              <a:t>Marcel Demarteau </a:t>
            </a:r>
          </a:p>
          <a:p>
            <a:r>
              <a:rPr lang="nl-NL" sz="2000" dirty="0">
                <a:latin typeface="Verdana" panose="020B0604030504040204" pitchFamily="34" charset="0"/>
                <a:ea typeface="Verdana" panose="020B0604030504040204" pitchFamily="34" charset="0"/>
                <a:cs typeface="Verdana" panose="020B0604030504040204" pitchFamily="34" charset="0"/>
                <a:hlinkClick r:id="rId6"/>
              </a:rPr>
              <a:t>plea 2025 for a TPC</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a:t> </a:t>
            </a:r>
          </a:p>
        </p:txBody>
      </p:sp>
    </p:spTree>
    <p:extLst>
      <p:ext uri="{BB962C8B-B14F-4D97-AF65-F5344CB8AC3E}">
        <p14:creationId xmlns:p14="http://schemas.microsoft.com/office/powerpoint/2010/main" val="2717434719"/>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CC231-EC49-46BA-B8D3-09F05285A0A1}"/>
              </a:ext>
            </a:extLst>
          </p:cNvPr>
          <p:cNvSpPr>
            <a:spLocks noGrp="1"/>
          </p:cNvSpPr>
          <p:nvPr>
            <p:ph type="title"/>
          </p:nvPr>
        </p:nvSpPr>
        <p:spPr>
          <a:xfrm>
            <a:off x="948267" y="116632"/>
            <a:ext cx="10363200" cy="800100"/>
          </a:xfrm>
        </p:spPr>
        <p:txBody>
          <a:bodyPr/>
          <a:lstStyle/>
          <a:p>
            <a:r>
              <a:rPr lang="nl-NL" sz="3200" b="0" dirty="0" err="1">
                <a:solidFill>
                  <a:srgbClr val="FF0000"/>
                </a:solidFill>
                <a:latin typeface="Verdana" panose="020B0604030504040204" pitchFamily="34" charset="0"/>
                <a:ea typeface="Verdana" panose="020B0604030504040204" pitchFamily="34" charset="0"/>
                <a:cs typeface="Verdana" panose="020B0604030504040204" pitchFamily="34" charset="0"/>
              </a:rPr>
              <a:t>Reducing</a:t>
            </a:r>
            <a:r>
              <a:rPr lang="nl-NL" sz="3200" b="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nl-NL" sz="3200" b="0" dirty="0" err="1">
                <a:solidFill>
                  <a:srgbClr val="FF0000"/>
                </a:solidFill>
                <a:latin typeface="Verdana" panose="020B0604030504040204" pitchFamily="34" charset="0"/>
                <a:ea typeface="Verdana" panose="020B0604030504040204" pitchFamily="34" charset="0"/>
                <a:cs typeface="Verdana" panose="020B0604030504040204" pitchFamily="34" charset="0"/>
              </a:rPr>
              <a:t>the</a:t>
            </a:r>
            <a:r>
              <a:rPr lang="nl-NL" sz="3200" b="0" dirty="0">
                <a:solidFill>
                  <a:srgbClr val="FF0000"/>
                </a:solidFill>
                <a:latin typeface="Verdana" panose="020B0604030504040204" pitchFamily="34" charset="0"/>
                <a:ea typeface="Verdana" panose="020B0604030504040204" pitchFamily="34" charset="0"/>
                <a:cs typeface="Verdana" panose="020B0604030504040204" pitchFamily="34" charset="0"/>
              </a:rPr>
              <a:t> Ion back flow in a Pixel TPC</a:t>
            </a:r>
            <a:endParaRPr lang="en-GB" sz="32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a:extLst>
              <a:ext uri="{FF2B5EF4-FFF2-40B4-BE49-F238E27FC236}">
                <a16:creationId xmlns:a16="http://schemas.microsoft.com/office/drawing/2014/main" id="{39822A7A-1EC3-441B-8C12-ABFF22A4945A}"/>
              </a:ext>
            </a:extLst>
          </p:cNvPr>
          <p:cNvSpPr>
            <a:spLocks noGrp="1"/>
          </p:cNvSpPr>
          <p:nvPr>
            <p:ph idx="1"/>
          </p:nvPr>
        </p:nvSpPr>
        <p:spPr>
          <a:xfrm>
            <a:off x="1083248" y="1185617"/>
            <a:ext cx="9934707" cy="4979687"/>
          </a:xfrm>
        </p:spPr>
        <p:txBody>
          <a:bodyPr>
            <a:normAutofit/>
          </a:bodyPr>
          <a:lstStyle/>
          <a:p>
            <a:pPr marL="0" indent="0">
              <a:buNone/>
            </a:pPr>
            <a:r>
              <a:rPr lang="nl-NL" sz="2000" dirty="0">
                <a:latin typeface="Verdana" panose="020B0604030504040204" pitchFamily="34" charset="0"/>
                <a:ea typeface="Verdana" panose="020B0604030504040204" pitchFamily="34" charset="0"/>
                <a:cs typeface="Verdana" panose="020B0604030504040204" pitchFamily="34" charset="0"/>
              </a:rPr>
              <a:t>The Ion back flow </a:t>
            </a:r>
            <a:r>
              <a:rPr lang="nl-NL" sz="2000" dirty="0" err="1">
                <a:latin typeface="Verdana" panose="020B0604030504040204" pitchFamily="34" charset="0"/>
                <a:ea typeface="Verdana" panose="020B0604030504040204" pitchFamily="34" charset="0"/>
                <a:cs typeface="Verdana" panose="020B0604030504040204" pitchFamily="34" charset="0"/>
              </a:rPr>
              <a:t>can</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reduced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by</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adding</a:t>
            </a:r>
            <a:r>
              <a:rPr lang="nl-NL" sz="2000" dirty="0">
                <a:latin typeface="Verdana" panose="020B0604030504040204" pitchFamily="34" charset="0"/>
                <a:ea typeface="Verdana" panose="020B0604030504040204" pitchFamily="34" charset="0"/>
                <a:cs typeface="Verdana" panose="020B0604030504040204" pitchFamily="34" charset="0"/>
              </a:rPr>
              <a:t> a second </a:t>
            </a:r>
            <a:r>
              <a:rPr lang="nl-NL" sz="2000" dirty="0" err="1">
                <a:latin typeface="Verdana" panose="020B0604030504040204" pitchFamily="34" charset="0"/>
                <a:ea typeface="Verdana" panose="020B0604030504040204" pitchFamily="34" charset="0"/>
                <a:cs typeface="Verdana" panose="020B0604030504040204" pitchFamily="34" charset="0"/>
              </a:rPr>
              <a:t>grid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to</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the</a:t>
            </a:r>
            <a:r>
              <a:rPr lang="nl-NL" sz="2000" dirty="0">
                <a:latin typeface="Verdana" panose="020B0604030504040204" pitchFamily="34" charset="0"/>
                <a:ea typeface="Verdana" panose="020B0604030504040204" pitchFamily="34" charset="0"/>
                <a:cs typeface="Verdana" panose="020B0604030504040204" pitchFamily="34" charset="0"/>
              </a:rPr>
              <a:t> device.</a:t>
            </a:r>
          </a:p>
          <a:p>
            <a:pPr marL="0" indent="0">
              <a:buNone/>
            </a:pPr>
            <a:r>
              <a:rPr lang="nl-NL" sz="2000" dirty="0">
                <a:latin typeface="Verdana" panose="020B0604030504040204" pitchFamily="34" charset="0"/>
                <a:ea typeface="Verdana" panose="020B0604030504040204" pitchFamily="34" charset="0"/>
                <a:cs typeface="Verdana" panose="020B0604030504040204" pitchFamily="34" charset="0"/>
              </a:rPr>
              <a:t>It is important </a:t>
            </a:r>
            <a:r>
              <a:rPr lang="nl-NL" sz="2000" dirty="0" err="1">
                <a:latin typeface="Verdana" panose="020B0604030504040204" pitchFamily="34" charset="0"/>
                <a:ea typeface="Verdana" panose="020B0604030504040204" pitchFamily="34" charset="0"/>
                <a:cs typeface="Verdana" panose="020B0604030504040204" pitchFamily="34" charset="0"/>
              </a:rPr>
              <a:t>that</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the</a:t>
            </a:r>
            <a:r>
              <a:rPr lang="nl-NL" sz="2000" dirty="0">
                <a:latin typeface="Verdana" panose="020B0604030504040204" pitchFamily="34" charset="0"/>
                <a:ea typeface="Verdana" panose="020B0604030504040204" pitchFamily="34" charset="0"/>
                <a:cs typeface="Verdana" panose="020B0604030504040204" pitchFamily="34" charset="0"/>
              </a:rPr>
              <a:t> holes of </a:t>
            </a:r>
            <a:r>
              <a:rPr lang="nl-NL" sz="2000" dirty="0" err="1">
                <a:latin typeface="Verdana" panose="020B0604030504040204" pitchFamily="34" charset="0"/>
                <a:ea typeface="Verdana" panose="020B0604030504040204" pitchFamily="34" charset="0"/>
                <a:cs typeface="Verdana" panose="020B0604030504040204" pitchFamily="34" charset="0"/>
              </a:rPr>
              <a:t>the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grids</a:t>
            </a:r>
            <a:r>
              <a:rPr lang="nl-NL" sz="2000" dirty="0">
                <a:latin typeface="Verdana" panose="020B0604030504040204" pitchFamily="34" charset="0"/>
                <a:ea typeface="Verdana" panose="020B0604030504040204" pitchFamily="34" charset="0"/>
                <a:cs typeface="Verdana" panose="020B0604030504040204" pitchFamily="34" charset="0"/>
              </a:rPr>
              <a:t> are </a:t>
            </a:r>
            <a:r>
              <a:rPr lang="nl-NL" sz="2000" dirty="0" err="1">
                <a:latin typeface="Verdana" panose="020B0604030504040204" pitchFamily="34" charset="0"/>
                <a:ea typeface="Verdana" panose="020B0604030504040204" pitchFamily="34" charset="0"/>
                <a:cs typeface="Verdana" panose="020B0604030504040204" pitchFamily="34" charset="0"/>
              </a:rPr>
              <a:t>aligned</a:t>
            </a:r>
            <a:r>
              <a:rPr lang="nl-NL" sz="2000" dirty="0">
                <a:latin typeface="Verdana" panose="020B0604030504040204" pitchFamily="34" charset="0"/>
                <a:ea typeface="Verdana" panose="020B0604030504040204" pitchFamily="34" charset="0"/>
                <a:cs typeface="Verdana" panose="020B0604030504040204" pitchFamily="34" charset="0"/>
              </a:rPr>
              <a:t>.  The Ion back flow is a </a:t>
            </a:r>
            <a:r>
              <a:rPr lang="nl-NL" sz="2000" dirty="0" err="1">
                <a:latin typeface="Verdana" panose="020B0604030504040204" pitchFamily="34" charset="0"/>
                <a:ea typeface="Verdana" panose="020B0604030504040204" pitchFamily="34" charset="0"/>
                <a:cs typeface="Verdana" panose="020B0604030504040204" pitchFamily="34" charset="0"/>
              </a:rPr>
              <a:t>function</a:t>
            </a:r>
            <a:r>
              <a:rPr lang="nl-NL" sz="2000" dirty="0">
                <a:latin typeface="Verdana" panose="020B0604030504040204" pitchFamily="34" charset="0"/>
                <a:ea typeface="Verdana" panose="020B0604030504040204" pitchFamily="34" charset="0"/>
                <a:cs typeface="Verdana" panose="020B0604030504040204" pitchFamily="34" charset="0"/>
              </a:rPr>
              <a:t> of </a:t>
            </a:r>
            <a:r>
              <a:rPr lang="nl-NL" sz="2000" dirty="0" err="1">
                <a:latin typeface="Verdana" panose="020B0604030504040204" pitchFamily="34" charset="0"/>
                <a:ea typeface="Verdana" panose="020B0604030504040204" pitchFamily="34" charset="0"/>
                <a:cs typeface="Verdana" panose="020B0604030504040204" pitchFamily="34" charset="0"/>
              </a:rPr>
              <a:t>the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geometry</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and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electric</a:t>
            </a:r>
            <a:r>
              <a:rPr lang="nl-NL" sz="2000" dirty="0">
                <a:latin typeface="Verdana" panose="020B0604030504040204" pitchFamily="34" charset="0"/>
                <a:ea typeface="Verdana" panose="020B0604030504040204" pitchFamily="34" charset="0"/>
                <a:cs typeface="Verdana" panose="020B0604030504040204" pitchFamily="34" charset="0"/>
              </a:rPr>
              <a:t> fields. </a:t>
            </a:r>
            <a:r>
              <a:rPr lang="nl-NL" sz="2000" dirty="0" err="1">
                <a:latin typeface="Verdana" panose="020B0604030504040204" pitchFamily="34" charset="0"/>
                <a:ea typeface="Verdana" panose="020B0604030504040204" pitchFamily="34" charset="0"/>
                <a:cs typeface="Verdana" panose="020B0604030504040204" pitchFamily="34" charset="0"/>
              </a:rPr>
              <a:t>Detailed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simulations</a:t>
            </a:r>
            <a:r>
              <a:rPr lang="nl-NL" sz="2000" dirty="0">
                <a:latin typeface="Verdana" panose="020B0604030504040204" pitchFamily="34" charset="0"/>
                <a:ea typeface="Verdana" panose="020B0604030504040204" pitchFamily="34" charset="0"/>
                <a:cs typeface="Verdana" panose="020B0604030504040204" pitchFamily="34" charset="0"/>
              </a:rPr>
              <a:t> – </a:t>
            </a:r>
            <a:r>
              <a:rPr lang="nl-NL" sz="2000" dirty="0" err="1">
                <a:latin typeface="Verdana" panose="020B0604030504040204" pitchFamily="34" charset="0"/>
                <a:ea typeface="Verdana" panose="020B0604030504040204" pitchFamily="34" charset="0"/>
                <a:cs typeface="Verdana" panose="020B0604030504040204" pitchFamily="34" charset="0"/>
              </a:rPr>
              <a:t>validated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by</a:t>
            </a:r>
            <a:r>
              <a:rPr lang="nl-NL" sz="2000" dirty="0">
                <a:latin typeface="Verdana" panose="020B0604030504040204" pitchFamily="34" charset="0"/>
                <a:ea typeface="Verdana" panose="020B0604030504040204" pitchFamily="34" charset="0"/>
                <a:cs typeface="Verdana" panose="020B0604030504040204" pitchFamily="34" charset="0"/>
              </a:rPr>
              <a:t> data - have been </a:t>
            </a:r>
            <a:r>
              <a:rPr lang="nl-NL" sz="2000" dirty="0" err="1">
                <a:latin typeface="Verdana" panose="020B0604030504040204" pitchFamily="34" charset="0"/>
                <a:ea typeface="Verdana" panose="020B0604030504040204" pitchFamily="34" charset="0"/>
                <a:cs typeface="Verdana" panose="020B0604030504040204" pitchFamily="34" charset="0"/>
              </a:rPr>
              <a:t>presented</a:t>
            </a:r>
            <a:r>
              <a:rPr lang="nl-NL" sz="2000" dirty="0">
                <a:latin typeface="Verdana" panose="020B0604030504040204" pitchFamily="34" charset="0"/>
                <a:ea typeface="Verdana" panose="020B0604030504040204" pitchFamily="34" charset="0"/>
                <a:cs typeface="Verdana" panose="020B0604030504040204" pitchFamily="34" charset="0"/>
              </a:rPr>
              <a:t> in </a:t>
            </a:r>
            <a:r>
              <a:rPr lang="nl-NL" sz="2000" dirty="0">
                <a:latin typeface="Verdana" panose="020B0604030504040204" pitchFamily="34" charset="0"/>
                <a:ea typeface="Verdana" panose="020B0604030504040204" pitchFamily="34" charset="0"/>
                <a:cs typeface="Verdana" panose="020B0604030504040204" pitchFamily="34" charset="0"/>
                <a:hlinkClick r:id="rId2"/>
              </a:rPr>
              <a:t>LCTPC WP #326</a:t>
            </a:r>
            <a:r>
              <a:rPr lang="nl-NL" sz="2000" dirty="0">
                <a:latin typeface="Verdana" panose="020B0604030504040204" pitchFamily="34" charset="0"/>
                <a:ea typeface="Verdana" panose="020B0604030504040204" pitchFamily="34" charset="0"/>
                <a:cs typeface="Verdana" panose="020B0604030504040204" pitchFamily="34" charset="0"/>
              </a:rPr>
              <a:t>.  </a:t>
            </a:r>
          </a:p>
          <a:p>
            <a:pPr marL="0" indent="0">
              <a:buNone/>
            </a:pP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With</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 hole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size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of 25 </a:t>
            </a:r>
            <a:r>
              <a:rPr lang="en-US"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μm</a:t>
            </a:r>
            <a:r>
              <a:rPr lang="en-US" sz="2000" dirty="0">
                <a:solidFill>
                  <a:srgbClr val="0066FF"/>
                </a:solidFill>
                <a:latin typeface="Verdana" panose="020B0604030504040204" pitchFamily="34" charset="0"/>
                <a:ea typeface="Verdana" panose="020B0604030504040204" pitchFamily="34" charset="0"/>
                <a:cs typeface="Verdana" panose="020B0604030504040204" pitchFamily="34" charset="0"/>
              </a:rPr>
              <a:t> an IBF </a:t>
            </a:r>
            <a:r>
              <a:rPr lang="en-US" sz="2000">
                <a:solidFill>
                  <a:srgbClr val="0066FF"/>
                </a:solidFill>
                <a:latin typeface="Verdana" panose="020B0604030504040204" pitchFamily="34" charset="0"/>
                <a:ea typeface="Verdana" panose="020B0604030504040204" pitchFamily="34" charset="0"/>
                <a:cs typeface="Verdana" panose="020B0604030504040204" pitchFamily="34" charset="0"/>
              </a:rPr>
              <a:t>of 3 </a:t>
            </a:r>
            <a:r>
              <a:rPr lang="en-US" sz="2000" dirty="0">
                <a:solidFill>
                  <a:srgbClr val="0066FF"/>
                </a:solidFill>
                <a:latin typeface="Verdana" panose="020B0604030504040204" pitchFamily="34" charset="0"/>
                <a:ea typeface="Verdana" panose="020B0604030504040204" pitchFamily="34" charset="0"/>
                <a:cs typeface="Verdana" panose="020B0604030504040204" pitchFamily="34" charset="0"/>
              </a:rPr>
              <a:t>10</a:t>
            </a:r>
            <a:r>
              <a:rPr lang="en-US"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-4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can</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be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achieved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and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the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value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for</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IBF*</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Gain</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(2000)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would</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be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0.6. </a:t>
            </a:r>
          </a:p>
        </p:txBody>
      </p:sp>
      <p:sp>
        <p:nvSpPr>
          <p:cNvPr id="4" name="Tijdelijke aanduiding voor datum 3">
            <a:extLst>
              <a:ext uri="{FF2B5EF4-FFF2-40B4-BE49-F238E27FC236}">
                <a16:creationId xmlns:a16="http://schemas.microsoft.com/office/drawing/2014/main" id="{143A0E9E-8C1A-470F-B709-7C23131E6295}"/>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26/10/2020</a:t>
            </a:r>
            <a:endParaRPr lang="en-GB" dirty="0"/>
          </a:p>
        </p:txBody>
      </p:sp>
      <p:sp>
        <p:nvSpPr>
          <p:cNvPr id="5" name="Tijdelijke aanduiding voor voettekst 4">
            <a:extLst>
              <a:ext uri="{FF2B5EF4-FFF2-40B4-BE49-F238E27FC236}">
                <a16:creationId xmlns:a16="http://schemas.microsoft.com/office/drawing/2014/main" id="{1F214B82-A4FE-404C-8B1B-22CB8F49BAA6}"/>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pic>
        <p:nvPicPr>
          <p:cNvPr id="7" name="Picture 6">
            <a:extLst>
              <a:ext uri="{FF2B5EF4-FFF2-40B4-BE49-F238E27FC236}">
                <a16:creationId xmlns:a16="http://schemas.microsoft.com/office/drawing/2014/main" id="{4B3B02B1-81E7-A545-9CFB-3B847B2ECD91}"/>
              </a:ext>
            </a:extLst>
          </p:cNvPr>
          <p:cNvPicPr>
            <a:picLocks noChangeAspect="1"/>
          </p:cNvPicPr>
          <p:nvPr/>
        </p:nvPicPr>
        <p:blipFill>
          <a:blip r:embed="rId3"/>
          <a:stretch>
            <a:fillRect/>
          </a:stretch>
        </p:blipFill>
        <p:spPr>
          <a:xfrm>
            <a:off x="0" y="3483013"/>
            <a:ext cx="5164667" cy="2189370"/>
          </a:xfrm>
          <a:prstGeom prst="rect">
            <a:avLst/>
          </a:prstGeom>
        </p:spPr>
      </p:pic>
      <p:graphicFrame>
        <p:nvGraphicFramePr>
          <p:cNvPr id="22" name="Table 21">
            <a:extLst>
              <a:ext uri="{FF2B5EF4-FFF2-40B4-BE49-F238E27FC236}">
                <a16:creationId xmlns:a16="http://schemas.microsoft.com/office/drawing/2014/main" id="{CBEBA02B-93F0-9B4C-B46B-02322BB99C0B}"/>
              </a:ext>
            </a:extLst>
          </p:cNvPr>
          <p:cNvGraphicFramePr>
            <a:graphicFrameLocks noGrp="1"/>
          </p:cNvGraphicFramePr>
          <p:nvPr/>
        </p:nvGraphicFramePr>
        <p:xfrm>
          <a:off x="5303912" y="3448144"/>
          <a:ext cx="6840760" cy="2357120"/>
        </p:xfrm>
        <a:graphic>
          <a:graphicData uri="http://schemas.openxmlformats.org/drawingml/2006/table">
            <a:tbl>
              <a:tblPr firstRow="1" bandRow="1">
                <a:tableStyleId>{5C22544A-7EE6-4342-B048-85BDC9FD1C3A}</a:tableStyleId>
              </a:tblPr>
              <a:tblGrid>
                <a:gridCol w="1710190">
                  <a:extLst>
                    <a:ext uri="{9D8B030D-6E8A-4147-A177-3AD203B41FA5}">
                      <a16:colId xmlns:a16="http://schemas.microsoft.com/office/drawing/2014/main" val="20000"/>
                    </a:ext>
                  </a:extLst>
                </a:gridCol>
                <a:gridCol w="1710190">
                  <a:extLst>
                    <a:ext uri="{9D8B030D-6E8A-4147-A177-3AD203B41FA5}">
                      <a16:colId xmlns:a16="http://schemas.microsoft.com/office/drawing/2014/main" val="20001"/>
                    </a:ext>
                  </a:extLst>
                </a:gridCol>
                <a:gridCol w="1710190">
                  <a:extLst>
                    <a:ext uri="{9D8B030D-6E8A-4147-A177-3AD203B41FA5}">
                      <a16:colId xmlns:a16="http://schemas.microsoft.com/office/drawing/2014/main" val="20002"/>
                    </a:ext>
                  </a:extLst>
                </a:gridCol>
                <a:gridCol w="1710190">
                  <a:extLst>
                    <a:ext uri="{9D8B030D-6E8A-4147-A177-3AD203B41FA5}">
                      <a16:colId xmlns:a16="http://schemas.microsoft.com/office/drawing/2014/main" val="20003"/>
                    </a:ext>
                  </a:extLst>
                </a:gridCol>
              </a:tblGrid>
              <a:tr h="7431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baseline="0" dirty="0">
                        <a:latin typeface="Verdana" panose="020B0604030504040204" pitchFamily="34" charset="0"/>
                        <a:ea typeface="Verdana" panose="020B0604030504040204" pitchFamily="34" charset="0"/>
                        <a:cs typeface="Verdana" panose="020B060403050404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0" baseline="0" dirty="0">
                          <a:latin typeface="Verdana" panose="020B0604030504040204" pitchFamily="34" charset="0"/>
                          <a:ea typeface="Verdana" panose="020B0604030504040204" pitchFamily="34" charset="0"/>
                          <a:cs typeface="Verdana" panose="020B0604030504040204" pitchFamily="34" charset="0"/>
                        </a:rPr>
                        <a:t>Ion backflow </a:t>
                      </a:r>
                    </a:p>
                  </a:txBody>
                  <a:tcPr/>
                </a:tc>
                <a:tc>
                  <a:txBody>
                    <a:bodyPr/>
                    <a:lstStyle/>
                    <a:p>
                      <a:pPr algn="ctr"/>
                      <a:endParaRPr lang="en-US" sz="1800" b="0" baseline="0" dirty="0">
                        <a:latin typeface="Verdana" panose="020B0604030504040204" pitchFamily="34" charset="0"/>
                        <a:ea typeface="Verdana" panose="020B0604030504040204" pitchFamily="34" charset="0"/>
                        <a:cs typeface="Verdana" panose="020B0604030504040204" pitchFamily="34" charset="0"/>
                      </a:endParaRPr>
                    </a:p>
                    <a:p>
                      <a:pPr algn="ctr"/>
                      <a:r>
                        <a:rPr lang="en-US" sz="1800" b="0" baseline="0" dirty="0">
                          <a:latin typeface="Verdana" panose="020B0604030504040204" pitchFamily="34" charset="0"/>
                          <a:ea typeface="Verdana" panose="020B0604030504040204" pitchFamily="34" charset="0"/>
                          <a:cs typeface="Verdana" panose="020B0604030504040204" pitchFamily="34" charset="0"/>
                        </a:rPr>
                        <a:t>Hole 30 </a:t>
                      </a:r>
                      <a:r>
                        <a:rPr kumimoji="0" lang="en-US" sz="1800" b="0"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μm</a:t>
                      </a:r>
                      <a:endParaRPr lang="en-US" sz="1600" b="0" baseline="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endParaRPr lang="en-US" sz="1600" b="0" dirty="0">
                        <a:latin typeface="Verdana" panose="020B0604030504040204" pitchFamily="34" charset="0"/>
                        <a:ea typeface="Verdana" panose="020B0604030504040204" pitchFamily="34" charset="0"/>
                        <a:cs typeface="Verdana" panose="020B060403050404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8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Hole 25 </a:t>
                      </a:r>
                      <a:r>
                        <a:rPr kumimoji="0" lang="en-US" sz="1800" b="0"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μm</a:t>
                      </a:r>
                      <a:endParaRPr lang="en-US" sz="18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en-US" sz="1600" b="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endParaRPr lang="en-US" sz="1600" b="0" dirty="0">
                        <a:latin typeface="Verdana" panose="020B0604030504040204" pitchFamily="34" charset="0"/>
                        <a:ea typeface="Verdana" panose="020B0604030504040204" pitchFamily="34" charset="0"/>
                        <a:cs typeface="Verdana" panose="020B060403050404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8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Hole 20 </a:t>
                      </a:r>
                      <a:r>
                        <a:rPr kumimoji="0" lang="en-US" sz="1800" b="0"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μm</a:t>
                      </a:r>
                      <a:endParaRPr lang="en-US" sz="18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0"/>
                  </a:ext>
                </a:extLst>
              </a:tr>
              <a:tr h="291749">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Top grid</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2.2%</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1.2%</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0.7%</a:t>
                      </a:r>
                    </a:p>
                  </a:txBody>
                  <a:tcPr/>
                </a:tc>
                <a:extLst>
                  <a:ext uri="{0D108BD9-81ED-4DB2-BD59-A6C34878D82A}">
                    <a16:rowId xmlns:a16="http://schemas.microsoft.com/office/drawing/2014/main" val="10001"/>
                  </a:ext>
                </a:extLst>
              </a:tr>
              <a:tr h="291749">
                <a:tc>
                  <a:txBody>
                    <a:bodyPr/>
                    <a:lstStyle/>
                    <a:p>
                      <a:pPr algn="ctr"/>
                      <a:r>
                        <a:rPr lang="en-US" sz="1600" dirty="0" err="1">
                          <a:latin typeface="Verdana" panose="020B0604030504040204" pitchFamily="34" charset="0"/>
                          <a:ea typeface="Verdana" panose="020B0604030504040204" pitchFamily="34" charset="0"/>
                          <a:cs typeface="Verdana" panose="020B0604030504040204" pitchFamily="34" charset="0"/>
                        </a:rPr>
                        <a:t>GridPix</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5.5%</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2.8%</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1.7%</a:t>
                      </a:r>
                    </a:p>
                  </a:txBody>
                  <a:tcPr/>
                </a:tc>
                <a:extLst>
                  <a:ext uri="{0D108BD9-81ED-4DB2-BD59-A6C34878D82A}">
                    <a16:rowId xmlns:a16="http://schemas.microsoft.com/office/drawing/2014/main" val="10002"/>
                  </a:ext>
                </a:extLst>
              </a:tr>
              <a:tr h="2917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Total</a:t>
                      </a:r>
                    </a:p>
                  </a:txBody>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12</a:t>
                      </a:r>
                      <a:r>
                        <a:rPr lang="en-US" sz="1600" baseline="0" dirty="0">
                          <a:latin typeface="Verdana" panose="020B0604030504040204" pitchFamily="34" charset="0"/>
                          <a:ea typeface="Verdana" panose="020B0604030504040204" pitchFamily="34" charset="0"/>
                          <a:cs typeface="Verdana" panose="020B0604030504040204" pitchFamily="34" charset="0"/>
                        </a:rPr>
                        <a:t> 10</a:t>
                      </a:r>
                      <a:r>
                        <a:rPr lang="en-US" sz="1600" baseline="30000" dirty="0">
                          <a:latin typeface="Verdana" panose="020B0604030504040204" pitchFamily="34" charset="0"/>
                          <a:ea typeface="Verdana" panose="020B0604030504040204" pitchFamily="34" charset="0"/>
                          <a:cs typeface="Verdana" panose="020B0604030504040204" pitchFamily="34" charset="0"/>
                        </a:rPr>
                        <a:t>-4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a:latin typeface="Verdana" panose="020B0604030504040204" pitchFamily="34" charset="0"/>
                          <a:ea typeface="Verdana" panose="020B0604030504040204" pitchFamily="34" charset="0"/>
                          <a:cs typeface="Verdana" panose="020B0604030504040204" pitchFamily="34" charset="0"/>
                        </a:rPr>
                        <a:t>3 10</a:t>
                      </a:r>
                      <a:r>
                        <a:rPr lang="en-US" sz="1600" baseline="30000" dirty="0">
                          <a:latin typeface="Verdana" panose="020B0604030504040204" pitchFamily="34" charset="0"/>
                          <a:ea typeface="Verdana" panose="020B0604030504040204" pitchFamily="34" charset="0"/>
                          <a:cs typeface="Verdana" panose="020B0604030504040204" pitchFamily="34" charset="0"/>
                        </a:rPr>
                        <a:t>-4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1</a:t>
                      </a:r>
                      <a:r>
                        <a:rPr lang="en-US" sz="1600" baseline="0" dirty="0">
                          <a:latin typeface="Verdana" panose="020B0604030504040204" pitchFamily="34" charset="0"/>
                          <a:ea typeface="Verdana" panose="020B0604030504040204" pitchFamily="34" charset="0"/>
                          <a:cs typeface="Verdana" panose="020B0604030504040204" pitchFamily="34" charset="0"/>
                        </a:rPr>
                        <a:t> 10</a:t>
                      </a:r>
                      <a:r>
                        <a:rPr lang="en-US" sz="1600" baseline="30000" dirty="0">
                          <a:latin typeface="Verdana" panose="020B0604030504040204" pitchFamily="34" charset="0"/>
                          <a:ea typeface="Verdana" panose="020B0604030504040204" pitchFamily="34" charset="0"/>
                          <a:cs typeface="Verdana" panose="020B0604030504040204" pitchFamily="34" charset="0"/>
                        </a:rPr>
                        <a:t>-4</a:t>
                      </a:r>
                    </a:p>
                  </a:txBody>
                  <a:tcPr/>
                </a:tc>
                <a:extLst>
                  <a:ext uri="{0D108BD9-81ED-4DB2-BD59-A6C34878D82A}">
                    <a16:rowId xmlns:a16="http://schemas.microsoft.com/office/drawing/2014/main" val="10003"/>
                  </a:ext>
                </a:extLst>
              </a:tr>
              <a:tr h="4315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Verdana" panose="020B0604030504040204" pitchFamily="34" charset="0"/>
                          <a:ea typeface="Verdana" panose="020B0604030504040204" pitchFamily="34" charset="0"/>
                          <a:cs typeface="Verdana" panose="020B0604030504040204" pitchFamily="34" charset="0"/>
                        </a:rPr>
                        <a:t>transparancy</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100%</a:t>
                      </a:r>
                    </a:p>
                    <a:p>
                      <a:pPr algn="ctr"/>
                      <a:endParaRPr lang="en-US" sz="1600" baseline="30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99.4%</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aseline="30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91.7%</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aseline="300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22922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647728" y="44624"/>
            <a:ext cx="7196460" cy="2008878"/>
          </a:xfrm>
        </p:spPr>
        <p:txBody>
          <a:bodyPr anchor="ctr"/>
          <a:lstStyle/>
          <a:p>
            <a:r>
              <a:rPr kumimoji="0" lang="en-GB" altLang="en-US" sz="3600" b="0" i="0" u="none" strike="noStrike" kern="0" cap="none" spc="0" normalizeH="0" baseline="0" noProof="0" dirty="0" err="1">
                <a:ln>
                  <a:noFill/>
                </a:ln>
                <a:solidFill>
                  <a:srgbClr val="FF0000"/>
                </a:solidFill>
                <a:effectLst/>
                <a:uLnTx/>
                <a:uFillTx/>
                <a:latin typeface="Verdana"/>
                <a:ea typeface="+mn-ea"/>
                <a:cs typeface="Verdana"/>
              </a:rPr>
              <a:t>Nikhef</a:t>
            </a:r>
            <a:r>
              <a:rPr kumimoji="0" lang="en-GB" altLang="en-US" sz="3600" b="0" i="0" u="none" strike="noStrike" kern="0" cap="none" spc="0" normalizeH="0" baseline="0" noProof="0" dirty="0">
                <a:ln>
                  <a:noFill/>
                </a:ln>
                <a:solidFill>
                  <a:srgbClr val="FF0000"/>
                </a:solidFill>
                <a:effectLst/>
                <a:uLnTx/>
                <a:uFillTx/>
                <a:latin typeface="Verdana"/>
                <a:ea typeface="+mn-ea"/>
                <a:cs typeface="Verdana"/>
              </a:rPr>
              <a:t> </a:t>
            </a:r>
            <a:r>
              <a:rPr lang="en-GB" altLang="en-US" sz="3600" b="0" dirty="0">
                <a:solidFill>
                  <a:srgbClr val="FF0000"/>
                </a:solidFill>
                <a:latin typeface="Verdana"/>
                <a:ea typeface="+mn-ea"/>
                <a:cs typeface="Verdana"/>
              </a:rPr>
              <a:t>detector R&amp;D for</a:t>
            </a:r>
            <a:br>
              <a:rPr lang="en-GB" altLang="en-US" sz="3600" b="0" dirty="0">
                <a:solidFill>
                  <a:srgbClr val="FF0000"/>
                </a:solidFill>
                <a:latin typeface="Verdana"/>
                <a:ea typeface="+mn-ea"/>
                <a:cs typeface="Verdana"/>
              </a:rPr>
            </a:br>
            <a:r>
              <a:rPr kumimoji="0" lang="en-GB" altLang="en-US" sz="3600" b="0" i="0" u="none" strike="noStrike" kern="0" cap="none" spc="0" normalizeH="0" baseline="0" noProof="0" dirty="0">
                <a:ln>
                  <a:noFill/>
                </a:ln>
                <a:solidFill>
                  <a:srgbClr val="FF0000"/>
                </a:solidFill>
                <a:effectLst/>
                <a:uLnTx/>
                <a:uFillTx/>
                <a:latin typeface="Verdana"/>
                <a:ea typeface="+mn-ea"/>
                <a:cs typeface="Verdana"/>
              </a:rPr>
              <a:t> </a:t>
            </a:r>
            <a:r>
              <a:rPr lang="en-GB" altLang="en-US" sz="3600" b="0" dirty="0">
                <a:solidFill>
                  <a:srgbClr val="FF0000"/>
                </a:solidFill>
                <a:latin typeface="Verdana"/>
                <a:ea typeface="+mn-ea"/>
                <a:cs typeface="Verdana"/>
              </a:rPr>
              <a:t>future </a:t>
            </a:r>
            <a:r>
              <a:rPr lang="en-GB" altLang="en-US" sz="3600" b="0" dirty="0" err="1">
                <a:solidFill>
                  <a:srgbClr val="FF0000"/>
                </a:solidFill>
                <a:latin typeface="Verdana"/>
                <a:ea typeface="+mn-ea"/>
                <a:cs typeface="Verdana"/>
              </a:rPr>
              <a:t>e</a:t>
            </a:r>
            <a:r>
              <a:rPr lang="en-GB" altLang="en-US" sz="3600" b="0" baseline="30000" dirty="0" err="1">
                <a:solidFill>
                  <a:srgbClr val="FF0000"/>
                </a:solidFill>
                <a:latin typeface="Verdana"/>
                <a:ea typeface="+mn-ea"/>
                <a:cs typeface="Verdana"/>
              </a:rPr>
              <a:t>+</a:t>
            </a:r>
            <a:r>
              <a:rPr lang="en-GB" altLang="en-US" sz="3600" b="0" dirty="0" err="1">
                <a:solidFill>
                  <a:srgbClr val="FF0000"/>
                </a:solidFill>
                <a:latin typeface="Verdana"/>
                <a:ea typeface="+mn-ea"/>
                <a:cs typeface="Verdana"/>
              </a:rPr>
              <a:t>e</a:t>
            </a:r>
            <a:r>
              <a:rPr lang="en-GB" altLang="en-US" sz="3600" b="0" baseline="30000" dirty="0">
                <a:solidFill>
                  <a:srgbClr val="FF0000"/>
                </a:solidFill>
                <a:latin typeface="Verdana"/>
                <a:ea typeface="+mn-ea"/>
                <a:cs typeface="Verdana"/>
              </a:rPr>
              <a:t>-</a:t>
            </a:r>
            <a:r>
              <a:rPr lang="en-GB" altLang="en-US" sz="3600" b="0" dirty="0">
                <a:solidFill>
                  <a:srgbClr val="FF0000"/>
                </a:solidFill>
                <a:latin typeface="Verdana"/>
                <a:ea typeface="+mn-ea"/>
                <a:cs typeface="Verdana"/>
              </a:rPr>
              <a:t> colliders</a:t>
            </a:r>
            <a:endParaRPr lang="en-GB" altLang="en-US" sz="3200" b="0" dirty="0">
              <a:latin typeface="Verdana" panose="020B0604030504040204" pitchFamily="34" charset="0"/>
              <a:ea typeface="Verdana" panose="020B0604030504040204" pitchFamily="34" charset="0"/>
              <a:cs typeface="Verdana" panose="020B0604030504040204" pitchFamily="34" charset="0"/>
            </a:endParaRPr>
          </a:p>
        </p:txBody>
      </p:sp>
      <p:sp>
        <p:nvSpPr>
          <p:cNvPr id="3076" name="Rectangle 6"/>
          <p:cNvSpPr>
            <a:spLocks noGrp="1" noChangeArrowheads="1"/>
          </p:cNvSpPr>
          <p:nvPr>
            <p:ph type="subTitle" idx="1"/>
          </p:nvPr>
        </p:nvSpPr>
        <p:spPr>
          <a:xfrm>
            <a:off x="1126230" y="1916832"/>
            <a:ext cx="10514386" cy="4104456"/>
          </a:xfrm>
        </p:spPr>
        <p:txBody>
          <a:bodyPr/>
          <a:lstStyle/>
          <a:p>
            <a:pPr algn="l"/>
            <a:r>
              <a:rPr lang="en-GB" sz="16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2001 Involved in the Tesla electron-positron collider project at DESY and the symposium</a:t>
            </a:r>
          </a:p>
          <a:p>
            <a:pPr algn="l"/>
            <a:r>
              <a:rPr lang="en-GB"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2002 Start of R&amp;D on </a:t>
            </a:r>
            <a:r>
              <a:rPr lang="en-GB" sz="16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GridPix</a:t>
            </a:r>
            <a:r>
              <a:rPr lang="en-GB"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detectors since the first working prototype detector made by Harry van de Graaf, Jan Timmermans et al. </a:t>
            </a:r>
            <a:r>
              <a:rPr lang="en-GB" sz="1600" dirty="0" err="1">
                <a:solidFill>
                  <a:srgbClr val="000000"/>
                </a:solidFill>
                <a:latin typeface="Verdana" panose="020B0604030504040204" pitchFamily="34" charset="0"/>
                <a:ea typeface="Verdana" panose="020B0604030504040204" pitchFamily="34" charset="0"/>
                <a:cs typeface="Verdana" panose="020B0604030504040204" pitchFamily="34" charset="0"/>
              </a:rPr>
              <a:t>GridPix</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 </a:t>
            </a:r>
            <a:r>
              <a:rPr lang="en-GB"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Gaseous detector with grid and silicon readout chip.</a:t>
            </a:r>
          </a:p>
          <a:p>
            <a:pPr algn="l"/>
            <a:r>
              <a:rPr lang="en-GB" sz="16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2002-2024 Gradual development of the </a:t>
            </a:r>
            <a:r>
              <a:rPr lang="en-GB" sz="1600" dirty="0" err="1">
                <a:solidFill>
                  <a:srgbClr val="FF0000"/>
                </a:solidFill>
                <a:effectLst/>
                <a:latin typeface="Verdana" panose="020B0604030504040204" pitchFamily="34" charset="0"/>
                <a:ea typeface="Verdana" panose="020B0604030504040204" pitchFamily="34" charset="0"/>
                <a:cs typeface="Verdana" panose="020B0604030504040204" pitchFamily="34" charset="0"/>
              </a:rPr>
              <a:t>GridPix</a:t>
            </a:r>
            <a:r>
              <a:rPr lang="en-GB" sz="16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 detector for a Pixel TPC  </a:t>
            </a:r>
            <a:r>
              <a:rPr lang="en-GB"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with 6 </a:t>
            </a:r>
            <a:r>
              <a:rPr lang="en-GB"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hlinkClick r:id="rId3"/>
              </a:rPr>
              <a:t>theses</a:t>
            </a:r>
            <a:r>
              <a:rPr lang="en-GB"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and an EUDET grant (2004-2008) by Alessandro </a:t>
            </a:r>
            <a:r>
              <a:rPr lang="en-GB" sz="16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Forniani</a:t>
            </a:r>
            <a:r>
              <a:rPr lang="en-GB"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(2005), Max </a:t>
            </a:r>
            <a:r>
              <a:rPr lang="en-GB" sz="16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Chefdeville</a:t>
            </a:r>
            <a:r>
              <a:rPr lang="en-GB"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(2009), Martin Fransen (2012), Spiros </a:t>
            </a:r>
            <a:r>
              <a:rPr lang="en-GB" sz="16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Tsigaridas</a:t>
            </a:r>
            <a:r>
              <a:rPr lang="en-GB" sz="16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(2017), Cornelis Ligtenberg (2021)</a:t>
            </a:r>
          </a:p>
          <a:p>
            <a:pPr algn="l"/>
            <a:r>
              <a:rPr lang="en-GB" sz="1600" dirty="0">
                <a:solidFill>
                  <a:srgbClr val="0066FF"/>
                </a:solidFill>
                <a:latin typeface="Verdana" panose="020B0604030504040204" pitchFamily="34" charset="0"/>
                <a:ea typeface="Verdana" panose="020B0604030504040204" pitchFamily="34" charset="0"/>
                <a:cs typeface="Verdana" panose="020B0604030504040204" pitchFamily="34" charset="0"/>
              </a:rPr>
              <a:t>2007</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GB" sz="1600" dirty="0">
                <a:solidFill>
                  <a:srgbClr val="0066FF"/>
                </a:solidFill>
                <a:latin typeface="Verdana" panose="020B0604030504040204" pitchFamily="34" charset="0"/>
                <a:ea typeface="Verdana" panose="020B0604030504040204" pitchFamily="34" charset="0"/>
                <a:cs typeface="Verdana" panose="020B0604030504040204" pitchFamily="34" charset="0"/>
              </a:rPr>
              <a:t>LCTPC collaboration </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since 2007: R&amp;D collaboration for a TPC at a (linear) collider</a:t>
            </a:r>
            <a:endParaRPr lang="en-GB" sz="160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lgn="l"/>
            <a:r>
              <a:rPr lang="en-GB" sz="1600" dirty="0">
                <a:solidFill>
                  <a:srgbClr val="FF0000"/>
                </a:solidFill>
                <a:latin typeface="Verdana" panose="020B0604030504040204" pitchFamily="34" charset="0"/>
                <a:ea typeface="Verdana" panose="020B0604030504040204" pitchFamily="34" charset="0"/>
                <a:cs typeface="Verdana" panose="020B0604030504040204" pitchFamily="34" charset="0"/>
              </a:rPr>
              <a:t>2007 Participation in the ILD experiment: </a:t>
            </a:r>
            <a:r>
              <a:rPr lang="en-GB" sz="1600" dirty="0" err="1">
                <a:solidFill>
                  <a:srgbClr val="000000"/>
                </a:solidFill>
                <a:latin typeface="Verdana" panose="020B0604030504040204" pitchFamily="34" charset="0"/>
                <a:ea typeface="Verdana" panose="020B0604030504040204" pitchFamily="34" charset="0"/>
                <a:cs typeface="Verdana" panose="020B0604030504040204" pitchFamily="34" charset="0"/>
              </a:rPr>
              <a:t>Nikhef</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expressed interest in the TPC, silicon tracking and the forward calorimeter. ILD developed a detector concept with a (Pixel) TPC for a linear electron-positron collider  (thesis Ligtenberg)</a:t>
            </a:r>
          </a:p>
          <a:p>
            <a:pPr algn="l"/>
            <a:r>
              <a:rPr lang="en-GB" sz="1600" dirty="0">
                <a:solidFill>
                  <a:srgbClr val="002060"/>
                </a:solidFill>
                <a:latin typeface="Verdana" panose="020B0604030504040204" pitchFamily="34" charset="0"/>
                <a:ea typeface="Verdana" panose="020B0604030504040204" pitchFamily="34" charset="0"/>
                <a:cs typeface="Verdana" panose="020B0604030504040204" pitchFamily="34" charset="0"/>
              </a:rPr>
              <a:t>2021 ILD develops a detector concept at a </a:t>
            </a:r>
            <a:r>
              <a:rPr lang="en-GB" sz="1600" dirty="0">
                <a:solidFill>
                  <a:srgbClr val="0066FF"/>
                </a:solidFill>
                <a:latin typeface="Verdana" panose="020B0604030504040204" pitchFamily="34" charset="0"/>
                <a:ea typeface="Verdana" panose="020B0604030504040204" pitchFamily="34" charset="0"/>
                <a:cs typeface="Verdana" panose="020B0604030504040204" pitchFamily="34" charset="0"/>
              </a:rPr>
              <a:t>circular electron-positron collider</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GB" sz="1600" dirty="0" err="1">
                <a:solidFill>
                  <a:srgbClr val="000000"/>
                </a:solidFill>
                <a:latin typeface="Verdana" panose="020B0604030504040204" pitchFamily="34" charset="0"/>
                <a:ea typeface="Verdana" panose="020B0604030504040204" pitchFamily="34" charset="0"/>
                <a:cs typeface="Verdana" panose="020B0604030504040204" pitchFamily="34" charset="0"/>
              </a:rPr>
              <a:t>Nikhef</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contributes actively to a Pixel TPC for the CEPC/</a:t>
            </a:r>
            <a:r>
              <a:rPr lang="en-GB" sz="1600" dirty="0" err="1">
                <a:solidFill>
                  <a:srgbClr val="000000"/>
                </a:solidFill>
                <a:latin typeface="Verdana" panose="020B0604030504040204" pitchFamily="34" charset="0"/>
                <a:ea typeface="Verdana" panose="020B0604030504040204" pitchFamily="34" charset="0"/>
                <a:cs typeface="Verdana" panose="020B0604030504040204" pitchFamily="34" charset="0"/>
              </a:rPr>
              <a:t>FCCee</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p>
            <a:pPr algn="l"/>
            <a:endParaRPr lang="en-GB" sz="1600" dirty="0">
              <a:solidFill>
                <a:srgbClr val="7030A0"/>
              </a:solidFill>
              <a:latin typeface="Verdana" panose="020B0604030504040204" pitchFamily="34" charset="0"/>
              <a:ea typeface="Verdana" panose="020B0604030504040204" pitchFamily="34" charset="0"/>
              <a:cs typeface="Verdana" panose="020B0604030504040204" pitchFamily="34" charset="0"/>
            </a:endParaRPr>
          </a:p>
          <a:p>
            <a:pPr algn="l"/>
            <a:r>
              <a:rPr lang="en-GB" sz="1600" dirty="0">
                <a:solidFill>
                  <a:srgbClr val="7030A0"/>
                </a:solidFill>
                <a:latin typeface="Verdana" panose="020B0604030504040204" pitchFamily="34" charset="0"/>
                <a:ea typeface="Verdana" panose="020B0604030504040204" pitchFamily="34" charset="0"/>
                <a:cs typeface="Verdana" panose="020B0604030504040204" pitchFamily="34" charset="0"/>
              </a:rPr>
              <a:t>[*]2012-2015  CLIC accelerator</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the </a:t>
            </a:r>
            <a:r>
              <a:rPr lang="en-GB" sz="1600" dirty="0" err="1">
                <a:solidFill>
                  <a:srgbClr val="000000"/>
                </a:solidFill>
                <a:latin typeface="Verdana" panose="020B0604030504040204" pitchFamily="34" charset="0"/>
                <a:ea typeface="Verdana" panose="020B0604030504040204" pitchFamily="34" charset="0"/>
                <a:cs typeface="Verdana" panose="020B0604030504040204" pitchFamily="34" charset="0"/>
              </a:rPr>
              <a:t>Rasnik</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alignment method to the beam adjustment system and thesis Glenn </a:t>
            </a:r>
            <a:r>
              <a:rPr lang="en-GB" sz="1600" dirty="0" err="1">
                <a:solidFill>
                  <a:srgbClr val="000000"/>
                </a:solidFill>
                <a:latin typeface="Verdana" panose="020B0604030504040204" pitchFamily="34" charset="0"/>
                <a:ea typeface="Verdana" panose="020B0604030504040204" pitchFamily="34" charset="0"/>
                <a:cs typeface="Verdana" panose="020B0604030504040204" pitchFamily="34" charset="0"/>
              </a:rPr>
              <a:t>Vanbavinckhove</a:t>
            </a:r>
            <a:r>
              <a:rPr lang="en-GB" sz="1600" dirty="0">
                <a:solidFill>
                  <a:srgbClr val="000000"/>
                </a:solidFill>
                <a:latin typeface="Verdana" panose="020B0604030504040204" pitchFamily="34" charset="0"/>
                <a:ea typeface="Verdana" panose="020B0604030504040204" pitchFamily="34" charset="0"/>
                <a:cs typeface="Verdana" panose="020B0604030504040204" pitchFamily="34" charset="0"/>
              </a:rPr>
              <a:t> (2012) on Optics for colliders (LHC,CLIC)</a:t>
            </a:r>
          </a:p>
          <a:p>
            <a:pPr algn="l"/>
            <a:endParaRPr lang="en-GB" sz="16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algn="l"/>
            <a:endParaRPr lang="en-GB"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indent="-457200">
              <a:lnSpc>
                <a:spcPct val="120000"/>
              </a:lnSpc>
              <a:spcBef>
                <a:spcPct val="0"/>
              </a:spcBef>
              <a:defRPr/>
            </a:pPr>
            <a:r>
              <a:rPr lang="en-GB" altLang="en-US" dirty="0"/>
              <a:t> </a:t>
            </a: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descr="ildlogoTransparant.png"/>
          <p:cNvPicPr>
            <a:picLocks noChangeAspect="1"/>
          </p:cNvPicPr>
          <p:nvPr/>
        </p:nvPicPr>
        <p:blipFill>
          <a:blip r:embed="rId5"/>
          <a:stretch>
            <a:fillRect/>
          </a:stretch>
        </p:blipFill>
        <p:spPr>
          <a:xfrm>
            <a:off x="10551592" y="5733256"/>
            <a:ext cx="1089024" cy="696976"/>
          </a:xfrm>
          <a:prstGeom prst="rect">
            <a:avLst/>
          </a:prstGeom>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6">
            <a:extLst>
              <a:ext uri="{FF2B5EF4-FFF2-40B4-BE49-F238E27FC236}">
                <a16:creationId xmlns:a16="http://schemas.microsoft.com/office/drawing/2014/main" id="{3B2F6128-E4B0-AF4D-B59E-5964AFCCC13B}"/>
              </a:ext>
            </a:extLst>
          </p:cNvPr>
          <p:cNvPicPr>
            <a:picLocks noChangeAspect="1"/>
          </p:cNvPicPr>
          <p:nvPr/>
        </p:nvPicPr>
        <p:blipFill rotWithShape="1">
          <a:blip r:embed="rId3"/>
          <a:srcRect l="10224" t="5416" r="10487" b="5393"/>
          <a:stretch/>
        </p:blipFill>
        <p:spPr>
          <a:xfrm rot="17763818">
            <a:off x="5165305" y="1696189"/>
            <a:ext cx="3285893" cy="2630331"/>
          </a:xfrm>
          <a:prstGeom prst="rect">
            <a:avLst/>
          </a:prstGeom>
        </p:spPr>
      </p:pic>
      <p:sp>
        <p:nvSpPr>
          <p:cNvPr id="3074" name="Rectangle 4"/>
          <p:cNvSpPr>
            <a:spLocks noGrp="1" noChangeArrowheads="1"/>
          </p:cNvSpPr>
          <p:nvPr>
            <p:ph type="ctrTitle"/>
          </p:nvPr>
        </p:nvSpPr>
        <p:spPr>
          <a:xfrm>
            <a:off x="3311798" y="291480"/>
            <a:ext cx="5208042" cy="1080120"/>
          </a:xfrm>
        </p:spPr>
        <p:txBody>
          <a:bodyPr anchor="ctr"/>
          <a:lstStyle/>
          <a:p>
            <a:r>
              <a:rPr lang="en-GB" altLang="en-US" sz="4000" b="0" dirty="0">
                <a:latin typeface="Verdana"/>
                <a:cs typeface="Verdana"/>
              </a:rPr>
              <a:t>Pixel TPC</a:t>
            </a:r>
          </a:p>
        </p:txBody>
      </p:sp>
      <p:pic>
        <p:nvPicPr>
          <p:cNvPr id="3079" name="Picture 2"/>
          <p:cNvPicPr>
            <a:picLocks noChangeAspect="1"/>
          </p:cNvPicPr>
          <p:nvPr/>
        </p:nvPicPr>
        <p:blipFill>
          <a:blip r:embed="rId4">
            <a:extLst>
              <a:ext uri="{28A0092B-C50C-407E-A947-70E740481C1C}">
                <a14:useLocalDpi xmlns:a14="http://schemas.microsoft.com/office/drawing/2010/main" val="0"/>
              </a:ext>
            </a:extLst>
          </a:blip>
          <a:srcRect l="3799" t="5901" r="5202" b="18501"/>
          <a:stretch>
            <a:fillRect/>
          </a:stretch>
        </p:blipFill>
        <p:spPr bwMode="auto">
          <a:xfrm flipH="1">
            <a:off x="3295347" y="2298086"/>
            <a:ext cx="2191053" cy="242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44">
            <a:extLst>
              <a:ext uri="{FF2B5EF4-FFF2-40B4-BE49-F238E27FC236}">
                <a16:creationId xmlns:a16="http://schemas.microsoft.com/office/drawing/2014/main" id="{CDEDC3A7-1097-49CA-8924-8BB5F0DD655C}"/>
              </a:ext>
            </a:extLst>
          </p:cNvPr>
          <p:cNvPicPr>
            <a:picLocks noChangeAspect="1"/>
          </p:cNvPicPr>
          <p:nvPr/>
        </p:nvPicPr>
        <p:blipFill>
          <a:blip r:embed="rId5">
            <a:alphaModFix/>
            <a:extLst>
              <a:ext uri="{BEBA8EAE-BF5A-486C-A8C5-ECC9F3942E4B}">
                <a14:imgProps xmlns:a14="http://schemas.microsoft.com/office/drawing/2010/main">
                  <a14:imgLayer>
                    <a14:imgEffect>
                      <a14:brightnessContrast bright="20000"/>
                    </a14:imgEffect>
                  </a14:imgLayer>
                </a14:imgProps>
              </a:ext>
            </a:extLst>
          </a:blip>
          <a:srcRect r="55828"/>
          <a:stretch>
            <a:fillRect/>
          </a:stretch>
        </p:blipFill>
        <p:spPr>
          <a:xfrm>
            <a:off x="1646118" y="2667000"/>
            <a:ext cx="1401882" cy="1780090"/>
          </a:xfrm>
          <a:prstGeom prst="rect">
            <a:avLst/>
          </a:prstGeom>
          <a:noFill/>
          <a:ln>
            <a:noFill/>
          </a:ln>
        </p:spPr>
      </p:pic>
      <p:pic>
        <p:nvPicPr>
          <p:cNvPr id="11" name="Picture 10" descr="TPC-Pixel-ComAcceptanceZoom.gif"/>
          <p:cNvPicPr>
            <a:picLocks noChangeAspect="1"/>
          </p:cNvPicPr>
          <p:nvPr/>
        </p:nvPicPr>
        <p:blipFill>
          <a:blip r:embed="rId6"/>
          <a:srcRect r="9979"/>
          <a:stretch>
            <a:fillRect/>
          </a:stretch>
        </p:blipFill>
        <p:spPr>
          <a:xfrm>
            <a:off x="9270930" y="2697022"/>
            <a:ext cx="2235270" cy="2408378"/>
          </a:xfrm>
          <a:prstGeom prst="rect">
            <a:avLst/>
          </a:prstGeom>
        </p:spPr>
      </p:pic>
      <p:cxnSp>
        <p:nvCxnSpPr>
          <p:cNvPr id="12" name="Straight Arrow Connector 11"/>
          <p:cNvCxnSpPr/>
          <p:nvPr/>
        </p:nvCxnSpPr>
        <p:spPr bwMode="auto">
          <a:xfrm flipV="1">
            <a:off x="2438400" y="2743200"/>
            <a:ext cx="1524000" cy="762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5" name="Straight Arrow Connector 14"/>
          <p:cNvCxnSpPr>
            <a:cxnSpLocks/>
          </p:cNvCxnSpPr>
          <p:nvPr/>
        </p:nvCxnSpPr>
        <p:spPr bwMode="auto">
          <a:xfrm flipV="1">
            <a:off x="4343400" y="2514600"/>
            <a:ext cx="2274352" cy="33833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20" name="TextBox 19"/>
          <p:cNvSpPr txBox="1"/>
          <p:nvPr/>
        </p:nvSpPr>
        <p:spPr>
          <a:xfrm>
            <a:off x="152400" y="5100935"/>
            <a:ext cx="11734800" cy="461665"/>
          </a:xfrm>
          <a:prstGeom prst="rect">
            <a:avLst/>
          </a:prstGeom>
          <a:noFill/>
        </p:spPr>
        <p:txBody>
          <a:bodyPr wrap="square" rtlCol="0">
            <a:spAutoFit/>
          </a:bodyPr>
          <a:lstStyle/>
          <a:p>
            <a:r>
              <a:rPr lang="en-US" sz="1800" dirty="0">
                <a:latin typeface="Verdana"/>
                <a:cs typeface="Verdana"/>
              </a:rPr>
              <a:t>(TimePix1)    </a:t>
            </a:r>
            <a:r>
              <a:rPr lang="en-US" dirty="0">
                <a:latin typeface="Verdana"/>
                <a:cs typeface="Verdana"/>
              </a:rPr>
              <a:t>TPX3 chip     Quad             Module                  TPC plane </a:t>
            </a:r>
          </a:p>
        </p:txBody>
      </p:sp>
      <p:sp>
        <p:nvSpPr>
          <p:cNvPr id="22" name="TextBox 21"/>
          <p:cNvSpPr txBox="1"/>
          <p:nvPr/>
        </p:nvSpPr>
        <p:spPr>
          <a:xfrm>
            <a:off x="228600" y="5634335"/>
            <a:ext cx="10210800" cy="461665"/>
          </a:xfrm>
          <a:prstGeom prst="rect">
            <a:avLst/>
          </a:prstGeom>
          <a:noFill/>
        </p:spPr>
        <p:txBody>
          <a:bodyPr wrap="square" rtlCol="0">
            <a:spAutoFit/>
          </a:bodyPr>
          <a:lstStyle/>
          <a:p>
            <a:r>
              <a:rPr lang="en-US" sz="1800" dirty="0">
                <a:latin typeface="Verdana"/>
                <a:cs typeface="Verdana"/>
              </a:rPr>
              <a:t>(2007-14)      </a:t>
            </a:r>
            <a:r>
              <a:rPr lang="en-US">
                <a:latin typeface="Verdana"/>
                <a:cs typeface="Verdana"/>
              </a:rPr>
              <a:t>2017           </a:t>
            </a:r>
            <a:r>
              <a:rPr lang="en-US" dirty="0">
                <a:latin typeface="Verdana"/>
                <a:cs typeface="Verdana"/>
              </a:rPr>
              <a:t>2018              2019                   </a:t>
            </a:r>
          </a:p>
        </p:txBody>
      </p:sp>
      <p:pic>
        <p:nvPicPr>
          <p:cNvPr id="14" name="Afbeelding 6">
            <a:extLst>
              <a:ext uri="{FF2B5EF4-FFF2-40B4-BE49-F238E27FC236}">
                <a16:creationId xmlns:a16="http://schemas.microsoft.com/office/drawing/2014/main" id="{7BF66A80-5CC3-41F5-949C-307378DC09CF}"/>
              </a:ext>
            </a:extLst>
          </p:cNvPr>
          <p:cNvPicPr>
            <a:picLocks noChangeAspect="1"/>
          </p:cNvPicPr>
          <p:nvPr/>
        </p:nvPicPr>
        <p:blipFill rotWithShape="1">
          <a:blip r:embed="rId7">
            <a:lum/>
            <a:alphaModFix amt="64000"/>
          </a:blip>
          <a:srcRect l="8327" r="4591" b="4133"/>
          <a:stretch/>
        </p:blipFill>
        <p:spPr>
          <a:xfrm>
            <a:off x="8534400" y="228600"/>
            <a:ext cx="3147508" cy="2373863"/>
          </a:xfrm>
          <a:prstGeom prst="rect">
            <a:avLst/>
          </a:prstGeom>
          <a:noFill/>
          <a:ln>
            <a:noFill/>
          </a:ln>
        </p:spPr>
      </p:pic>
      <p:cxnSp>
        <p:nvCxnSpPr>
          <p:cNvPr id="21" name="Straight Arrow Connector 20"/>
          <p:cNvCxnSpPr>
            <a:cxnSpLocks/>
          </p:cNvCxnSpPr>
          <p:nvPr/>
        </p:nvCxnSpPr>
        <p:spPr bwMode="auto">
          <a:xfrm>
            <a:off x="6781800" y="3657600"/>
            <a:ext cx="3657600" cy="2286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7" name="Straight Arrow Connector 16"/>
          <p:cNvCxnSpPr/>
          <p:nvPr/>
        </p:nvCxnSpPr>
        <p:spPr bwMode="auto">
          <a:xfrm flipV="1">
            <a:off x="6781800" y="1676400"/>
            <a:ext cx="4572000" cy="19812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pic>
        <p:nvPicPr>
          <p:cNvPr id="24" name="Picture 23" descr="ildlogoTransparant.png"/>
          <p:cNvPicPr>
            <a:picLocks noChangeAspect="1"/>
          </p:cNvPicPr>
          <p:nvPr/>
        </p:nvPicPr>
        <p:blipFill>
          <a:blip r:embed="rId8"/>
          <a:stretch>
            <a:fillRect/>
          </a:stretch>
        </p:blipFill>
        <p:spPr>
          <a:xfrm>
            <a:off x="8610600" y="228600"/>
            <a:ext cx="838200" cy="536448"/>
          </a:xfrm>
          <a:prstGeom prst="rect">
            <a:avLst/>
          </a:prstGeom>
        </p:spPr>
      </p:pic>
      <p:pic>
        <p:nvPicPr>
          <p:cNvPr id="16" name="Picture 2" descr="D:\Freiburg\Octopuce\P101002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3048000"/>
            <a:ext cx="1181301" cy="88582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9" name="Rectangle 18"/>
          <p:cNvSpPr/>
          <p:nvPr/>
        </p:nvSpPr>
        <p:spPr>
          <a:xfrm>
            <a:off x="152400" y="4114800"/>
            <a:ext cx="1474983" cy="369332"/>
          </a:xfrm>
          <a:prstGeom prst="rect">
            <a:avLst/>
          </a:prstGeom>
        </p:spPr>
        <p:txBody>
          <a:bodyPr wrap="none">
            <a:spAutoFit/>
          </a:bodyPr>
          <a:lstStyle/>
          <a:p>
            <a:r>
              <a:rPr lang="en-US" sz="1800" dirty="0">
                <a:latin typeface="Verdana"/>
                <a:cs typeface="Verdana"/>
              </a:rPr>
              <a:t>(</a:t>
            </a:r>
            <a:r>
              <a:rPr lang="en-US" sz="1800" dirty="0" err="1">
                <a:latin typeface="Verdana"/>
                <a:cs typeface="Verdana"/>
              </a:rPr>
              <a:t>Octopuce</a:t>
            </a:r>
            <a:r>
              <a:rPr lang="en-US" sz="1800" dirty="0">
                <a:latin typeface="Verdana"/>
                <a:cs typeface="Verdana"/>
              </a:rPr>
              <a:t>)</a:t>
            </a:r>
            <a:endParaRPr lang="en-US" sz="1800" dirty="0"/>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25" name="Picture 24" descr="ildlogoTransparant.png"/>
          <p:cNvPicPr>
            <a:picLocks noChangeAspect="1"/>
          </p:cNvPicPr>
          <p:nvPr/>
        </p:nvPicPr>
        <p:blipFill>
          <a:blip r:embed="rId3"/>
          <a:stretch>
            <a:fillRect/>
          </a:stretch>
        </p:blipFill>
        <p:spPr>
          <a:xfrm>
            <a:off x="3049594" y="535457"/>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4308110" y="554944"/>
            <a:ext cx="4007828" cy="584775"/>
          </a:xfrm>
          <a:prstGeom prst="rect">
            <a:avLst/>
          </a:prstGeom>
        </p:spPr>
        <p:txBody>
          <a:bodyPr wrap="none">
            <a:spAutoFit/>
          </a:bodyPr>
          <a:lstStyle/>
          <a:p>
            <a:r>
              <a:rPr lang="nl-NL" sz="3200" kern="0" dirty="0">
                <a:solidFill>
                  <a:srgbClr val="FF0000"/>
                </a:solidFill>
                <a:latin typeface="Verdana"/>
                <a:cs typeface="Verdana"/>
              </a:rPr>
              <a:t> TPC </a:t>
            </a:r>
            <a:r>
              <a:rPr lang="nl-NL" sz="3200" kern="0" dirty="0" err="1">
                <a:solidFill>
                  <a:srgbClr val="FF0000"/>
                </a:solidFill>
                <a:latin typeface="Verdana"/>
                <a:cs typeface="Verdana"/>
              </a:rPr>
              <a:t>requirements</a:t>
            </a:r>
            <a:endParaRPr lang="nl-NL" sz="3200" dirty="0">
              <a:solidFill>
                <a:srgbClr val="000000"/>
              </a:solidFill>
            </a:endParaRPr>
          </a:p>
        </p:txBody>
      </p:sp>
      <p:sp>
        <p:nvSpPr>
          <p:cNvPr id="5" name="Rectangle 4">
            <a:extLst>
              <a:ext uri="{FF2B5EF4-FFF2-40B4-BE49-F238E27FC236}">
                <a16:creationId xmlns:a16="http://schemas.microsoft.com/office/drawing/2014/main" id="{D3529F98-8388-AF41-B509-5EBE076808DB}"/>
              </a:ext>
            </a:extLst>
          </p:cNvPr>
          <p:cNvSpPr/>
          <p:nvPr/>
        </p:nvSpPr>
        <p:spPr>
          <a:xfrm>
            <a:off x="551384" y="1413937"/>
            <a:ext cx="11521280" cy="430887"/>
          </a:xfrm>
          <a:prstGeom prst="rect">
            <a:avLst/>
          </a:prstGeom>
        </p:spPr>
        <p:txBody>
          <a:bodyPr wrap="square">
            <a:spAutoFit/>
          </a:bodyPr>
          <a:lstStyle/>
          <a:p>
            <a:r>
              <a:rPr lang="en-GB" sz="2200" dirty="0">
                <a:solidFill>
                  <a:srgbClr val="0066FF"/>
                </a:solidFill>
                <a:latin typeface="Verdana" panose="020B0604030504040204" pitchFamily="34" charset="0"/>
                <a:ea typeface="Verdana" panose="020B0604030504040204" pitchFamily="34" charset="0"/>
                <a:cs typeface="Verdana" panose="020B0604030504040204" pitchFamily="34" charset="0"/>
              </a:rPr>
              <a:t>The R&amp;D on a TPC for a e.g. Linear Collider is done in the LCTPC collaboration</a:t>
            </a:r>
            <a:endParaRPr lang="en-NL" dirty="0"/>
          </a:p>
        </p:txBody>
      </p:sp>
      <p:sp>
        <p:nvSpPr>
          <p:cNvPr id="6" name="TextBox 5">
            <a:extLst>
              <a:ext uri="{FF2B5EF4-FFF2-40B4-BE49-F238E27FC236}">
                <a16:creationId xmlns:a16="http://schemas.microsoft.com/office/drawing/2014/main" id="{849CCCB7-A859-AA49-B291-3F4463798CBD}"/>
              </a:ext>
            </a:extLst>
          </p:cNvPr>
          <p:cNvSpPr txBox="1"/>
          <p:nvPr/>
        </p:nvSpPr>
        <p:spPr>
          <a:xfrm>
            <a:off x="8544272" y="1772816"/>
            <a:ext cx="2304256" cy="865257"/>
          </a:xfrm>
          <a:prstGeom prst="rect">
            <a:avLst/>
          </a:prstGeom>
          <a:solidFill>
            <a:schemeClr val="bg1"/>
          </a:solidFill>
        </p:spPr>
        <p:txBody>
          <a:bodyPr wrap="square" rtlCol="0">
            <a:spAutoFit/>
          </a:bodyPr>
          <a:lstStyle/>
          <a:p>
            <a:endParaRPr lang="en-NL" dirty="0"/>
          </a:p>
        </p:txBody>
      </p:sp>
      <p:pic>
        <p:nvPicPr>
          <p:cNvPr id="10" name="Picture 9" descr="LCTPClogo_simple.wb.png"/>
          <p:cNvPicPr>
            <a:picLocks noChangeAspect="1"/>
          </p:cNvPicPr>
          <p:nvPr/>
        </p:nvPicPr>
        <p:blipFill>
          <a:blip r:embed="rId4"/>
          <a:stretch>
            <a:fillRect/>
          </a:stretch>
        </p:blipFill>
        <p:spPr>
          <a:xfrm rot="10800000" flipH="1" flipV="1">
            <a:off x="7844961" y="2127917"/>
            <a:ext cx="1600200" cy="915012"/>
          </a:xfrm>
          <a:prstGeom prst="rect">
            <a:avLst/>
          </a:prstGeom>
        </p:spPr>
      </p:pic>
      <p:pic>
        <p:nvPicPr>
          <p:cNvPr id="7" name="Picture 6">
            <a:extLst>
              <a:ext uri="{FF2B5EF4-FFF2-40B4-BE49-F238E27FC236}">
                <a16:creationId xmlns:a16="http://schemas.microsoft.com/office/drawing/2014/main" id="{7D9D223F-1740-3CC0-92E9-90346E5F21FE}"/>
              </a:ext>
            </a:extLst>
          </p:cNvPr>
          <p:cNvPicPr>
            <a:picLocks noChangeAspect="1"/>
          </p:cNvPicPr>
          <p:nvPr/>
        </p:nvPicPr>
        <p:blipFill>
          <a:blip r:embed="rId5"/>
          <a:stretch>
            <a:fillRect/>
          </a:stretch>
        </p:blipFill>
        <p:spPr>
          <a:xfrm>
            <a:off x="697094" y="2138967"/>
            <a:ext cx="6386185" cy="4089399"/>
          </a:xfrm>
          <a:prstGeom prst="rect">
            <a:avLst/>
          </a:prstGeom>
        </p:spPr>
      </p:pic>
      <p:sp>
        <p:nvSpPr>
          <p:cNvPr id="8" name="TextBox 7">
            <a:extLst>
              <a:ext uri="{FF2B5EF4-FFF2-40B4-BE49-F238E27FC236}">
                <a16:creationId xmlns:a16="http://schemas.microsoft.com/office/drawing/2014/main" id="{13B6F0FE-4474-FBCE-57DC-E7F9230D306D}"/>
              </a:ext>
            </a:extLst>
          </p:cNvPr>
          <p:cNvSpPr txBox="1"/>
          <p:nvPr/>
        </p:nvSpPr>
        <p:spPr>
          <a:xfrm>
            <a:off x="1199456" y="1876762"/>
            <a:ext cx="5713258" cy="400110"/>
          </a:xfrm>
          <a:prstGeom prst="rect">
            <a:avLst/>
          </a:prstGeom>
          <a:noFill/>
        </p:spPr>
        <p:txBody>
          <a:bodyPr wrap="square" rtlCol="0">
            <a:spAutoFit/>
          </a:bodyPr>
          <a:lstStyle/>
          <a:p>
            <a:r>
              <a:rPr lang="en-NL" sz="2000" dirty="0">
                <a:latin typeface="Verdana" panose="020B0604030504040204" pitchFamily="34" charset="0"/>
                <a:ea typeface="Verdana" panose="020B0604030504040204" pitchFamily="34" charset="0"/>
                <a:cs typeface="Verdana" panose="020B0604030504040204" pitchFamily="34" charset="0"/>
                <a:hlinkClick r:id="rId6"/>
              </a:rPr>
              <a:t>Requirements</a:t>
            </a:r>
            <a:r>
              <a:rPr lang="en-NL" sz="2000" dirty="0">
                <a:latin typeface="Verdana" panose="020B0604030504040204" pitchFamily="34" charset="0"/>
                <a:ea typeface="Verdana" panose="020B0604030504040204" pitchFamily="34" charset="0"/>
                <a:cs typeface="Verdana" panose="020B0604030504040204" pitchFamily="34" charset="0"/>
              </a:rPr>
              <a:t> for a TPC from the ILC TDR </a:t>
            </a:r>
          </a:p>
        </p:txBody>
      </p:sp>
      <p:sp>
        <p:nvSpPr>
          <p:cNvPr id="4" name="TextBox 3">
            <a:extLst>
              <a:ext uri="{FF2B5EF4-FFF2-40B4-BE49-F238E27FC236}">
                <a16:creationId xmlns:a16="http://schemas.microsoft.com/office/drawing/2014/main" id="{D9341413-BCF0-0B71-08DA-B423DFB92487}"/>
              </a:ext>
            </a:extLst>
          </p:cNvPr>
          <p:cNvSpPr txBox="1"/>
          <p:nvPr/>
        </p:nvSpPr>
        <p:spPr>
          <a:xfrm>
            <a:off x="7093187" y="3250432"/>
            <a:ext cx="4824536" cy="2554545"/>
          </a:xfrm>
          <a:prstGeom prst="rect">
            <a:avLst/>
          </a:prstGeom>
          <a:noFill/>
        </p:spPr>
        <p:txBody>
          <a:bodyPr wrap="square">
            <a:spAutoFit/>
          </a:bodyPr>
          <a:lstStyle/>
          <a:p>
            <a:pPr marL="342900" indent="-342900">
              <a:buFont typeface="Arial" panose="020B0604020202020204" pitchFamily="34" charset="0"/>
              <a:buChar char="•"/>
            </a:pPr>
            <a:r>
              <a:rPr lang="nl-NL" sz="2000" dirty="0">
                <a:latin typeface="Verdana" panose="020B0604030504040204" pitchFamily="34" charset="0"/>
                <a:ea typeface="Verdana" panose="020B0604030504040204" pitchFamily="34" charset="0"/>
                <a:cs typeface="Verdana" panose="020B0604030504040204" pitchFamily="34" charset="0"/>
              </a:rPr>
              <a:t>ILD like detector concept </a:t>
            </a:r>
            <a:r>
              <a:rPr lang="nl-NL" sz="2000" dirty="0" err="1">
                <a:latin typeface="Verdana" panose="020B0604030504040204" pitchFamily="34" charset="0"/>
                <a:ea typeface="Verdana" panose="020B0604030504040204" pitchFamily="34" charset="0"/>
                <a:cs typeface="Verdana" panose="020B0604030504040204" pitchFamily="34" charset="0"/>
              </a:rPr>
              <a:t>with</a:t>
            </a:r>
            <a:r>
              <a:rPr lang="nl-NL" sz="2000" dirty="0">
                <a:latin typeface="Verdana" panose="020B0604030504040204" pitchFamily="34" charset="0"/>
                <a:ea typeface="Verdana" panose="020B0604030504040204" pitchFamily="34" charset="0"/>
                <a:cs typeface="Verdana" panose="020B0604030504040204" pitchFamily="34" charset="0"/>
              </a:rPr>
              <a:t> a TPC </a:t>
            </a:r>
            <a:r>
              <a:rPr lang="nl-NL" sz="2000" dirty="0" err="1">
                <a:latin typeface="Verdana" panose="020B0604030504040204" pitchFamily="34" charset="0"/>
                <a:ea typeface="Verdana" panose="020B0604030504040204" pitchFamily="34" charset="0"/>
                <a:cs typeface="Verdana" panose="020B0604030504040204" pitchFamily="34" charset="0"/>
              </a:rPr>
              <a:t>central</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tracker</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can</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used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for</a:t>
            </a:r>
            <a:r>
              <a:rPr lang="nl-NL" sz="2000" dirty="0">
                <a:latin typeface="Verdana" panose="020B0604030504040204" pitchFamily="34" charset="0"/>
                <a:ea typeface="Verdana" panose="020B0604030504040204" pitchFamily="34" charset="0"/>
                <a:cs typeface="Verdana" panose="020B0604030504040204" pitchFamily="34" charset="0"/>
              </a:rPr>
              <a:t> FCC </a:t>
            </a:r>
          </a:p>
          <a:p>
            <a:pPr marL="342900" indent="-342900">
              <a:buFont typeface="Arial" panose="020B0604020202020204" pitchFamily="34" charset="0"/>
              <a:buChar char="•"/>
            </a:pPr>
            <a:r>
              <a:rPr lang="nl-NL" sz="2000" dirty="0" err="1">
                <a:latin typeface="Verdana" panose="020B0604030504040204" pitchFamily="34" charset="0"/>
                <a:ea typeface="Verdana" panose="020B0604030504040204" pitchFamily="34" charset="0"/>
                <a:cs typeface="Verdana" panose="020B0604030504040204" pitchFamily="34" charset="0"/>
              </a:rPr>
              <a:t>Challenging</a:t>
            </a:r>
            <a:r>
              <a:rPr lang="nl-NL" sz="2000" dirty="0">
                <a:latin typeface="Verdana" panose="020B0604030504040204" pitchFamily="34" charset="0"/>
                <a:ea typeface="Verdana" panose="020B0604030504040204" pitchFamily="34" charset="0"/>
                <a:cs typeface="Verdana" panose="020B0604030504040204" pitchFamily="34" charset="0"/>
              </a:rPr>
              <a:t> tracking </a:t>
            </a:r>
            <a:r>
              <a:rPr lang="nl-NL" sz="2000" dirty="0" err="1">
                <a:latin typeface="Verdana" panose="020B0604030504040204" pitchFamily="34" charset="0"/>
                <a:ea typeface="Verdana" panose="020B0604030504040204" pitchFamily="34" charset="0"/>
                <a:cs typeface="Verdana" panose="020B0604030504040204" pitchFamily="34" charset="0"/>
              </a:rPr>
              <a:t>precision</a:t>
            </a:r>
            <a:endParaRPr lang="nl-NL" sz="2000"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nl-NL" sz="2000" dirty="0" err="1">
                <a:latin typeface="Verdana" panose="020B0604030504040204" pitchFamily="34" charset="0"/>
                <a:ea typeface="Verdana" panose="020B0604030504040204" pitchFamily="34" charset="0"/>
                <a:cs typeface="Verdana" panose="020B0604030504040204" pitchFamily="34" charset="0"/>
              </a:rPr>
              <a:t>driven</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by</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Z</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Higgs</a:t>
            </a:r>
            <a:r>
              <a:rPr lang="nl-NL" sz="2000" dirty="0">
                <a:latin typeface="Verdana" panose="020B0604030504040204" pitchFamily="34" charset="0"/>
                <a:ea typeface="Verdana" panose="020B0604030504040204" pitchFamily="34" charset="0"/>
                <a:cs typeface="Verdana" panose="020B0604030504040204" pitchFamily="34" charset="0"/>
              </a:rPr>
              <a:t> running</a:t>
            </a:r>
          </a:p>
          <a:p>
            <a:pPr marL="342900" indent="-342900">
              <a:buFont typeface="Arial" panose="020B0604020202020204" pitchFamily="34" charset="0"/>
              <a:buChar char="•"/>
            </a:pPr>
            <a:r>
              <a:rPr lang="nl-NL" sz="2000" dirty="0">
                <a:latin typeface="Verdana" panose="020B0604030504040204" pitchFamily="34" charset="0"/>
                <a:ea typeface="Verdana" panose="020B0604030504040204" pitchFamily="34" charset="0"/>
                <a:cs typeface="Verdana" panose="020B0604030504040204" pitchFamily="34" charset="0"/>
              </a:rPr>
              <a:t>For </a:t>
            </a:r>
            <a:r>
              <a:rPr lang="nl-NL" sz="2000" dirty="0" err="1">
                <a:latin typeface="Verdana" panose="020B0604030504040204" pitchFamily="34" charset="0"/>
                <a:ea typeface="Verdana" panose="020B0604030504040204" pitchFamily="34" charset="0"/>
                <a:cs typeface="Verdana" panose="020B0604030504040204" pitchFamily="34" charset="0"/>
              </a:rPr>
              <a:t>Z</a:t>
            </a:r>
            <a:r>
              <a:rPr lang="nl-NL" sz="2000" dirty="0">
                <a:latin typeface="Verdana" panose="020B0604030504040204" pitchFamily="34" charset="0"/>
                <a:ea typeface="Verdana" panose="020B0604030504040204" pitchFamily="34" charset="0"/>
                <a:cs typeface="Verdana" panose="020B0604030504040204" pitchFamily="34" charset="0"/>
              </a:rPr>
              <a:t> running </a:t>
            </a:r>
            <a:r>
              <a:rPr lang="nl-NL" sz="2000" dirty="0" err="1">
                <a:latin typeface="Verdana" panose="020B0604030504040204" pitchFamily="34" charset="0"/>
                <a:ea typeface="Verdana" panose="020B0604030504040204" pitchFamily="34" charset="0"/>
                <a:cs typeface="Verdana" panose="020B0604030504040204" pitchFamily="34" charset="0"/>
              </a:rPr>
              <a:t>the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requirement</a:t>
            </a:r>
            <a:r>
              <a:rPr lang="nl-NL" sz="2000" dirty="0">
                <a:latin typeface="Verdana" panose="020B0604030504040204" pitchFamily="34" charset="0"/>
                <a:ea typeface="Verdana" panose="020B0604030504040204" pitchFamily="34" charset="0"/>
                <a:cs typeface="Verdana" panose="020B0604030504040204" pitchFamily="34" charset="0"/>
              </a:rPr>
              <a:t> on </a:t>
            </a:r>
            <a:r>
              <a:rPr lang="nl-NL" sz="2000" dirty="0">
                <a:latin typeface="Symbol" pitchFamily="2" charset="2"/>
                <a:ea typeface="Verdana" panose="020B0604030504040204" pitchFamily="34" charset="0"/>
                <a:cs typeface="Verdana" panose="020B0604030504040204" pitchFamily="34" charset="0"/>
              </a:rPr>
              <a:t>d</a:t>
            </a:r>
            <a:r>
              <a:rPr lang="nl-NL" sz="2000" dirty="0">
                <a:latin typeface="Verdana" panose="020B0604030504040204" pitchFamily="34" charset="0"/>
                <a:ea typeface="Verdana" panose="020B0604030504040204" pitchFamily="34" charset="0"/>
                <a:cs typeface="Verdana" panose="020B0604030504040204" pitchFamily="34" charset="0"/>
              </a:rPr>
              <a:t>(1/</a:t>
            </a:r>
            <a:r>
              <a:rPr lang="nl-NL" sz="2000" dirty="0" err="1">
                <a:latin typeface="Verdana" panose="020B0604030504040204" pitchFamily="34" charset="0"/>
                <a:ea typeface="Verdana" panose="020B0604030504040204" pitchFamily="34" charset="0"/>
                <a:cs typeface="Verdana" panose="020B0604030504040204" pitchFamily="34" charset="0"/>
              </a:rPr>
              <a:t>p</a:t>
            </a:r>
            <a:r>
              <a:rPr lang="nl-NL" sz="2000" baseline="-25000" dirty="0" err="1">
                <a:latin typeface="Verdana" panose="020B0604030504040204" pitchFamily="34" charset="0"/>
                <a:ea typeface="Verdana" panose="020B0604030504040204" pitchFamily="34" charset="0"/>
                <a:cs typeface="Verdana" panose="020B0604030504040204" pitchFamily="34" charset="0"/>
              </a:rPr>
              <a:t>t</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can</a:t>
            </a:r>
            <a:r>
              <a:rPr lang="nl-NL" sz="2000" dirty="0">
                <a:latin typeface="Verdana" panose="020B0604030504040204" pitchFamily="34" charset="0"/>
                <a:ea typeface="Verdana" panose="020B0604030504040204" pitchFamily="34" charset="0"/>
                <a:cs typeface="Verdana" panose="020B0604030504040204" pitchFamily="34" charset="0"/>
              </a:rPr>
              <a:t> IMO </a:t>
            </a:r>
            <a:r>
              <a:rPr lang="nl-NL" sz="2000" dirty="0" err="1">
                <a:latin typeface="Verdana" panose="020B0604030504040204" pitchFamily="34" charset="0"/>
                <a:ea typeface="Verdana" panose="020B0604030504040204" pitchFamily="34" charset="0"/>
                <a:cs typeface="Verdana" panose="020B0604030504040204" pitchFamily="34" charset="0"/>
              </a:rPr>
              <a:t>be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loosened</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by</a:t>
            </a:r>
            <a:r>
              <a:rPr lang="nl-NL" sz="2000" dirty="0">
                <a:latin typeface="Verdana" panose="020B0604030504040204" pitchFamily="34" charset="0"/>
                <a:ea typeface="Verdana" panose="020B0604030504040204" pitchFamily="34" charset="0"/>
                <a:cs typeface="Verdana" panose="020B0604030504040204" pitchFamily="34" charset="0"/>
              </a:rPr>
              <a:t> e.g. a factor 10 (LEP like) </a:t>
            </a:r>
          </a:p>
        </p:txBody>
      </p:sp>
    </p:spTree>
    <p:extLst>
      <p:ext uri="{BB962C8B-B14F-4D97-AF65-F5344CB8AC3E}">
        <p14:creationId xmlns:p14="http://schemas.microsoft.com/office/powerpoint/2010/main" val="413703821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912294" y="260648"/>
            <a:ext cx="5208042" cy="1080120"/>
          </a:xfrm>
        </p:spPr>
        <p:txBody>
          <a:bodyPr anchor="ctr"/>
          <a:lstStyle/>
          <a:p>
            <a:r>
              <a:rPr lang="en-GB" altLang="en-US" sz="4000" b="0" dirty="0">
                <a:latin typeface="Verdana"/>
                <a:cs typeface="Verdana"/>
              </a:rPr>
              <a:t> </a:t>
            </a:r>
            <a:r>
              <a:rPr lang="en-GB" altLang="en-US" sz="4000" b="0" dirty="0">
                <a:solidFill>
                  <a:srgbClr val="FF0000"/>
                </a:solidFill>
                <a:latin typeface="Verdana"/>
                <a:cs typeface="Verdana"/>
              </a:rPr>
              <a:t>TPC layout</a:t>
            </a:r>
          </a:p>
        </p:txBody>
      </p:sp>
      <p:pic>
        <p:nvPicPr>
          <p:cNvPr id="14" name="Afbeelding 6">
            <a:extLst>
              <a:ext uri="{FF2B5EF4-FFF2-40B4-BE49-F238E27FC236}">
                <a16:creationId xmlns:a16="http://schemas.microsoft.com/office/drawing/2014/main" id="{7BF66A80-5CC3-41F5-949C-307378DC09CF}"/>
              </a:ext>
            </a:extLst>
          </p:cNvPr>
          <p:cNvPicPr>
            <a:picLocks noChangeAspect="1"/>
          </p:cNvPicPr>
          <p:nvPr/>
        </p:nvPicPr>
        <p:blipFill rotWithShape="1">
          <a:blip r:embed="rId3">
            <a:lum/>
            <a:alphaModFix amt="64000"/>
          </a:blip>
          <a:srcRect l="8327" r="4591" b="4133"/>
          <a:stretch/>
        </p:blipFill>
        <p:spPr>
          <a:xfrm>
            <a:off x="860260" y="1916832"/>
            <a:ext cx="4515660" cy="3405729"/>
          </a:xfrm>
          <a:prstGeom prst="rect">
            <a:avLst/>
          </a:prstGeom>
          <a:noFill/>
          <a:ln>
            <a:noFill/>
          </a:ln>
        </p:spPr>
      </p:pic>
      <p:pic>
        <p:nvPicPr>
          <p:cNvPr id="24" name="Picture 23" descr="ildlogoTransparant.png"/>
          <p:cNvPicPr>
            <a:picLocks noChangeAspect="1"/>
          </p:cNvPicPr>
          <p:nvPr/>
        </p:nvPicPr>
        <p:blipFill>
          <a:blip r:embed="rId4"/>
          <a:stretch>
            <a:fillRect/>
          </a:stretch>
        </p:blipFill>
        <p:spPr>
          <a:xfrm>
            <a:off x="4249688" y="517231"/>
            <a:ext cx="982216" cy="628618"/>
          </a:xfrm>
          <a:prstGeom prst="rect">
            <a:avLst/>
          </a:prstGeom>
        </p:spPr>
      </p:pic>
      <p:sp>
        <p:nvSpPr>
          <p:cNvPr id="2" name="Rectangle 1">
            <a:extLst>
              <a:ext uri="{FF2B5EF4-FFF2-40B4-BE49-F238E27FC236}">
                <a16:creationId xmlns:a16="http://schemas.microsoft.com/office/drawing/2014/main" id="{BB4850ED-5631-DD47-9517-4E898FE579B9}"/>
              </a:ext>
            </a:extLst>
          </p:cNvPr>
          <p:cNvSpPr/>
          <p:nvPr/>
        </p:nvSpPr>
        <p:spPr>
          <a:xfrm>
            <a:off x="5807968" y="980728"/>
            <a:ext cx="6120680" cy="4955203"/>
          </a:xfrm>
          <a:prstGeom prst="rect">
            <a:avLst/>
          </a:prstGeom>
        </p:spPr>
        <p:txBody>
          <a:bodyPr wrap="square">
            <a:spAutoFit/>
          </a:bodyPr>
          <a:lstStyle/>
          <a:p>
            <a:endParaRPr lang="en-GB" altLang="en-US" dirty="0">
              <a:latin typeface="Verdana"/>
              <a:cs typeface="Verdana"/>
            </a:endParaRPr>
          </a:p>
          <a:p>
            <a:pPr>
              <a:buFontTx/>
              <a:buBlip>
                <a:blip r:embed="rId5"/>
              </a:buBlip>
            </a:pPr>
            <a:r>
              <a:rPr lang="en-GB" altLang="en-US" sz="2000" dirty="0">
                <a:latin typeface="Verdana"/>
                <a:cs typeface="Verdana"/>
              </a:rPr>
              <a:t> Material budget is</a:t>
            </a:r>
          </a:p>
          <a:p>
            <a:pPr lvl="1">
              <a:buBlip>
                <a:blip r:embed="rId5"/>
              </a:buBlip>
            </a:pPr>
            <a:r>
              <a:rPr lang="en-GB" altLang="en-US" sz="2000" dirty="0">
                <a:latin typeface="Verdana"/>
                <a:cs typeface="Verdana"/>
              </a:rPr>
              <a:t> 0.01 X</a:t>
            </a:r>
            <a:r>
              <a:rPr lang="en-GB" altLang="en-US" sz="2000" baseline="-25000" dirty="0">
                <a:latin typeface="Verdana"/>
                <a:cs typeface="Verdana"/>
              </a:rPr>
              <a:t>0</a:t>
            </a:r>
            <a:r>
              <a:rPr lang="en-GB" altLang="en-US" sz="2000" dirty="0">
                <a:latin typeface="Verdana"/>
                <a:cs typeface="Verdana"/>
              </a:rPr>
              <a:t> TPC gas </a:t>
            </a:r>
          </a:p>
          <a:p>
            <a:pPr lvl="1">
              <a:buBlip>
                <a:blip r:embed="rId5"/>
              </a:buBlip>
            </a:pPr>
            <a:r>
              <a:rPr lang="en-GB" altLang="en-US" sz="2000" dirty="0">
                <a:latin typeface="Verdana"/>
                <a:cs typeface="Verdana"/>
              </a:rPr>
              <a:t> 0.01 X</a:t>
            </a:r>
            <a:r>
              <a:rPr lang="en-GB" altLang="en-US" sz="2000" baseline="-25000" dirty="0">
                <a:latin typeface="Verdana"/>
                <a:cs typeface="Verdana"/>
              </a:rPr>
              <a:t>0</a:t>
            </a:r>
            <a:r>
              <a:rPr lang="en-GB" altLang="en-US" sz="2000" dirty="0">
                <a:latin typeface="Verdana"/>
                <a:cs typeface="Verdana"/>
              </a:rPr>
              <a:t> inner cylinder</a:t>
            </a:r>
          </a:p>
          <a:p>
            <a:pPr lvl="1">
              <a:buBlip>
                <a:blip r:embed="rId5"/>
              </a:buBlip>
            </a:pPr>
            <a:r>
              <a:rPr lang="en-GB" altLang="en-US" sz="2000" dirty="0">
                <a:latin typeface="Verdana"/>
                <a:cs typeface="Verdana"/>
              </a:rPr>
              <a:t> 0.03 X</a:t>
            </a:r>
            <a:r>
              <a:rPr lang="en-GB" altLang="en-US" sz="2000" baseline="-25000" dirty="0">
                <a:latin typeface="Verdana"/>
                <a:cs typeface="Verdana"/>
              </a:rPr>
              <a:t>0</a:t>
            </a:r>
            <a:r>
              <a:rPr lang="en-GB" altLang="en-US" sz="2000" dirty="0">
                <a:latin typeface="Verdana"/>
                <a:cs typeface="Verdana"/>
              </a:rPr>
              <a:t> outer cylinder</a:t>
            </a:r>
          </a:p>
          <a:p>
            <a:pPr lvl="1">
              <a:buBlip>
                <a:blip r:embed="rId5"/>
              </a:buBlip>
            </a:pPr>
            <a:r>
              <a:rPr lang="en-GB" altLang="en-US" sz="2000" dirty="0">
                <a:latin typeface="Verdana"/>
                <a:cs typeface="Verdana"/>
              </a:rPr>
              <a:t> &lt; 0.25 X</a:t>
            </a:r>
            <a:r>
              <a:rPr lang="en-GB" altLang="en-US" sz="2000" baseline="-25000" dirty="0">
                <a:latin typeface="Verdana"/>
                <a:cs typeface="Verdana"/>
              </a:rPr>
              <a:t>0</a:t>
            </a:r>
            <a:r>
              <a:rPr lang="en-GB" altLang="en-US" sz="2000" dirty="0">
                <a:latin typeface="Verdana"/>
                <a:cs typeface="Verdana"/>
              </a:rPr>
              <a:t> endplates (</a:t>
            </a:r>
            <a:r>
              <a:rPr lang="en-GB" altLang="en-US" sz="2000" dirty="0" err="1">
                <a:latin typeface="Verdana"/>
                <a:cs typeface="Verdana"/>
              </a:rPr>
              <a:t>incl</a:t>
            </a:r>
            <a:r>
              <a:rPr lang="en-GB" altLang="en-US" sz="2000" dirty="0">
                <a:latin typeface="Verdana"/>
                <a:cs typeface="Verdana"/>
              </a:rPr>
              <a:t> readout)</a:t>
            </a:r>
          </a:p>
          <a:p>
            <a:pPr>
              <a:buBlip>
                <a:blip r:embed="rId5"/>
              </a:buBlip>
            </a:pPr>
            <a:r>
              <a:rPr lang="en-GB" altLang="en-US" dirty="0">
                <a:latin typeface="Verdana"/>
                <a:cs typeface="Verdana"/>
              </a:rPr>
              <a:t> </a:t>
            </a:r>
            <a:r>
              <a:rPr lang="en-GB" altLang="en-US" sz="2000" dirty="0">
                <a:latin typeface="Verdana"/>
                <a:cs typeface="Verdana"/>
              </a:rPr>
              <a:t>Note the very low budget in the barrel region. Material budget can be respected by different technologies like GEM, </a:t>
            </a:r>
            <a:r>
              <a:rPr lang="en-GB" altLang="en-US" sz="2000" dirty="0" err="1">
                <a:latin typeface="Verdana"/>
                <a:cs typeface="Verdana"/>
              </a:rPr>
              <a:t>MicroMegas</a:t>
            </a:r>
            <a:r>
              <a:rPr lang="en-GB" altLang="en-US" sz="2000" dirty="0">
                <a:latin typeface="Verdana"/>
                <a:cs typeface="Verdana"/>
              </a:rPr>
              <a:t> and Pixels</a:t>
            </a:r>
          </a:p>
          <a:p>
            <a:pPr>
              <a:buBlip>
                <a:blip r:embed="rId5"/>
              </a:buBlip>
            </a:pPr>
            <a:r>
              <a:rPr lang="en-GB" altLang="en-US" dirty="0">
                <a:latin typeface="Verdana"/>
                <a:cs typeface="Verdana"/>
              </a:rPr>
              <a:t> </a:t>
            </a:r>
            <a:r>
              <a:rPr lang="en-GB" altLang="en-US" sz="2000" dirty="0">
                <a:latin typeface="Verdana"/>
                <a:cs typeface="Verdana"/>
              </a:rPr>
              <a:t>TPC is sliced between silicon detectors VTX, SIT and SET </a:t>
            </a:r>
          </a:p>
          <a:p>
            <a:pPr>
              <a:buBlip>
                <a:blip r:embed="rId5"/>
              </a:buBlip>
            </a:pPr>
            <a:r>
              <a:rPr lang="en-GB" altLang="en-US" sz="2000" dirty="0">
                <a:latin typeface="Verdana"/>
                <a:cs typeface="Verdana"/>
              </a:rPr>
              <a:t> pixel readout is a serious option for the TPC readout plane @ ILC/FFC-</a:t>
            </a:r>
            <a:r>
              <a:rPr lang="en-GB" altLang="en-US" sz="2000" dirty="0" err="1">
                <a:latin typeface="Verdana"/>
                <a:cs typeface="Verdana"/>
              </a:rPr>
              <a:t>ee</a:t>
            </a:r>
            <a:r>
              <a:rPr lang="en-GB" altLang="en-US" sz="2000" dirty="0">
                <a:latin typeface="Verdana"/>
                <a:cs typeface="Verdana"/>
              </a:rPr>
              <a:t>/CLIC/CEPC colliders</a:t>
            </a:r>
          </a:p>
        </p:txBody>
      </p:sp>
    </p:spTree>
    <p:extLst>
      <p:ext uri="{BB962C8B-B14F-4D97-AF65-F5344CB8AC3E}">
        <p14:creationId xmlns:p14="http://schemas.microsoft.com/office/powerpoint/2010/main" val="2870415320"/>
      </p:ext>
    </p:extLst>
  </p:cSld>
  <p:clrMapOvr>
    <a:masterClrMapping/>
  </p:clrMapOvr>
  <p:transition spd="slow"/>
</p:sld>
</file>

<file path=ppt/theme/theme1.xml><?xml version="1.0" encoding="utf-8"?>
<a:theme xmlns:a="http://schemas.openxmlformats.org/drawingml/2006/main" name="Como">
  <a:themeElements>
    <a:clrScheme name="">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m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m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m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m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m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m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m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m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9105624</TotalTime>
  <Pages>11</Pages>
  <Words>5104</Words>
  <Application>Microsoft Macintosh PowerPoint</Application>
  <PresentationFormat>Widescreen</PresentationFormat>
  <Paragraphs>547</Paragraphs>
  <Slides>50</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Cambria Math</vt:lpstr>
      <vt:lpstr>Menlo</vt:lpstr>
      <vt:lpstr>Monotype Sorts</vt:lpstr>
      <vt:lpstr>Symbol</vt:lpstr>
      <vt:lpstr>Times New Roman</vt:lpstr>
      <vt:lpstr>Verdana</vt:lpstr>
      <vt:lpstr>Wingdings</vt:lpstr>
      <vt:lpstr>Como</vt:lpstr>
      <vt:lpstr>A Pixel TPC as a central tracker </vt:lpstr>
      <vt:lpstr>Nikhef involvement in Detector R&amp;D for Future colliders</vt:lpstr>
      <vt:lpstr>Nikhef involvement in Detector R&amp;D for Future colliders</vt:lpstr>
      <vt:lpstr>The ILD Detector concept</vt:lpstr>
      <vt:lpstr>The ILD Detector concept</vt:lpstr>
      <vt:lpstr>Nikhef detector R&amp;D for  future e+e- colliders</vt:lpstr>
      <vt:lpstr>Pixel TPC</vt:lpstr>
      <vt:lpstr> </vt:lpstr>
      <vt:lpstr> TPC layout</vt:lpstr>
      <vt:lpstr>Why a (pixel) TPC as a central tracker</vt:lpstr>
      <vt:lpstr> GridPix technology</vt:lpstr>
      <vt:lpstr>Pixel chip: TimePix3</vt:lpstr>
      <vt:lpstr>QUAD design and realization</vt:lpstr>
      <vt:lpstr>QUAD test beam in Bonn (October 2018)</vt:lpstr>
      <vt:lpstr>    QUAD as a building block</vt:lpstr>
      <vt:lpstr> </vt:lpstr>
      <vt:lpstr> </vt:lpstr>
      <vt:lpstr> </vt:lpstr>
      <vt:lpstr> </vt:lpstr>
      <vt:lpstr> </vt:lpstr>
      <vt:lpstr> </vt:lpstr>
      <vt:lpstr>  </vt:lpstr>
      <vt:lpstr>Simulation of ILD TPC with pixel readout</vt:lpstr>
      <vt:lpstr>Performance of a GridPix TPC at ILC</vt:lpstr>
      <vt:lpstr> </vt:lpstr>
      <vt:lpstr> </vt:lpstr>
      <vt:lpstr> </vt:lpstr>
      <vt:lpstr> </vt:lpstr>
      <vt:lpstr> </vt:lpstr>
      <vt:lpstr> </vt:lpstr>
      <vt:lpstr> </vt:lpstr>
      <vt:lpstr> </vt:lpstr>
      <vt:lpstr> </vt:lpstr>
      <vt:lpstr> </vt:lpstr>
      <vt:lpstr> </vt:lpstr>
      <vt:lpstr> </vt:lpstr>
      <vt:lpstr> </vt:lpstr>
      <vt:lpstr>A Pixel TPC at a circular collider</vt:lpstr>
      <vt:lpstr>Detector MDI optimization for FCCee </vt:lpstr>
      <vt:lpstr>Conclusions: Pixel TPC at a circular collider</vt:lpstr>
      <vt:lpstr>  Backup plots</vt:lpstr>
      <vt:lpstr> </vt:lpstr>
      <vt:lpstr> </vt:lpstr>
      <vt:lpstr>A Pixel TPC at a circular collider</vt:lpstr>
      <vt:lpstr>A Pixel TPC at a circular collider</vt:lpstr>
      <vt:lpstr>A Pixel TPC at a circular collider</vt:lpstr>
      <vt:lpstr>A Pixel TPC at a circular collider</vt:lpstr>
      <vt:lpstr>A Pixel TPC at a circular collider</vt:lpstr>
      <vt:lpstr>Fitting out and reducing TPC distortions </vt:lpstr>
      <vt:lpstr>Reducing the Ion back flow in a Pixel TPC</vt:lpstr>
    </vt:vector>
  </TitlesOfParts>
  <Manager/>
  <Company>NIKHEF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gaseous QUAD pixel detector</dc:title>
  <dc:subject/>
  <dc:creator>Peter Kluit </dc:creator>
  <cp:keywords/>
  <dc:description/>
  <cp:lastModifiedBy>Peter Kluit</cp:lastModifiedBy>
  <cp:revision>2640</cp:revision>
  <cp:lastPrinted>2002-02-06T08:01:21Z</cp:lastPrinted>
  <dcterms:created xsi:type="dcterms:W3CDTF">2019-10-28T05:36:17Z</dcterms:created>
  <dcterms:modified xsi:type="dcterms:W3CDTF">2026-04-07T11:49:42Z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3</vt:i4>
  </property>
  <property fmtid="{D5CDD505-2E9C-101B-9397-08002B2CF9AE}" pid="7" name="MailAddress">
    <vt:lpwstr>F.Hartjes@nikhef.nl</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\\Nikhefh\CT www\pub\techphys\diamond</vt:lpwstr>
  </property>
</Properties>
</file>