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87" r:id="rId7"/>
    <p:sldId id="288" r:id="rId8"/>
    <p:sldId id="289" r:id="rId9"/>
    <p:sldId id="261" r:id="rId10"/>
    <p:sldId id="286" r:id="rId11"/>
    <p:sldId id="275" r:id="rId12"/>
    <p:sldId id="290" r:id="rId13"/>
    <p:sldId id="291" r:id="rId14"/>
    <p:sldId id="299" r:id="rId15"/>
    <p:sldId id="383" r:id="rId16"/>
    <p:sldId id="384" r:id="rId17"/>
    <p:sldId id="710" r:id="rId18"/>
    <p:sldId id="704" r:id="rId19"/>
    <p:sldId id="705" r:id="rId20"/>
    <p:sldId id="711" r:id="rId21"/>
    <p:sldId id="712" r:id="rId22"/>
    <p:sldId id="706" r:id="rId23"/>
    <p:sldId id="707" r:id="rId24"/>
    <p:sldId id="708" r:id="rId25"/>
    <p:sldId id="709" r:id="rId26"/>
    <p:sldId id="381" r:id="rId27"/>
    <p:sldId id="382" r:id="rId28"/>
    <p:sldId id="380" r:id="rId29"/>
    <p:sldId id="292" r:id="rId30"/>
    <p:sldId id="293" r:id="rId31"/>
    <p:sldId id="296" r:id="rId32"/>
    <p:sldId id="298" r:id="rId33"/>
    <p:sldId id="297" r:id="rId34"/>
    <p:sldId id="295" r:id="rId35"/>
  </p:sldIdLst>
  <p:sldSz cx="12192000" cy="6858000"/>
  <p:notesSz cx="6858000" cy="9144000"/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12"/>
    <p:restoredTop sz="94628"/>
  </p:normalViewPr>
  <p:slideViewPr>
    <p:cSldViewPr snapToGrid="0">
      <p:cViewPr varScale="1">
        <p:scale>
          <a:sx n="87" d="100"/>
          <a:sy n="87" d="100"/>
        </p:scale>
        <p:origin x="200" y="7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772C29-7ED7-9F4A-8B2E-ADD5CA2C9CBB}" type="datetimeFigureOut">
              <a:rPr lang="en-NL" smtClean="0"/>
              <a:t>06/07/2026</a:t>
            </a:fld>
            <a:endParaRPr lang="en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7FE593-B1B0-EB42-BADD-FB0222504037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167658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7FE593-B1B0-EB42-BADD-FB0222504037}" type="slidenum">
              <a:rPr lang="en-NL" smtClean="0"/>
              <a:t>15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2062076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dirty="0"/>
              <a:t>The interactions mainly create </a:t>
            </a:r>
            <a:r>
              <a:rPr lang="en-US" sz="1400" dirty="0" err="1"/>
              <a:t>pions</a:t>
            </a:r>
            <a:r>
              <a:rPr lang="en-US" sz="1400" dirty="0"/>
              <a:t>. </a:t>
            </a:r>
          </a:p>
          <a:p>
            <a:r>
              <a:rPr lang="en-US" sz="1400" dirty="0"/>
              <a:t>1/3 are neutral </a:t>
            </a:r>
            <a:r>
              <a:rPr lang="en-US" sz="1400" dirty="0" err="1"/>
              <a:t>piuons</a:t>
            </a:r>
            <a:r>
              <a:rPr lang="en-US" sz="1400" dirty="0"/>
              <a:t> decaying into photons</a:t>
            </a:r>
          </a:p>
          <a:p>
            <a:r>
              <a:rPr lang="en-US" sz="1400" dirty="0"/>
              <a:t>Charged </a:t>
            </a:r>
            <a:r>
              <a:rPr lang="en-US" sz="1400" dirty="0" err="1"/>
              <a:t>pions</a:t>
            </a:r>
            <a:r>
              <a:rPr lang="en-US" sz="1400" dirty="0"/>
              <a:t> at high energy interact</a:t>
            </a:r>
          </a:p>
          <a:p>
            <a:r>
              <a:rPr lang="en-US" sz="1400" dirty="0"/>
              <a:t>At low energy they create muons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7381A9-0C9E-4D3A-A28B-AC4E168A57BC}" type="slidenum">
              <a:rPr lang="en-GB" smtClean="0"/>
              <a:pPr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85437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7381A9-0C9E-4D3A-A28B-AC4E168A57BC}" type="slidenum">
              <a:rPr lang="en-GB" smtClean="0"/>
              <a:pPr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01747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0886E5-98CA-134A-A34C-4B20AE50D195}" type="slidenum">
              <a:rPr lang="en-NL" smtClean="0"/>
              <a:t>26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6871544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0886E5-98CA-134A-A34C-4B20AE50D195}" type="slidenum">
              <a:rPr lang="en-NL" smtClean="0"/>
              <a:t>27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790546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5146C-C83E-29B8-5609-7D25BF0455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1AE529-DF83-0E0E-6FC5-9AE0A78E8C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0A5290-7540-3158-2D8C-D4D0E4418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06/07/2026</a:t>
            </a:r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6D0194-6783-F62F-181B-FA002600C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Topical Lectures July 2026</a:t>
            </a:r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B3F93F-6D56-CEB2-38D9-C7BF2E213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7B197-31B6-274E-875D-CA54851CC2C8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935532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BEFF6-41E5-C05F-388E-1347FBAFE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D787E2-9F67-419A-C512-B9073C3520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C9947-194D-2330-573D-258A5D19A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06/07/2026</a:t>
            </a:r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E05E8F-36B8-11FA-43DB-CC8D9C2F1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Topical Lectures July 2026</a:t>
            </a:r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D6B71E-A800-54D1-0573-888C79C3A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7B197-31B6-274E-875D-CA54851CC2C8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549162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0D1DB0-4255-59E5-E05B-80DC0C8964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6603BA-A5FB-5C92-B5CE-0CDBDAE9F3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39CE7E-721B-0E28-562D-9AC72658B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06/07/2026</a:t>
            </a:r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62F28B-19F1-6D67-9C72-608997BF0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Topical Lectures July 2026</a:t>
            </a:r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E5F71C-EE62-1DF5-8E44-A32859C5C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7B197-31B6-274E-875D-CA54851CC2C8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070826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5D7782-3827-FA87-76CF-C6207BEEB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8DF951-0939-E0DD-11B9-499E9B64A3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D30D01-EAD3-75C8-C71F-1FE405778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06/07/2026</a:t>
            </a:r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9F0619-0AB0-919D-A979-3F85200B9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Topical Lectures July 2026</a:t>
            </a:r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877E85-DE90-4C54-1CD1-37DD5A889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7B197-31B6-274E-875D-CA54851CC2C8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921586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241A3-632D-F67F-94E5-BDFD8D297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0B2432-325C-27E0-567E-2A89F53DFD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270D1E-2509-8FD2-83B2-156E08BFF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06/07/2026</a:t>
            </a:r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02092A-38DA-81F6-274A-5F21A3270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Topical Lectures July 2026</a:t>
            </a:r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60B05E-4815-76D8-B2E1-AB06571D0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7B197-31B6-274E-875D-CA54851CC2C8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151298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C56F0-E770-EA0C-D7EE-5C3F7A561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E3795B-007F-5505-9202-A994290861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0211F9-9F37-F9A6-7270-3FC4A2E029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3192A5-59DC-3F8F-094E-A77B26E81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06/07/2026</a:t>
            </a:r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541A1E-856B-8357-FC9E-CCE452E75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Topical Lectures July 2026</a:t>
            </a:r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B5419E-9333-16F7-890F-E61D7F213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7B197-31B6-274E-875D-CA54851CC2C8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121752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0E784-3AC6-E5AD-D137-A0662256C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5F1F26-EEBD-2699-B352-8E57A8392E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397B29-2F09-9B30-3A86-37AC06DA59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FF7434-665D-B3E5-ADDC-51B2439ACD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20B963-1A1D-FDD4-70FF-88E1D8F6FF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A0DADC-A98B-FC68-136E-E87AFF839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06/07/2026</a:t>
            </a:r>
            <a:endParaRPr lang="en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8B858A6-ADD1-54B0-6409-E4144B5E7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Topical Lectures July 2026</a:t>
            </a:r>
            <a:endParaRPr lang="en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A6651B-C3E2-D744-7B05-A66F4406E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7B197-31B6-274E-875D-CA54851CC2C8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9595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C6EF6-04D0-30B7-5740-3F4BCD53E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4E2546-8264-2EE7-1765-2E9805A6C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06/07/2026</a:t>
            </a:r>
            <a:endParaRPr lang="en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A1684A-97A0-94DC-788A-89153D143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Topical Lectures July 2026</a:t>
            </a:r>
            <a:endParaRPr lang="en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D39986-70D6-B1CD-6E05-685A40A8B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7B197-31B6-274E-875D-CA54851CC2C8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220430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8133FF-02C8-A5CF-C074-27D5C1EF5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06/07/2026</a:t>
            </a:r>
            <a:endParaRPr lang="en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6660DD-E17E-90DF-AC9C-4FB8C98FC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Topical Lectures July 2026</a:t>
            </a:r>
            <a:endParaRPr lang="en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98884A-6349-1A5E-D466-422409D52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7B197-31B6-274E-875D-CA54851CC2C8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694134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EAB64-2A6C-028A-FDD7-F6576C03A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C453D3-3F93-24E9-1D8C-BFDB6F725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C12F9C-D3FB-AC99-4D72-DAEB545894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336608-1C8A-DF8C-206D-7B746543C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06/07/2026</a:t>
            </a:r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B49FD4-53DB-FA46-8978-3603AC851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Topical Lectures July 2026</a:t>
            </a:r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FF55E9-0F4C-FB26-2318-ED1A2EF0D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7B197-31B6-274E-875D-CA54851CC2C8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78080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41083-B129-C242-6833-39420D0E7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79C299-49BD-39FC-16BB-96E1417A52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109964-AC00-9446-50FB-D3A1EA232E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AE7ACC-EB74-0FA3-9047-7EE4467B9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06/07/2026</a:t>
            </a:r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9F7EFD-67DA-C737-04AB-9FA7ED420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Topical Lectures July 2026</a:t>
            </a:r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2E8D5F-1332-F3C5-6DB3-E82B6B69A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7B197-31B6-274E-875D-CA54851CC2C8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635650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DA75FF-ED7A-C8C6-19AF-4372B8FC8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E11DA-9FD9-E403-60A1-882A7A0E95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F89CF2-3C32-333A-A710-88CDCB361F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06/07/2026</a:t>
            </a:r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00D826-2D25-99AE-DC68-213E949F50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Topical Lectures July 2026</a:t>
            </a:r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876F0B-C344-219D-51B3-A68E735BB8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947B197-31B6-274E-875D-CA54851CC2C8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036052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emf"/><Relationship Id="rId4" Type="http://schemas.openxmlformats.org/officeDocument/2006/relationships/image" Target="../media/image24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5C64891-32C3-AF77-D762-D20678C88F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81703" cy="68638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C70BB55-9DF1-26EA-7CB1-2D54D21D5B4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NL" dirty="0">
                <a:solidFill>
                  <a:srgbClr val="FFFF00"/>
                </a:solidFill>
              </a:rPr>
              <a:t>Cosmic Ray Detection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9094CE-0ED8-D5BC-C8D0-23A3DC36DD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NL" dirty="0">
                <a:solidFill>
                  <a:srgbClr val="FFFF00"/>
                </a:solidFill>
              </a:rPr>
              <a:t>Charles Timmermans</a:t>
            </a:r>
          </a:p>
        </p:txBody>
      </p:sp>
    </p:spTree>
    <p:extLst>
      <p:ext uri="{BB962C8B-B14F-4D97-AF65-F5344CB8AC3E}">
        <p14:creationId xmlns:p14="http://schemas.microsoft.com/office/powerpoint/2010/main" val="16866922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E0A83D2-601A-3844-B4DA-BD9B7DAA29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918" y="1211287"/>
            <a:ext cx="10629900" cy="1676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093F072-3F4F-264E-A9F4-64098EDB36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891" y="3091809"/>
            <a:ext cx="6550458" cy="271515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5565913-385F-7F49-8A72-5CB9257E52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8155" y="35629"/>
            <a:ext cx="4539575" cy="105401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33D6002-8C6C-2E46-9436-9C8C6560876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9615"/>
          <a:stretch/>
        </p:blipFill>
        <p:spPr>
          <a:xfrm>
            <a:off x="6852064" y="35631"/>
            <a:ext cx="4936836" cy="1039916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3E459707-B607-D84E-B9E4-C1A2845C4F88}"/>
              </a:ext>
            </a:extLst>
          </p:cNvPr>
          <p:cNvCxnSpPr/>
          <p:nvPr/>
        </p:nvCxnSpPr>
        <p:spPr>
          <a:xfrm flipH="1" flipV="1">
            <a:off x="2030681" y="961901"/>
            <a:ext cx="5652654" cy="570016"/>
          </a:xfrm>
          <a:prstGeom prst="straightConnector1">
            <a:avLst/>
          </a:prstGeom>
          <a:ln w="539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A01DBE2-F696-C74E-AE35-0657FFA5C891}"/>
              </a:ext>
            </a:extLst>
          </p:cNvPr>
          <p:cNvCxnSpPr>
            <a:cxnSpLocks/>
          </p:cNvCxnSpPr>
          <p:nvPr/>
        </p:nvCxnSpPr>
        <p:spPr>
          <a:xfrm flipH="1" flipV="1">
            <a:off x="7725103" y="930167"/>
            <a:ext cx="2175642" cy="693681"/>
          </a:xfrm>
          <a:prstGeom prst="straightConnector1">
            <a:avLst/>
          </a:prstGeom>
          <a:ln w="53975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190D041B-FEA8-8243-A89F-AE07DC76BF39}"/>
              </a:ext>
            </a:extLst>
          </p:cNvPr>
          <p:cNvSpPr txBox="1"/>
          <p:nvPr/>
        </p:nvSpPr>
        <p:spPr>
          <a:xfrm rot="387060">
            <a:off x="2948151" y="1150882"/>
            <a:ext cx="15404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Max E transfer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0F538F2-A0C9-DC4A-B90E-FEAB5291B6C4}"/>
              </a:ext>
            </a:extLst>
          </p:cNvPr>
          <p:cNvSpPr txBox="1"/>
          <p:nvPr/>
        </p:nvSpPr>
        <p:spPr>
          <a:xfrm rot="1051518">
            <a:off x="8229600" y="1040524"/>
            <a:ext cx="1967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EM field saturation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2028773-F883-4C49-B8A6-74F4B76F07FC}"/>
              </a:ext>
            </a:extLst>
          </p:cNvPr>
          <p:cNvSpPr txBox="1"/>
          <p:nvPr/>
        </p:nvSpPr>
        <p:spPr>
          <a:xfrm>
            <a:off x="141890" y="1245475"/>
            <a:ext cx="1390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Bethe-Bloch:</a:t>
            </a:r>
          </a:p>
        </p:txBody>
      </p:sp>
      <p:pic>
        <p:nvPicPr>
          <p:cNvPr id="3" name="Picture 2" descr="A graph of atomic number&#10;&#10;Description automatically generated">
            <a:extLst>
              <a:ext uri="{FF2B5EF4-FFF2-40B4-BE49-F238E27FC236}">
                <a16:creationId xmlns:a16="http://schemas.microsoft.com/office/drawing/2014/main" id="{90E9B4FC-D55F-BF1A-1768-B9A8FA8C08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39739" y="3005923"/>
            <a:ext cx="4613577" cy="3266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6386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0D9C2FB-8E60-1648-B8C1-D77E0A889B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752" y="166320"/>
            <a:ext cx="9319338" cy="6190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9354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43987A-2D55-D770-BF76-551B5B4D2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Fluctuations in Energy loss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9277D6-2EF4-FA50-98DF-3EFA1C0CD5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L" dirty="0"/>
              <a:t>Bethe-Bloch describes the average energy loss, not the most probable!</a:t>
            </a:r>
          </a:p>
          <a:p>
            <a:r>
              <a:rPr lang="en-NL" dirty="0"/>
              <a:t>Landau gave a description of the fluctuations, assuming only the EM-interactions with the electrons in the medium: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B32D6C-D8C5-1628-C3DA-CA195A28B6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005" y="3488483"/>
            <a:ext cx="9158794" cy="10649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5E714D7-6411-6013-8DEB-245125A113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9555" y="4521581"/>
            <a:ext cx="6901768" cy="9030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A0BED41-C5EE-A2A9-ED50-6AC73F3F68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2886" y="4669862"/>
            <a:ext cx="1458689" cy="48105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53F4871-155A-C2DD-633C-3B73197AD4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38602" y="5150919"/>
            <a:ext cx="931333" cy="38349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EAD2E7F-733A-011E-C0DF-E67D68CE1936}"/>
              </a:ext>
            </a:extLst>
          </p:cNvPr>
          <p:cNvSpPr txBox="1"/>
          <p:nvPr/>
        </p:nvSpPr>
        <p:spPr>
          <a:xfrm>
            <a:off x="488138" y="4666085"/>
            <a:ext cx="27302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Symbol" pitchFamily="2" charset="2"/>
              </a:rPr>
              <a:t>D</a:t>
            </a:r>
            <a:r>
              <a:rPr lang="en-GB" dirty="0"/>
              <a:t>x    Thickness of medium</a:t>
            </a:r>
          </a:p>
          <a:p>
            <a:r>
              <a:rPr lang="en-GB" dirty="0"/>
              <a:t>r       density of medium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E1F5319C-6AAA-9D4C-AE8F-237EA1913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06/07/2026</a:t>
            </a:r>
            <a:endParaRPr lang="en-NL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E8C9B235-B35D-6EB9-3D86-A760D8009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Topical Lectures July 2026</a:t>
            </a:r>
            <a:endParaRPr lang="en-NL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47C5C46E-7129-989E-41DC-3F6D9388C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7B197-31B6-274E-875D-CA54851CC2C8}" type="slidenum">
              <a:rPr lang="en-NL" smtClean="0"/>
              <a:t>12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74088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3E5F8-90EA-134F-ED60-2C1962559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Landau Fluctuations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C74E3B-DF78-B980-21E7-2DF3245A08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304460"/>
            <a:ext cx="6360973" cy="5064245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D20DDA-5715-27E9-A67E-8967B0E73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06/07/2026</a:t>
            </a:r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C25DC7-88CB-8197-DC60-254118A6F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Topical Lectures July 2026</a:t>
            </a:r>
            <a:endParaRPr lang="en-NL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DEDFFEB-B398-FBB1-A9BB-9F652C635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7B197-31B6-274E-875D-CA54851CC2C8}" type="slidenum">
              <a:rPr lang="en-NL" smtClean="0"/>
              <a:t>13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8935698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3BFE4-CDE2-76B3-E719-645D31DD5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Cherenkov Radiation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468807-9F01-F7DA-212B-6654F15C29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748" y="4363243"/>
            <a:ext cx="10515600" cy="4351338"/>
          </a:xfrm>
        </p:spPr>
        <p:txBody>
          <a:bodyPr>
            <a:normAutofit/>
          </a:bodyPr>
          <a:lstStyle/>
          <a:p>
            <a:r>
              <a:rPr lang="en-NL" sz="2400" dirty="0"/>
              <a:t>Charged particles cause radiation if their velocity is greater than the local phase velocity of light</a:t>
            </a:r>
          </a:p>
          <a:p>
            <a:r>
              <a:rPr lang="en-NL" sz="2400" dirty="0"/>
              <a:t>This radiation is coherent at a particular angle relative to the direction of the particle</a:t>
            </a:r>
          </a:p>
          <a:p>
            <a:r>
              <a:rPr lang="en-NL" sz="2400" dirty="0"/>
              <a:t>In water energy loss is about 10</a:t>
            </a:r>
            <a:r>
              <a:rPr lang="en-NL" sz="2400" baseline="30000" dirty="0"/>
              <a:t>4</a:t>
            </a:r>
            <a:r>
              <a:rPr lang="en-NL" sz="2400" dirty="0"/>
              <a:t> less than that of ionization!</a:t>
            </a:r>
          </a:p>
          <a:p>
            <a:endParaRPr lang="en-NL" sz="24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CDEC3E-C34B-28A6-4DFA-42A8D4B5D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06/07/2026</a:t>
            </a:r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E09BDC-641B-14A2-2C30-19CF0E121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Topical Lectures July 2026</a:t>
            </a:r>
            <a:endParaRPr lang="en-NL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6C5187-A880-308E-AA75-E70DB9FF4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222" y="1296068"/>
            <a:ext cx="7772400" cy="292177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81CF849-AFFF-8702-66C1-259785BB2B32}"/>
              </a:ext>
            </a:extLst>
          </p:cNvPr>
          <p:cNvSpPr txBox="1"/>
          <p:nvPr/>
        </p:nvSpPr>
        <p:spPr>
          <a:xfrm>
            <a:off x="7726028" y="1662824"/>
            <a:ext cx="449417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2400" dirty="0"/>
              <a:t>Discovered in 1934 by Cherenkov and Vavilov</a:t>
            </a:r>
          </a:p>
          <a:p>
            <a:endParaRPr lang="en-NL" sz="2400" dirty="0"/>
          </a:p>
          <a:p>
            <a:r>
              <a:rPr lang="en-NL" sz="2400" dirty="0"/>
              <a:t>Described in 1937 by Frank and Tamm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A20A247-A394-DA4B-DF53-CF9564511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7B197-31B6-274E-875D-CA54851CC2C8}" type="slidenum">
              <a:rPr lang="en-NL" smtClean="0"/>
              <a:t>14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295160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D0716F8-3A1B-76EA-C09B-E98E187F88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5596" y="1003074"/>
            <a:ext cx="6623783" cy="460259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39BB3F1-3F44-2B1B-23E6-83A7A9176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Organic scintillators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12DA00-1DF0-4794-0E7E-7EFE329F37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114800" cy="4351338"/>
          </a:xfrm>
        </p:spPr>
        <p:txBody>
          <a:bodyPr/>
          <a:lstStyle/>
          <a:p>
            <a:r>
              <a:rPr lang="en-NL" dirty="0"/>
              <a:t>Low-Z materials</a:t>
            </a:r>
          </a:p>
          <a:p>
            <a:endParaRPr lang="en-NL" dirty="0"/>
          </a:p>
          <a:p>
            <a:r>
              <a:rPr lang="en-NL" dirty="0"/>
              <a:t>Fast response time</a:t>
            </a:r>
          </a:p>
          <a:p>
            <a:endParaRPr lang="en-NL" dirty="0"/>
          </a:p>
          <a:p>
            <a:r>
              <a:rPr lang="en-NL" dirty="0"/>
              <a:t>Best for electrons and muons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A56F98-AFA7-D29B-08EE-F98A029CE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06/07/2026</a:t>
            </a:r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5DC9C6-FC55-50B7-3923-F8A214BBE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Topical Lectures July 2026</a:t>
            </a:r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A39BC5-8173-DA29-B1CB-96699B65C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7B197-31B6-274E-875D-CA54851CC2C8}" type="slidenum">
              <a:rPr lang="en-NL" smtClean="0"/>
              <a:t>15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549429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F961A-E794-4BE7-006E-319B43EB9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Schematic of scintillator useage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AC6A62-6000-D858-BA68-186137C5D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06/07/2026</a:t>
            </a:r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4056C5-A142-1513-19F2-D6383C878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Topical Lectures July 2026</a:t>
            </a:r>
            <a:endParaRPr lang="en-NL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0BABFD8-22CF-3B0D-6970-9F6378BFD5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326" y="1979236"/>
            <a:ext cx="11053347" cy="3520415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27798F-D9A1-82EF-B7B6-875BD160C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7B197-31B6-274E-875D-CA54851CC2C8}" type="slidenum">
              <a:rPr lang="en-NL" smtClean="0"/>
              <a:t>16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2890613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0C955-D4EF-CA56-986B-5372A0EE8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Air Showers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A4B453-462F-7CF3-0237-695D6ECD3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06/07/2026</a:t>
            </a:r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90BC97-C290-153E-42FD-C8FA11FEF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Topical Lectures July 2026</a:t>
            </a:r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FD4B61-E2AF-833E-EAC8-22CFE4760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7B197-31B6-274E-875D-CA54851CC2C8}" type="slidenum">
              <a:rPr lang="en-NL" smtClean="0"/>
              <a:t>17</a:t>
            </a:fld>
            <a:endParaRPr lang="en-NL"/>
          </a:p>
        </p:txBody>
      </p:sp>
      <p:grpSp>
        <p:nvGrpSpPr>
          <p:cNvPr id="7" name="Group 3">
            <a:extLst>
              <a:ext uri="{FF2B5EF4-FFF2-40B4-BE49-F238E27FC236}">
                <a16:creationId xmlns:a16="http://schemas.microsoft.com/office/drawing/2014/main" id="{2E1DC84E-F61F-ECA5-5EE1-FA272E17DAC1}"/>
              </a:ext>
            </a:extLst>
          </p:cNvPr>
          <p:cNvGrpSpPr>
            <a:grpSpLocks/>
          </p:cNvGrpSpPr>
          <p:nvPr/>
        </p:nvGrpSpPr>
        <p:grpSpPr bwMode="auto">
          <a:xfrm>
            <a:off x="829991" y="1196753"/>
            <a:ext cx="5121993" cy="4703226"/>
            <a:chOff x="624" y="0"/>
            <a:chExt cx="2256" cy="4320"/>
          </a:xfrm>
        </p:grpSpPr>
        <p:pic>
          <p:nvPicPr>
            <p:cNvPr id="8" name="Picture 4" descr="CRemulsion">
              <a:extLst>
                <a:ext uri="{FF2B5EF4-FFF2-40B4-BE49-F238E27FC236}">
                  <a16:creationId xmlns:a16="http://schemas.microsoft.com/office/drawing/2014/main" id="{A5D8BA53-B7FF-0898-2C4E-D4DBD7544C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" y="0"/>
              <a:ext cx="1759" cy="432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Line 5">
              <a:extLst>
                <a:ext uri="{FF2B5EF4-FFF2-40B4-BE49-F238E27FC236}">
                  <a16:creationId xmlns:a16="http://schemas.microsoft.com/office/drawing/2014/main" id="{44551F11-89EF-A8FD-62C7-3B07EC6A50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52" y="4128"/>
              <a:ext cx="0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6">
              <a:extLst>
                <a:ext uri="{FF2B5EF4-FFF2-40B4-BE49-F238E27FC236}">
                  <a16:creationId xmlns:a16="http://schemas.microsoft.com/office/drawing/2014/main" id="{98804B50-DDB0-9313-178C-0F77FCB2BC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0" y="4080"/>
              <a:ext cx="0" cy="9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Line 7">
              <a:extLst>
                <a:ext uri="{FF2B5EF4-FFF2-40B4-BE49-F238E27FC236}">
                  <a16:creationId xmlns:a16="http://schemas.microsoft.com/office/drawing/2014/main" id="{193FFEC4-1B03-EB49-2E56-47A9174AEA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6" y="4080"/>
              <a:ext cx="0" cy="9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8">
              <a:extLst>
                <a:ext uri="{FF2B5EF4-FFF2-40B4-BE49-F238E27FC236}">
                  <a16:creationId xmlns:a16="http://schemas.microsoft.com/office/drawing/2014/main" id="{A4E141A2-F0F4-D32A-5E22-46AC76DF945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00" y="4080"/>
              <a:ext cx="0" cy="9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Line 9">
              <a:extLst>
                <a:ext uri="{FF2B5EF4-FFF2-40B4-BE49-F238E27FC236}">
                  <a16:creationId xmlns:a16="http://schemas.microsoft.com/office/drawing/2014/main" id="{907D16E8-34FD-BABA-58C6-3AC1A80C36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2" y="4080"/>
              <a:ext cx="0" cy="9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Line 10">
              <a:extLst>
                <a:ext uri="{FF2B5EF4-FFF2-40B4-BE49-F238E27FC236}">
                  <a16:creationId xmlns:a16="http://schemas.microsoft.com/office/drawing/2014/main" id="{2C37056B-36A0-F57E-B883-BFD2465F29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88" y="4080"/>
              <a:ext cx="0" cy="9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Line 11">
              <a:extLst>
                <a:ext uri="{FF2B5EF4-FFF2-40B4-BE49-F238E27FC236}">
                  <a16:creationId xmlns:a16="http://schemas.microsoft.com/office/drawing/2014/main" id="{55328E4E-5AB4-429E-A254-334A044ED9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4" y="4080"/>
              <a:ext cx="0" cy="9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12">
              <a:extLst>
                <a:ext uri="{FF2B5EF4-FFF2-40B4-BE49-F238E27FC236}">
                  <a16:creationId xmlns:a16="http://schemas.microsoft.com/office/drawing/2014/main" id="{FB25C40A-4626-BA34-9E24-3A18991E06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00" y="4080"/>
              <a:ext cx="480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13">
              <a:extLst>
                <a:ext uri="{FF2B5EF4-FFF2-40B4-BE49-F238E27FC236}">
                  <a16:creationId xmlns:a16="http://schemas.microsoft.com/office/drawing/2014/main" id="{15329795-5A3E-A8F3-8AF9-DAB4A401BF1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402" y="4211"/>
              <a:ext cx="118" cy="1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 Box 14">
              <a:extLst>
                <a:ext uri="{FF2B5EF4-FFF2-40B4-BE49-F238E27FC236}">
                  <a16:creationId xmlns:a16="http://schemas.microsoft.com/office/drawing/2014/main" id="{3E3FB0A4-215C-B2F5-A320-221B91E192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67" y="4128"/>
              <a:ext cx="202" cy="1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000">
                  <a:solidFill>
                    <a:srgbClr val="FF0000"/>
                  </a:solidFill>
                  <a:latin typeface="Arial" charset="0"/>
                </a:rPr>
                <a:t>50</a:t>
              </a:r>
              <a:r>
                <a:rPr lang="en-US" sz="1000">
                  <a:solidFill>
                    <a:srgbClr val="FF0000"/>
                  </a:solidFill>
                  <a:latin typeface="Symbol" charset="0"/>
                </a:rPr>
                <a:t>m</a:t>
              </a:r>
              <a:r>
                <a:rPr lang="en-US" sz="1000">
                  <a:solidFill>
                    <a:srgbClr val="FF0000"/>
                  </a:solidFill>
                  <a:latin typeface="Arial" charset="0"/>
                </a:rPr>
                <a:t>m</a:t>
              </a:r>
            </a:p>
          </p:txBody>
        </p:sp>
        <p:sp>
          <p:nvSpPr>
            <p:cNvPr id="19" name="Line 15">
              <a:extLst>
                <a:ext uri="{FF2B5EF4-FFF2-40B4-BE49-F238E27FC236}">
                  <a16:creationId xmlns:a16="http://schemas.microsoft.com/office/drawing/2014/main" id="{813A497D-BDBB-C6DA-335A-2169F105C15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762" y="4223"/>
              <a:ext cx="118" cy="1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F565E45A-7C14-5A36-EAC0-16B6C0140660}"/>
              </a:ext>
            </a:extLst>
          </p:cNvPr>
          <p:cNvSpPr txBox="1">
            <a:spLocks/>
          </p:cNvSpPr>
          <p:nvPr/>
        </p:nvSpPr>
        <p:spPr>
          <a:xfrm>
            <a:off x="6240016" y="5007102"/>
            <a:ext cx="6218880" cy="71703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/>
              <a:t>A cosmic ray induced shower in an emulsion</a:t>
            </a:r>
            <a:endParaRPr lang="en-US" sz="2400" b="1" dirty="0"/>
          </a:p>
        </p:txBody>
      </p:sp>
      <p:sp>
        <p:nvSpPr>
          <p:cNvPr id="21" name="Text Box 16">
            <a:extLst>
              <a:ext uri="{FF2B5EF4-FFF2-40B4-BE49-F238E27FC236}">
                <a16:creationId xmlns:a16="http://schemas.microsoft.com/office/drawing/2014/main" id="{06641371-33D0-0FAC-8735-4DE5A57CB0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5525" y="1812925"/>
            <a:ext cx="1612942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dirty="0"/>
              <a:t>Cosmic Ray</a:t>
            </a:r>
          </a:p>
        </p:txBody>
      </p:sp>
      <p:sp>
        <p:nvSpPr>
          <p:cNvPr id="22" name="Line 17">
            <a:extLst>
              <a:ext uri="{FF2B5EF4-FFF2-40B4-BE49-F238E27FC236}">
                <a16:creationId xmlns:a16="http://schemas.microsoft.com/office/drawing/2014/main" id="{0A5B6122-CBCC-2B58-221D-A7E68672072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124200" y="2057399"/>
            <a:ext cx="4114800" cy="507483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Text Box 18">
            <a:extLst>
              <a:ext uri="{FF2B5EF4-FFF2-40B4-BE49-F238E27FC236}">
                <a16:creationId xmlns:a16="http://schemas.microsoft.com/office/drawing/2014/main" id="{9BC7439E-DDD0-9401-9CF5-CF123A1657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5525" y="3244363"/>
            <a:ext cx="3249608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dirty="0"/>
              <a:t>Collision in the Emulsion</a:t>
            </a:r>
          </a:p>
        </p:txBody>
      </p:sp>
      <p:sp>
        <p:nvSpPr>
          <p:cNvPr id="24" name="Line 20">
            <a:extLst>
              <a:ext uri="{FF2B5EF4-FFF2-40B4-BE49-F238E27FC236}">
                <a16:creationId xmlns:a16="http://schemas.microsoft.com/office/drawing/2014/main" id="{D391D11E-4F7E-1573-3ACA-3D6A51EF573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124199" y="3465808"/>
            <a:ext cx="4114795" cy="284887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" name="Text Box 19">
            <a:extLst>
              <a:ext uri="{FF2B5EF4-FFF2-40B4-BE49-F238E27FC236}">
                <a16:creationId xmlns:a16="http://schemas.microsoft.com/office/drawing/2014/main" id="{F4BB0A19-CE34-7263-D505-F476902CE3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105" y="4199650"/>
            <a:ext cx="2225289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dirty="0"/>
              <a:t>Particle Cascade</a:t>
            </a:r>
          </a:p>
        </p:txBody>
      </p:sp>
      <p:sp>
        <p:nvSpPr>
          <p:cNvPr id="26" name="Line 21">
            <a:extLst>
              <a:ext uri="{FF2B5EF4-FFF2-40B4-BE49-F238E27FC236}">
                <a16:creationId xmlns:a16="http://schemas.microsoft.com/office/drawing/2014/main" id="{508A81F5-5946-AAF9-3A30-059BAE8F8FB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463072" y="4442847"/>
            <a:ext cx="3775923" cy="242514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2907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9575" y="805678"/>
            <a:ext cx="7848609" cy="53625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Energy Transfer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9F4A78-D137-5367-A3DC-929E3D9F7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1"/>
              <a:t>Rio de Janeiro, August 9, 2024</a:t>
            </a:r>
            <a:endParaRPr lang="en-GB" noProof="1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7515C9-87C5-9C5D-2E5D-F02449CC1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1"/>
              <a:t>Charles Timmermans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F749279-16D0-1876-052E-1A339FC07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noProof="1"/>
              <a:t>| </a:t>
            </a:r>
            <a:fld id="{1336C48C-F87C-4E4B-81EF-5027B17D1F61}" type="slidenum">
              <a:rPr lang="en-GB" noProof="1" smtClean="0"/>
              <a:pPr/>
              <a:t>18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9146102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Energy Transfer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225B58-53B4-3256-913C-957BAF26C584}"/>
              </a:ext>
            </a:extLst>
          </p:cNvPr>
          <p:cNvSpPr txBox="1"/>
          <p:nvPr/>
        </p:nvSpPr>
        <p:spPr>
          <a:xfrm>
            <a:off x="191344" y="3717032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 sz="1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C834B3-71AF-0D73-D2BF-4C5146E7E8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817" y="1317976"/>
            <a:ext cx="6864099" cy="479811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F578CF0-1769-7BE7-B4A4-F16EFF470610}"/>
              </a:ext>
            </a:extLst>
          </p:cNvPr>
          <p:cNvSpPr txBox="1"/>
          <p:nvPr/>
        </p:nvSpPr>
        <p:spPr>
          <a:xfrm>
            <a:off x="7970984" y="3301533"/>
            <a:ext cx="4029672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b="1" dirty="0"/>
              <a:t>At low energy muons carry away a significant fraction of the energy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9BA278-5EA9-FDD5-6044-604766EE9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1"/>
              <a:t>Rio de Janeiro, August 9, 2024</a:t>
            </a:r>
            <a:endParaRPr lang="en-GB" noProof="1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8CE19E0-800C-43B4-C0E0-6C731090E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1"/>
              <a:t>Charles Timmermans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B48DAAC-AA48-216F-6F5A-4534E318E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noProof="1"/>
              <a:t>| </a:t>
            </a:r>
            <a:fld id="{1336C48C-F87C-4E4B-81EF-5027B17D1F61}" type="slidenum">
              <a:rPr lang="en-GB" noProof="1" smtClean="0"/>
              <a:pPr/>
              <a:t>19</a:t>
            </a:fld>
            <a:endParaRPr lang="en-GB" noProof="1"/>
          </a:p>
        </p:txBody>
      </p:sp>
    </p:spTree>
    <p:extLst>
      <p:ext uri="{BB962C8B-B14F-4D97-AF65-F5344CB8AC3E}">
        <p14:creationId xmlns:p14="http://schemas.microsoft.com/office/powerpoint/2010/main" val="1879169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7B58A4-492E-DE8A-0572-CE930EC41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C015F8-6328-49E7-8AC7-A78E74B70A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NL" dirty="0"/>
              <a:t>Energy loss by a particle in a medium</a:t>
            </a:r>
          </a:p>
          <a:p>
            <a:endParaRPr lang="en-NL" dirty="0"/>
          </a:p>
          <a:p>
            <a:r>
              <a:rPr lang="en-NL" dirty="0"/>
              <a:t>Creation of detectable radiation</a:t>
            </a:r>
          </a:p>
          <a:p>
            <a:endParaRPr lang="en-NL" dirty="0"/>
          </a:p>
          <a:p>
            <a:r>
              <a:rPr lang="en-NL" dirty="0"/>
              <a:t>Air Showers</a:t>
            </a:r>
          </a:p>
          <a:p>
            <a:endParaRPr lang="en-NL" dirty="0"/>
          </a:p>
          <a:p>
            <a:r>
              <a:rPr lang="en-NL" dirty="0"/>
              <a:t>The Pierre Auger Observatory</a:t>
            </a:r>
          </a:p>
          <a:p>
            <a:endParaRPr lang="en-NL" dirty="0"/>
          </a:p>
          <a:p>
            <a:r>
              <a:rPr lang="en-NL" dirty="0"/>
              <a:t>Hands on experimentation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946D1B-CF82-538D-EC16-62695A150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06/07/2026</a:t>
            </a:r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11EE96-17F0-67FE-0787-0CA10B973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Topical Lectures July 2026</a:t>
            </a:r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FBB94F-7DC7-FBE0-5A7E-A19C6038E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7B197-31B6-274E-875D-CA54851CC2C8}" type="slidenum">
              <a:rPr lang="en-NL" smtClean="0"/>
              <a:t>2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9768956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B0A031-2444-6186-68B7-ECE53208E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Air shower content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3C34F1-FDD2-86B3-99DC-7CF7125F6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06/07/2026</a:t>
            </a:r>
            <a:endParaRPr lang="en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E2D2FC-AABA-3604-35AD-97F8EB489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Topical Lectures July 2026</a:t>
            </a:r>
            <a:endParaRPr lang="en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65AD6A-DD46-7C86-1142-D7364C3CA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7B197-31B6-274E-875D-CA54851CC2C8}" type="slidenum">
              <a:rPr lang="en-NL" smtClean="0"/>
              <a:t>20</a:t>
            </a:fld>
            <a:endParaRPr lang="en-NL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A2B5275-999E-A70C-C6D1-3F07E5B924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8075" y="1027906"/>
            <a:ext cx="8918732" cy="5328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3242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1FCBA-A6DA-938C-3E24-C8E6DBD1F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Particle Energies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DDFE31-8595-2A6F-116D-B0779797B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06/07/2026</a:t>
            </a:r>
            <a:endParaRPr lang="en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5672DD-FE0D-2B8D-DB8B-C4FC17CD5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Topical Lectures July 2026</a:t>
            </a:r>
            <a:endParaRPr lang="en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0F097B-FBD7-A8BE-3FB4-79D8DCB5F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7B197-31B6-274E-875D-CA54851CC2C8}" type="slidenum">
              <a:rPr lang="en-NL" smtClean="0"/>
              <a:t>21</a:t>
            </a:fld>
            <a:endParaRPr lang="en-NL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AF87A52-6D5D-8921-3C52-94083E6E4A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820" y="967130"/>
            <a:ext cx="7853722" cy="5525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7362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E4FC9-BC7A-2D22-DCA1-12811070A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Rough description of An Air shower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C7E18E-8C67-6BED-B51B-78A63C11B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1"/>
              <a:t>Rio de Janeiro, August 9, 2024</a:t>
            </a:r>
            <a:endParaRPr lang="en-GB" noProof="1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AE9A30-3D42-1B78-5818-D3C659DA0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1"/>
              <a:t>Charles Timmermans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F18DB5-6AAB-367F-E2F5-5D67D562C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noProof="1"/>
              <a:t>| </a:t>
            </a:r>
            <a:fld id="{1336C48C-F87C-4E4B-81EF-5027B17D1F61}" type="slidenum">
              <a:rPr lang="en-GB" noProof="1" smtClean="0"/>
              <a:pPr/>
              <a:t>22</a:t>
            </a:fld>
            <a:endParaRPr lang="en-GB" noProof="1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BDB930-19EB-678F-61A8-EA1BDDB3EBAF}"/>
              </a:ext>
            </a:extLst>
          </p:cNvPr>
          <p:cNvSpPr txBox="1"/>
          <p:nvPr/>
        </p:nvSpPr>
        <p:spPr>
          <a:xfrm>
            <a:off x="1415480" y="5409664"/>
            <a:ext cx="1044000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b="1" dirty="0"/>
              <a:t>An electromagnetic current of changing size moving through the atmosphere at the speed of light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AB0BED5-D4F0-F46A-A5B8-23633F068C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7801" y="1242565"/>
            <a:ext cx="6163007" cy="4071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1682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E4FC9-BC7A-2D22-DCA1-12811070A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Creation of a radio signal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C7E18E-8C67-6BED-B51B-78A63C11B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1"/>
              <a:t>Rio de Janeiro, August 9, 2024</a:t>
            </a:r>
            <a:endParaRPr lang="en-GB" noProof="1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AE9A30-3D42-1B78-5818-D3C659DA0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1"/>
              <a:t>Charles Timmermans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F18DB5-6AAB-367F-E2F5-5D67D562C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noProof="1"/>
              <a:t>| </a:t>
            </a:r>
            <a:fld id="{1336C48C-F87C-4E4B-81EF-5027B17D1F61}" type="slidenum">
              <a:rPr lang="en-GB" noProof="1" smtClean="0"/>
              <a:pPr/>
              <a:t>23</a:t>
            </a:fld>
            <a:endParaRPr lang="en-GB" noProof="1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BDB930-19EB-678F-61A8-EA1BDDB3EBAF}"/>
              </a:ext>
            </a:extLst>
          </p:cNvPr>
          <p:cNvSpPr txBox="1"/>
          <p:nvPr/>
        </p:nvSpPr>
        <p:spPr>
          <a:xfrm>
            <a:off x="862616" y="2276872"/>
            <a:ext cx="11247573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endParaRPr lang="en-US" sz="2400" b="1" dirty="0"/>
          </a:p>
          <a:p>
            <a:r>
              <a:rPr lang="en-US" sz="2400" b="1" dirty="0"/>
              <a:t>Macroscopic: Compare the air shower to a wire in which a changing current is induced that is moving perpendicular to its length with the speed of light </a:t>
            </a:r>
          </a:p>
          <a:p>
            <a:endParaRPr lang="en-US" sz="2400" b="1" dirty="0"/>
          </a:p>
          <a:p>
            <a:r>
              <a:rPr lang="en-US" sz="2400" b="1" dirty="0"/>
              <a:t>Microscopic: Trajectories of individual electrons and positrons are influenced by magnetic fields causing synchrotron radiation</a:t>
            </a:r>
          </a:p>
        </p:txBody>
      </p:sp>
    </p:spTree>
    <p:extLst>
      <p:ext uri="{BB962C8B-B14F-4D97-AF65-F5344CB8AC3E}">
        <p14:creationId xmlns:p14="http://schemas.microsoft.com/office/powerpoint/2010/main" val="29570774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C4DC4-2F97-94A1-03AC-DD831C963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847" y="469373"/>
            <a:ext cx="11304817" cy="720000"/>
          </a:xfrm>
        </p:spPr>
        <p:txBody>
          <a:bodyPr/>
          <a:lstStyle/>
          <a:p>
            <a:r>
              <a:rPr lang="en-US" sz="3600" dirty="0"/>
              <a:t>Macroscopic picture of the Radio Signal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12A9B3-B0C5-61AE-3331-1716CABD8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1"/>
              <a:t>Rio de Janeiro, August 9, 2024</a:t>
            </a:r>
            <a:endParaRPr lang="en-GB" noProof="1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2CB960-4ED3-2B6E-FDFD-D5D257369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1"/>
              <a:t>Charles Timmermans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184735-20BB-C940-1B52-8F1505AAD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noProof="1"/>
              <a:t>| </a:t>
            </a:r>
            <a:fld id="{1336C48C-F87C-4E4B-81EF-5027B17D1F61}" type="slidenum">
              <a:rPr lang="en-GB" noProof="1" smtClean="0"/>
              <a:pPr/>
              <a:t>24</a:t>
            </a:fld>
            <a:endParaRPr lang="en-GB" noProof="1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4F38EF3-8D4D-D1D2-C2D8-E4B9ABAE60B4}"/>
              </a:ext>
            </a:extLst>
          </p:cNvPr>
          <p:cNvGrpSpPr/>
          <p:nvPr/>
        </p:nvGrpSpPr>
        <p:grpSpPr>
          <a:xfrm>
            <a:off x="3791744" y="1763331"/>
            <a:ext cx="3933921" cy="2637777"/>
            <a:chOff x="3791744" y="1763331"/>
            <a:chExt cx="3933921" cy="2637777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918F946-5AE7-DCA1-CE59-933008352794}"/>
                </a:ext>
              </a:extLst>
            </p:cNvPr>
            <p:cNvGrpSpPr/>
            <p:nvPr/>
          </p:nvGrpSpPr>
          <p:grpSpPr>
            <a:xfrm>
              <a:off x="3791744" y="2564904"/>
              <a:ext cx="1872208" cy="1836204"/>
              <a:chOff x="4079776" y="1520788"/>
              <a:chExt cx="1872208" cy="1836204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C3F352E3-D996-2C76-5755-F97819744E3E}"/>
                  </a:ext>
                </a:extLst>
              </p:cNvPr>
              <p:cNvSpPr/>
              <p:nvPr/>
            </p:nvSpPr>
            <p:spPr>
              <a:xfrm>
                <a:off x="4079776" y="1916832"/>
                <a:ext cx="1440160" cy="1440160"/>
              </a:xfrm>
              <a:prstGeom prst="ellipse">
                <a:avLst/>
              </a:prstGeom>
              <a:gradFill>
                <a:gsLst>
                  <a:gs pos="63000">
                    <a:srgbClr val="FFC6C9"/>
                  </a:gs>
                  <a:gs pos="93000">
                    <a:schemeClr val="bg2"/>
                  </a:gs>
                  <a:gs pos="8000">
                    <a:schemeClr val="bg2"/>
                  </a:gs>
                  <a:gs pos="34000">
                    <a:schemeClr val="accent1">
                      <a:lumMod val="45000"/>
                      <a:lumOff val="55000"/>
                    </a:schemeClr>
                  </a:gs>
                  <a:gs pos="52000">
                    <a:schemeClr val="accent1">
                      <a:lumMod val="45000"/>
                      <a:lumOff val="55000"/>
                    </a:schemeClr>
                  </a:gs>
                  <a:gs pos="59000">
                    <a:schemeClr val="accent1">
                      <a:lumMod val="30000"/>
                      <a:lumOff val="70000"/>
                    </a:schemeClr>
                  </a:gs>
                </a:gsLst>
                <a:lin ang="15000000" scaled="0"/>
              </a:gra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A2ED79A8-7BA4-A83B-0A0D-E11E05A39A2E}"/>
                  </a:ext>
                </a:extLst>
              </p:cNvPr>
              <p:cNvSpPr/>
              <p:nvPr/>
            </p:nvSpPr>
            <p:spPr>
              <a:xfrm>
                <a:off x="4295800" y="1520788"/>
                <a:ext cx="1656184" cy="1656184"/>
              </a:xfrm>
              <a:prstGeom prst="ellipse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46A134E-A947-059D-439A-1630D0DD78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51784" y="1763331"/>
              <a:ext cx="3573881" cy="2169725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055D8619-70DB-196D-1DC6-1092B160C46E}"/>
              </a:ext>
            </a:extLst>
          </p:cNvPr>
          <p:cNvSpPr txBox="1"/>
          <p:nvPr/>
        </p:nvSpPr>
        <p:spPr>
          <a:xfrm>
            <a:off x="206880" y="1503350"/>
            <a:ext cx="4777439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b="1" dirty="0"/>
              <a:t>Electrons and positrons are deflected in Earth magnetic field</a:t>
            </a:r>
          </a:p>
          <a:p>
            <a:endParaRPr lang="en-US" sz="2400" b="1" dirty="0"/>
          </a:p>
          <a:p>
            <a:r>
              <a:rPr lang="en-US" sz="2400" b="1" dirty="0"/>
              <a:t>Net current in the direction of the Lorentz Force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EB55CCE-3DE2-5493-18E3-8274D41A06E3}"/>
              </a:ext>
            </a:extLst>
          </p:cNvPr>
          <p:cNvSpPr txBox="1"/>
          <p:nvPr/>
        </p:nvSpPr>
        <p:spPr>
          <a:xfrm>
            <a:off x="4898521" y="4364716"/>
            <a:ext cx="6446252" cy="184665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b="1" dirty="0"/>
              <a:t>Shower front has a net-negative charge due to:</a:t>
            </a:r>
          </a:p>
          <a:p>
            <a:endParaRPr lang="en-US" sz="2400" b="1" dirty="0"/>
          </a:p>
          <a:p>
            <a:r>
              <a:rPr lang="en-US" sz="2400" b="1" dirty="0"/>
              <a:t>Compton Scattering</a:t>
            </a:r>
          </a:p>
          <a:p>
            <a:r>
              <a:rPr lang="en-US" sz="2400" b="1" dirty="0"/>
              <a:t>Knock out electrons</a:t>
            </a:r>
          </a:p>
          <a:p>
            <a:r>
              <a:rPr lang="en-US" sz="2400" b="1" dirty="0"/>
              <a:t>Positron annihilation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59C1A53-33C0-457D-7C8C-38C9E2F3A400}"/>
              </a:ext>
            </a:extLst>
          </p:cNvPr>
          <p:cNvSpPr txBox="1"/>
          <p:nvPr/>
        </p:nvSpPr>
        <p:spPr>
          <a:xfrm>
            <a:off x="7414561" y="2033772"/>
            <a:ext cx="4777439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b="1" dirty="0"/>
              <a:t>Positive Ions travel slower than the air shower particles, but are created at the speed of the shower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3D2D099-24CC-1C8C-34CD-B75D710E6EE3}"/>
              </a:ext>
            </a:extLst>
          </p:cNvPr>
          <p:cNvSpPr txBox="1"/>
          <p:nvPr/>
        </p:nvSpPr>
        <p:spPr>
          <a:xfrm>
            <a:off x="231079" y="4507014"/>
            <a:ext cx="3077189" cy="147732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b="1" dirty="0"/>
              <a:t>Simulation Codes:</a:t>
            </a:r>
          </a:p>
          <a:p>
            <a:r>
              <a:rPr lang="en-US" sz="2400" b="1" dirty="0"/>
              <a:t>EVA</a:t>
            </a:r>
          </a:p>
          <a:p>
            <a:r>
              <a:rPr lang="en-US" sz="2400" b="1" dirty="0"/>
              <a:t>MGMR3D</a:t>
            </a:r>
          </a:p>
          <a:p>
            <a:r>
              <a:rPr lang="en-US" sz="1800" b="1" dirty="0"/>
              <a:t>(</a:t>
            </a:r>
            <a:r>
              <a:rPr lang="en-US" sz="1800" b="1" dirty="0" err="1"/>
              <a:t>Krijn</a:t>
            </a:r>
            <a:r>
              <a:rPr lang="en-US" sz="1800" b="1" dirty="0"/>
              <a:t> de Vries, Olaf Scholten</a:t>
            </a:r>
            <a:r>
              <a:rPr lang="en-US" sz="24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06450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C4DC4-2F97-94A1-03AC-DD831C963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847" y="469373"/>
            <a:ext cx="11304817" cy="720000"/>
          </a:xfrm>
        </p:spPr>
        <p:txBody>
          <a:bodyPr/>
          <a:lstStyle/>
          <a:p>
            <a:r>
              <a:rPr lang="en-US" sz="3600" dirty="0" err="1"/>
              <a:t>MIcroscopic</a:t>
            </a:r>
            <a:r>
              <a:rPr lang="en-US" sz="3600" dirty="0"/>
              <a:t> picture of the Radio Signal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12A9B3-B0C5-61AE-3331-1716CABD8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1"/>
              <a:t>Rio de Janeiro, August 9, 2024</a:t>
            </a:r>
            <a:endParaRPr lang="en-GB" noProof="1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2CB960-4ED3-2B6E-FDFD-D5D257369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1"/>
              <a:t>Charles Timmermans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184735-20BB-C940-1B52-8F1505AAD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GB" noProof="1"/>
              <a:t>| </a:t>
            </a:r>
            <a:fld id="{1336C48C-F87C-4E4B-81EF-5027B17D1F61}" type="slidenum">
              <a:rPr lang="en-GB" noProof="1" smtClean="0"/>
              <a:pPr/>
              <a:t>25</a:t>
            </a:fld>
            <a:endParaRPr lang="en-GB" noProof="1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4F38EF3-8D4D-D1D2-C2D8-E4B9ABAE60B4}"/>
              </a:ext>
            </a:extLst>
          </p:cNvPr>
          <p:cNvGrpSpPr/>
          <p:nvPr/>
        </p:nvGrpSpPr>
        <p:grpSpPr>
          <a:xfrm>
            <a:off x="3791744" y="1763331"/>
            <a:ext cx="3933921" cy="2637777"/>
            <a:chOff x="3791744" y="1763331"/>
            <a:chExt cx="3933921" cy="2637777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918F946-5AE7-DCA1-CE59-933008352794}"/>
                </a:ext>
              </a:extLst>
            </p:cNvPr>
            <p:cNvGrpSpPr/>
            <p:nvPr/>
          </p:nvGrpSpPr>
          <p:grpSpPr>
            <a:xfrm>
              <a:off x="3791744" y="2564904"/>
              <a:ext cx="1872208" cy="1836204"/>
              <a:chOff x="4079776" y="1520788"/>
              <a:chExt cx="1872208" cy="1836204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C3F352E3-D996-2C76-5755-F97819744E3E}"/>
                  </a:ext>
                </a:extLst>
              </p:cNvPr>
              <p:cNvSpPr/>
              <p:nvPr/>
            </p:nvSpPr>
            <p:spPr>
              <a:xfrm>
                <a:off x="4079776" y="1916832"/>
                <a:ext cx="1440160" cy="1440160"/>
              </a:xfrm>
              <a:prstGeom prst="ellipse">
                <a:avLst/>
              </a:prstGeom>
              <a:gradFill>
                <a:gsLst>
                  <a:gs pos="63000">
                    <a:srgbClr val="FFC6C9"/>
                  </a:gs>
                  <a:gs pos="93000">
                    <a:schemeClr val="bg2"/>
                  </a:gs>
                  <a:gs pos="8000">
                    <a:schemeClr val="bg2"/>
                  </a:gs>
                  <a:gs pos="34000">
                    <a:schemeClr val="accent1">
                      <a:lumMod val="45000"/>
                      <a:lumOff val="55000"/>
                    </a:schemeClr>
                  </a:gs>
                  <a:gs pos="52000">
                    <a:schemeClr val="accent1">
                      <a:lumMod val="45000"/>
                      <a:lumOff val="55000"/>
                    </a:schemeClr>
                  </a:gs>
                  <a:gs pos="59000">
                    <a:schemeClr val="accent1">
                      <a:lumMod val="30000"/>
                      <a:lumOff val="70000"/>
                    </a:schemeClr>
                  </a:gs>
                </a:gsLst>
                <a:lin ang="15000000" scaled="0"/>
              </a:gra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A2ED79A8-7BA4-A83B-0A0D-E11E05A39A2E}"/>
                  </a:ext>
                </a:extLst>
              </p:cNvPr>
              <p:cNvSpPr/>
              <p:nvPr/>
            </p:nvSpPr>
            <p:spPr>
              <a:xfrm>
                <a:off x="4295800" y="1520788"/>
                <a:ext cx="1656184" cy="1656184"/>
              </a:xfrm>
              <a:prstGeom prst="ellipse">
                <a:avLst/>
              </a:prstGeom>
              <a:solidFill>
                <a:schemeClr val="bg1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46A134E-A947-059D-439A-1630D0DD78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151784" y="1763331"/>
              <a:ext cx="3573881" cy="2169725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B3D2D099-24CC-1C8C-34CD-B75D710E6EE3}"/>
              </a:ext>
            </a:extLst>
          </p:cNvPr>
          <p:cNvSpPr txBox="1"/>
          <p:nvPr/>
        </p:nvSpPr>
        <p:spPr>
          <a:xfrm>
            <a:off x="231079" y="4507014"/>
            <a:ext cx="2585323" cy="175432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b="1" dirty="0"/>
              <a:t>Simulation Codes:</a:t>
            </a:r>
          </a:p>
          <a:p>
            <a:r>
              <a:rPr lang="en-US" sz="2400" b="1" dirty="0"/>
              <a:t>COREAS</a:t>
            </a:r>
          </a:p>
          <a:p>
            <a:r>
              <a:rPr lang="en-US" sz="2400" b="1" dirty="0"/>
              <a:t>ZHAIRES</a:t>
            </a:r>
          </a:p>
          <a:p>
            <a:r>
              <a:rPr lang="en-US" sz="1800" b="1" dirty="0"/>
              <a:t>(</a:t>
            </a:r>
            <a:r>
              <a:rPr lang="en-US" sz="1800" b="1" dirty="0" err="1"/>
              <a:t>Huege</a:t>
            </a:r>
            <a:r>
              <a:rPr lang="en-US" sz="1800" b="1" dirty="0"/>
              <a:t>, </a:t>
            </a:r>
          </a:p>
          <a:p>
            <a:r>
              <a:rPr lang="en-US" sz="1800" b="1" dirty="0"/>
              <a:t>Zas, </a:t>
            </a:r>
            <a:r>
              <a:rPr lang="en-US" sz="1800" b="1" dirty="0" err="1"/>
              <a:t>Halsen</a:t>
            </a:r>
            <a:r>
              <a:rPr lang="en-US" sz="1800" b="1" dirty="0"/>
              <a:t>, </a:t>
            </a:r>
            <a:r>
              <a:rPr lang="en-US" sz="1800" b="1" dirty="0" err="1"/>
              <a:t>Stanev</a:t>
            </a:r>
            <a:r>
              <a:rPr lang="en-US" sz="2400" b="1" dirty="0"/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C32D8F-1975-0272-0155-E4210AC968B8}"/>
              </a:ext>
            </a:extLst>
          </p:cNvPr>
          <p:cNvSpPr txBox="1"/>
          <p:nvPr/>
        </p:nvSpPr>
        <p:spPr>
          <a:xfrm>
            <a:off x="767847" y="2008908"/>
            <a:ext cx="4608073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b="1" dirty="0"/>
              <a:t>Follow individual particles </a:t>
            </a:r>
          </a:p>
          <a:p>
            <a:endParaRPr lang="en-US" sz="2400" b="1" dirty="0"/>
          </a:p>
          <a:p>
            <a:r>
              <a:rPr lang="en-US" sz="2400" b="1" dirty="0"/>
              <a:t>Emission due to acceleration of charged particles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6895C4-BDE6-C79D-D677-D1449128FA01}"/>
              </a:ext>
            </a:extLst>
          </p:cNvPr>
          <p:cNvSpPr txBox="1"/>
          <p:nvPr/>
        </p:nvSpPr>
        <p:spPr>
          <a:xfrm>
            <a:off x="6988258" y="4519234"/>
            <a:ext cx="4322975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b="1" dirty="0"/>
              <a:t>Makes no assumption on different emission mechanisms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E256F33-425B-C27D-C6E4-FB0A7F6056C1}"/>
              </a:ext>
            </a:extLst>
          </p:cNvPr>
          <p:cNvSpPr txBox="1"/>
          <p:nvPr/>
        </p:nvSpPr>
        <p:spPr>
          <a:xfrm>
            <a:off x="6659182" y="2602554"/>
            <a:ext cx="4981126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b="1" dirty="0"/>
              <a:t>Is added to a code for simulation of the creation of particle simulation of Air showers code</a:t>
            </a:r>
          </a:p>
        </p:txBody>
      </p:sp>
    </p:spTree>
    <p:extLst>
      <p:ext uri="{BB962C8B-B14F-4D97-AF65-F5344CB8AC3E}">
        <p14:creationId xmlns:p14="http://schemas.microsoft.com/office/powerpoint/2010/main" val="983436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6" grpId="0"/>
      <p:bldP spid="10" grpId="0"/>
      <p:bldP spid="1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2ABCDA2-4BC9-8AFE-B589-08DE2F54A854}"/>
              </a:ext>
            </a:extLst>
          </p:cNvPr>
          <p:cNvSpPr txBox="1"/>
          <p:nvPr/>
        </p:nvSpPr>
        <p:spPr>
          <a:xfrm>
            <a:off x="137159" y="6364306"/>
            <a:ext cx="28221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dirty="0" err="1"/>
              <a:t>https</a:t>
            </a:r>
            <a:r>
              <a:rPr lang="nl-NL" dirty="0"/>
              <a:t>://</a:t>
            </a:r>
            <a:r>
              <a:rPr lang="nl-NL" dirty="0" err="1"/>
              <a:t>www.auger.org</a:t>
            </a:r>
            <a:endParaRPr lang="nl-NL" dirty="0"/>
          </a:p>
        </p:txBody>
      </p:sp>
      <p:pic>
        <p:nvPicPr>
          <p:cNvPr id="9" name="Picture 8" descr="A solar panels in a field&#10;&#10;AI-generated content may be incorrect.">
            <a:extLst>
              <a:ext uri="{FF2B5EF4-FFF2-40B4-BE49-F238E27FC236}">
                <a16:creationId xmlns:a16="http://schemas.microsoft.com/office/drawing/2014/main" id="{A5C8DF2F-8AEB-7023-8966-98A41A63907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2437" b="11067"/>
          <a:stretch>
            <a:fillRect/>
          </a:stretch>
        </p:blipFill>
        <p:spPr>
          <a:xfrm>
            <a:off x="-1884784" y="1"/>
            <a:ext cx="7735043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F6BFA7-04EB-6056-CCD6-34C7574CC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9041" y="138312"/>
            <a:ext cx="5930343" cy="1451388"/>
          </a:xfrm>
        </p:spPr>
        <p:txBody>
          <a:bodyPr/>
          <a:lstStyle/>
          <a:p>
            <a:r>
              <a:rPr lang="en-NL" dirty="0"/>
              <a:t>The Pierre Auger Observatory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3F0AD44-E086-57F0-2A25-7D212B728F68}"/>
              </a:ext>
            </a:extLst>
          </p:cNvPr>
          <p:cNvGrpSpPr/>
          <p:nvPr/>
        </p:nvGrpSpPr>
        <p:grpSpPr>
          <a:xfrm>
            <a:off x="2598718" y="3182563"/>
            <a:ext cx="1513458" cy="1689868"/>
            <a:chOff x="11104260" y="7848600"/>
            <a:chExt cx="893062" cy="11049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2596C4B-8AFF-659F-8AA0-AFEFFA75E819}"/>
                </a:ext>
              </a:extLst>
            </p:cNvPr>
            <p:cNvSpPr/>
            <p:nvPr/>
          </p:nvSpPr>
          <p:spPr bwMode="auto">
            <a:xfrm>
              <a:off x="11150600" y="7848600"/>
              <a:ext cx="685800" cy="304800"/>
            </a:xfrm>
            <a:prstGeom prst="rect">
              <a:avLst/>
            </a:prstGeom>
            <a:solidFill>
              <a:schemeClr val="bg1">
                <a:lumMod val="75000"/>
                <a:lumOff val="2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642915" fontAlgn="base">
                <a:spcBef>
                  <a:spcPct val="0"/>
                </a:spcBef>
                <a:spcAft>
                  <a:spcPct val="0"/>
                </a:spcAft>
              </a:pPr>
              <a:endParaRPr lang="en-GB" sz="2800">
                <a:solidFill>
                  <a:srgbClr val="FFFFFF"/>
                </a:solidFill>
                <a:latin typeface="American Typewriter" charset="0"/>
                <a:ea typeface="ヒラギノ明朝 ProN W3" charset="-128"/>
                <a:cs typeface="ヒラギノ明朝 ProN W3" charset="-128"/>
                <a:sym typeface="American Typewriter" charset="0"/>
              </a:endParaRPr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CC5E648C-6FAE-8481-AE9C-87703AB6A2FF}"/>
                </a:ext>
              </a:extLst>
            </p:cNvPr>
            <p:cNvSpPr/>
            <p:nvPr/>
          </p:nvSpPr>
          <p:spPr bwMode="auto">
            <a:xfrm>
              <a:off x="11104260" y="8128000"/>
              <a:ext cx="893062" cy="825500"/>
            </a:xfrm>
            <a:custGeom>
              <a:avLst/>
              <a:gdLst>
                <a:gd name="connsiteX0" fmla="*/ 757540 w 893062"/>
                <a:gd name="connsiteY0" fmla="*/ 0 h 825500"/>
                <a:gd name="connsiteX1" fmla="*/ 827390 w 893062"/>
                <a:gd name="connsiteY1" fmla="*/ 101600 h 825500"/>
                <a:gd name="connsiteX2" fmla="*/ 795640 w 893062"/>
                <a:gd name="connsiteY2" fmla="*/ 152400 h 825500"/>
                <a:gd name="connsiteX3" fmla="*/ 852790 w 893062"/>
                <a:gd name="connsiteY3" fmla="*/ 260350 h 825500"/>
                <a:gd name="connsiteX4" fmla="*/ 814690 w 893062"/>
                <a:gd name="connsiteY4" fmla="*/ 349250 h 825500"/>
                <a:gd name="connsiteX5" fmla="*/ 846440 w 893062"/>
                <a:gd name="connsiteY5" fmla="*/ 463550 h 825500"/>
                <a:gd name="connsiteX6" fmla="*/ 846440 w 893062"/>
                <a:gd name="connsiteY6" fmla="*/ 584200 h 825500"/>
                <a:gd name="connsiteX7" fmla="*/ 859140 w 893062"/>
                <a:gd name="connsiteY7" fmla="*/ 673100 h 825500"/>
                <a:gd name="connsiteX8" fmla="*/ 878190 w 893062"/>
                <a:gd name="connsiteY8" fmla="*/ 742950 h 825500"/>
                <a:gd name="connsiteX9" fmla="*/ 884540 w 893062"/>
                <a:gd name="connsiteY9" fmla="*/ 800100 h 825500"/>
                <a:gd name="connsiteX10" fmla="*/ 795640 w 893062"/>
                <a:gd name="connsiteY10" fmla="*/ 819150 h 825500"/>
                <a:gd name="connsiteX11" fmla="*/ 78090 w 893062"/>
                <a:gd name="connsiteY11" fmla="*/ 825500 h 825500"/>
                <a:gd name="connsiteX12" fmla="*/ 39990 w 893062"/>
                <a:gd name="connsiteY12" fmla="*/ 711200 h 825500"/>
                <a:gd name="connsiteX13" fmla="*/ 59040 w 893062"/>
                <a:gd name="connsiteY13" fmla="*/ 609600 h 825500"/>
                <a:gd name="connsiteX14" fmla="*/ 65390 w 893062"/>
                <a:gd name="connsiteY14" fmla="*/ 590550 h 825500"/>
                <a:gd name="connsiteX15" fmla="*/ 59040 w 893062"/>
                <a:gd name="connsiteY15" fmla="*/ 450850 h 825500"/>
                <a:gd name="connsiteX16" fmla="*/ 46340 w 893062"/>
                <a:gd name="connsiteY16" fmla="*/ 393700 h 825500"/>
                <a:gd name="connsiteX17" fmla="*/ 14590 w 893062"/>
                <a:gd name="connsiteY17" fmla="*/ 304800 h 825500"/>
                <a:gd name="connsiteX18" fmla="*/ 8240 w 893062"/>
                <a:gd name="connsiteY18" fmla="*/ 285750 h 825500"/>
                <a:gd name="connsiteX19" fmla="*/ 8240 w 893062"/>
                <a:gd name="connsiteY19" fmla="*/ 285750 h 825500"/>
                <a:gd name="connsiteX20" fmla="*/ 1890 w 893062"/>
                <a:gd name="connsiteY20" fmla="*/ 127000 h 825500"/>
                <a:gd name="connsiteX21" fmla="*/ 20940 w 893062"/>
                <a:gd name="connsiteY21" fmla="*/ 107950 h 825500"/>
                <a:gd name="connsiteX22" fmla="*/ 20940 w 893062"/>
                <a:gd name="connsiteY22" fmla="*/ 63500 h 825500"/>
                <a:gd name="connsiteX23" fmla="*/ 39990 w 893062"/>
                <a:gd name="connsiteY23" fmla="*/ 25400 h 825500"/>
                <a:gd name="connsiteX24" fmla="*/ 757540 w 893062"/>
                <a:gd name="connsiteY24" fmla="*/ 0 h 82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93062" h="825500">
                  <a:moveTo>
                    <a:pt x="757540" y="0"/>
                  </a:moveTo>
                  <a:lnTo>
                    <a:pt x="827390" y="101600"/>
                  </a:lnTo>
                  <a:lnTo>
                    <a:pt x="795640" y="152400"/>
                  </a:lnTo>
                  <a:lnTo>
                    <a:pt x="852790" y="260350"/>
                  </a:lnTo>
                  <a:lnTo>
                    <a:pt x="814690" y="349250"/>
                  </a:lnTo>
                  <a:lnTo>
                    <a:pt x="846440" y="463550"/>
                  </a:lnTo>
                  <a:cubicBezTo>
                    <a:pt x="852901" y="586314"/>
                    <a:pt x="893062" y="584200"/>
                    <a:pt x="846440" y="584200"/>
                  </a:cubicBezTo>
                  <a:lnTo>
                    <a:pt x="859140" y="673100"/>
                  </a:lnTo>
                  <a:cubicBezTo>
                    <a:pt x="872427" y="739535"/>
                    <a:pt x="856576" y="721336"/>
                    <a:pt x="878190" y="742950"/>
                  </a:cubicBezTo>
                  <a:lnTo>
                    <a:pt x="884540" y="800100"/>
                  </a:lnTo>
                  <a:lnTo>
                    <a:pt x="795640" y="819150"/>
                  </a:lnTo>
                  <a:lnTo>
                    <a:pt x="78090" y="825500"/>
                  </a:lnTo>
                  <a:cubicBezTo>
                    <a:pt x="39286" y="715554"/>
                    <a:pt x="39990" y="755709"/>
                    <a:pt x="39990" y="711200"/>
                  </a:cubicBezTo>
                  <a:cubicBezTo>
                    <a:pt x="46340" y="677333"/>
                    <a:pt x="51942" y="643318"/>
                    <a:pt x="59040" y="609600"/>
                  </a:cubicBezTo>
                  <a:cubicBezTo>
                    <a:pt x="60419" y="603050"/>
                    <a:pt x="65390" y="590550"/>
                    <a:pt x="65390" y="590550"/>
                  </a:cubicBezTo>
                  <a:cubicBezTo>
                    <a:pt x="58706" y="463559"/>
                    <a:pt x="59040" y="510172"/>
                    <a:pt x="59040" y="450850"/>
                  </a:cubicBezTo>
                  <a:cubicBezTo>
                    <a:pt x="43196" y="411239"/>
                    <a:pt x="46340" y="430499"/>
                    <a:pt x="46340" y="393700"/>
                  </a:cubicBezTo>
                  <a:cubicBezTo>
                    <a:pt x="35757" y="364067"/>
                    <a:pt x="25063" y="334473"/>
                    <a:pt x="14590" y="304800"/>
                  </a:cubicBezTo>
                  <a:cubicBezTo>
                    <a:pt x="12362" y="298488"/>
                    <a:pt x="8240" y="285750"/>
                    <a:pt x="8240" y="285750"/>
                  </a:cubicBezTo>
                  <a:lnTo>
                    <a:pt x="8240" y="285750"/>
                  </a:lnTo>
                  <a:cubicBezTo>
                    <a:pt x="6123" y="232833"/>
                    <a:pt x="0" y="179925"/>
                    <a:pt x="1890" y="127000"/>
                  </a:cubicBezTo>
                  <a:cubicBezTo>
                    <a:pt x="2633" y="106189"/>
                    <a:pt x="10600" y="107950"/>
                    <a:pt x="20940" y="107950"/>
                  </a:cubicBezTo>
                  <a:lnTo>
                    <a:pt x="20940" y="63500"/>
                  </a:lnTo>
                  <a:lnTo>
                    <a:pt x="39990" y="25400"/>
                  </a:lnTo>
                  <a:lnTo>
                    <a:pt x="757540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66FFFF"/>
                </a:gs>
                <a:gs pos="53000">
                  <a:srgbClr val="CAFFFF"/>
                </a:gs>
                <a:gs pos="100000">
                  <a:srgbClr val="66FFFF"/>
                </a:gs>
              </a:gsLst>
              <a:lin ang="0" scaled="1"/>
              <a:tileRect/>
            </a:gra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642915" fontAlgn="base">
                <a:spcBef>
                  <a:spcPct val="0"/>
                </a:spcBef>
                <a:spcAft>
                  <a:spcPct val="0"/>
                </a:spcAft>
              </a:pPr>
              <a:endParaRPr lang="en-GB" sz="2800">
                <a:solidFill>
                  <a:srgbClr val="FFFFFF"/>
                </a:solidFill>
                <a:latin typeface="American Typewriter" charset="0"/>
                <a:ea typeface="ヒラギノ明朝 ProN W3" charset="-128"/>
                <a:cs typeface="ヒラギノ明朝 ProN W3" charset="-128"/>
                <a:sym typeface="American Typewriter" charset="0"/>
              </a:endParaRPr>
            </a:p>
          </p:txBody>
        </p:sp>
        <p:pic>
          <p:nvPicPr>
            <p:cNvPr id="7" name="Picture 6" descr="fotobuis.png">
              <a:extLst>
                <a:ext uri="{FF2B5EF4-FFF2-40B4-BE49-F238E27FC236}">
                  <a16:creationId xmlns:a16="http://schemas.microsoft.com/office/drawing/2014/main" id="{6652E2A7-B732-A901-DD99-24E8069CA35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V="1">
              <a:off x="11303000" y="7924800"/>
              <a:ext cx="446834" cy="348725"/>
            </a:xfrm>
            <a:prstGeom prst="rect">
              <a:avLst/>
            </a:prstGeom>
          </p:spPr>
        </p:pic>
      </p:grpSp>
      <p:pic>
        <p:nvPicPr>
          <p:cNvPr id="8" name="Picture 3">
            <a:extLst>
              <a:ext uri="{FF2B5EF4-FFF2-40B4-BE49-F238E27FC236}">
                <a16:creationId xmlns:a16="http://schemas.microsoft.com/office/drawing/2014/main" id="{ED712B9D-6BD6-853E-8B5C-5B76701D77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8529" y="2194440"/>
            <a:ext cx="5228069" cy="3276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60AAA22B-1B2E-4744-86F6-BAE7823DD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06/07/2026</a:t>
            </a:r>
            <a:endParaRPr lang="en-NL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1B374FAE-CD06-4FDB-95B3-5F73E9700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Topical Lectures July 2026</a:t>
            </a:r>
            <a:endParaRPr lang="en-NL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9406103B-EF9B-CD2D-911D-1583F4495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7B197-31B6-274E-875D-CA54851CC2C8}" type="slidenum">
              <a:rPr lang="en-NL" smtClean="0"/>
              <a:t>26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977377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6BFA7-04EB-6056-CCD6-34C7574CC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The Pierre Auger Observatory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155D1E-5999-8FC7-45A0-90888220C6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8421" y="1428381"/>
            <a:ext cx="3657600" cy="48768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F2E6983-80BC-4194-4E45-782CD462DF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2230862"/>
            <a:ext cx="4362449" cy="3271837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A58578-9134-A2D5-374B-D89B69565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06/07/2026</a:t>
            </a:r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8CC8FD-CDFD-BCFA-ABE6-0043AAC23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Topical Lectures July 2026</a:t>
            </a:r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992653-8AC1-B485-296B-8D6A9A7CA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7B197-31B6-274E-875D-CA54851CC2C8}" type="slidenum">
              <a:rPr lang="en-NL" smtClean="0"/>
              <a:t>27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768426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39A6D-3856-A5A7-09C9-1FCF405B6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/>
              <a:t>The Pierre Auger Observatory</a:t>
            </a:r>
            <a:endParaRPr lang="en-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AAC7B7-C36C-DA3F-D1DF-BFE6D62A6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06/07/2026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872CAD-9339-0060-292E-AADD68F34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Topical Lectures July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6485E-1F9E-B3FF-30D0-CECAE3905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ECEC7-2CF4-0E47-8F50-925518076FAC}" type="slidenum">
              <a:rPr lang="en-US" smtClean="0"/>
              <a:t>28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D4FE109-C31F-D381-0A39-7FA74FE02BA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370"/>
          <a:stretch>
            <a:fillRect/>
          </a:stretch>
        </p:blipFill>
        <p:spPr>
          <a:xfrm>
            <a:off x="4111459" y="1690688"/>
            <a:ext cx="7957481" cy="4075200"/>
          </a:xfrm>
          <a:prstGeom prst="rect">
            <a:avLst/>
          </a:prstGeom>
        </p:spPr>
      </p:pic>
      <p:pic>
        <p:nvPicPr>
          <p:cNvPr id="8" name="Picture 7" descr="A model of a space station&#10;&#10;AI-generated content may be incorrect.">
            <a:extLst>
              <a:ext uri="{FF2B5EF4-FFF2-40B4-BE49-F238E27FC236}">
                <a16:creationId xmlns:a16="http://schemas.microsoft.com/office/drawing/2014/main" id="{4F72DF51-9A1E-DE81-A061-637635013E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547" y="1492631"/>
            <a:ext cx="3747912" cy="4654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2201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CAE38-51DF-55BE-6A0F-E53EC98C6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Hands-on: Determine the (vertical) muon flux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B058B-DCCD-3E85-86D3-43AAD7BFC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06/07/2026</a:t>
            </a:r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1F33BC-7E41-FB2E-67E2-C80589C55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Topical Lectures July 2026</a:t>
            </a:r>
            <a:endParaRPr lang="en-NL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7273D4EF-701E-9A56-7F4F-EC301407EE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204110"/>
            <a:ext cx="8928642" cy="3426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2D6216C-83EF-74D6-31D6-F2925465C10D}"/>
              </a:ext>
            </a:extLst>
          </p:cNvPr>
          <p:cNvSpPr txBox="1"/>
          <p:nvPr/>
        </p:nvSpPr>
        <p:spPr>
          <a:xfrm>
            <a:off x="613209" y="2204110"/>
            <a:ext cx="15965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L" sz="4400" dirty="0"/>
              <a:t>Parts: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D7AA71-A648-A28E-0276-8B3E4AEFD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7B197-31B6-274E-875D-CA54851CC2C8}" type="slidenum">
              <a:rPr lang="en-NL" smtClean="0"/>
              <a:t>29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774341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69341-3B47-4D96-4DA8-525C61C1F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Basics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72A428-252A-9B0B-7546-9E8E1F5116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L" dirty="0"/>
              <a:t>All detection of particles rely on interaction of particles with an active medium, thereby loosing energy and producing a measurable signal</a:t>
            </a:r>
          </a:p>
          <a:p>
            <a:pPr marL="0" indent="0">
              <a:buNone/>
            </a:pPr>
            <a:endParaRPr lang="en-NL" dirty="0"/>
          </a:p>
          <a:p>
            <a:r>
              <a:rPr lang="en-NL" dirty="0"/>
              <a:t>That measurable signal can be</a:t>
            </a:r>
          </a:p>
          <a:p>
            <a:pPr lvl="1"/>
            <a:r>
              <a:rPr lang="en-US" dirty="0"/>
              <a:t>L</a:t>
            </a:r>
            <a:r>
              <a:rPr lang="en-NL" dirty="0"/>
              <a:t>ight </a:t>
            </a:r>
          </a:p>
          <a:p>
            <a:pPr lvl="1"/>
            <a:r>
              <a:rPr lang="en-NL" dirty="0"/>
              <a:t>Radio waves</a:t>
            </a:r>
          </a:p>
          <a:p>
            <a:pPr lvl="1"/>
            <a:r>
              <a:rPr lang="en-NL" dirty="0"/>
              <a:t>Sound</a:t>
            </a:r>
          </a:p>
          <a:p>
            <a:pPr lvl="1"/>
            <a:r>
              <a:rPr lang="en-NL" dirty="0"/>
              <a:t>Heat</a:t>
            </a:r>
          </a:p>
          <a:p>
            <a:pPr lvl="1"/>
            <a:r>
              <a:rPr lang="en-NL" dirty="0"/>
              <a:t>Bubble density</a:t>
            </a:r>
          </a:p>
          <a:p>
            <a:pPr lvl="1"/>
            <a:endParaRPr lang="en-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0C0FA0-3CD8-3E2F-A14B-943FAA24E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06/07/2026</a:t>
            </a:r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2439BB-5B32-7483-B5F5-4E132D659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Topical Lectures July 2026</a:t>
            </a:r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76C2B1-395B-9E38-EB71-1165CA7B6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7B197-31B6-274E-875D-CA54851CC2C8}" type="slidenum">
              <a:rPr lang="en-NL" smtClean="0"/>
              <a:t>3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61004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ACE073-F5D1-8252-2CAD-AC5FC38E54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2F9DBA2-2342-CEDA-13F8-D88E7141B4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3885" y="4005205"/>
            <a:ext cx="4951970" cy="271627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6F3817-B6D2-6623-30D0-EBD3BC304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Hands-on: Determine the (vertical) muon flux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A433D0-1D6B-D5FB-5C4D-1A1F9155D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06/07/2026</a:t>
            </a:r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58D32D-8477-377A-A970-6E4DD1983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Topical Lectures July 2026</a:t>
            </a:r>
            <a:endParaRPr lang="en-NL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210871EE-7679-51FA-9C42-81FC80F59D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4493609" cy="3568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2B246B57-7841-C49E-DFF2-19F5598423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7" r="1787"/>
          <a:stretch/>
        </p:blipFill>
        <p:spPr bwMode="auto">
          <a:xfrm>
            <a:off x="7389341" y="1646046"/>
            <a:ext cx="3538692" cy="235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4A8A428-087E-E444-D745-05720D6C4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7B197-31B6-274E-875D-CA54851CC2C8}" type="slidenum">
              <a:rPr lang="en-NL" smtClean="0"/>
              <a:t>30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627347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A87EB8-9AA5-2C95-3E8C-68A0D44EF3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2BCD00F-9643-1CAC-30CE-A0902082E16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97"/>
          <a:stretch/>
        </p:blipFill>
        <p:spPr>
          <a:xfrm>
            <a:off x="7908333" y="946256"/>
            <a:ext cx="3702702" cy="408295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09670D0-6E61-A745-EFF9-04BEA6C80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Hands-on: Determine the (vertical) muon flux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C93097-4CDC-C36B-370A-1114B6DD8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06/07/2026</a:t>
            </a:r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FCF2C3-7A5A-97BD-343A-4796F7F10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Topical Lectures July 2026</a:t>
            </a:r>
            <a:endParaRPr lang="en-NL"/>
          </a:p>
        </p:txBody>
      </p:sp>
      <p:pic>
        <p:nvPicPr>
          <p:cNvPr id="3" name="Afbeelding 6" descr="scintillator3.jpg">
            <a:extLst>
              <a:ext uri="{FF2B5EF4-FFF2-40B4-BE49-F238E27FC236}">
                <a16:creationId xmlns:a16="http://schemas.microsoft.com/office/drawing/2014/main" id="{447B51EC-DDF9-8856-948D-29884EBC34C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r="18375" b="29750"/>
          <a:stretch>
            <a:fillRect/>
          </a:stretch>
        </p:blipFill>
        <p:spPr>
          <a:xfrm>
            <a:off x="200034" y="1690688"/>
            <a:ext cx="4903308" cy="376605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3F2E7CD-FBF3-17A0-0E91-B0D1AAC252E2}"/>
              </a:ext>
            </a:extLst>
          </p:cNvPr>
          <p:cNvSpPr txBox="1"/>
          <p:nvPr/>
        </p:nvSpPr>
        <p:spPr>
          <a:xfrm>
            <a:off x="5208378" y="1813119"/>
            <a:ext cx="2594919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2000" dirty="0"/>
              <a:t>1-2% of energy loss is converted in fotons </a:t>
            </a:r>
            <a:r>
              <a:rPr lang="en-NL" sz="2000" dirty="0">
                <a:sym typeface="Wingdings" pitchFamily="2" charset="2"/>
              </a:rPr>
              <a:t> 10</a:t>
            </a:r>
            <a:r>
              <a:rPr lang="en-NL" sz="2000" baseline="30000" dirty="0">
                <a:sym typeface="Wingdings" pitchFamily="2" charset="2"/>
              </a:rPr>
              <a:t>5</a:t>
            </a:r>
            <a:r>
              <a:rPr lang="en-NL" sz="2000" dirty="0">
                <a:sym typeface="Wingdings" pitchFamily="2" charset="2"/>
              </a:rPr>
              <a:t> fotons/muon</a:t>
            </a:r>
          </a:p>
          <a:p>
            <a:endParaRPr lang="en-NL" sz="2000" dirty="0">
              <a:sym typeface="Wingdings" pitchFamily="2" charset="2"/>
            </a:endParaRPr>
          </a:p>
          <a:p>
            <a:r>
              <a:rPr lang="en-NL" sz="2000" dirty="0">
                <a:sym typeface="Wingdings" pitchFamily="2" charset="2"/>
              </a:rPr>
              <a:t>~1% of fotons reach PMT</a:t>
            </a:r>
          </a:p>
          <a:p>
            <a:endParaRPr lang="en-NL" sz="2000" dirty="0">
              <a:sym typeface="Wingdings" pitchFamily="2" charset="2"/>
            </a:endParaRPr>
          </a:p>
          <a:p>
            <a:r>
              <a:rPr lang="en-NL" sz="2000" dirty="0">
                <a:sym typeface="Wingdings" pitchFamily="2" charset="2"/>
              </a:rPr>
              <a:t>Efficiency PMT ~30%</a:t>
            </a:r>
          </a:p>
          <a:p>
            <a:endParaRPr lang="en-NL" sz="2000" dirty="0">
              <a:sym typeface="Wingdings" pitchFamily="2" charset="2"/>
            </a:endParaRPr>
          </a:p>
          <a:p>
            <a:r>
              <a:rPr lang="en-NL" sz="2000" dirty="0">
                <a:sym typeface="Wingdings" pitchFamily="2" charset="2"/>
              </a:rPr>
              <a:t>Amplification PMT ~10</a:t>
            </a:r>
            <a:r>
              <a:rPr lang="en-NL" sz="2000" baseline="30000" dirty="0">
                <a:sym typeface="Wingdings" pitchFamily="2" charset="2"/>
              </a:rPr>
              <a:t>5</a:t>
            </a:r>
            <a:endParaRPr lang="en-NL" sz="2000" baseline="30000" dirty="0"/>
          </a:p>
          <a:p>
            <a:endParaRPr lang="en-NL" sz="2000" dirty="0"/>
          </a:p>
          <a:p>
            <a:endParaRPr lang="en-NL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D18B59-750A-CD63-D49A-4C1849591BDE}"/>
              </a:ext>
            </a:extLst>
          </p:cNvPr>
          <p:cNvSpPr txBox="1"/>
          <p:nvPr/>
        </p:nvSpPr>
        <p:spPr>
          <a:xfrm>
            <a:off x="8899630" y="4469974"/>
            <a:ext cx="23634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L" sz="2000" dirty="0"/>
              <a:t>Pulseheight ~20 mV</a:t>
            </a:r>
          </a:p>
          <a:p>
            <a:r>
              <a:rPr lang="en-NL" sz="2000" dirty="0"/>
              <a:t>Pulsewidth ~ 25 ns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318D539-1379-C7C1-68C8-189A087E6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7B197-31B6-274E-875D-CA54851CC2C8}" type="slidenum">
              <a:rPr lang="en-NL" smtClean="0"/>
              <a:t>31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1290307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D36CF-2FE5-C2B0-54F8-F991A4864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Hands-on: Determine the (vertical) muon flux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E5C0B7-7233-4FD6-E081-4362B5478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06/07/2026</a:t>
            </a:r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84A3EA-924F-9C2A-CDE1-49CA00D01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Topical Lectures July 2026</a:t>
            </a:r>
            <a:endParaRPr lang="en-NL"/>
          </a:p>
        </p:txBody>
      </p:sp>
      <p:pic>
        <p:nvPicPr>
          <p:cNvPr id="6" name="Afbeelding 2" descr="voorbeeld werkelijke verdeling.jpg">
            <a:extLst>
              <a:ext uri="{FF2B5EF4-FFF2-40B4-BE49-F238E27FC236}">
                <a16:creationId xmlns:a16="http://schemas.microsoft.com/office/drawing/2014/main" id="{3BEC6898-7AE1-77BF-263D-68D171B9D1B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1556791"/>
            <a:ext cx="6264696" cy="462933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D339011-3D8A-7EB1-5978-0661071AE50D}"/>
              </a:ext>
            </a:extLst>
          </p:cNvPr>
          <p:cNvSpPr txBox="1"/>
          <p:nvPr/>
        </p:nvSpPr>
        <p:spPr>
          <a:xfrm>
            <a:off x="5993029" y="5804435"/>
            <a:ext cx="129202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NL" dirty="0"/>
              <a:t>Voltage (V)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8D8EFF-FD77-7F54-E8BE-1505E4DEAD62}"/>
              </a:ext>
            </a:extLst>
          </p:cNvPr>
          <p:cNvSpPr txBox="1"/>
          <p:nvPr/>
        </p:nvSpPr>
        <p:spPr>
          <a:xfrm>
            <a:off x="3785292" y="1491582"/>
            <a:ext cx="143282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NL" dirty="0"/>
              <a:t>Pulse Height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B5847DE-1964-57F4-0AD8-BB0A3B7E1922}"/>
              </a:ext>
            </a:extLst>
          </p:cNvPr>
          <p:cNvSpPr txBox="1"/>
          <p:nvPr/>
        </p:nvSpPr>
        <p:spPr>
          <a:xfrm rot="16200000">
            <a:off x="665978" y="2437957"/>
            <a:ext cx="140089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NL" dirty="0"/>
              <a:t>Occurances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E2185B2-8E5B-1A71-9160-6E11E153D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7B197-31B6-274E-875D-CA54851CC2C8}" type="slidenum">
              <a:rPr lang="en-NL" smtClean="0"/>
              <a:t>32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7343747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B1AE1A-1F52-4294-3287-694C7737A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674D2-2715-81FB-14A1-FCC1242F4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Hands-on: Determine the (vertical) muon flux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824F5A-BB49-4A0E-04C5-B784AD704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06/07/2026</a:t>
            </a:r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30CDE7-E63B-4FC0-2275-A91A66728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Topical Lectures July 2026</a:t>
            </a:r>
            <a:endParaRPr lang="en-NL"/>
          </a:p>
        </p:txBody>
      </p:sp>
      <p:pic>
        <p:nvPicPr>
          <p:cNvPr id="3" name="Afbeelding 5" descr="H3.19 Boven-Elektronicakastje zonder extra unit Onder- Elektronicakastje met extra unit.jpg">
            <a:extLst>
              <a:ext uri="{FF2B5EF4-FFF2-40B4-BE49-F238E27FC236}">
                <a16:creationId xmlns:a16="http://schemas.microsoft.com/office/drawing/2014/main" id="{43722143-F6BB-F971-8CB6-49F42D810F8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1894" t="3727" r="1606" b="58612"/>
          <a:stretch>
            <a:fillRect/>
          </a:stretch>
        </p:blipFill>
        <p:spPr>
          <a:xfrm>
            <a:off x="1887506" y="2088292"/>
            <a:ext cx="7041485" cy="426924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2E2A92A-596D-AFF4-2BC5-C74823563651}"/>
              </a:ext>
            </a:extLst>
          </p:cNvPr>
          <p:cNvSpPr txBox="1"/>
          <p:nvPr/>
        </p:nvSpPr>
        <p:spPr>
          <a:xfrm>
            <a:off x="2447732" y="4572000"/>
            <a:ext cx="1661930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NL" dirty="0"/>
              <a:t>Threshold 2 (V)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5D4FABF-A966-B294-97BE-519BB9791059}"/>
              </a:ext>
            </a:extLst>
          </p:cNvPr>
          <p:cNvSpPr txBox="1"/>
          <p:nvPr/>
        </p:nvSpPr>
        <p:spPr>
          <a:xfrm>
            <a:off x="6773782" y="3331910"/>
            <a:ext cx="1429046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NL" dirty="0"/>
              <a:t>High Voltage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EE03B1-248B-BB28-BFDC-BF4EE1BF8F52}"/>
              </a:ext>
            </a:extLst>
          </p:cNvPr>
          <p:cNvSpPr txBox="1"/>
          <p:nvPr/>
        </p:nvSpPr>
        <p:spPr>
          <a:xfrm>
            <a:off x="6724354" y="4222915"/>
            <a:ext cx="1429046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NL" dirty="0"/>
              <a:t>High Voltage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994A04-486F-2904-B896-F0C30C7CBD50}"/>
              </a:ext>
            </a:extLst>
          </p:cNvPr>
          <p:cNvSpPr txBox="1"/>
          <p:nvPr/>
        </p:nvSpPr>
        <p:spPr>
          <a:xfrm>
            <a:off x="2974291" y="3516576"/>
            <a:ext cx="1169359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NL" dirty="0"/>
              <a:t>Counter 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E7F8E32-A8AC-4654-CD29-71B69D3E14D8}"/>
              </a:ext>
            </a:extLst>
          </p:cNvPr>
          <p:cNvSpPr txBox="1"/>
          <p:nvPr/>
        </p:nvSpPr>
        <p:spPr>
          <a:xfrm>
            <a:off x="2952526" y="4387334"/>
            <a:ext cx="1169359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NL" dirty="0"/>
              <a:t>Counter 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A1A1AB4-F360-EF6B-6662-00099A19541E}"/>
              </a:ext>
            </a:extLst>
          </p:cNvPr>
          <p:cNvSpPr txBox="1"/>
          <p:nvPr/>
        </p:nvSpPr>
        <p:spPr>
          <a:xfrm>
            <a:off x="2639264" y="5094843"/>
            <a:ext cx="1504386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NL" dirty="0"/>
              <a:t>Counter AND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DADB3A6-AC8B-B56B-FFAB-C656234EE227}"/>
              </a:ext>
            </a:extLst>
          </p:cNvPr>
          <p:cNvSpPr txBox="1"/>
          <p:nvPr/>
        </p:nvSpPr>
        <p:spPr>
          <a:xfrm>
            <a:off x="2456876" y="3727521"/>
            <a:ext cx="1661930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NL" dirty="0"/>
              <a:t>Threshold 1 (V)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C19290A-CF05-57BF-AD0D-FCB002DCD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7B197-31B6-274E-875D-CA54851CC2C8}" type="slidenum">
              <a:rPr lang="en-NL" smtClean="0"/>
              <a:t>33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214228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4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8AFF0-C03D-B52F-CB8C-CF5D264CB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Hands-on: Determine the (vertical) muon flux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CE4B87-15F1-2C56-594F-7CA2B6B64E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L" dirty="0"/>
              <a:t>Determine good HV values and thresholds</a:t>
            </a:r>
          </a:p>
          <a:p>
            <a:endParaRPr lang="en-NL" dirty="0"/>
          </a:p>
          <a:p>
            <a:r>
              <a:rPr lang="en-NL" dirty="0"/>
              <a:t>Determine the efficiency of your setup</a:t>
            </a:r>
          </a:p>
          <a:p>
            <a:endParaRPr lang="en-NL" dirty="0"/>
          </a:p>
          <a:p>
            <a:r>
              <a:rPr lang="en-NL" dirty="0"/>
              <a:t>Determine the amount of noise in your setup</a:t>
            </a:r>
          </a:p>
          <a:p>
            <a:endParaRPr lang="en-NL" dirty="0"/>
          </a:p>
          <a:p>
            <a:r>
              <a:rPr lang="en-NL" dirty="0"/>
              <a:t>Determine the vertical flux, including its uncertainty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F25A77-C2A2-6444-AB8A-AB4267BCE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06/07/2026</a:t>
            </a:r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1DDDBF-7835-A6EF-E1C8-635665136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Topical Lectures July 2026</a:t>
            </a:r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2DB7F0-86CE-8FAE-E744-78815E009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7B197-31B6-274E-875D-CA54851CC2C8}" type="slidenum">
              <a:rPr lang="en-NL" smtClean="0"/>
              <a:t>34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765737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64BBD-1741-6A70-A1D6-2075E5E3C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Energy loss: Bethe-Bloch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746E9B-DF59-41DA-F311-6111DAD972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NL" dirty="0"/>
              <a:t>Ionisation and excitation of the surrounding medium:</a:t>
            </a:r>
          </a:p>
          <a:p>
            <a:pPr marL="0" indent="0">
              <a:buNone/>
            </a:pPr>
            <a:r>
              <a:rPr lang="en-NL" dirty="0"/>
              <a:t> </a:t>
            </a:r>
          </a:p>
          <a:p>
            <a:pPr lvl="1"/>
            <a:r>
              <a:rPr lang="en-NL" sz="2800" dirty="0"/>
              <a:t>Air shower detection</a:t>
            </a:r>
          </a:p>
          <a:p>
            <a:pPr lvl="1"/>
            <a:r>
              <a:rPr lang="en-NL" sz="2800" dirty="0"/>
              <a:t>Signal from water Cherenkov detectors</a:t>
            </a:r>
          </a:p>
          <a:p>
            <a:pPr lvl="1"/>
            <a:r>
              <a:rPr lang="en-US" sz="2800" dirty="0"/>
              <a:t>S</a:t>
            </a:r>
            <a:r>
              <a:rPr lang="en-NL" sz="2800" dirty="0"/>
              <a:t>ignal from scintillator detectors</a:t>
            </a:r>
          </a:p>
          <a:p>
            <a:pPr lvl="1"/>
            <a:r>
              <a:rPr lang="en-NL" sz="2800" dirty="0"/>
              <a:t>Tracking detectors</a:t>
            </a:r>
          </a:p>
          <a:p>
            <a:pPr lvl="1"/>
            <a:r>
              <a:rPr lang="en-NL" sz="2800" dirty="0"/>
              <a:t>Calorimeters</a:t>
            </a:r>
          </a:p>
          <a:p>
            <a:pPr lvl="1"/>
            <a:endParaRPr lang="en-NL" sz="2800" dirty="0"/>
          </a:p>
          <a:p>
            <a:pPr lvl="1"/>
            <a:endParaRPr lang="en-NL" sz="2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C0D9AB-0A81-A931-9C3D-1D45D57C2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06/07/2026</a:t>
            </a:r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7BD822-A3CE-8B57-AB9F-4D637F601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Topical Lectures July 2026</a:t>
            </a:r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574753-9FA5-4DDE-561C-1B6CA7FA7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7B197-31B6-274E-875D-CA54851CC2C8}" type="slidenum">
              <a:rPr lang="en-NL" smtClean="0"/>
              <a:t>4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25594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00D97-C928-31F9-56C9-5278678EB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Classical</a:t>
            </a:r>
            <a:r>
              <a:rPr lang="nl-NL" dirty="0"/>
              <a:t> Energy-</a:t>
            </a:r>
            <a:r>
              <a:rPr lang="nl-NL" dirty="0" err="1"/>
              <a:t>loss</a:t>
            </a:r>
            <a:r>
              <a:rPr lang="nl-NL" dirty="0"/>
              <a:t> </a:t>
            </a:r>
            <a:r>
              <a:rPr lang="nl-NL" dirty="0" err="1"/>
              <a:t>formula</a:t>
            </a:r>
            <a:endParaRPr lang="nl-NL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D90423F-82EA-EFBC-75F0-C73FA314A0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4250" y="1701800"/>
            <a:ext cx="6769100" cy="172720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295FF9-84DC-BE1B-0E52-8601C08F7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Topical Lectures July 2026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80F3C9-F7D0-3724-7BEE-BA555E55EF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5576" y="3999221"/>
            <a:ext cx="3972306" cy="212973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6A99E14-21A0-C1B8-4547-DBF2709BB8C9}"/>
              </a:ext>
            </a:extLst>
          </p:cNvPr>
          <p:cNvSpPr txBox="1"/>
          <p:nvPr/>
        </p:nvSpPr>
        <p:spPr>
          <a:xfrm>
            <a:off x="268097" y="3471733"/>
            <a:ext cx="57372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dirty="0"/>
              <a:t>Momentum of target particle changes when test particle travels through medium: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E6D2F83-FD43-A7FA-AEF9-A8A7DDF295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7622" y="4220707"/>
            <a:ext cx="5596639" cy="96819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7F87A97-7C46-CE17-7C49-9B822E836495}"/>
              </a:ext>
            </a:extLst>
          </p:cNvPr>
          <p:cNvSpPr txBox="1"/>
          <p:nvPr/>
        </p:nvSpPr>
        <p:spPr>
          <a:xfrm>
            <a:off x="6364116" y="3488206"/>
            <a:ext cx="57372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dirty="0"/>
              <a:t>Integrating from –infinity to +infinity, only transverse force is important: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3D8507B-9F84-7683-A4B8-0A4C3A4CC9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7699" y="5226517"/>
            <a:ext cx="3183583" cy="902433"/>
          </a:xfrm>
          <a:prstGeom prst="rect">
            <a:avLst/>
          </a:prstGeom>
        </p:spPr>
      </p:pic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42C87D65-5E8F-806D-63B2-C9578BE28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06/07/2026</a:t>
            </a:r>
            <a:endParaRPr lang="en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26728B-12E2-2585-5825-D35B24CC2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7B197-31B6-274E-875D-CA54851CC2C8}" type="slidenum">
              <a:rPr lang="en-NL" smtClean="0"/>
              <a:t>5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889526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33E51D-3518-9B61-E032-C58D702A3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E8C2B-0ACF-5EC6-0B2C-56F235DD4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Classical</a:t>
            </a:r>
            <a:r>
              <a:rPr lang="nl-NL" dirty="0"/>
              <a:t> Energy-</a:t>
            </a:r>
            <a:r>
              <a:rPr lang="nl-NL" dirty="0" err="1"/>
              <a:t>loss</a:t>
            </a:r>
            <a:r>
              <a:rPr lang="nl-NL" dirty="0"/>
              <a:t> </a:t>
            </a:r>
            <a:r>
              <a:rPr lang="nl-NL" dirty="0" err="1"/>
              <a:t>formula</a:t>
            </a:r>
            <a:endParaRPr lang="nl-NL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FDF1184-A68D-E459-3EF5-D48CF520E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4250" y="1701800"/>
            <a:ext cx="6769100" cy="1727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B7814E8-831C-635F-428D-3136FFAAA4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2985" y="3754438"/>
            <a:ext cx="9171189" cy="172720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4CBDA3-F0FD-EE43-3CC8-3177235C3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Topical Lectures July 2026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E3A45D-6B74-77E3-6A43-1C0A88A1188A}"/>
              </a:ext>
            </a:extLst>
          </p:cNvPr>
          <p:cNvSpPr txBox="1"/>
          <p:nvPr/>
        </p:nvSpPr>
        <p:spPr>
          <a:xfrm>
            <a:off x="1902941" y="5622410"/>
            <a:ext cx="4797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L" dirty="0"/>
              <a:t>Only interactions with electrons are important!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7ED35113-3EE6-98A5-4E96-94A1BBDEE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06/07/2026</a:t>
            </a:r>
            <a:endParaRPr lang="en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9EEA1F-4159-85A6-76BE-F0F55730B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7B197-31B6-274E-875D-CA54851CC2C8}" type="slidenum">
              <a:rPr lang="en-NL" smtClean="0"/>
              <a:t>6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8661209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4D0A27-955B-7B69-80A5-450AF1E6DF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74173B-DACC-C535-7937-560184C02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Classical</a:t>
            </a:r>
            <a:r>
              <a:rPr lang="nl-NL" dirty="0"/>
              <a:t> Energy-</a:t>
            </a:r>
            <a:r>
              <a:rPr lang="nl-NL" dirty="0" err="1"/>
              <a:t>loss</a:t>
            </a:r>
            <a:r>
              <a:rPr lang="nl-NL" dirty="0"/>
              <a:t> </a:t>
            </a:r>
            <a:r>
              <a:rPr lang="nl-NL" dirty="0" err="1"/>
              <a:t>formula</a:t>
            </a:r>
            <a:endParaRPr lang="nl-NL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F7D12D9-8E31-4CD1-DE28-F81FDE6832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7514" y="1865393"/>
            <a:ext cx="2664706" cy="150693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BF1DBBA-0FDC-D721-E10C-14CFF7DF98E9}"/>
              </a:ext>
            </a:extLst>
          </p:cNvPr>
          <p:cNvSpPr txBox="1"/>
          <p:nvPr/>
        </p:nvSpPr>
        <p:spPr>
          <a:xfrm>
            <a:off x="838200" y="2299020"/>
            <a:ext cx="68593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/>
              <a:t>Let </a:t>
            </a:r>
            <a:r>
              <a:rPr lang="nl-NL" sz="2400" dirty="0" err="1"/>
              <a:t>the</a:t>
            </a:r>
            <a:r>
              <a:rPr lang="nl-NL" sz="2400" dirty="0"/>
              <a:t> test </a:t>
            </a:r>
            <a:r>
              <a:rPr lang="nl-NL" sz="2400" dirty="0" err="1"/>
              <a:t>particle</a:t>
            </a:r>
            <a:r>
              <a:rPr lang="nl-NL" sz="2400" dirty="0"/>
              <a:t> move </a:t>
            </a:r>
            <a:r>
              <a:rPr lang="nl-NL" sz="2400" dirty="0" err="1"/>
              <a:t>through</a:t>
            </a:r>
            <a:r>
              <a:rPr lang="nl-NL" sz="2400" dirty="0"/>
              <a:t> a tube of </a:t>
            </a:r>
            <a:r>
              <a:rPr lang="nl-NL" sz="2400" dirty="0" err="1"/>
              <a:t>electrons</a:t>
            </a:r>
            <a:endParaRPr lang="nl-NL" sz="240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3F6218-36A3-D677-D833-670037DF8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Topical Lectures July 2026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5A31FDC-C864-C6D5-BD2B-4D2AB6D725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5198" y="3369017"/>
            <a:ext cx="2664706" cy="47584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61F846B-56CA-1DF4-4A5E-70396DF878BB}"/>
              </a:ext>
            </a:extLst>
          </p:cNvPr>
          <p:cNvSpPr txBox="1"/>
          <p:nvPr/>
        </p:nvSpPr>
        <p:spPr>
          <a:xfrm>
            <a:off x="679313" y="3461349"/>
            <a:ext cx="2295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L" dirty="0"/>
              <a:t>Number of electrons: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2B26A63-EDA2-22FB-A0DB-50155C4F73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5197" y="4156030"/>
            <a:ext cx="2464587" cy="3651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0BF683F-E517-DE1B-2A7F-7E9CD2162C4C}"/>
              </a:ext>
            </a:extLst>
          </p:cNvPr>
          <p:cNvSpPr txBox="1"/>
          <p:nvPr/>
        </p:nvSpPr>
        <p:spPr>
          <a:xfrm>
            <a:off x="679313" y="4151822"/>
            <a:ext cx="1855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L" dirty="0"/>
              <a:t>Electron density: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445E5AD-9801-145A-AAD0-71DEF2F172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2356" y="3933100"/>
            <a:ext cx="4650332" cy="132556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854B10F-177C-317A-ED42-284FEFCCD61E}"/>
              </a:ext>
            </a:extLst>
          </p:cNvPr>
          <p:cNvSpPr txBox="1"/>
          <p:nvPr/>
        </p:nvSpPr>
        <p:spPr>
          <a:xfrm>
            <a:off x="7042356" y="3524403"/>
            <a:ext cx="2550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L" dirty="0"/>
              <a:t>Energy loss due to tube: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3BA5ADB-770F-F9C6-CD9E-0CB16A514F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07551" y="5250745"/>
            <a:ext cx="5312412" cy="88540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37F36CB-6E08-90E8-E50A-265BC5C8B635}"/>
              </a:ext>
            </a:extLst>
          </p:cNvPr>
          <p:cNvSpPr txBox="1"/>
          <p:nvPr/>
        </p:nvSpPr>
        <p:spPr>
          <a:xfrm>
            <a:off x="1274010" y="5474729"/>
            <a:ext cx="1952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L" dirty="0"/>
              <a:t>Integrating over b:</a:t>
            </a:r>
          </a:p>
        </p:txBody>
      </p:sp>
      <p:sp>
        <p:nvSpPr>
          <p:cNvPr id="21" name="Date Placeholder 20">
            <a:extLst>
              <a:ext uri="{FF2B5EF4-FFF2-40B4-BE49-F238E27FC236}">
                <a16:creationId xmlns:a16="http://schemas.microsoft.com/office/drawing/2014/main" id="{C645203C-0E39-0121-5673-3DB2D3C4E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06/07/2026</a:t>
            </a:r>
            <a:endParaRPr lang="en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3239DB-C003-0A7D-F3B3-40088F526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7B197-31B6-274E-875D-CA54851CC2C8}" type="slidenum">
              <a:rPr lang="en-NL" smtClean="0"/>
              <a:t>7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772169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8D0FD0-0779-0C8E-3C3B-6E60307F19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CCA73-4A7E-3E8D-20AB-51E9E5414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Classical</a:t>
            </a:r>
            <a:r>
              <a:rPr lang="nl-NL" dirty="0"/>
              <a:t> Energy-</a:t>
            </a:r>
            <a:r>
              <a:rPr lang="nl-NL" dirty="0" err="1"/>
              <a:t>loss</a:t>
            </a:r>
            <a:r>
              <a:rPr lang="nl-NL" dirty="0"/>
              <a:t> </a:t>
            </a:r>
            <a:r>
              <a:rPr lang="nl-NL" dirty="0" err="1"/>
              <a:t>formula</a:t>
            </a:r>
            <a:endParaRPr lang="nl-NL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2198476-49D3-72E0-186F-35FDDD7DD9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7514" y="1865393"/>
            <a:ext cx="2664706" cy="150693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179C78C-3263-82D1-8451-E2F0BE4853B5}"/>
              </a:ext>
            </a:extLst>
          </p:cNvPr>
          <p:cNvSpPr txBox="1"/>
          <p:nvPr/>
        </p:nvSpPr>
        <p:spPr>
          <a:xfrm>
            <a:off x="838200" y="2299020"/>
            <a:ext cx="68593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/>
              <a:t>Let </a:t>
            </a:r>
            <a:r>
              <a:rPr lang="nl-NL" sz="2400" dirty="0" err="1"/>
              <a:t>the</a:t>
            </a:r>
            <a:r>
              <a:rPr lang="nl-NL" sz="2400" dirty="0"/>
              <a:t> test </a:t>
            </a:r>
            <a:r>
              <a:rPr lang="nl-NL" sz="2400" dirty="0" err="1"/>
              <a:t>particle</a:t>
            </a:r>
            <a:r>
              <a:rPr lang="nl-NL" sz="2400" dirty="0"/>
              <a:t> move </a:t>
            </a:r>
            <a:r>
              <a:rPr lang="nl-NL" sz="2400" dirty="0" err="1"/>
              <a:t>through</a:t>
            </a:r>
            <a:r>
              <a:rPr lang="nl-NL" sz="2400" dirty="0"/>
              <a:t> a tube of </a:t>
            </a:r>
            <a:r>
              <a:rPr lang="nl-NL" sz="2400" dirty="0" err="1"/>
              <a:t>electrons</a:t>
            </a:r>
            <a:endParaRPr lang="nl-NL" sz="240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EC2BB3-B112-5D71-1975-BF86D0F6B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Topical Lectures July 2026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F5F6371-86B8-A349-6382-C1DCCF375F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123" y="2833076"/>
            <a:ext cx="5312412" cy="88540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414A3E1-6863-7608-2458-1B8A73AE94E4}"/>
              </a:ext>
            </a:extLst>
          </p:cNvPr>
          <p:cNvSpPr txBox="1"/>
          <p:nvPr/>
        </p:nvSpPr>
        <p:spPr>
          <a:xfrm>
            <a:off x="414165" y="3736463"/>
            <a:ext cx="4577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L" dirty="0"/>
              <a:t>Maximum energy transfer (central collision):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AB9CD3D-371B-5B55-A742-0993C50A88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5846" y="3761728"/>
            <a:ext cx="2209961" cy="36512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7444B61-B925-687C-A15B-79B97D1CC9AC}"/>
              </a:ext>
            </a:extLst>
          </p:cNvPr>
          <p:cNvSpPr txBox="1"/>
          <p:nvPr/>
        </p:nvSpPr>
        <p:spPr>
          <a:xfrm>
            <a:off x="1563346" y="4217757"/>
            <a:ext cx="12250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L" dirty="0"/>
              <a:t>Minimal b: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114748A-9385-29BA-9F8F-BD50291D1F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2376" y="3995943"/>
            <a:ext cx="2861573" cy="83140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FF4594C-45F4-10A4-A71D-40D06E846F6B}"/>
              </a:ext>
            </a:extLst>
          </p:cNvPr>
          <p:cNvSpPr txBox="1"/>
          <p:nvPr/>
        </p:nvSpPr>
        <p:spPr>
          <a:xfrm>
            <a:off x="420130" y="4942703"/>
            <a:ext cx="6259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L" dirty="0"/>
              <a:t>Minimal energy transfer: Mean excitation energy per electron </a:t>
            </a:r>
            <a:r>
              <a:rPr lang="en-NL" i="1" dirty="0"/>
              <a:t>I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5840689-4FCA-7EB9-2735-5ECFB0D0EF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99118" y="5376361"/>
            <a:ext cx="3308236" cy="77258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EFC5E040-9B9C-7902-958E-B11BAD897C83}"/>
              </a:ext>
            </a:extLst>
          </p:cNvPr>
          <p:cNvSpPr txBox="1"/>
          <p:nvPr/>
        </p:nvSpPr>
        <p:spPr>
          <a:xfrm>
            <a:off x="1563346" y="5577986"/>
            <a:ext cx="1269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NL" dirty="0"/>
              <a:t>Maximal b:</a:t>
            </a:r>
          </a:p>
        </p:txBody>
      </p:sp>
      <p:sp>
        <p:nvSpPr>
          <p:cNvPr id="23" name="Date Placeholder 22">
            <a:extLst>
              <a:ext uri="{FF2B5EF4-FFF2-40B4-BE49-F238E27FC236}">
                <a16:creationId xmlns:a16="http://schemas.microsoft.com/office/drawing/2014/main" id="{AB23F719-8F2E-86E2-F0CB-E85A9A472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06/07/2026</a:t>
            </a:r>
            <a:endParaRPr lang="en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4C8BEC-EED6-7707-AB47-33E3F332E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7B197-31B6-274E-875D-CA54851CC2C8}" type="slidenum">
              <a:rPr lang="en-NL" smtClean="0"/>
              <a:t>8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634162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2AA18-1B23-2929-2407-6548E56B8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Classical</a:t>
            </a:r>
            <a:r>
              <a:rPr lang="nl-NL" dirty="0"/>
              <a:t> Energy-</a:t>
            </a:r>
            <a:r>
              <a:rPr lang="nl-NL" dirty="0" err="1"/>
              <a:t>loss</a:t>
            </a:r>
            <a:r>
              <a:rPr lang="nl-NL" dirty="0"/>
              <a:t> </a:t>
            </a:r>
            <a:r>
              <a:rPr lang="nl-NL" dirty="0" err="1"/>
              <a:t>formula</a:t>
            </a:r>
            <a:endParaRPr lang="nl-NL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7188A2-735C-2424-59D9-E1E81CBD56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4197" y="3980662"/>
            <a:ext cx="7703272" cy="1325563"/>
          </a:xfrm>
          <a:prstGeom prst="rect">
            <a:avLst/>
          </a:prstGeom>
        </p:spPr>
      </p:pic>
      <p:sp>
        <p:nvSpPr>
          <p:cNvPr id="10" name="Freeform 9">
            <a:extLst>
              <a:ext uri="{FF2B5EF4-FFF2-40B4-BE49-F238E27FC236}">
                <a16:creationId xmlns:a16="http://schemas.microsoft.com/office/drawing/2014/main" id="{9218CCDA-8ED8-D189-3977-97F46FF7A04D}"/>
              </a:ext>
            </a:extLst>
          </p:cNvPr>
          <p:cNvSpPr/>
          <p:nvPr/>
        </p:nvSpPr>
        <p:spPr>
          <a:xfrm>
            <a:off x="8609738" y="4629154"/>
            <a:ext cx="588761" cy="442912"/>
          </a:xfrm>
          <a:custGeom>
            <a:avLst/>
            <a:gdLst>
              <a:gd name="connsiteX0" fmla="*/ 391392 w 588761"/>
              <a:gd name="connsiteY0" fmla="*/ 0 h 442912"/>
              <a:gd name="connsiteX1" fmla="*/ 277092 w 588761"/>
              <a:gd name="connsiteY1" fmla="*/ 14287 h 442912"/>
              <a:gd name="connsiteX2" fmla="*/ 134217 w 588761"/>
              <a:gd name="connsiteY2" fmla="*/ 28575 h 442912"/>
              <a:gd name="connsiteX3" fmla="*/ 48492 w 588761"/>
              <a:gd name="connsiteY3" fmla="*/ 42862 h 442912"/>
              <a:gd name="connsiteX4" fmla="*/ 19917 w 588761"/>
              <a:gd name="connsiteY4" fmla="*/ 100012 h 442912"/>
              <a:gd name="connsiteX5" fmla="*/ 19917 w 588761"/>
              <a:gd name="connsiteY5" fmla="*/ 357187 h 442912"/>
              <a:gd name="connsiteX6" fmla="*/ 34205 w 588761"/>
              <a:gd name="connsiteY6" fmla="*/ 400050 h 442912"/>
              <a:gd name="connsiteX7" fmla="*/ 119930 w 588761"/>
              <a:gd name="connsiteY7" fmla="*/ 428625 h 442912"/>
              <a:gd name="connsiteX8" fmla="*/ 162792 w 588761"/>
              <a:gd name="connsiteY8" fmla="*/ 442912 h 442912"/>
              <a:gd name="connsiteX9" fmla="*/ 391392 w 588761"/>
              <a:gd name="connsiteY9" fmla="*/ 428625 h 442912"/>
              <a:gd name="connsiteX10" fmla="*/ 519980 w 588761"/>
              <a:gd name="connsiteY10" fmla="*/ 385762 h 442912"/>
              <a:gd name="connsiteX11" fmla="*/ 562842 w 588761"/>
              <a:gd name="connsiteY11" fmla="*/ 371475 h 442912"/>
              <a:gd name="connsiteX12" fmla="*/ 562842 w 588761"/>
              <a:gd name="connsiteY12" fmla="*/ 128587 h 442912"/>
              <a:gd name="connsiteX13" fmla="*/ 519980 w 588761"/>
              <a:gd name="connsiteY13" fmla="*/ 114300 h 442912"/>
              <a:gd name="connsiteX14" fmla="*/ 334242 w 588761"/>
              <a:gd name="connsiteY14" fmla="*/ 57150 h 442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88761" h="442912">
                <a:moveTo>
                  <a:pt x="391392" y="0"/>
                </a:moveTo>
                <a:lnTo>
                  <a:pt x="277092" y="14287"/>
                </a:lnTo>
                <a:cubicBezTo>
                  <a:pt x="229522" y="19573"/>
                  <a:pt x="181710" y="22638"/>
                  <a:pt x="134217" y="28575"/>
                </a:cubicBezTo>
                <a:cubicBezTo>
                  <a:pt x="105472" y="32168"/>
                  <a:pt x="77067" y="38100"/>
                  <a:pt x="48492" y="42862"/>
                </a:cubicBezTo>
                <a:cubicBezTo>
                  <a:pt x="38967" y="61912"/>
                  <a:pt x="28307" y="80435"/>
                  <a:pt x="19917" y="100012"/>
                </a:cubicBezTo>
                <a:cubicBezTo>
                  <a:pt x="-17479" y="187272"/>
                  <a:pt x="6861" y="239686"/>
                  <a:pt x="19917" y="357187"/>
                </a:cubicBezTo>
                <a:cubicBezTo>
                  <a:pt x="21580" y="372155"/>
                  <a:pt x="21950" y="391296"/>
                  <a:pt x="34205" y="400050"/>
                </a:cubicBezTo>
                <a:cubicBezTo>
                  <a:pt x="58715" y="417557"/>
                  <a:pt x="91355" y="419100"/>
                  <a:pt x="119930" y="428625"/>
                </a:cubicBezTo>
                <a:lnTo>
                  <a:pt x="162792" y="442912"/>
                </a:lnTo>
                <a:cubicBezTo>
                  <a:pt x="238992" y="438150"/>
                  <a:pt x="315743" y="438941"/>
                  <a:pt x="391392" y="428625"/>
                </a:cubicBezTo>
                <a:cubicBezTo>
                  <a:pt x="391398" y="428624"/>
                  <a:pt x="498546" y="392907"/>
                  <a:pt x="519980" y="385762"/>
                </a:cubicBezTo>
                <a:lnTo>
                  <a:pt x="562842" y="371475"/>
                </a:lnTo>
                <a:cubicBezTo>
                  <a:pt x="593013" y="280963"/>
                  <a:pt x="601528" y="273660"/>
                  <a:pt x="562842" y="128587"/>
                </a:cubicBezTo>
                <a:cubicBezTo>
                  <a:pt x="558962" y="114035"/>
                  <a:pt x="534267" y="119062"/>
                  <a:pt x="519980" y="114300"/>
                </a:cubicBezTo>
                <a:cubicBezTo>
                  <a:pt x="406516" y="38658"/>
                  <a:pt x="468598" y="57150"/>
                  <a:pt x="334242" y="5715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DF0946-81B4-EF94-A47F-EECA0EACBE1A}"/>
              </a:ext>
            </a:extLst>
          </p:cNvPr>
          <p:cNvSpPr txBox="1"/>
          <p:nvPr/>
        </p:nvSpPr>
        <p:spPr>
          <a:xfrm>
            <a:off x="8769647" y="5053973"/>
            <a:ext cx="2804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err="1"/>
              <a:t>Average</a:t>
            </a:r>
            <a:r>
              <a:rPr lang="nl-NL" dirty="0"/>
              <a:t> </a:t>
            </a:r>
            <a:r>
              <a:rPr lang="nl-NL" dirty="0" err="1"/>
              <a:t>excitation</a:t>
            </a:r>
            <a:r>
              <a:rPr lang="nl-NL" dirty="0"/>
              <a:t> </a:t>
            </a:r>
            <a:r>
              <a:rPr lang="nl-NL" dirty="0" err="1"/>
              <a:t>potential</a:t>
            </a:r>
            <a:endParaRPr lang="nl-NL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39D6874-0D44-DE90-E5B0-AFB79661CE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7514" y="1865393"/>
            <a:ext cx="2664706" cy="150693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1651C62-12D0-FF0C-44E1-4D57189D7D1D}"/>
              </a:ext>
            </a:extLst>
          </p:cNvPr>
          <p:cNvSpPr txBox="1"/>
          <p:nvPr/>
        </p:nvSpPr>
        <p:spPr>
          <a:xfrm>
            <a:off x="838200" y="2299020"/>
            <a:ext cx="68593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/>
              <a:t>Let </a:t>
            </a:r>
            <a:r>
              <a:rPr lang="nl-NL" sz="2400" dirty="0" err="1"/>
              <a:t>the</a:t>
            </a:r>
            <a:r>
              <a:rPr lang="nl-NL" sz="2400" dirty="0"/>
              <a:t> test </a:t>
            </a:r>
            <a:r>
              <a:rPr lang="nl-NL" sz="2400" dirty="0" err="1"/>
              <a:t>particle</a:t>
            </a:r>
            <a:r>
              <a:rPr lang="nl-NL" sz="2400" dirty="0"/>
              <a:t> move </a:t>
            </a:r>
            <a:r>
              <a:rPr lang="nl-NL" sz="2400" dirty="0" err="1"/>
              <a:t>through</a:t>
            </a:r>
            <a:r>
              <a:rPr lang="nl-NL" sz="2400" dirty="0"/>
              <a:t> a tube of </a:t>
            </a:r>
            <a:r>
              <a:rPr lang="nl-NL" sz="2400" dirty="0" err="1"/>
              <a:t>electrons</a:t>
            </a:r>
            <a:endParaRPr lang="nl-NL" sz="2400" dirty="0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3BCAC877-8656-0131-6F8B-09DBCF29EBC3}"/>
              </a:ext>
            </a:extLst>
          </p:cNvPr>
          <p:cNvSpPr/>
          <p:nvPr/>
        </p:nvSpPr>
        <p:spPr>
          <a:xfrm>
            <a:off x="5643563" y="4014788"/>
            <a:ext cx="1828800" cy="1171575"/>
          </a:xfrm>
          <a:custGeom>
            <a:avLst/>
            <a:gdLst>
              <a:gd name="connsiteX0" fmla="*/ 200189 w 1900402"/>
              <a:gd name="connsiteY0" fmla="*/ 157162 h 1100137"/>
              <a:gd name="connsiteX1" fmla="*/ 85889 w 1900402"/>
              <a:gd name="connsiteY1" fmla="*/ 271462 h 1100137"/>
              <a:gd name="connsiteX2" fmla="*/ 28739 w 1900402"/>
              <a:gd name="connsiteY2" fmla="*/ 357187 h 1100137"/>
              <a:gd name="connsiteX3" fmla="*/ 164 w 1900402"/>
              <a:gd name="connsiteY3" fmla="*/ 471487 h 1100137"/>
              <a:gd name="connsiteX4" fmla="*/ 43027 w 1900402"/>
              <a:gd name="connsiteY4" fmla="*/ 757237 h 1100137"/>
              <a:gd name="connsiteX5" fmla="*/ 171614 w 1900402"/>
              <a:gd name="connsiteY5" fmla="*/ 857250 h 1100137"/>
              <a:gd name="connsiteX6" fmla="*/ 257339 w 1900402"/>
              <a:gd name="connsiteY6" fmla="*/ 885825 h 1100137"/>
              <a:gd name="connsiteX7" fmla="*/ 414502 w 1900402"/>
              <a:gd name="connsiteY7" fmla="*/ 942975 h 1100137"/>
              <a:gd name="connsiteX8" fmla="*/ 471652 w 1900402"/>
              <a:gd name="connsiteY8" fmla="*/ 957262 h 1100137"/>
              <a:gd name="connsiteX9" fmla="*/ 514514 w 1900402"/>
              <a:gd name="connsiteY9" fmla="*/ 985837 h 1100137"/>
              <a:gd name="connsiteX10" fmla="*/ 557377 w 1900402"/>
              <a:gd name="connsiteY10" fmla="*/ 1000125 h 1100137"/>
              <a:gd name="connsiteX11" fmla="*/ 714539 w 1900402"/>
              <a:gd name="connsiteY11" fmla="*/ 1028700 h 1100137"/>
              <a:gd name="connsiteX12" fmla="*/ 857414 w 1900402"/>
              <a:gd name="connsiteY12" fmla="*/ 1071562 h 1100137"/>
              <a:gd name="connsiteX13" fmla="*/ 957427 w 1900402"/>
              <a:gd name="connsiteY13" fmla="*/ 1100137 h 1100137"/>
              <a:gd name="connsiteX14" fmla="*/ 1386052 w 1900402"/>
              <a:gd name="connsiteY14" fmla="*/ 1071562 h 1100137"/>
              <a:gd name="connsiteX15" fmla="*/ 1543214 w 1900402"/>
              <a:gd name="connsiteY15" fmla="*/ 1042987 h 1100137"/>
              <a:gd name="connsiteX16" fmla="*/ 1586077 w 1900402"/>
              <a:gd name="connsiteY16" fmla="*/ 1028700 h 1100137"/>
              <a:gd name="connsiteX17" fmla="*/ 1643227 w 1900402"/>
              <a:gd name="connsiteY17" fmla="*/ 1014412 h 1100137"/>
              <a:gd name="connsiteX18" fmla="*/ 1714664 w 1900402"/>
              <a:gd name="connsiteY18" fmla="*/ 985837 h 1100137"/>
              <a:gd name="connsiteX19" fmla="*/ 1800389 w 1900402"/>
              <a:gd name="connsiteY19" fmla="*/ 957262 h 1100137"/>
              <a:gd name="connsiteX20" fmla="*/ 1843252 w 1900402"/>
              <a:gd name="connsiteY20" fmla="*/ 914400 h 1100137"/>
              <a:gd name="connsiteX21" fmla="*/ 1900402 w 1900402"/>
              <a:gd name="connsiteY21" fmla="*/ 828675 h 1100137"/>
              <a:gd name="connsiteX22" fmla="*/ 1886114 w 1900402"/>
              <a:gd name="connsiteY22" fmla="*/ 557212 h 1100137"/>
              <a:gd name="connsiteX23" fmla="*/ 1857539 w 1900402"/>
              <a:gd name="connsiteY23" fmla="*/ 471487 h 1100137"/>
              <a:gd name="connsiteX24" fmla="*/ 1757527 w 1900402"/>
              <a:gd name="connsiteY24" fmla="*/ 371475 h 1100137"/>
              <a:gd name="connsiteX25" fmla="*/ 1671802 w 1900402"/>
              <a:gd name="connsiteY25" fmla="*/ 271462 h 1100137"/>
              <a:gd name="connsiteX26" fmla="*/ 1557502 w 1900402"/>
              <a:gd name="connsiteY26" fmla="*/ 185737 h 1100137"/>
              <a:gd name="connsiteX27" fmla="*/ 1457489 w 1900402"/>
              <a:gd name="connsiteY27" fmla="*/ 114300 h 1100137"/>
              <a:gd name="connsiteX28" fmla="*/ 1371764 w 1900402"/>
              <a:gd name="connsiteY28" fmla="*/ 42862 h 1100137"/>
              <a:gd name="connsiteX29" fmla="*/ 1257464 w 1900402"/>
              <a:gd name="connsiteY29" fmla="*/ 0 h 1100137"/>
              <a:gd name="connsiteX30" fmla="*/ 785977 w 1900402"/>
              <a:gd name="connsiteY30" fmla="*/ 14287 h 1100137"/>
              <a:gd name="connsiteX31" fmla="*/ 714539 w 1900402"/>
              <a:gd name="connsiteY31" fmla="*/ 28575 h 1100137"/>
              <a:gd name="connsiteX32" fmla="*/ 557377 w 1900402"/>
              <a:gd name="connsiteY32" fmla="*/ 57150 h 1100137"/>
              <a:gd name="connsiteX33" fmla="*/ 514514 w 1900402"/>
              <a:gd name="connsiteY33" fmla="*/ 85725 h 1100137"/>
              <a:gd name="connsiteX34" fmla="*/ 314489 w 1900402"/>
              <a:gd name="connsiteY34" fmla="*/ 128587 h 1100137"/>
              <a:gd name="connsiteX35" fmla="*/ 200189 w 1900402"/>
              <a:gd name="connsiteY35" fmla="*/ 157162 h 1100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900402" h="1100137">
                <a:moveTo>
                  <a:pt x="200189" y="157162"/>
                </a:moveTo>
                <a:cubicBezTo>
                  <a:pt x="162089" y="180974"/>
                  <a:pt x="120955" y="230552"/>
                  <a:pt x="85889" y="271462"/>
                </a:cubicBezTo>
                <a:cubicBezTo>
                  <a:pt x="63539" y="297537"/>
                  <a:pt x="28739" y="357187"/>
                  <a:pt x="28739" y="357187"/>
                </a:cubicBezTo>
                <a:cubicBezTo>
                  <a:pt x="18846" y="386869"/>
                  <a:pt x="-2060" y="443683"/>
                  <a:pt x="164" y="471487"/>
                </a:cubicBezTo>
                <a:cubicBezTo>
                  <a:pt x="7845" y="567496"/>
                  <a:pt x="18715" y="664040"/>
                  <a:pt x="43027" y="757237"/>
                </a:cubicBezTo>
                <a:cubicBezTo>
                  <a:pt x="50072" y="784241"/>
                  <a:pt x="171229" y="857122"/>
                  <a:pt x="171614" y="857250"/>
                </a:cubicBezTo>
                <a:cubicBezTo>
                  <a:pt x="200189" y="866775"/>
                  <a:pt x="228973" y="875694"/>
                  <a:pt x="257339" y="885825"/>
                </a:cubicBezTo>
                <a:cubicBezTo>
                  <a:pt x="271071" y="890729"/>
                  <a:pt x="375478" y="931825"/>
                  <a:pt x="414502" y="942975"/>
                </a:cubicBezTo>
                <a:cubicBezTo>
                  <a:pt x="433383" y="948369"/>
                  <a:pt x="452602" y="952500"/>
                  <a:pt x="471652" y="957262"/>
                </a:cubicBezTo>
                <a:cubicBezTo>
                  <a:pt x="485939" y="966787"/>
                  <a:pt x="499156" y="978158"/>
                  <a:pt x="514514" y="985837"/>
                </a:cubicBezTo>
                <a:cubicBezTo>
                  <a:pt x="527985" y="992572"/>
                  <a:pt x="542896" y="995988"/>
                  <a:pt x="557377" y="1000125"/>
                </a:cubicBezTo>
                <a:cubicBezTo>
                  <a:pt x="671928" y="1032854"/>
                  <a:pt x="552676" y="994015"/>
                  <a:pt x="714539" y="1028700"/>
                </a:cubicBezTo>
                <a:cubicBezTo>
                  <a:pt x="830792" y="1053612"/>
                  <a:pt x="780895" y="1049699"/>
                  <a:pt x="857414" y="1071562"/>
                </a:cubicBezTo>
                <a:cubicBezTo>
                  <a:pt x="983003" y="1107445"/>
                  <a:pt x="854650" y="1065880"/>
                  <a:pt x="957427" y="1100137"/>
                </a:cubicBezTo>
                <a:cubicBezTo>
                  <a:pt x="1167414" y="1089638"/>
                  <a:pt x="1210295" y="1092239"/>
                  <a:pt x="1386052" y="1071562"/>
                </a:cubicBezTo>
                <a:cubicBezTo>
                  <a:pt x="1454864" y="1063466"/>
                  <a:pt x="1482921" y="1060213"/>
                  <a:pt x="1543214" y="1042987"/>
                </a:cubicBezTo>
                <a:cubicBezTo>
                  <a:pt x="1557695" y="1038850"/>
                  <a:pt x="1571596" y="1032837"/>
                  <a:pt x="1586077" y="1028700"/>
                </a:cubicBezTo>
                <a:cubicBezTo>
                  <a:pt x="1604958" y="1023306"/>
                  <a:pt x="1624598" y="1020622"/>
                  <a:pt x="1643227" y="1014412"/>
                </a:cubicBezTo>
                <a:cubicBezTo>
                  <a:pt x="1667558" y="1006302"/>
                  <a:pt x="1690561" y="994602"/>
                  <a:pt x="1714664" y="985837"/>
                </a:cubicBezTo>
                <a:cubicBezTo>
                  <a:pt x="1742971" y="975543"/>
                  <a:pt x="1800389" y="957262"/>
                  <a:pt x="1800389" y="957262"/>
                </a:cubicBezTo>
                <a:cubicBezTo>
                  <a:pt x="1814677" y="942975"/>
                  <a:pt x="1830847" y="930349"/>
                  <a:pt x="1843252" y="914400"/>
                </a:cubicBezTo>
                <a:cubicBezTo>
                  <a:pt x="1864337" y="887291"/>
                  <a:pt x="1900402" y="828675"/>
                  <a:pt x="1900402" y="828675"/>
                </a:cubicBezTo>
                <a:cubicBezTo>
                  <a:pt x="1895639" y="738187"/>
                  <a:pt x="1896910" y="647179"/>
                  <a:pt x="1886114" y="557212"/>
                </a:cubicBezTo>
                <a:cubicBezTo>
                  <a:pt x="1882525" y="527306"/>
                  <a:pt x="1878838" y="492786"/>
                  <a:pt x="1857539" y="471487"/>
                </a:cubicBezTo>
                <a:cubicBezTo>
                  <a:pt x="1824202" y="438150"/>
                  <a:pt x="1785815" y="409192"/>
                  <a:pt x="1757527" y="371475"/>
                </a:cubicBezTo>
                <a:cubicBezTo>
                  <a:pt x="1727376" y="331274"/>
                  <a:pt x="1710428" y="303066"/>
                  <a:pt x="1671802" y="271462"/>
                </a:cubicBezTo>
                <a:cubicBezTo>
                  <a:pt x="1634942" y="241304"/>
                  <a:pt x="1594362" y="215895"/>
                  <a:pt x="1557502" y="185737"/>
                </a:cubicBezTo>
                <a:cubicBezTo>
                  <a:pt x="1466482" y="111267"/>
                  <a:pt x="1567598" y="169355"/>
                  <a:pt x="1457489" y="114300"/>
                </a:cubicBezTo>
                <a:cubicBezTo>
                  <a:pt x="1425889" y="82699"/>
                  <a:pt x="1411549" y="62755"/>
                  <a:pt x="1371764" y="42862"/>
                </a:cubicBezTo>
                <a:cubicBezTo>
                  <a:pt x="1337590" y="25775"/>
                  <a:pt x="1294565" y="12366"/>
                  <a:pt x="1257464" y="0"/>
                </a:cubicBezTo>
                <a:cubicBezTo>
                  <a:pt x="1100302" y="4762"/>
                  <a:pt x="942994" y="6023"/>
                  <a:pt x="785977" y="14287"/>
                </a:cubicBezTo>
                <a:cubicBezTo>
                  <a:pt x="761726" y="15563"/>
                  <a:pt x="738493" y="24583"/>
                  <a:pt x="714539" y="28575"/>
                </a:cubicBezTo>
                <a:cubicBezTo>
                  <a:pt x="560957" y="54172"/>
                  <a:pt x="667099" y="29718"/>
                  <a:pt x="557377" y="57150"/>
                </a:cubicBezTo>
                <a:cubicBezTo>
                  <a:pt x="543089" y="66675"/>
                  <a:pt x="530206" y="78751"/>
                  <a:pt x="514514" y="85725"/>
                </a:cubicBezTo>
                <a:cubicBezTo>
                  <a:pt x="446969" y="115745"/>
                  <a:pt x="389068" y="124200"/>
                  <a:pt x="314489" y="128587"/>
                </a:cubicBezTo>
                <a:cubicBezTo>
                  <a:pt x="271701" y="131104"/>
                  <a:pt x="238289" y="133350"/>
                  <a:pt x="200189" y="157162"/>
                </a:cubicBez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1A5B4F2-2369-A1AC-5409-1DFED4D47835}"/>
              </a:ext>
            </a:extLst>
          </p:cNvPr>
          <p:cNvSpPr txBox="1"/>
          <p:nvPr/>
        </p:nvSpPr>
        <p:spPr>
          <a:xfrm>
            <a:off x="5864523" y="5238639"/>
            <a:ext cx="1716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err="1"/>
              <a:t>Electron</a:t>
            </a:r>
            <a:r>
              <a:rPr lang="nl-NL" dirty="0"/>
              <a:t> </a:t>
            </a:r>
            <a:r>
              <a:rPr lang="nl-NL" dirty="0" err="1"/>
              <a:t>Density</a:t>
            </a:r>
            <a:endParaRPr lang="nl-NL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F3EE3D-0538-4C85-5D33-AD5069EB1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Topical Lectures July 2026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A4133B-8431-2D1B-5438-DCB2C6E72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06/07/2026</a:t>
            </a:r>
            <a:endParaRPr lang="en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F483EA-0D93-FA33-6EFF-3C383A60F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7B197-31B6-274E-875D-CA54851CC2C8}" type="slidenum">
              <a:rPr lang="en-NL" smtClean="0"/>
              <a:t>9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9449497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</TotalTime>
  <Words>1000</Words>
  <Application>Microsoft Macintosh PowerPoint</Application>
  <PresentationFormat>Widescreen</PresentationFormat>
  <Paragraphs>255</Paragraphs>
  <Slides>34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American Typewriter</vt:lpstr>
      <vt:lpstr>Aptos</vt:lpstr>
      <vt:lpstr>Aptos Display</vt:lpstr>
      <vt:lpstr>Arial</vt:lpstr>
      <vt:lpstr>Symbol</vt:lpstr>
      <vt:lpstr>Wingdings</vt:lpstr>
      <vt:lpstr>Office Theme</vt:lpstr>
      <vt:lpstr>Cosmic Ray Detection</vt:lpstr>
      <vt:lpstr>Outline</vt:lpstr>
      <vt:lpstr>Basics</vt:lpstr>
      <vt:lpstr>Energy loss: Bethe-Bloch</vt:lpstr>
      <vt:lpstr>Classical Energy-loss formula</vt:lpstr>
      <vt:lpstr>Classical Energy-loss formula</vt:lpstr>
      <vt:lpstr>Classical Energy-loss formula</vt:lpstr>
      <vt:lpstr>Classical Energy-loss formula</vt:lpstr>
      <vt:lpstr>Classical Energy-loss formula</vt:lpstr>
      <vt:lpstr>PowerPoint Presentation</vt:lpstr>
      <vt:lpstr>PowerPoint Presentation</vt:lpstr>
      <vt:lpstr>Fluctuations in Energy loss</vt:lpstr>
      <vt:lpstr>Landau Fluctuations</vt:lpstr>
      <vt:lpstr>Cherenkov Radiation</vt:lpstr>
      <vt:lpstr>Organic scintillators</vt:lpstr>
      <vt:lpstr>Schematic of scintillator useage</vt:lpstr>
      <vt:lpstr>Air Showers</vt:lpstr>
      <vt:lpstr>Energy Transfer</vt:lpstr>
      <vt:lpstr>Energy Transfer</vt:lpstr>
      <vt:lpstr>Air shower content</vt:lpstr>
      <vt:lpstr>Particle Energies</vt:lpstr>
      <vt:lpstr>Rough description of An Air shower</vt:lpstr>
      <vt:lpstr>Creation of a radio signal</vt:lpstr>
      <vt:lpstr>Macroscopic picture of the Radio Signal</vt:lpstr>
      <vt:lpstr>MIcroscopic picture of the Radio Signal</vt:lpstr>
      <vt:lpstr>The Pierre Auger Observatory</vt:lpstr>
      <vt:lpstr>The Pierre Auger Observatory</vt:lpstr>
      <vt:lpstr>The Pierre Auger Observatory</vt:lpstr>
      <vt:lpstr>Hands-on: Determine the (vertical) muon flux</vt:lpstr>
      <vt:lpstr>Hands-on: Determine the (vertical) muon flux</vt:lpstr>
      <vt:lpstr>Hands-on: Determine the (vertical) muon flux</vt:lpstr>
      <vt:lpstr>Hands-on: Determine the (vertical) muon flux</vt:lpstr>
      <vt:lpstr>Hands-on: Determine the (vertical) muon flux</vt:lpstr>
      <vt:lpstr>Hands-on: Determine the (vertical) muon flux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Timmermans, C.W.J.P. (Charles)</dc:creator>
  <cp:lastModifiedBy>Timmermans, C.W.J.P. (Charles)</cp:lastModifiedBy>
  <cp:revision>5</cp:revision>
  <dcterms:created xsi:type="dcterms:W3CDTF">2026-07-05T07:10:18Z</dcterms:created>
  <dcterms:modified xsi:type="dcterms:W3CDTF">2026-07-06T10:14:26Z</dcterms:modified>
</cp:coreProperties>
</file>