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94" r:id="rId2"/>
    <p:sldId id="291" r:id="rId3"/>
    <p:sldId id="295" r:id="rId4"/>
    <p:sldId id="319" r:id="rId5"/>
    <p:sldId id="297" r:id="rId6"/>
    <p:sldId id="303" r:id="rId7"/>
    <p:sldId id="322" r:id="rId8"/>
    <p:sldId id="310" r:id="rId9"/>
    <p:sldId id="289" r:id="rId10"/>
    <p:sldId id="292" r:id="rId11"/>
    <p:sldId id="298" r:id="rId12"/>
    <p:sldId id="313" r:id="rId13"/>
    <p:sldId id="267" r:id="rId14"/>
    <p:sldId id="311" r:id="rId15"/>
    <p:sldId id="320" r:id="rId16"/>
    <p:sldId id="288" r:id="rId17"/>
    <p:sldId id="308" r:id="rId18"/>
    <p:sldId id="314" r:id="rId19"/>
    <p:sldId id="312" r:id="rId20"/>
    <p:sldId id="300" r:id="rId21"/>
    <p:sldId id="315" r:id="rId22"/>
    <p:sldId id="316" r:id="rId23"/>
    <p:sldId id="301" r:id="rId24"/>
    <p:sldId id="321" r:id="rId25"/>
    <p:sldId id="274" r:id="rId26"/>
    <p:sldId id="323" r:id="rId27"/>
    <p:sldId id="317" r:id="rId28"/>
    <p:sldId id="296" r:id="rId29"/>
    <p:sldId id="304" r:id="rId30"/>
    <p:sldId id="309" r:id="rId31"/>
    <p:sldId id="269" r:id="rId32"/>
    <p:sldId id="318" r:id="rId33"/>
    <p:sldId id="305" r:id="rId34"/>
    <p:sldId id="306" r:id="rId35"/>
    <p:sldId id="307" r:id="rId3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E5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582" autoAdjust="0"/>
  </p:normalViewPr>
  <p:slideViewPr>
    <p:cSldViewPr snapToGrid="0">
      <p:cViewPr varScale="1">
        <p:scale>
          <a:sx n="69" d="100"/>
          <a:sy n="69" d="100"/>
        </p:scale>
        <p:origin x="115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9:35:24.505"/>
    </inkml:context>
    <inkml:brush xml:id="br0">
      <inkml:brushProperty name="width" value="0.05" units="cm"/>
      <inkml:brushProperty name="height" value="0.05" units="cm"/>
      <inkml:brushProperty name="color" value="#E71224"/>
    </inkml:brush>
  </inkml:definitions>
  <inkml:trace contextRef="#ctx0" brushRef="#br0">0 1 24575,'0'431'0,"9"-340"0,-1 25 0,-1-66 0,-4-37 0,-1 0 0,0 0 0,-1 14 0,0-16 0,0 0 0,1 0 0,0-1 0,4 15 0,6 33 0,-7-10 0,2 0 0,2 0 0,2-1 0,24 67 0,27 36 0,-53-132 0,0 0 0,1-1 0,19 23 0,-1-1 0,-16-22 0,2 0 0,19 19 0,-22-25 0,0 0 0,-1 1 0,0 0 0,-1 1 0,15 27 0,-14-23 0,0 0 0,1-1 0,14 17 0,5 7 0,24 33 0,-27-39 0,26 44 0,10 7 0,-60-80-1365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9:35:32.432"/>
    </inkml:context>
    <inkml:brush xml:id="br0">
      <inkml:brushProperty name="width" value="0.05" units="cm"/>
      <inkml:brushProperty name="height" value="0.05" units="cm"/>
      <inkml:brushProperty name="color" value="#E71224"/>
    </inkml:brush>
  </inkml:definitions>
  <inkml:trace contextRef="#ctx0" brushRef="#br0">5 0 24575,'-2'57'0,"1"-38"0,0 0 0,0 0 0,2 0 0,1 0 0,4 23 0,16 72 0,-1-43 0,14 57 0,-30-103 0,-2-15 0,-1 1 0,0-1 0,-1 1 0,0 12 0,-3 75 0,4 202 0,6-192 0,-4-79 0,2 1 0,1-1 0,17 47 0,-1 0 0,-6-29 0,1-2 0,2 0 0,48 77 0,-62-110 0,126 192 0,-118-188 0,1 0 0,1-1 0,0-1 0,20 15 0,-14-12 0,37 36 0,10 18-1365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9:35:40.565"/>
    </inkml:context>
    <inkml:brush xml:id="br0">
      <inkml:brushProperty name="width" value="0.05" units="cm"/>
      <inkml:brushProperty name="height" value="0.05" units="cm"/>
      <inkml:brushProperty name="color" value="#E71224"/>
    </inkml:brush>
  </inkml:definitions>
  <inkml:trace contextRef="#ctx0" brushRef="#br0">1 1 24575,'0'9'0,"-1"17"0,2 1 0,0-1 0,11 52 0,50 129 0,-56-180 0,-1 0 0,1 30 0,-3-27 0,9 44 0,20 51 0,9 27 0,15 69 0,-24-124 0,-19-63 0,-2-1 0,8 43 0,-15-59 0,0 0 0,11 23 0,3 12 0,-10-22 0,1-1 0,2 0 0,0-1 0,2 0 0,1-1 0,1 0 0,35 46 0,71 47 0,-98-98 0,1 0 0,34 23 0,34 7 0,-67-38-455,-2 0 0,24 19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1T09:36:57.193"/>
    </inkml:context>
    <inkml:brush xml:id="br0">
      <inkml:brushProperty name="width" value="0.05" units="cm"/>
      <inkml:brushProperty name="height" value="0.05" units="cm"/>
      <inkml:brushProperty name="color" value="#0E8BE8"/>
    </inkml:brush>
  </inkml:definitions>
  <inkml:trace contextRef="#ctx0" brushRef="#br0">0 0 24575,'3'0'0,"0"1"0,0-1 0,-1 1 0,1 0 0,0 0 0,-1 0 0,1 0 0,-1 1 0,1-1 0,-1 1 0,0-1 0,4 4 0,29 29 0,-16-14 0,-6-10 0,0 0 0,1 0 0,1-1 0,14 6 0,-23-12 0,35 21 0,-23-14 0,-1 0 0,34 13 0,-13-7 0,-30-12 0,1 0 0,0 0 0,0-1 0,17 4 0,13 8 0,-10-2 0,49 20 0,-37-15 0,46 14 0,93 36 0,-32-20 0,-115-37 0,47 9 0,-30-8 0,-6-2 0,63 20 0,-77-20 0,0 0 0,53 8 0,92 21 0,-53-14 0,-51-18 0,-55-6 0,1 0 0,-1 1 0,29 8 0,-19-3-273,1-2 0,-1 0 0,1-2 0,50-1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740A9-3409-49C5-8FBB-81EAFEEE75AF}" type="datetimeFigureOut">
              <a:rPr lang="nl-NL" smtClean="0"/>
              <a:t>20-4-2026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91BAE0-51A8-4397-B1C5-BBA186DFB7D7}" type="slidenum">
              <a:rPr lang="nl-NL" smtClean="0"/>
              <a:t>‹nr.›</a:t>
            </a:fld>
            <a:endParaRPr lang="nl-NL"/>
          </a:p>
        </p:txBody>
      </p:sp>
    </p:spTree>
    <p:extLst>
      <p:ext uri="{BB962C8B-B14F-4D97-AF65-F5344CB8AC3E}">
        <p14:creationId xmlns:p14="http://schemas.microsoft.com/office/powerpoint/2010/main" val="809940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5092C-62C2-7818-4437-2379CA60D21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4B8FBC9-B3EF-5714-0C1F-09663C59006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7AB5B88-97BB-C2A1-B26F-27A42B34282F}"/>
              </a:ext>
            </a:extLst>
          </p:cNvPr>
          <p:cNvSpPr>
            <a:spLocks noGrp="1"/>
          </p:cNvSpPr>
          <p:nvPr>
            <p:ph type="body" idx="1"/>
          </p:nvPr>
        </p:nvSpPr>
        <p:spPr/>
        <p:txBody>
          <a:bodyPr/>
          <a:lstStyle/>
          <a:p>
            <a:r>
              <a:rPr lang="nl-NL" dirty="0" err="1"/>
              <a:t>Welcome</a:t>
            </a:r>
            <a:r>
              <a:rPr lang="nl-NL" dirty="0"/>
              <a:t> </a:t>
            </a:r>
            <a:r>
              <a:rPr lang="nl-NL" dirty="0" err="1"/>
              <a:t>all</a:t>
            </a:r>
            <a:r>
              <a:rPr lang="nl-NL" dirty="0"/>
              <a:t> </a:t>
            </a:r>
            <a:r>
              <a:rPr lang="nl-NL" dirty="0" err="1"/>
              <a:t>to</a:t>
            </a:r>
            <a:r>
              <a:rPr lang="nl-NL" dirty="0"/>
              <a:t> </a:t>
            </a:r>
            <a:r>
              <a:rPr lang="nl-NL" dirty="0" err="1"/>
              <a:t>my</a:t>
            </a:r>
            <a:r>
              <a:rPr lang="nl-NL" dirty="0"/>
              <a:t> master thesis </a:t>
            </a:r>
            <a:r>
              <a:rPr lang="nl-NL" dirty="0" err="1"/>
              <a:t>presentation</a:t>
            </a:r>
            <a:r>
              <a:rPr lang="nl-NL" dirty="0"/>
              <a:t>, </a:t>
            </a:r>
            <a:r>
              <a:rPr lang="nl-NL" dirty="0" err="1"/>
              <a:t>which</a:t>
            </a:r>
            <a:r>
              <a:rPr lang="nl-NL" dirty="0"/>
              <a:t> is about </a:t>
            </a:r>
            <a:r>
              <a:rPr lang="nl-NL" dirty="0" err="1"/>
              <a:t>measuring</a:t>
            </a:r>
            <a:r>
              <a:rPr lang="nl-NL" dirty="0"/>
              <a:t> delta gamma d from </a:t>
            </a:r>
            <a:r>
              <a:rPr lang="nl-NL" dirty="0" err="1"/>
              <a:t>the</a:t>
            </a:r>
            <a:r>
              <a:rPr lang="nl-NL" dirty="0"/>
              <a:t> B0 </a:t>
            </a:r>
            <a:r>
              <a:rPr lang="nl-NL" dirty="0" err="1"/>
              <a:t>to</a:t>
            </a:r>
            <a:r>
              <a:rPr lang="nl-NL" dirty="0"/>
              <a:t> J-</a:t>
            </a:r>
            <a:r>
              <a:rPr lang="nl-NL" dirty="0" err="1"/>
              <a:t>psi</a:t>
            </a:r>
            <a:r>
              <a:rPr lang="nl-NL" dirty="0"/>
              <a:t> </a:t>
            </a:r>
            <a:r>
              <a:rPr lang="nl-NL" dirty="0" err="1"/>
              <a:t>Kshort</a:t>
            </a:r>
            <a:r>
              <a:rPr lang="nl-NL" dirty="0"/>
              <a:t> and J-</a:t>
            </a:r>
            <a:r>
              <a:rPr lang="nl-NL" dirty="0" err="1"/>
              <a:t>psi</a:t>
            </a:r>
            <a:r>
              <a:rPr lang="nl-NL" dirty="0"/>
              <a:t> </a:t>
            </a:r>
            <a:r>
              <a:rPr lang="nl-NL" dirty="0" err="1"/>
              <a:t>Kstar</a:t>
            </a:r>
            <a:r>
              <a:rPr lang="nl-NL" dirty="0"/>
              <a:t> </a:t>
            </a:r>
            <a:r>
              <a:rPr lang="nl-NL" dirty="0" err="1"/>
              <a:t>decays</a:t>
            </a:r>
            <a:r>
              <a:rPr lang="nl-NL" dirty="0"/>
              <a:t>.</a:t>
            </a:r>
          </a:p>
        </p:txBody>
      </p:sp>
      <p:sp>
        <p:nvSpPr>
          <p:cNvPr id="4" name="Tijdelijke aanduiding voor dianummer 3">
            <a:extLst>
              <a:ext uri="{FF2B5EF4-FFF2-40B4-BE49-F238E27FC236}">
                <a16:creationId xmlns:a16="http://schemas.microsoft.com/office/drawing/2014/main" id="{F49B8134-36B7-8735-9A12-286F637D998F}"/>
              </a:ext>
            </a:extLst>
          </p:cNvPr>
          <p:cNvSpPr>
            <a:spLocks noGrp="1"/>
          </p:cNvSpPr>
          <p:nvPr>
            <p:ph type="sldNum" sz="quarter" idx="5"/>
          </p:nvPr>
        </p:nvSpPr>
        <p:spPr/>
        <p:txBody>
          <a:bodyPr/>
          <a:lstStyle/>
          <a:p>
            <a:fld id="{1691BAE0-51A8-4397-B1C5-BBA186DFB7D7}" type="slidenum">
              <a:rPr lang="nl-NL" smtClean="0"/>
              <a:t>1</a:t>
            </a:fld>
            <a:endParaRPr lang="nl-NL"/>
          </a:p>
        </p:txBody>
      </p:sp>
    </p:spTree>
    <p:extLst>
      <p:ext uri="{BB962C8B-B14F-4D97-AF65-F5344CB8AC3E}">
        <p14:creationId xmlns:p14="http://schemas.microsoft.com/office/powerpoint/2010/main" val="3291084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Tijdelijke aanduiding voor notities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 made some toy simulations to test this and the two plots you see here give some of the results from this testing. The plots show the deviation of the fit result from the generated value of the toy simulation for </a:t>
                </a:r>
                <a:r>
                  <a:rPr lang="en-US" sz="1200" b="0" i="0" u="none" strike="noStrike" kern="1200" dirty="0" err="1">
                    <a:solidFill>
                      <a:schemeClr val="tx1"/>
                    </a:solidFill>
                    <a:effectLst/>
                    <a:latin typeface="+mn-lt"/>
                    <a:ea typeface="+mn-ea"/>
                    <a:cs typeface="+mn-cs"/>
                  </a:rPr>
                  <a:t>deltagammad</a:t>
                </a:r>
                <a:r>
                  <a:rPr lang="en-US" sz="1200" b="0" i="0" u="none" strike="noStrike" kern="1200" dirty="0">
                    <a:solidFill>
                      <a:schemeClr val="tx1"/>
                    </a:solidFill>
                    <a:effectLst/>
                    <a:latin typeface="+mn-lt"/>
                    <a:ea typeface="+mn-ea"/>
                    <a:cs typeface="+mn-cs"/>
                  </a:rPr>
                  <a:t>. So if the fit would be perfect, I would get a spike at 0. In this plot for the </a:t>
                </a:r>
                <a:r>
                  <a:rPr lang="en-US" sz="1200" b="0" i="0" u="none" strike="noStrike" kern="1200" dirty="0" err="1">
                    <a:solidFill>
                      <a:schemeClr val="tx1"/>
                    </a:solidFill>
                    <a:effectLst/>
                    <a:latin typeface="+mn-lt"/>
                    <a:ea typeface="+mn-ea"/>
                    <a:cs typeface="+mn-cs"/>
                  </a:rPr>
                  <a:t>roosimultaneous</a:t>
                </a:r>
                <a:r>
                  <a:rPr lang="en-US" sz="1200" b="0" i="0" u="none" strike="noStrike" kern="1200" dirty="0">
                    <a:solidFill>
                      <a:schemeClr val="tx1"/>
                    </a:solidFill>
                    <a:effectLst/>
                    <a:latin typeface="+mn-lt"/>
                    <a:ea typeface="+mn-ea"/>
                    <a:cs typeface="+mn-cs"/>
                  </a:rPr>
                  <a:t>, we indeed see this peak around zero. But for the model using the ratio, we don’t.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So this did not work as well as we had hoped and due to time limits</a:t>
                </a:r>
                <a:r>
                  <a:rPr lang="en-US" sz="1200" b="0" i="0" u="none" strike="noStrike" kern="1200" baseline="0" dirty="0">
                    <a:solidFill>
                      <a:schemeClr val="tx1"/>
                    </a:solidFill>
                    <a:effectLst/>
                    <a:latin typeface="+mn-lt"/>
                    <a:ea typeface="+mn-ea"/>
                    <a:cs typeface="+mn-cs"/>
                  </a:rPr>
                  <a:t> </a:t>
                </a:r>
              </a:p>
              <a:p>
                <a:pPr rtl="0"/>
                <a:r>
                  <a:rPr lang="en-US" sz="1200" b="0" i="0" u="none" strike="noStrike" kern="1200" baseline="0" dirty="0">
                    <a:solidFill>
                      <a:schemeClr val="tx1"/>
                    </a:solidFill>
                    <a:effectLst/>
                    <a:latin typeface="+mn-lt"/>
                    <a:ea typeface="+mn-ea"/>
                    <a:cs typeface="+mn-cs"/>
                  </a:rPr>
                  <a:t>I moved on with the analysis by using the </a:t>
                </a:r>
                <a:r>
                  <a:rPr lang="en-US" sz="1200" b="0" i="0" u="none" strike="noStrike" kern="1200" baseline="0" dirty="0" err="1">
                    <a:solidFill>
                      <a:schemeClr val="tx1"/>
                    </a:solidFill>
                    <a:effectLst/>
                    <a:latin typeface="+mn-lt"/>
                    <a:ea typeface="+mn-ea"/>
                    <a:cs typeface="+mn-cs"/>
                  </a:rPr>
                  <a:t>RooSimultaneous</a:t>
                </a:r>
                <a:r>
                  <a:rPr lang="en-US" sz="1200" b="0" i="0" u="none" strike="noStrike" kern="1200" baseline="0" dirty="0">
                    <a:solidFill>
                      <a:schemeClr val="tx1"/>
                    </a:solidFill>
                    <a:effectLst/>
                    <a:latin typeface="+mn-lt"/>
                    <a:ea typeface="+mn-ea"/>
                    <a:cs typeface="+mn-cs"/>
                  </a:rPr>
                  <a:t> function</a:t>
                </a:r>
                <a:r>
                  <a:rPr lang="en-US" sz="1200" b="0" i="0" u="none" strike="noStrike" kern="1200" dirty="0">
                    <a:solidFill>
                      <a:schemeClr val="tx1"/>
                    </a:solidFill>
                    <a:effectLst/>
                    <a:latin typeface="+mn-lt"/>
                    <a:ea typeface="+mn-ea"/>
                    <a:cs typeface="+mn-cs"/>
                  </a:rPr>
                  <a:t>.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However, in the end, </a:t>
                </a:r>
                <a:r>
                  <a:rPr lang="en-US" sz="1200" b="0" i="0" u="none" strike="noStrike" kern="1200" dirty="0" err="1">
                    <a:solidFill>
                      <a:schemeClr val="tx1"/>
                    </a:solidFill>
                    <a:effectLst/>
                    <a:latin typeface="+mn-lt"/>
                    <a:ea typeface="+mn-ea"/>
                    <a:cs typeface="+mn-cs"/>
                  </a:rPr>
                  <a:t>RooSimultaneous</a:t>
                </a:r>
                <a:r>
                  <a:rPr lang="en-US" sz="1200" b="0" i="0" u="none" strike="noStrike" kern="1200" dirty="0">
                    <a:solidFill>
                      <a:schemeClr val="tx1"/>
                    </a:solidFill>
                    <a:effectLst/>
                    <a:latin typeface="+mn-lt"/>
                    <a:ea typeface="+mn-ea"/>
                    <a:cs typeface="+mn-cs"/>
                  </a:rPr>
                  <a:t> is probably implicitly already fitting through the ratio, because it needs to account for both samples at the same time. </a:t>
                </a:r>
                <a:r>
                  <a:rPr lang="en-US" sz="1200" b="0" i="0" kern="1200" dirty="0">
                    <a:solidFill>
                      <a:schemeClr val="tx1"/>
                    </a:solidFill>
                    <a:effectLst/>
                    <a:latin typeface="+mn-lt"/>
                    <a:ea typeface="+mn-ea"/>
                    <a:cs typeface="+mn-cs"/>
                  </a:rPr>
                  <a:t>The only way to maximize this jointly is to find the common </a:t>
                </a:r>
                <a14:m>
                  <m:oMath xmlns:m="http://schemas.openxmlformats.org/officeDocument/2006/math">
                    <m:r>
                      <m:rPr>
                        <m:sty m:val="p"/>
                      </m:rPr>
                      <a:rPr lang="en-US" sz="1200" kern="1200">
                        <a:solidFill>
                          <a:schemeClr val="tx1"/>
                        </a:solidFill>
                        <a:latin typeface="Cambria Math" panose="02040503050406030204" pitchFamily="18" charset="0"/>
                        <a:ea typeface="+mn-ea"/>
                        <a:cs typeface="+mn-cs"/>
                      </a:rPr>
                      <m:t>Δ</m:t>
                    </m:r>
                    <m:r>
                      <m:rPr>
                        <m:sty m:val="p"/>
                      </m:rPr>
                      <a:rPr lang="en-US" sz="1200" i="0" kern="1200">
                        <a:solidFill>
                          <a:schemeClr val="tx1"/>
                        </a:solidFill>
                        <a:latin typeface="Cambria Math" panose="02040503050406030204" pitchFamily="18" charset="0"/>
                        <a:ea typeface="+mn-ea"/>
                        <a:cs typeface="+mn-cs"/>
                      </a:rPr>
                      <m:t>Γ</m:t>
                    </m:r>
                  </m:oMath>
                </a14:m>
                <a:r>
                  <a:rPr lang="en-US" sz="1200" b="0" i="0" kern="1200" dirty="0">
                    <a:solidFill>
                      <a:schemeClr val="tx1"/>
                    </a:solidFill>
                    <a:effectLst/>
                    <a:latin typeface="+mn-lt"/>
                    <a:ea typeface="+mn-ea"/>
                    <a:cs typeface="+mn-cs"/>
                  </a:rPr>
                  <a:t> that best describes </a:t>
                </a:r>
                <a:r>
                  <a:rPr lang="en-US" sz="1200" b="1" i="0" kern="1200" dirty="0">
                    <a:solidFill>
                      <a:schemeClr val="tx1"/>
                    </a:solidFill>
                    <a:effectLst/>
                    <a:latin typeface="+mn-lt"/>
                    <a:ea typeface="+mn-ea"/>
                    <a:cs typeface="+mn-cs"/>
                  </a:rPr>
                  <a:t>both samples simultaneously</a:t>
                </a:r>
                <a:r>
                  <a:rPr lang="en-US" sz="1200" b="0" i="0" kern="1200" dirty="0">
                    <a:solidFill>
                      <a:schemeClr val="tx1"/>
                    </a:solidFill>
                    <a:effectLst/>
                    <a:latin typeface="+mn-lt"/>
                    <a:ea typeface="+mn-ea"/>
                    <a:cs typeface="+mn-cs"/>
                  </a:rPr>
                  <a:t>, which is mathematically equivalent to constraining the ratio of the two distributions. It</a:t>
                </a:r>
                <a:r>
                  <a:rPr lang="en-US" sz="1200" b="0" i="0" kern="1200" baseline="0" dirty="0">
                    <a:solidFill>
                      <a:schemeClr val="tx1"/>
                    </a:solidFill>
                    <a:effectLst/>
                    <a:latin typeface="+mn-lt"/>
                    <a:ea typeface="+mn-ea"/>
                    <a:cs typeface="+mn-cs"/>
                  </a:rPr>
                  <a:t> would still be nice to check this.</a:t>
                </a:r>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However, there were some problems with the model, because for instance, the fits with this pdf did not converge for some of the toy data that I generated. We found that the variable which represented the distribution of events over the two samples, which we put in as a fraction, was causing this. And when me and my supervisor Gerhard Raven tried to fix it in the code, we discovered that there was something wrong (at least for my usage) in two ROOT functions that I was using. Because efficiencies were being normalized, while efficiencies should not be normalized. So Gerhard made some new functions in ROOT which would do this correctly, which he named </a:t>
                </a:r>
                <a:r>
                  <a:rPr lang="en-US" sz="1200" b="0" i="0" u="none" strike="noStrike" kern="1200" dirty="0" err="1">
                    <a:solidFill>
                      <a:schemeClr val="tx1"/>
                    </a:solidFill>
                    <a:effectLst/>
                    <a:latin typeface="+mn-lt"/>
                    <a:ea typeface="+mn-ea"/>
                    <a:cs typeface="+mn-cs"/>
                  </a:rPr>
                  <a:t>RooBinomial</a:t>
                </a:r>
                <a:r>
                  <a:rPr lang="en-US" sz="1200" b="0" i="0" u="none" strike="noStrike" kern="1200" dirty="0">
                    <a:solidFill>
                      <a:schemeClr val="tx1"/>
                    </a:solidFill>
                    <a:effectLst/>
                    <a:latin typeface="+mn-lt"/>
                    <a:ea typeface="+mn-ea"/>
                    <a:cs typeface="+mn-cs"/>
                  </a:rPr>
                  <a:t>, and still the </a:t>
                </a:r>
                <a:r>
                  <a:rPr lang="en-US" sz="1200" b="0" i="0" u="none" strike="noStrike" kern="1200" dirty="0" err="1">
                    <a:solidFill>
                      <a:schemeClr val="tx1"/>
                    </a:solidFill>
                    <a:effectLst/>
                    <a:latin typeface="+mn-lt"/>
                    <a:ea typeface="+mn-ea"/>
                    <a:cs typeface="+mn-cs"/>
                  </a:rPr>
                  <a:t>RooSimultaneous</a:t>
                </a:r>
                <a:r>
                  <a:rPr lang="en-US" sz="1200" b="0" i="0" u="none" strike="noStrike" kern="1200" dirty="0">
                    <a:solidFill>
                      <a:schemeClr val="tx1"/>
                    </a:solidFill>
                    <a:effectLst/>
                    <a:latin typeface="+mn-lt"/>
                    <a:ea typeface="+mn-ea"/>
                    <a:cs typeface="+mn-cs"/>
                  </a:rPr>
                  <a:t> did a better job at fitting, as you see in the plot here. These show histograms of the distributions of the fit results of the main fit variables minus the one that the toys were generated with. </a:t>
                </a:r>
                <a:r>
                  <a:rPr lang="nl-NL" dirty="0" err="1"/>
                  <a:t>If</a:t>
                </a:r>
                <a:r>
                  <a:rPr lang="nl-NL" dirty="0"/>
                  <a:t> </a:t>
                </a:r>
                <a:r>
                  <a:rPr lang="nl-NL" dirty="0" err="1"/>
                  <a:t>the</a:t>
                </a:r>
                <a:r>
                  <a:rPr lang="nl-NL" dirty="0"/>
                  <a:t> fits </a:t>
                </a:r>
                <a:r>
                  <a:rPr lang="nl-NL" dirty="0" err="1"/>
                  <a:t>were</a:t>
                </a:r>
                <a:r>
                  <a:rPr lang="nl-NL" dirty="0"/>
                  <a:t> perfect, we </a:t>
                </a:r>
                <a:r>
                  <a:rPr lang="nl-NL" dirty="0" err="1"/>
                  <a:t>would</a:t>
                </a:r>
                <a:r>
                  <a:rPr lang="nl-NL" dirty="0"/>
                  <a:t> </a:t>
                </a:r>
                <a:r>
                  <a:rPr lang="nl-NL" dirty="0" err="1"/>
                  <a:t>only</a:t>
                </a:r>
                <a:r>
                  <a:rPr lang="nl-NL" dirty="0"/>
                  <a:t> have </a:t>
                </a:r>
                <a:r>
                  <a:rPr lang="nl-NL" dirty="0" err="1"/>
                  <a:t>peaks</a:t>
                </a:r>
                <a:r>
                  <a:rPr lang="nl-NL" dirty="0"/>
                  <a:t> at zero. From </a:t>
                </a:r>
                <a:r>
                  <a:rPr lang="nl-NL" dirty="0" err="1"/>
                  <a:t>the</a:t>
                </a:r>
                <a:r>
                  <a:rPr lang="nl-NL" dirty="0"/>
                  <a:t> fit </a:t>
                </a:r>
                <a:r>
                  <a:rPr lang="nl-NL" dirty="0" err="1"/>
                  <a:t>results</a:t>
                </a:r>
                <a:r>
                  <a:rPr lang="nl-NL" dirty="0"/>
                  <a:t> </a:t>
                </a:r>
                <a:r>
                  <a:rPr lang="nl-NL" dirty="0" err="1"/>
                  <a:t>for</a:t>
                </a:r>
                <a:r>
                  <a:rPr lang="nl-NL" dirty="0"/>
                  <a:t> y, we </a:t>
                </a:r>
                <a:r>
                  <a:rPr lang="nl-NL" dirty="0" err="1"/>
                  <a:t>see</a:t>
                </a:r>
                <a:r>
                  <a:rPr lang="nl-NL" dirty="0"/>
                  <a:t> that </a:t>
                </a:r>
                <a:r>
                  <a:rPr lang="nl-NL" dirty="0" err="1"/>
                  <a:t>the</a:t>
                </a:r>
                <a:r>
                  <a:rPr lang="nl-NL" dirty="0"/>
                  <a:t> </a:t>
                </a:r>
                <a:r>
                  <a:rPr lang="nl-NL" dirty="0" err="1"/>
                  <a:t>RooSimultaneous</a:t>
                </a:r>
                <a:r>
                  <a:rPr lang="nl-NL" dirty="0"/>
                  <a:t> fit is way more </a:t>
                </a:r>
                <a:r>
                  <a:rPr lang="nl-NL" dirty="0" err="1"/>
                  <a:t>stable</a:t>
                </a:r>
                <a:r>
                  <a:rPr lang="nl-NL" dirty="0"/>
                  <a:t>, and more accurate.</a:t>
                </a:r>
                <a:endParaRPr lang="en-US" sz="1200" b="0" i="0" u="none" strike="noStrike" kern="1200" dirty="0">
                  <a:solidFill>
                    <a:schemeClr val="tx1"/>
                  </a:solidFill>
                  <a:effectLst/>
                  <a:latin typeface="+mn-lt"/>
                  <a:ea typeface="+mn-ea"/>
                  <a:cs typeface="+mn-cs"/>
                </a:endParaRPr>
              </a:p>
            </p:txBody>
          </p:sp>
        </mc:Choice>
        <mc:Fallback xmlns="">
          <p:sp>
            <p:nvSpPr>
              <p:cNvPr id="3" name="Tijdelijke aanduiding voor notities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 made some toy simulations to test this and the two plots you see here give some of the results from this testing. The plots show the deviation of the fit result from the generated value of the toy simulation for </a:t>
                </a:r>
                <a:r>
                  <a:rPr lang="en-US" sz="1200" b="0" i="0" u="none" strike="noStrike" kern="1200" dirty="0" err="1">
                    <a:solidFill>
                      <a:schemeClr val="tx1"/>
                    </a:solidFill>
                    <a:effectLst/>
                    <a:latin typeface="+mn-lt"/>
                    <a:ea typeface="+mn-ea"/>
                    <a:cs typeface="+mn-cs"/>
                  </a:rPr>
                  <a:t>deltagammad</a:t>
                </a:r>
                <a:r>
                  <a:rPr lang="en-US" sz="1200" b="0" i="0" u="none" strike="noStrike" kern="1200" dirty="0">
                    <a:solidFill>
                      <a:schemeClr val="tx1"/>
                    </a:solidFill>
                    <a:effectLst/>
                    <a:latin typeface="+mn-lt"/>
                    <a:ea typeface="+mn-ea"/>
                    <a:cs typeface="+mn-cs"/>
                  </a:rPr>
                  <a:t>. So if the fit would be perfect, I would get a spike at 0. In this plot for the </a:t>
                </a:r>
                <a:r>
                  <a:rPr lang="en-US" sz="1200" b="0" i="0" u="none" strike="noStrike" kern="1200" dirty="0" err="1">
                    <a:solidFill>
                      <a:schemeClr val="tx1"/>
                    </a:solidFill>
                    <a:effectLst/>
                    <a:latin typeface="+mn-lt"/>
                    <a:ea typeface="+mn-ea"/>
                    <a:cs typeface="+mn-cs"/>
                  </a:rPr>
                  <a:t>roosimultaneous</a:t>
                </a:r>
                <a:r>
                  <a:rPr lang="en-US" sz="1200" b="0" i="0" u="none" strike="noStrike" kern="1200" dirty="0">
                    <a:solidFill>
                      <a:schemeClr val="tx1"/>
                    </a:solidFill>
                    <a:effectLst/>
                    <a:latin typeface="+mn-lt"/>
                    <a:ea typeface="+mn-ea"/>
                    <a:cs typeface="+mn-cs"/>
                  </a:rPr>
                  <a:t>, we indeed see this peak around zero. But for the model using the ratio, we don’t.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So this did not work as well as we had hoped and due to time limits</a:t>
                </a:r>
                <a:r>
                  <a:rPr lang="en-US" sz="1200" b="0" i="0" u="none" strike="noStrike" kern="1200" baseline="0" dirty="0">
                    <a:solidFill>
                      <a:schemeClr val="tx1"/>
                    </a:solidFill>
                    <a:effectLst/>
                    <a:latin typeface="+mn-lt"/>
                    <a:ea typeface="+mn-ea"/>
                    <a:cs typeface="+mn-cs"/>
                  </a:rPr>
                  <a:t> </a:t>
                </a:r>
              </a:p>
              <a:p>
                <a:pPr rtl="0"/>
                <a:r>
                  <a:rPr lang="en-US" sz="1200" b="0" i="0" u="none" strike="noStrike" kern="1200" baseline="0" dirty="0">
                    <a:solidFill>
                      <a:schemeClr val="tx1"/>
                    </a:solidFill>
                    <a:effectLst/>
                    <a:latin typeface="+mn-lt"/>
                    <a:ea typeface="+mn-ea"/>
                    <a:cs typeface="+mn-cs"/>
                  </a:rPr>
                  <a:t>I moved on with the analysis by using the </a:t>
                </a:r>
                <a:r>
                  <a:rPr lang="en-US" sz="1200" b="0" i="0" u="none" strike="noStrike" kern="1200" baseline="0" dirty="0" err="1">
                    <a:solidFill>
                      <a:schemeClr val="tx1"/>
                    </a:solidFill>
                    <a:effectLst/>
                    <a:latin typeface="+mn-lt"/>
                    <a:ea typeface="+mn-ea"/>
                    <a:cs typeface="+mn-cs"/>
                  </a:rPr>
                  <a:t>RooSimultaneous</a:t>
                </a:r>
                <a:r>
                  <a:rPr lang="en-US" sz="1200" b="0" i="0" u="none" strike="noStrike" kern="1200" baseline="0" dirty="0">
                    <a:solidFill>
                      <a:schemeClr val="tx1"/>
                    </a:solidFill>
                    <a:effectLst/>
                    <a:latin typeface="+mn-lt"/>
                    <a:ea typeface="+mn-ea"/>
                    <a:cs typeface="+mn-cs"/>
                  </a:rPr>
                  <a:t> function</a:t>
                </a:r>
                <a:r>
                  <a:rPr lang="en-US" sz="1200" b="0" i="0" u="none" strike="noStrike" kern="1200" dirty="0">
                    <a:solidFill>
                      <a:schemeClr val="tx1"/>
                    </a:solidFill>
                    <a:effectLst/>
                    <a:latin typeface="+mn-lt"/>
                    <a:ea typeface="+mn-ea"/>
                    <a:cs typeface="+mn-cs"/>
                  </a:rPr>
                  <a:t>.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However, in the end, </a:t>
                </a:r>
                <a:r>
                  <a:rPr lang="en-US" sz="1200" b="0" i="0" u="none" strike="noStrike" kern="1200" dirty="0" err="1">
                    <a:solidFill>
                      <a:schemeClr val="tx1"/>
                    </a:solidFill>
                    <a:effectLst/>
                    <a:latin typeface="+mn-lt"/>
                    <a:ea typeface="+mn-ea"/>
                    <a:cs typeface="+mn-cs"/>
                  </a:rPr>
                  <a:t>RooSimultaneous</a:t>
                </a:r>
                <a:r>
                  <a:rPr lang="en-US" sz="1200" b="0" i="0" u="none" strike="noStrike" kern="1200" dirty="0">
                    <a:solidFill>
                      <a:schemeClr val="tx1"/>
                    </a:solidFill>
                    <a:effectLst/>
                    <a:latin typeface="+mn-lt"/>
                    <a:ea typeface="+mn-ea"/>
                    <a:cs typeface="+mn-cs"/>
                  </a:rPr>
                  <a:t> is probably implicitly already fitting through the ratio, because it needs to account for both samples at the same time. </a:t>
                </a:r>
                <a:r>
                  <a:rPr lang="en-US" sz="1200" b="0" i="0" kern="1200" dirty="0">
                    <a:solidFill>
                      <a:schemeClr val="tx1"/>
                    </a:solidFill>
                    <a:effectLst/>
                    <a:latin typeface="+mn-lt"/>
                    <a:ea typeface="+mn-ea"/>
                    <a:cs typeface="+mn-cs"/>
                  </a:rPr>
                  <a:t>The only way to maximize this jointly is to find the common </a:t>
                </a:r>
                <a:r>
                  <a:rPr lang="en-US" sz="1200" i="0" kern="1200">
                    <a:solidFill>
                      <a:schemeClr val="tx1"/>
                    </a:solidFill>
                    <a:latin typeface="+mn-lt"/>
                    <a:ea typeface="+mn-ea"/>
                    <a:cs typeface="+mn-cs"/>
                  </a:rPr>
                  <a:t>ΔΓ</a:t>
                </a:r>
                <a:r>
                  <a:rPr lang="en-US" sz="1200" b="0" i="0" kern="1200" dirty="0">
                    <a:solidFill>
                      <a:schemeClr val="tx1"/>
                    </a:solidFill>
                    <a:effectLst/>
                    <a:latin typeface="+mn-lt"/>
                    <a:ea typeface="+mn-ea"/>
                    <a:cs typeface="+mn-cs"/>
                  </a:rPr>
                  <a:t> that best describes </a:t>
                </a:r>
                <a:r>
                  <a:rPr lang="en-US" sz="1200" b="1" i="0" kern="1200" dirty="0">
                    <a:solidFill>
                      <a:schemeClr val="tx1"/>
                    </a:solidFill>
                    <a:effectLst/>
                    <a:latin typeface="+mn-lt"/>
                    <a:ea typeface="+mn-ea"/>
                    <a:cs typeface="+mn-cs"/>
                  </a:rPr>
                  <a:t>both samples simultaneously</a:t>
                </a:r>
                <a:r>
                  <a:rPr lang="en-US" sz="1200" b="0" i="0" kern="1200" dirty="0">
                    <a:solidFill>
                      <a:schemeClr val="tx1"/>
                    </a:solidFill>
                    <a:effectLst/>
                    <a:latin typeface="+mn-lt"/>
                    <a:ea typeface="+mn-ea"/>
                    <a:cs typeface="+mn-cs"/>
                  </a:rPr>
                  <a:t>, which is mathematically equivalent to constraining the ratio of the two distributions. It</a:t>
                </a:r>
                <a:r>
                  <a:rPr lang="en-US" sz="1200" b="0" i="0" kern="1200" baseline="0" dirty="0">
                    <a:solidFill>
                      <a:schemeClr val="tx1"/>
                    </a:solidFill>
                    <a:effectLst/>
                    <a:latin typeface="+mn-lt"/>
                    <a:ea typeface="+mn-ea"/>
                    <a:cs typeface="+mn-cs"/>
                  </a:rPr>
                  <a:t> would still be nice to check this.</a:t>
                </a:r>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However, there were some problems with the model, because for instance, the fits with this pdf did not converge for some of the toy data that I generated. We found that the variable which represented the distribution of events over the two samples, which we put in as a fraction, was causing this. And when me and my supervisor Gerhard Raven tried to fix it in the code, we discovered that there was something wrong (at least for my usage) in two ROOT functions that I was using. Because efficiencies were being normalized, while efficiencies should not be normalized. So Gerhard made some new functions in ROOT which would do this correctly, which he named </a:t>
                </a:r>
                <a:r>
                  <a:rPr lang="en-US" sz="1200" b="0" i="0" u="none" strike="noStrike" kern="1200" dirty="0" err="1">
                    <a:solidFill>
                      <a:schemeClr val="tx1"/>
                    </a:solidFill>
                    <a:effectLst/>
                    <a:latin typeface="+mn-lt"/>
                    <a:ea typeface="+mn-ea"/>
                    <a:cs typeface="+mn-cs"/>
                  </a:rPr>
                  <a:t>RooBinomial</a:t>
                </a:r>
                <a:r>
                  <a:rPr lang="en-US" sz="1200" b="0" i="0" u="none" strike="noStrike" kern="1200" dirty="0">
                    <a:solidFill>
                      <a:schemeClr val="tx1"/>
                    </a:solidFill>
                    <a:effectLst/>
                    <a:latin typeface="+mn-lt"/>
                    <a:ea typeface="+mn-ea"/>
                    <a:cs typeface="+mn-cs"/>
                  </a:rPr>
                  <a:t>, and still the </a:t>
                </a:r>
                <a:r>
                  <a:rPr lang="en-US" sz="1200" b="0" i="0" u="none" strike="noStrike" kern="1200" dirty="0" err="1">
                    <a:solidFill>
                      <a:schemeClr val="tx1"/>
                    </a:solidFill>
                    <a:effectLst/>
                    <a:latin typeface="+mn-lt"/>
                    <a:ea typeface="+mn-ea"/>
                    <a:cs typeface="+mn-cs"/>
                  </a:rPr>
                  <a:t>RooSimultaneous</a:t>
                </a:r>
                <a:r>
                  <a:rPr lang="en-US" sz="1200" b="0" i="0" u="none" strike="noStrike" kern="1200" dirty="0">
                    <a:solidFill>
                      <a:schemeClr val="tx1"/>
                    </a:solidFill>
                    <a:effectLst/>
                    <a:latin typeface="+mn-lt"/>
                    <a:ea typeface="+mn-ea"/>
                    <a:cs typeface="+mn-cs"/>
                  </a:rPr>
                  <a:t> did a better job at fitting, as you see in the plot here. These show histograms of the distributions of the fit results of the main fit variables minus the one that the toys were generated with. </a:t>
                </a:r>
                <a:r>
                  <a:rPr lang="nl-NL" dirty="0" err="1"/>
                  <a:t>If</a:t>
                </a:r>
                <a:r>
                  <a:rPr lang="nl-NL" dirty="0"/>
                  <a:t> </a:t>
                </a:r>
                <a:r>
                  <a:rPr lang="nl-NL" dirty="0" err="1"/>
                  <a:t>the</a:t>
                </a:r>
                <a:r>
                  <a:rPr lang="nl-NL" dirty="0"/>
                  <a:t> fits </a:t>
                </a:r>
                <a:r>
                  <a:rPr lang="nl-NL" dirty="0" err="1"/>
                  <a:t>were</a:t>
                </a:r>
                <a:r>
                  <a:rPr lang="nl-NL" dirty="0"/>
                  <a:t> perfect, we </a:t>
                </a:r>
                <a:r>
                  <a:rPr lang="nl-NL" dirty="0" err="1"/>
                  <a:t>would</a:t>
                </a:r>
                <a:r>
                  <a:rPr lang="nl-NL" dirty="0"/>
                  <a:t> </a:t>
                </a:r>
                <a:r>
                  <a:rPr lang="nl-NL" dirty="0" err="1"/>
                  <a:t>only</a:t>
                </a:r>
                <a:r>
                  <a:rPr lang="nl-NL" dirty="0"/>
                  <a:t> have </a:t>
                </a:r>
                <a:r>
                  <a:rPr lang="nl-NL" dirty="0" err="1"/>
                  <a:t>peaks</a:t>
                </a:r>
                <a:r>
                  <a:rPr lang="nl-NL" dirty="0"/>
                  <a:t> at zero. From </a:t>
                </a:r>
                <a:r>
                  <a:rPr lang="nl-NL" dirty="0" err="1"/>
                  <a:t>the</a:t>
                </a:r>
                <a:r>
                  <a:rPr lang="nl-NL" dirty="0"/>
                  <a:t> fit </a:t>
                </a:r>
                <a:r>
                  <a:rPr lang="nl-NL" dirty="0" err="1"/>
                  <a:t>results</a:t>
                </a:r>
                <a:r>
                  <a:rPr lang="nl-NL" dirty="0"/>
                  <a:t> </a:t>
                </a:r>
                <a:r>
                  <a:rPr lang="nl-NL" dirty="0" err="1"/>
                  <a:t>for</a:t>
                </a:r>
                <a:r>
                  <a:rPr lang="nl-NL" dirty="0"/>
                  <a:t> y, we </a:t>
                </a:r>
                <a:r>
                  <a:rPr lang="nl-NL" dirty="0" err="1"/>
                  <a:t>see</a:t>
                </a:r>
                <a:r>
                  <a:rPr lang="nl-NL" dirty="0"/>
                  <a:t> that </a:t>
                </a:r>
                <a:r>
                  <a:rPr lang="nl-NL" dirty="0" err="1"/>
                  <a:t>the</a:t>
                </a:r>
                <a:r>
                  <a:rPr lang="nl-NL" dirty="0"/>
                  <a:t> </a:t>
                </a:r>
                <a:r>
                  <a:rPr lang="nl-NL" dirty="0" err="1"/>
                  <a:t>RooSimultaneous</a:t>
                </a:r>
                <a:r>
                  <a:rPr lang="nl-NL" dirty="0"/>
                  <a:t> fit is way more </a:t>
                </a:r>
                <a:r>
                  <a:rPr lang="nl-NL" dirty="0" err="1"/>
                  <a:t>stable</a:t>
                </a:r>
                <a:r>
                  <a:rPr lang="nl-NL" dirty="0"/>
                  <a:t>, and more accurate.</a:t>
                </a:r>
                <a:endParaRPr lang="en-US" sz="1200" b="0" i="0" u="none" strike="noStrike" kern="1200" dirty="0">
                  <a:solidFill>
                    <a:schemeClr val="tx1"/>
                  </a:solidFill>
                  <a:effectLst/>
                  <a:latin typeface="+mn-lt"/>
                  <a:ea typeface="+mn-ea"/>
                  <a:cs typeface="+mn-cs"/>
                </a:endParaRPr>
              </a:p>
            </p:txBody>
          </p:sp>
        </mc:Fallback>
      </mc:AlternateContent>
      <p:sp>
        <p:nvSpPr>
          <p:cNvPr id="4" name="Tijdelijke aanduiding voor dianummer 3"/>
          <p:cNvSpPr>
            <a:spLocks noGrp="1"/>
          </p:cNvSpPr>
          <p:nvPr>
            <p:ph type="sldNum" sz="quarter" idx="5"/>
          </p:nvPr>
        </p:nvSpPr>
        <p:spPr/>
        <p:txBody>
          <a:bodyPr/>
          <a:lstStyle/>
          <a:p>
            <a:fld id="{1691BAE0-51A8-4397-B1C5-BBA186DFB7D7}" type="slidenum">
              <a:rPr lang="nl-NL" smtClean="0"/>
              <a:t>10</a:t>
            </a:fld>
            <a:endParaRPr lang="nl-NL"/>
          </a:p>
        </p:txBody>
      </p:sp>
    </p:spTree>
    <p:extLst>
      <p:ext uri="{BB962C8B-B14F-4D97-AF65-F5344CB8AC3E}">
        <p14:creationId xmlns:p14="http://schemas.microsoft.com/office/powerpoint/2010/main" val="2283510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F0758-1E4C-502B-1482-2923E401505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2105338-8FB0-943B-1A51-4EF6F41045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D9D5638-665B-772C-D09E-0865D606E97D}"/>
              </a:ext>
            </a:extLst>
          </p:cNvPr>
          <p:cNvSpPr>
            <a:spLocks noGrp="1"/>
          </p:cNvSpPr>
          <p:nvPr>
            <p:ph type="body" idx="1"/>
          </p:nvPr>
        </p:nvSpPr>
        <p:spPr/>
        <p:txBody>
          <a:bodyPr/>
          <a:lstStyle/>
          <a:p>
            <a:r>
              <a:rPr lang="en-US" dirty="0"/>
              <a:t>With this parameters we can easily compare it to previous analyses and the world average.</a:t>
            </a:r>
            <a:br>
              <a:rPr lang="en-US" dirty="0"/>
            </a:br>
            <a:endParaRPr lang="nl-NL" dirty="0"/>
          </a:p>
        </p:txBody>
      </p:sp>
      <p:sp>
        <p:nvSpPr>
          <p:cNvPr id="4" name="Tijdelijke aanduiding voor dianummer 3">
            <a:extLst>
              <a:ext uri="{FF2B5EF4-FFF2-40B4-BE49-F238E27FC236}">
                <a16:creationId xmlns:a16="http://schemas.microsoft.com/office/drawing/2014/main" id="{12E006B1-8471-062F-6C13-3A64374FBA06}"/>
              </a:ext>
            </a:extLst>
          </p:cNvPr>
          <p:cNvSpPr>
            <a:spLocks noGrp="1"/>
          </p:cNvSpPr>
          <p:nvPr>
            <p:ph type="sldNum" sz="quarter" idx="5"/>
          </p:nvPr>
        </p:nvSpPr>
        <p:spPr/>
        <p:txBody>
          <a:bodyPr/>
          <a:lstStyle/>
          <a:p>
            <a:fld id="{1691BAE0-51A8-4397-B1C5-BBA186DFB7D7}" type="slidenum">
              <a:rPr lang="nl-NL" smtClean="0"/>
              <a:t>11</a:t>
            </a:fld>
            <a:endParaRPr lang="nl-NL"/>
          </a:p>
        </p:txBody>
      </p:sp>
    </p:spTree>
    <p:extLst>
      <p:ext uri="{BB962C8B-B14F-4D97-AF65-F5344CB8AC3E}">
        <p14:creationId xmlns:p14="http://schemas.microsoft.com/office/powerpoint/2010/main" val="2294048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D82D5-BAC8-D68F-AB5E-8D089CDAE24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A9A8DC7-662C-F3DB-9642-33FD66D1BB9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B6273D2-345C-FA74-E4B8-5EC76D77DA66}"/>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At LHCb, proton collisions happen at </a:t>
            </a:r>
            <a:r>
              <a:rPr lang="en-US" sz="1200" b="1" i="0" kern="1200" dirty="0">
                <a:solidFill>
                  <a:schemeClr val="tx1"/>
                </a:solidFill>
                <a:effectLst/>
                <a:latin typeface="+mn-lt"/>
                <a:ea typeface="+mn-ea"/>
                <a:cs typeface="+mn-cs"/>
              </a:rPr>
              <a:t>40 million times per second</a:t>
            </a:r>
            <a:r>
              <a:rPr lang="en-US" sz="1200" b="0" i="0" kern="1200" dirty="0">
                <a:solidFill>
                  <a:schemeClr val="tx1"/>
                </a:solidFill>
                <a:effectLst/>
                <a:latin typeface="+mn-lt"/>
                <a:ea typeface="+mn-ea"/>
                <a:cs typeface="+mn-cs"/>
              </a:rPr>
              <a:t>. You cannot save all of them — there's simply not enough storage or computing power. So you need a system that </a:t>
            </a:r>
            <a:r>
              <a:rPr lang="en-US" sz="1200" b="1" i="0" kern="1200" dirty="0">
                <a:solidFill>
                  <a:schemeClr val="tx1"/>
                </a:solidFill>
                <a:effectLst/>
                <a:latin typeface="+mn-lt"/>
                <a:ea typeface="+mn-ea"/>
                <a:cs typeface="+mn-cs"/>
              </a:rPr>
              <a:t>decides on the spot</a:t>
            </a:r>
            <a:r>
              <a:rPr lang="en-US" sz="1200" b="0" i="0" kern="1200" dirty="0">
                <a:solidFill>
                  <a:schemeClr val="tx1"/>
                </a:solidFill>
                <a:effectLst/>
                <a:latin typeface="+mn-lt"/>
                <a:ea typeface="+mn-ea"/>
                <a:cs typeface="+mn-cs"/>
              </a:rPr>
              <a:t> which collisions are interesting enough to keep. (You could for instance do a very rough reconstruction of the tracks of particles in the detector.)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But this can bias the decay time distributions if you cut too harsh or filter on lifetime, which is not ideal in case you are trying to measure something with lifetimes involved, like </a:t>
            </a:r>
            <a:r>
              <a:rPr lang="en-US" sz="1200" b="0" i="0" kern="1200" dirty="0" err="1">
                <a:solidFill>
                  <a:schemeClr val="tx1"/>
                </a:solidFill>
                <a:effectLst/>
                <a:latin typeface="+mn-lt"/>
                <a:ea typeface="+mn-ea"/>
                <a:cs typeface="+mn-cs"/>
              </a:rPr>
              <a:t>deltagammad</a:t>
            </a:r>
            <a:r>
              <a:rPr lang="en-US" sz="1200" b="0" i="0" kern="1200" dirty="0">
                <a:solidFill>
                  <a:schemeClr val="tx1"/>
                </a:solidFill>
                <a:effectLst/>
                <a:latin typeface="+mn-lt"/>
                <a:ea typeface="+mn-ea"/>
                <a:cs typeface="+mn-cs"/>
              </a:rPr>
              <a:t>. But we can account for this with something called the acceptance.</a:t>
            </a:r>
          </a:p>
          <a:p>
            <a:endParaRPr lang="en-US" sz="1200" b="0" i="0" kern="1200" dirty="0">
              <a:solidFill>
                <a:schemeClr val="tx1"/>
              </a:solidFill>
              <a:effectLst/>
              <a:latin typeface="+mn-lt"/>
              <a:ea typeface="+mn-ea"/>
              <a:cs typeface="+mn-cs"/>
            </a:endParaRPr>
          </a:p>
          <a:p>
            <a:endParaRPr lang="nl-NL" dirty="0"/>
          </a:p>
          <a:p>
            <a:r>
              <a:rPr lang="nl-NL" dirty="0"/>
              <a:t>Trigger </a:t>
            </a:r>
            <a:r>
              <a:rPr lang="nl-NL" dirty="0" err="1"/>
              <a:t>unbiased</a:t>
            </a:r>
            <a:r>
              <a:rPr lang="nl-NL" dirty="0"/>
              <a:t>, trigger </a:t>
            </a:r>
            <a:r>
              <a:rPr lang="nl-NL" dirty="0" err="1"/>
              <a:t>biased</a:t>
            </a:r>
            <a:r>
              <a:rPr lang="nl-NL" dirty="0"/>
              <a:t> -&gt; different </a:t>
            </a:r>
            <a:r>
              <a:rPr lang="nl-NL" dirty="0" err="1"/>
              <a:t>acceptance</a:t>
            </a:r>
            <a:r>
              <a:rPr lang="nl-NL" dirty="0"/>
              <a:t> curves </a:t>
            </a:r>
            <a:r>
              <a:rPr lang="nl-NL" dirty="0" err="1"/>
              <a:t>should</a:t>
            </a:r>
            <a:r>
              <a:rPr lang="nl-NL" dirty="0"/>
              <a:t> </a:t>
            </a:r>
            <a:r>
              <a:rPr lang="nl-NL" dirty="0" err="1"/>
              <a:t>be</a:t>
            </a:r>
            <a:r>
              <a:rPr lang="nl-NL" dirty="0"/>
              <a:t> ok. </a:t>
            </a:r>
            <a:r>
              <a:rPr lang="nl-NL" dirty="0" err="1"/>
              <a:t>Then</a:t>
            </a:r>
            <a:r>
              <a:rPr lang="nl-NL" dirty="0"/>
              <a:t> you account </a:t>
            </a:r>
            <a:r>
              <a:rPr lang="nl-NL" dirty="0" err="1"/>
              <a:t>for</a:t>
            </a:r>
            <a:r>
              <a:rPr lang="nl-NL" dirty="0"/>
              <a:t> </a:t>
            </a:r>
            <a:r>
              <a:rPr lang="nl-NL" dirty="0" err="1"/>
              <a:t>the</a:t>
            </a:r>
            <a:r>
              <a:rPr lang="nl-NL" dirty="0"/>
              <a:t> biasing. </a:t>
            </a:r>
          </a:p>
          <a:p>
            <a:endParaRPr lang="nl-NL" dirty="0"/>
          </a:p>
          <a:p>
            <a:r>
              <a:rPr lang="nl-NL" dirty="0" err="1"/>
              <a:t>Butttt</a:t>
            </a:r>
            <a:r>
              <a:rPr lang="nl-NL" dirty="0"/>
              <a:t> later in </a:t>
            </a:r>
            <a:r>
              <a:rPr lang="nl-NL" dirty="0" err="1"/>
              <a:t>spline</a:t>
            </a:r>
            <a:r>
              <a:rPr lang="nl-NL" dirty="0"/>
              <a:t> ratio </a:t>
            </a:r>
            <a:r>
              <a:rPr lang="nl-NL" dirty="0" err="1"/>
              <a:t>kplus</a:t>
            </a:r>
            <a:r>
              <a:rPr lang="nl-NL" dirty="0"/>
              <a:t> and </a:t>
            </a:r>
            <a:r>
              <a:rPr lang="nl-NL" dirty="0" err="1"/>
              <a:t>kshort</a:t>
            </a:r>
            <a:r>
              <a:rPr lang="nl-NL" dirty="0"/>
              <a:t> </a:t>
            </a:r>
            <a:r>
              <a:rPr lang="nl-NL" dirty="0" err="1"/>
              <a:t>very</a:t>
            </a:r>
            <a:r>
              <a:rPr lang="nl-NL" dirty="0"/>
              <a:t> different </a:t>
            </a:r>
            <a:r>
              <a:rPr lang="nl-NL" dirty="0" err="1"/>
              <a:t>for</a:t>
            </a:r>
            <a:r>
              <a:rPr lang="nl-NL" dirty="0"/>
              <a:t> trigger B, </a:t>
            </a:r>
            <a:r>
              <a:rPr lang="nl-NL" dirty="0" err="1"/>
              <a:t>so</a:t>
            </a:r>
            <a:r>
              <a:rPr lang="nl-NL" dirty="0"/>
              <a:t> </a:t>
            </a:r>
            <a:r>
              <a:rPr lang="nl-NL" dirty="0" err="1"/>
              <a:t>there</a:t>
            </a:r>
            <a:r>
              <a:rPr lang="nl-NL" dirty="0"/>
              <a:t> can we </a:t>
            </a:r>
            <a:r>
              <a:rPr lang="nl-NL" dirty="0" err="1"/>
              <a:t>use</a:t>
            </a:r>
            <a:r>
              <a:rPr lang="nl-NL" dirty="0"/>
              <a:t> this </a:t>
            </a:r>
            <a:r>
              <a:rPr lang="nl-NL" dirty="0" err="1"/>
              <a:t>spline</a:t>
            </a:r>
            <a:r>
              <a:rPr lang="nl-NL" dirty="0"/>
              <a:t> ratio-&gt; </a:t>
            </a:r>
            <a:r>
              <a:rPr lang="nl-NL" dirty="0" err="1"/>
              <a:t>probably</a:t>
            </a:r>
            <a:r>
              <a:rPr lang="nl-NL" dirty="0"/>
              <a:t> bad, and yes we </a:t>
            </a:r>
            <a:r>
              <a:rPr lang="nl-NL" dirty="0" err="1"/>
              <a:t>also</a:t>
            </a:r>
            <a:r>
              <a:rPr lang="nl-NL" dirty="0"/>
              <a:t> </a:t>
            </a:r>
            <a:r>
              <a:rPr lang="nl-NL" dirty="0" err="1"/>
              <a:t>see</a:t>
            </a:r>
            <a:r>
              <a:rPr lang="nl-NL" dirty="0"/>
              <a:t> this in </a:t>
            </a:r>
            <a:r>
              <a:rPr lang="nl-NL" dirty="0" err="1"/>
              <a:t>the</a:t>
            </a:r>
            <a:r>
              <a:rPr lang="nl-NL" dirty="0"/>
              <a:t> </a:t>
            </a:r>
            <a:r>
              <a:rPr lang="nl-NL" dirty="0" err="1"/>
              <a:t>kshort</a:t>
            </a:r>
            <a:r>
              <a:rPr lang="nl-NL" dirty="0"/>
              <a:t> fit </a:t>
            </a:r>
            <a:r>
              <a:rPr lang="nl-NL" dirty="0" err="1"/>
              <a:t>to</a:t>
            </a:r>
            <a:r>
              <a:rPr lang="nl-NL" dirty="0"/>
              <a:t> data </a:t>
            </a:r>
            <a:r>
              <a:rPr lang="nl-NL" dirty="0" err="1"/>
              <a:t>for</a:t>
            </a:r>
            <a:r>
              <a:rPr lang="nl-NL" dirty="0"/>
              <a:t> trigger B.</a:t>
            </a:r>
            <a:endParaRPr lang="nl-NL" sz="1200" dirty="0"/>
          </a:p>
          <a:p>
            <a:endParaRPr lang="nl-NL" dirty="0"/>
          </a:p>
          <a:p>
            <a:endParaRPr lang="nl-NL" dirty="0"/>
          </a:p>
        </p:txBody>
      </p:sp>
      <p:sp>
        <p:nvSpPr>
          <p:cNvPr id="4" name="Tijdelijke aanduiding voor dianummer 3">
            <a:extLst>
              <a:ext uri="{FF2B5EF4-FFF2-40B4-BE49-F238E27FC236}">
                <a16:creationId xmlns:a16="http://schemas.microsoft.com/office/drawing/2014/main" id="{30AA5A9D-5D55-608F-B442-62E7317E45C5}"/>
              </a:ext>
            </a:extLst>
          </p:cNvPr>
          <p:cNvSpPr>
            <a:spLocks noGrp="1"/>
          </p:cNvSpPr>
          <p:nvPr>
            <p:ph type="sldNum" sz="quarter" idx="5"/>
          </p:nvPr>
        </p:nvSpPr>
        <p:spPr/>
        <p:txBody>
          <a:bodyPr/>
          <a:lstStyle/>
          <a:p>
            <a:fld id="{1691BAE0-51A8-4397-B1C5-BBA186DFB7D7}" type="slidenum">
              <a:rPr lang="nl-NL" smtClean="0"/>
              <a:t>12</a:t>
            </a:fld>
            <a:endParaRPr lang="nl-NL"/>
          </a:p>
        </p:txBody>
      </p:sp>
    </p:spTree>
    <p:extLst>
      <p:ext uri="{BB962C8B-B14F-4D97-AF65-F5344CB8AC3E}">
        <p14:creationId xmlns:p14="http://schemas.microsoft.com/office/powerpoint/2010/main" val="2157044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For </a:t>
            </a:r>
            <a:r>
              <a:rPr lang="nl-NL" dirty="0" err="1"/>
              <a:t>the</a:t>
            </a:r>
            <a:r>
              <a:rPr lang="nl-NL" dirty="0"/>
              <a:t> trigger, </a:t>
            </a:r>
            <a:r>
              <a:rPr lang="nl-NL" dirty="0" err="1"/>
              <a:t>two</a:t>
            </a:r>
            <a:r>
              <a:rPr lang="nl-NL" dirty="0"/>
              <a:t> </a:t>
            </a:r>
            <a:r>
              <a:rPr lang="nl-NL" dirty="0" err="1"/>
              <a:t>combinations</a:t>
            </a:r>
            <a:r>
              <a:rPr lang="nl-NL" dirty="0"/>
              <a:t> of trigger </a:t>
            </a:r>
            <a:r>
              <a:rPr lang="nl-NL" dirty="0" err="1"/>
              <a:t>lines</a:t>
            </a:r>
            <a:r>
              <a:rPr lang="nl-NL" dirty="0"/>
              <a:t> </a:t>
            </a:r>
            <a:r>
              <a:rPr lang="nl-NL" dirty="0" err="1"/>
              <a:t>were</a:t>
            </a:r>
            <a:r>
              <a:rPr lang="nl-NL" dirty="0"/>
              <a:t> </a:t>
            </a:r>
            <a:r>
              <a:rPr lang="nl-NL" dirty="0" err="1"/>
              <a:t>used</a:t>
            </a:r>
            <a:endParaRPr lang="nl-NL" dirty="0"/>
          </a:p>
          <a:p>
            <a:endParaRPr lang="nl-NL" dirty="0"/>
          </a:p>
          <a:p>
            <a:r>
              <a:rPr lang="nl-NL" dirty="0"/>
              <a:t>Stripping </a:t>
            </a:r>
            <a:r>
              <a:rPr lang="nl-NL" dirty="0" err="1"/>
              <a:t>selections</a:t>
            </a:r>
            <a:r>
              <a:rPr lang="nl-NL" dirty="0"/>
              <a:t> and </a:t>
            </a:r>
            <a:r>
              <a:rPr lang="nl-NL" dirty="0" err="1"/>
              <a:t>vetos</a:t>
            </a:r>
            <a:r>
              <a:rPr lang="nl-NL" dirty="0"/>
              <a:t> </a:t>
            </a:r>
            <a:r>
              <a:rPr lang="nl-NL" dirty="0" err="1"/>
              <a:t>were</a:t>
            </a:r>
            <a:r>
              <a:rPr lang="nl-NL" dirty="0"/>
              <a:t> </a:t>
            </a:r>
            <a:r>
              <a:rPr lang="nl-NL" dirty="0" err="1"/>
              <a:t>performed</a:t>
            </a:r>
            <a:r>
              <a:rPr lang="nl-NL" dirty="0"/>
              <a:t> and </a:t>
            </a:r>
            <a:r>
              <a:rPr lang="nl-NL" dirty="0" err="1"/>
              <a:t>after</a:t>
            </a:r>
            <a:r>
              <a:rPr lang="nl-NL" dirty="0"/>
              <a:t> </a:t>
            </a:r>
            <a:r>
              <a:rPr lang="nl-NL" dirty="0" err="1"/>
              <a:t>those</a:t>
            </a:r>
            <a:r>
              <a:rPr lang="nl-NL" dirty="0"/>
              <a:t> a multivariate </a:t>
            </a:r>
            <a:r>
              <a:rPr lang="nl-NL" dirty="0" err="1"/>
              <a:t>boosted</a:t>
            </a:r>
            <a:r>
              <a:rPr lang="nl-NL" dirty="0"/>
              <a:t> </a:t>
            </a:r>
            <a:r>
              <a:rPr lang="nl-NL" dirty="0" err="1"/>
              <a:t>decision</a:t>
            </a:r>
            <a:r>
              <a:rPr lang="nl-NL" dirty="0"/>
              <a:t> tree was </a:t>
            </a:r>
            <a:r>
              <a:rPr lang="nl-NL" dirty="0" err="1"/>
              <a:t>used</a:t>
            </a:r>
            <a:r>
              <a:rPr lang="nl-NL" dirty="0"/>
              <a:t> </a:t>
            </a:r>
            <a:r>
              <a:rPr lang="nl-NL" dirty="0" err="1"/>
              <a:t>to</a:t>
            </a:r>
            <a:r>
              <a:rPr lang="nl-NL" dirty="0"/>
              <a:t> </a:t>
            </a:r>
            <a:r>
              <a:rPr lang="nl-NL" dirty="0" err="1"/>
              <a:t>further</a:t>
            </a:r>
            <a:r>
              <a:rPr lang="nl-NL" dirty="0"/>
              <a:t> </a:t>
            </a:r>
            <a:r>
              <a:rPr lang="nl-NL" dirty="0" err="1"/>
              <a:t>subtract</a:t>
            </a:r>
            <a:r>
              <a:rPr lang="nl-NL" dirty="0"/>
              <a:t> background in MC and data.</a:t>
            </a:r>
          </a:p>
          <a:p>
            <a:endParaRPr lang="nl-NL" dirty="0"/>
          </a:p>
          <a:p>
            <a:r>
              <a:rPr lang="nl-NL" dirty="0" err="1"/>
              <a:t>COWs</a:t>
            </a:r>
            <a:r>
              <a:rPr lang="nl-NL" dirty="0"/>
              <a:t> </a:t>
            </a:r>
            <a:r>
              <a:rPr lang="nl-NL" dirty="0" err="1"/>
              <a:t>would</a:t>
            </a:r>
            <a:r>
              <a:rPr lang="nl-NL" dirty="0"/>
              <a:t> </a:t>
            </a:r>
            <a:r>
              <a:rPr lang="nl-NL" dirty="0" err="1"/>
              <a:t>be</a:t>
            </a:r>
            <a:r>
              <a:rPr lang="nl-NL" dirty="0"/>
              <a:t> a more </a:t>
            </a:r>
            <a:r>
              <a:rPr lang="nl-NL" dirty="0" err="1"/>
              <a:t>general</a:t>
            </a:r>
            <a:r>
              <a:rPr lang="nl-NL" dirty="0"/>
              <a:t> way of </a:t>
            </a:r>
            <a:r>
              <a:rPr lang="nl-NL" dirty="0" err="1"/>
              <a:t>weighting</a:t>
            </a:r>
            <a:r>
              <a:rPr lang="nl-NL" dirty="0"/>
              <a:t> </a:t>
            </a:r>
            <a:r>
              <a:rPr lang="nl-NL" dirty="0" err="1"/>
              <a:t>the</a:t>
            </a:r>
            <a:r>
              <a:rPr lang="nl-NL" dirty="0"/>
              <a:t> dataset, plus </a:t>
            </a:r>
            <a:r>
              <a:rPr lang="nl-NL" dirty="0" err="1"/>
              <a:t>it</a:t>
            </a:r>
            <a:r>
              <a:rPr lang="nl-NL" dirty="0"/>
              <a:t> </a:t>
            </a:r>
            <a:r>
              <a:rPr lang="nl-NL" dirty="0" err="1"/>
              <a:t>should</a:t>
            </a:r>
            <a:r>
              <a:rPr lang="nl-NL" dirty="0"/>
              <a:t> </a:t>
            </a:r>
            <a:r>
              <a:rPr lang="nl-NL" dirty="0" err="1"/>
              <a:t>be</a:t>
            </a:r>
            <a:r>
              <a:rPr lang="nl-NL" dirty="0"/>
              <a:t> </a:t>
            </a:r>
            <a:r>
              <a:rPr lang="nl-NL" dirty="0" err="1"/>
              <a:t>less</a:t>
            </a:r>
            <a:r>
              <a:rPr lang="nl-NL" dirty="0"/>
              <a:t> </a:t>
            </a:r>
            <a:r>
              <a:rPr lang="nl-NL" dirty="0" err="1"/>
              <a:t>biasing</a:t>
            </a:r>
            <a:r>
              <a:rPr lang="nl-NL" dirty="0"/>
              <a:t> </a:t>
            </a:r>
            <a:r>
              <a:rPr lang="nl-NL" dirty="0" err="1"/>
              <a:t>for</a:t>
            </a:r>
            <a:r>
              <a:rPr lang="nl-NL" dirty="0"/>
              <a:t> </a:t>
            </a:r>
            <a:r>
              <a:rPr lang="nl-NL" dirty="0" err="1"/>
              <a:t>the</a:t>
            </a:r>
            <a:r>
              <a:rPr lang="nl-NL" dirty="0"/>
              <a:t> </a:t>
            </a:r>
            <a:r>
              <a:rPr lang="nl-NL" dirty="0" err="1"/>
              <a:t>lifetime</a:t>
            </a:r>
            <a:r>
              <a:rPr lang="nl-NL" dirty="0"/>
              <a:t> </a:t>
            </a:r>
            <a:r>
              <a:rPr lang="nl-NL" dirty="0" err="1"/>
              <a:t>distributions</a:t>
            </a:r>
            <a:r>
              <a:rPr lang="nl-NL" dirty="0"/>
              <a:t>, this is </a:t>
            </a:r>
            <a:r>
              <a:rPr lang="nl-NL" dirty="0" err="1"/>
              <a:t>tested</a:t>
            </a:r>
            <a:r>
              <a:rPr lang="nl-NL" dirty="0"/>
              <a:t> </a:t>
            </a:r>
            <a:r>
              <a:rPr lang="nl-NL" dirty="0" err="1"/>
              <a:t>with</a:t>
            </a:r>
            <a:r>
              <a:rPr lang="nl-NL" dirty="0"/>
              <a:t> </a:t>
            </a:r>
            <a:r>
              <a:rPr lang="nl-NL" dirty="0" err="1"/>
              <a:t>the</a:t>
            </a:r>
            <a:r>
              <a:rPr lang="nl-NL" dirty="0"/>
              <a:t> </a:t>
            </a:r>
            <a:r>
              <a:rPr lang="nl-NL" dirty="0" err="1"/>
              <a:t>Kendall</a:t>
            </a:r>
            <a:r>
              <a:rPr lang="nl-NL" dirty="0"/>
              <a:t> rank </a:t>
            </a:r>
            <a:r>
              <a:rPr lang="nl-NL" dirty="0" err="1"/>
              <a:t>correlation</a:t>
            </a:r>
            <a:r>
              <a:rPr lang="nl-NL" dirty="0"/>
              <a:t> </a:t>
            </a:r>
            <a:r>
              <a:rPr lang="nl-NL" dirty="0" err="1"/>
              <a:t>between</a:t>
            </a:r>
            <a:r>
              <a:rPr lang="nl-NL" dirty="0"/>
              <a:t> invariant </a:t>
            </a:r>
            <a:r>
              <a:rPr lang="nl-NL" dirty="0" err="1"/>
              <a:t>mass</a:t>
            </a:r>
            <a:r>
              <a:rPr lang="nl-NL" dirty="0"/>
              <a:t> and </a:t>
            </a:r>
            <a:r>
              <a:rPr lang="nl-NL" dirty="0" err="1"/>
              <a:t>tau</a:t>
            </a:r>
            <a:r>
              <a:rPr lang="nl-NL" dirty="0"/>
              <a:t>.</a:t>
            </a:r>
          </a:p>
          <a:p>
            <a:endParaRPr lang="nl-NL" dirty="0"/>
          </a:p>
          <a:p>
            <a:r>
              <a:rPr lang="nl-NL" dirty="0" err="1"/>
              <a:t>With</a:t>
            </a:r>
            <a:r>
              <a:rPr lang="nl-NL" dirty="0"/>
              <a:t> </a:t>
            </a:r>
            <a:r>
              <a:rPr lang="nl-NL" dirty="0" err="1"/>
              <a:t>sWeights</a:t>
            </a:r>
            <a:r>
              <a:rPr lang="nl-NL" dirty="0"/>
              <a:t>: </a:t>
            </a:r>
            <a:r>
              <a:rPr lang="nl-NL" dirty="0" err="1"/>
              <a:t>estimate</a:t>
            </a:r>
            <a:r>
              <a:rPr lang="nl-NL" dirty="0"/>
              <a:t> of </a:t>
            </a:r>
            <a:r>
              <a:rPr lang="nl-NL" dirty="0" err="1"/>
              <a:t>covariance</a:t>
            </a:r>
            <a:r>
              <a:rPr lang="nl-NL" dirty="0"/>
              <a:t> matrix of </a:t>
            </a:r>
            <a:r>
              <a:rPr lang="nl-NL" dirty="0" err="1"/>
              <a:t>the</a:t>
            </a:r>
            <a:r>
              <a:rPr lang="nl-NL" dirty="0"/>
              <a:t> fit </a:t>
            </a:r>
            <a:r>
              <a:rPr lang="nl-NL" dirty="0" err="1"/>
              <a:t>needs</a:t>
            </a:r>
            <a:r>
              <a:rPr lang="nl-NL" dirty="0"/>
              <a:t> </a:t>
            </a:r>
            <a:r>
              <a:rPr lang="nl-NL" dirty="0" err="1"/>
              <a:t>to</a:t>
            </a:r>
            <a:r>
              <a:rPr lang="nl-NL" dirty="0"/>
              <a:t> </a:t>
            </a:r>
            <a:r>
              <a:rPr lang="nl-NL" dirty="0" err="1"/>
              <a:t>be</a:t>
            </a:r>
            <a:r>
              <a:rPr lang="nl-NL" dirty="0"/>
              <a:t> </a:t>
            </a:r>
            <a:r>
              <a:rPr lang="nl-NL" dirty="0" err="1"/>
              <a:t>corrected</a:t>
            </a:r>
            <a:r>
              <a:rPr lang="nl-NL" dirty="0"/>
              <a:t>!!!!!!!!!!!!!!!!</a:t>
            </a:r>
          </a:p>
          <a:p>
            <a:endParaRPr lang="nl-NL" dirty="0"/>
          </a:p>
          <a:p>
            <a:pPr marL="342900" indent="-342900" algn="just"/>
            <a:r>
              <a:rPr lang="nl-NL" sz="1200" dirty="0" err="1"/>
              <a:t>Acceptance</a:t>
            </a:r>
            <a:r>
              <a:rPr lang="nl-NL" sz="1200" dirty="0"/>
              <a:t> </a:t>
            </a:r>
            <a:r>
              <a:rPr lang="nl-NL" sz="1200" dirty="0" err="1"/>
              <a:t>correlated</a:t>
            </a:r>
            <a:r>
              <a:rPr lang="nl-NL" sz="1200" dirty="0"/>
              <a:t> </a:t>
            </a:r>
            <a:r>
              <a:rPr lang="nl-NL" sz="1200" dirty="0" err="1"/>
              <a:t>to</a:t>
            </a:r>
            <a:r>
              <a:rPr lang="nl-NL" sz="1200" dirty="0"/>
              <a:t> </a:t>
            </a:r>
            <a:r>
              <a:rPr lang="nl-NL" sz="1200" dirty="0" err="1"/>
              <a:t>lifetime</a:t>
            </a:r>
            <a:r>
              <a:rPr lang="nl-NL" sz="1200" dirty="0"/>
              <a:t> -&gt; fix </a:t>
            </a:r>
            <a:r>
              <a:rPr lang="nl-NL" sz="1200" dirty="0" err="1"/>
              <a:t>lifetime</a:t>
            </a:r>
            <a:r>
              <a:rPr lang="nl-NL" sz="1200" dirty="0"/>
              <a:t> </a:t>
            </a:r>
            <a:r>
              <a:rPr lang="nl-NL" sz="1200" dirty="0" err="1"/>
              <a:t>to</a:t>
            </a:r>
            <a:r>
              <a:rPr lang="nl-NL" sz="1200" dirty="0"/>
              <a:t> extract </a:t>
            </a:r>
            <a:r>
              <a:rPr lang="nl-NL" sz="1200" dirty="0" err="1"/>
              <a:t>spline</a:t>
            </a:r>
            <a:r>
              <a:rPr lang="nl-NL" sz="1200" dirty="0"/>
              <a:t> from </a:t>
            </a:r>
            <a:r>
              <a:rPr lang="nl-NL" sz="1200" dirty="0" err="1"/>
              <a:t>decay</a:t>
            </a:r>
            <a:r>
              <a:rPr lang="nl-NL" sz="1200" dirty="0"/>
              <a:t> time fit:</a:t>
            </a:r>
          </a:p>
          <a:p>
            <a:pPr marL="342900" indent="-342900" algn="just"/>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err="1"/>
              <a:t>Since</a:t>
            </a:r>
            <a:r>
              <a:rPr lang="nl-NL" sz="1200" dirty="0"/>
              <a:t> </a:t>
            </a:r>
            <a:r>
              <a:rPr lang="nl-NL" sz="1200" dirty="0" err="1"/>
              <a:t>the</a:t>
            </a:r>
            <a:r>
              <a:rPr lang="nl-NL" sz="1200" dirty="0"/>
              <a:t> </a:t>
            </a:r>
            <a:r>
              <a:rPr lang="nl-NL" sz="1200" dirty="0" err="1"/>
              <a:t>acceptance</a:t>
            </a:r>
            <a:r>
              <a:rPr lang="nl-NL" sz="1200" dirty="0"/>
              <a:t> curve is </a:t>
            </a:r>
            <a:r>
              <a:rPr lang="nl-NL" sz="1200" dirty="0" err="1"/>
              <a:t>correlated</a:t>
            </a:r>
            <a:r>
              <a:rPr lang="nl-NL" sz="1200" dirty="0"/>
              <a:t> </a:t>
            </a:r>
            <a:r>
              <a:rPr lang="nl-NL" sz="1200" dirty="0" err="1"/>
              <a:t>to</a:t>
            </a:r>
            <a:r>
              <a:rPr lang="nl-NL" sz="1200" dirty="0"/>
              <a:t> </a:t>
            </a:r>
            <a:r>
              <a:rPr lang="nl-NL" sz="1200" dirty="0" err="1"/>
              <a:t>the</a:t>
            </a:r>
            <a:r>
              <a:rPr lang="nl-NL" sz="1200" dirty="0"/>
              <a:t> </a:t>
            </a:r>
            <a:r>
              <a:rPr lang="nl-NL" sz="1200" dirty="0" err="1"/>
              <a:t>lifetime</a:t>
            </a:r>
            <a:r>
              <a:rPr lang="nl-NL" sz="1200" dirty="0"/>
              <a:t>,</a:t>
            </a:r>
            <a:r>
              <a:rPr lang="en-US" b="0" i="0" dirty="0">
                <a:solidFill>
                  <a:srgbClr val="3F4350"/>
                </a:solidFill>
                <a:effectLst/>
                <a:latin typeface="Open Sans" panose="020B0606030504020204" pitchFamily="34" charset="0"/>
              </a:rPr>
              <a:t> I have to fix one of them for the decay time fit. But of course, we do not want to fix our delta gamma</a:t>
            </a:r>
            <a:r>
              <a:rPr lang="nl-NL" b="0" i="0" dirty="0">
                <a:solidFill>
                  <a:srgbClr val="3F4350"/>
                </a:solidFill>
                <a:effectLst/>
                <a:latin typeface="Open Sans" panose="020B0606030504020204" pitchFamily="34" charset="0"/>
              </a:rPr>
              <a:t>_d and </a:t>
            </a:r>
            <a:r>
              <a:rPr lang="nl-NL" b="0" i="0" dirty="0" err="1">
                <a:solidFill>
                  <a:srgbClr val="3F4350"/>
                </a:solidFill>
                <a:effectLst/>
                <a:latin typeface="Open Sans" panose="020B0606030504020204" pitchFamily="34" charset="0"/>
              </a:rPr>
              <a:t>gamma_d</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for</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the</a:t>
            </a:r>
            <a:r>
              <a:rPr lang="nl-NL" b="0" i="0" dirty="0">
                <a:solidFill>
                  <a:srgbClr val="3F4350"/>
                </a:solidFill>
                <a:effectLst/>
                <a:latin typeface="Open Sans" panose="020B0606030504020204" pitchFamily="34" charset="0"/>
              </a:rPr>
              <a:t> analysis. </a:t>
            </a:r>
            <a:r>
              <a:rPr lang="nl-NL" sz="1200" dirty="0" err="1"/>
              <a:t>So</a:t>
            </a:r>
            <a:r>
              <a:rPr lang="nl-NL" sz="1200" dirty="0"/>
              <a:t> our </a:t>
            </a:r>
            <a:r>
              <a:rPr lang="nl-NL" sz="1200" dirty="0" err="1"/>
              <a:t>idea</a:t>
            </a:r>
            <a:r>
              <a:rPr lang="nl-NL" sz="1200" dirty="0"/>
              <a:t> was </a:t>
            </a:r>
            <a:r>
              <a:rPr lang="nl-NL" sz="1200" dirty="0" err="1"/>
              <a:t>to</a:t>
            </a:r>
            <a:r>
              <a:rPr lang="nl-NL" sz="1200" dirty="0"/>
              <a:t> get </a:t>
            </a:r>
            <a:r>
              <a:rPr lang="nl-NL" sz="1200" dirty="0" err="1"/>
              <a:t>the</a:t>
            </a:r>
            <a:r>
              <a:rPr lang="nl-NL" sz="1200" dirty="0"/>
              <a:t> </a:t>
            </a:r>
            <a:r>
              <a:rPr lang="nl-NL" sz="1200" dirty="0" err="1"/>
              <a:t>acceptance</a:t>
            </a:r>
            <a:r>
              <a:rPr lang="nl-NL" sz="1200" dirty="0"/>
              <a:t> from B+ </a:t>
            </a:r>
            <a:r>
              <a:rPr lang="nl-NL" sz="1200" dirty="0" err="1"/>
              <a:t>to</a:t>
            </a:r>
            <a:r>
              <a:rPr lang="nl-NL" sz="1200" dirty="0"/>
              <a:t> J/</a:t>
            </a:r>
            <a:r>
              <a:rPr lang="nl-NL" sz="1200" dirty="0" err="1"/>
              <a:t>Psi</a:t>
            </a:r>
            <a:r>
              <a:rPr lang="nl-NL" sz="1200" dirty="0"/>
              <a:t> K+ </a:t>
            </a:r>
            <a:r>
              <a:rPr lang="nl-NL" sz="1200" dirty="0" err="1"/>
              <a:t>by</a:t>
            </a:r>
            <a:r>
              <a:rPr lang="nl-NL" sz="1200" dirty="0"/>
              <a:t> </a:t>
            </a:r>
            <a:r>
              <a:rPr lang="nl-NL" sz="1200" dirty="0" err="1"/>
              <a:t>using</a:t>
            </a:r>
            <a:r>
              <a:rPr lang="nl-NL" sz="1200" dirty="0"/>
              <a:t> this as </a:t>
            </a:r>
            <a:r>
              <a:rPr lang="nl-NL" sz="1200" dirty="0" err="1"/>
              <a:t>an</a:t>
            </a:r>
            <a:r>
              <a:rPr lang="nl-NL" sz="1200" dirty="0"/>
              <a:t> independent control sample. </a:t>
            </a:r>
            <a:r>
              <a:rPr lang="nl-NL" sz="1200" dirty="0" err="1"/>
              <a:t>Because</a:t>
            </a:r>
            <a:r>
              <a:rPr lang="nl-NL" sz="1200" dirty="0"/>
              <a:t> we are </a:t>
            </a:r>
            <a:r>
              <a:rPr lang="nl-NL" sz="1200" dirty="0" err="1"/>
              <a:t>not</a:t>
            </a:r>
            <a:r>
              <a:rPr lang="nl-NL" sz="1200" dirty="0"/>
              <a:t> </a:t>
            </a:r>
            <a:r>
              <a:rPr lang="nl-NL" sz="1200" dirty="0" err="1"/>
              <a:t>interested</a:t>
            </a:r>
            <a:r>
              <a:rPr lang="nl-NL" sz="1200" dirty="0"/>
              <a:t> in a </a:t>
            </a:r>
            <a:r>
              <a:rPr lang="nl-NL" sz="1200" dirty="0" err="1"/>
              <a:t>measurement</a:t>
            </a:r>
            <a:r>
              <a:rPr lang="nl-NL" sz="1200" dirty="0"/>
              <a:t> </a:t>
            </a:r>
            <a:r>
              <a:rPr lang="nl-NL" sz="1200" dirty="0" err="1"/>
              <a:t>for</a:t>
            </a:r>
            <a:r>
              <a:rPr lang="nl-NL" sz="1200" dirty="0"/>
              <a:t> </a:t>
            </a:r>
            <a:r>
              <a:rPr lang="nl-NL" sz="1200" dirty="0" err="1"/>
              <a:t>the</a:t>
            </a:r>
            <a:r>
              <a:rPr lang="nl-NL" sz="1200" dirty="0"/>
              <a:t> B+ </a:t>
            </a:r>
            <a:r>
              <a:rPr lang="nl-NL" sz="1200" dirty="0" err="1"/>
              <a:t>to</a:t>
            </a:r>
            <a:r>
              <a:rPr lang="nl-NL" sz="1200" dirty="0"/>
              <a:t> J/</a:t>
            </a:r>
            <a:r>
              <a:rPr lang="nl-NL" sz="1200" dirty="0" err="1"/>
              <a:t>Psi</a:t>
            </a:r>
            <a:r>
              <a:rPr lang="nl-NL" sz="1200" dirty="0"/>
              <a:t> K+ </a:t>
            </a:r>
            <a:r>
              <a:rPr lang="nl-NL" sz="1200" dirty="0" err="1"/>
              <a:t>lifetime</a:t>
            </a:r>
            <a:r>
              <a:rPr lang="nl-NL" sz="1200" dirty="0"/>
              <a:t>, </a:t>
            </a:r>
            <a:r>
              <a:rPr lang="nl-NL" sz="1200" dirty="0" err="1"/>
              <a:t>its</a:t>
            </a:r>
            <a:r>
              <a:rPr lang="nl-NL" sz="1200" dirty="0"/>
              <a:t> okay </a:t>
            </a:r>
            <a:r>
              <a:rPr lang="nl-NL" sz="1200" dirty="0" err="1"/>
              <a:t>to</a:t>
            </a:r>
            <a:r>
              <a:rPr lang="nl-NL" sz="1200" dirty="0"/>
              <a:t> set this </a:t>
            </a:r>
            <a:r>
              <a:rPr lang="nl-NL" sz="1200" dirty="0" err="1"/>
              <a:t>fixed</a:t>
            </a:r>
            <a:r>
              <a:rPr lang="nl-NL" sz="1200" dirty="0"/>
              <a:t> </a:t>
            </a:r>
            <a:r>
              <a:rPr lang="nl-NL" sz="1200" dirty="0" err="1"/>
              <a:t>according</a:t>
            </a:r>
            <a:r>
              <a:rPr lang="nl-NL" sz="1200" dirty="0"/>
              <a:t> </a:t>
            </a:r>
            <a:r>
              <a:rPr lang="nl-NL" sz="1200" dirty="0" err="1"/>
              <a:t>to</a:t>
            </a:r>
            <a:r>
              <a:rPr lang="nl-NL" sz="1200" dirty="0"/>
              <a:t> </a:t>
            </a:r>
            <a:r>
              <a:rPr lang="nl-NL" sz="1200" dirty="0" err="1"/>
              <a:t>previous</a:t>
            </a:r>
            <a:r>
              <a:rPr lang="nl-NL" sz="1200" dirty="0"/>
              <a:t> </a:t>
            </a:r>
            <a:r>
              <a:rPr lang="nl-NL" sz="1200" dirty="0" err="1"/>
              <a:t>measurements</a:t>
            </a:r>
            <a:r>
              <a:rPr lang="nl-NL" sz="1200" dirty="0"/>
              <a:t>, I </a:t>
            </a:r>
            <a:r>
              <a:rPr lang="nl-NL" sz="1200" dirty="0" err="1"/>
              <a:t>am</a:t>
            </a:r>
            <a:r>
              <a:rPr lang="nl-NL" sz="1200" dirty="0"/>
              <a:t> </a:t>
            </a:r>
            <a:r>
              <a:rPr lang="nl-NL" sz="1200" dirty="0" err="1"/>
              <a:t>using</a:t>
            </a:r>
            <a:r>
              <a:rPr lang="nl-NL" sz="1200" dirty="0"/>
              <a:t> 1.638 </a:t>
            </a:r>
            <a:r>
              <a:rPr lang="nl-NL" sz="1200" dirty="0" err="1"/>
              <a:t>ps</a:t>
            </a:r>
            <a:r>
              <a:rPr lang="nl-NL" sz="1200" dirty="0"/>
              <a:t> </a:t>
            </a:r>
            <a:r>
              <a:rPr lang="nl-NL" sz="1200" dirty="0" err="1"/>
              <a:t>for</a:t>
            </a:r>
            <a:r>
              <a:rPr lang="nl-NL" sz="1200" dirty="0"/>
              <a:t> B+ J/</a:t>
            </a:r>
            <a:r>
              <a:rPr lang="nl-NL" sz="1200" dirty="0" err="1"/>
              <a:t>Psi</a:t>
            </a:r>
            <a:r>
              <a:rPr lang="nl-NL" sz="1200" dirty="0"/>
              <a:t> K+, and </a:t>
            </a:r>
            <a:r>
              <a:rPr lang="nl-NL" sz="1200" dirty="0" err="1"/>
              <a:t>then</a:t>
            </a:r>
            <a:r>
              <a:rPr lang="nl-NL" sz="1200" dirty="0"/>
              <a:t> </a:t>
            </a:r>
            <a:r>
              <a:rPr lang="nl-NL" sz="1200" dirty="0" err="1"/>
              <a:t>after</a:t>
            </a:r>
            <a:r>
              <a:rPr lang="nl-NL" sz="1200" dirty="0"/>
              <a:t> fixing this </a:t>
            </a:r>
            <a:r>
              <a:rPr lang="nl-NL" sz="1200" dirty="0" err="1"/>
              <a:t>lifetime</a:t>
            </a:r>
            <a:r>
              <a:rPr lang="nl-NL" sz="1200" dirty="0"/>
              <a:t>, I fit </a:t>
            </a:r>
            <a:r>
              <a:rPr lang="nl-NL" sz="1200" dirty="0" err="1"/>
              <a:t>to</a:t>
            </a:r>
            <a:r>
              <a:rPr lang="nl-NL" sz="1200" dirty="0"/>
              <a:t> </a:t>
            </a:r>
            <a:r>
              <a:rPr lang="nl-NL" sz="1200" dirty="0" err="1"/>
              <a:t>the</a:t>
            </a:r>
            <a:r>
              <a:rPr lang="nl-NL" sz="1200" dirty="0"/>
              <a:t> </a:t>
            </a:r>
            <a:r>
              <a:rPr lang="nl-NL" sz="1200" dirty="0" err="1"/>
              <a:t>decay</a:t>
            </a:r>
            <a:r>
              <a:rPr lang="nl-NL" sz="1200" dirty="0"/>
              <a:t> time </a:t>
            </a:r>
            <a:r>
              <a:rPr lang="nl-NL" sz="1200" dirty="0" err="1"/>
              <a:t>to</a:t>
            </a:r>
            <a:r>
              <a:rPr lang="nl-NL" sz="1200" dirty="0"/>
              <a:t> extract a </a:t>
            </a:r>
            <a:r>
              <a:rPr lang="nl-NL" sz="1200" dirty="0" err="1"/>
              <a:t>spline</a:t>
            </a:r>
            <a:r>
              <a:rPr lang="nl-NL" sz="1200" dirty="0"/>
              <a:t> curve. We áre </a:t>
            </a:r>
            <a:r>
              <a:rPr lang="nl-NL" sz="1200" dirty="0" err="1"/>
              <a:t>still</a:t>
            </a:r>
            <a:r>
              <a:rPr lang="nl-NL" sz="1200" dirty="0"/>
              <a:t> in </a:t>
            </a:r>
            <a:r>
              <a:rPr lang="nl-NL" sz="1200" dirty="0" err="1"/>
              <a:t>the</a:t>
            </a:r>
            <a:r>
              <a:rPr lang="nl-NL" sz="1200" dirty="0"/>
              <a:t> </a:t>
            </a:r>
            <a:r>
              <a:rPr lang="nl-NL" sz="1200" dirty="0" err="1"/>
              <a:t>process</a:t>
            </a:r>
            <a:r>
              <a:rPr lang="nl-NL" sz="1200" dirty="0"/>
              <a:t> of making </a:t>
            </a:r>
            <a:r>
              <a:rPr lang="nl-NL" sz="1200" dirty="0" err="1"/>
              <a:t>sure</a:t>
            </a:r>
            <a:r>
              <a:rPr lang="nl-NL" sz="1200" dirty="0"/>
              <a:t> that </a:t>
            </a:r>
            <a:r>
              <a:rPr lang="nl-NL" sz="1200" dirty="0" err="1"/>
              <a:t>the</a:t>
            </a:r>
            <a:r>
              <a:rPr lang="nl-NL" sz="1200" dirty="0"/>
              <a:t> </a:t>
            </a:r>
            <a:r>
              <a:rPr lang="nl-NL" sz="1200" dirty="0" err="1"/>
              <a:t>acceptance</a:t>
            </a:r>
            <a:r>
              <a:rPr lang="nl-NL" sz="1200" dirty="0"/>
              <a:t> of K+ is </a:t>
            </a:r>
            <a:r>
              <a:rPr lang="nl-NL" sz="1200" dirty="0" err="1"/>
              <a:t>similar</a:t>
            </a:r>
            <a:r>
              <a:rPr lang="nl-NL" sz="1200" dirty="0"/>
              <a:t> </a:t>
            </a:r>
            <a:r>
              <a:rPr lang="nl-NL" sz="1200" dirty="0" err="1"/>
              <a:t>to</a:t>
            </a:r>
            <a:r>
              <a:rPr lang="nl-NL" sz="1200" dirty="0"/>
              <a:t> that of </a:t>
            </a:r>
            <a:r>
              <a:rPr lang="nl-NL" sz="1200" dirty="0" err="1"/>
              <a:t>Kstar</a:t>
            </a:r>
            <a:r>
              <a:rPr lang="nl-NL" sz="1200" dirty="0"/>
              <a:t> and </a:t>
            </a:r>
            <a:r>
              <a:rPr lang="nl-NL" sz="1200" dirty="0" err="1"/>
              <a:t>Kshort</a:t>
            </a:r>
            <a:r>
              <a:rPr lang="nl-NL" sz="1200" dirty="0"/>
              <a:t> from fitting </a:t>
            </a:r>
            <a:r>
              <a:rPr lang="nl-NL" sz="1200" dirty="0" err="1"/>
              <a:t>to</a:t>
            </a:r>
            <a:r>
              <a:rPr lang="nl-NL" sz="1200" dirty="0"/>
              <a:t> </a:t>
            </a:r>
            <a:r>
              <a:rPr lang="nl-NL" sz="1200" dirty="0" err="1"/>
              <a:t>the</a:t>
            </a:r>
            <a:r>
              <a:rPr lang="nl-NL" sz="1200" dirty="0"/>
              <a:t> </a:t>
            </a:r>
            <a:r>
              <a:rPr lang="nl-NL" sz="1200" dirty="0" err="1"/>
              <a:t>reconstructed</a:t>
            </a:r>
            <a:r>
              <a:rPr lang="nl-NL" sz="1200" dirty="0"/>
              <a:t> </a:t>
            </a:r>
            <a:r>
              <a:rPr lang="nl-NL" sz="1200" dirty="0" err="1"/>
              <a:t>decay</a:t>
            </a:r>
            <a:r>
              <a:rPr lang="nl-NL" sz="1200" dirty="0"/>
              <a:t> time </a:t>
            </a:r>
            <a:r>
              <a:rPr lang="nl-NL" sz="1200" dirty="0" err="1"/>
              <a:t>distribution</a:t>
            </a:r>
            <a:r>
              <a:rPr lang="nl-NL" sz="1200" dirty="0"/>
              <a:t> of </a:t>
            </a:r>
            <a:r>
              <a:rPr lang="nl-NL" sz="1200" dirty="0" err="1"/>
              <a:t>signal</a:t>
            </a:r>
            <a:r>
              <a:rPr lang="nl-NL" sz="1200" dirty="0"/>
              <a:t> </a:t>
            </a:r>
            <a:r>
              <a:rPr lang="nl-NL" sz="1200" dirty="0" err="1"/>
              <a:t>monte</a:t>
            </a:r>
            <a:r>
              <a:rPr lang="nl-NL" sz="1200" dirty="0"/>
              <a:t> </a:t>
            </a:r>
            <a:r>
              <a:rPr lang="nl-NL" sz="1200" dirty="0" err="1"/>
              <a:t>carlo</a:t>
            </a:r>
            <a:r>
              <a:rPr lang="nl-NL" sz="1200" dirty="0"/>
              <a:t> </a:t>
            </a:r>
            <a:r>
              <a:rPr lang="nl-NL" sz="1200" dirty="0" err="1"/>
              <a:t>for</a:t>
            </a:r>
            <a:r>
              <a:rPr lang="nl-NL" sz="1200" dirty="0"/>
              <a:t> </a:t>
            </a:r>
            <a:r>
              <a:rPr lang="nl-NL" sz="1200" dirty="0" err="1"/>
              <a:t>all</a:t>
            </a:r>
            <a:r>
              <a:rPr lang="nl-NL" sz="1200" dirty="0"/>
              <a:t> of these samples. </a:t>
            </a:r>
            <a:r>
              <a:rPr lang="nl-NL" sz="1200" dirty="0" err="1"/>
              <a:t>So</a:t>
            </a:r>
            <a:r>
              <a:rPr lang="nl-NL" sz="1200" dirty="0"/>
              <a:t>, </a:t>
            </a:r>
            <a:r>
              <a:rPr lang="nl-NL" sz="1200" dirty="0" err="1"/>
              <a:t>to</a:t>
            </a:r>
            <a:r>
              <a:rPr lang="nl-NL" sz="1200" dirty="0"/>
              <a:t> </a:t>
            </a:r>
            <a:r>
              <a:rPr lang="nl-NL" sz="1200" dirty="0" err="1"/>
              <a:t>be</a:t>
            </a:r>
            <a:r>
              <a:rPr lang="nl-NL" sz="1200" dirty="0"/>
              <a:t> </a:t>
            </a:r>
            <a:r>
              <a:rPr lang="nl-NL" sz="1200" dirty="0" err="1"/>
              <a:t>clear</a:t>
            </a:r>
            <a:r>
              <a:rPr lang="nl-NL" sz="1200" dirty="0"/>
              <a:t>, I </a:t>
            </a:r>
            <a:r>
              <a:rPr lang="nl-NL" sz="1200" dirty="0" err="1"/>
              <a:t>am</a:t>
            </a:r>
            <a:r>
              <a:rPr lang="nl-NL" sz="1200" dirty="0"/>
              <a:t> </a:t>
            </a:r>
            <a:r>
              <a:rPr lang="nl-NL" sz="1200" dirty="0" err="1"/>
              <a:t>also</a:t>
            </a:r>
            <a:r>
              <a:rPr lang="nl-NL" sz="1200" dirty="0"/>
              <a:t> fixing </a:t>
            </a:r>
            <a:r>
              <a:rPr lang="nl-NL" sz="1200" dirty="0" err="1"/>
              <a:t>the</a:t>
            </a:r>
            <a:r>
              <a:rPr lang="nl-NL" sz="1200" dirty="0"/>
              <a:t> </a:t>
            </a:r>
            <a:r>
              <a:rPr lang="nl-NL" sz="1200" dirty="0" err="1"/>
              <a:t>Kstar</a:t>
            </a:r>
            <a:r>
              <a:rPr lang="nl-NL" sz="1200" dirty="0"/>
              <a:t> and </a:t>
            </a:r>
            <a:r>
              <a:rPr lang="nl-NL" sz="1200" dirty="0" err="1"/>
              <a:t>Kshort</a:t>
            </a:r>
            <a:r>
              <a:rPr lang="nl-NL" sz="1200" dirty="0"/>
              <a:t> </a:t>
            </a:r>
            <a:r>
              <a:rPr lang="nl-NL" sz="1200" dirty="0" err="1"/>
              <a:t>lifetimes</a:t>
            </a:r>
            <a:r>
              <a:rPr lang="nl-NL" sz="1200" dirty="0"/>
              <a:t> </a:t>
            </a:r>
            <a:r>
              <a:rPr lang="nl-NL" sz="1200" dirty="0" err="1"/>
              <a:t>when</a:t>
            </a:r>
            <a:r>
              <a:rPr lang="nl-NL" sz="1200" dirty="0"/>
              <a:t> fitting </a:t>
            </a:r>
            <a:r>
              <a:rPr lang="nl-NL" sz="1200" dirty="0" err="1"/>
              <a:t>to</a:t>
            </a:r>
            <a:r>
              <a:rPr lang="nl-NL" sz="1200" dirty="0"/>
              <a:t> </a:t>
            </a:r>
            <a:r>
              <a:rPr lang="nl-NL" sz="1200" dirty="0" err="1"/>
              <a:t>those</a:t>
            </a:r>
            <a:r>
              <a:rPr lang="nl-NL" sz="1200" dirty="0"/>
              <a:t> </a:t>
            </a:r>
            <a:r>
              <a:rPr lang="nl-NL" sz="1200" dirty="0" err="1"/>
              <a:t>monte</a:t>
            </a:r>
            <a:r>
              <a:rPr lang="nl-NL" sz="1200" dirty="0"/>
              <a:t> </a:t>
            </a:r>
            <a:r>
              <a:rPr lang="nl-NL" sz="1200" dirty="0" err="1"/>
              <a:t>carlo</a:t>
            </a:r>
            <a:r>
              <a:rPr lang="nl-NL" sz="1200" dirty="0"/>
              <a:t> samples </a:t>
            </a:r>
            <a:r>
              <a:rPr lang="nl-NL" sz="1200" dirty="0" err="1"/>
              <a:t>for</a:t>
            </a:r>
            <a:r>
              <a:rPr lang="nl-NL" sz="1200" dirty="0"/>
              <a:t> </a:t>
            </a:r>
            <a:r>
              <a:rPr lang="nl-NL" sz="1200" dirty="0" err="1"/>
              <a:t>the</a:t>
            </a:r>
            <a:r>
              <a:rPr lang="nl-NL" sz="1200" dirty="0"/>
              <a:t> </a:t>
            </a:r>
            <a:r>
              <a:rPr lang="nl-NL" sz="1200" dirty="0" err="1"/>
              <a:t>spline</a:t>
            </a:r>
            <a:r>
              <a:rPr lang="nl-NL" sz="1200" dirty="0"/>
              <a:t>, and I </a:t>
            </a:r>
            <a:r>
              <a:rPr lang="nl-NL" sz="1200" dirty="0" err="1"/>
              <a:t>am</a:t>
            </a:r>
            <a:r>
              <a:rPr lang="nl-NL" sz="1200" dirty="0"/>
              <a:t> fixing </a:t>
            </a:r>
            <a:r>
              <a:rPr lang="nl-NL" sz="1200" dirty="0" err="1"/>
              <a:t>the</a:t>
            </a:r>
            <a:r>
              <a:rPr lang="nl-NL" sz="1200" dirty="0"/>
              <a:t> </a:t>
            </a:r>
            <a:r>
              <a:rPr lang="nl-NL" sz="1200" dirty="0" err="1"/>
              <a:t>lifetimes</a:t>
            </a:r>
            <a:r>
              <a:rPr lang="nl-NL" sz="1200" dirty="0"/>
              <a:t> </a:t>
            </a:r>
            <a:r>
              <a:rPr lang="nl-NL" sz="1200" dirty="0" err="1"/>
              <a:t>to</a:t>
            </a:r>
            <a:r>
              <a:rPr lang="nl-NL" sz="1200" dirty="0"/>
              <a:t> 1.519 </a:t>
            </a:r>
            <a:r>
              <a:rPr lang="nl-NL" sz="1200" dirty="0" err="1"/>
              <a:t>ps</a:t>
            </a:r>
            <a:r>
              <a:rPr lang="nl-NL" sz="1200" dirty="0"/>
              <a:t>, </a:t>
            </a:r>
            <a:r>
              <a:rPr lang="nl-NL" sz="1200" dirty="0" err="1"/>
              <a:t>which</a:t>
            </a:r>
            <a:r>
              <a:rPr lang="nl-NL" sz="1200" dirty="0"/>
              <a:t> is </a:t>
            </a:r>
            <a:r>
              <a:rPr lang="nl-NL" sz="1200" dirty="0" err="1"/>
              <a:t>the</a:t>
            </a:r>
            <a:r>
              <a:rPr lang="nl-NL" sz="1200" dirty="0"/>
              <a:t> </a:t>
            </a:r>
            <a:r>
              <a:rPr lang="nl-NL" sz="1200" dirty="0" err="1"/>
              <a:t>lifetimes</a:t>
            </a:r>
            <a:r>
              <a:rPr lang="nl-NL" sz="1200" dirty="0"/>
              <a:t> that </a:t>
            </a:r>
            <a:r>
              <a:rPr lang="nl-NL" sz="1200" dirty="0" err="1"/>
              <a:t>the</a:t>
            </a:r>
            <a:r>
              <a:rPr lang="nl-NL" sz="1200" dirty="0"/>
              <a:t> </a:t>
            </a:r>
            <a:r>
              <a:rPr lang="nl-NL" sz="1200" dirty="0" err="1"/>
              <a:t>monte</a:t>
            </a:r>
            <a:r>
              <a:rPr lang="nl-NL" sz="1200" dirty="0"/>
              <a:t> </a:t>
            </a:r>
            <a:r>
              <a:rPr lang="nl-NL" sz="1200" dirty="0" err="1"/>
              <a:t>carlo</a:t>
            </a:r>
            <a:r>
              <a:rPr lang="nl-NL" sz="1200" dirty="0"/>
              <a:t> samples </a:t>
            </a:r>
            <a:r>
              <a:rPr lang="nl-NL" sz="1200" dirty="0" err="1"/>
              <a:t>were</a:t>
            </a:r>
            <a:r>
              <a:rPr lang="nl-NL" sz="1200" dirty="0"/>
              <a:t> </a:t>
            </a:r>
            <a:r>
              <a:rPr lang="nl-NL" sz="1200" dirty="0" err="1"/>
              <a:t>generated</a:t>
            </a:r>
            <a:r>
              <a:rPr lang="nl-NL" sz="1200" dirty="0"/>
              <a:t> </a:t>
            </a:r>
            <a:r>
              <a:rPr lang="nl-NL" sz="1200" dirty="0" err="1"/>
              <a:t>with</a:t>
            </a:r>
            <a:r>
              <a:rPr lang="nl-NL" sz="1200" dirty="0"/>
              <a:t>.</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1691BAE0-51A8-4397-B1C5-BBA186DFB7D7}" type="slidenum">
              <a:rPr lang="nl-NL" smtClean="0"/>
              <a:t>13</a:t>
            </a:fld>
            <a:endParaRPr lang="nl-NL"/>
          </a:p>
        </p:txBody>
      </p:sp>
    </p:spTree>
    <p:extLst>
      <p:ext uri="{BB962C8B-B14F-4D97-AF65-F5344CB8AC3E}">
        <p14:creationId xmlns:p14="http://schemas.microsoft.com/office/powerpoint/2010/main" val="2785800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D6D7D-C82F-A7B7-A9E6-A56157AFB59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AAD2853-59C7-A319-08D5-FA158BC1489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9247B58-B6F0-32B5-4C13-9034EC54B436}"/>
              </a:ext>
            </a:extLst>
          </p:cNvPr>
          <p:cNvSpPr>
            <a:spLocks noGrp="1"/>
          </p:cNvSpPr>
          <p:nvPr>
            <p:ph type="body" idx="1"/>
          </p:nvPr>
        </p:nvSpPr>
        <p:spPr/>
        <p:txBody>
          <a:bodyPr/>
          <a:lstStyle/>
          <a:p>
            <a:r>
              <a:rPr lang="nl-NL" dirty="0" err="1"/>
              <a:t>Kinematic</a:t>
            </a:r>
            <a:r>
              <a:rPr lang="nl-NL" dirty="0"/>
              <a:t> </a:t>
            </a:r>
            <a:r>
              <a:rPr lang="nl-NL" dirty="0" err="1"/>
              <a:t>correction</a:t>
            </a:r>
            <a:r>
              <a:rPr lang="nl-NL" dirty="0"/>
              <a:t> from GB </a:t>
            </a:r>
            <a:r>
              <a:rPr lang="nl-NL" dirty="0" err="1"/>
              <a:t>reweighting</a:t>
            </a:r>
            <a:r>
              <a:rPr lang="nl-NL" dirty="0"/>
              <a:t> (</a:t>
            </a:r>
            <a:r>
              <a:rPr lang="nl-NL" dirty="0" err="1"/>
              <a:t>general</a:t>
            </a:r>
            <a:r>
              <a:rPr lang="nl-NL" dirty="0"/>
              <a:t> background?)</a:t>
            </a:r>
          </a:p>
          <a:p>
            <a:endParaRPr lang="nl-NL" dirty="0"/>
          </a:p>
          <a:p>
            <a:r>
              <a:rPr lang="nl-NL" dirty="0" err="1"/>
              <a:t>COWs</a:t>
            </a:r>
            <a:r>
              <a:rPr lang="nl-NL" dirty="0"/>
              <a:t> </a:t>
            </a:r>
            <a:r>
              <a:rPr lang="nl-NL" dirty="0" err="1"/>
              <a:t>would</a:t>
            </a:r>
            <a:r>
              <a:rPr lang="nl-NL" dirty="0"/>
              <a:t> </a:t>
            </a:r>
            <a:r>
              <a:rPr lang="nl-NL" dirty="0" err="1"/>
              <a:t>be</a:t>
            </a:r>
            <a:r>
              <a:rPr lang="nl-NL" dirty="0"/>
              <a:t> a more </a:t>
            </a:r>
            <a:r>
              <a:rPr lang="nl-NL" dirty="0" err="1"/>
              <a:t>general</a:t>
            </a:r>
            <a:r>
              <a:rPr lang="nl-NL" dirty="0"/>
              <a:t> way of </a:t>
            </a:r>
            <a:r>
              <a:rPr lang="nl-NL" dirty="0" err="1"/>
              <a:t>weighting</a:t>
            </a:r>
            <a:r>
              <a:rPr lang="nl-NL" dirty="0"/>
              <a:t> </a:t>
            </a:r>
            <a:r>
              <a:rPr lang="nl-NL" dirty="0" err="1"/>
              <a:t>the</a:t>
            </a:r>
            <a:r>
              <a:rPr lang="nl-NL" dirty="0"/>
              <a:t> dataset, plus </a:t>
            </a:r>
            <a:r>
              <a:rPr lang="nl-NL" dirty="0" err="1"/>
              <a:t>it</a:t>
            </a:r>
            <a:r>
              <a:rPr lang="nl-NL" dirty="0"/>
              <a:t> </a:t>
            </a:r>
            <a:r>
              <a:rPr lang="nl-NL" dirty="0" err="1"/>
              <a:t>should</a:t>
            </a:r>
            <a:r>
              <a:rPr lang="nl-NL" dirty="0"/>
              <a:t> </a:t>
            </a:r>
            <a:r>
              <a:rPr lang="nl-NL" dirty="0" err="1"/>
              <a:t>be</a:t>
            </a:r>
            <a:r>
              <a:rPr lang="nl-NL" dirty="0"/>
              <a:t> </a:t>
            </a:r>
            <a:r>
              <a:rPr lang="nl-NL" dirty="0" err="1"/>
              <a:t>less</a:t>
            </a:r>
            <a:r>
              <a:rPr lang="nl-NL" dirty="0"/>
              <a:t> </a:t>
            </a:r>
            <a:r>
              <a:rPr lang="nl-NL" dirty="0" err="1"/>
              <a:t>biasing</a:t>
            </a:r>
            <a:r>
              <a:rPr lang="nl-NL" dirty="0"/>
              <a:t> </a:t>
            </a:r>
            <a:r>
              <a:rPr lang="nl-NL" dirty="0" err="1"/>
              <a:t>for</a:t>
            </a:r>
            <a:r>
              <a:rPr lang="nl-NL" dirty="0"/>
              <a:t> </a:t>
            </a:r>
            <a:r>
              <a:rPr lang="nl-NL" dirty="0" err="1"/>
              <a:t>the</a:t>
            </a:r>
            <a:r>
              <a:rPr lang="nl-NL" dirty="0"/>
              <a:t> </a:t>
            </a:r>
            <a:r>
              <a:rPr lang="nl-NL" dirty="0" err="1"/>
              <a:t>lifetime</a:t>
            </a:r>
            <a:r>
              <a:rPr lang="nl-NL" dirty="0"/>
              <a:t> </a:t>
            </a:r>
            <a:r>
              <a:rPr lang="nl-NL" dirty="0" err="1"/>
              <a:t>distributions</a:t>
            </a:r>
            <a:r>
              <a:rPr lang="nl-NL" dirty="0"/>
              <a:t>, this is </a:t>
            </a:r>
            <a:r>
              <a:rPr lang="nl-NL" dirty="0" err="1"/>
              <a:t>tested</a:t>
            </a:r>
            <a:r>
              <a:rPr lang="nl-NL" dirty="0"/>
              <a:t> </a:t>
            </a:r>
            <a:r>
              <a:rPr lang="nl-NL" dirty="0" err="1"/>
              <a:t>with</a:t>
            </a:r>
            <a:r>
              <a:rPr lang="nl-NL" dirty="0"/>
              <a:t> </a:t>
            </a:r>
            <a:r>
              <a:rPr lang="nl-NL" dirty="0" err="1"/>
              <a:t>the</a:t>
            </a:r>
            <a:r>
              <a:rPr lang="nl-NL" dirty="0"/>
              <a:t> </a:t>
            </a:r>
            <a:r>
              <a:rPr lang="nl-NL" dirty="0" err="1"/>
              <a:t>Kendall</a:t>
            </a:r>
            <a:r>
              <a:rPr lang="nl-NL" dirty="0"/>
              <a:t> rank </a:t>
            </a:r>
            <a:r>
              <a:rPr lang="nl-NL" dirty="0" err="1"/>
              <a:t>correlation</a:t>
            </a:r>
            <a:r>
              <a:rPr lang="nl-NL" dirty="0"/>
              <a:t> </a:t>
            </a:r>
            <a:r>
              <a:rPr lang="nl-NL" dirty="0" err="1"/>
              <a:t>between</a:t>
            </a:r>
            <a:r>
              <a:rPr lang="nl-NL" dirty="0"/>
              <a:t> invariant </a:t>
            </a:r>
            <a:r>
              <a:rPr lang="nl-NL" dirty="0" err="1"/>
              <a:t>mass</a:t>
            </a:r>
            <a:r>
              <a:rPr lang="nl-NL" dirty="0"/>
              <a:t> and </a:t>
            </a:r>
            <a:r>
              <a:rPr lang="nl-NL" dirty="0" err="1"/>
              <a:t>tau</a:t>
            </a:r>
            <a:r>
              <a:rPr lang="nl-NL" dirty="0"/>
              <a:t>.</a:t>
            </a:r>
          </a:p>
          <a:p>
            <a:endParaRPr lang="nl-NL" dirty="0"/>
          </a:p>
          <a:p>
            <a:r>
              <a:rPr lang="nl-NL" dirty="0" err="1"/>
              <a:t>Convolution</a:t>
            </a:r>
            <a:r>
              <a:rPr lang="nl-NL" dirty="0"/>
              <a:t> of </a:t>
            </a:r>
            <a:r>
              <a:rPr lang="nl-NL" dirty="0" err="1"/>
              <a:t>resolution</a:t>
            </a:r>
            <a:r>
              <a:rPr lang="nl-NL" dirty="0"/>
              <a:t> model: </a:t>
            </a:r>
            <a:r>
              <a:rPr lang="nl-NL" dirty="0" err="1"/>
              <a:t>integral</a:t>
            </a:r>
            <a:r>
              <a:rPr lang="nl-NL" dirty="0"/>
              <a:t> over </a:t>
            </a:r>
            <a:r>
              <a:rPr lang="nl-NL" dirty="0" err="1"/>
              <a:t>dt</a:t>
            </a:r>
            <a:r>
              <a:rPr lang="nl-NL" dirty="0"/>
              <a:t>’ of </a:t>
            </a:r>
            <a:r>
              <a:rPr lang="nl-NL" dirty="0" err="1"/>
              <a:t>the</a:t>
            </a:r>
            <a:r>
              <a:rPr lang="nl-NL" dirty="0"/>
              <a:t> part in </a:t>
            </a:r>
            <a:r>
              <a:rPr lang="nl-NL" dirty="0" err="1"/>
              <a:t>between</a:t>
            </a:r>
            <a:r>
              <a:rPr lang="nl-NL" dirty="0"/>
              <a:t> [], you can </a:t>
            </a:r>
            <a:r>
              <a:rPr lang="nl-NL" dirty="0" err="1"/>
              <a:t>think</a:t>
            </a:r>
            <a:r>
              <a:rPr lang="nl-NL" dirty="0"/>
              <a:t> about </a:t>
            </a:r>
            <a:r>
              <a:rPr lang="nl-NL" dirty="0" err="1"/>
              <a:t>it</a:t>
            </a:r>
            <a:r>
              <a:rPr lang="nl-NL" dirty="0"/>
              <a:t> this way: </a:t>
            </a:r>
            <a:r>
              <a:rPr lang="nl-NL" dirty="0" err="1"/>
              <a:t>the</a:t>
            </a:r>
            <a:r>
              <a:rPr lang="nl-NL" dirty="0"/>
              <a:t> </a:t>
            </a:r>
            <a:r>
              <a:rPr lang="nl-NL" dirty="0" err="1"/>
              <a:t>convolution</a:t>
            </a:r>
            <a:r>
              <a:rPr lang="nl-NL" dirty="0"/>
              <a:t> </a:t>
            </a:r>
            <a:r>
              <a:rPr lang="nl-NL" dirty="0" err="1"/>
              <a:t>sums</a:t>
            </a:r>
            <a:r>
              <a:rPr lang="nl-NL" dirty="0"/>
              <a:t> over </a:t>
            </a:r>
            <a:r>
              <a:rPr lang="nl-NL" dirty="0" err="1"/>
              <a:t>all</a:t>
            </a:r>
            <a:r>
              <a:rPr lang="nl-NL" dirty="0"/>
              <a:t> </a:t>
            </a:r>
            <a:r>
              <a:rPr lang="nl-NL" dirty="0" err="1"/>
              <a:t>possible</a:t>
            </a:r>
            <a:r>
              <a:rPr lang="nl-NL" dirty="0"/>
              <a:t> </a:t>
            </a:r>
            <a:r>
              <a:rPr lang="nl-NL" dirty="0" err="1"/>
              <a:t>true</a:t>
            </a:r>
            <a:r>
              <a:rPr lang="nl-NL" dirty="0"/>
              <a:t> t’ that </a:t>
            </a:r>
            <a:r>
              <a:rPr lang="nl-NL" dirty="0" err="1"/>
              <a:t>could</a:t>
            </a:r>
            <a:r>
              <a:rPr lang="nl-NL" dirty="0"/>
              <a:t> </a:t>
            </a:r>
            <a:r>
              <a:rPr lang="nl-NL" dirty="0" err="1"/>
              <a:t>be</a:t>
            </a:r>
            <a:r>
              <a:rPr lang="nl-NL" dirty="0"/>
              <a:t> </a:t>
            </a:r>
            <a:r>
              <a:rPr lang="nl-NL" dirty="0" err="1"/>
              <a:t>reconstructed</a:t>
            </a:r>
            <a:r>
              <a:rPr lang="nl-NL" dirty="0"/>
              <a:t> as </a:t>
            </a:r>
            <a:r>
              <a:rPr lang="nl-NL" dirty="0" err="1"/>
              <a:t>the</a:t>
            </a:r>
            <a:r>
              <a:rPr lang="nl-NL" dirty="0"/>
              <a:t> </a:t>
            </a:r>
            <a:r>
              <a:rPr lang="nl-NL" dirty="0" err="1"/>
              <a:t>reconstructed</a:t>
            </a:r>
            <a:r>
              <a:rPr lang="nl-NL" dirty="0"/>
              <a:t> time t that we </a:t>
            </a:r>
            <a:r>
              <a:rPr lang="nl-NL" dirty="0" err="1"/>
              <a:t>measure</a:t>
            </a:r>
            <a:r>
              <a:rPr lang="nl-NL" dirty="0"/>
              <a:t>, </a:t>
            </a:r>
            <a:r>
              <a:rPr lang="nl-NL" dirty="0" err="1"/>
              <a:t>given</a:t>
            </a:r>
            <a:r>
              <a:rPr lang="nl-NL" dirty="0"/>
              <a:t> </a:t>
            </a:r>
            <a:r>
              <a:rPr lang="nl-NL" dirty="0" err="1"/>
              <a:t>the</a:t>
            </a:r>
            <a:r>
              <a:rPr lang="nl-NL" dirty="0"/>
              <a:t> model that we have </a:t>
            </a:r>
            <a:r>
              <a:rPr lang="nl-NL" dirty="0" err="1"/>
              <a:t>for</a:t>
            </a:r>
            <a:r>
              <a:rPr lang="nl-NL" dirty="0"/>
              <a:t> </a:t>
            </a:r>
            <a:r>
              <a:rPr lang="nl-NL" dirty="0" err="1"/>
              <a:t>the</a:t>
            </a:r>
            <a:r>
              <a:rPr lang="nl-NL" dirty="0"/>
              <a:t> </a:t>
            </a:r>
            <a:r>
              <a:rPr lang="nl-NL" dirty="0" err="1"/>
              <a:t>resolution</a:t>
            </a:r>
            <a:r>
              <a:rPr lang="nl-NL" dirty="0"/>
              <a:t>.</a:t>
            </a:r>
            <a:endParaRPr lang="nl-NL" sz="1200" dirty="0"/>
          </a:p>
          <a:p>
            <a:endParaRPr lang="nl-NL" dirty="0"/>
          </a:p>
          <a:p>
            <a:endParaRPr lang="nl-NL" dirty="0"/>
          </a:p>
        </p:txBody>
      </p:sp>
      <p:sp>
        <p:nvSpPr>
          <p:cNvPr id="4" name="Tijdelijke aanduiding voor dianummer 3">
            <a:extLst>
              <a:ext uri="{FF2B5EF4-FFF2-40B4-BE49-F238E27FC236}">
                <a16:creationId xmlns:a16="http://schemas.microsoft.com/office/drawing/2014/main" id="{26B270A4-E72C-CB77-EEE8-7606A1A22AC6}"/>
              </a:ext>
            </a:extLst>
          </p:cNvPr>
          <p:cNvSpPr>
            <a:spLocks noGrp="1"/>
          </p:cNvSpPr>
          <p:nvPr>
            <p:ph type="sldNum" sz="quarter" idx="5"/>
          </p:nvPr>
        </p:nvSpPr>
        <p:spPr/>
        <p:txBody>
          <a:bodyPr/>
          <a:lstStyle/>
          <a:p>
            <a:fld id="{1691BAE0-51A8-4397-B1C5-BBA186DFB7D7}" type="slidenum">
              <a:rPr lang="nl-NL" smtClean="0"/>
              <a:t>14</a:t>
            </a:fld>
            <a:endParaRPr lang="nl-NL"/>
          </a:p>
        </p:txBody>
      </p:sp>
    </p:spTree>
    <p:extLst>
      <p:ext uri="{BB962C8B-B14F-4D97-AF65-F5344CB8AC3E}">
        <p14:creationId xmlns:p14="http://schemas.microsoft.com/office/powerpoint/2010/main" val="309760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2642A-8F76-5579-D630-34C880F2727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D01CDF5-0C9A-BA55-97F6-D1DA9464765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0A880AD-50F9-5555-34DD-AD86C13FAD27}"/>
              </a:ext>
            </a:extLst>
          </p:cNvPr>
          <p:cNvSpPr>
            <a:spLocks noGrp="1"/>
          </p:cNvSpPr>
          <p:nvPr>
            <p:ph type="body" idx="1"/>
          </p:nvPr>
        </p:nvSpPr>
        <p:spPr/>
        <p:txBody>
          <a:bodyPr/>
          <a:lstStyle/>
          <a:p>
            <a:r>
              <a:rPr lang="nl-NL" dirty="0" err="1"/>
              <a:t>Kinematic</a:t>
            </a:r>
            <a:r>
              <a:rPr lang="nl-NL" dirty="0"/>
              <a:t> </a:t>
            </a:r>
            <a:r>
              <a:rPr lang="nl-NL" dirty="0" err="1"/>
              <a:t>correction</a:t>
            </a:r>
            <a:r>
              <a:rPr lang="nl-NL" dirty="0"/>
              <a:t> from GB </a:t>
            </a:r>
            <a:r>
              <a:rPr lang="nl-NL" dirty="0" err="1"/>
              <a:t>reweighting</a:t>
            </a:r>
            <a:r>
              <a:rPr lang="nl-NL" dirty="0"/>
              <a:t> (</a:t>
            </a:r>
            <a:r>
              <a:rPr lang="nl-NL" dirty="0" err="1"/>
              <a:t>general</a:t>
            </a:r>
            <a:r>
              <a:rPr lang="nl-NL" dirty="0"/>
              <a:t> background?)</a:t>
            </a:r>
          </a:p>
          <a:p>
            <a:endParaRPr lang="nl-NL" dirty="0"/>
          </a:p>
          <a:p>
            <a:r>
              <a:rPr lang="nl-NL" dirty="0" err="1"/>
              <a:t>COWs</a:t>
            </a:r>
            <a:r>
              <a:rPr lang="nl-NL" dirty="0"/>
              <a:t> </a:t>
            </a:r>
            <a:r>
              <a:rPr lang="nl-NL" dirty="0" err="1"/>
              <a:t>would</a:t>
            </a:r>
            <a:r>
              <a:rPr lang="nl-NL" dirty="0"/>
              <a:t> </a:t>
            </a:r>
            <a:r>
              <a:rPr lang="nl-NL" dirty="0" err="1"/>
              <a:t>be</a:t>
            </a:r>
            <a:r>
              <a:rPr lang="nl-NL" dirty="0"/>
              <a:t> a more </a:t>
            </a:r>
            <a:r>
              <a:rPr lang="nl-NL" dirty="0" err="1"/>
              <a:t>general</a:t>
            </a:r>
            <a:r>
              <a:rPr lang="nl-NL" dirty="0"/>
              <a:t> way of </a:t>
            </a:r>
            <a:r>
              <a:rPr lang="nl-NL" dirty="0" err="1"/>
              <a:t>weighting</a:t>
            </a:r>
            <a:r>
              <a:rPr lang="nl-NL" dirty="0"/>
              <a:t> </a:t>
            </a:r>
            <a:r>
              <a:rPr lang="nl-NL" dirty="0" err="1"/>
              <a:t>the</a:t>
            </a:r>
            <a:r>
              <a:rPr lang="nl-NL" dirty="0"/>
              <a:t> dataset, plus </a:t>
            </a:r>
            <a:r>
              <a:rPr lang="nl-NL" dirty="0" err="1"/>
              <a:t>it</a:t>
            </a:r>
            <a:r>
              <a:rPr lang="nl-NL" dirty="0"/>
              <a:t> </a:t>
            </a:r>
            <a:r>
              <a:rPr lang="nl-NL" dirty="0" err="1"/>
              <a:t>should</a:t>
            </a:r>
            <a:r>
              <a:rPr lang="nl-NL" dirty="0"/>
              <a:t> </a:t>
            </a:r>
            <a:r>
              <a:rPr lang="nl-NL" dirty="0" err="1"/>
              <a:t>be</a:t>
            </a:r>
            <a:r>
              <a:rPr lang="nl-NL" dirty="0"/>
              <a:t> </a:t>
            </a:r>
            <a:r>
              <a:rPr lang="nl-NL" dirty="0" err="1"/>
              <a:t>less</a:t>
            </a:r>
            <a:r>
              <a:rPr lang="nl-NL" dirty="0"/>
              <a:t> </a:t>
            </a:r>
            <a:r>
              <a:rPr lang="nl-NL" dirty="0" err="1"/>
              <a:t>biasing</a:t>
            </a:r>
            <a:r>
              <a:rPr lang="nl-NL" dirty="0"/>
              <a:t> </a:t>
            </a:r>
            <a:r>
              <a:rPr lang="nl-NL" dirty="0" err="1"/>
              <a:t>for</a:t>
            </a:r>
            <a:r>
              <a:rPr lang="nl-NL" dirty="0"/>
              <a:t> </a:t>
            </a:r>
            <a:r>
              <a:rPr lang="nl-NL" dirty="0" err="1"/>
              <a:t>the</a:t>
            </a:r>
            <a:r>
              <a:rPr lang="nl-NL" dirty="0"/>
              <a:t> </a:t>
            </a:r>
            <a:r>
              <a:rPr lang="nl-NL" dirty="0" err="1"/>
              <a:t>lifetime</a:t>
            </a:r>
            <a:r>
              <a:rPr lang="nl-NL" dirty="0"/>
              <a:t> </a:t>
            </a:r>
            <a:r>
              <a:rPr lang="nl-NL" dirty="0" err="1"/>
              <a:t>distributions</a:t>
            </a:r>
            <a:r>
              <a:rPr lang="nl-NL" dirty="0"/>
              <a:t>, this is </a:t>
            </a:r>
            <a:r>
              <a:rPr lang="nl-NL" dirty="0" err="1"/>
              <a:t>tested</a:t>
            </a:r>
            <a:r>
              <a:rPr lang="nl-NL" dirty="0"/>
              <a:t> </a:t>
            </a:r>
            <a:r>
              <a:rPr lang="nl-NL" dirty="0" err="1"/>
              <a:t>with</a:t>
            </a:r>
            <a:r>
              <a:rPr lang="nl-NL" dirty="0"/>
              <a:t> </a:t>
            </a:r>
            <a:r>
              <a:rPr lang="nl-NL" dirty="0" err="1"/>
              <a:t>the</a:t>
            </a:r>
            <a:r>
              <a:rPr lang="nl-NL" dirty="0"/>
              <a:t> </a:t>
            </a:r>
            <a:r>
              <a:rPr lang="nl-NL" dirty="0" err="1"/>
              <a:t>Kendall</a:t>
            </a:r>
            <a:r>
              <a:rPr lang="nl-NL" dirty="0"/>
              <a:t> rank </a:t>
            </a:r>
            <a:r>
              <a:rPr lang="nl-NL" dirty="0" err="1"/>
              <a:t>correlation</a:t>
            </a:r>
            <a:r>
              <a:rPr lang="nl-NL" dirty="0"/>
              <a:t> </a:t>
            </a:r>
            <a:r>
              <a:rPr lang="nl-NL" dirty="0" err="1"/>
              <a:t>between</a:t>
            </a:r>
            <a:r>
              <a:rPr lang="nl-NL" dirty="0"/>
              <a:t> invariant </a:t>
            </a:r>
            <a:r>
              <a:rPr lang="nl-NL" dirty="0" err="1"/>
              <a:t>mass</a:t>
            </a:r>
            <a:r>
              <a:rPr lang="nl-NL" dirty="0"/>
              <a:t> and </a:t>
            </a:r>
            <a:r>
              <a:rPr lang="nl-NL" dirty="0" err="1"/>
              <a:t>tau</a:t>
            </a:r>
            <a:r>
              <a:rPr lang="nl-NL" dirty="0"/>
              <a:t>.</a:t>
            </a:r>
          </a:p>
          <a:p>
            <a:endParaRPr lang="nl-NL" dirty="0"/>
          </a:p>
          <a:p>
            <a:endParaRPr lang="nl-NL" dirty="0"/>
          </a:p>
          <a:p>
            <a:pPr marL="342900" indent="-342900" algn="just"/>
            <a:r>
              <a:rPr lang="nl-NL" sz="1200" dirty="0" err="1"/>
              <a:t>Acceptance</a:t>
            </a:r>
            <a:r>
              <a:rPr lang="nl-NL" sz="1200" dirty="0"/>
              <a:t> </a:t>
            </a:r>
            <a:r>
              <a:rPr lang="nl-NL" sz="1200" dirty="0" err="1"/>
              <a:t>correlated</a:t>
            </a:r>
            <a:r>
              <a:rPr lang="nl-NL" sz="1200" dirty="0"/>
              <a:t> </a:t>
            </a:r>
            <a:r>
              <a:rPr lang="nl-NL" sz="1200" dirty="0" err="1"/>
              <a:t>to</a:t>
            </a:r>
            <a:r>
              <a:rPr lang="nl-NL" sz="1200" dirty="0"/>
              <a:t> </a:t>
            </a:r>
            <a:r>
              <a:rPr lang="nl-NL" sz="1200" dirty="0" err="1"/>
              <a:t>lifetime</a:t>
            </a:r>
            <a:r>
              <a:rPr lang="nl-NL" sz="1200" dirty="0"/>
              <a:t> -&gt; fix </a:t>
            </a:r>
            <a:r>
              <a:rPr lang="nl-NL" sz="1200" dirty="0" err="1"/>
              <a:t>lifetime</a:t>
            </a:r>
            <a:r>
              <a:rPr lang="nl-NL" sz="1200" dirty="0"/>
              <a:t> </a:t>
            </a:r>
            <a:r>
              <a:rPr lang="nl-NL" sz="1200" dirty="0" err="1"/>
              <a:t>to</a:t>
            </a:r>
            <a:r>
              <a:rPr lang="nl-NL" sz="1200" dirty="0"/>
              <a:t> extract </a:t>
            </a:r>
            <a:r>
              <a:rPr lang="nl-NL" sz="1200" dirty="0" err="1"/>
              <a:t>spline</a:t>
            </a:r>
            <a:r>
              <a:rPr lang="nl-NL" sz="1200" dirty="0"/>
              <a:t> from </a:t>
            </a:r>
            <a:r>
              <a:rPr lang="nl-NL" sz="1200" dirty="0" err="1"/>
              <a:t>decay</a:t>
            </a:r>
            <a:r>
              <a:rPr lang="nl-NL" sz="1200" dirty="0"/>
              <a:t> time fit:</a:t>
            </a:r>
          </a:p>
          <a:p>
            <a:pPr marL="342900" indent="-342900" algn="just"/>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err="1"/>
              <a:t>Since</a:t>
            </a:r>
            <a:r>
              <a:rPr lang="nl-NL" sz="1200" dirty="0"/>
              <a:t> </a:t>
            </a:r>
            <a:r>
              <a:rPr lang="nl-NL" sz="1200" dirty="0" err="1"/>
              <a:t>the</a:t>
            </a:r>
            <a:r>
              <a:rPr lang="nl-NL" sz="1200" dirty="0"/>
              <a:t> </a:t>
            </a:r>
            <a:r>
              <a:rPr lang="nl-NL" sz="1200" dirty="0" err="1"/>
              <a:t>acceptance</a:t>
            </a:r>
            <a:r>
              <a:rPr lang="nl-NL" sz="1200" dirty="0"/>
              <a:t> curve is </a:t>
            </a:r>
            <a:r>
              <a:rPr lang="nl-NL" sz="1200" dirty="0" err="1"/>
              <a:t>correlated</a:t>
            </a:r>
            <a:r>
              <a:rPr lang="nl-NL" sz="1200" dirty="0"/>
              <a:t> </a:t>
            </a:r>
            <a:r>
              <a:rPr lang="nl-NL" sz="1200" dirty="0" err="1"/>
              <a:t>to</a:t>
            </a:r>
            <a:r>
              <a:rPr lang="nl-NL" sz="1200" dirty="0"/>
              <a:t> </a:t>
            </a:r>
            <a:r>
              <a:rPr lang="nl-NL" sz="1200" dirty="0" err="1"/>
              <a:t>the</a:t>
            </a:r>
            <a:r>
              <a:rPr lang="nl-NL" sz="1200" dirty="0"/>
              <a:t> </a:t>
            </a:r>
            <a:r>
              <a:rPr lang="nl-NL" sz="1200" dirty="0" err="1"/>
              <a:t>lifetime</a:t>
            </a:r>
            <a:r>
              <a:rPr lang="nl-NL" sz="1200" dirty="0"/>
              <a:t>,</a:t>
            </a:r>
            <a:r>
              <a:rPr lang="en-US" b="0" i="0" dirty="0">
                <a:solidFill>
                  <a:srgbClr val="3F4350"/>
                </a:solidFill>
                <a:effectLst/>
                <a:latin typeface="Open Sans" panose="020B0606030504020204" pitchFamily="34" charset="0"/>
              </a:rPr>
              <a:t> I have to fix one of them for the decay time fit. But of course, we do not want to fix our delta gamma</a:t>
            </a:r>
            <a:r>
              <a:rPr lang="nl-NL" b="0" i="0" dirty="0">
                <a:solidFill>
                  <a:srgbClr val="3F4350"/>
                </a:solidFill>
                <a:effectLst/>
                <a:latin typeface="Open Sans" panose="020B0606030504020204" pitchFamily="34" charset="0"/>
              </a:rPr>
              <a:t>_d and </a:t>
            </a:r>
            <a:r>
              <a:rPr lang="nl-NL" b="0" i="0" dirty="0" err="1">
                <a:solidFill>
                  <a:srgbClr val="3F4350"/>
                </a:solidFill>
                <a:effectLst/>
                <a:latin typeface="Open Sans" panose="020B0606030504020204" pitchFamily="34" charset="0"/>
              </a:rPr>
              <a:t>gamma_d</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for</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the</a:t>
            </a:r>
            <a:r>
              <a:rPr lang="nl-NL" b="0" i="0" dirty="0">
                <a:solidFill>
                  <a:srgbClr val="3F4350"/>
                </a:solidFill>
                <a:effectLst/>
                <a:latin typeface="Open Sans" panose="020B0606030504020204" pitchFamily="34" charset="0"/>
              </a:rPr>
              <a:t> analysis. </a:t>
            </a:r>
            <a:r>
              <a:rPr lang="nl-NL" sz="1200" dirty="0" err="1"/>
              <a:t>So</a:t>
            </a:r>
            <a:r>
              <a:rPr lang="nl-NL" sz="1200" dirty="0"/>
              <a:t> our </a:t>
            </a:r>
            <a:r>
              <a:rPr lang="nl-NL" sz="1200" dirty="0" err="1"/>
              <a:t>idea</a:t>
            </a:r>
            <a:r>
              <a:rPr lang="nl-NL" sz="1200" dirty="0"/>
              <a:t> was </a:t>
            </a:r>
            <a:r>
              <a:rPr lang="nl-NL" sz="1200" dirty="0" err="1"/>
              <a:t>to</a:t>
            </a:r>
            <a:r>
              <a:rPr lang="nl-NL" sz="1200" dirty="0"/>
              <a:t> get </a:t>
            </a:r>
            <a:r>
              <a:rPr lang="nl-NL" sz="1200" dirty="0" err="1"/>
              <a:t>the</a:t>
            </a:r>
            <a:r>
              <a:rPr lang="nl-NL" sz="1200" dirty="0"/>
              <a:t> </a:t>
            </a:r>
            <a:r>
              <a:rPr lang="nl-NL" sz="1200" dirty="0" err="1"/>
              <a:t>acceptance</a:t>
            </a:r>
            <a:r>
              <a:rPr lang="nl-NL" sz="1200" dirty="0"/>
              <a:t> from B+ </a:t>
            </a:r>
            <a:r>
              <a:rPr lang="nl-NL" sz="1200" dirty="0" err="1"/>
              <a:t>to</a:t>
            </a:r>
            <a:r>
              <a:rPr lang="nl-NL" sz="1200" dirty="0"/>
              <a:t> J/</a:t>
            </a:r>
            <a:r>
              <a:rPr lang="nl-NL" sz="1200" dirty="0" err="1"/>
              <a:t>Psi</a:t>
            </a:r>
            <a:r>
              <a:rPr lang="nl-NL" sz="1200" dirty="0"/>
              <a:t> K+ </a:t>
            </a:r>
            <a:r>
              <a:rPr lang="nl-NL" sz="1200" dirty="0" err="1"/>
              <a:t>by</a:t>
            </a:r>
            <a:r>
              <a:rPr lang="nl-NL" sz="1200" dirty="0"/>
              <a:t> </a:t>
            </a:r>
            <a:r>
              <a:rPr lang="nl-NL" sz="1200" dirty="0" err="1"/>
              <a:t>using</a:t>
            </a:r>
            <a:r>
              <a:rPr lang="nl-NL" sz="1200" dirty="0"/>
              <a:t> this as </a:t>
            </a:r>
            <a:r>
              <a:rPr lang="nl-NL" sz="1200" dirty="0" err="1"/>
              <a:t>an</a:t>
            </a:r>
            <a:r>
              <a:rPr lang="nl-NL" sz="1200" dirty="0"/>
              <a:t> independent control sample. </a:t>
            </a:r>
            <a:r>
              <a:rPr lang="nl-NL" sz="1200" dirty="0" err="1"/>
              <a:t>Because</a:t>
            </a:r>
            <a:r>
              <a:rPr lang="nl-NL" sz="1200" dirty="0"/>
              <a:t> we are </a:t>
            </a:r>
            <a:r>
              <a:rPr lang="nl-NL" sz="1200" dirty="0" err="1"/>
              <a:t>not</a:t>
            </a:r>
            <a:r>
              <a:rPr lang="nl-NL" sz="1200" dirty="0"/>
              <a:t> </a:t>
            </a:r>
            <a:r>
              <a:rPr lang="nl-NL" sz="1200" dirty="0" err="1"/>
              <a:t>interested</a:t>
            </a:r>
            <a:r>
              <a:rPr lang="nl-NL" sz="1200" dirty="0"/>
              <a:t> in a </a:t>
            </a:r>
            <a:r>
              <a:rPr lang="nl-NL" sz="1200" dirty="0" err="1"/>
              <a:t>measurement</a:t>
            </a:r>
            <a:r>
              <a:rPr lang="nl-NL" sz="1200" dirty="0"/>
              <a:t> </a:t>
            </a:r>
            <a:r>
              <a:rPr lang="nl-NL" sz="1200" dirty="0" err="1"/>
              <a:t>for</a:t>
            </a:r>
            <a:r>
              <a:rPr lang="nl-NL" sz="1200" dirty="0"/>
              <a:t> </a:t>
            </a:r>
            <a:r>
              <a:rPr lang="nl-NL" sz="1200" dirty="0" err="1"/>
              <a:t>the</a:t>
            </a:r>
            <a:r>
              <a:rPr lang="nl-NL" sz="1200" dirty="0"/>
              <a:t> B+ </a:t>
            </a:r>
            <a:r>
              <a:rPr lang="nl-NL" sz="1200" dirty="0" err="1"/>
              <a:t>to</a:t>
            </a:r>
            <a:r>
              <a:rPr lang="nl-NL" sz="1200" dirty="0"/>
              <a:t> J/</a:t>
            </a:r>
            <a:r>
              <a:rPr lang="nl-NL" sz="1200" dirty="0" err="1"/>
              <a:t>Psi</a:t>
            </a:r>
            <a:r>
              <a:rPr lang="nl-NL" sz="1200" dirty="0"/>
              <a:t> K+ </a:t>
            </a:r>
            <a:r>
              <a:rPr lang="nl-NL" sz="1200" dirty="0" err="1"/>
              <a:t>lifetime</a:t>
            </a:r>
            <a:r>
              <a:rPr lang="nl-NL" sz="1200" dirty="0"/>
              <a:t>, </a:t>
            </a:r>
            <a:r>
              <a:rPr lang="nl-NL" sz="1200" dirty="0" err="1"/>
              <a:t>its</a:t>
            </a:r>
            <a:r>
              <a:rPr lang="nl-NL" sz="1200" dirty="0"/>
              <a:t> okay </a:t>
            </a:r>
            <a:r>
              <a:rPr lang="nl-NL" sz="1200" dirty="0" err="1"/>
              <a:t>to</a:t>
            </a:r>
            <a:r>
              <a:rPr lang="nl-NL" sz="1200" dirty="0"/>
              <a:t> set this </a:t>
            </a:r>
            <a:r>
              <a:rPr lang="nl-NL" sz="1200" dirty="0" err="1"/>
              <a:t>fixed</a:t>
            </a:r>
            <a:r>
              <a:rPr lang="nl-NL" sz="1200" dirty="0"/>
              <a:t> </a:t>
            </a:r>
            <a:r>
              <a:rPr lang="nl-NL" sz="1200" dirty="0" err="1"/>
              <a:t>according</a:t>
            </a:r>
            <a:r>
              <a:rPr lang="nl-NL" sz="1200" dirty="0"/>
              <a:t> </a:t>
            </a:r>
            <a:r>
              <a:rPr lang="nl-NL" sz="1200" dirty="0" err="1"/>
              <a:t>to</a:t>
            </a:r>
            <a:r>
              <a:rPr lang="nl-NL" sz="1200" dirty="0"/>
              <a:t> </a:t>
            </a:r>
            <a:r>
              <a:rPr lang="nl-NL" sz="1200" dirty="0" err="1"/>
              <a:t>previous</a:t>
            </a:r>
            <a:r>
              <a:rPr lang="nl-NL" sz="1200" dirty="0"/>
              <a:t> </a:t>
            </a:r>
            <a:r>
              <a:rPr lang="nl-NL" sz="1200" dirty="0" err="1"/>
              <a:t>measurements</a:t>
            </a:r>
            <a:r>
              <a:rPr lang="nl-NL" sz="1200" dirty="0"/>
              <a:t>, I </a:t>
            </a:r>
            <a:r>
              <a:rPr lang="nl-NL" sz="1200" dirty="0" err="1"/>
              <a:t>am</a:t>
            </a:r>
            <a:r>
              <a:rPr lang="nl-NL" sz="1200" dirty="0"/>
              <a:t> </a:t>
            </a:r>
            <a:r>
              <a:rPr lang="nl-NL" sz="1200" dirty="0" err="1"/>
              <a:t>using</a:t>
            </a:r>
            <a:r>
              <a:rPr lang="nl-NL" sz="1200" dirty="0"/>
              <a:t> 1.638 </a:t>
            </a:r>
            <a:r>
              <a:rPr lang="nl-NL" sz="1200" dirty="0" err="1"/>
              <a:t>ps</a:t>
            </a:r>
            <a:r>
              <a:rPr lang="nl-NL" sz="1200" dirty="0"/>
              <a:t> </a:t>
            </a:r>
            <a:r>
              <a:rPr lang="nl-NL" sz="1200" dirty="0" err="1"/>
              <a:t>for</a:t>
            </a:r>
            <a:r>
              <a:rPr lang="nl-NL" sz="1200" dirty="0"/>
              <a:t> B+ J/</a:t>
            </a:r>
            <a:r>
              <a:rPr lang="nl-NL" sz="1200" dirty="0" err="1"/>
              <a:t>Psi</a:t>
            </a:r>
            <a:r>
              <a:rPr lang="nl-NL" sz="1200" dirty="0"/>
              <a:t> K+, and </a:t>
            </a:r>
            <a:r>
              <a:rPr lang="nl-NL" sz="1200" dirty="0" err="1"/>
              <a:t>then</a:t>
            </a:r>
            <a:r>
              <a:rPr lang="nl-NL" sz="1200" dirty="0"/>
              <a:t> </a:t>
            </a:r>
            <a:r>
              <a:rPr lang="nl-NL" sz="1200" dirty="0" err="1"/>
              <a:t>after</a:t>
            </a:r>
            <a:r>
              <a:rPr lang="nl-NL" sz="1200" dirty="0"/>
              <a:t> fixing this </a:t>
            </a:r>
            <a:r>
              <a:rPr lang="nl-NL" sz="1200" dirty="0" err="1"/>
              <a:t>lifetime</a:t>
            </a:r>
            <a:r>
              <a:rPr lang="nl-NL" sz="1200" dirty="0"/>
              <a:t>, I fit </a:t>
            </a:r>
            <a:r>
              <a:rPr lang="nl-NL" sz="1200" dirty="0" err="1"/>
              <a:t>to</a:t>
            </a:r>
            <a:r>
              <a:rPr lang="nl-NL" sz="1200" dirty="0"/>
              <a:t> </a:t>
            </a:r>
            <a:r>
              <a:rPr lang="nl-NL" sz="1200" dirty="0" err="1"/>
              <a:t>the</a:t>
            </a:r>
            <a:r>
              <a:rPr lang="nl-NL" sz="1200" dirty="0"/>
              <a:t> </a:t>
            </a:r>
            <a:r>
              <a:rPr lang="nl-NL" sz="1200" dirty="0" err="1"/>
              <a:t>decay</a:t>
            </a:r>
            <a:r>
              <a:rPr lang="nl-NL" sz="1200" dirty="0"/>
              <a:t> time </a:t>
            </a:r>
            <a:r>
              <a:rPr lang="nl-NL" sz="1200" dirty="0" err="1"/>
              <a:t>to</a:t>
            </a:r>
            <a:r>
              <a:rPr lang="nl-NL" sz="1200" dirty="0"/>
              <a:t> extract a </a:t>
            </a:r>
            <a:r>
              <a:rPr lang="nl-NL" sz="1200" dirty="0" err="1"/>
              <a:t>spline</a:t>
            </a:r>
            <a:r>
              <a:rPr lang="nl-NL" sz="1200" dirty="0"/>
              <a:t> curve. We áre </a:t>
            </a:r>
            <a:r>
              <a:rPr lang="nl-NL" sz="1200" dirty="0" err="1"/>
              <a:t>still</a:t>
            </a:r>
            <a:r>
              <a:rPr lang="nl-NL" sz="1200" dirty="0"/>
              <a:t> in </a:t>
            </a:r>
            <a:r>
              <a:rPr lang="nl-NL" sz="1200" dirty="0" err="1"/>
              <a:t>the</a:t>
            </a:r>
            <a:r>
              <a:rPr lang="nl-NL" sz="1200" dirty="0"/>
              <a:t> </a:t>
            </a:r>
            <a:r>
              <a:rPr lang="nl-NL" sz="1200" dirty="0" err="1"/>
              <a:t>process</a:t>
            </a:r>
            <a:r>
              <a:rPr lang="nl-NL" sz="1200" dirty="0"/>
              <a:t> of making </a:t>
            </a:r>
            <a:r>
              <a:rPr lang="nl-NL" sz="1200" dirty="0" err="1"/>
              <a:t>sure</a:t>
            </a:r>
            <a:r>
              <a:rPr lang="nl-NL" sz="1200" dirty="0"/>
              <a:t> that </a:t>
            </a:r>
            <a:r>
              <a:rPr lang="nl-NL" sz="1200" dirty="0" err="1"/>
              <a:t>the</a:t>
            </a:r>
            <a:r>
              <a:rPr lang="nl-NL" sz="1200" dirty="0"/>
              <a:t> </a:t>
            </a:r>
            <a:r>
              <a:rPr lang="nl-NL" sz="1200" dirty="0" err="1"/>
              <a:t>acceptance</a:t>
            </a:r>
            <a:r>
              <a:rPr lang="nl-NL" sz="1200" dirty="0"/>
              <a:t> of K+ is </a:t>
            </a:r>
            <a:r>
              <a:rPr lang="nl-NL" sz="1200" dirty="0" err="1"/>
              <a:t>similar</a:t>
            </a:r>
            <a:r>
              <a:rPr lang="nl-NL" sz="1200" dirty="0"/>
              <a:t> </a:t>
            </a:r>
            <a:r>
              <a:rPr lang="nl-NL" sz="1200" dirty="0" err="1"/>
              <a:t>to</a:t>
            </a:r>
            <a:r>
              <a:rPr lang="nl-NL" sz="1200" dirty="0"/>
              <a:t> that of </a:t>
            </a:r>
            <a:r>
              <a:rPr lang="nl-NL" sz="1200" dirty="0" err="1"/>
              <a:t>Kstar</a:t>
            </a:r>
            <a:r>
              <a:rPr lang="nl-NL" sz="1200" dirty="0"/>
              <a:t> and </a:t>
            </a:r>
            <a:r>
              <a:rPr lang="nl-NL" sz="1200" dirty="0" err="1"/>
              <a:t>Kshort</a:t>
            </a:r>
            <a:r>
              <a:rPr lang="nl-NL" sz="1200" dirty="0"/>
              <a:t> from fitting </a:t>
            </a:r>
            <a:r>
              <a:rPr lang="nl-NL" sz="1200" dirty="0" err="1"/>
              <a:t>to</a:t>
            </a:r>
            <a:r>
              <a:rPr lang="nl-NL" sz="1200" dirty="0"/>
              <a:t> </a:t>
            </a:r>
            <a:r>
              <a:rPr lang="nl-NL" sz="1200" dirty="0" err="1"/>
              <a:t>the</a:t>
            </a:r>
            <a:r>
              <a:rPr lang="nl-NL" sz="1200" dirty="0"/>
              <a:t> </a:t>
            </a:r>
            <a:r>
              <a:rPr lang="nl-NL" sz="1200" dirty="0" err="1"/>
              <a:t>reconstructed</a:t>
            </a:r>
            <a:r>
              <a:rPr lang="nl-NL" sz="1200" dirty="0"/>
              <a:t> </a:t>
            </a:r>
            <a:r>
              <a:rPr lang="nl-NL" sz="1200" dirty="0" err="1"/>
              <a:t>decay</a:t>
            </a:r>
            <a:r>
              <a:rPr lang="nl-NL" sz="1200" dirty="0"/>
              <a:t> time </a:t>
            </a:r>
            <a:r>
              <a:rPr lang="nl-NL" sz="1200" dirty="0" err="1"/>
              <a:t>distribution</a:t>
            </a:r>
            <a:r>
              <a:rPr lang="nl-NL" sz="1200" dirty="0"/>
              <a:t> of </a:t>
            </a:r>
            <a:r>
              <a:rPr lang="nl-NL" sz="1200" dirty="0" err="1"/>
              <a:t>signal</a:t>
            </a:r>
            <a:r>
              <a:rPr lang="nl-NL" sz="1200" dirty="0"/>
              <a:t> </a:t>
            </a:r>
            <a:r>
              <a:rPr lang="nl-NL" sz="1200" dirty="0" err="1"/>
              <a:t>monte</a:t>
            </a:r>
            <a:r>
              <a:rPr lang="nl-NL" sz="1200" dirty="0"/>
              <a:t> </a:t>
            </a:r>
            <a:r>
              <a:rPr lang="nl-NL" sz="1200" dirty="0" err="1"/>
              <a:t>carlo</a:t>
            </a:r>
            <a:r>
              <a:rPr lang="nl-NL" sz="1200" dirty="0"/>
              <a:t> </a:t>
            </a:r>
            <a:r>
              <a:rPr lang="nl-NL" sz="1200" dirty="0" err="1"/>
              <a:t>for</a:t>
            </a:r>
            <a:r>
              <a:rPr lang="nl-NL" sz="1200" dirty="0"/>
              <a:t> </a:t>
            </a:r>
            <a:r>
              <a:rPr lang="nl-NL" sz="1200" dirty="0" err="1"/>
              <a:t>all</a:t>
            </a:r>
            <a:r>
              <a:rPr lang="nl-NL" sz="1200" dirty="0"/>
              <a:t> of these samples. </a:t>
            </a:r>
            <a:r>
              <a:rPr lang="nl-NL" sz="1200" dirty="0" err="1"/>
              <a:t>So</a:t>
            </a:r>
            <a:r>
              <a:rPr lang="nl-NL" sz="1200" dirty="0"/>
              <a:t>, </a:t>
            </a:r>
            <a:r>
              <a:rPr lang="nl-NL" sz="1200" dirty="0" err="1"/>
              <a:t>to</a:t>
            </a:r>
            <a:r>
              <a:rPr lang="nl-NL" sz="1200" dirty="0"/>
              <a:t> </a:t>
            </a:r>
            <a:r>
              <a:rPr lang="nl-NL" sz="1200" dirty="0" err="1"/>
              <a:t>be</a:t>
            </a:r>
            <a:r>
              <a:rPr lang="nl-NL" sz="1200" dirty="0"/>
              <a:t> </a:t>
            </a:r>
            <a:r>
              <a:rPr lang="nl-NL" sz="1200" dirty="0" err="1"/>
              <a:t>clear</a:t>
            </a:r>
            <a:r>
              <a:rPr lang="nl-NL" sz="1200" dirty="0"/>
              <a:t>, I </a:t>
            </a:r>
            <a:r>
              <a:rPr lang="nl-NL" sz="1200" dirty="0" err="1"/>
              <a:t>am</a:t>
            </a:r>
            <a:r>
              <a:rPr lang="nl-NL" sz="1200" dirty="0"/>
              <a:t> </a:t>
            </a:r>
            <a:r>
              <a:rPr lang="nl-NL" sz="1200" dirty="0" err="1"/>
              <a:t>also</a:t>
            </a:r>
            <a:r>
              <a:rPr lang="nl-NL" sz="1200" dirty="0"/>
              <a:t> fixing </a:t>
            </a:r>
            <a:r>
              <a:rPr lang="nl-NL" sz="1200" dirty="0" err="1"/>
              <a:t>the</a:t>
            </a:r>
            <a:r>
              <a:rPr lang="nl-NL" sz="1200" dirty="0"/>
              <a:t> </a:t>
            </a:r>
            <a:r>
              <a:rPr lang="nl-NL" sz="1200" dirty="0" err="1"/>
              <a:t>Kstar</a:t>
            </a:r>
            <a:r>
              <a:rPr lang="nl-NL" sz="1200" dirty="0"/>
              <a:t> and </a:t>
            </a:r>
            <a:r>
              <a:rPr lang="nl-NL" sz="1200" dirty="0" err="1"/>
              <a:t>Kshort</a:t>
            </a:r>
            <a:r>
              <a:rPr lang="nl-NL" sz="1200" dirty="0"/>
              <a:t> </a:t>
            </a:r>
            <a:r>
              <a:rPr lang="nl-NL" sz="1200" dirty="0" err="1"/>
              <a:t>lifetimes</a:t>
            </a:r>
            <a:r>
              <a:rPr lang="nl-NL" sz="1200" dirty="0"/>
              <a:t> </a:t>
            </a:r>
            <a:r>
              <a:rPr lang="nl-NL" sz="1200" dirty="0" err="1"/>
              <a:t>when</a:t>
            </a:r>
            <a:r>
              <a:rPr lang="nl-NL" sz="1200" dirty="0"/>
              <a:t> fitting </a:t>
            </a:r>
            <a:r>
              <a:rPr lang="nl-NL" sz="1200" dirty="0" err="1"/>
              <a:t>to</a:t>
            </a:r>
            <a:r>
              <a:rPr lang="nl-NL" sz="1200" dirty="0"/>
              <a:t> </a:t>
            </a:r>
            <a:r>
              <a:rPr lang="nl-NL" sz="1200" dirty="0" err="1"/>
              <a:t>those</a:t>
            </a:r>
            <a:r>
              <a:rPr lang="nl-NL" sz="1200" dirty="0"/>
              <a:t> </a:t>
            </a:r>
            <a:r>
              <a:rPr lang="nl-NL" sz="1200" dirty="0" err="1"/>
              <a:t>monte</a:t>
            </a:r>
            <a:r>
              <a:rPr lang="nl-NL" sz="1200" dirty="0"/>
              <a:t> </a:t>
            </a:r>
            <a:r>
              <a:rPr lang="nl-NL" sz="1200" dirty="0" err="1"/>
              <a:t>carlo</a:t>
            </a:r>
            <a:r>
              <a:rPr lang="nl-NL" sz="1200" dirty="0"/>
              <a:t> samples </a:t>
            </a:r>
            <a:r>
              <a:rPr lang="nl-NL" sz="1200" dirty="0" err="1"/>
              <a:t>for</a:t>
            </a:r>
            <a:r>
              <a:rPr lang="nl-NL" sz="1200" dirty="0"/>
              <a:t> </a:t>
            </a:r>
            <a:r>
              <a:rPr lang="nl-NL" sz="1200" dirty="0" err="1"/>
              <a:t>the</a:t>
            </a:r>
            <a:r>
              <a:rPr lang="nl-NL" sz="1200" dirty="0"/>
              <a:t> </a:t>
            </a:r>
            <a:r>
              <a:rPr lang="nl-NL" sz="1200" dirty="0" err="1"/>
              <a:t>spline</a:t>
            </a:r>
            <a:r>
              <a:rPr lang="nl-NL" sz="1200" dirty="0"/>
              <a:t>, and I </a:t>
            </a:r>
            <a:r>
              <a:rPr lang="nl-NL" sz="1200" dirty="0" err="1"/>
              <a:t>am</a:t>
            </a:r>
            <a:r>
              <a:rPr lang="nl-NL" sz="1200" dirty="0"/>
              <a:t> fixing </a:t>
            </a:r>
            <a:r>
              <a:rPr lang="nl-NL" sz="1200" dirty="0" err="1"/>
              <a:t>the</a:t>
            </a:r>
            <a:r>
              <a:rPr lang="nl-NL" sz="1200" dirty="0"/>
              <a:t> </a:t>
            </a:r>
            <a:r>
              <a:rPr lang="nl-NL" sz="1200" dirty="0" err="1"/>
              <a:t>lifetimes</a:t>
            </a:r>
            <a:r>
              <a:rPr lang="nl-NL" sz="1200" dirty="0"/>
              <a:t> </a:t>
            </a:r>
            <a:r>
              <a:rPr lang="nl-NL" sz="1200" dirty="0" err="1"/>
              <a:t>to</a:t>
            </a:r>
            <a:r>
              <a:rPr lang="nl-NL" sz="1200" dirty="0"/>
              <a:t> 1.519 </a:t>
            </a:r>
            <a:r>
              <a:rPr lang="nl-NL" sz="1200" dirty="0" err="1"/>
              <a:t>ps</a:t>
            </a:r>
            <a:r>
              <a:rPr lang="nl-NL" sz="1200" dirty="0"/>
              <a:t>, </a:t>
            </a:r>
            <a:r>
              <a:rPr lang="nl-NL" sz="1200" dirty="0" err="1"/>
              <a:t>which</a:t>
            </a:r>
            <a:r>
              <a:rPr lang="nl-NL" sz="1200" dirty="0"/>
              <a:t> is </a:t>
            </a:r>
            <a:r>
              <a:rPr lang="nl-NL" sz="1200" dirty="0" err="1"/>
              <a:t>the</a:t>
            </a:r>
            <a:r>
              <a:rPr lang="nl-NL" sz="1200" dirty="0"/>
              <a:t> </a:t>
            </a:r>
            <a:r>
              <a:rPr lang="nl-NL" sz="1200" dirty="0" err="1"/>
              <a:t>lifetimes</a:t>
            </a:r>
            <a:r>
              <a:rPr lang="nl-NL" sz="1200" dirty="0"/>
              <a:t> that </a:t>
            </a:r>
            <a:r>
              <a:rPr lang="nl-NL" sz="1200" dirty="0" err="1"/>
              <a:t>the</a:t>
            </a:r>
            <a:r>
              <a:rPr lang="nl-NL" sz="1200" dirty="0"/>
              <a:t> </a:t>
            </a:r>
            <a:r>
              <a:rPr lang="nl-NL" sz="1200" dirty="0" err="1"/>
              <a:t>monte</a:t>
            </a:r>
            <a:r>
              <a:rPr lang="nl-NL" sz="1200" dirty="0"/>
              <a:t> </a:t>
            </a:r>
            <a:r>
              <a:rPr lang="nl-NL" sz="1200" dirty="0" err="1"/>
              <a:t>carlo</a:t>
            </a:r>
            <a:r>
              <a:rPr lang="nl-NL" sz="1200" dirty="0"/>
              <a:t> samples </a:t>
            </a:r>
            <a:r>
              <a:rPr lang="nl-NL" sz="1200" dirty="0" err="1"/>
              <a:t>were</a:t>
            </a:r>
            <a:r>
              <a:rPr lang="nl-NL" sz="1200" dirty="0"/>
              <a:t> </a:t>
            </a:r>
            <a:r>
              <a:rPr lang="nl-NL" sz="1200" dirty="0" err="1"/>
              <a:t>generated</a:t>
            </a:r>
            <a:r>
              <a:rPr lang="nl-NL" sz="1200" dirty="0"/>
              <a:t> </a:t>
            </a:r>
            <a:r>
              <a:rPr lang="nl-NL" sz="1200" dirty="0" err="1"/>
              <a:t>with</a:t>
            </a:r>
            <a:r>
              <a:rPr lang="nl-NL" sz="1200" dirty="0"/>
              <a:t>.</a:t>
            </a:r>
            <a:endParaRPr lang="nl-NL" dirty="0"/>
          </a:p>
          <a:p>
            <a:endParaRPr lang="nl-NL" dirty="0"/>
          </a:p>
        </p:txBody>
      </p:sp>
      <p:sp>
        <p:nvSpPr>
          <p:cNvPr id="4" name="Tijdelijke aanduiding voor dianummer 3">
            <a:extLst>
              <a:ext uri="{FF2B5EF4-FFF2-40B4-BE49-F238E27FC236}">
                <a16:creationId xmlns:a16="http://schemas.microsoft.com/office/drawing/2014/main" id="{97C2AE4C-011C-FB10-F63A-9E35CE329406}"/>
              </a:ext>
            </a:extLst>
          </p:cNvPr>
          <p:cNvSpPr>
            <a:spLocks noGrp="1"/>
          </p:cNvSpPr>
          <p:nvPr>
            <p:ph type="sldNum" sz="quarter" idx="5"/>
          </p:nvPr>
        </p:nvSpPr>
        <p:spPr/>
        <p:txBody>
          <a:bodyPr/>
          <a:lstStyle/>
          <a:p>
            <a:fld id="{1691BAE0-51A8-4397-B1C5-BBA186DFB7D7}" type="slidenum">
              <a:rPr lang="nl-NL" smtClean="0"/>
              <a:t>15</a:t>
            </a:fld>
            <a:endParaRPr lang="nl-NL"/>
          </a:p>
        </p:txBody>
      </p:sp>
    </p:spTree>
    <p:extLst>
      <p:ext uri="{BB962C8B-B14F-4D97-AF65-F5344CB8AC3E}">
        <p14:creationId xmlns:p14="http://schemas.microsoft.com/office/powerpoint/2010/main" val="118385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C100E-CB47-8625-293E-6968521E5C3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EB30EDE-FA25-C625-86FC-231198CE012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437A1C7-4814-2AED-BFE3-AE28F9E839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The </a:t>
            </a:r>
            <a:r>
              <a:rPr lang="nl-NL" sz="1200" dirty="0" err="1"/>
              <a:t>acceptance</a:t>
            </a:r>
            <a:r>
              <a:rPr lang="nl-NL" sz="1200" dirty="0"/>
              <a:t> is </a:t>
            </a:r>
            <a:r>
              <a:rPr lang="nl-NL" sz="1200" dirty="0" err="1"/>
              <a:t>described</a:t>
            </a:r>
            <a:r>
              <a:rPr lang="nl-NL" sz="1200" dirty="0"/>
              <a:t> </a:t>
            </a:r>
            <a:r>
              <a:rPr lang="nl-NL" sz="1200" dirty="0" err="1"/>
              <a:t>by</a:t>
            </a:r>
            <a:r>
              <a:rPr lang="nl-NL" sz="1200" dirty="0"/>
              <a:t> a </a:t>
            </a:r>
            <a:r>
              <a:rPr lang="nl-NL" sz="1200" dirty="0" err="1"/>
              <a:t>cubic</a:t>
            </a:r>
            <a:r>
              <a:rPr lang="nl-NL" sz="1200" dirty="0"/>
              <a:t> </a:t>
            </a:r>
            <a:r>
              <a:rPr lang="nl-NL" sz="1200" dirty="0" err="1"/>
              <a:t>spline</a:t>
            </a:r>
            <a:r>
              <a:rPr lang="nl-NL"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 spline is a smooth piecewise polynomial function. A spline can be expressed as a linear combination of basic splines, which are shown in this plot )this is just an example</a:t>
            </a:r>
            <a:r>
              <a:rPr lang="nl-NL"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In my case of a cubic spline, the basic splines consist of </a:t>
            </a:r>
            <a:r>
              <a:rPr lang="nl-NL" sz="1200" b="0" i="0" u="none" strike="noStrike" kern="1200" baseline="0" dirty="0" err="1">
                <a:solidFill>
                  <a:schemeClr val="tx1"/>
                </a:solidFill>
                <a:latin typeface="+mn-lt"/>
                <a:ea typeface="+mn-ea"/>
                <a:cs typeface="+mn-cs"/>
              </a:rPr>
              <a:t>four</a:t>
            </a:r>
            <a:r>
              <a:rPr lang="nl-NL" sz="1200" b="0" i="0" u="none" strike="noStrike" kern="1200" baseline="0" dirty="0">
                <a:solidFill>
                  <a:schemeClr val="tx1"/>
                </a:solidFill>
                <a:latin typeface="+mn-lt"/>
                <a:ea typeface="+mn-ea"/>
                <a:cs typeface="+mn-cs"/>
              </a:rPr>
              <a:t> different </a:t>
            </a:r>
            <a:r>
              <a:rPr lang="nl-NL" sz="1200" b="0" i="0" u="none" strike="noStrike" kern="1200" baseline="0" dirty="0" err="1">
                <a:solidFill>
                  <a:schemeClr val="tx1"/>
                </a:solidFill>
                <a:latin typeface="+mn-lt"/>
                <a:ea typeface="+mn-ea"/>
                <a:cs typeface="+mn-cs"/>
              </a:rPr>
              <a:t>third</a:t>
            </a:r>
            <a:r>
              <a:rPr lang="nl-NL" sz="1200" b="0" i="0" u="none" strike="noStrike" kern="1200" baseline="0" dirty="0">
                <a:solidFill>
                  <a:schemeClr val="tx1"/>
                </a:solidFill>
                <a:latin typeface="+mn-lt"/>
                <a:ea typeface="+mn-ea"/>
                <a:cs typeface="+mn-cs"/>
              </a:rPr>
              <a:t>-order </a:t>
            </a:r>
            <a:r>
              <a:rPr lang="nl-NL" sz="1200" b="0" i="0" u="none" strike="noStrike" kern="1200" baseline="0" dirty="0" err="1">
                <a:solidFill>
                  <a:schemeClr val="tx1"/>
                </a:solidFill>
                <a:latin typeface="+mn-lt"/>
                <a:ea typeface="+mn-ea"/>
                <a:cs typeface="+mn-cs"/>
              </a:rPr>
              <a:t>polynomials</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stuck</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together</a:t>
            </a:r>
            <a:r>
              <a:rPr lang="nl-NL" sz="1200" b="0" i="0" u="none" strike="noStrike" kern="1200" baseline="0" dirty="0">
                <a:solidFill>
                  <a:schemeClr val="tx1"/>
                </a:solidFill>
                <a:latin typeface="+mn-lt"/>
                <a:ea typeface="+mn-ea"/>
                <a:cs typeface="+mn-cs"/>
              </a:rPr>
              <a:t> in </a:t>
            </a:r>
            <a:r>
              <a:rPr lang="nl-NL" sz="1200" b="0" i="0" u="none" strike="noStrike" kern="1200" baseline="0" dirty="0" err="1">
                <a:solidFill>
                  <a:schemeClr val="tx1"/>
                </a:solidFill>
                <a:latin typeface="+mn-lt"/>
                <a:ea typeface="+mn-ea"/>
                <a:cs typeface="+mn-cs"/>
              </a:rPr>
              <a:t>between</a:t>
            </a:r>
            <a:r>
              <a:rPr lang="nl-NL" sz="1200" b="0" i="0" u="none" strike="noStrike" kern="1200" baseline="0" dirty="0">
                <a:solidFill>
                  <a:schemeClr val="tx1"/>
                </a:solidFill>
                <a:latin typeface="+mn-lt"/>
                <a:ea typeface="+mn-ea"/>
                <a:cs typeface="+mn-cs"/>
              </a:rPr>
              <a:t> knots, </a:t>
            </a:r>
            <a:r>
              <a:rPr lang="nl-NL" sz="1200" b="0" i="0" u="none" strike="noStrike" kern="1200" baseline="0" dirty="0" err="1">
                <a:solidFill>
                  <a:schemeClr val="tx1"/>
                </a:solidFill>
                <a:latin typeface="+mn-lt"/>
                <a:ea typeface="+mn-ea"/>
                <a:cs typeface="+mn-cs"/>
              </a:rPr>
              <a:t>which</a:t>
            </a:r>
            <a:r>
              <a:rPr lang="nl-NL" sz="1200" b="0" i="0" u="none" strike="noStrike" kern="1200" baseline="0" dirty="0">
                <a:solidFill>
                  <a:schemeClr val="tx1"/>
                </a:solidFill>
                <a:latin typeface="+mn-lt"/>
                <a:ea typeface="+mn-ea"/>
                <a:cs typeface="+mn-cs"/>
              </a:rPr>
              <a:t> are </a:t>
            </a:r>
            <a:r>
              <a:rPr lang="nl-NL" sz="1200" b="0" i="0" u="none" strike="noStrike" kern="1200" baseline="0" dirty="0" err="1">
                <a:solidFill>
                  <a:schemeClr val="tx1"/>
                </a:solidFill>
                <a:latin typeface="+mn-lt"/>
                <a:ea typeface="+mn-ea"/>
                <a:cs typeface="+mn-cs"/>
              </a:rPr>
              <a:t>shown</a:t>
            </a:r>
            <a:r>
              <a:rPr lang="nl-NL" sz="1200" b="0" i="0" u="none" strike="noStrike" kern="1200" baseline="0" dirty="0">
                <a:solidFill>
                  <a:schemeClr val="tx1"/>
                </a:solidFill>
                <a:latin typeface="+mn-lt"/>
                <a:ea typeface="+mn-ea"/>
                <a:cs typeface="+mn-cs"/>
              </a:rPr>
              <a:t> as red </a:t>
            </a:r>
            <a:r>
              <a:rPr lang="nl-NL" sz="1200" b="0" i="0" u="none" strike="noStrike" kern="1200" baseline="0" dirty="0" err="1">
                <a:solidFill>
                  <a:schemeClr val="tx1"/>
                </a:solidFill>
                <a:latin typeface="+mn-lt"/>
                <a:ea typeface="+mn-ea"/>
                <a:cs typeface="+mn-cs"/>
              </a:rPr>
              <a:t>dots</a:t>
            </a:r>
            <a:r>
              <a:rPr lang="nl-NL" sz="1200" b="0" i="0" u="none" strike="noStrike" kern="1200" baseline="0" dirty="0">
                <a:solidFill>
                  <a:schemeClr val="tx1"/>
                </a:solidFill>
                <a:latin typeface="+mn-lt"/>
                <a:ea typeface="+mn-ea"/>
                <a:cs typeface="+mn-cs"/>
              </a:rPr>
              <a:t> in this plot. The pieces of </a:t>
            </a:r>
            <a:r>
              <a:rPr lang="nl-NL" sz="1200" b="0" i="0" u="none" strike="noStrike" kern="1200" baseline="0" dirty="0" err="1">
                <a:solidFill>
                  <a:schemeClr val="tx1"/>
                </a:solidFill>
                <a:latin typeface="+mn-lt"/>
                <a:ea typeface="+mn-ea"/>
                <a:cs typeface="+mn-cs"/>
              </a:rPr>
              <a:t>the</a:t>
            </a:r>
            <a:r>
              <a:rPr lang="nl-NL" sz="1200" b="0" i="0" u="none" strike="noStrike" kern="1200" baseline="0" dirty="0">
                <a:solidFill>
                  <a:schemeClr val="tx1"/>
                </a:solidFill>
                <a:latin typeface="+mn-lt"/>
                <a:ea typeface="+mn-ea"/>
                <a:cs typeface="+mn-cs"/>
              </a:rPr>
              <a:t> basic </a:t>
            </a:r>
            <a:r>
              <a:rPr lang="nl-NL" sz="1200" b="0" i="0" u="none" strike="noStrike" kern="1200" baseline="0" dirty="0" err="1">
                <a:solidFill>
                  <a:schemeClr val="tx1"/>
                </a:solidFill>
                <a:latin typeface="+mn-lt"/>
                <a:ea typeface="+mn-ea"/>
                <a:cs typeface="+mn-cs"/>
              </a:rPr>
              <a:t>splines</a:t>
            </a:r>
            <a:r>
              <a:rPr lang="nl-NL" sz="1200" b="0" i="0" u="none" strike="noStrike" kern="1200" baseline="0" dirty="0">
                <a:solidFill>
                  <a:schemeClr val="tx1"/>
                </a:solidFill>
                <a:latin typeface="+mn-lt"/>
                <a:ea typeface="+mn-ea"/>
                <a:cs typeface="+mn-cs"/>
              </a:rPr>
              <a:t> are put </a:t>
            </a:r>
            <a:r>
              <a:rPr lang="nl-NL" sz="1200" b="0" i="0" u="none" strike="noStrike" kern="1200" baseline="0" dirty="0" err="1">
                <a:solidFill>
                  <a:schemeClr val="tx1"/>
                </a:solidFill>
                <a:latin typeface="+mn-lt"/>
                <a:ea typeface="+mn-ea"/>
                <a:cs typeface="+mn-cs"/>
              </a:rPr>
              <a:t>together</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such</a:t>
            </a:r>
            <a:r>
              <a:rPr lang="nl-NL" sz="1200" b="0" i="0" u="none" strike="noStrike" kern="1200" baseline="0" dirty="0">
                <a:solidFill>
                  <a:schemeClr val="tx1"/>
                </a:solidFill>
                <a:latin typeface="+mn-lt"/>
                <a:ea typeface="+mn-ea"/>
                <a:cs typeface="+mn-cs"/>
              </a:rPr>
              <a:t> that </a:t>
            </a:r>
            <a:r>
              <a:rPr lang="nl-NL" sz="1200" b="0" i="0" u="none" strike="noStrike" kern="1200" baseline="0" dirty="0" err="1">
                <a:solidFill>
                  <a:schemeClr val="tx1"/>
                </a:solidFill>
                <a:latin typeface="+mn-lt"/>
                <a:ea typeface="+mn-ea"/>
                <a:cs typeface="+mn-cs"/>
              </a:rPr>
              <a:t>the</a:t>
            </a:r>
            <a:r>
              <a:rPr lang="nl-NL" sz="1200" b="0" i="0" u="none" strike="noStrike" kern="1200" baseline="0" dirty="0">
                <a:solidFill>
                  <a:schemeClr val="tx1"/>
                </a:solidFill>
                <a:latin typeface="+mn-lt"/>
                <a:ea typeface="+mn-ea"/>
                <a:cs typeface="+mn-cs"/>
              </a:rPr>
              <a:t> basic </a:t>
            </a:r>
            <a:r>
              <a:rPr lang="nl-NL" sz="1200" b="0" i="0" u="none" strike="noStrike" kern="1200" baseline="0" dirty="0" err="1">
                <a:solidFill>
                  <a:schemeClr val="tx1"/>
                </a:solidFill>
                <a:latin typeface="+mn-lt"/>
                <a:ea typeface="+mn-ea"/>
                <a:cs typeface="+mn-cs"/>
              </a:rPr>
              <a:t>spline</a:t>
            </a:r>
            <a:r>
              <a:rPr lang="nl-NL" sz="1200" b="0" i="0" u="none" strike="noStrike" kern="1200" baseline="0" dirty="0">
                <a:solidFill>
                  <a:schemeClr val="tx1"/>
                </a:solidFill>
                <a:latin typeface="+mn-lt"/>
                <a:ea typeface="+mn-ea"/>
                <a:cs typeface="+mn-cs"/>
              </a:rPr>
              <a:t> is </a:t>
            </a:r>
            <a:r>
              <a:rPr lang="nl-NL" sz="1200" b="0" i="0" u="none" strike="noStrike" kern="1200" baseline="0" dirty="0" err="1">
                <a:solidFill>
                  <a:schemeClr val="tx1"/>
                </a:solidFill>
                <a:latin typeface="+mn-lt"/>
                <a:ea typeface="+mn-ea"/>
                <a:cs typeface="+mn-cs"/>
              </a:rPr>
              <a:t>smooth</a:t>
            </a:r>
            <a:r>
              <a:rPr lang="nl-NL" sz="1200" b="0" i="0" u="none" strike="noStrike" kern="1200" baseline="0" dirty="0">
                <a:solidFill>
                  <a:schemeClr val="tx1"/>
                </a:solidFill>
                <a:latin typeface="+mn-lt"/>
                <a:ea typeface="+mn-ea"/>
                <a:cs typeface="+mn-cs"/>
              </a:rPr>
              <a:t> and </a:t>
            </a:r>
            <a:r>
              <a:rPr lang="nl-NL" sz="1200" b="0" i="0" u="none" strike="noStrike" kern="1200" baseline="0" dirty="0" err="1">
                <a:solidFill>
                  <a:schemeClr val="tx1"/>
                </a:solidFill>
                <a:latin typeface="+mn-lt"/>
                <a:ea typeface="+mn-ea"/>
                <a:cs typeface="+mn-cs"/>
              </a:rPr>
              <a:t>continuous</a:t>
            </a:r>
            <a:r>
              <a:rPr lang="nl-NL" sz="1200" b="0" i="0" u="none" strike="noStrike" kern="1200" baseline="0" dirty="0">
                <a:solidFill>
                  <a:schemeClr val="tx1"/>
                </a:solidFill>
                <a:latin typeface="+mn-lt"/>
                <a:ea typeface="+mn-ea"/>
                <a:cs typeface="+mn-cs"/>
              </a:rPr>
              <a: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comparison to having a single n-</a:t>
            </a:r>
            <a:r>
              <a:rPr lang="en-US" sz="1200" b="0" i="0" u="none" strike="noStrike" kern="1200" baseline="0" dirty="0" err="1">
                <a:solidFill>
                  <a:schemeClr val="tx1"/>
                </a:solidFill>
                <a:latin typeface="+mn-lt"/>
                <a:ea typeface="+mn-ea"/>
                <a:cs typeface="+mn-cs"/>
              </a:rPr>
              <a:t>th</a:t>
            </a:r>
            <a:r>
              <a:rPr lang="en-US" sz="1200" b="0" i="0" u="none" strike="noStrike" kern="1200" baseline="0" dirty="0">
                <a:solidFill>
                  <a:schemeClr val="tx1"/>
                </a:solidFill>
                <a:latin typeface="+mn-lt"/>
                <a:ea typeface="+mn-ea"/>
                <a:cs typeface="+mn-cs"/>
              </a:rPr>
              <a:t> order polynomial as acceptance curve, the spline is preferable as an acceptance model as it is built from low-order polynomials. This makes a spline resistant to boundary oscillations and more lifetime independent, which is especially beneficial in this analysis where we want to be paranoid about any factors that can bias the lifetime distributions.</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GOED UITLEGGEN WAAROM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p:txBody>
      </p:sp>
      <p:sp>
        <p:nvSpPr>
          <p:cNvPr id="4" name="Tijdelijke aanduiding voor dianummer 3">
            <a:extLst>
              <a:ext uri="{FF2B5EF4-FFF2-40B4-BE49-F238E27FC236}">
                <a16:creationId xmlns:a16="http://schemas.microsoft.com/office/drawing/2014/main" id="{B9F136DF-6990-A43F-CCDF-B84DE7C5E3C1}"/>
              </a:ext>
            </a:extLst>
          </p:cNvPr>
          <p:cNvSpPr>
            <a:spLocks noGrp="1"/>
          </p:cNvSpPr>
          <p:nvPr>
            <p:ph type="sldNum" sz="quarter" idx="5"/>
          </p:nvPr>
        </p:nvSpPr>
        <p:spPr/>
        <p:txBody>
          <a:bodyPr/>
          <a:lstStyle/>
          <a:p>
            <a:fld id="{1691BAE0-51A8-4397-B1C5-BBA186DFB7D7}" type="slidenum">
              <a:rPr lang="nl-NL" smtClean="0"/>
              <a:t>16</a:t>
            </a:fld>
            <a:endParaRPr lang="nl-NL"/>
          </a:p>
        </p:txBody>
      </p:sp>
    </p:spTree>
    <p:extLst>
      <p:ext uri="{BB962C8B-B14F-4D97-AF65-F5344CB8AC3E}">
        <p14:creationId xmlns:p14="http://schemas.microsoft.com/office/powerpoint/2010/main" val="2079508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DB23B-83EC-437C-9226-A4D6678F969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3CA3707-4409-E30C-0F35-599022A15DC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4940BCA-515C-15EE-339E-DBEFEEF672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The </a:t>
            </a:r>
            <a:r>
              <a:rPr lang="nl-NL" sz="1200" dirty="0" err="1"/>
              <a:t>splines</a:t>
            </a:r>
            <a:r>
              <a:rPr lang="nl-NL" sz="1200" dirty="0"/>
              <a:t> indeed are </a:t>
            </a:r>
            <a:r>
              <a:rPr lang="nl-NL" sz="1200" dirty="0" err="1"/>
              <a:t>similar</a:t>
            </a:r>
            <a:r>
              <a:rPr lang="nl-NL" sz="1200" dirty="0"/>
              <a:t> in MC, </a:t>
            </a:r>
            <a:r>
              <a:rPr lang="nl-NL" sz="1200" dirty="0" err="1"/>
              <a:t>so</a:t>
            </a:r>
            <a:r>
              <a:rPr lang="nl-NL" sz="1200" dirty="0"/>
              <a:t> we can </a:t>
            </a:r>
            <a:r>
              <a:rPr lang="nl-NL" sz="1200" dirty="0" err="1"/>
              <a:t>use</a:t>
            </a:r>
            <a:r>
              <a:rPr lang="nl-NL" sz="1200" dirty="0"/>
              <a:t> </a:t>
            </a:r>
            <a:r>
              <a:rPr lang="nl-NL" sz="1200" dirty="0" err="1"/>
              <a:t>the</a:t>
            </a:r>
            <a:r>
              <a:rPr lang="nl-NL" sz="1200" dirty="0"/>
              <a:t> K+ as a control sample. And, </a:t>
            </a:r>
            <a:r>
              <a:rPr lang="nl-NL" sz="1200" dirty="0" err="1"/>
              <a:t>then</a:t>
            </a:r>
            <a:r>
              <a:rPr lang="nl-NL" sz="1200" dirty="0"/>
              <a:t> we can get </a:t>
            </a:r>
            <a:r>
              <a:rPr lang="nl-NL" sz="1200" dirty="0" err="1"/>
              <a:t>the</a:t>
            </a:r>
            <a:r>
              <a:rPr lang="nl-NL" sz="1200" dirty="0"/>
              <a:t> </a:t>
            </a:r>
            <a:r>
              <a:rPr lang="nl-NL" sz="1200" dirty="0" err="1"/>
              <a:t>spline</a:t>
            </a:r>
            <a:r>
              <a:rPr lang="nl-NL" sz="1200" dirty="0"/>
              <a:t> </a:t>
            </a:r>
            <a:r>
              <a:rPr lang="nl-NL" sz="1200" dirty="0" err="1"/>
              <a:t>acceptance</a:t>
            </a:r>
            <a:r>
              <a:rPr lang="nl-NL" sz="1200" dirty="0"/>
              <a:t> curve </a:t>
            </a:r>
            <a:r>
              <a:rPr lang="nl-NL" sz="1200" dirty="0" err="1"/>
              <a:t>for</a:t>
            </a:r>
            <a:r>
              <a:rPr lang="nl-NL" sz="1200" dirty="0"/>
              <a:t> </a:t>
            </a:r>
            <a:r>
              <a:rPr lang="nl-NL" sz="1200" dirty="0" err="1"/>
              <a:t>the</a:t>
            </a:r>
            <a:r>
              <a:rPr lang="nl-NL" sz="1200" dirty="0"/>
              <a:t> data of </a:t>
            </a:r>
            <a:r>
              <a:rPr lang="nl-NL" sz="1200" dirty="0" err="1"/>
              <a:t>Kstar</a:t>
            </a:r>
            <a:r>
              <a:rPr lang="nl-NL" sz="1200" dirty="0"/>
              <a:t> and </a:t>
            </a:r>
            <a:r>
              <a:rPr lang="nl-NL" sz="1200" dirty="0" err="1"/>
              <a:t>Kshort</a:t>
            </a:r>
            <a:r>
              <a:rPr lang="nl-NL" sz="1200" dirty="0"/>
              <a:t> from </a:t>
            </a:r>
            <a:r>
              <a:rPr lang="nl-NL" sz="1200" dirty="0" err="1"/>
              <a:t>the</a:t>
            </a:r>
            <a:r>
              <a:rPr lang="nl-NL" sz="1200" dirty="0"/>
              <a:t> data of K+ </a:t>
            </a:r>
            <a:r>
              <a:rPr lang="nl-NL" sz="1200" dirty="0" err="1"/>
              <a:t>by</a:t>
            </a:r>
            <a:r>
              <a:rPr lang="nl-NL" sz="1200" dirty="0"/>
              <a:t> </a:t>
            </a:r>
            <a:r>
              <a:rPr lang="nl-NL" sz="1200" dirty="0" err="1"/>
              <a:t>weighting</a:t>
            </a:r>
            <a:r>
              <a:rPr lang="nl-NL" sz="1200" dirty="0"/>
              <a:t> </a:t>
            </a:r>
            <a:r>
              <a:rPr lang="nl-NL" sz="1200" dirty="0" err="1"/>
              <a:t>the</a:t>
            </a:r>
            <a:r>
              <a:rPr lang="nl-NL" sz="1200" dirty="0"/>
              <a:t> fits from </a:t>
            </a:r>
            <a:r>
              <a:rPr lang="nl-NL" sz="1200" dirty="0" err="1"/>
              <a:t>monte</a:t>
            </a:r>
            <a:r>
              <a:rPr lang="nl-NL" sz="1200" dirty="0"/>
              <a:t> </a:t>
            </a:r>
            <a:r>
              <a:rPr lang="nl-NL" sz="1200" dirty="0" err="1"/>
              <a:t>carlo</a:t>
            </a:r>
            <a:r>
              <a:rPr lang="nl-NL"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(does this </a:t>
            </a:r>
            <a:r>
              <a:rPr lang="nl-NL" sz="1200" dirty="0" err="1"/>
              <a:t>not</a:t>
            </a:r>
            <a:r>
              <a:rPr lang="nl-NL" sz="1200" dirty="0"/>
              <a:t> bias </a:t>
            </a:r>
            <a:r>
              <a:rPr lang="nl-NL" sz="1200" dirty="0" err="1"/>
              <a:t>to</a:t>
            </a:r>
            <a:r>
              <a:rPr lang="nl-NL" sz="1200" dirty="0"/>
              <a:t> </a:t>
            </a:r>
            <a:r>
              <a:rPr lang="nl-NL" sz="1200" dirty="0" err="1"/>
              <a:t>fixed</a:t>
            </a:r>
            <a:r>
              <a:rPr lang="nl-NL" sz="1200" dirty="0"/>
              <a:t> </a:t>
            </a:r>
            <a:r>
              <a:rPr lang="nl-NL" sz="1200" dirty="0" err="1"/>
              <a:t>lifetimes</a:t>
            </a:r>
            <a:r>
              <a:rPr lang="nl-NL" sz="1200" dirty="0"/>
              <a:t> </a:t>
            </a:r>
            <a:r>
              <a:rPr lang="nl-NL" sz="1200" dirty="0" err="1"/>
              <a:t>for</a:t>
            </a:r>
            <a:r>
              <a:rPr lang="nl-NL" sz="1200" dirty="0"/>
              <a:t> </a:t>
            </a:r>
            <a:r>
              <a:rPr lang="nl-NL" sz="1200" dirty="0" err="1"/>
              <a:t>kstar</a:t>
            </a:r>
            <a:r>
              <a:rPr lang="nl-NL" sz="1200" dirty="0"/>
              <a:t> and </a:t>
            </a:r>
            <a:r>
              <a:rPr lang="nl-NL" sz="1200" dirty="0" err="1"/>
              <a:t>kshort</a:t>
            </a:r>
            <a:r>
              <a:rPr lang="nl-NL" sz="1200" dirty="0"/>
              <a:t> </a:t>
            </a:r>
            <a:r>
              <a:rPr lang="nl-NL" sz="1200" dirty="0" err="1"/>
              <a:t>used</a:t>
            </a:r>
            <a:r>
              <a:rPr lang="nl-NL" sz="1200" dirty="0"/>
              <a:t> here? -&gt; </a:t>
            </a:r>
            <a:r>
              <a:rPr lang="nl-NL" sz="1200" dirty="0" err="1"/>
              <a:t>maybe</a:t>
            </a:r>
            <a:r>
              <a:rPr lang="nl-NL" sz="1200" dirty="0"/>
              <a:t> a </a:t>
            </a:r>
            <a:r>
              <a:rPr lang="nl-NL" sz="1200" dirty="0" err="1"/>
              <a:t>little</a:t>
            </a:r>
            <a:r>
              <a:rPr lang="nl-NL" sz="1200" dirty="0"/>
              <a:t>, but this can </a:t>
            </a:r>
            <a:r>
              <a:rPr lang="nl-NL" sz="1200" dirty="0" err="1"/>
              <a:t>be</a:t>
            </a:r>
            <a:r>
              <a:rPr lang="nl-NL" sz="1200" dirty="0"/>
              <a:t> </a:t>
            </a:r>
            <a:r>
              <a:rPr lang="nl-NL" sz="1200" dirty="0" err="1"/>
              <a:t>quantified</a:t>
            </a:r>
            <a:r>
              <a:rPr lang="nl-NL" sz="1200" dirty="0"/>
              <a:t> </a:t>
            </a:r>
            <a:r>
              <a:rPr lang="nl-NL" sz="1200" dirty="0" err="1"/>
              <a:t>by</a:t>
            </a:r>
            <a:r>
              <a:rPr lang="nl-NL" sz="1200" dirty="0"/>
              <a:t> </a:t>
            </a:r>
            <a:r>
              <a:rPr lang="nl-NL" sz="1200" dirty="0" err="1"/>
              <a:t>changing</a:t>
            </a:r>
            <a:r>
              <a:rPr lang="nl-NL" sz="1200" dirty="0"/>
              <a:t> </a:t>
            </a:r>
            <a:r>
              <a:rPr lang="nl-NL" sz="1200" dirty="0" err="1"/>
              <a:t>the</a:t>
            </a:r>
            <a:r>
              <a:rPr lang="nl-NL" sz="1200" dirty="0"/>
              <a:t> </a:t>
            </a:r>
            <a:r>
              <a:rPr lang="nl-NL" sz="1200" dirty="0" err="1"/>
              <a:t>lifetime</a:t>
            </a:r>
            <a:r>
              <a:rPr lang="nl-NL" sz="1200" dirty="0"/>
              <a:t> and </a:t>
            </a:r>
            <a:r>
              <a:rPr lang="nl-NL" sz="1200" dirty="0" err="1"/>
              <a:t>seeing</a:t>
            </a:r>
            <a:r>
              <a:rPr lang="nl-NL" sz="1200" dirty="0"/>
              <a:t> </a:t>
            </a:r>
            <a:r>
              <a:rPr lang="nl-NL" sz="1200" dirty="0" err="1"/>
              <a:t>how</a:t>
            </a:r>
            <a:r>
              <a:rPr lang="nl-NL" sz="1200" dirty="0"/>
              <a:t> </a:t>
            </a:r>
            <a:r>
              <a:rPr lang="nl-NL" sz="1200" dirty="0" err="1"/>
              <a:t>the</a:t>
            </a:r>
            <a:r>
              <a:rPr lang="nl-NL" sz="1200" dirty="0"/>
              <a:t> </a:t>
            </a:r>
            <a:r>
              <a:rPr lang="nl-NL" sz="1200" dirty="0" err="1"/>
              <a:t>final</a:t>
            </a:r>
            <a:r>
              <a:rPr lang="nl-NL" sz="1200" dirty="0"/>
              <a:t> </a:t>
            </a:r>
            <a:r>
              <a:rPr lang="nl-NL" sz="1200" dirty="0" err="1"/>
              <a:t>value</a:t>
            </a:r>
            <a:r>
              <a:rPr lang="nl-NL" sz="1200" dirty="0"/>
              <a:t> </a:t>
            </a:r>
            <a:r>
              <a:rPr lang="nl-NL" sz="1200" dirty="0" err="1"/>
              <a:t>for</a:t>
            </a:r>
            <a:r>
              <a:rPr lang="nl-NL" sz="1200" dirty="0"/>
              <a:t> delta gamma </a:t>
            </a:r>
            <a:r>
              <a:rPr lang="nl-NL" sz="1200" dirty="0" err="1"/>
              <a:t>will</a:t>
            </a:r>
            <a:r>
              <a:rPr lang="nl-NL" sz="1200" dirty="0"/>
              <a:t>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a:t>
            </a:r>
            <a:endParaRPr lang="nl-NL" sz="1200" dirty="0"/>
          </a:p>
        </p:txBody>
      </p:sp>
      <p:sp>
        <p:nvSpPr>
          <p:cNvPr id="4" name="Tijdelijke aanduiding voor dianummer 3">
            <a:extLst>
              <a:ext uri="{FF2B5EF4-FFF2-40B4-BE49-F238E27FC236}">
                <a16:creationId xmlns:a16="http://schemas.microsoft.com/office/drawing/2014/main" id="{9EADF501-F72C-66A0-823D-388C46B087DB}"/>
              </a:ext>
            </a:extLst>
          </p:cNvPr>
          <p:cNvSpPr>
            <a:spLocks noGrp="1"/>
          </p:cNvSpPr>
          <p:nvPr>
            <p:ph type="sldNum" sz="quarter" idx="5"/>
          </p:nvPr>
        </p:nvSpPr>
        <p:spPr/>
        <p:txBody>
          <a:bodyPr/>
          <a:lstStyle/>
          <a:p>
            <a:fld id="{1691BAE0-51A8-4397-B1C5-BBA186DFB7D7}" type="slidenum">
              <a:rPr lang="nl-NL" smtClean="0"/>
              <a:t>17</a:t>
            </a:fld>
            <a:endParaRPr lang="nl-NL"/>
          </a:p>
        </p:txBody>
      </p:sp>
    </p:spTree>
    <p:extLst>
      <p:ext uri="{BB962C8B-B14F-4D97-AF65-F5344CB8AC3E}">
        <p14:creationId xmlns:p14="http://schemas.microsoft.com/office/powerpoint/2010/main" val="205967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70905-CEBC-8609-7036-B229F0672AE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0CF6DB0-8D53-826A-29F0-3E061605400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8878FD4-73FB-D1D7-E801-C5C4D55C0F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The </a:t>
            </a:r>
            <a:r>
              <a:rPr lang="nl-NL" sz="1200" dirty="0" err="1"/>
              <a:t>splines</a:t>
            </a:r>
            <a:r>
              <a:rPr lang="nl-NL" sz="1200" dirty="0"/>
              <a:t> indeed are </a:t>
            </a:r>
            <a:r>
              <a:rPr lang="nl-NL" sz="1200" dirty="0" err="1"/>
              <a:t>similar</a:t>
            </a:r>
            <a:r>
              <a:rPr lang="nl-NL" sz="1200" dirty="0"/>
              <a:t> in MC, </a:t>
            </a:r>
            <a:r>
              <a:rPr lang="nl-NL" sz="1200" dirty="0" err="1"/>
              <a:t>so</a:t>
            </a:r>
            <a:r>
              <a:rPr lang="nl-NL" sz="1200" dirty="0"/>
              <a:t> we can </a:t>
            </a:r>
            <a:r>
              <a:rPr lang="nl-NL" sz="1200" dirty="0" err="1"/>
              <a:t>use</a:t>
            </a:r>
            <a:r>
              <a:rPr lang="nl-NL" sz="1200" dirty="0"/>
              <a:t> </a:t>
            </a:r>
            <a:r>
              <a:rPr lang="nl-NL" sz="1200" dirty="0" err="1"/>
              <a:t>the</a:t>
            </a:r>
            <a:r>
              <a:rPr lang="nl-NL" sz="1200" dirty="0"/>
              <a:t> K+ as a control sample. And, </a:t>
            </a:r>
            <a:r>
              <a:rPr lang="nl-NL" sz="1200" dirty="0" err="1"/>
              <a:t>then</a:t>
            </a:r>
            <a:r>
              <a:rPr lang="nl-NL" sz="1200" dirty="0"/>
              <a:t> we can get </a:t>
            </a:r>
            <a:r>
              <a:rPr lang="nl-NL" sz="1200" dirty="0" err="1"/>
              <a:t>the</a:t>
            </a:r>
            <a:r>
              <a:rPr lang="nl-NL" sz="1200" dirty="0"/>
              <a:t> </a:t>
            </a:r>
            <a:r>
              <a:rPr lang="nl-NL" sz="1200" dirty="0" err="1"/>
              <a:t>spline</a:t>
            </a:r>
            <a:r>
              <a:rPr lang="nl-NL" sz="1200" dirty="0"/>
              <a:t> </a:t>
            </a:r>
            <a:r>
              <a:rPr lang="nl-NL" sz="1200" dirty="0" err="1"/>
              <a:t>acceptance</a:t>
            </a:r>
            <a:r>
              <a:rPr lang="nl-NL" sz="1200" dirty="0"/>
              <a:t> curve </a:t>
            </a:r>
            <a:r>
              <a:rPr lang="nl-NL" sz="1200" dirty="0" err="1"/>
              <a:t>for</a:t>
            </a:r>
            <a:r>
              <a:rPr lang="nl-NL" sz="1200" dirty="0"/>
              <a:t> </a:t>
            </a:r>
            <a:r>
              <a:rPr lang="nl-NL" sz="1200" dirty="0" err="1"/>
              <a:t>the</a:t>
            </a:r>
            <a:r>
              <a:rPr lang="nl-NL" sz="1200" dirty="0"/>
              <a:t> data of </a:t>
            </a:r>
            <a:r>
              <a:rPr lang="nl-NL" sz="1200" dirty="0" err="1"/>
              <a:t>Kstar</a:t>
            </a:r>
            <a:r>
              <a:rPr lang="nl-NL" sz="1200" dirty="0"/>
              <a:t> and </a:t>
            </a:r>
            <a:r>
              <a:rPr lang="nl-NL" sz="1200" dirty="0" err="1"/>
              <a:t>Kshort</a:t>
            </a:r>
            <a:r>
              <a:rPr lang="nl-NL" sz="1200" dirty="0"/>
              <a:t> from </a:t>
            </a:r>
            <a:r>
              <a:rPr lang="nl-NL" sz="1200" dirty="0" err="1"/>
              <a:t>the</a:t>
            </a:r>
            <a:r>
              <a:rPr lang="nl-NL" sz="1200" dirty="0"/>
              <a:t> data of K+ </a:t>
            </a:r>
            <a:r>
              <a:rPr lang="nl-NL" sz="1200" dirty="0" err="1"/>
              <a:t>by</a:t>
            </a:r>
            <a:r>
              <a:rPr lang="nl-NL" sz="1200" dirty="0"/>
              <a:t> </a:t>
            </a:r>
            <a:r>
              <a:rPr lang="nl-NL" sz="1200" dirty="0" err="1"/>
              <a:t>weighting</a:t>
            </a:r>
            <a:r>
              <a:rPr lang="nl-NL" sz="1200" dirty="0"/>
              <a:t> </a:t>
            </a:r>
            <a:r>
              <a:rPr lang="nl-NL" sz="1200" dirty="0" err="1"/>
              <a:t>the</a:t>
            </a:r>
            <a:r>
              <a:rPr lang="nl-NL" sz="1200" dirty="0"/>
              <a:t> fits from </a:t>
            </a:r>
            <a:r>
              <a:rPr lang="nl-NL" sz="1200" dirty="0" err="1"/>
              <a:t>monte</a:t>
            </a:r>
            <a:r>
              <a:rPr lang="nl-NL" sz="1200" dirty="0"/>
              <a:t> </a:t>
            </a:r>
            <a:r>
              <a:rPr lang="nl-NL" sz="1200" dirty="0" err="1"/>
              <a:t>carlo</a:t>
            </a:r>
            <a:r>
              <a:rPr lang="nl-NL"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(does this </a:t>
            </a:r>
            <a:r>
              <a:rPr lang="nl-NL" sz="1200" dirty="0" err="1"/>
              <a:t>not</a:t>
            </a:r>
            <a:r>
              <a:rPr lang="nl-NL" sz="1200" dirty="0"/>
              <a:t> bias </a:t>
            </a:r>
            <a:r>
              <a:rPr lang="nl-NL" sz="1200" dirty="0" err="1"/>
              <a:t>to</a:t>
            </a:r>
            <a:r>
              <a:rPr lang="nl-NL" sz="1200" dirty="0"/>
              <a:t> </a:t>
            </a:r>
            <a:r>
              <a:rPr lang="nl-NL" sz="1200" dirty="0" err="1"/>
              <a:t>fixed</a:t>
            </a:r>
            <a:r>
              <a:rPr lang="nl-NL" sz="1200" dirty="0"/>
              <a:t> </a:t>
            </a:r>
            <a:r>
              <a:rPr lang="nl-NL" sz="1200" dirty="0" err="1"/>
              <a:t>lifetimes</a:t>
            </a:r>
            <a:r>
              <a:rPr lang="nl-NL" sz="1200" dirty="0"/>
              <a:t> </a:t>
            </a:r>
            <a:r>
              <a:rPr lang="nl-NL" sz="1200" dirty="0" err="1"/>
              <a:t>for</a:t>
            </a:r>
            <a:r>
              <a:rPr lang="nl-NL" sz="1200" dirty="0"/>
              <a:t> </a:t>
            </a:r>
            <a:r>
              <a:rPr lang="nl-NL" sz="1200" dirty="0" err="1"/>
              <a:t>kstar</a:t>
            </a:r>
            <a:r>
              <a:rPr lang="nl-NL" sz="1200" dirty="0"/>
              <a:t> and </a:t>
            </a:r>
            <a:r>
              <a:rPr lang="nl-NL" sz="1200" dirty="0" err="1"/>
              <a:t>kshort</a:t>
            </a:r>
            <a:r>
              <a:rPr lang="nl-NL" sz="1200" dirty="0"/>
              <a:t> </a:t>
            </a:r>
            <a:r>
              <a:rPr lang="nl-NL" sz="1200" dirty="0" err="1"/>
              <a:t>used</a:t>
            </a:r>
            <a:r>
              <a:rPr lang="nl-NL" sz="1200" dirty="0"/>
              <a:t> here? -&gt; </a:t>
            </a:r>
            <a:r>
              <a:rPr lang="nl-NL" sz="1200" dirty="0" err="1"/>
              <a:t>maybe</a:t>
            </a:r>
            <a:r>
              <a:rPr lang="nl-NL" sz="1200" dirty="0"/>
              <a:t> a </a:t>
            </a:r>
            <a:r>
              <a:rPr lang="nl-NL" sz="1200" dirty="0" err="1"/>
              <a:t>little</a:t>
            </a:r>
            <a:r>
              <a:rPr lang="nl-NL" sz="1200" dirty="0"/>
              <a:t>, but this can </a:t>
            </a:r>
            <a:r>
              <a:rPr lang="nl-NL" sz="1200" dirty="0" err="1"/>
              <a:t>be</a:t>
            </a:r>
            <a:r>
              <a:rPr lang="nl-NL" sz="1200" dirty="0"/>
              <a:t> </a:t>
            </a:r>
            <a:r>
              <a:rPr lang="nl-NL" sz="1200" dirty="0" err="1"/>
              <a:t>quantified</a:t>
            </a:r>
            <a:r>
              <a:rPr lang="nl-NL" sz="1200" dirty="0"/>
              <a:t> </a:t>
            </a:r>
            <a:r>
              <a:rPr lang="nl-NL" sz="1200" dirty="0" err="1"/>
              <a:t>by</a:t>
            </a:r>
            <a:r>
              <a:rPr lang="nl-NL" sz="1200" dirty="0"/>
              <a:t> </a:t>
            </a:r>
            <a:r>
              <a:rPr lang="nl-NL" sz="1200" dirty="0" err="1"/>
              <a:t>changing</a:t>
            </a:r>
            <a:r>
              <a:rPr lang="nl-NL" sz="1200" dirty="0"/>
              <a:t> </a:t>
            </a:r>
            <a:r>
              <a:rPr lang="nl-NL" sz="1200" dirty="0" err="1"/>
              <a:t>the</a:t>
            </a:r>
            <a:r>
              <a:rPr lang="nl-NL" sz="1200" dirty="0"/>
              <a:t> </a:t>
            </a:r>
            <a:r>
              <a:rPr lang="nl-NL" sz="1200" dirty="0" err="1"/>
              <a:t>lifetime</a:t>
            </a:r>
            <a:r>
              <a:rPr lang="nl-NL" sz="1200" dirty="0"/>
              <a:t> and </a:t>
            </a:r>
            <a:r>
              <a:rPr lang="nl-NL" sz="1200" dirty="0" err="1"/>
              <a:t>seeing</a:t>
            </a:r>
            <a:r>
              <a:rPr lang="nl-NL" sz="1200" dirty="0"/>
              <a:t> </a:t>
            </a:r>
            <a:r>
              <a:rPr lang="nl-NL" sz="1200" dirty="0" err="1"/>
              <a:t>how</a:t>
            </a:r>
            <a:r>
              <a:rPr lang="nl-NL" sz="1200" dirty="0"/>
              <a:t> </a:t>
            </a:r>
            <a:r>
              <a:rPr lang="nl-NL" sz="1200" dirty="0" err="1"/>
              <a:t>the</a:t>
            </a:r>
            <a:r>
              <a:rPr lang="nl-NL" sz="1200" dirty="0"/>
              <a:t> </a:t>
            </a:r>
            <a:r>
              <a:rPr lang="nl-NL" sz="1200" dirty="0" err="1"/>
              <a:t>final</a:t>
            </a:r>
            <a:r>
              <a:rPr lang="nl-NL" sz="1200" dirty="0"/>
              <a:t> </a:t>
            </a:r>
            <a:r>
              <a:rPr lang="nl-NL" sz="1200" dirty="0" err="1"/>
              <a:t>value</a:t>
            </a:r>
            <a:r>
              <a:rPr lang="nl-NL" sz="1200" dirty="0"/>
              <a:t> </a:t>
            </a:r>
            <a:r>
              <a:rPr lang="nl-NL" sz="1200" dirty="0" err="1"/>
              <a:t>for</a:t>
            </a:r>
            <a:r>
              <a:rPr lang="nl-NL" sz="1200" dirty="0"/>
              <a:t> delta gamma </a:t>
            </a:r>
            <a:r>
              <a:rPr lang="nl-NL" sz="1200" dirty="0" err="1"/>
              <a:t>will</a:t>
            </a:r>
            <a:r>
              <a:rPr lang="nl-NL" sz="1200" dirty="0"/>
              <a:t>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a:t>
            </a:r>
            <a:endParaRPr lang="nl-NL" sz="1200" dirty="0"/>
          </a:p>
        </p:txBody>
      </p:sp>
      <p:sp>
        <p:nvSpPr>
          <p:cNvPr id="4" name="Tijdelijke aanduiding voor dianummer 3">
            <a:extLst>
              <a:ext uri="{FF2B5EF4-FFF2-40B4-BE49-F238E27FC236}">
                <a16:creationId xmlns:a16="http://schemas.microsoft.com/office/drawing/2014/main" id="{E9254201-D474-3C76-DEC9-DE5F4C2534D1}"/>
              </a:ext>
            </a:extLst>
          </p:cNvPr>
          <p:cNvSpPr>
            <a:spLocks noGrp="1"/>
          </p:cNvSpPr>
          <p:nvPr>
            <p:ph type="sldNum" sz="quarter" idx="5"/>
          </p:nvPr>
        </p:nvSpPr>
        <p:spPr/>
        <p:txBody>
          <a:bodyPr/>
          <a:lstStyle/>
          <a:p>
            <a:fld id="{1691BAE0-51A8-4397-B1C5-BBA186DFB7D7}" type="slidenum">
              <a:rPr lang="nl-NL" smtClean="0"/>
              <a:t>18</a:t>
            </a:fld>
            <a:endParaRPr lang="nl-NL"/>
          </a:p>
        </p:txBody>
      </p:sp>
    </p:spTree>
    <p:extLst>
      <p:ext uri="{BB962C8B-B14F-4D97-AF65-F5344CB8AC3E}">
        <p14:creationId xmlns:p14="http://schemas.microsoft.com/office/powerpoint/2010/main" val="2047792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0724A-A2B3-62D0-E93F-ACAC4429726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1AE4F9B-94A0-805E-D0EA-5EB9EE7FCF9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CD41ED0-4BE5-1A74-3918-6AA04FF4AC1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The </a:t>
            </a:r>
            <a:r>
              <a:rPr lang="nl-NL" sz="1200" dirty="0" err="1"/>
              <a:t>splines</a:t>
            </a:r>
            <a:r>
              <a:rPr lang="nl-NL" sz="1200" dirty="0"/>
              <a:t> indeed are </a:t>
            </a:r>
            <a:r>
              <a:rPr lang="nl-NL" sz="1200" dirty="0" err="1"/>
              <a:t>similar</a:t>
            </a:r>
            <a:r>
              <a:rPr lang="nl-NL" sz="1200" dirty="0"/>
              <a:t> in MC, </a:t>
            </a:r>
            <a:r>
              <a:rPr lang="nl-NL" sz="1200" dirty="0" err="1"/>
              <a:t>so</a:t>
            </a:r>
            <a:r>
              <a:rPr lang="nl-NL" sz="1200" dirty="0"/>
              <a:t> we can </a:t>
            </a:r>
            <a:r>
              <a:rPr lang="nl-NL" sz="1200" dirty="0" err="1"/>
              <a:t>use</a:t>
            </a:r>
            <a:r>
              <a:rPr lang="nl-NL" sz="1200" dirty="0"/>
              <a:t> </a:t>
            </a:r>
            <a:r>
              <a:rPr lang="nl-NL" sz="1200" dirty="0" err="1"/>
              <a:t>the</a:t>
            </a:r>
            <a:r>
              <a:rPr lang="nl-NL" sz="1200" dirty="0"/>
              <a:t> K+ as a control sample. And, </a:t>
            </a:r>
            <a:r>
              <a:rPr lang="nl-NL" sz="1200" dirty="0" err="1"/>
              <a:t>then</a:t>
            </a:r>
            <a:r>
              <a:rPr lang="nl-NL" sz="1200" dirty="0"/>
              <a:t> we can get </a:t>
            </a:r>
            <a:r>
              <a:rPr lang="nl-NL" sz="1200" dirty="0" err="1"/>
              <a:t>the</a:t>
            </a:r>
            <a:r>
              <a:rPr lang="nl-NL" sz="1200" dirty="0"/>
              <a:t> </a:t>
            </a:r>
            <a:r>
              <a:rPr lang="nl-NL" sz="1200" dirty="0" err="1"/>
              <a:t>spline</a:t>
            </a:r>
            <a:r>
              <a:rPr lang="nl-NL" sz="1200" dirty="0"/>
              <a:t> </a:t>
            </a:r>
            <a:r>
              <a:rPr lang="nl-NL" sz="1200" dirty="0" err="1"/>
              <a:t>acceptance</a:t>
            </a:r>
            <a:r>
              <a:rPr lang="nl-NL" sz="1200" dirty="0"/>
              <a:t> curve </a:t>
            </a:r>
            <a:r>
              <a:rPr lang="nl-NL" sz="1200" dirty="0" err="1"/>
              <a:t>for</a:t>
            </a:r>
            <a:r>
              <a:rPr lang="nl-NL" sz="1200" dirty="0"/>
              <a:t> </a:t>
            </a:r>
            <a:r>
              <a:rPr lang="nl-NL" sz="1200" dirty="0" err="1"/>
              <a:t>the</a:t>
            </a:r>
            <a:r>
              <a:rPr lang="nl-NL" sz="1200" dirty="0"/>
              <a:t> data of </a:t>
            </a:r>
            <a:r>
              <a:rPr lang="nl-NL" sz="1200" dirty="0" err="1"/>
              <a:t>Kstar</a:t>
            </a:r>
            <a:r>
              <a:rPr lang="nl-NL" sz="1200" dirty="0"/>
              <a:t> and </a:t>
            </a:r>
            <a:r>
              <a:rPr lang="nl-NL" sz="1200" dirty="0" err="1"/>
              <a:t>Kshort</a:t>
            </a:r>
            <a:r>
              <a:rPr lang="nl-NL" sz="1200" dirty="0"/>
              <a:t> from </a:t>
            </a:r>
            <a:r>
              <a:rPr lang="nl-NL" sz="1200" dirty="0" err="1"/>
              <a:t>the</a:t>
            </a:r>
            <a:r>
              <a:rPr lang="nl-NL" sz="1200" dirty="0"/>
              <a:t> data of K+ </a:t>
            </a:r>
            <a:r>
              <a:rPr lang="nl-NL" sz="1200" dirty="0" err="1"/>
              <a:t>by</a:t>
            </a:r>
            <a:r>
              <a:rPr lang="nl-NL" sz="1200" dirty="0"/>
              <a:t> </a:t>
            </a:r>
            <a:r>
              <a:rPr lang="nl-NL" sz="1200" dirty="0" err="1"/>
              <a:t>weighting</a:t>
            </a:r>
            <a:r>
              <a:rPr lang="nl-NL" sz="1200" dirty="0"/>
              <a:t> </a:t>
            </a:r>
            <a:r>
              <a:rPr lang="nl-NL" sz="1200" dirty="0" err="1"/>
              <a:t>the</a:t>
            </a:r>
            <a:r>
              <a:rPr lang="nl-NL" sz="1200" dirty="0"/>
              <a:t> fits from </a:t>
            </a:r>
            <a:r>
              <a:rPr lang="nl-NL" sz="1200" dirty="0" err="1"/>
              <a:t>monte</a:t>
            </a:r>
            <a:r>
              <a:rPr lang="nl-NL" sz="1200" dirty="0"/>
              <a:t> </a:t>
            </a:r>
            <a:r>
              <a:rPr lang="nl-NL" sz="1200" dirty="0" err="1"/>
              <a:t>carlo</a:t>
            </a:r>
            <a:r>
              <a:rPr lang="nl-NL"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(does this </a:t>
            </a:r>
            <a:r>
              <a:rPr lang="nl-NL" sz="1200" dirty="0" err="1"/>
              <a:t>not</a:t>
            </a:r>
            <a:r>
              <a:rPr lang="nl-NL" sz="1200" dirty="0"/>
              <a:t> bias </a:t>
            </a:r>
            <a:r>
              <a:rPr lang="nl-NL" sz="1200" dirty="0" err="1"/>
              <a:t>to</a:t>
            </a:r>
            <a:r>
              <a:rPr lang="nl-NL" sz="1200" dirty="0"/>
              <a:t> </a:t>
            </a:r>
            <a:r>
              <a:rPr lang="nl-NL" sz="1200" dirty="0" err="1"/>
              <a:t>fixed</a:t>
            </a:r>
            <a:r>
              <a:rPr lang="nl-NL" sz="1200" dirty="0"/>
              <a:t> </a:t>
            </a:r>
            <a:r>
              <a:rPr lang="nl-NL" sz="1200" dirty="0" err="1"/>
              <a:t>lifetimes</a:t>
            </a:r>
            <a:r>
              <a:rPr lang="nl-NL" sz="1200" dirty="0"/>
              <a:t> </a:t>
            </a:r>
            <a:r>
              <a:rPr lang="nl-NL" sz="1200" dirty="0" err="1"/>
              <a:t>for</a:t>
            </a:r>
            <a:r>
              <a:rPr lang="nl-NL" sz="1200" dirty="0"/>
              <a:t> </a:t>
            </a:r>
            <a:r>
              <a:rPr lang="nl-NL" sz="1200" dirty="0" err="1"/>
              <a:t>kstar</a:t>
            </a:r>
            <a:r>
              <a:rPr lang="nl-NL" sz="1200" dirty="0"/>
              <a:t> and </a:t>
            </a:r>
            <a:r>
              <a:rPr lang="nl-NL" sz="1200" dirty="0" err="1"/>
              <a:t>kshort</a:t>
            </a:r>
            <a:r>
              <a:rPr lang="nl-NL" sz="1200" dirty="0"/>
              <a:t> </a:t>
            </a:r>
            <a:r>
              <a:rPr lang="nl-NL" sz="1200" dirty="0" err="1"/>
              <a:t>used</a:t>
            </a:r>
            <a:r>
              <a:rPr lang="nl-NL" sz="1200" dirty="0"/>
              <a:t> here? -&gt; </a:t>
            </a:r>
            <a:r>
              <a:rPr lang="nl-NL" sz="1200" dirty="0" err="1"/>
              <a:t>maybe</a:t>
            </a:r>
            <a:r>
              <a:rPr lang="nl-NL" sz="1200" dirty="0"/>
              <a:t> a </a:t>
            </a:r>
            <a:r>
              <a:rPr lang="nl-NL" sz="1200" dirty="0" err="1"/>
              <a:t>little</a:t>
            </a:r>
            <a:r>
              <a:rPr lang="nl-NL" sz="1200" dirty="0"/>
              <a:t>, but this can </a:t>
            </a:r>
            <a:r>
              <a:rPr lang="nl-NL" sz="1200" dirty="0" err="1"/>
              <a:t>be</a:t>
            </a:r>
            <a:r>
              <a:rPr lang="nl-NL" sz="1200" dirty="0"/>
              <a:t> </a:t>
            </a:r>
            <a:r>
              <a:rPr lang="nl-NL" sz="1200" dirty="0" err="1"/>
              <a:t>quantified</a:t>
            </a:r>
            <a:r>
              <a:rPr lang="nl-NL" sz="1200" dirty="0"/>
              <a:t> </a:t>
            </a:r>
            <a:r>
              <a:rPr lang="nl-NL" sz="1200" dirty="0" err="1"/>
              <a:t>by</a:t>
            </a:r>
            <a:r>
              <a:rPr lang="nl-NL" sz="1200" dirty="0"/>
              <a:t> </a:t>
            </a:r>
            <a:r>
              <a:rPr lang="nl-NL" sz="1200" dirty="0" err="1"/>
              <a:t>changing</a:t>
            </a:r>
            <a:r>
              <a:rPr lang="nl-NL" sz="1200" dirty="0"/>
              <a:t> </a:t>
            </a:r>
            <a:r>
              <a:rPr lang="nl-NL" sz="1200" dirty="0" err="1"/>
              <a:t>the</a:t>
            </a:r>
            <a:r>
              <a:rPr lang="nl-NL" sz="1200" dirty="0"/>
              <a:t> </a:t>
            </a:r>
            <a:r>
              <a:rPr lang="nl-NL" sz="1200" dirty="0" err="1"/>
              <a:t>lifetime</a:t>
            </a:r>
            <a:r>
              <a:rPr lang="nl-NL" sz="1200" dirty="0"/>
              <a:t> and </a:t>
            </a:r>
            <a:r>
              <a:rPr lang="nl-NL" sz="1200" dirty="0" err="1"/>
              <a:t>seeing</a:t>
            </a:r>
            <a:r>
              <a:rPr lang="nl-NL" sz="1200" dirty="0"/>
              <a:t> </a:t>
            </a:r>
            <a:r>
              <a:rPr lang="nl-NL" sz="1200" dirty="0" err="1"/>
              <a:t>how</a:t>
            </a:r>
            <a:r>
              <a:rPr lang="nl-NL" sz="1200" dirty="0"/>
              <a:t> </a:t>
            </a:r>
            <a:r>
              <a:rPr lang="nl-NL" sz="1200" dirty="0" err="1"/>
              <a:t>the</a:t>
            </a:r>
            <a:r>
              <a:rPr lang="nl-NL" sz="1200" dirty="0"/>
              <a:t> </a:t>
            </a:r>
            <a:r>
              <a:rPr lang="nl-NL" sz="1200" dirty="0" err="1"/>
              <a:t>final</a:t>
            </a:r>
            <a:r>
              <a:rPr lang="nl-NL" sz="1200" dirty="0"/>
              <a:t> </a:t>
            </a:r>
            <a:r>
              <a:rPr lang="nl-NL" sz="1200" dirty="0" err="1"/>
              <a:t>value</a:t>
            </a:r>
            <a:r>
              <a:rPr lang="nl-NL" sz="1200" dirty="0"/>
              <a:t> </a:t>
            </a:r>
            <a:r>
              <a:rPr lang="nl-NL" sz="1200" dirty="0" err="1"/>
              <a:t>for</a:t>
            </a:r>
            <a:r>
              <a:rPr lang="nl-NL" sz="1200" dirty="0"/>
              <a:t> delta gamma </a:t>
            </a:r>
            <a:r>
              <a:rPr lang="nl-NL" sz="1200" dirty="0" err="1"/>
              <a:t>will</a:t>
            </a:r>
            <a:r>
              <a:rPr lang="nl-NL" sz="1200" dirty="0"/>
              <a:t>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a:t>
            </a:r>
            <a:endParaRPr lang="nl-NL" sz="1200" dirty="0"/>
          </a:p>
        </p:txBody>
      </p:sp>
      <p:sp>
        <p:nvSpPr>
          <p:cNvPr id="4" name="Tijdelijke aanduiding voor dianummer 3">
            <a:extLst>
              <a:ext uri="{FF2B5EF4-FFF2-40B4-BE49-F238E27FC236}">
                <a16:creationId xmlns:a16="http://schemas.microsoft.com/office/drawing/2014/main" id="{0890A3E0-F069-6795-8E4C-18DF9D11897B}"/>
              </a:ext>
            </a:extLst>
          </p:cNvPr>
          <p:cNvSpPr>
            <a:spLocks noGrp="1"/>
          </p:cNvSpPr>
          <p:nvPr>
            <p:ph type="sldNum" sz="quarter" idx="5"/>
          </p:nvPr>
        </p:nvSpPr>
        <p:spPr/>
        <p:txBody>
          <a:bodyPr/>
          <a:lstStyle/>
          <a:p>
            <a:fld id="{1691BAE0-51A8-4397-B1C5-BBA186DFB7D7}" type="slidenum">
              <a:rPr lang="nl-NL" smtClean="0"/>
              <a:t>19</a:t>
            </a:fld>
            <a:endParaRPr lang="nl-NL"/>
          </a:p>
        </p:txBody>
      </p:sp>
    </p:spTree>
    <p:extLst>
      <p:ext uri="{BB962C8B-B14F-4D97-AF65-F5344CB8AC3E}">
        <p14:creationId xmlns:p14="http://schemas.microsoft.com/office/powerpoint/2010/main" val="278125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Delta gamma d is the difference between the decay times of the B0d mass eigenstates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Why would I do this analysis</a:t>
            </a:r>
            <a:r>
              <a:rPr lang="nl-NL" sz="1200" dirty="0"/>
              <a:t>? </a:t>
            </a:r>
            <a:r>
              <a:rPr lang="en-US" sz="1200" dirty="0"/>
              <a:t>Independent, stringent test on SM (</a:t>
            </a:r>
            <a:r>
              <a:rPr lang="en-US" sz="1200" b="0" i="0" kern="1200" dirty="0">
                <a:solidFill>
                  <a:schemeClr val="tx1"/>
                </a:solidFill>
                <a:effectLst/>
                <a:latin typeface="+mn-lt"/>
                <a:ea typeface="+mn-ea"/>
                <a:cs typeface="+mn-cs"/>
              </a:rPr>
              <a:t>New physics can modify </a:t>
            </a:r>
            <a:r>
              <a:rPr lang="en-US" sz="1200" b="0" i="0" kern="1200" dirty="0" err="1">
                <a:solidFill>
                  <a:schemeClr val="tx1"/>
                </a:solidFill>
                <a:effectLst/>
                <a:latin typeface="+mn-lt"/>
                <a:ea typeface="+mn-ea"/>
                <a:cs typeface="+mn-cs"/>
              </a:rPr>
              <a:t>ΔΓd</a:t>
            </a:r>
            <a:r>
              <a:rPr lang="en-US" sz="1200" b="0" i="0" kern="1200" dirty="0">
                <a:solidFill>
                  <a:schemeClr val="tx1"/>
                </a:solidFill>
                <a:effectLst/>
                <a:latin typeface="+mn-lt"/>
                <a:ea typeface="+mn-ea"/>
                <a:cs typeface="+mn-cs"/>
              </a:rPr>
              <a:t> without violating other SM tests).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standard model prediction for </a:t>
            </a:r>
            <a:r>
              <a:rPr lang="en-US" sz="1200" b="0" i="0" kern="1200" dirty="0" err="1">
                <a:solidFill>
                  <a:schemeClr val="tx1"/>
                </a:solidFill>
                <a:effectLst/>
                <a:latin typeface="+mn-lt"/>
                <a:ea typeface="+mn-ea"/>
                <a:cs typeface="+mn-cs"/>
              </a:rPr>
              <a:t>DGd</a:t>
            </a:r>
            <a:r>
              <a:rPr lang="en-US" sz="1200" b="0" i="0" kern="1200" dirty="0">
                <a:solidFill>
                  <a:schemeClr val="tx1"/>
                </a:solidFill>
                <a:effectLst/>
                <a:latin typeface="+mn-lt"/>
                <a:ea typeface="+mn-ea"/>
                <a:cs typeface="+mn-cs"/>
              </a:rPr>
              <a:t>/Gd (mean value of these decay times) is given by this expression.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But prior measurements lack precision, the world average has an uncertainty that is a factor of 10 times larger than the actual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However, these prior measurements were not </a:t>
            </a:r>
            <a:r>
              <a:rPr lang="en-US" sz="1200" b="0" i="0" kern="1200" dirty="0" err="1">
                <a:solidFill>
                  <a:schemeClr val="tx1"/>
                </a:solidFill>
                <a:effectLst/>
                <a:latin typeface="+mn-lt"/>
                <a:ea typeface="+mn-ea"/>
                <a:cs typeface="+mn-cs"/>
              </a:rPr>
              <a:t>optimised</a:t>
            </a:r>
            <a:r>
              <a:rPr lang="en-US" sz="1200" b="0" i="0" kern="1200" dirty="0">
                <a:solidFill>
                  <a:schemeClr val="tx1"/>
                </a:solidFill>
                <a:effectLst/>
                <a:latin typeface="+mn-lt"/>
                <a:ea typeface="+mn-ea"/>
                <a:cs typeface="+mn-cs"/>
              </a:rPr>
              <a:t> for measuring </a:t>
            </a:r>
            <a:r>
              <a:rPr lang="en-US" sz="1200" b="0" i="0" kern="1200" dirty="0" err="1">
                <a:solidFill>
                  <a:schemeClr val="tx1"/>
                </a:solidFill>
                <a:effectLst/>
                <a:latin typeface="+mn-lt"/>
                <a:ea typeface="+mn-ea"/>
                <a:cs typeface="+mn-cs"/>
              </a:rPr>
              <a:t>DGd</a:t>
            </a:r>
            <a:r>
              <a:rPr lang="en-US" sz="1200" b="0" i="0" kern="1200" dirty="0">
                <a:solidFill>
                  <a:schemeClr val="tx1"/>
                </a:solidFill>
                <a:effectLst/>
                <a:latin typeface="+mn-lt"/>
                <a:ea typeface="+mn-ea"/>
                <a:cs typeface="+mn-cs"/>
              </a:rPr>
              <a:t>, at least in LHCb, they were only separate lifetime measurements and thus not taking advantage of the fact that </a:t>
            </a:r>
            <a:r>
              <a:rPr lang="en-US" sz="1200" b="0" i="0" kern="1200" dirty="0" err="1">
                <a:solidFill>
                  <a:schemeClr val="tx1"/>
                </a:solidFill>
                <a:effectLst/>
                <a:latin typeface="+mn-lt"/>
                <a:ea typeface="+mn-ea"/>
                <a:cs typeface="+mn-cs"/>
              </a:rPr>
              <a:t>DGd</a:t>
            </a:r>
            <a:r>
              <a:rPr lang="en-US" sz="1200" b="0" i="0" kern="1200" dirty="0">
                <a:solidFill>
                  <a:schemeClr val="tx1"/>
                </a:solidFill>
                <a:effectLst/>
                <a:latin typeface="+mn-lt"/>
                <a:ea typeface="+mn-ea"/>
                <a:cs typeface="+mn-cs"/>
              </a:rPr>
              <a:t> is a difference, which can make a lot of systematic uncertainties cancel out. If I take two lifetime values both with their own uncertainty, I am counting some of the systematic uncertainties double if I simply throw these values and errors in an equation to get </a:t>
            </a:r>
            <a:r>
              <a:rPr lang="en-US" sz="1200" b="0" i="0" kern="1200" dirty="0" err="1">
                <a:solidFill>
                  <a:schemeClr val="tx1"/>
                </a:solidFill>
                <a:effectLst/>
                <a:latin typeface="+mn-lt"/>
                <a:ea typeface="+mn-ea"/>
                <a:cs typeface="+mn-cs"/>
              </a:rPr>
              <a:t>DGd</a:t>
            </a:r>
            <a:r>
              <a:rPr lang="en-US" sz="1200" b="0" i="0" kern="1200" dirty="0">
                <a:solidFill>
                  <a:schemeClr val="tx1"/>
                </a:solidFill>
                <a:effectLst/>
                <a:latin typeface="+mn-lt"/>
                <a:ea typeface="+mn-ea"/>
                <a:cs typeface="+mn-cs"/>
              </a:rPr>
              <a:t>. My aim was to do exploit the fact that </a:t>
            </a:r>
            <a:r>
              <a:rPr lang="en-US" sz="1200" b="0" i="0" kern="1200" dirty="0" err="1">
                <a:solidFill>
                  <a:schemeClr val="tx1"/>
                </a:solidFill>
                <a:effectLst/>
                <a:latin typeface="+mn-lt"/>
                <a:ea typeface="+mn-ea"/>
                <a:cs typeface="+mn-cs"/>
              </a:rPr>
              <a:t>DGd</a:t>
            </a:r>
            <a:r>
              <a:rPr lang="en-US" sz="1200" b="0" i="0" kern="1200" dirty="0">
                <a:solidFill>
                  <a:schemeClr val="tx1"/>
                </a:solidFill>
                <a:effectLst/>
                <a:latin typeface="+mn-lt"/>
                <a:ea typeface="+mn-ea"/>
                <a:cs typeface="+mn-cs"/>
              </a:rPr>
              <a:t> is a difference and get a more accurate measurement for </a:t>
            </a:r>
            <a:r>
              <a:rPr lang="en-US" sz="1200" b="0" i="0" kern="1200" dirty="0" err="1">
                <a:solidFill>
                  <a:schemeClr val="tx1"/>
                </a:solidFill>
                <a:effectLst/>
                <a:latin typeface="+mn-lt"/>
                <a:ea typeface="+mn-ea"/>
                <a:cs typeface="+mn-cs"/>
              </a:rPr>
              <a:t>DGd</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Perform simultaneous fit of CP-eigenstate and </a:t>
            </a:r>
            <a:r>
              <a:rPr lang="en-US" sz="1200" b="0" i="0" kern="1200" dirty="0" err="1">
                <a:solidFill>
                  <a:schemeClr val="tx1"/>
                </a:solidFill>
                <a:effectLst/>
                <a:latin typeface="+mn-lt"/>
                <a:ea typeface="+mn-ea"/>
                <a:cs typeface="+mn-cs"/>
              </a:rPr>
              <a:t>flavour</a:t>
            </a:r>
            <a:r>
              <a:rPr lang="en-US" sz="1200" b="0" i="0" kern="1200" dirty="0">
                <a:solidFill>
                  <a:schemeClr val="tx1"/>
                </a:solidFill>
                <a:effectLst/>
                <a:latin typeface="+mn-lt"/>
                <a:ea typeface="+mn-ea"/>
                <a:cs typeface="+mn-cs"/>
              </a:rPr>
              <a:t>-specific channels. </a:t>
            </a:r>
            <a:r>
              <a:rPr lang="nl-NL"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the CP eigenstate has a significantly larger term proportional to </a:t>
            </a:r>
            <a:r>
              <a:rPr lang="en-US" sz="1200" b="0" i="0" kern="1200" dirty="0" err="1">
                <a:solidFill>
                  <a:schemeClr val="tx1"/>
                </a:solidFill>
                <a:effectLst/>
                <a:latin typeface="+mn-lt"/>
                <a:ea typeface="+mn-ea"/>
                <a:cs typeface="+mn-cs"/>
              </a:rPr>
              <a:t>deltagammad</a:t>
            </a:r>
            <a:r>
              <a:rPr lang="en-US" sz="1200" b="0" i="0" kern="1200" dirty="0">
                <a:solidFill>
                  <a:schemeClr val="tx1"/>
                </a:solidFill>
                <a:effectLst/>
                <a:latin typeface="+mn-lt"/>
                <a:ea typeface="+mn-ea"/>
                <a:cs typeface="+mn-cs"/>
              </a:rPr>
              <a:t> than the </a:t>
            </a:r>
            <a:r>
              <a:rPr lang="en-US" sz="1200" b="0" i="0" kern="1200" dirty="0" err="1">
                <a:solidFill>
                  <a:schemeClr val="tx1"/>
                </a:solidFill>
                <a:effectLst/>
                <a:latin typeface="+mn-lt"/>
                <a:ea typeface="+mn-ea"/>
                <a:cs typeface="+mn-cs"/>
              </a:rPr>
              <a:t>Kstar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flavour</a:t>
            </a:r>
            <a:r>
              <a:rPr lang="en-US" sz="1200" b="0" i="0" kern="1200" dirty="0">
                <a:solidFill>
                  <a:schemeClr val="tx1"/>
                </a:solidFill>
                <a:effectLst/>
                <a:latin typeface="+mn-lt"/>
                <a:ea typeface="+mn-ea"/>
                <a:cs typeface="+mn-cs"/>
              </a:rPr>
              <a:t> specific state, has. -&gt; I want both of them to get </a:t>
            </a:r>
            <a:r>
              <a:rPr lang="en-US" sz="1200" b="0" i="0" kern="1200" dirty="0" err="1">
                <a:solidFill>
                  <a:schemeClr val="tx1"/>
                </a:solidFill>
                <a:effectLst/>
                <a:latin typeface="+mn-lt"/>
                <a:ea typeface="+mn-ea"/>
                <a:cs typeface="+mn-cs"/>
              </a:rPr>
              <a:t>DeltaGammad</a:t>
            </a:r>
            <a:r>
              <a:rPr lang="en-US" sz="1200" b="0" i="0" kern="1200" dirty="0">
                <a:solidFill>
                  <a:schemeClr val="tx1"/>
                </a:solidFill>
                <a:effectLst/>
                <a:latin typeface="+mn-lt"/>
                <a:ea typeface="+mn-ea"/>
                <a:cs typeface="+mn-cs"/>
              </a:rPr>
              <a:t> because it reduces systematic errors)). Plus the J/psi modes have relatively clean signals (which means good statistics) and these two channels are topologically similar, even further reducing the systematic uncertainties.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nl-NL" dirty="0"/>
          </a:p>
        </p:txBody>
      </p:sp>
      <p:sp>
        <p:nvSpPr>
          <p:cNvPr id="4" name="Tijdelijke aanduiding voor dianummer 3"/>
          <p:cNvSpPr>
            <a:spLocks noGrp="1"/>
          </p:cNvSpPr>
          <p:nvPr>
            <p:ph type="sldNum" sz="quarter" idx="5"/>
          </p:nvPr>
        </p:nvSpPr>
        <p:spPr/>
        <p:txBody>
          <a:bodyPr/>
          <a:lstStyle/>
          <a:p>
            <a:fld id="{1691BAE0-51A8-4397-B1C5-BBA186DFB7D7}" type="slidenum">
              <a:rPr lang="nl-NL" smtClean="0"/>
              <a:t>2</a:t>
            </a:fld>
            <a:endParaRPr lang="nl-NL"/>
          </a:p>
        </p:txBody>
      </p:sp>
    </p:spTree>
    <p:extLst>
      <p:ext uri="{BB962C8B-B14F-4D97-AF65-F5344CB8AC3E}">
        <p14:creationId xmlns:p14="http://schemas.microsoft.com/office/powerpoint/2010/main" val="2654906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30D7D-4491-FDE7-B719-85C12520C24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254EDBE-BFC5-7C23-8856-1B75F56F816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A500E24-04A0-300D-1148-F373550E265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a:t>
            </a:r>
            <a:endParaRPr lang="nl-NL" sz="1200" dirty="0"/>
          </a:p>
        </p:txBody>
      </p:sp>
      <p:sp>
        <p:nvSpPr>
          <p:cNvPr id="4" name="Tijdelijke aanduiding voor dianummer 3">
            <a:extLst>
              <a:ext uri="{FF2B5EF4-FFF2-40B4-BE49-F238E27FC236}">
                <a16:creationId xmlns:a16="http://schemas.microsoft.com/office/drawing/2014/main" id="{75C4E541-9839-DDEB-7F21-97F3028DFF61}"/>
              </a:ext>
            </a:extLst>
          </p:cNvPr>
          <p:cNvSpPr>
            <a:spLocks noGrp="1"/>
          </p:cNvSpPr>
          <p:nvPr>
            <p:ph type="sldNum" sz="quarter" idx="5"/>
          </p:nvPr>
        </p:nvSpPr>
        <p:spPr/>
        <p:txBody>
          <a:bodyPr/>
          <a:lstStyle/>
          <a:p>
            <a:fld id="{1691BAE0-51A8-4397-B1C5-BBA186DFB7D7}" type="slidenum">
              <a:rPr lang="nl-NL" smtClean="0"/>
              <a:t>20</a:t>
            </a:fld>
            <a:endParaRPr lang="nl-NL"/>
          </a:p>
        </p:txBody>
      </p:sp>
    </p:spTree>
    <p:extLst>
      <p:ext uri="{BB962C8B-B14F-4D97-AF65-F5344CB8AC3E}">
        <p14:creationId xmlns:p14="http://schemas.microsoft.com/office/powerpoint/2010/main" val="61917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1B5F1-CA18-F1A8-1AE4-635457C762D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1D4284F-2CEA-21AC-503D-830BAAFF10E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F810927-C779-6A3E-6531-F982C0FA8DA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a:t>
            </a:r>
            <a:endParaRPr lang="nl-NL" sz="1200" dirty="0"/>
          </a:p>
        </p:txBody>
      </p:sp>
      <p:sp>
        <p:nvSpPr>
          <p:cNvPr id="4" name="Tijdelijke aanduiding voor dianummer 3">
            <a:extLst>
              <a:ext uri="{FF2B5EF4-FFF2-40B4-BE49-F238E27FC236}">
                <a16:creationId xmlns:a16="http://schemas.microsoft.com/office/drawing/2014/main" id="{48D365F5-0788-DA34-8C12-96BBF15BE574}"/>
              </a:ext>
            </a:extLst>
          </p:cNvPr>
          <p:cNvSpPr>
            <a:spLocks noGrp="1"/>
          </p:cNvSpPr>
          <p:nvPr>
            <p:ph type="sldNum" sz="quarter" idx="5"/>
          </p:nvPr>
        </p:nvSpPr>
        <p:spPr/>
        <p:txBody>
          <a:bodyPr/>
          <a:lstStyle/>
          <a:p>
            <a:fld id="{1691BAE0-51A8-4397-B1C5-BBA186DFB7D7}" type="slidenum">
              <a:rPr lang="nl-NL" smtClean="0"/>
              <a:t>21</a:t>
            </a:fld>
            <a:endParaRPr lang="nl-NL"/>
          </a:p>
        </p:txBody>
      </p:sp>
    </p:spTree>
    <p:extLst>
      <p:ext uri="{BB962C8B-B14F-4D97-AF65-F5344CB8AC3E}">
        <p14:creationId xmlns:p14="http://schemas.microsoft.com/office/powerpoint/2010/main" val="1175298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769B2-DFC5-A58A-F813-2F157A376BB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B20E291-E6A0-CF8D-DB89-F82E2DB5BA8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FF7FB7A-A6CC-B73A-5978-7B6567E8704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a:t>
            </a:r>
            <a:endParaRPr lang="nl-NL" sz="1200" dirty="0"/>
          </a:p>
        </p:txBody>
      </p:sp>
      <p:sp>
        <p:nvSpPr>
          <p:cNvPr id="4" name="Tijdelijke aanduiding voor dianummer 3">
            <a:extLst>
              <a:ext uri="{FF2B5EF4-FFF2-40B4-BE49-F238E27FC236}">
                <a16:creationId xmlns:a16="http://schemas.microsoft.com/office/drawing/2014/main" id="{642DB92C-96B5-86D6-D98F-D71B31D88F45}"/>
              </a:ext>
            </a:extLst>
          </p:cNvPr>
          <p:cNvSpPr>
            <a:spLocks noGrp="1"/>
          </p:cNvSpPr>
          <p:nvPr>
            <p:ph type="sldNum" sz="quarter" idx="5"/>
          </p:nvPr>
        </p:nvSpPr>
        <p:spPr/>
        <p:txBody>
          <a:bodyPr/>
          <a:lstStyle/>
          <a:p>
            <a:fld id="{1691BAE0-51A8-4397-B1C5-BBA186DFB7D7}" type="slidenum">
              <a:rPr lang="nl-NL" smtClean="0"/>
              <a:t>22</a:t>
            </a:fld>
            <a:endParaRPr lang="nl-NL"/>
          </a:p>
        </p:txBody>
      </p:sp>
    </p:spTree>
    <p:extLst>
      <p:ext uri="{BB962C8B-B14F-4D97-AF65-F5344CB8AC3E}">
        <p14:creationId xmlns:p14="http://schemas.microsoft.com/office/powerpoint/2010/main" val="4084084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79C45-B9CE-B38C-05AA-753D463B4ED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5208F16-6383-76CB-C63F-9203FA5A827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A94283A-7F74-609C-3BE4-A376661431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This shows a list of </a:t>
            </a:r>
            <a:r>
              <a:rPr lang="nl-NL" sz="1200" dirty="0" err="1"/>
              <a:t>the</a:t>
            </a:r>
            <a:r>
              <a:rPr lang="nl-NL" sz="1200" dirty="0"/>
              <a:t> </a:t>
            </a:r>
            <a:r>
              <a:rPr lang="nl-NL" sz="1200" dirty="0" err="1"/>
              <a:t>systematic</a:t>
            </a:r>
            <a:r>
              <a:rPr lang="nl-NL" sz="1200" dirty="0"/>
              <a:t> </a:t>
            </a:r>
            <a:r>
              <a:rPr lang="nl-NL" sz="1200" dirty="0" err="1"/>
              <a:t>uncertainties</a:t>
            </a:r>
            <a:r>
              <a:rPr lang="nl-NL" sz="1200" dirty="0"/>
              <a:t> that I </a:t>
            </a:r>
            <a:r>
              <a:rPr lang="nl-NL" sz="1200" dirty="0" err="1"/>
              <a:t>tested</a:t>
            </a:r>
            <a:r>
              <a:rPr lang="nl-NL" sz="1200" dirty="0"/>
              <a:t> </a:t>
            </a:r>
            <a:r>
              <a:rPr lang="nl-NL" sz="1200" dirty="0" err="1"/>
              <a:t>with</a:t>
            </a:r>
            <a:r>
              <a:rPr lang="nl-NL" sz="1200" dirty="0"/>
              <a:t> </a:t>
            </a:r>
            <a:r>
              <a:rPr lang="nl-NL" sz="1200" dirty="0" err="1"/>
              <a:t>the</a:t>
            </a:r>
            <a:r>
              <a:rPr lang="nl-NL" sz="1200" dirty="0"/>
              <a:t> MC samples. For </a:t>
            </a:r>
            <a:r>
              <a:rPr lang="nl-NL" sz="1200" dirty="0" err="1"/>
              <a:t>all</a:t>
            </a:r>
            <a:r>
              <a:rPr lang="nl-NL" sz="1200" dirty="0"/>
              <a:t> of these parameters, I </a:t>
            </a:r>
            <a:r>
              <a:rPr lang="nl-NL" sz="1200" dirty="0" err="1"/>
              <a:t>changed</a:t>
            </a:r>
            <a:r>
              <a:rPr lang="nl-NL" sz="1200" dirty="0"/>
              <a:t> </a:t>
            </a:r>
            <a:r>
              <a:rPr lang="nl-NL" sz="1200" dirty="0" err="1"/>
              <a:t>their</a:t>
            </a:r>
            <a:r>
              <a:rPr lang="nl-NL" sz="1200" dirty="0"/>
              <a:t> </a:t>
            </a:r>
            <a:r>
              <a:rPr lang="nl-NL" sz="1200" dirty="0" err="1"/>
              <a:t>value</a:t>
            </a:r>
            <a:r>
              <a:rPr lang="nl-NL" sz="1200" dirty="0"/>
              <a:t> in </a:t>
            </a:r>
            <a:r>
              <a:rPr lang="nl-NL" sz="1200" dirty="0" err="1"/>
              <a:t>the</a:t>
            </a:r>
            <a:r>
              <a:rPr lang="nl-NL" sz="1200" dirty="0"/>
              <a:t> model or I made </a:t>
            </a:r>
            <a:r>
              <a:rPr lang="nl-NL" sz="1200" dirty="0" err="1"/>
              <a:t>the</a:t>
            </a:r>
            <a:r>
              <a:rPr lang="nl-NL" sz="1200" dirty="0"/>
              <a:t> MC samples a bit </a:t>
            </a:r>
            <a:r>
              <a:rPr lang="nl-NL" sz="1200" dirty="0" err="1"/>
              <a:t>worse</a:t>
            </a:r>
            <a:r>
              <a:rPr lang="nl-NL" sz="1200" dirty="0"/>
              <a:t>. I </a:t>
            </a:r>
            <a:r>
              <a:rPr lang="nl-NL" sz="1200" dirty="0" err="1"/>
              <a:t>for</a:t>
            </a:r>
            <a:r>
              <a:rPr lang="nl-NL" sz="1200" dirty="0"/>
              <a:t> </a:t>
            </a:r>
            <a:r>
              <a:rPr lang="nl-NL" sz="1200" dirty="0" err="1"/>
              <a:t>instance</a:t>
            </a:r>
            <a:r>
              <a:rPr lang="nl-NL" sz="1200" dirty="0"/>
              <a:t> </a:t>
            </a:r>
            <a:r>
              <a:rPr lang="nl-NL" sz="1200" dirty="0" err="1"/>
              <a:t>smeared</a:t>
            </a:r>
            <a:r>
              <a:rPr lang="nl-NL" sz="1200" dirty="0"/>
              <a:t> </a:t>
            </a:r>
            <a:r>
              <a:rPr lang="nl-NL" sz="1200" dirty="0" err="1"/>
              <a:t>the</a:t>
            </a:r>
            <a:r>
              <a:rPr lang="nl-NL" sz="1200" dirty="0"/>
              <a:t> samples and </a:t>
            </a:r>
            <a:r>
              <a:rPr lang="nl-NL" sz="1200" dirty="0" err="1"/>
              <a:t>tested</a:t>
            </a:r>
            <a:r>
              <a:rPr lang="nl-NL" sz="1200" dirty="0"/>
              <a:t> </a:t>
            </a:r>
            <a:r>
              <a:rPr lang="nl-NL" sz="1200" dirty="0" err="1"/>
              <a:t>if</a:t>
            </a:r>
            <a:r>
              <a:rPr lang="nl-NL" sz="1200" dirty="0"/>
              <a:t> </a:t>
            </a:r>
            <a:r>
              <a:rPr lang="nl-NL" sz="1200" dirty="0" err="1"/>
              <a:t>the</a:t>
            </a:r>
            <a:r>
              <a:rPr lang="nl-NL" sz="1200" dirty="0"/>
              <a:t> fit </a:t>
            </a:r>
            <a:r>
              <a:rPr lang="nl-NL" sz="1200" dirty="0" err="1"/>
              <a:t>result</a:t>
            </a:r>
            <a:r>
              <a:rPr lang="nl-NL" sz="1200" dirty="0"/>
              <a:t> </a:t>
            </a:r>
            <a:r>
              <a:rPr lang="nl-NL" sz="1200" dirty="0" err="1"/>
              <a:t>deviated</a:t>
            </a:r>
            <a:r>
              <a:rPr lang="nl-NL" sz="1200" dirty="0"/>
              <a:t> from </a:t>
            </a:r>
            <a:r>
              <a:rPr lang="nl-NL" sz="1200" dirty="0" err="1"/>
              <a:t>the</a:t>
            </a:r>
            <a:r>
              <a:rPr lang="nl-NL" sz="1200" dirty="0"/>
              <a:t> </a:t>
            </a:r>
            <a:r>
              <a:rPr lang="nl-NL" sz="1200" dirty="0" err="1"/>
              <a:t>expected</a:t>
            </a:r>
            <a:r>
              <a:rPr lang="nl-NL" sz="1200" dirty="0"/>
              <a:t> </a:t>
            </a:r>
            <a:r>
              <a:rPr lang="nl-NL" sz="1200" dirty="0" err="1"/>
              <a:t>outcome</a:t>
            </a:r>
            <a:r>
              <a:rPr lang="nl-NL"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Mass-time </a:t>
            </a:r>
            <a:r>
              <a:rPr lang="nl-NL" sz="1200" dirty="0" err="1"/>
              <a:t>correlation</a:t>
            </a:r>
            <a:r>
              <a:rPr lang="nl-NL" sz="1200" dirty="0"/>
              <a:t> and trigger and </a:t>
            </a:r>
            <a:r>
              <a:rPr lang="nl-NL" sz="1200" dirty="0" err="1"/>
              <a:t>selection</a:t>
            </a:r>
            <a:r>
              <a:rPr lang="nl-NL" sz="1200" dirty="0"/>
              <a:t> </a:t>
            </a:r>
            <a:r>
              <a:rPr lang="nl-NL" sz="1200" dirty="0" err="1"/>
              <a:t>effects</a:t>
            </a: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a:t>
            </a:r>
            <a:endParaRPr lang="nl-NL" sz="1200" dirty="0"/>
          </a:p>
        </p:txBody>
      </p:sp>
      <p:sp>
        <p:nvSpPr>
          <p:cNvPr id="4" name="Tijdelijke aanduiding voor dianummer 3">
            <a:extLst>
              <a:ext uri="{FF2B5EF4-FFF2-40B4-BE49-F238E27FC236}">
                <a16:creationId xmlns:a16="http://schemas.microsoft.com/office/drawing/2014/main" id="{ECEEFD13-3E32-AAEF-6413-17F5EB6EA60D}"/>
              </a:ext>
            </a:extLst>
          </p:cNvPr>
          <p:cNvSpPr>
            <a:spLocks noGrp="1"/>
          </p:cNvSpPr>
          <p:nvPr>
            <p:ph type="sldNum" sz="quarter" idx="5"/>
          </p:nvPr>
        </p:nvSpPr>
        <p:spPr/>
        <p:txBody>
          <a:bodyPr/>
          <a:lstStyle/>
          <a:p>
            <a:fld id="{1691BAE0-51A8-4397-B1C5-BBA186DFB7D7}" type="slidenum">
              <a:rPr lang="nl-NL" smtClean="0"/>
              <a:t>23</a:t>
            </a:fld>
            <a:endParaRPr lang="nl-NL"/>
          </a:p>
        </p:txBody>
      </p:sp>
    </p:spTree>
    <p:extLst>
      <p:ext uri="{BB962C8B-B14F-4D97-AF65-F5344CB8AC3E}">
        <p14:creationId xmlns:p14="http://schemas.microsoft.com/office/powerpoint/2010/main" val="1197227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0633C-4D3B-384E-21D6-BC21EE69F91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88D2818-9959-E05F-B504-75A10DA6B6C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8AB629D-018F-39DA-36FB-7171DC8615F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294C45E-7D68-406F-7B06-0A601615340B}"/>
              </a:ext>
            </a:extLst>
          </p:cNvPr>
          <p:cNvSpPr>
            <a:spLocks noGrp="1"/>
          </p:cNvSpPr>
          <p:nvPr>
            <p:ph type="sldNum" sz="quarter" idx="5"/>
          </p:nvPr>
        </p:nvSpPr>
        <p:spPr/>
        <p:txBody>
          <a:bodyPr/>
          <a:lstStyle/>
          <a:p>
            <a:fld id="{1691BAE0-51A8-4397-B1C5-BBA186DFB7D7}" type="slidenum">
              <a:rPr lang="nl-NL" smtClean="0"/>
              <a:t>24</a:t>
            </a:fld>
            <a:endParaRPr lang="nl-NL"/>
          </a:p>
        </p:txBody>
      </p:sp>
    </p:spTree>
    <p:extLst>
      <p:ext uri="{BB962C8B-B14F-4D97-AF65-F5344CB8AC3E}">
        <p14:creationId xmlns:p14="http://schemas.microsoft.com/office/powerpoint/2010/main" val="1119436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691BAE0-51A8-4397-B1C5-BBA186DFB7D7}" type="slidenum">
              <a:rPr lang="nl-NL" smtClean="0"/>
              <a:t>25</a:t>
            </a:fld>
            <a:endParaRPr lang="nl-NL"/>
          </a:p>
        </p:txBody>
      </p:sp>
    </p:spTree>
    <p:extLst>
      <p:ext uri="{BB962C8B-B14F-4D97-AF65-F5344CB8AC3E}">
        <p14:creationId xmlns:p14="http://schemas.microsoft.com/office/powerpoint/2010/main" val="2632046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178BE-4AAC-F1BE-064F-3AD70B658BF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8FC6ADB-CFCA-0BD0-0FC2-653348C04B6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E1E14EB-6434-11E6-407F-23791822B18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4906516-6E6A-D0DE-17F9-6456633CE3B6}"/>
              </a:ext>
            </a:extLst>
          </p:cNvPr>
          <p:cNvSpPr>
            <a:spLocks noGrp="1"/>
          </p:cNvSpPr>
          <p:nvPr>
            <p:ph type="sldNum" sz="quarter" idx="5"/>
          </p:nvPr>
        </p:nvSpPr>
        <p:spPr/>
        <p:txBody>
          <a:bodyPr/>
          <a:lstStyle/>
          <a:p>
            <a:fld id="{1691BAE0-51A8-4397-B1C5-BBA186DFB7D7}" type="slidenum">
              <a:rPr lang="nl-NL" smtClean="0"/>
              <a:t>26</a:t>
            </a:fld>
            <a:endParaRPr lang="nl-NL"/>
          </a:p>
        </p:txBody>
      </p:sp>
    </p:spTree>
    <p:extLst>
      <p:ext uri="{BB962C8B-B14F-4D97-AF65-F5344CB8AC3E}">
        <p14:creationId xmlns:p14="http://schemas.microsoft.com/office/powerpoint/2010/main" val="2526964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FA60F-D2F3-0ADC-992B-DAD48257EA8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89780FA-A310-903C-2DCD-DB83F349125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ECB673F-87C6-C67E-DC89-47D1746DF47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a:t>
            </a:r>
            <a:endParaRPr lang="nl-NL" sz="1200" dirty="0"/>
          </a:p>
        </p:txBody>
      </p:sp>
      <p:sp>
        <p:nvSpPr>
          <p:cNvPr id="4" name="Tijdelijke aanduiding voor dianummer 3">
            <a:extLst>
              <a:ext uri="{FF2B5EF4-FFF2-40B4-BE49-F238E27FC236}">
                <a16:creationId xmlns:a16="http://schemas.microsoft.com/office/drawing/2014/main" id="{94B62091-800D-C04C-A4B8-A854ECED4BA9}"/>
              </a:ext>
            </a:extLst>
          </p:cNvPr>
          <p:cNvSpPr>
            <a:spLocks noGrp="1"/>
          </p:cNvSpPr>
          <p:nvPr>
            <p:ph type="sldNum" sz="quarter" idx="5"/>
          </p:nvPr>
        </p:nvSpPr>
        <p:spPr/>
        <p:txBody>
          <a:bodyPr/>
          <a:lstStyle/>
          <a:p>
            <a:fld id="{1691BAE0-51A8-4397-B1C5-BBA186DFB7D7}" type="slidenum">
              <a:rPr lang="nl-NL" smtClean="0"/>
              <a:t>27</a:t>
            </a:fld>
            <a:endParaRPr lang="nl-NL"/>
          </a:p>
        </p:txBody>
      </p:sp>
    </p:spTree>
    <p:extLst>
      <p:ext uri="{BB962C8B-B14F-4D97-AF65-F5344CB8AC3E}">
        <p14:creationId xmlns:p14="http://schemas.microsoft.com/office/powerpoint/2010/main" val="2095284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B65B4-CD51-520C-949C-A21BEAE8FA9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DDEA9D1-9047-1787-2A91-262D01E7A2C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CED5C91-215A-3C30-152E-7138E3405C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Use simultaneous fits of CP-eigenstate and </a:t>
            </a:r>
            <a:r>
              <a:rPr lang="en-US" sz="1200" b="0" i="0" kern="1200" dirty="0" err="1">
                <a:solidFill>
                  <a:schemeClr val="tx1"/>
                </a:solidFill>
                <a:effectLst/>
                <a:latin typeface="+mn-lt"/>
                <a:ea typeface="+mn-ea"/>
                <a:cs typeface="+mn-cs"/>
              </a:rPr>
              <a:t>flavour</a:t>
            </a:r>
            <a:r>
              <a:rPr lang="en-US" sz="1200" b="0" i="0" kern="1200" dirty="0">
                <a:solidFill>
                  <a:schemeClr val="tx1"/>
                </a:solidFill>
                <a:effectLst/>
                <a:latin typeface="+mn-lt"/>
                <a:ea typeface="+mn-ea"/>
                <a:cs typeface="+mn-cs"/>
              </a:rPr>
              <a:t>-specific channels. -&gt; I need both of them to get </a:t>
            </a:r>
            <a:r>
              <a:rPr lang="en-US" sz="1200" b="0" i="0" kern="1200" dirty="0" err="1">
                <a:solidFill>
                  <a:schemeClr val="tx1"/>
                </a:solidFill>
                <a:effectLst/>
                <a:latin typeface="+mn-lt"/>
                <a:ea typeface="+mn-ea"/>
                <a:cs typeface="+mn-cs"/>
              </a:rPr>
              <a:t>DeltaGammad</a:t>
            </a:r>
            <a:r>
              <a:rPr lang="en-US" sz="1200" b="0" i="0" kern="1200" dirty="0">
                <a:solidFill>
                  <a:schemeClr val="tx1"/>
                </a:solidFill>
                <a:effectLst/>
                <a:latin typeface="+mn-lt"/>
                <a:ea typeface="+mn-ea"/>
                <a:cs typeface="+mn-cs"/>
              </a:rPr>
              <a:t> because the CP eigenstate has a significantly larger term proportional to </a:t>
            </a:r>
            <a:r>
              <a:rPr lang="en-US" sz="1200" b="0" i="0" kern="1200" dirty="0" err="1">
                <a:solidFill>
                  <a:schemeClr val="tx1"/>
                </a:solidFill>
                <a:effectLst/>
                <a:latin typeface="+mn-lt"/>
                <a:ea typeface="+mn-ea"/>
                <a:cs typeface="+mn-cs"/>
              </a:rPr>
              <a:t>deltagammad</a:t>
            </a:r>
            <a:r>
              <a:rPr lang="en-US" sz="1200" b="0" i="0" kern="1200" dirty="0">
                <a:solidFill>
                  <a:schemeClr val="tx1"/>
                </a:solidFill>
                <a:effectLst/>
                <a:latin typeface="+mn-lt"/>
                <a:ea typeface="+mn-ea"/>
                <a:cs typeface="+mn-cs"/>
              </a:rPr>
              <a:t> than the </a:t>
            </a:r>
            <a:r>
              <a:rPr lang="en-US" sz="1200" b="0" i="0" kern="1200" dirty="0" err="1">
                <a:solidFill>
                  <a:schemeClr val="tx1"/>
                </a:solidFill>
                <a:effectLst/>
                <a:latin typeface="+mn-lt"/>
                <a:ea typeface="+mn-ea"/>
                <a:cs typeface="+mn-cs"/>
              </a:rPr>
              <a:t>Kstar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flavour</a:t>
            </a:r>
            <a:r>
              <a:rPr lang="en-US" sz="1200" b="0" i="0" kern="1200" dirty="0">
                <a:solidFill>
                  <a:schemeClr val="tx1"/>
                </a:solidFill>
                <a:effectLst/>
                <a:latin typeface="+mn-lt"/>
                <a:ea typeface="+mn-ea"/>
                <a:cs typeface="+mn-cs"/>
              </a:rPr>
              <a:t> specific state, has.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nl-NL" dirty="0"/>
          </a:p>
        </p:txBody>
      </p:sp>
      <p:sp>
        <p:nvSpPr>
          <p:cNvPr id="4" name="Tijdelijke aanduiding voor dianummer 3">
            <a:extLst>
              <a:ext uri="{FF2B5EF4-FFF2-40B4-BE49-F238E27FC236}">
                <a16:creationId xmlns:a16="http://schemas.microsoft.com/office/drawing/2014/main" id="{6D3ADA8E-DA50-5E2B-7AF1-4DC0188F1C0B}"/>
              </a:ext>
            </a:extLst>
          </p:cNvPr>
          <p:cNvSpPr>
            <a:spLocks noGrp="1"/>
          </p:cNvSpPr>
          <p:nvPr>
            <p:ph type="sldNum" sz="quarter" idx="5"/>
          </p:nvPr>
        </p:nvSpPr>
        <p:spPr/>
        <p:txBody>
          <a:bodyPr/>
          <a:lstStyle/>
          <a:p>
            <a:fld id="{1691BAE0-51A8-4397-B1C5-BBA186DFB7D7}" type="slidenum">
              <a:rPr lang="nl-NL" smtClean="0"/>
              <a:t>28</a:t>
            </a:fld>
            <a:endParaRPr lang="nl-NL"/>
          </a:p>
        </p:txBody>
      </p:sp>
    </p:spTree>
    <p:extLst>
      <p:ext uri="{BB962C8B-B14F-4D97-AF65-F5344CB8AC3E}">
        <p14:creationId xmlns:p14="http://schemas.microsoft.com/office/powerpoint/2010/main" val="3432043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4BA3D-7EAA-5302-F796-D9B06CD202D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93F3398-1FBF-915F-6CFC-65927A612FD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D86BDE-B681-4864-1970-EA0D05F5D23E}"/>
              </a:ext>
            </a:extLst>
          </p:cNvPr>
          <p:cNvSpPr>
            <a:spLocks noGrp="1"/>
          </p:cNvSpPr>
          <p:nvPr>
            <p:ph type="body" idx="1"/>
          </p:nvPr>
        </p:nvSpPr>
        <p:spPr/>
        <p:txBody>
          <a:bodyPr/>
          <a:lstStyle/>
          <a:p>
            <a:r>
              <a:rPr lang="nl-NL" dirty="0" err="1"/>
              <a:t>Now</a:t>
            </a:r>
            <a:r>
              <a:rPr lang="nl-NL" dirty="0"/>
              <a:t> we </a:t>
            </a:r>
            <a:r>
              <a:rPr lang="nl-NL" dirty="0" err="1"/>
              <a:t>also</a:t>
            </a:r>
            <a:r>
              <a:rPr lang="nl-NL" dirty="0"/>
              <a:t> </a:t>
            </a:r>
            <a:r>
              <a:rPr lang="nl-NL" dirty="0" err="1"/>
              <a:t>add</a:t>
            </a:r>
            <a:r>
              <a:rPr lang="nl-NL" dirty="0"/>
              <a:t> </a:t>
            </a:r>
            <a:r>
              <a:rPr lang="nl-NL" dirty="0" err="1"/>
              <a:t>the</a:t>
            </a:r>
            <a:r>
              <a:rPr lang="nl-NL" dirty="0"/>
              <a:t> </a:t>
            </a:r>
            <a:r>
              <a:rPr lang="nl-NL" dirty="0" err="1"/>
              <a:t>final</a:t>
            </a:r>
            <a:r>
              <a:rPr lang="nl-NL" dirty="0"/>
              <a:t> </a:t>
            </a:r>
            <a:r>
              <a:rPr lang="nl-NL" dirty="0" err="1"/>
              <a:t>states</a:t>
            </a:r>
            <a:r>
              <a:rPr lang="nl-NL" dirty="0"/>
              <a:t> of </a:t>
            </a:r>
            <a:r>
              <a:rPr lang="nl-NL" dirty="0" err="1"/>
              <a:t>the</a:t>
            </a:r>
            <a:r>
              <a:rPr lang="nl-NL" dirty="0"/>
              <a:t> </a:t>
            </a:r>
            <a:r>
              <a:rPr lang="nl-NL" dirty="0" err="1"/>
              <a:t>decay</a:t>
            </a:r>
            <a:r>
              <a:rPr lang="nl-NL" dirty="0"/>
              <a:t> </a:t>
            </a:r>
            <a:r>
              <a:rPr lang="nl-NL" dirty="0" err="1"/>
              <a:t>to</a:t>
            </a:r>
            <a:r>
              <a:rPr lang="nl-NL" dirty="0"/>
              <a:t> </a:t>
            </a:r>
            <a:r>
              <a:rPr lang="nl-NL" dirty="0" err="1"/>
              <a:t>the</a:t>
            </a:r>
            <a:r>
              <a:rPr lang="nl-NL" dirty="0"/>
              <a:t> </a:t>
            </a:r>
            <a:r>
              <a:rPr lang="nl-NL" dirty="0" err="1"/>
              <a:t>equations</a:t>
            </a:r>
            <a:r>
              <a:rPr lang="nl-NL" dirty="0"/>
              <a:t>. This </a:t>
            </a:r>
            <a:r>
              <a:rPr lang="nl-NL" dirty="0" err="1"/>
              <a:t>gives</a:t>
            </a:r>
            <a:r>
              <a:rPr lang="nl-NL" dirty="0"/>
              <a:t> </a:t>
            </a:r>
            <a:r>
              <a:rPr lang="nl-NL" dirty="0" err="1"/>
              <a:t>us</a:t>
            </a:r>
            <a:r>
              <a:rPr lang="nl-NL" dirty="0"/>
              <a:t> 4 </a:t>
            </a:r>
            <a:r>
              <a:rPr lang="nl-NL" dirty="0" err="1"/>
              <a:t>possible</a:t>
            </a:r>
            <a:r>
              <a:rPr lang="nl-NL" dirty="0"/>
              <a:t> amplitudes</a:t>
            </a:r>
          </a:p>
          <a:p>
            <a:endParaRPr lang="nl-NL" dirty="0"/>
          </a:p>
          <a:p>
            <a:r>
              <a:rPr lang="nl-NL" dirty="0"/>
              <a:t>The </a:t>
            </a:r>
            <a:r>
              <a:rPr lang="nl-NL" dirty="0" err="1"/>
              <a:t>decay</a:t>
            </a:r>
            <a:r>
              <a:rPr lang="nl-NL" dirty="0"/>
              <a:t> </a:t>
            </a:r>
            <a:r>
              <a:rPr lang="nl-NL" dirty="0" err="1"/>
              <a:t>rate</a:t>
            </a:r>
            <a:r>
              <a:rPr lang="nl-NL" dirty="0"/>
              <a:t> is </a:t>
            </a:r>
            <a:r>
              <a:rPr lang="nl-NL" dirty="0" err="1"/>
              <a:t>defined</a:t>
            </a:r>
            <a:r>
              <a:rPr lang="nl-NL" dirty="0"/>
              <a:t> as </a:t>
            </a:r>
            <a:r>
              <a:rPr lang="nl-NL" dirty="0" err="1"/>
              <a:t>taking</a:t>
            </a:r>
            <a:r>
              <a:rPr lang="nl-NL" dirty="0"/>
              <a:t> </a:t>
            </a:r>
            <a:r>
              <a:rPr lang="nl-NL" dirty="0" err="1"/>
              <a:t>the</a:t>
            </a:r>
            <a:r>
              <a:rPr lang="nl-NL" dirty="0"/>
              <a:t> absolute square of this.</a:t>
            </a:r>
          </a:p>
          <a:p>
            <a:endParaRPr lang="nl-NL" dirty="0"/>
          </a:p>
          <a:p>
            <a:r>
              <a:rPr lang="nl-NL" dirty="0"/>
              <a:t>… </a:t>
            </a:r>
            <a:r>
              <a:rPr lang="nl-NL" dirty="0" err="1"/>
              <a:t>filling</a:t>
            </a:r>
            <a:r>
              <a:rPr lang="nl-NL" dirty="0"/>
              <a:t> in </a:t>
            </a:r>
            <a:r>
              <a:rPr lang="nl-NL" dirty="0" err="1"/>
              <a:t>gives</a:t>
            </a:r>
            <a:r>
              <a:rPr lang="nl-NL" dirty="0"/>
              <a:t> master </a:t>
            </a:r>
            <a:r>
              <a:rPr lang="nl-NL" dirty="0" err="1"/>
              <a:t>equations</a:t>
            </a:r>
            <a:endParaRPr lang="nl-NL" dirty="0"/>
          </a:p>
        </p:txBody>
      </p:sp>
      <p:sp>
        <p:nvSpPr>
          <p:cNvPr id="4" name="Tijdelijke aanduiding voor dianummer 3">
            <a:extLst>
              <a:ext uri="{FF2B5EF4-FFF2-40B4-BE49-F238E27FC236}">
                <a16:creationId xmlns:a16="http://schemas.microsoft.com/office/drawing/2014/main" id="{A9AE3FB1-BBDB-80B7-C63D-D737F40C5F11}"/>
              </a:ext>
            </a:extLst>
          </p:cNvPr>
          <p:cNvSpPr>
            <a:spLocks noGrp="1"/>
          </p:cNvSpPr>
          <p:nvPr>
            <p:ph type="sldNum" sz="quarter" idx="5"/>
          </p:nvPr>
        </p:nvSpPr>
        <p:spPr/>
        <p:txBody>
          <a:bodyPr/>
          <a:lstStyle/>
          <a:p>
            <a:fld id="{1691BAE0-51A8-4397-B1C5-BBA186DFB7D7}" type="slidenum">
              <a:rPr lang="nl-NL" smtClean="0"/>
              <a:t>29</a:t>
            </a:fld>
            <a:endParaRPr lang="nl-NL"/>
          </a:p>
        </p:txBody>
      </p:sp>
    </p:spTree>
    <p:extLst>
      <p:ext uri="{BB962C8B-B14F-4D97-AF65-F5344CB8AC3E}">
        <p14:creationId xmlns:p14="http://schemas.microsoft.com/office/powerpoint/2010/main" val="1233919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kern="1200" dirty="0">
                <a:solidFill>
                  <a:schemeClr val="tx1"/>
                </a:solidFill>
                <a:effectLst/>
                <a:latin typeface="+mn-lt"/>
                <a:ea typeface="+mn-ea"/>
                <a:cs typeface="+mn-cs"/>
              </a:rPr>
              <a:t>LHCb is much better suited than ATLAS for measuring B-decay lifetimes (and thus </a:t>
            </a:r>
            <a:r>
              <a:rPr lang="en-US" sz="1200" b="0" i="0" kern="1200" dirty="0" err="1">
                <a:solidFill>
                  <a:schemeClr val="tx1"/>
                </a:solidFill>
                <a:effectLst/>
                <a:latin typeface="+mn-lt"/>
                <a:ea typeface="+mn-ea"/>
                <a:cs typeface="+mn-cs"/>
              </a:rPr>
              <a:t>ΔΓ_d</a:t>
            </a:r>
            <a:r>
              <a:rPr lang="en-US" sz="1200" b="0" i="0" kern="1200" dirty="0">
                <a:solidFill>
                  <a:schemeClr val="tx1"/>
                </a:solidFill>
                <a:effectLst/>
                <a:latin typeface="+mn-lt"/>
                <a:ea typeface="+mn-ea"/>
                <a:cs typeface="+mn-cs"/>
              </a:rPr>
              <a:t>) because its entire design is optimized for precisely this kind of </a:t>
            </a:r>
            <a:r>
              <a:rPr lang="en-US" sz="1200" b="0" i="0" kern="1200" dirty="0" err="1">
                <a:solidFill>
                  <a:schemeClr val="tx1"/>
                </a:solidFill>
                <a:effectLst/>
                <a:latin typeface="+mn-lt"/>
                <a:ea typeface="+mn-ea"/>
                <a:cs typeface="+mn-cs"/>
              </a:rPr>
              <a:t>flavour</a:t>
            </a:r>
            <a:r>
              <a:rPr lang="en-US" sz="1200" b="0" i="0" kern="1200" dirty="0">
                <a:solidFill>
                  <a:schemeClr val="tx1"/>
                </a:solidFill>
                <a:effectLst/>
                <a:latin typeface="+mn-lt"/>
                <a:ea typeface="+mn-ea"/>
                <a:cs typeface="+mn-cs"/>
              </a:rPr>
              <a:t>-physics analysis.</a:t>
            </a:r>
          </a:p>
          <a:p>
            <a:endParaRPr lang="en-US" sz="1200" b="0" i="0" kern="1200" dirty="0">
              <a:solidFill>
                <a:schemeClr val="tx1"/>
              </a:solidFill>
              <a:effectLst/>
              <a:latin typeface="+mn-lt"/>
              <a:ea typeface="+mn-ea"/>
              <a:cs typeface="+mn-cs"/>
            </a:endParaRPr>
          </a:p>
          <a:p>
            <a:r>
              <a:rPr lang="nl-NL" dirty="0"/>
              <a:t>Duidelijker/simpeler uitleggen wat </a:t>
            </a:r>
            <a:r>
              <a:rPr lang="nl-NL" dirty="0" err="1"/>
              <a:t>vertexing</a:t>
            </a:r>
            <a:r>
              <a:rPr lang="nl-NL" dirty="0"/>
              <a:t> is. B-physics </a:t>
            </a:r>
          </a:p>
        </p:txBody>
      </p:sp>
      <p:sp>
        <p:nvSpPr>
          <p:cNvPr id="4" name="Tijdelijke aanduiding voor dianummer 3"/>
          <p:cNvSpPr>
            <a:spLocks noGrp="1"/>
          </p:cNvSpPr>
          <p:nvPr>
            <p:ph type="sldNum" sz="quarter" idx="5"/>
          </p:nvPr>
        </p:nvSpPr>
        <p:spPr/>
        <p:txBody>
          <a:bodyPr/>
          <a:lstStyle/>
          <a:p>
            <a:fld id="{1691BAE0-51A8-4397-B1C5-BBA186DFB7D7}" type="slidenum">
              <a:rPr lang="nl-NL" smtClean="0"/>
              <a:t>3</a:t>
            </a:fld>
            <a:endParaRPr lang="nl-NL"/>
          </a:p>
        </p:txBody>
      </p:sp>
    </p:spTree>
    <p:extLst>
      <p:ext uri="{BB962C8B-B14F-4D97-AF65-F5344CB8AC3E}">
        <p14:creationId xmlns:p14="http://schemas.microsoft.com/office/powerpoint/2010/main" val="1295120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3EF50-911D-D32B-1FEB-E11469D9120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89B6F67-888F-E02D-F223-C479A831925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159AC1F-E278-9D57-1A35-8888A65506C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a:t>
            </a:r>
            <a:r>
              <a:rPr lang="en-US" dirty="0" err="1"/>
              <a:t>feynman</a:t>
            </a:r>
            <a:r>
              <a:rPr lang="en-US" dirty="0"/>
              <a:t> diagrams and filling in lambda in the master equations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DGd</a:t>
            </a:r>
            <a:r>
              <a:rPr lang="nl-NL" dirty="0"/>
              <a:t> </a:t>
            </a:r>
            <a:r>
              <a:rPr lang="nl-NL" dirty="0" err="1"/>
              <a:t>controls</a:t>
            </a:r>
            <a:r>
              <a:rPr lang="nl-NL" dirty="0"/>
              <a:t> </a:t>
            </a:r>
            <a:r>
              <a:rPr lang="nl-NL" dirty="0" err="1"/>
              <a:t>hyperbolic</a:t>
            </a:r>
            <a:r>
              <a:rPr lang="nl-NL" dirty="0"/>
              <a:t> </a:t>
            </a:r>
            <a:r>
              <a:rPr lang="nl-NL" dirty="0" err="1"/>
              <a:t>terms</a:t>
            </a:r>
            <a:r>
              <a:rPr lang="nl-NL" dirty="0"/>
              <a:t> in pdf -&gt; </a:t>
            </a:r>
            <a:r>
              <a:rPr lang="nl-NL" dirty="0" err="1"/>
              <a:t>mostly</a:t>
            </a:r>
            <a:r>
              <a:rPr lang="nl-NL" dirty="0"/>
              <a:t> </a:t>
            </a:r>
            <a:r>
              <a:rPr lang="nl-NL" dirty="0" err="1"/>
              <a:t>sensitive</a:t>
            </a:r>
            <a:r>
              <a:rPr lang="nl-NL" dirty="0"/>
              <a:t> </a:t>
            </a:r>
            <a:r>
              <a:rPr lang="nl-NL" dirty="0" err="1"/>
              <a:t>to</a:t>
            </a:r>
            <a:r>
              <a:rPr lang="nl-NL" dirty="0"/>
              <a:t> </a:t>
            </a:r>
            <a:r>
              <a:rPr lang="nl-NL" dirty="0" err="1"/>
              <a:t>DGd</a:t>
            </a:r>
            <a:r>
              <a:rPr lang="nl-NL" dirty="0"/>
              <a:t> in CP-eigenstate </a:t>
            </a:r>
            <a:r>
              <a:rPr lang="nl-NL" dirty="0" err="1"/>
              <a:t>channels</a:t>
            </a:r>
            <a:endParaRPr lang="nl-NL" dirty="0"/>
          </a:p>
          <a:p>
            <a:endParaRPr lang="nl-NL" dirty="0"/>
          </a:p>
        </p:txBody>
      </p:sp>
      <p:sp>
        <p:nvSpPr>
          <p:cNvPr id="4" name="Tijdelijke aanduiding voor dianummer 3">
            <a:extLst>
              <a:ext uri="{FF2B5EF4-FFF2-40B4-BE49-F238E27FC236}">
                <a16:creationId xmlns:a16="http://schemas.microsoft.com/office/drawing/2014/main" id="{0B4BD129-32BC-EA3D-1D03-6B1B0DD673C4}"/>
              </a:ext>
            </a:extLst>
          </p:cNvPr>
          <p:cNvSpPr>
            <a:spLocks noGrp="1"/>
          </p:cNvSpPr>
          <p:nvPr>
            <p:ph type="sldNum" sz="quarter" idx="5"/>
          </p:nvPr>
        </p:nvSpPr>
        <p:spPr/>
        <p:txBody>
          <a:bodyPr/>
          <a:lstStyle/>
          <a:p>
            <a:fld id="{1691BAE0-51A8-4397-B1C5-BBA186DFB7D7}" type="slidenum">
              <a:rPr lang="nl-NL" smtClean="0"/>
              <a:t>30</a:t>
            </a:fld>
            <a:endParaRPr lang="nl-NL"/>
          </a:p>
        </p:txBody>
      </p:sp>
    </p:spTree>
    <p:extLst>
      <p:ext uri="{BB962C8B-B14F-4D97-AF65-F5344CB8AC3E}">
        <p14:creationId xmlns:p14="http://schemas.microsoft.com/office/powerpoint/2010/main" val="2722883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err="1"/>
              <a:t>After</a:t>
            </a:r>
            <a:r>
              <a:rPr lang="nl-NL" sz="1200" dirty="0"/>
              <a:t> </a:t>
            </a:r>
            <a:r>
              <a:rPr lang="nl-NL" sz="1200" dirty="0" err="1"/>
              <a:t>all</a:t>
            </a:r>
            <a:r>
              <a:rPr lang="nl-NL" sz="1200" dirty="0"/>
              <a:t> </a:t>
            </a:r>
            <a:r>
              <a:rPr lang="nl-NL" sz="1200" dirty="0" err="1"/>
              <a:t>the</a:t>
            </a:r>
            <a:r>
              <a:rPr lang="nl-NL" sz="1200" dirty="0"/>
              <a:t> tests that I </a:t>
            </a:r>
            <a:r>
              <a:rPr lang="nl-NL" sz="1200" dirty="0" err="1"/>
              <a:t>did</a:t>
            </a:r>
            <a:r>
              <a:rPr lang="nl-NL" sz="1200" dirty="0"/>
              <a:t>, we </a:t>
            </a:r>
            <a:r>
              <a:rPr lang="nl-NL" sz="1200" dirty="0" err="1"/>
              <a:t>decided</a:t>
            </a:r>
            <a:r>
              <a:rPr lang="nl-NL" sz="1200" dirty="0"/>
              <a:t> </a:t>
            </a:r>
            <a:r>
              <a:rPr lang="nl-NL" sz="1200" dirty="0" err="1"/>
              <a:t>to</a:t>
            </a:r>
            <a:r>
              <a:rPr lang="nl-NL" sz="1200" dirty="0"/>
              <a:t> </a:t>
            </a:r>
            <a:r>
              <a:rPr lang="nl-NL" sz="1200" dirty="0" err="1"/>
              <a:t>use</a:t>
            </a:r>
            <a:r>
              <a:rPr lang="nl-NL" sz="1200" dirty="0"/>
              <a:t> </a:t>
            </a:r>
            <a:r>
              <a:rPr lang="nl-NL" sz="1200" dirty="0" err="1"/>
              <a:t>the</a:t>
            </a:r>
            <a:r>
              <a:rPr lang="nl-NL" sz="1200" dirty="0"/>
              <a:t> </a:t>
            </a:r>
            <a:r>
              <a:rPr lang="nl-NL" sz="1200" dirty="0" err="1"/>
              <a:t>RooSimultaneous</a:t>
            </a:r>
            <a:r>
              <a:rPr lang="nl-NL" sz="1200" dirty="0"/>
              <a:t> </a:t>
            </a:r>
            <a:r>
              <a:rPr lang="nl-NL" sz="1200" dirty="0" err="1"/>
              <a:t>for</a:t>
            </a:r>
            <a:r>
              <a:rPr lang="nl-NL" sz="1200" dirty="0"/>
              <a:t> </a:t>
            </a:r>
            <a:r>
              <a:rPr lang="nl-NL" sz="1200" dirty="0" err="1"/>
              <a:t>the</a:t>
            </a:r>
            <a:r>
              <a:rPr lang="nl-NL" sz="1200" dirty="0"/>
              <a:t> </a:t>
            </a:r>
            <a:r>
              <a:rPr lang="nl-NL" sz="1200" dirty="0" err="1"/>
              <a:t>DGd</a:t>
            </a:r>
            <a:r>
              <a:rPr lang="nl-NL" sz="1200" dirty="0"/>
              <a:t>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We </a:t>
            </a:r>
            <a:r>
              <a:rPr lang="nl-NL" sz="1200" dirty="0" err="1"/>
              <a:t>also</a:t>
            </a:r>
            <a:r>
              <a:rPr lang="nl-NL" sz="1200" dirty="0"/>
              <a:t> </a:t>
            </a:r>
            <a:r>
              <a:rPr lang="nl-NL" sz="1200" dirty="0" err="1"/>
              <a:t>compared</a:t>
            </a:r>
            <a:r>
              <a:rPr lang="nl-NL" sz="1200" dirty="0"/>
              <a:t> </a:t>
            </a:r>
            <a:r>
              <a:rPr lang="nl-NL" sz="1200" dirty="0" err="1"/>
              <a:t>the</a:t>
            </a:r>
            <a:r>
              <a:rPr lang="nl-NL" sz="1200" dirty="0"/>
              <a:t> </a:t>
            </a:r>
            <a:r>
              <a:rPr lang="nl-NL" sz="1200" dirty="0" err="1"/>
              <a:t>RooSimultaneous</a:t>
            </a:r>
            <a:r>
              <a:rPr lang="nl-NL" sz="1200" dirty="0"/>
              <a:t> fitting </a:t>
            </a:r>
            <a:r>
              <a:rPr lang="nl-NL" sz="1200" dirty="0" err="1"/>
              <a:t>to</a:t>
            </a:r>
            <a:r>
              <a:rPr lang="nl-NL" sz="1200" dirty="0"/>
              <a:t> </a:t>
            </a:r>
            <a:r>
              <a:rPr lang="nl-NL" sz="1200" dirty="0" err="1"/>
              <a:t>an</a:t>
            </a:r>
            <a:r>
              <a:rPr lang="nl-NL" sz="1200" dirty="0"/>
              <a:t> analysis </a:t>
            </a:r>
            <a:r>
              <a:rPr lang="nl-NL" sz="1200" dirty="0" err="1"/>
              <a:t>which</a:t>
            </a:r>
            <a:r>
              <a:rPr lang="nl-NL" sz="1200" dirty="0"/>
              <a:t> fits </a:t>
            </a:r>
            <a:r>
              <a:rPr lang="nl-NL" sz="1200" dirty="0" err="1"/>
              <a:t>to</a:t>
            </a:r>
            <a:r>
              <a:rPr lang="nl-NL" sz="1200" dirty="0"/>
              <a:t> </a:t>
            </a:r>
            <a:r>
              <a:rPr lang="nl-NL" sz="1200" dirty="0" err="1"/>
              <a:t>two</a:t>
            </a:r>
            <a:r>
              <a:rPr lang="nl-NL" sz="1200" dirty="0"/>
              <a:t> </a:t>
            </a:r>
            <a:r>
              <a:rPr lang="nl-NL" sz="1200" dirty="0" err="1"/>
              <a:t>seperate</a:t>
            </a:r>
            <a:r>
              <a:rPr lang="nl-NL" sz="1200" dirty="0"/>
              <a:t> </a:t>
            </a:r>
            <a:r>
              <a:rPr lang="nl-NL" sz="1200" dirty="0" err="1"/>
              <a:t>lifetimes</a:t>
            </a:r>
            <a:r>
              <a:rPr lang="nl-NL" sz="1200" dirty="0"/>
              <a:t> and this is </a:t>
            </a:r>
            <a:r>
              <a:rPr lang="nl-NL" sz="1200" dirty="0" err="1"/>
              <a:t>shown</a:t>
            </a:r>
            <a:r>
              <a:rPr lang="nl-NL" sz="1200" dirty="0"/>
              <a:t> in </a:t>
            </a:r>
            <a:r>
              <a:rPr lang="nl-NL" sz="1200" dirty="0" err="1"/>
              <a:t>the</a:t>
            </a:r>
            <a:r>
              <a:rPr lang="nl-NL" sz="1200" dirty="0"/>
              <a:t> 6 plots here. </a:t>
            </a:r>
            <a:r>
              <a:rPr lang="nl-NL" sz="1200" dirty="0" err="1"/>
              <a:t>They</a:t>
            </a:r>
            <a:r>
              <a:rPr lang="nl-NL" sz="1200" dirty="0"/>
              <a:t> </a:t>
            </a:r>
            <a:r>
              <a:rPr lang="en-US" b="0" i="0" dirty="0">
                <a:solidFill>
                  <a:srgbClr val="3F4350"/>
                </a:solidFill>
                <a:effectLst/>
                <a:latin typeface="Open Sans" panose="020B0606030504020204" pitchFamily="34" charset="0"/>
              </a:rPr>
              <a:t>show the distributions of the fit results that come out of the two different fit methods from 100 toys generated by generating events for the two samples </a:t>
            </a:r>
            <a:r>
              <a:rPr lang="nl-NL" b="0" i="0" dirty="0" err="1">
                <a:solidFill>
                  <a:srgbClr val="3F4350"/>
                </a:solidFill>
                <a:effectLst/>
                <a:latin typeface="Open Sans" panose="020B0606030504020204" pitchFamily="34" charset="0"/>
              </a:rPr>
              <a:t>seperately</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for</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simplicity</a:t>
            </a:r>
            <a:r>
              <a:rPr lang="nl-NL" b="0" i="0" dirty="0">
                <a:solidFill>
                  <a:srgbClr val="3F4350"/>
                </a:solidFill>
                <a:effectLst/>
                <a:latin typeface="Open Sans" panose="020B0606030504020204" pitchFamily="34" charset="0"/>
              </a:rPr>
              <a:t> I </a:t>
            </a:r>
            <a:r>
              <a:rPr lang="nl-NL" b="0" i="0" dirty="0" err="1">
                <a:solidFill>
                  <a:srgbClr val="3F4350"/>
                </a:solidFill>
                <a:effectLst/>
                <a:latin typeface="Open Sans" panose="020B0606030504020204" pitchFamily="34" charset="0"/>
              </a:rPr>
              <a:t>used</a:t>
            </a:r>
            <a:r>
              <a:rPr lang="nl-NL" b="0" i="0" dirty="0">
                <a:solidFill>
                  <a:srgbClr val="3F4350"/>
                </a:solidFill>
                <a:effectLst/>
                <a:latin typeface="Open Sans" panose="020B0606030504020204" pitchFamily="34" charset="0"/>
              </a:rPr>
              <a:t> long and short </a:t>
            </a:r>
            <a:r>
              <a:rPr lang="nl-NL" b="0" i="0" dirty="0" err="1">
                <a:solidFill>
                  <a:srgbClr val="3F4350"/>
                </a:solidFill>
                <a:effectLst/>
                <a:latin typeface="Open Sans" panose="020B0606030504020204" pitchFamily="34" charset="0"/>
              </a:rPr>
              <a:t>again</a:t>
            </a:r>
            <a:r>
              <a:rPr lang="nl-NL" b="0" i="0" dirty="0">
                <a:solidFill>
                  <a:srgbClr val="3F4350"/>
                </a:solidFill>
                <a:effectLst/>
                <a:latin typeface="Open Sans" panose="020B0606030504020204" pitchFamily="34" charset="0"/>
              </a:rPr>
              <a:t>)</a:t>
            </a:r>
            <a:r>
              <a:rPr lang="en-US" b="0" i="0" dirty="0">
                <a:solidFill>
                  <a:srgbClr val="3F4350"/>
                </a:solidFill>
                <a:effectLst/>
                <a:latin typeface="Open Sans" panose="020B0606030504020204" pitchFamily="34" charset="0"/>
              </a:rPr>
              <a:t>. There are three free parameters in the fits</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the</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mean</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lifetime</a:t>
            </a:r>
            <a:r>
              <a:rPr lang="nl-NL" b="0" i="0" dirty="0">
                <a:solidFill>
                  <a:srgbClr val="3F4350"/>
                </a:solidFill>
                <a:effectLst/>
                <a:latin typeface="Open Sans" panose="020B0606030504020204" pitchFamily="34" charset="0"/>
              </a:rPr>
              <a:t> or </a:t>
            </a:r>
            <a:r>
              <a:rPr lang="nl-NL" b="0" i="0" dirty="0" err="1">
                <a:solidFill>
                  <a:srgbClr val="3F4350"/>
                </a:solidFill>
                <a:effectLst/>
                <a:latin typeface="Open Sans" panose="020B0606030504020204" pitchFamily="34" charset="0"/>
              </a:rPr>
              <a:t>gamma_d</a:t>
            </a:r>
            <a:r>
              <a:rPr lang="nl-NL" b="0" i="0" dirty="0">
                <a:solidFill>
                  <a:srgbClr val="3F4350"/>
                </a:solidFill>
                <a:effectLst/>
                <a:latin typeface="Open Sans" panose="020B0606030504020204" pitchFamily="34" charset="0"/>
              </a:rPr>
              <a:t>, y </a:t>
            </a:r>
            <a:r>
              <a:rPr lang="nl-NL" b="0" i="0" dirty="0" err="1">
                <a:solidFill>
                  <a:srgbClr val="3F4350"/>
                </a:solidFill>
                <a:effectLst/>
                <a:latin typeface="Open Sans" panose="020B0606030504020204" pitchFamily="34" charset="0"/>
              </a:rPr>
              <a:t>which</a:t>
            </a:r>
            <a:r>
              <a:rPr lang="nl-NL" b="0" i="0" dirty="0">
                <a:solidFill>
                  <a:srgbClr val="3F4350"/>
                </a:solidFill>
                <a:effectLst/>
                <a:latin typeface="Open Sans" panose="020B0606030504020204" pitchFamily="34" charset="0"/>
              </a:rPr>
              <a:t> is delta </a:t>
            </a:r>
            <a:r>
              <a:rPr lang="nl-NL" b="0" i="0" dirty="0" err="1">
                <a:solidFill>
                  <a:srgbClr val="3F4350"/>
                </a:solidFill>
                <a:effectLst/>
                <a:latin typeface="Open Sans" panose="020B0606030504020204" pitchFamily="34" charset="0"/>
              </a:rPr>
              <a:t>gamma_d</a:t>
            </a:r>
            <a:r>
              <a:rPr lang="nl-NL" b="0" i="0" dirty="0">
                <a:solidFill>
                  <a:srgbClr val="3F4350"/>
                </a:solidFill>
                <a:effectLst/>
                <a:latin typeface="Open Sans" panose="020B0606030504020204" pitchFamily="34" charset="0"/>
              </a:rPr>
              <a:t> over 2 </a:t>
            </a:r>
            <a:r>
              <a:rPr lang="nl-NL" b="0" i="0" dirty="0" err="1">
                <a:solidFill>
                  <a:srgbClr val="3F4350"/>
                </a:solidFill>
                <a:effectLst/>
                <a:latin typeface="Open Sans" panose="020B0606030504020204" pitchFamily="34" charset="0"/>
              </a:rPr>
              <a:t>gamma_d</a:t>
            </a:r>
            <a:r>
              <a:rPr lang="nl-NL" b="0" i="0" dirty="0">
                <a:solidFill>
                  <a:srgbClr val="3F4350"/>
                </a:solidFill>
                <a:effectLst/>
                <a:latin typeface="Open Sans" panose="020B0606030504020204" pitchFamily="34" charset="0"/>
              </a:rPr>
              <a:t>, and </a:t>
            </a:r>
            <a:r>
              <a:rPr lang="nl-NL" b="0" i="0" dirty="0" err="1">
                <a:solidFill>
                  <a:srgbClr val="3F4350"/>
                </a:solidFill>
                <a:effectLst/>
                <a:latin typeface="Open Sans" panose="020B0606030504020204" pitchFamily="34" charset="0"/>
              </a:rPr>
              <a:t>the</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fraction</a:t>
            </a:r>
            <a:r>
              <a:rPr lang="nl-NL" b="0" i="0" dirty="0">
                <a:solidFill>
                  <a:srgbClr val="3F4350"/>
                </a:solidFill>
                <a:effectLst/>
                <a:latin typeface="Open Sans" panose="020B0606030504020204" pitchFamily="34" charset="0"/>
              </a:rPr>
              <a:t> of events in </a:t>
            </a:r>
            <a:r>
              <a:rPr lang="nl-NL" b="0" i="0" dirty="0" err="1">
                <a:solidFill>
                  <a:srgbClr val="3F4350"/>
                </a:solidFill>
                <a:effectLst/>
                <a:latin typeface="Open Sans" panose="020B0606030504020204" pitchFamily="34" charset="0"/>
              </a:rPr>
              <a:t>one</a:t>
            </a:r>
            <a:r>
              <a:rPr lang="nl-NL" b="0" i="0" dirty="0">
                <a:solidFill>
                  <a:srgbClr val="3F4350"/>
                </a:solidFill>
                <a:effectLst/>
                <a:latin typeface="Open Sans" panose="020B0606030504020204" pitchFamily="34" charset="0"/>
              </a:rPr>
              <a:t> of </a:t>
            </a:r>
            <a:r>
              <a:rPr lang="nl-NL" b="0" i="0" dirty="0" err="1">
                <a:solidFill>
                  <a:srgbClr val="3F4350"/>
                </a:solidFill>
                <a:effectLst/>
                <a:latin typeface="Open Sans" panose="020B0606030504020204" pitchFamily="34" charset="0"/>
              </a:rPr>
              <a:t>the</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two</a:t>
            </a:r>
            <a:r>
              <a:rPr lang="nl-NL" b="0" i="0" dirty="0">
                <a:solidFill>
                  <a:srgbClr val="3F4350"/>
                </a:solidFill>
                <a:effectLst/>
                <a:latin typeface="Open Sans" panose="020B0606030504020204" pitchFamily="34" charset="0"/>
              </a:rPr>
              <a:t> samples. </a:t>
            </a:r>
            <a:r>
              <a:rPr lang="en-US" b="0" i="0" dirty="0">
                <a:solidFill>
                  <a:srgbClr val="3F4350"/>
                </a:solidFill>
                <a:effectLst/>
                <a:latin typeface="Open Sans" panose="020B0606030504020204" pitchFamily="34" charset="0"/>
              </a:rPr>
              <a:t>The plots show </a:t>
            </a:r>
            <a:r>
              <a:rPr lang="nl-NL" b="0" i="0" dirty="0" err="1">
                <a:solidFill>
                  <a:srgbClr val="3F4350"/>
                </a:solidFill>
                <a:effectLst/>
                <a:latin typeface="Open Sans" panose="020B0606030504020204" pitchFamily="34" charset="0"/>
              </a:rPr>
              <a:t>the</a:t>
            </a:r>
            <a:r>
              <a:rPr lang="nl-NL" b="0" i="0" dirty="0">
                <a:solidFill>
                  <a:srgbClr val="3F4350"/>
                </a:solidFill>
                <a:effectLst/>
                <a:latin typeface="Open Sans" panose="020B0606030504020204" pitchFamily="34" charset="0"/>
              </a:rPr>
              <a:t> fit </a:t>
            </a:r>
            <a:r>
              <a:rPr lang="nl-NL" b="0" i="0" dirty="0" err="1">
                <a:solidFill>
                  <a:srgbClr val="3F4350"/>
                </a:solidFill>
                <a:effectLst/>
                <a:latin typeface="Open Sans" panose="020B0606030504020204" pitchFamily="34" charset="0"/>
              </a:rPr>
              <a:t>values</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for</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those</a:t>
            </a:r>
            <a:r>
              <a:rPr lang="nl-NL" b="0" i="0" dirty="0">
                <a:solidFill>
                  <a:srgbClr val="3F4350"/>
                </a:solidFill>
                <a:effectLst/>
                <a:latin typeface="Open Sans" panose="020B0606030504020204" pitchFamily="34" charset="0"/>
              </a:rPr>
              <a:t> parameters minus </a:t>
            </a:r>
            <a:r>
              <a:rPr lang="nl-NL" b="0" i="0" dirty="0" err="1">
                <a:solidFill>
                  <a:srgbClr val="3F4350"/>
                </a:solidFill>
                <a:effectLst/>
                <a:latin typeface="Open Sans" panose="020B0606030504020204" pitchFamily="34" charset="0"/>
              </a:rPr>
              <a:t>the</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value</a:t>
            </a:r>
            <a:r>
              <a:rPr lang="nl-NL" b="0" i="0" dirty="0">
                <a:solidFill>
                  <a:srgbClr val="3F4350"/>
                </a:solidFill>
                <a:effectLst/>
                <a:latin typeface="Open Sans" panose="020B0606030504020204" pitchFamily="34" charset="0"/>
              </a:rPr>
              <a:t> that </a:t>
            </a:r>
            <a:r>
              <a:rPr lang="nl-NL" b="0" i="0" dirty="0" err="1">
                <a:solidFill>
                  <a:srgbClr val="3F4350"/>
                </a:solidFill>
                <a:effectLst/>
                <a:latin typeface="Open Sans" panose="020B0606030504020204" pitchFamily="34" charset="0"/>
              </a:rPr>
              <a:t>the</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toys</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were</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generated</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with</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so</a:t>
            </a:r>
            <a:r>
              <a:rPr lang="nl-NL" b="0" i="0" dirty="0">
                <a:solidFill>
                  <a:srgbClr val="3F4350"/>
                </a:solidFill>
                <a:effectLst/>
                <a:latin typeface="Open Sans" panose="020B0606030504020204" pitchFamily="34" charset="0"/>
              </a:rPr>
              <a:t> we want </a:t>
            </a:r>
            <a:r>
              <a:rPr lang="nl-NL" b="0" i="0" dirty="0" err="1">
                <a:solidFill>
                  <a:srgbClr val="3F4350"/>
                </a:solidFill>
                <a:effectLst/>
                <a:latin typeface="Open Sans" panose="020B0606030504020204" pitchFamily="34" charset="0"/>
              </a:rPr>
              <a:t>the</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distributions</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to</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be</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centered</a:t>
            </a:r>
            <a:r>
              <a:rPr lang="nl-NL" b="0" i="0" dirty="0">
                <a:solidFill>
                  <a:srgbClr val="3F4350"/>
                </a:solidFill>
                <a:effectLst/>
                <a:latin typeface="Open Sans" panose="020B0606030504020204" pitchFamily="34" charset="0"/>
              </a:rPr>
              <a:t> at zero. The top </a:t>
            </a:r>
            <a:r>
              <a:rPr lang="nl-NL" b="0" i="0" dirty="0" err="1">
                <a:solidFill>
                  <a:srgbClr val="3F4350"/>
                </a:solidFill>
                <a:effectLst/>
                <a:latin typeface="Open Sans" panose="020B0606030504020204" pitchFamily="34" charset="0"/>
              </a:rPr>
              <a:t>row</a:t>
            </a:r>
            <a:r>
              <a:rPr lang="nl-NL" b="0" i="0" dirty="0">
                <a:solidFill>
                  <a:srgbClr val="3F4350"/>
                </a:solidFill>
                <a:effectLst/>
                <a:latin typeface="Open Sans" panose="020B0606030504020204" pitchFamily="34" charset="0"/>
              </a:rPr>
              <a:t> shows </a:t>
            </a:r>
            <a:r>
              <a:rPr lang="nl-NL" b="0" i="0" dirty="0" err="1">
                <a:solidFill>
                  <a:srgbClr val="3F4350"/>
                </a:solidFill>
                <a:effectLst/>
                <a:latin typeface="Open Sans" panose="020B0606030504020204" pitchFamily="34" charset="0"/>
              </a:rPr>
              <a:t>the</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results</a:t>
            </a:r>
            <a:r>
              <a:rPr lang="nl-NL" b="0" i="0" dirty="0">
                <a:solidFill>
                  <a:srgbClr val="3F4350"/>
                </a:solidFill>
                <a:effectLst/>
                <a:latin typeface="Open Sans" panose="020B0606030504020204" pitchFamily="34" charset="0"/>
              </a:rPr>
              <a:t> from </a:t>
            </a:r>
            <a:r>
              <a:rPr lang="nl-NL" b="0" i="0" dirty="0" err="1">
                <a:solidFill>
                  <a:srgbClr val="3F4350"/>
                </a:solidFill>
                <a:effectLst/>
                <a:latin typeface="Open Sans" panose="020B0606030504020204" pitchFamily="34" charset="0"/>
              </a:rPr>
              <a:t>the</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Roosimultaneous</a:t>
            </a:r>
            <a:r>
              <a:rPr lang="nl-NL" b="0" i="0" dirty="0">
                <a:solidFill>
                  <a:srgbClr val="3F4350"/>
                </a:solidFill>
                <a:effectLst/>
                <a:latin typeface="Open Sans" panose="020B0606030504020204" pitchFamily="34" charset="0"/>
              </a:rPr>
              <a:t> and </a:t>
            </a:r>
            <a:r>
              <a:rPr lang="nl-NL" b="0" i="0" dirty="0" err="1">
                <a:solidFill>
                  <a:srgbClr val="3F4350"/>
                </a:solidFill>
                <a:effectLst/>
                <a:latin typeface="Open Sans" panose="020B0606030504020204" pitchFamily="34" charset="0"/>
              </a:rPr>
              <a:t>the</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bottom</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row</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for</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the</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two</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seperate</a:t>
            </a:r>
            <a:r>
              <a:rPr lang="nl-NL" b="0" i="0" dirty="0">
                <a:solidFill>
                  <a:srgbClr val="3F4350"/>
                </a:solidFill>
                <a:effectLst/>
                <a:latin typeface="Open Sans" panose="020B0606030504020204" pitchFamily="34" charset="0"/>
              </a:rPr>
              <a:t> </a:t>
            </a:r>
            <a:r>
              <a:rPr lang="nl-NL" b="0" i="0" dirty="0" err="1">
                <a:solidFill>
                  <a:srgbClr val="3F4350"/>
                </a:solidFill>
                <a:effectLst/>
                <a:latin typeface="Open Sans" panose="020B0606030504020204" pitchFamily="34" charset="0"/>
              </a:rPr>
              <a:t>lifetime</a:t>
            </a:r>
            <a:r>
              <a:rPr lang="nl-NL" b="0" i="0" dirty="0">
                <a:solidFill>
                  <a:srgbClr val="3F4350"/>
                </a:solidFill>
                <a:effectLst/>
                <a:latin typeface="Open Sans" panose="020B0606030504020204" pitchFamily="34" charset="0"/>
              </a:rPr>
              <a:t> fits.</a:t>
            </a: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 -&gt; as you can </a:t>
            </a:r>
            <a:r>
              <a:rPr lang="nl-NL" sz="1200" dirty="0" err="1"/>
              <a:t>see</a:t>
            </a:r>
            <a:r>
              <a:rPr lang="nl-NL" sz="1200" dirty="0"/>
              <a:t> </a:t>
            </a:r>
            <a:r>
              <a:rPr lang="nl-NL" sz="1200" dirty="0" err="1"/>
              <a:t>the</a:t>
            </a:r>
            <a:r>
              <a:rPr lang="nl-NL" sz="1200" dirty="0"/>
              <a:t> </a:t>
            </a:r>
            <a:r>
              <a:rPr lang="nl-NL" sz="1200" dirty="0" err="1"/>
              <a:t>RooSimultaneous</a:t>
            </a:r>
            <a:r>
              <a:rPr lang="nl-NL" sz="1200" dirty="0"/>
              <a:t> </a:t>
            </a:r>
            <a:r>
              <a:rPr lang="nl-NL" sz="1200" dirty="0" err="1"/>
              <a:t>performs</a:t>
            </a:r>
            <a:r>
              <a:rPr lang="nl-NL" sz="1200" dirty="0"/>
              <a:t> </a:t>
            </a:r>
            <a:r>
              <a:rPr lang="nl-NL" sz="1200" dirty="0" err="1"/>
              <a:t>very</a:t>
            </a:r>
            <a:r>
              <a:rPr lang="nl-NL" sz="1200" dirty="0"/>
              <a:t> </a:t>
            </a:r>
            <a:r>
              <a:rPr lang="nl-NL" sz="1200" dirty="0" err="1"/>
              <a:t>similar</a:t>
            </a:r>
            <a:r>
              <a:rPr lang="nl-NL" sz="1200" dirty="0"/>
              <a:t> </a:t>
            </a:r>
            <a:r>
              <a:rPr lang="nl-NL" sz="1200" dirty="0" err="1"/>
              <a:t>to</a:t>
            </a:r>
            <a:r>
              <a:rPr lang="nl-NL" sz="1200" dirty="0"/>
              <a:t> </a:t>
            </a:r>
            <a:r>
              <a:rPr lang="nl-NL" sz="1200" dirty="0" err="1"/>
              <a:t>the</a:t>
            </a:r>
            <a:r>
              <a:rPr lang="nl-NL" sz="1200" dirty="0"/>
              <a:t> 2 </a:t>
            </a:r>
            <a:r>
              <a:rPr lang="nl-NL" sz="1200" dirty="0" err="1"/>
              <a:t>seperate</a:t>
            </a:r>
            <a:r>
              <a:rPr lang="nl-NL" sz="1200" dirty="0"/>
              <a:t> </a:t>
            </a:r>
            <a:r>
              <a:rPr lang="nl-NL" sz="1200" dirty="0" err="1"/>
              <a:t>lifetime</a:t>
            </a:r>
            <a:r>
              <a:rPr lang="nl-NL" sz="1200" dirty="0"/>
              <a:t> fits. This is without </a:t>
            </a:r>
            <a:r>
              <a:rPr lang="nl-NL" sz="1200" dirty="0" err="1"/>
              <a:t>systematic</a:t>
            </a:r>
            <a:r>
              <a:rPr lang="nl-NL" sz="1200" dirty="0"/>
              <a:t> </a:t>
            </a:r>
            <a:r>
              <a:rPr lang="nl-NL" sz="1200" dirty="0" err="1"/>
              <a:t>errors</a:t>
            </a:r>
            <a:r>
              <a:rPr lang="nl-NL" sz="1200" dirty="0"/>
              <a:t> like in data! </a:t>
            </a:r>
            <a:r>
              <a:rPr lang="nl-NL" sz="1200" dirty="0" err="1"/>
              <a:t>Some</a:t>
            </a:r>
            <a:r>
              <a:rPr lang="nl-NL" sz="1200" dirty="0"/>
              <a:t> of </a:t>
            </a:r>
            <a:r>
              <a:rPr lang="nl-NL" sz="1200" dirty="0" err="1"/>
              <a:t>the</a:t>
            </a:r>
            <a:r>
              <a:rPr lang="nl-NL" sz="1200" dirty="0"/>
              <a:t> </a:t>
            </a:r>
            <a:r>
              <a:rPr lang="nl-NL" sz="1200" dirty="0" err="1"/>
              <a:t>systematic</a:t>
            </a:r>
            <a:r>
              <a:rPr lang="nl-NL" sz="1200" dirty="0"/>
              <a:t> </a:t>
            </a:r>
            <a:r>
              <a:rPr lang="nl-NL" sz="1200" dirty="0" err="1"/>
              <a:t>errors</a:t>
            </a:r>
            <a:r>
              <a:rPr lang="nl-NL" sz="1200" dirty="0"/>
              <a:t> </a:t>
            </a:r>
            <a:r>
              <a:rPr lang="nl-NL" sz="1200" dirty="0" err="1"/>
              <a:t>should</a:t>
            </a:r>
            <a:r>
              <a:rPr lang="nl-NL" sz="1200" dirty="0"/>
              <a:t> cancel </a:t>
            </a:r>
            <a:r>
              <a:rPr lang="nl-NL" sz="1200" dirty="0" err="1"/>
              <a:t>by</a:t>
            </a:r>
            <a:r>
              <a:rPr lang="nl-NL" sz="1200" dirty="0"/>
              <a:t> </a:t>
            </a:r>
            <a:r>
              <a:rPr lang="nl-NL" sz="1200" dirty="0" err="1"/>
              <a:t>using</a:t>
            </a:r>
            <a:r>
              <a:rPr lang="nl-NL" sz="1200" dirty="0"/>
              <a:t> </a:t>
            </a:r>
            <a:r>
              <a:rPr lang="nl-NL" sz="1200" dirty="0" err="1"/>
              <a:t>the</a:t>
            </a:r>
            <a:r>
              <a:rPr lang="nl-NL" sz="1200" dirty="0"/>
              <a:t> </a:t>
            </a:r>
            <a:r>
              <a:rPr lang="nl-NL" sz="1200" dirty="0" err="1"/>
              <a:t>roosimultaneous</a:t>
            </a:r>
            <a:r>
              <a:rPr lang="nl-NL" sz="1200" dirty="0"/>
              <a:t>, </a:t>
            </a:r>
            <a:r>
              <a:rPr lang="nl-NL" sz="1200" dirty="0" err="1"/>
              <a:t>so</a:t>
            </a:r>
            <a:r>
              <a:rPr lang="nl-NL" sz="1200" dirty="0"/>
              <a:t> </a:t>
            </a:r>
            <a:r>
              <a:rPr lang="nl-NL" sz="1200" dirty="0" err="1"/>
              <a:t>for</a:t>
            </a:r>
            <a:r>
              <a:rPr lang="nl-NL" sz="1200" dirty="0"/>
              <a:t> data </a:t>
            </a:r>
            <a:r>
              <a:rPr lang="nl-NL" sz="1200" dirty="0" err="1"/>
              <a:t>using</a:t>
            </a:r>
            <a:r>
              <a:rPr lang="nl-NL" sz="1200" dirty="0"/>
              <a:t> </a:t>
            </a:r>
            <a:r>
              <a:rPr lang="nl-NL" sz="1200" dirty="0" err="1"/>
              <a:t>roosimultaneous</a:t>
            </a:r>
            <a:r>
              <a:rPr lang="nl-NL" sz="1200" dirty="0"/>
              <a:t> </a:t>
            </a:r>
            <a:r>
              <a:rPr lang="nl-NL" sz="1200" dirty="0" err="1"/>
              <a:t>will</a:t>
            </a:r>
            <a:r>
              <a:rPr lang="nl-NL" sz="1200" dirty="0"/>
              <a:t> </a:t>
            </a:r>
            <a:r>
              <a:rPr lang="nl-NL" sz="1200" dirty="0" err="1"/>
              <a:t>probably</a:t>
            </a:r>
            <a:r>
              <a:rPr lang="nl-NL" sz="1200" dirty="0"/>
              <a:t> </a:t>
            </a:r>
            <a:r>
              <a:rPr lang="nl-NL" sz="1200" dirty="0" err="1"/>
              <a:t>be</a:t>
            </a:r>
            <a:r>
              <a:rPr lang="nl-NL" sz="1200" dirty="0"/>
              <a:t> even </a:t>
            </a:r>
            <a:r>
              <a:rPr lang="nl-NL" sz="1200" dirty="0" err="1"/>
              <a:t>better</a:t>
            </a:r>
            <a:r>
              <a:rPr lang="nl-NL" sz="1200" dirty="0"/>
              <a:t> </a:t>
            </a:r>
            <a:r>
              <a:rPr lang="nl-NL" sz="1200" dirty="0" err="1"/>
              <a:t>than</a:t>
            </a:r>
            <a:r>
              <a:rPr lang="nl-NL" sz="1200" dirty="0"/>
              <a:t> is </a:t>
            </a:r>
            <a:r>
              <a:rPr lang="nl-NL" sz="1200" dirty="0" err="1"/>
              <a:t>shown</a:t>
            </a:r>
            <a:r>
              <a:rPr lang="nl-NL" sz="1200" dirty="0"/>
              <a:t> in these plots.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p:txBody>
      </p:sp>
      <p:sp>
        <p:nvSpPr>
          <p:cNvPr id="4" name="Tijdelijke aanduiding voor dianummer 3"/>
          <p:cNvSpPr>
            <a:spLocks noGrp="1"/>
          </p:cNvSpPr>
          <p:nvPr>
            <p:ph type="sldNum" sz="quarter" idx="5"/>
          </p:nvPr>
        </p:nvSpPr>
        <p:spPr/>
        <p:txBody>
          <a:bodyPr/>
          <a:lstStyle/>
          <a:p>
            <a:fld id="{1691BAE0-51A8-4397-B1C5-BBA186DFB7D7}" type="slidenum">
              <a:rPr lang="nl-NL" smtClean="0"/>
              <a:t>31</a:t>
            </a:fld>
            <a:endParaRPr lang="nl-NL"/>
          </a:p>
        </p:txBody>
      </p:sp>
    </p:spTree>
    <p:extLst>
      <p:ext uri="{BB962C8B-B14F-4D97-AF65-F5344CB8AC3E}">
        <p14:creationId xmlns:p14="http://schemas.microsoft.com/office/powerpoint/2010/main" val="1580993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EEE14-6A08-33DE-3744-8C9E3B3CABF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C124889-D7A6-DC79-4A1C-A8B4940B6E6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930E04D-7F22-371D-7690-01CC7233A4E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p:txBody>
      </p:sp>
      <p:sp>
        <p:nvSpPr>
          <p:cNvPr id="4" name="Tijdelijke aanduiding voor dianummer 3">
            <a:extLst>
              <a:ext uri="{FF2B5EF4-FFF2-40B4-BE49-F238E27FC236}">
                <a16:creationId xmlns:a16="http://schemas.microsoft.com/office/drawing/2014/main" id="{73B29B8D-79EE-488C-3DE8-F6F9CF0FC0DB}"/>
              </a:ext>
            </a:extLst>
          </p:cNvPr>
          <p:cNvSpPr>
            <a:spLocks noGrp="1"/>
          </p:cNvSpPr>
          <p:nvPr>
            <p:ph type="sldNum" sz="quarter" idx="5"/>
          </p:nvPr>
        </p:nvSpPr>
        <p:spPr/>
        <p:txBody>
          <a:bodyPr/>
          <a:lstStyle/>
          <a:p>
            <a:fld id="{1691BAE0-51A8-4397-B1C5-BBA186DFB7D7}" type="slidenum">
              <a:rPr lang="nl-NL" smtClean="0"/>
              <a:t>32</a:t>
            </a:fld>
            <a:endParaRPr lang="nl-NL"/>
          </a:p>
        </p:txBody>
      </p:sp>
    </p:spTree>
    <p:extLst>
      <p:ext uri="{BB962C8B-B14F-4D97-AF65-F5344CB8AC3E}">
        <p14:creationId xmlns:p14="http://schemas.microsoft.com/office/powerpoint/2010/main" val="2670133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1D2B4-B8BC-93F3-F168-BB4FAA1A170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7DDF04E-9927-28EF-4819-EFCDF8B9B0C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F186E18-400E-B63A-65BC-CE5AF0677748}"/>
              </a:ext>
            </a:extLst>
          </p:cNvPr>
          <p:cNvSpPr>
            <a:spLocks noGrp="1"/>
          </p:cNvSpPr>
          <p:nvPr>
            <p:ph type="body" idx="1"/>
          </p:nvPr>
        </p:nvSpPr>
        <p:spPr/>
        <p:txBody>
          <a:bodyPr/>
          <a:lstStyle/>
          <a:p>
            <a:r>
              <a:rPr lang="nl-NL" dirty="0"/>
              <a:t>we found out that </a:t>
            </a:r>
            <a:r>
              <a:rPr lang="nl-NL" dirty="0" err="1"/>
              <a:t>there</a:t>
            </a:r>
            <a:r>
              <a:rPr lang="nl-NL" dirty="0"/>
              <a:t> was </a:t>
            </a:r>
            <a:r>
              <a:rPr lang="nl-NL" dirty="0" err="1"/>
              <a:t>something</a:t>
            </a:r>
            <a:r>
              <a:rPr lang="nl-NL" dirty="0"/>
              <a:t> wrong in </a:t>
            </a:r>
            <a:r>
              <a:rPr lang="nl-NL" dirty="0" err="1"/>
              <a:t>the</a:t>
            </a:r>
            <a:r>
              <a:rPr lang="nl-NL" dirty="0"/>
              <a:t> </a:t>
            </a:r>
            <a:r>
              <a:rPr lang="nl-NL" dirty="0" err="1"/>
              <a:t>RooEfficiency</a:t>
            </a:r>
            <a:r>
              <a:rPr lang="nl-NL" dirty="0"/>
              <a:t> and </a:t>
            </a:r>
            <a:r>
              <a:rPr lang="nl-NL" dirty="0" err="1"/>
              <a:t>RooProdPdf</a:t>
            </a:r>
            <a:r>
              <a:rPr lang="nl-NL" dirty="0"/>
              <a:t> </a:t>
            </a:r>
            <a:r>
              <a:rPr lang="nl-NL" dirty="0" err="1"/>
              <a:t>functions</a:t>
            </a:r>
            <a:r>
              <a:rPr lang="nl-NL" dirty="0"/>
              <a:t> that we </a:t>
            </a:r>
            <a:r>
              <a:rPr lang="nl-NL" dirty="0" err="1"/>
              <a:t>were</a:t>
            </a:r>
            <a:r>
              <a:rPr lang="nl-NL" dirty="0"/>
              <a:t> </a:t>
            </a:r>
            <a:r>
              <a:rPr lang="nl-NL" dirty="0" err="1"/>
              <a:t>using</a:t>
            </a:r>
            <a:r>
              <a:rPr lang="nl-NL" dirty="0"/>
              <a:t>, </a:t>
            </a:r>
            <a:r>
              <a:rPr lang="nl-NL" dirty="0" err="1"/>
              <a:t>because</a:t>
            </a:r>
            <a:r>
              <a:rPr lang="nl-NL" dirty="0"/>
              <a:t> </a:t>
            </a:r>
            <a:r>
              <a:rPr lang="nl-NL" dirty="0" err="1"/>
              <a:t>RooEfficiency</a:t>
            </a:r>
            <a:r>
              <a:rPr lang="nl-NL" dirty="0"/>
              <a:t> was </a:t>
            </a:r>
            <a:r>
              <a:rPr lang="nl-NL" dirty="0" err="1"/>
              <a:t>returning</a:t>
            </a:r>
            <a:r>
              <a:rPr lang="nl-NL" dirty="0"/>
              <a:t> a </a:t>
            </a:r>
            <a:r>
              <a:rPr lang="nl-NL" dirty="0" err="1"/>
              <a:t>RooAbsolutePdf</a:t>
            </a:r>
            <a:r>
              <a:rPr lang="nl-NL" dirty="0"/>
              <a:t>, </a:t>
            </a:r>
            <a:r>
              <a:rPr lang="nl-NL" dirty="0" err="1"/>
              <a:t>which</a:t>
            </a:r>
            <a:r>
              <a:rPr lang="nl-NL" dirty="0"/>
              <a:t> is </a:t>
            </a:r>
            <a:r>
              <a:rPr lang="nl-NL" dirty="0" err="1"/>
              <a:t>normalised</a:t>
            </a:r>
            <a:r>
              <a:rPr lang="nl-NL" dirty="0"/>
              <a:t>, but no </a:t>
            </a:r>
            <a:r>
              <a:rPr lang="nl-NL" dirty="0" err="1"/>
              <a:t>normalising</a:t>
            </a:r>
            <a:r>
              <a:rPr lang="nl-NL" dirty="0"/>
              <a:t> </a:t>
            </a:r>
            <a:r>
              <a:rPr lang="nl-NL" dirty="0" err="1"/>
              <a:t>should</a:t>
            </a:r>
            <a:r>
              <a:rPr lang="nl-NL" dirty="0"/>
              <a:t> </a:t>
            </a:r>
            <a:r>
              <a:rPr lang="nl-NL" dirty="0" err="1"/>
              <a:t>be</a:t>
            </a:r>
            <a:r>
              <a:rPr lang="nl-NL" dirty="0"/>
              <a:t> </a:t>
            </a:r>
            <a:r>
              <a:rPr lang="nl-NL" dirty="0" err="1"/>
              <a:t>performed</a:t>
            </a:r>
            <a:r>
              <a:rPr lang="nl-NL" dirty="0"/>
              <a:t> </a:t>
            </a:r>
            <a:r>
              <a:rPr lang="nl-NL" dirty="0" err="1"/>
              <a:t>for</a:t>
            </a:r>
            <a:r>
              <a:rPr lang="nl-NL" dirty="0"/>
              <a:t> </a:t>
            </a:r>
            <a:r>
              <a:rPr lang="nl-NL" dirty="0" err="1"/>
              <a:t>an</a:t>
            </a:r>
            <a:r>
              <a:rPr lang="nl-NL" dirty="0"/>
              <a:t> efficiency. And </a:t>
            </a:r>
            <a:r>
              <a:rPr lang="nl-NL" dirty="0" err="1"/>
              <a:t>RooProd</a:t>
            </a:r>
            <a:r>
              <a:rPr lang="nl-NL" b="0" i="0" dirty="0" err="1">
                <a:solidFill>
                  <a:srgbClr val="3F4350"/>
                </a:solidFill>
                <a:effectLst/>
                <a:latin typeface="Open Sans" panose="020F0502020204030204" pitchFamily="34" charset="0"/>
              </a:rPr>
              <a:t>Pdf</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expects</a:t>
            </a:r>
            <a:r>
              <a:rPr lang="nl-NL" b="0" i="0" dirty="0">
                <a:solidFill>
                  <a:srgbClr val="3F4350"/>
                </a:solidFill>
                <a:effectLst/>
                <a:latin typeface="Open Sans" panose="020F0502020204030204" pitchFamily="34" charset="0"/>
              </a:rPr>
              <a:t> that </a:t>
            </a:r>
            <a:r>
              <a:rPr lang="nl-NL" b="0" i="0" dirty="0" err="1">
                <a:solidFill>
                  <a:srgbClr val="3F4350"/>
                </a:solidFill>
                <a:effectLst/>
                <a:latin typeface="Open Sans" panose="020F0502020204030204" pitchFamily="34" charset="0"/>
              </a:rPr>
              <a:t>the</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two</a:t>
            </a:r>
            <a:r>
              <a:rPr lang="nl-NL" b="0" i="0" dirty="0">
                <a:solidFill>
                  <a:srgbClr val="3F4350"/>
                </a:solidFill>
                <a:effectLst/>
                <a:latin typeface="Open Sans" panose="020F0502020204030204" pitchFamily="34" charset="0"/>
              </a:rPr>
              <a:t> input </a:t>
            </a:r>
            <a:r>
              <a:rPr lang="nl-NL" b="0" i="0" dirty="0" err="1">
                <a:solidFill>
                  <a:srgbClr val="3F4350"/>
                </a:solidFill>
                <a:effectLst/>
                <a:latin typeface="Open Sans" panose="020F0502020204030204" pitchFamily="34" charset="0"/>
              </a:rPr>
              <a:t>functions</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need</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to</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be</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normalised</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while</a:t>
            </a:r>
            <a:r>
              <a:rPr lang="nl-NL" b="0" i="0" dirty="0">
                <a:solidFill>
                  <a:srgbClr val="3F4350"/>
                </a:solidFill>
                <a:effectLst/>
                <a:latin typeface="Open Sans" panose="020F0502020204030204" pitchFamily="34" charset="0"/>
              </a:rPr>
              <a:t> we want </a:t>
            </a:r>
            <a:r>
              <a:rPr lang="nl-NL" b="0" i="0" dirty="0" err="1">
                <a:solidFill>
                  <a:srgbClr val="3F4350"/>
                </a:solidFill>
                <a:effectLst/>
                <a:latin typeface="Open Sans" panose="020F0502020204030204" pitchFamily="34" charset="0"/>
              </a:rPr>
              <a:t>one</a:t>
            </a:r>
            <a:r>
              <a:rPr lang="nl-NL" b="0" i="0" dirty="0">
                <a:solidFill>
                  <a:srgbClr val="3F4350"/>
                </a:solidFill>
                <a:effectLst/>
                <a:latin typeface="Open Sans" panose="020F0502020204030204" pitchFamily="34" charset="0"/>
              </a:rPr>
              <a:t> of </a:t>
            </a:r>
            <a:r>
              <a:rPr lang="nl-NL" b="0" i="0" dirty="0" err="1">
                <a:solidFill>
                  <a:srgbClr val="3F4350"/>
                </a:solidFill>
                <a:effectLst/>
                <a:latin typeface="Open Sans" panose="020F0502020204030204" pitchFamily="34" charset="0"/>
              </a:rPr>
              <a:t>the</a:t>
            </a:r>
            <a:r>
              <a:rPr lang="nl-NL" b="0" i="0" dirty="0">
                <a:solidFill>
                  <a:srgbClr val="3F4350"/>
                </a:solidFill>
                <a:effectLst/>
                <a:latin typeface="Open Sans" panose="020F0502020204030204" pitchFamily="34" charset="0"/>
              </a:rPr>
              <a:t> input </a:t>
            </a:r>
            <a:r>
              <a:rPr lang="nl-NL" b="0" i="0" dirty="0" err="1">
                <a:solidFill>
                  <a:srgbClr val="3F4350"/>
                </a:solidFill>
                <a:effectLst/>
                <a:latin typeface="Open Sans" panose="020F0502020204030204" pitchFamily="34" charset="0"/>
              </a:rPr>
              <a:t>functions</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to</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be</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an</a:t>
            </a:r>
            <a:r>
              <a:rPr lang="nl-NL" b="0" i="0" dirty="0">
                <a:solidFill>
                  <a:srgbClr val="3F4350"/>
                </a:solidFill>
                <a:effectLst/>
                <a:latin typeface="Open Sans" panose="020F0502020204030204" pitchFamily="34" charset="0"/>
              </a:rPr>
              <a:t> efficiency, </a:t>
            </a:r>
            <a:r>
              <a:rPr lang="nl-NL" b="0" i="0" dirty="0" err="1">
                <a:solidFill>
                  <a:srgbClr val="3F4350"/>
                </a:solidFill>
                <a:effectLst/>
                <a:latin typeface="Open Sans" panose="020F0502020204030204" pitchFamily="34" charset="0"/>
              </a:rPr>
              <a:t>which</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should</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thus</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not</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be</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normalised</a:t>
            </a:r>
            <a:r>
              <a:rPr lang="nl-NL" b="0" i="0" dirty="0">
                <a:solidFill>
                  <a:srgbClr val="3F4350"/>
                </a:solidFill>
                <a:effectLst/>
                <a:latin typeface="Open Sans" panose="020F0502020204030204" pitchFamily="34" charset="0"/>
              </a:rPr>
              <a:t>. </a:t>
            </a:r>
          </a:p>
          <a:p>
            <a:endParaRPr lang="nl-NL" b="0" i="0" dirty="0">
              <a:solidFill>
                <a:srgbClr val="3F4350"/>
              </a:solidFill>
              <a:effectLst/>
              <a:latin typeface="Open Sans" panose="020F0502020204030204" pitchFamily="34" charset="0"/>
            </a:endParaRPr>
          </a:p>
          <a:p>
            <a:r>
              <a:rPr lang="nl-NL" b="0" i="0" dirty="0" err="1">
                <a:solidFill>
                  <a:srgbClr val="3F4350"/>
                </a:solidFill>
                <a:effectLst/>
                <a:latin typeface="Open Sans" panose="020F0502020204030204" pitchFamily="34" charset="0"/>
              </a:rPr>
              <a:t>There</a:t>
            </a:r>
            <a:r>
              <a:rPr lang="nl-NL" b="0" i="0" dirty="0">
                <a:solidFill>
                  <a:srgbClr val="3F4350"/>
                </a:solidFill>
                <a:effectLst/>
                <a:latin typeface="Open Sans" panose="020F0502020204030204" pitchFamily="34" charset="0"/>
              </a:rPr>
              <a:t> is a </a:t>
            </a:r>
            <a:r>
              <a:rPr lang="nl-NL" b="0" i="0" dirty="0" err="1">
                <a:solidFill>
                  <a:srgbClr val="3F4350"/>
                </a:solidFill>
                <a:effectLst/>
                <a:latin typeface="Open Sans" panose="020F0502020204030204" pitchFamily="34" charset="0"/>
              </a:rPr>
              <a:t>function</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RooEffProd</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which</a:t>
            </a:r>
            <a:r>
              <a:rPr lang="nl-NL" b="0" i="0" dirty="0">
                <a:solidFill>
                  <a:srgbClr val="3F4350"/>
                </a:solidFill>
                <a:effectLst/>
                <a:latin typeface="Open Sans" panose="020F0502020204030204" pitchFamily="34" charset="0"/>
              </a:rPr>
              <a:t> is </a:t>
            </a:r>
            <a:r>
              <a:rPr lang="nl-NL" b="0" i="0" dirty="0" err="1">
                <a:solidFill>
                  <a:srgbClr val="3F4350"/>
                </a:solidFill>
                <a:effectLst/>
                <a:latin typeface="Open Sans" panose="020F0502020204030204" pitchFamily="34" charset="0"/>
              </a:rPr>
              <a:t>almost</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doing</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the</a:t>
            </a:r>
            <a:r>
              <a:rPr lang="nl-NL" b="0" i="0" dirty="0">
                <a:solidFill>
                  <a:srgbClr val="3F4350"/>
                </a:solidFill>
                <a:effectLst/>
                <a:latin typeface="Open Sans" panose="020F0502020204030204" pitchFamily="34" charset="0"/>
              </a:rPr>
              <a:t> correct </a:t>
            </a:r>
            <a:r>
              <a:rPr lang="nl-NL" b="0" i="0" dirty="0" err="1">
                <a:solidFill>
                  <a:srgbClr val="3F4350"/>
                </a:solidFill>
                <a:effectLst/>
                <a:latin typeface="Open Sans" panose="020F0502020204030204" pitchFamily="34" charset="0"/>
              </a:rPr>
              <a:t>thing</a:t>
            </a:r>
            <a:r>
              <a:rPr lang="nl-NL" b="0" i="0" dirty="0">
                <a:solidFill>
                  <a:srgbClr val="3F4350"/>
                </a:solidFill>
                <a:effectLst/>
                <a:latin typeface="Open Sans" panose="020F0502020204030204" pitchFamily="34" charset="0"/>
              </a:rPr>
              <a:t>, as in, </a:t>
            </a:r>
            <a:r>
              <a:rPr lang="nl-NL" b="0" i="0" dirty="0" err="1">
                <a:solidFill>
                  <a:srgbClr val="3F4350"/>
                </a:solidFill>
                <a:effectLst/>
                <a:latin typeface="Open Sans" panose="020F0502020204030204" pitchFamily="34" charset="0"/>
              </a:rPr>
              <a:t>it</a:t>
            </a:r>
            <a:r>
              <a:rPr lang="nl-NL" b="0" i="0" dirty="0">
                <a:solidFill>
                  <a:srgbClr val="3F4350"/>
                </a:solidFill>
                <a:effectLst/>
                <a:latin typeface="Open Sans" panose="020F0502020204030204" pitchFamily="34" charset="0"/>
              </a:rPr>
              <a:t> is </a:t>
            </a:r>
            <a:r>
              <a:rPr lang="nl-NL" b="0" i="0" dirty="0" err="1">
                <a:solidFill>
                  <a:srgbClr val="3F4350"/>
                </a:solidFill>
                <a:effectLst/>
                <a:latin typeface="Open Sans" panose="020F0502020204030204" pitchFamily="34" charset="0"/>
              </a:rPr>
              <a:t>using</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the</a:t>
            </a:r>
            <a:r>
              <a:rPr lang="nl-NL" b="0" i="0" dirty="0">
                <a:solidFill>
                  <a:srgbClr val="3F4350"/>
                </a:solidFill>
                <a:effectLst/>
                <a:latin typeface="Open Sans" panose="020F0502020204030204" pitchFamily="34" charset="0"/>
              </a:rPr>
              <a:t> input </a:t>
            </a:r>
            <a:r>
              <a:rPr lang="nl-NL" b="0" i="0" dirty="0" err="1">
                <a:solidFill>
                  <a:srgbClr val="3F4350"/>
                </a:solidFill>
                <a:effectLst/>
                <a:latin typeface="Open Sans" panose="020F0502020204030204" pitchFamily="34" charset="0"/>
              </a:rPr>
              <a:t>functions</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correctly</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taking</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one</a:t>
            </a:r>
            <a:r>
              <a:rPr lang="nl-NL" b="0" i="0" dirty="0">
                <a:solidFill>
                  <a:srgbClr val="3F4350"/>
                </a:solidFill>
                <a:effectLst/>
                <a:latin typeface="Open Sans" panose="020F0502020204030204" pitchFamily="34" charset="0"/>
              </a:rPr>
              <a:t> as a pdf and </a:t>
            </a:r>
            <a:r>
              <a:rPr lang="nl-NL" b="0" i="0" dirty="0" err="1">
                <a:solidFill>
                  <a:srgbClr val="3F4350"/>
                </a:solidFill>
                <a:effectLst/>
                <a:latin typeface="Open Sans" panose="020F0502020204030204" pitchFamily="34" charset="0"/>
              </a:rPr>
              <a:t>one</a:t>
            </a:r>
            <a:r>
              <a:rPr lang="nl-NL" b="0" i="0" dirty="0">
                <a:solidFill>
                  <a:srgbClr val="3F4350"/>
                </a:solidFill>
                <a:effectLst/>
                <a:latin typeface="Open Sans" panose="020F0502020204030204" pitchFamily="34" charset="0"/>
              </a:rPr>
              <a:t> as </a:t>
            </a:r>
            <a:r>
              <a:rPr lang="nl-NL" b="0" i="0" dirty="0" err="1">
                <a:solidFill>
                  <a:srgbClr val="3F4350"/>
                </a:solidFill>
                <a:effectLst/>
                <a:latin typeface="Open Sans" panose="020F0502020204030204" pitchFamily="34" charset="0"/>
              </a:rPr>
              <a:t>an</a:t>
            </a:r>
            <a:r>
              <a:rPr lang="nl-NL" b="0" i="0" dirty="0">
                <a:solidFill>
                  <a:srgbClr val="3F4350"/>
                </a:solidFill>
                <a:effectLst/>
                <a:latin typeface="Open Sans" panose="020F0502020204030204" pitchFamily="34" charset="0"/>
              </a:rPr>
              <a:t> efficiency, but </a:t>
            </a:r>
            <a:r>
              <a:rPr lang="nl-NL" b="0" i="0" dirty="0" err="1">
                <a:solidFill>
                  <a:srgbClr val="3F4350"/>
                </a:solidFill>
                <a:effectLst/>
                <a:latin typeface="Open Sans" panose="020F0502020204030204" pitchFamily="34" charset="0"/>
              </a:rPr>
              <a:t>then</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instead</a:t>
            </a:r>
            <a:r>
              <a:rPr lang="nl-NL" b="0" i="0" dirty="0">
                <a:solidFill>
                  <a:srgbClr val="3F4350"/>
                </a:solidFill>
                <a:effectLst/>
                <a:latin typeface="Open Sans" panose="020F0502020204030204" pitchFamily="34" charset="0"/>
              </a:rPr>
              <a:t> of </a:t>
            </a:r>
            <a:r>
              <a:rPr lang="nl-NL" b="0" i="0" dirty="0" err="1">
                <a:solidFill>
                  <a:srgbClr val="3F4350"/>
                </a:solidFill>
                <a:effectLst/>
                <a:latin typeface="Open Sans" panose="020F0502020204030204" pitchFamily="34" charset="0"/>
              </a:rPr>
              <a:t>splitting</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the</a:t>
            </a:r>
            <a:r>
              <a:rPr lang="nl-NL" b="0" i="0" dirty="0">
                <a:solidFill>
                  <a:srgbClr val="3F4350"/>
                </a:solidFill>
                <a:effectLst/>
                <a:latin typeface="Open Sans" panose="020F0502020204030204" pitchFamily="34" charset="0"/>
              </a:rPr>
              <a:t> sample in </a:t>
            </a:r>
            <a:r>
              <a:rPr lang="nl-NL" b="0" i="0" dirty="0" err="1">
                <a:solidFill>
                  <a:srgbClr val="3F4350"/>
                </a:solidFill>
                <a:effectLst/>
                <a:latin typeface="Open Sans" panose="020F0502020204030204" pitchFamily="34" charset="0"/>
              </a:rPr>
              <a:t>for</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instance</a:t>
            </a:r>
            <a:r>
              <a:rPr lang="nl-NL" b="0" i="0" dirty="0">
                <a:solidFill>
                  <a:srgbClr val="3F4350"/>
                </a:solidFill>
                <a:effectLst/>
                <a:latin typeface="Open Sans" panose="020F0502020204030204" pitchFamily="34" charset="0"/>
              </a:rPr>
              <a:t> long and short, </a:t>
            </a:r>
            <a:r>
              <a:rPr lang="nl-NL" b="0" i="0" dirty="0" err="1">
                <a:solidFill>
                  <a:srgbClr val="3F4350"/>
                </a:solidFill>
                <a:effectLst/>
                <a:latin typeface="Open Sans" panose="020F0502020204030204" pitchFamily="34" charset="0"/>
              </a:rPr>
              <a:t>it</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just</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throws</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away</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all</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the</a:t>
            </a:r>
            <a:r>
              <a:rPr lang="nl-NL" b="0" i="0" dirty="0">
                <a:solidFill>
                  <a:srgbClr val="3F4350"/>
                </a:solidFill>
                <a:effectLst/>
                <a:latin typeface="Open Sans" panose="020F0502020204030204" pitchFamily="34" charset="0"/>
              </a:rPr>
              <a:t> events of short.</a:t>
            </a:r>
          </a:p>
          <a:p>
            <a:endParaRPr lang="nl-NL" b="0" i="0" dirty="0">
              <a:solidFill>
                <a:srgbClr val="3F4350"/>
              </a:solidFill>
              <a:effectLst/>
              <a:latin typeface="Open Sans" panose="020F0502020204030204" pitchFamily="34" charset="0"/>
            </a:endParaRPr>
          </a:p>
          <a:p>
            <a:r>
              <a:rPr lang="nl-NL" b="0" i="0" dirty="0">
                <a:solidFill>
                  <a:srgbClr val="3F4350"/>
                </a:solidFill>
                <a:effectLst/>
                <a:latin typeface="Open Sans" panose="020F0502020204030204" pitchFamily="34" charset="0"/>
              </a:rPr>
              <a:t>But, that was </a:t>
            </a:r>
            <a:r>
              <a:rPr lang="nl-NL" b="0" i="0" dirty="0" err="1">
                <a:solidFill>
                  <a:srgbClr val="3F4350"/>
                </a:solidFill>
                <a:effectLst/>
                <a:latin typeface="Open Sans" panose="020F0502020204030204" pitchFamily="34" charset="0"/>
              </a:rPr>
              <a:t>something</a:t>
            </a:r>
            <a:r>
              <a:rPr lang="nl-NL" b="0" i="0" dirty="0">
                <a:solidFill>
                  <a:srgbClr val="3F4350"/>
                </a:solidFill>
                <a:effectLst/>
                <a:latin typeface="Open Sans" panose="020F0502020204030204" pitchFamily="34" charset="0"/>
              </a:rPr>
              <a:t> easy </a:t>
            </a:r>
            <a:r>
              <a:rPr lang="nl-NL" b="0" i="0" dirty="0" err="1">
                <a:solidFill>
                  <a:srgbClr val="3F4350"/>
                </a:solidFill>
                <a:effectLst/>
                <a:latin typeface="Open Sans" panose="020F0502020204030204" pitchFamily="34" charset="0"/>
              </a:rPr>
              <a:t>enough</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for</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us</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to</a:t>
            </a:r>
            <a:r>
              <a:rPr lang="nl-NL" b="0" i="0" dirty="0">
                <a:solidFill>
                  <a:srgbClr val="3F4350"/>
                </a:solidFill>
                <a:effectLst/>
                <a:latin typeface="Open Sans" panose="020F0502020204030204" pitchFamily="34" charset="0"/>
              </a:rPr>
              <a:t> correct, </a:t>
            </a:r>
            <a:r>
              <a:rPr lang="nl-NL" b="0" i="0" dirty="0" err="1">
                <a:solidFill>
                  <a:srgbClr val="3F4350"/>
                </a:solidFill>
                <a:effectLst/>
                <a:latin typeface="Open Sans" panose="020F0502020204030204" pitchFamily="34" charset="0"/>
              </a:rPr>
              <a:t>so</a:t>
            </a:r>
            <a:r>
              <a:rPr lang="nl-NL" b="0" i="0" dirty="0">
                <a:solidFill>
                  <a:srgbClr val="3F4350"/>
                </a:solidFill>
                <a:effectLst/>
                <a:latin typeface="Open Sans" panose="020F0502020204030204" pitchFamily="34" charset="0"/>
              </a:rPr>
              <a:t> Gerhard has been </a:t>
            </a:r>
            <a:r>
              <a:rPr lang="nl-NL" b="0" i="0" dirty="0" err="1">
                <a:solidFill>
                  <a:srgbClr val="3F4350"/>
                </a:solidFill>
                <a:effectLst/>
                <a:latin typeface="Open Sans" panose="020F0502020204030204" pitchFamily="34" charset="0"/>
              </a:rPr>
              <a:t>working</a:t>
            </a:r>
            <a:r>
              <a:rPr lang="nl-NL" b="0" i="0" dirty="0">
                <a:solidFill>
                  <a:srgbClr val="3F4350"/>
                </a:solidFill>
                <a:effectLst/>
                <a:latin typeface="Open Sans" panose="020F0502020204030204" pitchFamily="34" charset="0"/>
              </a:rPr>
              <a:t> on making a new </a:t>
            </a:r>
            <a:r>
              <a:rPr lang="nl-NL" b="0" i="0" dirty="0" err="1">
                <a:solidFill>
                  <a:srgbClr val="3F4350"/>
                </a:solidFill>
                <a:effectLst/>
                <a:latin typeface="Open Sans" panose="020F0502020204030204" pitchFamily="34" charset="0"/>
              </a:rPr>
              <a:t>function</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RooBinomialProd</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which</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correctly</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implements</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the</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RooEffProd</a:t>
            </a:r>
            <a:r>
              <a:rPr lang="nl-NL" b="0" i="0" dirty="0">
                <a:solidFill>
                  <a:srgbClr val="3F4350"/>
                </a:solidFill>
                <a:effectLst/>
                <a:latin typeface="Open Sans" panose="020F0502020204030204" pitchFamily="34" charset="0"/>
              </a:rPr>
              <a:t> and </a:t>
            </a:r>
            <a:r>
              <a:rPr lang="nl-NL" b="0" i="0" dirty="0" err="1">
                <a:solidFill>
                  <a:srgbClr val="3F4350"/>
                </a:solidFill>
                <a:effectLst/>
                <a:latin typeface="Open Sans" panose="020F0502020204030204" pitchFamily="34" charset="0"/>
              </a:rPr>
              <a:t>also</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keeping</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all</a:t>
            </a:r>
            <a:r>
              <a:rPr lang="nl-NL" b="0" i="0" dirty="0">
                <a:solidFill>
                  <a:srgbClr val="3F4350"/>
                </a:solidFill>
                <a:effectLst/>
                <a:latin typeface="Open Sans" panose="020F0502020204030204" pitchFamily="34" charset="0"/>
              </a:rPr>
              <a:t> </a:t>
            </a:r>
            <a:r>
              <a:rPr lang="nl-NL" b="0" i="0" dirty="0" err="1">
                <a:solidFill>
                  <a:srgbClr val="3F4350"/>
                </a:solidFill>
                <a:effectLst/>
                <a:latin typeface="Open Sans" panose="020F0502020204030204" pitchFamily="34" charset="0"/>
              </a:rPr>
              <a:t>the</a:t>
            </a:r>
            <a:r>
              <a:rPr lang="nl-NL" b="0" i="0" dirty="0">
                <a:solidFill>
                  <a:srgbClr val="3F4350"/>
                </a:solidFill>
                <a:effectLst/>
                <a:latin typeface="Open Sans" panose="020F0502020204030204" pitchFamily="34" charset="0"/>
              </a:rPr>
              <a:t> data.</a:t>
            </a:r>
            <a:endParaRPr lang="nl-NL" dirty="0"/>
          </a:p>
          <a:p>
            <a:endParaRPr lang="nl-NL" dirty="0"/>
          </a:p>
        </p:txBody>
      </p:sp>
      <p:sp>
        <p:nvSpPr>
          <p:cNvPr id="4" name="Tijdelijke aanduiding voor dianummer 3">
            <a:extLst>
              <a:ext uri="{FF2B5EF4-FFF2-40B4-BE49-F238E27FC236}">
                <a16:creationId xmlns:a16="http://schemas.microsoft.com/office/drawing/2014/main" id="{9FF45819-20B5-E2A8-8005-7D4E2B399317}"/>
              </a:ext>
            </a:extLst>
          </p:cNvPr>
          <p:cNvSpPr>
            <a:spLocks noGrp="1"/>
          </p:cNvSpPr>
          <p:nvPr>
            <p:ph type="sldNum" sz="quarter" idx="5"/>
          </p:nvPr>
        </p:nvSpPr>
        <p:spPr/>
        <p:txBody>
          <a:bodyPr/>
          <a:lstStyle/>
          <a:p>
            <a:fld id="{1691BAE0-51A8-4397-B1C5-BBA186DFB7D7}" type="slidenum">
              <a:rPr lang="nl-NL" smtClean="0"/>
              <a:t>33</a:t>
            </a:fld>
            <a:endParaRPr lang="nl-NL"/>
          </a:p>
        </p:txBody>
      </p:sp>
    </p:spTree>
    <p:extLst>
      <p:ext uri="{BB962C8B-B14F-4D97-AF65-F5344CB8AC3E}">
        <p14:creationId xmlns:p14="http://schemas.microsoft.com/office/powerpoint/2010/main" val="37151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02055-342B-29F1-94E3-0CC1F022FFF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3693EBD-C93C-2F27-6E99-658DB638D97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F7078F8-B3E5-DEFD-16A9-FDDA7C30D34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nl-NL" dirty="0"/>
          </a:p>
        </p:txBody>
      </p:sp>
      <p:sp>
        <p:nvSpPr>
          <p:cNvPr id="4" name="Tijdelijke aanduiding voor dianummer 3">
            <a:extLst>
              <a:ext uri="{FF2B5EF4-FFF2-40B4-BE49-F238E27FC236}">
                <a16:creationId xmlns:a16="http://schemas.microsoft.com/office/drawing/2014/main" id="{CFC8A6B3-3102-1573-4C04-DB9244F44329}"/>
              </a:ext>
            </a:extLst>
          </p:cNvPr>
          <p:cNvSpPr>
            <a:spLocks noGrp="1"/>
          </p:cNvSpPr>
          <p:nvPr>
            <p:ph type="sldNum" sz="quarter" idx="5"/>
          </p:nvPr>
        </p:nvSpPr>
        <p:spPr/>
        <p:txBody>
          <a:bodyPr/>
          <a:lstStyle/>
          <a:p>
            <a:fld id="{1691BAE0-51A8-4397-B1C5-BBA186DFB7D7}" type="slidenum">
              <a:rPr lang="nl-NL" smtClean="0"/>
              <a:t>34</a:t>
            </a:fld>
            <a:endParaRPr lang="nl-NL"/>
          </a:p>
        </p:txBody>
      </p:sp>
    </p:spTree>
    <p:extLst>
      <p:ext uri="{BB962C8B-B14F-4D97-AF65-F5344CB8AC3E}">
        <p14:creationId xmlns:p14="http://schemas.microsoft.com/office/powerpoint/2010/main" val="28239796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F9F98-6100-8DF2-36FC-031068879E1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A2F6B27-0B18-2E79-5E60-1B198EF206D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4993441-A61E-9276-6C25-3B978D0E0B7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nl-NL" dirty="0"/>
          </a:p>
        </p:txBody>
      </p:sp>
      <p:sp>
        <p:nvSpPr>
          <p:cNvPr id="4" name="Tijdelijke aanduiding voor dianummer 3">
            <a:extLst>
              <a:ext uri="{FF2B5EF4-FFF2-40B4-BE49-F238E27FC236}">
                <a16:creationId xmlns:a16="http://schemas.microsoft.com/office/drawing/2014/main" id="{9A3D7791-4BA3-4DA2-AA83-245EC6F5A799}"/>
              </a:ext>
            </a:extLst>
          </p:cNvPr>
          <p:cNvSpPr>
            <a:spLocks noGrp="1"/>
          </p:cNvSpPr>
          <p:nvPr>
            <p:ph type="sldNum" sz="quarter" idx="5"/>
          </p:nvPr>
        </p:nvSpPr>
        <p:spPr/>
        <p:txBody>
          <a:bodyPr/>
          <a:lstStyle/>
          <a:p>
            <a:fld id="{1691BAE0-51A8-4397-B1C5-BBA186DFB7D7}" type="slidenum">
              <a:rPr lang="nl-NL" smtClean="0"/>
              <a:t>35</a:t>
            </a:fld>
            <a:endParaRPr lang="nl-NL"/>
          </a:p>
        </p:txBody>
      </p:sp>
    </p:spTree>
    <p:extLst>
      <p:ext uri="{BB962C8B-B14F-4D97-AF65-F5344CB8AC3E}">
        <p14:creationId xmlns:p14="http://schemas.microsoft.com/office/powerpoint/2010/main" val="3794090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32FE1-0A38-E621-8913-173D13A85C3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B95011E-2C0E-CE49-4644-7D70F3E18EA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1A97408-D739-C9AC-A2ED-5977E7AF634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Delta gamma d is the difference between the decay times of the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Why would I do this analysis</a:t>
            </a:r>
            <a:r>
              <a:rPr lang="nl-NL" sz="1200" dirty="0"/>
              <a:t>? </a:t>
            </a:r>
            <a:r>
              <a:rPr lang="en-US" sz="1200" dirty="0"/>
              <a:t>Independent, stringent test on SM (</a:t>
            </a:r>
            <a:r>
              <a:rPr lang="en-US" sz="1200" b="0" i="0" kern="1200" dirty="0">
                <a:solidFill>
                  <a:schemeClr val="tx1"/>
                </a:solidFill>
                <a:effectLst/>
                <a:latin typeface="+mn-lt"/>
                <a:ea typeface="+mn-ea"/>
                <a:cs typeface="+mn-cs"/>
              </a:rPr>
              <a:t>New physics can modify </a:t>
            </a:r>
            <a:r>
              <a:rPr lang="en-US" sz="1200" b="0" i="0" kern="1200" dirty="0" err="1">
                <a:solidFill>
                  <a:schemeClr val="tx1"/>
                </a:solidFill>
                <a:effectLst/>
                <a:latin typeface="+mn-lt"/>
                <a:ea typeface="+mn-ea"/>
                <a:cs typeface="+mn-cs"/>
              </a:rPr>
              <a:t>ΔΓd</a:t>
            </a:r>
            <a:r>
              <a:rPr lang="en-US" sz="1200" b="0" i="0" kern="1200" dirty="0">
                <a:solidFill>
                  <a:schemeClr val="tx1"/>
                </a:solidFill>
                <a:effectLst/>
                <a:latin typeface="+mn-lt"/>
                <a:ea typeface="+mn-ea"/>
                <a:cs typeface="+mn-cs"/>
              </a:rPr>
              <a:t> without violating other SM tests).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standard model prediction for </a:t>
            </a:r>
            <a:r>
              <a:rPr lang="en-US" sz="1200" b="0" i="0" kern="1200" dirty="0" err="1">
                <a:solidFill>
                  <a:schemeClr val="tx1"/>
                </a:solidFill>
                <a:effectLst/>
                <a:latin typeface="+mn-lt"/>
                <a:ea typeface="+mn-ea"/>
                <a:cs typeface="+mn-cs"/>
              </a:rPr>
              <a:t>DGd</a:t>
            </a:r>
            <a:r>
              <a:rPr lang="en-US" sz="1200" b="0" i="0" kern="1200" dirty="0">
                <a:solidFill>
                  <a:schemeClr val="tx1"/>
                </a:solidFill>
                <a:effectLst/>
                <a:latin typeface="+mn-lt"/>
                <a:ea typeface="+mn-ea"/>
                <a:cs typeface="+mn-cs"/>
              </a:rPr>
              <a:t>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But prior measurements lack precision, the world average has an uncertainty that is a factor of 10 larger than the actual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However, these prior measurements were not </a:t>
            </a:r>
            <a:r>
              <a:rPr lang="en-US" sz="1200" b="0" i="0" kern="1200" dirty="0" err="1">
                <a:solidFill>
                  <a:schemeClr val="tx1"/>
                </a:solidFill>
                <a:effectLst/>
                <a:latin typeface="+mn-lt"/>
                <a:ea typeface="+mn-ea"/>
                <a:cs typeface="+mn-cs"/>
              </a:rPr>
              <a:t>optimised</a:t>
            </a:r>
            <a:r>
              <a:rPr lang="en-US" sz="1200" b="0" i="0" kern="1200" dirty="0">
                <a:solidFill>
                  <a:schemeClr val="tx1"/>
                </a:solidFill>
                <a:effectLst/>
                <a:latin typeface="+mn-lt"/>
                <a:ea typeface="+mn-ea"/>
                <a:cs typeface="+mn-cs"/>
              </a:rPr>
              <a:t> for measuring </a:t>
            </a:r>
            <a:r>
              <a:rPr lang="en-US" sz="1200" b="0" i="0" kern="1200" dirty="0" err="1">
                <a:solidFill>
                  <a:schemeClr val="tx1"/>
                </a:solidFill>
                <a:effectLst/>
                <a:latin typeface="+mn-lt"/>
                <a:ea typeface="+mn-ea"/>
                <a:cs typeface="+mn-cs"/>
              </a:rPr>
              <a:t>DGd</a:t>
            </a:r>
            <a:r>
              <a:rPr lang="en-US" sz="1200" b="0" i="0" kern="1200" dirty="0">
                <a:solidFill>
                  <a:schemeClr val="tx1"/>
                </a:solidFill>
                <a:effectLst/>
                <a:latin typeface="+mn-lt"/>
                <a:ea typeface="+mn-ea"/>
                <a:cs typeface="+mn-cs"/>
              </a:rPr>
              <a:t>, at least in LHCb, they were only separate lifetime measurements and thus not taking advantage of the fact that </a:t>
            </a:r>
            <a:r>
              <a:rPr lang="en-US" sz="1200" b="0" i="0" kern="1200" dirty="0" err="1">
                <a:solidFill>
                  <a:schemeClr val="tx1"/>
                </a:solidFill>
                <a:effectLst/>
                <a:latin typeface="+mn-lt"/>
                <a:ea typeface="+mn-ea"/>
                <a:cs typeface="+mn-cs"/>
              </a:rPr>
              <a:t>DGd</a:t>
            </a:r>
            <a:r>
              <a:rPr lang="en-US" sz="1200" b="0" i="0" kern="1200" dirty="0">
                <a:solidFill>
                  <a:schemeClr val="tx1"/>
                </a:solidFill>
                <a:effectLst/>
                <a:latin typeface="+mn-lt"/>
                <a:ea typeface="+mn-ea"/>
                <a:cs typeface="+mn-cs"/>
              </a:rPr>
              <a:t> is a difference, which can make a lot of systematic uncertainties cancel out. If I take two lifetime values both with their own uncertainty, I am counting some of the systematic uncertainties double if I simply throw these values and errors in an equation to get </a:t>
            </a:r>
            <a:r>
              <a:rPr lang="en-US" sz="1200" b="0" i="0" kern="1200" dirty="0" err="1">
                <a:solidFill>
                  <a:schemeClr val="tx1"/>
                </a:solidFill>
                <a:effectLst/>
                <a:latin typeface="+mn-lt"/>
                <a:ea typeface="+mn-ea"/>
                <a:cs typeface="+mn-cs"/>
              </a:rPr>
              <a:t>DGd</a:t>
            </a:r>
            <a:r>
              <a:rPr lang="en-US" sz="1200" b="0" i="0" kern="1200" dirty="0">
                <a:solidFill>
                  <a:schemeClr val="tx1"/>
                </a:solidFill>
                <a:effectLst/>
                <a:latin typeface="+mn-lt"/>
                <a:ea typeface="+mn-ea"/>
                <a:cs typeface="+mn-cs"/>
              </a:rPr>
              <a:t>. My aim was to do exploit the fact that </a:t>
            </a:r>
            <a:r>
              <a:rPr lang="en-US" sz="1200" b="0" i="0" kern="1200" dirty="0" err="1">
                <a:solidFill>
                  <a:schemeClr val="tx1"/>
                </a:solidFill>
                <a:effectLst/>
                <a:latin typeface="+mn-lt"/>
                <a:ea typeface="+mn-ea"/>
                <a:cs typeface="+mn-cs"/>
              </a:rPr>
              <a:t>DGd</a:t>
            </a:r>
            <a:r>
              <a:rPr lang="en-US" sz="1200" b="0" i="0" kern="1200" dirty="0">
                <a:solidFill>
                  <a:schemeClr val="tx1"/>
                </a:solidFill>
                <a:effectLst/>
                <a:latin typeface="+mn-lt"/>
                <a:ea typeface="+mn-ea"/>
                <a:cs typeface="+mn-cs"/>
              </a:rPr>
              <a:t> is a difference and get a more accurate measurement for </a:t>
            </a:r>
            <a:r>
              <a:rPr lang="en-US" sz="1200" b="0" i="0" kern="1200" dirty="0" err="1">
                <a:solidFill>
                  <a:schemeClr val="tx1"/>
                </a:solidFill>
                <a:effectLst/>
                <a:latin typeface="+mn-lt"/>
                <a:ea typeface="+mn-ea"/>
                <a:cs typeface="+mn-cs"/>
              </a:rPr>
              <a:t>DGd</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Perform simultaneous fit of CP-eigenstate and </a:t>
            </a:r>
            <a:r>
              <a:rPr lang="en-US" sz="1200" b="0" i="0" kern="1200" dirty="0" err="1">
                <a:solidFill>
                  <a:schemeClr val="tx1"/>
                </a:solidFill>
                <a:effectLst/>
                <a:latin typeface="+mn-lt"/>
                <a:ea typeface="+mn-ea"/>
                <a:cs typeface="+mn-cs"/>
              </a:rPr>
              <a:t>flavour</a:t>
            </a:r>
            <a:r>
              <a:rPr lang="en-US" sz="1200" b="0" i="0" kern="1200" dirty="0">
                <a:solidFill>
                  <a:schemeClr val="tx1"/>
                </a:solidFill>
                <a:effectLst/>
                <a:latin typeface="+mn-lt"/>
                <a:ea typeface="+mn-ea"/>
                <a:cs typeface="+mn-cs"/>
              </a:rPr>
              <a:t>-specific channels. </a:t>
            </a:r>
            <a:r>
              <a:rPr lang="nl-NL"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the CP eigenstate has a significantly larger term proportional to </a:t>
            </a:r>
            <a:r>
              <a:rPr lang="en-US" sz="1200" b="0" i="0" kern="1200" dirty="0" err="1">
                <a:solidFill>
                  <a:schemeClr val="tx1"/>
                </a:solidFill>
                <a:effectLst/>
                <a:latin typeface="+mn-lt"/>
                <a:ea typeface="+mn-ea"/>
                <a:cs typeface="+mn-cs"/>
              </a:rPr>
              <a:t>deltagammad</a:t>
            </a:r>
            <a:r>
              <a:rPr lang="en-US" sz="1200" b="0" i="0" kern="1200" dirty="0">
                <a:solidFill>
                  <a:schemeClr val="tx1"/>
                </a:solidFill>
                <a:effectLst/>
                <a:latin typeface="+mn-lt"/>
                <a:ea typeface="+mn-ea"/>
                <a:cs typeface="+mn-cs"/>
              </a:rPr>
              <a:t> than the </a:t>
            </a:r>
            <a:r>
              <a:rPr lang="en-US" sz="1200" b="0" i="0" kern="1200" dirty="0" err="1">
                <a:solidFill>
                  <a:schemeClr val="tx1"/>
                </a:solidFill>
                <a:effectLst/>
                <a:latin typeface="+mn-lt"/>
                <a:ea typeface="+mn-ea"/>
                <a:cs typeface="+mn-cs"/>
              </a:rPr>
              <a:t>Kstar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flavour</a:t>
            </a:r>
            <a:r>
              <a:rPr lang="en-US" sz="1200" b="0" i="0" kern="1200" dirty="0">
                <a:solidFill>
                  <a:schemeClr val="tx1"/>
                </a:solidFill>
                <a:effectLst/>
                <a:latin typeface="+mn-lt"/>
                <a:ea typeface="+mn-ea"/>
                <a:cs typeface="+mn-cs"/>
              </a:rPr>
              <a:t> specific state, has. -&gt; I want both of them to get </a:t>
            </a:r>
            <a:r>
              <a:rPr lang="en-US" sz="1200" b="0" i="0" kern="1200" dirty="0" err="1">
                <a:solidFill>
                  <a:schemeClr val="tx1"/>
                </a:solidFill>
                <a:effectLst/>
                <a:latin typeface="+mn-lt"/>
                <a:ea typeface="+mn-ea"/>
                <a:cs typeface="+mn-cs"/>
              </a:rPr>
              <a:t>DeltaGammad</a:t>
            </a:r>
            <a:r>
              <a:rPr lang="en-US" sz="1200" b="0" i="0" kern="1200" dirty="0">
                <a:solidFill>
                  <a:schemeClr val="tx1"/>
                </a:solidFill>
                <a:effectLst/>
                <a:latin typeface="+mn-lt"/>
                <a:ea typeface="+mn-ea"/>
                <a:cs typeface="+mn-cs"/>
              </a:rPr>
              <a:t> because it reduces systematic errors)). Plus the J/psi modes have relatively clean signals (which means good statistics) and these two channels are topologically similar, even further reducing the systematic uncertainties.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nl-NL" dirty="0"/>
          </a:p>
        </p:txBody>
      </p:sp>
      <p:sp>
        <p:nvSpPr>
          <p:cNvPr id="4" name="Tijdelijke aanduiding voor dianummer 3">
            <a:extLst>
              <a:ext uri="{FF2B5EF4-FFF2-40B4-BE49-F238E27FC236}">
                <a16:creationId xmlns:a16="http://schemas.microsoft.com/office/drawing/2014/main" id="{1B930E91-7013-6EE3-8039-0C72E8687FFE}"/>
              </a:ext>
            </a:extLst>
          </p:cNvPr>
          <p:cNvSpPr>
            <a:spLocks noGrp="1"/>
          </p:cNvSpPr>
          <p:nvPr>
            <p:ph type="sldNum" sz="quarter" idx="5"/>
          </p:nvPr>
        </p:nvSpPr>
        <p:spPr/>
        <p:txBody>
          <a:bodyPr/>
          <a:lstStyle/>
          <a:p>
            <a:fld id="{1691BAE0-51A8-4397-B1C5-BBA186DFB7D7}" type="slidenum">
              <a:rPr lang="nl-NL" smtClean="0"/>
              <a:t>4</a:t>
            </a:fld>
            <a:endParaRPr lang="nl-NL"/>
          </a:p>
        </p:txBody>
      </p:sp>
    </p:spTree>
    <p:extLst>
      <p:ext uri="{BB962C8B-B14F-4D97-AF65-F5344CB8AC3E}">
        <p14:creationId xmlns:p14="http://schemas.microsoft.com/office/powerpoint/2010/main" val="420843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B679D-4C4A-D803-AAA7-F23E822717C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AF91BAB-1220-8370-DF8C-E005A822E17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3A83AAF-CA9F-DC5B-47F8-85F305CB68D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theory behind </a:t>
            </a:r>
            <a:r>
              <a:rPr lang="en-US" b="1" dirty="0" err="1"/>
              <a:t>DGd</a:t>
            </a:r>
            <a:r>
              <a:rPr lang="en-US" b="1" dirty="0"/>
              <a:t> </a:t>
            </a:r>
            <a:r>
              <a:rPr lang="en-US" dirty="0"/>
              <a:t>is about neutral meson mixing. We start from the effective Hamiltonian. If we express the eigenstates as shown here, these heavy and light eigenstates will have their own mass from the M part of the Hamiltonian and their own lifetime from this Gamma part of the Hamiltonian. In the case of the B0</a:t>
            </a:r>
            <a:r>
              <a:rPr lang="nl-NL" dirty="0"/>
              <a:t>_d, </a:t>
            </a:r>
            <a:r>
              <a:rPr lang="nl-NL" dirty="0" err="1"/>
              <a:t>the</a:t>
            </a:r>
            <a:r>
              <a:rPr lang="nl-NL" dirty="0"/>
              <a:t> </a:t>
            </a:r>
            <a:r>
              <a:rPr lang="nl-NL" dirty="0" err="1"/>
              <a:t>difference</a:t>
            </a:r>
            <a:r>
              <a:rPr lang="nl-NL" dirty="0"/>
              <a:t> in </a:t>
            </a:r>
            <a:r>
              <a:rPr lang="nl-NL" dirty="0" err="1"/>
              <a:t>lifetime</a:t>
            </a:r>
            <a:r>
              <a:rPr lang="nl-NL" dirty="0"/>
              <a:t> is </a:t>
            </a:r>
            <a:r>
              <a:rPr lang="nl-NL" dirty="0" err="1"/>
              <a:t>relatively</a:t>
            </a:r>
            <a:r>
              <a:rPr lang="nl-NL" dirty="0"/>
              <a:t> small and </a:t>
            </a:r>
            <a:r>
              <a:rPr lang="nl-NL" dirty="0" err="1"/>
              <a:t>there</a:t>
            </a:r>
            <a:r>
              <a:rPr lang="nl-NL" dirty="0"/>
              <a:t> is a </a:t>
            </a:r>
            <a:r>
              <a:rPr lang="nl-NL" dirty="0" err="1"/>
              <a:t>mass</a:t>
            </a:r>
            <a:r>
              <a:rPr lang="nl-NL" dirty="0"/>
              <a:t> </a:t>
            </a:r>
            <a:r>
              <a:rPr lang="nl-NL" dirty="0" err="1"/>
              <a:t>difference</a:t>
            </a:r>
            <a:r>
              <a:rPr lang="nl-NL" dirty="0"/>
              <a:t>, </a:t>
            </a:r>
            <a:r>
              <a:rPr lang="nl-NL" dirty="0" err="1"/>
              <a:t>so</a:t>
            </a:r>
            <a:r>
              <a:rPr lang="nl-NL" dirty="0"/>
              <a:t> this is </a:t>
            </a:r>
            <a:r>
              <a:rPr lang="nl-NL" dirty="0" err="1"/>
              <a:t>why</a:t>
            </a:r>
            <a:r>
              <a:rPr lang="nl-NL" dirty="0"/>
              <a:t> these are </a:t>
            </a:r>
            <a:r>
              <a:rPr lang="nl-NL" dirty="0" err="1"/>
              <a:t>mass</a:t>
            </a:r>
            <a:r>
              <a:rPr lang="nl-NL" dirty="0"/>
              <a:t> </a:t>
            </a:r>
            <a:r>
              <a:rPr lang="nl-NL" dirty="0" err="1"/>
              <a:t>eigenstates</a:t>
            </a:r>
            <a:r>
              <a:rPr lang="nl-NL" dirty="0"/>
              <a:t> and </a:t>
            </a:r>
            <a:r>
              <a:rPr lang="nl-NL" dirty="0" err="1"/>
              <a:t>they</a:t>
            </a:r>
            <a:r>
              <a:rPr lang="nl-NL" dirty="0"/>
              <a:t> are </a:t>
            </a:r>
            <a:r>
              <a:rPr lang="nl-NL" dirty="0" err="1"/>
              <a:t>called</a:t>
            </a:r>
            <a:r>
              <a:rPr lang="nl-NL" dirty="0"/>
              <a:t> heavy and light.</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masses and lifetimes assigned to the interaction states B0 and anti-B0 are a combination of the heavy and light masses and lifetimes. This means that p</a:t>
            </a:r>
            <a:r>
              <a:rPr lang="nl-NL" dirty="0" err="1"/>
              <a:t>article</a:t>
            </a:r>
            <a:r>
              <a:rPr lang="nl-NL" dirty="0"/>
              <a:t> </a:t>
            </a:r>
            <a:r>
              <a:rPr lang="nl-NL" dirty="0" err="1"/>
              <a:t>interaction</a:t>
            </a:r>
            <a:r>
              <a:rPr lang="nl-NL" dirty="0"/>
              <a:t> as flavour </a:t>
            </a:r>
            <a:r>
              <a:rPr lang="nl-NL" dirty="0" err="1"/>
              <a:t>states</a:t>
            </a:r>
            <a:r>
              <a:rPr lang="nl-NL" dirty="0"/>
              <a:t> B0 and anti-B0 , but </a:t>
            </a:r>
            <a:r>
              <a:rPr lang="nl-NL" dirty="0" err="1"/>
              <a:t>propagation</a:t>
            </a:r>
            <a:r>
              <a:rPr lang="nl-NL" dirty="0"/>
              <a:t> as </a:t>
            </a:r>
            <a:r>
              <a:rPr lang="nl-NL" dirty="0" err="1"/>
              <a:t>mass</a:t>
            </a:r>
            <a:r>
              <a:rPr lang="nl-NL" dirty="0"/>
              <a:t> </a:t>
            </a:r>
            <a:r>
              <a:rPr lang="nl-NL" dirty="0" err="1"/>
              <a:t>eigenstates</a:t>
            </a:r>
            <a:r>
              <a:rPr lang="nl-NL" dirty="0"/>
              <a:t> of </a:t>
            </a:r>
            <a:r>
              <a:rPr lang="nl-NL" dirty="0" err="1"/>
              <a:t>effective</a:t>
            </a:r>
            <a:r>
              <a:rPr lang="nl-NL" dirty="0"/>
              <a:t> </a:t>
            </a:r>
            <a:r>
              <a:rPr lang="nl-NL" dirty="0" err="1"/>
              <a:t>Hamiltonian</a:t>
            </a:r>
            <a:r>
              <a:rPr lang="nl-NL" dirty="0"/>
              <a:t>  BH and BL -&gt; from </a:t>
            </a:r>
            <a:r>
              <a:rPr lang="nl-NL" dirty="0" err="1"/>
              <a:t>calculating</a:t>
            </a:r>
            <a:r>
              <a:rPr lang="nl-NL" dirty="0"/>
              <a:t> </a:t>
            </a:r>
            <a:r>
              <a:rPr lang="nl-NL" dirty="0" err="1"/>
              <a:t>the</a:t>
            </a:r>
            <a:r>
              <a:rPr lang="nl-NL" dirty="0"/>
              <a:t> </a:t>
            </a:r>
            <a:r>
              <a:rPr lang="nl-NL" dirty="0" err="1"/>
              <a:t>eigenvalues</a:t>
            </a:r>
            <a:r>
              <a:rPr lang="nl-NL" dirty="0"/>
              <a:t> and </a:t>
            </a:r>
            <a:r>
              <a:rPr lang="nl-NL" dirty="0" err="1"/>
              <a:t>eigenvectors</a:t>
            </a:r>
            <a:r>
              <a:rPr lang="nl-NL" dirty="0"/>
              <a:t>. </a:t>
            </a:r>
          </a:p>
          <a:p>
            <a:r>
              <a:rPr lang="nl-NL" dirty="0"/>
              <a:t>(delta m </a:t>
            </a:r>
            <a:r>
              <a:rPr lang="nl-NL" dirty="0" err="1"/>
              <a:t>gives</a:t>
            </a:r>
            <a:r>
              <a:rPr lang="nl-NL" dirty="0"/>
              <a:t> </a:t>
            </a:r>
            <a:r>
              <a:rPr lang="nl-NL" dirty="0" err="1"/>
              <a:t>oscillation</a:t>
            </a:r>
            <a:r>
              <a:rPr lang="nl-NL" dirty="0"/>
              <a:t> in </a:t>
            </a:r>
            <a:r>
              <a:rPr lang="nl-NL" dirty="0" err="1"/>
              <a:t>decay</a:t>
            </a:r>
            <a:r>
              <a:rPr lang="nl-NL" dirty="0"/>
              <a:t> time and delta gamma </a:t>
            </a:r>
            <a:r>
              <a:rPr lang="nl-NL" dirty="0" err="1"/>
              <a:t>gives</a:t>
            </a:r>
            <a:r>
              <a:rPr lang="nl-NL" dirty="0"/>
              <a:t> </a:t>
            </a:r>
            <a:r>
              <a:rPr lang="nl-NL" dirty="0" err="1"/>
              <a:t>difference</a:t>
            </a:r>
            <a:r>
              <a:rPr lang="nl-NL" dirty="0"/>
              <a:t> in </a:t>
            </a:r>
            <a:r>
              <a:rPr lang="nl-NL" dirty="0" err="1"/>
              <a:t>decay</a:t>
            </a:r>
            <a:r>
              <a:rPr lang="nl-NL" dirty="0"/>
              <a:t> </a:t>
            </a:r>
            <a:r>
              <a:rPr lang="nl-NL" dirty="0" err="1"/>
              <a:t>rate</a:t>
            </a:r>
            <a:r>
              <a:rPr lang="nl-NL" dirty="0"/>
              <a:t> (</a:t>
            </a:r>
            <a:r>
              <a:rPr lang="nl-NL" dirty="0" err="1"/>
              <a:t>diff</a:t>
            </a:r>
            <a:r>
              <a:rPr lang="nl-NL" dirty="0"/>
              <a:t> </a:t>
            </a:r>
            <a:r>
              <a:rPr lang="nl-NL" dirty="0" err="1"/>
              <a:t>slopes</a:t>
            </a:r>
            <a:r>
              <a:rPr lang="nl-NL" dirty="0"/>
              <a:t> of </a:t>
            </a:r>
            <a:r>
              <a:rPr lang="nl-NL" dirty="0" err="1"/>
              <a:t>decay</a:t>
            </a:r>
            <a:r>
              <a:rPr lang="nl-NL" dirty="0"/>
              <a:t> time </a:t>
            </a:r>
            <a:r>
              <a:rPr lang="nl-NL" dirty="0" err="1"/>
              <a:t>distributions</a:t>
            </a:r>
            <a:r>
              <a:rPr lang="nl-NL" dirty="0"/>
              <a:t>)</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Time </a:t>
            </a:r>
            <a:r>
              <a:rPr lang="nl-NL" dirty="0" err="1"/>
              <a:t>evolution</a:t>
            </a:r>
            <a:r>
              <a:rPr lang="nl-NL" dirty="0"/>
              <a:t> </a:t>
            </a:r>
            <a:r>
              <a:rPr lang="nl-NL" dirty="0" err="1"/>
              <a:t>according</a:t>
            </a:r>
            <a:r>
              <a:rPr lang="nl-NL" dirty="0"/>
              <a:t> </a:t>
            </a:r>
            <a:r>
              <a:rPr lang="nl-NL" dirty="0" err="1"/>
              <a:t>to</a:t>
            </a:r>
            <a:r>
              <a:rPr lang="nl-NL" dirty="0"/>
              <a:t> solution of </a:t>
            </a:r>
            <a:r>
              <a:rPr lang="nl-NL" dirty="0" err="1"/>
              <a:t>the</a:t>
            </a:r>
            <a:r>
              <a:rPr lang="nl-NL" dirty="0"/>
              <a:t> </a:t>
            </a:r>
            <a:r>
              <a:rPr lang="nl-NL" dirty="0" err="1"/>
              <a:t>schrodinger</a:t>
            </a:r>
            <a:r>
              <a:rPr lang="nl-NL" dirty="0"/>
              <a:t> </a:t>
            </a:r>
            <a:r>
              <a:rPr lang="nl-NL" dirty="0" err="1"/>
              <a:t>equation</a:t>
            </a:r>
            <a:r>
              <a:rPr lang="nl-NL" dirty="0"/>
              <a:t> </a:t>
            </a:r>
            <a:r>
              <a:rPr lang="nl-NL" dirty="0" err="1"/>
              <a:t>with</a:t>
            </a:r>
            <a:r>
              <a:rPr lang="nl-NL" dirty="0"/>
              <a:t> our </a:t>
            </a:r>
            <a:r>
              <a:rPr lang="nl-NL" dirty="0" err="1"/>
              <a:t>effective</a:t>
            </a:r>
            <a:r>
              <a:rPr lang="nl-NL" dirty="0"/>
              <a:t> </a:t>
            </a:r>
            <a:r>
              <a:rPr lang="nl-NL" dirty="0" err="1"/>
              <a:t>hamiltonian</a:t>
            </a:r>
            <a:r>
              <a:rPr lang="nl-NL" dirty="0"/>
              <a:t>. </a:t>
            </a:r>
            <a:r>
              <a:rPr lang="en-US" dirty="0"/>
              <a:t>To then can get transferred back into the time evolution of the </a:t>
            </a:r>
            <a:r>
              <a:rPr lang="en-US" dirty="0" err="1"/>
              <a:t>flavour</a:t>
            </a:r>
            <a:r>
              <a:rPr lang="en-US" dirty="0"/>
              <a:t> eigenstates with the superposition involving p and q (for the mixing of B0).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nl-NL" dirty="0"/>
          </a:p>
        </p:txBody>
      </p:sp>
      <p:sp>
        <p:nvSpPr>
          <p:cNvPr id="4" name="Tijdelijke aanduiding voor dianummer 3">
            <a:extLst>
              <a:ext uri="{FF2B5EF4-FFF2-40B4-BE49-F238E27FC236}">
                <a16:creationId xmlns:a16="http://schemas.microsoft.com/office/drawing/2014/main" id="{CBBE16E2-76F1-4C6F-9B8F-5D6EBA2C9EFF}"/>
              </a:ext>
            </a:extLst>
          </p:cNvPr>
          <p:cNvSpPr>
            <a:spLocks noGrp="1"/>
          </p:cNvSpPr>
          <p:nvPr>
            <p:ph type="sldNum" sz="quarter" idx="5"/>
          </p:nvPr>
        </p:nvSpPr>
        <p:spPr/>
        <p:txBody>
          <a:bodyPr/>
          <a:lstStyle/>
          <a:p>
            <a:fld id="{1691BAE0-51A8-4397-B1C5-BBA186DFB7D7}" type="slidenum">
              <a:rPr lang="nl-NL" smtClean="0"/>
              <a:t>5</a:t>
            </a:fld>
            <a:endParaRPr lang="nl-NL"/>
          </a:p>
        </p:txBody>
      </p:sp>
    </p:spTree>
    <p:extLst>
      <p:ext uri="{BB962C8B-B14F-4D97-AF65-F5344CB8AC3E}">
        <p14:creationId xmlns:p14="http://schemas.microsoft.com/office/powerpoint/2010/main" val="2127603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1C01A-FF0B-2713-C91E-36154DCE9E7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539450A-F6EE-C46D-18F1-E46CA88F894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5FBFC1C-C8BF-9211-7F05-36C7584770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channels that I am interested in, so again B0 to J/psi </a:t>
            </a:r>
            <a:r>
              <a:rPr lang="en-US" dirty="0" err="1"/>
              <a:t>Kshort</a:t>
            </a:r>
            <a:r>
              <a:rPr lang="en-US" dirty="0"/>
              <a:t> and </a:t>
            </a:r>
            <a:r>
              <a:rPr lang="en-US" dirty="0" err="1"/>
              <a:t>Kstar</a:t>
            </a:r>
            <a:r>
              <a:rPr lang="en-US" dirty="0"/>
              <a:t>. rom </a:t>
            </a:r>
            <a:r>
              <a:rPr lang="en-US" dirty="0" err="1"/>
              <a:t>feynman</a:t>
            </a:r>
            <a:r>
              <a:rPr lang="en-US" dirty="0"/>
              <a:t> diagrams and filling in lambda in the master equations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DGd</a:t>
            </a:r>
            <a:r>
              <a:rPr lang="nl-NL" dirty="0"/>
              <a:t> </a:t>
            </a:r>
            <a:r>
              <a:rPr lang="nl-NL" dirty="0" err="1"/>
              <a:t>controls</a:t>
            </a:r>
            <a:r>
              <a:rPr lang="nl-NL" dirty="0"/>
              <a:t> </a:t>
            </a:r>
            <a:r>
              <a:rPr lang="nl-NL" dirty="0" err="1"/>
              <a:t>hyperbolic</a:t>
            </a:r>
            <a:r>
              <a:rPr lang="nl-NL" dirty="0"/>
              <a:t> </a:t>
            </a:r>
            <a:r>
              <a:rPr lang="nl-NL" dirty="0" err="1"/>
              <a:t>terms</a:t>
            </a:r>
            <a:r>
              <a:rPr lang="nl-NL" dirty="0"/>
              <a:t> in pdf -&gt; </a:t>
            </a:r>
            <a:r>
              <a:rPr lang="nl-NL" dirty="0" err="1"/>
              <a:t>mostly</a:t>
            </a:r>
            <a:r>
              <a:rPr lang="nl-NL" dirty="0"/>
              <a:t> </a:t>
            </a:r>
            <a:r>
              <a:rPr lang="nl-NL" dirty="0" err="1"/>
              <a:t>sensitive</a:t>
            </a:r>
            <a:r>
              <a:rPr lang="nl-NL" dirty="0"/>
              <a:t> </a:t>
            </a:r>
            <a:r>
              <a:rPr lang="nl-NL" dirty="0" err="1"/>
              <a:t>to</a:t>
            </a:r>
            <a:r>
              <a:rPr lang="nl-NL" dirty="0"/>
              <a:t> </a:t>
            </a:r>
            <a:r>
              <a:rPr lang="nl-NL" dirty="0" err="1"/>
              <a:t>DGd</a:t>
            </a:r>
            <a:r>
              <a:rPr lang="nl-NL" dirty="0"/>
              <a:t> in CP-eigenstate </a:t>
            </a:r>
            <a:r>
              <a:rPr lang="nl-NL" dirty="0" err="1"/>
              <a:t>channels</a:t>
            </a:r>
            <a:endParaRPr lang="nl-NL" dirty="0"/>
          </a:p>
          <a:p>
            <a:endParaRPr lang="nl-NL" dirty="0"/>
          </a:p>
          <a:p>
            <a:r>
              <a:rPr lang="nl-NL" dirty="0"/>
              <a:t>K0s eigenstate of </a:t>
            </a:r>
            <a:r>
              <a:rPr lang="nl-NL" dirty="0" err="1"/>
              <a:t>kaon</a:t>
            </a:r>
            <a:r>
              <a:rPr lang="nl-NL" dirty="0"/>
              <a:t> system (u and s quark), </a:t>
            </a:r>
            <a:r>
              <a:rPr lang="nl-NL" dirty="0" err="1"/>
              <a:t>decays</a:t>
            </a:r>
            <a:r>
              <a:rPr lang="nl-NL" dirty="0"/>
              <a:t> </a:t>
            </a:r>
            <a:r>
              <a:rPr lang="nl-NL" dirty="0" err="1"/>
              <a:t>to</a:t>
            </a:r>
            <a:r>
              <a:rPr lang="nl-NL" dirty="0"/>
              <a:t> pi </a:t>
            </a:r>
            <a:r>
              <a:rPr lang="nl-NL" dirty="0" err="1"/>
              <a:t>pi</a:t>
            </a:r>
            <a:r>
              <a:rPr lang="nl-NL" dirty="0"/>
              <a:t>.</a:t>
            </a:r>
          </a:p>
        </p:txBody>
      </p:sp>
      <p:sp>
        <p:nvSpPr>
          <p:cNvPr id="4" name="Tijdelijke aanduiding voor dianummer 3">
            <a:extLst>
              <a:ext uri="{FF2B5EF4-FFF2-40B4-BE49-F238E27FC236}">
                <a16:creationId xmlns:a16="http://schemas.microsoft.com/office/drawing/2014/main" id="{AB74D04E-7F13-6767-EFED-A407E7FD15F5}"/>
              </a:ext>
            </a:extLst>
          </p:cNvPr>
          <p:cNvSpPr>
            <a:spLocks noGrp="1"/>
          </p:cNvSpPr>
          <p:nvPr>
            <p:ph type="sldNum" sz="quarter" idx="5"/>
          </p:nvPr>
        </p:nvSpPr>
        <p:spPr/>
        <p:txBody>
          <a:bodyPr/>
          <a:lstStyle/>
          <a:p>
            <a:fld id="{1691BAE0-51A8-4397-B1C5-BBA186DFB7D7}" type="slidenum">
              <a:rPr lang="nl-NL" smtClean="0"/>
              <a:t>6</a:t>
            </a:fld>
            <a:endParaRPr lang="nl-NL"/>
          </a:p>
        </p:txBody>
      </p:sp>
    </p:spTree>
    <p:extLst>
      <p:ext uri="{BB962C8B-B14F-4D97-AF65-F5344CB8AC3E}">
        <p14:creationId xmlns:p14="http://schemas.microsoft.com/office/powerpoint/2010/main" val="2388858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D9C8D-D78E-FF9E-2013-F304793836A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B80923A-8726-D542-16F3-08263C09F65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7F6D465-5948-E576-A999-5E0AE620FE1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channels that I am interested in, so again B0 to J/psi </a:t>
            </a:r>
            <a:r>
              <a:rPr lang="en-US" dirty="0" err="1"/>
              <a:t>Kshort</a:t>
            </a:r>
            <a:r>
              <a:rPr lang="en-US" dirty="0"/>
              <a:t> and </a:t>
            </a:r>
            <a:r>
              <a:rPr lang="en-US" dirty="0" err="1"/>
              <a:t>Kstar</a:t>
            </a:r>
            <a:r>
              <a:rPr lang="en-US" dirty="0"/>
              <a:t>. rom </a:t>
            </a:r>
            <a:r>
              <a:rPr lang="en-US" dirty="0" err="1"/>
              <a:t>feynman</a:t>
            </a:r>
            <a:r>
              <a:rPr lang="en-US" dirty="0"/>
              <a:t> diagrams and filling in lambda in the master equations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DGd</a:t>
            </a:r>
            <a:r>
              <a:rPr lang="nl-NL" dirty="0"/>
              <a:t> </a:t>
            </a:r>
            <a:r>
              <a:rPr lang="nl-NL" dirty="0" err="1"/>
              <a:t>controls</a:t>
            </a:r>
            <a:r>
              <a:rPr lang="nl-NL" dirty="0"/>
              <a:t> </a:t>
            </a:r>
            <a:r>
              <a:rPr lang="nl-NL" dirty="0" err="1"/>
              <a:t>hyperbolic</a:t>
            </a:r>
            <a:r>
              <a:rPr lang="nl-NL" dirty="0"/>
              <a:t> </a:t>
            </a:r>
            <a:r>
              <a:rPr lang="nl-NL" dirty="0" err="1"/>
              <a:t>terms</a:t>
            </a:r>
            <a:r>
              <a:rPr lang="nl-NL" dirty="0"/>
              <a:t> in pdf -&gt; </a:t>
            </a:r>
            <a:r>
              <a:rPr lang="nl-NL" dirty="0" err="1"/>
              <a:t>mostly</a:t>
            </a:r>
            <a:r>
              <a:rPr lang="nl-NL" dirty="0"/>
              <a:t> </a:t>
            </a:r>
            <a:r>
              <a:rPr lang="nl-NL" dirty="0" err="1"/>
              <a:t>sensitive</a:t>
            </a:r>
            <a:r>
              <a:rPr lang="nl-NL" dirty="0"/>
              <a:t> </a:t>
            </a:r>
            <a:r>
              <a:rPr lang="nl-NL" dirty="0" err="1"/>
              <a:t>to</a:t>
            </a:r>
            <a:r>
              <a:rPr lang="nl-NL" dirty="0"/>
              <a:t> </a:t>
            </a:r>
            <a:r>
              <a:rPr lang="nl-NL" dirty="0" err="1"/>
              <a:t>DGd</a:t>
            </a:r>
            <a:r>
              <a:rPr lang="nl-NL" dirty="0"/>
              <a:t> in CP-eigenstate </a:t>
            </a:r>
            <a:r>
              <a:rPr lang="nl-NL" dirty="0" err="1"/>
              <a:t>channels</a:t>
            </a:r>
            <a:endParaRPr lang="nl-NL" dirty="0"/>
          </a:p>
          <a:p>
            <a:endParaRPr lang="nl-NL" dirty="0"/>
          </a:p>
          <a:p>
            <a:r>
              <a:rPr lang="nl-NL" dirty="0"/>
              <a:t>K*0 </a:t>
            </a:r>
            <a:r>
              <a:rPr lang="nl-NL" dirty="0" err="1"/>
              <a:t>decay</a:t>
            </a:r>
            <a:r>
              <a:rPr lang="nl-NL" dirty="0"/>
              <a:t> </a:t>
            </a:r>
            <a:r>
              <a:rPr lang="nl-NL" dirty="0" err="1"/>
              <a:t>to</a:t>
            </a:r>
            <a:r>
              <a:rPr lang="nl-NL" dirty="0"/>
              <a:t> K pi</a:t>
            </a:r>
          </a:p>
        </p:txBody>
      </p:sp>
      <p:sp>
        <p:nvSpPr>
          <p:cNvPr id="4" name="Tijdelijke aanduiding voor dianummer 3">
            <a:extLst>
              <a:ext uri="{FF2B5EF4-FFF2-40B4-BE49-F238E27FC236}">
                <a16:creationId xmlns:a16="http://schemas.microsoft.com/office/drawing/2014/main" id="{8EA2A12F-8122-C96F-AB2C-C274A3DC8FA9}"/>
              </a:ext>
            </a:extLst>
          </p:cNvPr>
          <p:cNvSpPr>
            <a:spLocks noGrp="1"/>
          </p:cNvSpPr>
          <p:nvPr>
            <p:ph type="sldNum" sz="quarter" idx="5"/>
          </p:nvPr>
        </p:nvSpPr>
        <p:spPr/>
        <p:txBody>
          <a:bodyPr/>
          <a:lstStyle/>
          <a:p>
            <a:fld id="{1691BAE0-51A8-4397-B1C5-BBA186DFB7D7}" type="slidenum">
              <a:rPr lang="nl-NL" smtClean="0"/>
              <a:t>7</a:t>
            </a:fld>
            <a:endParaRPr lang="nl-NL"/>
          </a:p>
        </p:txBody>
      </p:sp>
    </p:spTree>
    <p:extLst>
      <p:ext uri="{BB962C8B-B14F-4D97-AF65-F5344CB8AC3E}">
        <p14:creationId xmlns:p14="http://schemas.microsoft.com/office/powerpoint/2010/main" val="4236585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55083-2996-F67D-F57B-E520B47E0D0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BEAE636-7023-812E-1666-B0BD51CB502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285115E-4354-317B-9934-D6C0E6D5EA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The </a:t>
            </a:r>
            <a:r>
              <a:rPr lang="nl-NL" dirty="0" err="1"/>
              <a:t>Kstar</a:t>
            </a:r>
            <a:r>
              <a:rPr lang="nl-NL" dirty="0"/>
              <a:t> is </a:t>
            </a:r>
            <a:r>
              <a:rPr lang="nl-NL" dirty="0" err="1"/>
              <a:t>an</a:t>
            </a:r>
            <a:r>
              <a:rPr lang="nl-NL" dirty="0"/>
              <a:t> </a:t>
            </a:r>
            <a:r>
              <a:rPr lang="nl-NL" dirty="0" err="1"/>
              <a:t>excited</a:t>
            </a:r>
            <a:r>
              <a:rPr lang="nl-NL" dirty="0"/>
              <a:t> state of </a:t>
            </a:r>
            <a:r>
              <a:rPr lang="nl-NL" dirty="0" err="1"/>
              <a:t>the</a:t>
            </a:r>
            <a:r>
              <a:rPr lang="nl-NL" dirty="0"/>
              <a:t> </a:t>
            </a:r>
            <a:r>
              <a:rPr lang="nl-NL" dirty="0" err="1"/>
              <a:t>normal</a:t>
            </a:r>
            <a:r>
              <a:rPr lang="nl-NL" dirty="0"/>
              <a:t> K0. </a:t>
            </a:r>
            <a:r>
              <a:rPr lang="nl-NL" dirty="0" err="1"/>
              <a:t>the</a:t>
            </a:r>
            <a:r>
              <a:rPr lang="nl-NL" dirty="0"/>
              <a:t> quark spins are </a:t>
            </a:r>
            <a:r>
              <a:rPr lang="nl-NL" dirty="0" err="1"/>
              <a:t>aligned</a:t>
            </a:r>
            <a:r>
              <a:rPr lang="nl-NL" dirty="0"/>
              <a:t> making </a:t>
            </a:r>
            <a:r>
              <a:rPr lang="nl-NL" dirty="0" err="1"/>
              <a:t>it</a:t>
            </a:r>
            <a:r>
              <a:rPr lang="nl-NL" dirty="0"/>
              <a:t> have a spin of 1 </a:t>
            </a:r>
            <a:r>
              <a:rPr lang="nl-NL" dirty="0" err="1"/>
              <a:t>instead</a:t>
            </a:r>
            <a:r>
              <a:rPr lang="nl-NL" dirty="0"/>
              <a:t> of 0. The </a:t>
            </a:r>
            <a:r>
              <a:rPr lang="nl-NL" dirty="0" err="1"/>
              <a:t>Kstar</a:t>
            </a:r>
            <a:r>
              <a:rPr lang="nl-NL" dirty="0"/>
              <a:t> </a:t>
            </a:r>
            <a:r>
              <a:rPr lang="nl-NL" dirty="0" err="1"/>
              <a:t>decays</a:t>
            </a:r>
            <a:r>
              <a:rPr lang="nl-NL" dirty="0"/>
              <a:t> </a:t>
            </a:r>
            <a:r>
              <a:rPr lang="nl-NL" dirty="0" err="1"/>
              <a:t>into</a:t>
            </a:r>
            <a:r>
              <a:rPr lang="nl-NL" dirty="0"/>
              <a:t> a non-</a:t>
            </a:r>
            <a:r>
              <a:rPr lang="nl-NL" dirty="0" err="1"/>
              <a:t>excited</a:t>
            </a:r>
            <a:r>
              <a:rPr lang="nl-NL" dirty="0"/>
              <a:t> </a:t>
            </a:r>
            <a:r>
              <a:rPr lang="nl-NL" dirty="0" err="1"/>
              <a:t>kaon</a:t>
            </a:r>
            <a:r>
              <a:rPr lang="nl-NL" dirty="0"/>
              <a:t> and a pion.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The </a:t>
            </a:r>
            <a:r>
              <a:rPr lang="nl-NL" dirty="0" err="1"/>
              <a:t>main</a:t>
            </a:r>
            <a:r>
              <a:rPr lang="nl-NL" dirty="0"/>
              <a:t> </a:t>
            </a:r>
            <a:r>
              <a:rPr lang="nl-NL" dirty="0" err="1"/>
              <a:t>difference</a:t>
            </a:r>
            <a:r>
              <a:rPr lang="nl-NL" dirty="0"/>
              <a:t> is that </a:t>
            </a:r>
            <a:r>
              <a:rPr lang="nl-NL" dirty="0" err="1"/>
              <a:t>for</a:t>
            </a:r>
            <a:r>
              <a:rPr lang="nl-NL" dirty="0"/>
              <a:t> </a:t>
            </a:r>
            <a:r>
              <a:rPr lang="nl-NL" dirty="0" err="1"/>
              <a:t>Kstar</a:t>
            </a:r>
            <a:r>
              <a:rPr lang="nl-NL" dirty="0"/>
              <a:t>, a B0 can </a:t>
            </a:r>
            <a:r>
              <a:rPr lang="nl-NL" dirty="0" err="1"/>
              <a:t>only</a:t>
            </a:r>
            <a:r>
              <a:rPr lang="nl-NL" dirty="0"/>
              <a:t> go </a:t>
            </a:r>
            <a:r>
              <a:rPr lang="nl-NL" dirty="0" err="1"/>
              <a:t>to</a:t>
            </a:r>
            <a:r>
              <a:rPr lang="nl-NL" dirty="0"/>
              <a:t> a </a:t>
            </a:r>
            <a:r>
              <a:rPr lang="nl-NL" dirty="0" err="1"/>
              <a:t>Kstar</a:t>
            </a:r>
            <a:r>
              <a:rPr lang="nl-NL" dirty="0"/>
              <a:t> and </a:t>
            </a:r>
            <a:r>
              <a:rPr lang="nl-NL" dirty="0" err="1"/>
              <a:t>an</a:t>
            </a:r>
            <a:r>
              <a:rPr lang="nl-NL" dirty="0"/>
              <a:t> antiB0 can </a:t>
            </a:r>
            <a:r>
              <a:rPr lang="nl-NL" dirty="0" err="1"/>
              <a:t>only</a:t>
            </a:r>
            <a:r>
              <a:rPr lang="nl-NL" dirty="0"/>
              <a:t> go </a:t>
            </a:r>
            <a:r>
              <a:rPr lang="nl-NL" dirty="0" err="1"/>
              <a:t>to</a:t>
            </a:r>
            <a:r>
              <a:rPr lang="nl-NL" dirty="0"/>
              <a:t> </a:t>
            </a:r>
            <a:r>
              <a:rPr lang="nl-NL" dirty="0" err="1"/>
              <a:t>an</a:t>
            </a:r>
            <a:r>
              <a:rPr lang="nl-NL" dirty="0"/>
              <a:t> anti </a:t>
            </a:r>
            <a:r>
              <a:rPr lang="nl-NL" dirty="0" err="1"/>
              <a:t>Kstar</a:t>
            </a:r>
            <a:r>
              <a:rPr lang="nl-NL" dirty="0"/>
              <a:t>, </a:t>
            </a:r>
            <a:r>
              <a:rPr lang="nl-NL" dirty="0" err="1"/>
              <a:t>while</a:t>
            </a:r>
            <a:r>
              <a:rPr lang="nl-NL" dirty="0"/>
              <a:t> </a:t>
            </a:r>
            <a:r>
              <a:rPr lang="nl-NL" dirty="0" err="1"/>
              <a:t>for</a:t>
            </a:r>
            <a:r>
              <a:rPr lang="nl-NL" dirty="0"/>
              <a:t> </a:t>
            </a:r>
            <a:r>
              <a:rPr lang="nl-NL" dirty="0" err="1"/>
              <a:t>the</a:t>
            </a:r>
            <a:r>
              <a:rPr lang="nl-NL" dirty="0"/>
              <a:t> </a:t>
            </a:r>
            <a:r>
              <a:rPr lang="nl-NL" dirty="0" err="1"/>
              <a:t>Kshort</a:t>
            </a:r>
            <a:r>
              <a:rPr lang="nl-NL" dirty="0"/>
              <a:t>, </a:t>
            </a:r>
            <a:r>
              <a:rPr lang="nl-NL" dirty="0" err="1"/>
              <a:t>both</a:t>
            </a:r>
            <a:r>
              <a:rPr lang="nl-NL" dirty="0"/>
              <a:t> B0 and anti-B0 can go </a:t>
            </a:r>
            <a:r>
              <a:rPr lang="nl-NL" dirty="0" err="1"/>
              <a:t>to</a:t>
            </a:r>
            <a:r>
              <a:rPr lang="nl-NL" dirty="0"/>
              <a:t> </a:t>
            </a:r>
            <a:r>
              <a:rPr lang="nl-NL" dirty="0" err="1"/>
              <a:t>Kshort</a:t>
            </a:r>
            <a:r>
              <a:rPr lang="nl-NL" dirty="0"/>
              <a:t>, </a:t>
            </a:r>
            <a:r>
              <a:rPr lang="nl-NL" dirty="0" err="1"/>
              <a:t>because</a:t>
            </a:r>
            <a:r>
              <a:rPr lang="nl-NL" dirty="0"/>
              <a:t> </a:t>
            </a:r>
            <a:r>
              <a:rPr lang="nl-NL" dirty="0" err="1"/>
              <a:t>Kshort</a:t>
            </a:r>
            <a:r>
              <a:rPr lang="nl-NL" dirty="0"/>
              <a:t> is </a:t>
            </a:r>
            <a:r>
              <a:rPr lang="nl-NL" dirty="0" err="1"/>
              <a:t>again</a:t>
            </a:r>
            <a:r>
              <a:rPr lang="nl-NL" dirty="0"/>
              <a:t> </a:t>
            </a:r>
            <a:r>
              <a:rPr lang="nl-NL" dirty="0" err="1"/>
              <a:t>an</a:t>
            </a:r>
            <a:r>
              <a:rPr lang="nl-NL" dirty="0"/>
              <a:t> eigenstate of </a:t>
            </a:r>
            <a:r>
              <a:rPr lang="nl-NL" dirty="0" err="1"/>
              <a:t>the</a:t>
            </a:r>
            <a:r>
              <a:rPr lang="nl-NL" dirty="0"/>
              <a:t> </a:t>
            </a:r>
            <a:r>
              <a:rPr lang="nl-NL" dirty="0" err="1"/>
              <a:t>hamiltonian</a:t>
            </a:r>
            <a:r>
              <a:rPr lang="nl-NL" dirty="0"/>
              <a:t>, but </a:t>
            </a:r>
            <a:r>
              <a:rPr lang="nl-NL" dirty="0" err="1"/>
              <a:t>now</a:t>
            </a:r>
            <a:r>
              <a:rPr lang="nl-NL" dirty="0"/>
              <a:t> </a:t>
            </a:r>
            <a:r>
              <a:rPr lang="nl-NL" dirty="0" err="1"/>
              <a:t>for</a:t>
            </a:r>
            <a:r>
              <a:rPr lang="nl-NL" dirty="0"/>
              <a:t> </a:t>
            </a:r>
            <a:r>
              <a:rPr lang="nl-NL" dirty="0" err="1"/>
              <a:t>the</a:t>
            </a:r>
            <a:r>
              <a:rPr lang="nl-NL" dirty="0"/>
              <a:t> </a:t>
            </a:r>
            <a:r>
              <a:rPr lang="nl-NL" dirty="0" err="1"/>
              <a:t>Kaon</a:t>
            </a:r>
            <a:r>
              <a:rPr lang="nl-NL" dirty="0"/>
              <a:t> system. </a:t>
            </a:r>
            <a:r>
              <a:rPr lang="nl-NL" dirty="0" err="1"/>
              <a:t>So</a:t>
            </a:r>
            <a:r>
              <a:rPr lang="nl-NL" dirty="0"/>
              <a:t> </a:t>
            </a:r>
            <a:r>
              <a:rPr lang="nl-NL" dirty="0" err="1"/>
              <a:t>the</a:t>
            </a:r>
            <a:r>
              <a:rPr lang="nl-NL" dirty="0"/>
              <a:t> </a:t>
            </a:r>
            <a:r>
              <a:rPr lang="nl-NL" dirty="0" err="1"/>
              <a:t>Kshort</a:t>
            </a:r>
            <a:r>
              <a:rPr lang="nl-NL" dirty="0"/>
              <a:t> is a </a:t>
            </a:r>
            <a:r>
              <a:rPr lang="nl-NL" dirty="0" err="1"/>
              <a:t>linear</a:t>
            </a:r>
            <a:r>
              <a:rPr lang="nl-NL" dirty="0"/>
              <a:t> </a:t>
            </a:r>
            <a:r>
              <a:rPr lang="nl-NL" dirty="0" err="1"/>
              <a:t>combination</a:t>
            </a:r>
            <a:r>
              <a:rPr lang="nl-NL" dirty="0"/>
              <a:t> of K0 and antiK0.</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DGd</a:t>
            </a:r>
            <a:r>
              <a:rPr lang="nl-NL" dirty="0"/>
              <a:t> </a:t>
            </a:r>
            <a:r>
              <a:rPr lang="nl-NL" dirty="0" err="1"/>
              <a:t>controls</a:t>
            </a:r>
            <a:r>
              <a:rPr lang="nl-NL" dirty="0"/>
              <a:t> </a:t>
            </a:r>
            <a:r>
              <a:rPr lang="nl-NL" dirty="0" err="1"/>
              <a:t>hyperbolic</a:t>
            </a:r>
            <a:r>
              <a:rPr lang="nl-NL" dirty="0"/>
              <a:t> </a:t>
            </a:r>
            <a:r>
              <a:rPr lang="nl-NL" dirty="0" err="1"/>
              <a:t>terms</a:t>
            </a:r>
            <a:r>
              <a:rPr lang="nl-NL" dirty="0"/>
              <a:t> in pdf -&gt; </a:t>
            </a:r>
            <a:r>
              <a:rPr lang="nl-NL" dirty="0" err="1"/>
              <a:t>sinh</a:t>
            </a:r>
            <a:r>
              <a:rPr lang="nl-NL" dirty="0"/>
              <a:t> in </a:t>
            </a:r>
            <a:r>
              <a:rPr lang="nl-NL" dirty="0" err="1"/>
              <a:t>Kshort</a:t>
            </a:r>
            <a:r>
              <a:rPr lang="nl-NL" dirty="0"/>
              <a:t> </a:t>
            </a:r>
            <a:r>
              <a:rPr lang="nl-NL" dirty="0" err="1"/>
              <a:t>thats</a:t>
            </a:r>
            <a:r>
              <a:rPr lang="nl-NL" dirty="0"/>
              <a:t> </a:t>
            </a:r>
            <a:r>
              <a:rPr lang="nl-NL" dirty="0" err="1"/>
              <a:t>not</a:t>
            </a:r>
            <a:r>
              <a:rPr lang="nl-NL" dirty="0"/>
              <a:t> in </a:t>
            </a:r>
            <a:r>
              <a:rPr lang="nl-NL" dirty="0" err="1"/>
              <a:t>Kstar</a:t>
            </a:r>
            <a:r>
              <a:rPr lang="nl-NL"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Note</a:t>
            </a:r>
            <a:r>
              <a:rPr lang="nl-NL" dirty="0"/>
              <a:t> that </a:t>
            </a:r>
            <a:r>
              <a:rPr lang="nl-NL" dirty="0" err="1"/>
              <a:t>the</a:t>
            </a:r>
            <a:r>
              <a:rPr lang="nl-NL" dirty="0"/>
              <a:t> </a:t>
            </a:r>
            <a:r>
              <a:rPr lang="nl-NL" dirty="0" err="1"/>
              <a:t>decay</a:t>
            </a:r>
            <a:r>
              <a:rPr lang="nl-NL" dirty="0"/>
              <a:t> </a:t>
            </a:r>
            <a:r>
              <a:rPr lang="nl-NL" dirty="0" err="1"/>
              <a:t>rates</a:t>
            </a:r>
            <a:r>
              <a:rPr lang="nl-NL" dirty="0"/>
              <a:t> are </a:t>
            </a:r>
            <a:r>
              <a:rPr lang="nl-NL" dirty="0" err="1"/>
              <a:t>averaging</a:t>
            </a:r>
            <a:r>
              <a:rPr lang="nl-NL" dirty="0"/>
              <a:t> over </a:t>
            </a:r>
            <a:r>
              <a:rPr lang="nl-NL" dirty="0" err="1"/>
              <a:t>the</a:t>
            </a:r>
            <a:r>
              <a:rPr lang="nl-NL" dirty="0"/>
              <a:t> B0 and anti-B0 </a:t>
            </a:r>
            <a:r>
              <a:rPr lang="nl-NL" dirty="0" err="1"/>
              <a:t>states</a:t>
            </a:r>
            <a:r>
              <a:rPr lang="nl-NL" dirty="0"/>
              <a:t>, </a:t>
            </a:r>
            <a:r>
              <a:rPr lang="nl-NL" dirty="0" err="1"/>
              <a:t>so</a:t>
            </a:r>
            <a:r>
              <a:rPr lang="nl-NL" dirty="0"/>
              <a:t> these are </a:t>
            </a:r>
            <a:r>
              <a:rPr lang="nl-NL" dirty="0" err="1"/>
              <a:t>untagged</a:t>
            </a:r>
            <a:r>
              <a:rPr lang="nl-NL" dirty="0"/>
              <a:t> </a:t>
            </a:r>
            <a:r>
              <a:rPr lang="nl-NL" dirty="0" err="1"/>
              <a:t>decay</a:t>
            </a:r>
            <a:r>
              <a:rPr lang="nl-NL" dirty="0"/>
              <a:t> </a:t>
            </a:r>
            <a:r>
              <a:rPr lang="nl-NL" dirty="0" err="1"/>
              <a:t>rates</a:t>
            </a:r>
            <a:r>
              <a:rPr lang="nl-NL" dirty="0"/>
              <a:t>. </a:t>
            </a:r>
          </a:p>
          <a:p>
            <a:endParaRPr lang="nl-NL" dirty="0"/>
          </a:p>
          <a:p>
            <a:endParaRPr lang="nl-NL" dirty="0"/>
          </a:p>
          <a:p>
            <a:endParaRPr lang="nl-NL" dirty="0"/>
          </a:p>
        </p:txBody>
      </p:sp>
      <p:sp>
        <p:nvSpPr>
          <p:cNvPr id="4" name="Tijdelijke aanduiding voor dianummer 3">
            <a:extLst>
              <a:ext uri="{FF2B5EF4-FFF2-40B4-BE49-F238E27FC236}">
                <a16:creationId xmlns:a16="http://schemas.microsoft.com/office/drawing/2014/main" id="{43056C14-9CD4-2410-9B32-1C873E7635E9}"/>
              </a:ext>
            </a:extLst>
          </p:cNvPr>
          <p:cNvSpPr>
            <a:spLocks noGrp="1"/>
          </p:cNvSpPr>
          <p:nvPr>
            <p:ph type="sldNum" sz="quarter" idx="5"/>
          </p:nvPr>
        </p:nvSpPr>
        <p:spPr/>
        <p:txBody>
          <a:bodyPr/>
          <a:lstStyle/>
          <a:p>
            <a:fld id="{1691BAE0-51A8-4397-B1C5-BBA186DFB7D7}" type="slidenum">
              <a:rPr lang="nl-NL" smtClean="0"/>
              <a:t>8</a:t>
            </a:fld>
            <a:endParaRPr lang="nl-NL"/>
          </a:p>
        </p:txBody>
      </p:sp>
    </p:spTree>
    <p:extLst>
      <p:ext uri="{BB962C8B-B14F-4D97-AF65-F5344CB8AC3E}">
        <p14:creationId xmlns:p14="http://schemas.microsoft.com/office/powerpoint/2010/main" val="1226707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2D1BA-4314-E026-0CBA-CDC55CC1A1C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0B04BED-24A7-C335-7CDD-74D889181F8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E578485-5B16-5553-2027-C02190D81A28}"/>
              </a:ext>
            </a:extLst>
          </p:cNvPr>
          <p:cNvSpPr>
            <a:spLocks noGrp="1"/>
          </p:cNvSpPr>
          <p:nvPr>
            <p:ph type="body" idx="1"/>
          </p:nvPr>
        </p:nvSpPr>
        <p:spPr/>
        <p:txBody>
          <a:bodyPr/>
          <a:lstStyle/>
          <a:p>
            <a:r>
              <a:rPr lang="nl-NL" dirty="0" err="1"/>
              <a:t>To</a:t>
            </a:r>
            <a:r>
              <a:rPr lang="nl-NL" dirty="0"/>
              <a:t> </a:t>
            </a:r>
            <a:r>
              <a:rPr lang="nl-NL" dirty="0" err="1"/>
              <a:t>see</a:t>
            </a:r>
            <a:r>
              <a:rPr lang="nl-NL" dirty="0"/>
              <a:t> </a:t>
            </a:r>
            <a:r>
              <a:rPr lang="nl-NL" dirty="0" err="1"/>
              <a:t>the</a:t>
            </a:r>
            <a:r>
              <a:rPr lang="nl-NL" dirty="0"/>
              <a:t> </a:t>
            </a:r>
            <a:r>
              <a:rPr lang="nl-NL" dirty="0" err="1"/>
              <a:t>dependency</a:t>
            </a:r>
            <a:r>
              <a:rPr lang="nl-NL" dirty="0"/>
              <a:t> of deltagamma a bit more </a:t>
            </a:r>
            <a:r>
              <a:rPr lang="nl-NL" dirty="0" err="1"/>
              <a:t>clear</a:t>
            </a:r>
            <a:r>
              <a:rPr lang="nl-NL" dirty="0"/>
              <a:t>, you can look at this </a:t>
            </a:r>
            <a:r>
              <a:rPr lang="nl-NL" dirty="0" err="1"/>
              <a:t>animation</a:t>
            </a:r>
            <a:r>
              <a:rPr lang="nl-NL" dirty="0"/>
              <a:t>. In </a:t>
            </a:r>
            <a:r>
              <a:rPr lang="nl-NL" dirty="0" err="1"/>
              <a:t>the</a:t>
            </a:r>
            <a:r>
              <a:rPr lang="nl-NL" dirty="0"/>
              <a:t> </a:t>
            </a:r>
            <a:r>
              <a:rPr lang="nl-NL" dirty="0" err="1"/>
              <a:t>left</a:t>
            </a:r>
            <a:r>
              <a:rPr lang="nl-NL" dirty="0"/>
              <a:t> plot… in </a:t>
            </a:r>
            <a:r>
              <a:rPr lang="nl-NL" dirty="0" err="1"/>
              <a:t>the</a:t>
            </a:r>
            <a:r>
              <a:rPr lang="nl-NL" dirty="0"/>
              <a:t> right plot… -&gt; way </a:t>
            </a:r>
            <a:r>
              <a:rPr lang="nl-NL" dirty="0" err="1"/>
              <a:t>easier</a:t>
            </a:r>
            <a:r>
              <a:rPr lang="nl-NL" dirty="0"/>
              <a:t> </a:t>
            </a:r>
            <a:r>
              <a:rPr lang="nl-NL" dirty="0" err="1"/>
              <a:t>to</a:t>
            </a:r>
            <a:r>
              <a:rPr lang="nl-NL" dirty="0"/>
              <a:t> </a:t>
            </a:r>
            <a:r>
              <a:rPr lang="nl-NL" dirty="0" err="1"/>
              <a:t>distinguish</a:t>
            </a:r>
            <a:r>
              <a:rPr lang="nl-NL" dirty="0"/>
              <a:t> </a:t>
            </a:r>
            <a:r>
              <a:rPr lang="nl-NL" dirty="0" err="1"/>
              <a:t>for</a:t>
            </a:r>
            <a:r>
              <a:rPr lang="nl-NL" dirty="0"/>
              <a:t> </a:t>
            </a:r>
            <a:r>
              <a:rPr lang="nl-NL" dirty="0" err="1"/>
              <a:t>larger</a:t>
            </a:r>
            <a:r>
              <a:rPr lang="nl-NL" dirty="0"/>
              <a:t> deltagamma. In </a:t>
            </a:r>
            <a:r>
              <a:rPr lang="nl-NL" dirty="0" err="1"/>
              <a:t>addition</a:t>
            </a:r>
            <a:r>
              <a:rPr lang="nl-NL" dirty="0"/>
              <a:t>, </a:t>
            </a:r>
            <a:r>
              <a:rPr lang="nl-NL" dirty="0" err="1"/>
              <a:t>it</a:t>
            </a:r>
            <a:r>
              <a:rPr lang="nl-NL" dirty="0"/>
              <a:t> is </a:t>
            </a:r>
            <a:r>
              <a:rPr lang="nl-NL" dirty="0" err="1"/>
              <a:t>always</a:t>
            </a:r>
            <a:r>
              <a:rPr lang="nl-NL" dirty="0"/>
              <a:t> </a:t>
            </a:r>
            <a:r>
              <a:rPr lang="nl-NL" dirty="0" err="1"/>
              <a:t>easier</a:t>
            </a:r>
            <a:r>
              <a:rPr lang="nl-NL" dirty="0"/>
              <a:t> </a:t>
            </a:r>
            <a:r>
              <a:rPr lang="nl-NL" dirty="0" err="1"/>
              <a:t>to</a:t>
            </a:r>
            <a:r>
              <a:rPr lang="nl-NL" dirty="0"/>
              <a:t> </a:t>
            </a:r>
            <a:r>
              <a:rPr lang="nl-NL" dirty="0" err="1"/>
              <a:t>distinguish</a:t>
            </a:r>
            <a:r>
              <a:rPr lang="nl-NL" dirty="0"/>
              <a:t> </a:t>
            </a:r>
            <a:r>
              <a:rPr lang="nl-NL" dirty="0" err="1"/>
              <a:t>the</a:t>
            </a:r>
            <a:r>
              <a:rPr lang="nl-NL" dirty="0"/>
              <a:t> </a:t>
            </a:r>
            <a:r>
              <a:rPr lang="nl-NL" dirty="0" err="1"/>
              <a:t>ratios</a:t>
            </a:r>
            <a:r>
              <a:rPr lang="nl-NL" dirty="0"/>
              <a:t>, </a:t>
            </a:r>
            <a:r>
              <a:rPr lang="nl-NL" dirty="0" err="1"/>
              <a:t>than</a:t>
            </a:r>
            <a:r>
              <a:rPr lang="nl-NL" dirty="0"/>
              <a:t> </a:t>
            </a:r>
            <a:r>
              <a:rPr lang="nl-NL" dirty="0" err="1"/>
              <a:t>the</a:t>
            </a:r>
            <a:r>
              <a:rPr lang="nl-NL" dirty="0"/>
              <a:t> </a:t>
            </a:r>
            <a:r>
              <a:rPr lang="nl-NL" dirty="0" err="1"/>
              <a:t>normal</a:t>
            </a:r>
            <a:r>
              <a:rPr lang="nl-NL" dirty="0"/>
              <a:t> </a:t>
            </a:r>
            <a:r>
              <a:rPr lang="nl-NL" dirty="0" err="1"/>
              <a:t>decay</a:t>
            </a:r>
            <a:r>
              <a:rPr lang="nl-NL" dirty="0"/>
              <a:t> time </a:t>
            </a:r>
            <a:r>
              <a:rPr lang="nl-NL" dirty="0" err="1"/>
              <a:t>pdfs</a:t>
            </a:r>
            <a:r>
              <a:rPr lang="nl-NL" dirty="0"/>
              <a:t>. </a:t>
            </a:r>
          </a:p>
          <a:p>
            <a:endParaRPr lang="nl-NL" dirty="0"/>
          </a:p>
          <a:p>
            <a:r>
              <a:rPr lang="nl-NL" dirty="0" err="1"/>
              <a:t>So</a:t>
            </a:r>
            <a:r>
              <a:rPr lang="nl-NL" dirty="0"/>
              <a:t> this </a:t>
            </a:r>
            <a:r>
              <a:rPr lang="nl-NL" dirty="0" err="1"/>
              <a:t>would</a:t>
            </a:r>
            <a:r>
              <a:rPr lang="nl-NL" dirty="0"/>
              <a:t> hint that </a:t>
            </a:r>
            <a:r>
              <a:rPr lang="nl-NL" dirty="0" err="1"/>
              <a:t>using</a:t>
            </a:r>
            <a:r>
              <a:rPr lang="nl-NL" dirty="0"/>
              <a:t> </a:t>
            </a:r>
            <a:r>
              <a:rPr lang="nl-NL" dirty="0" err="1"/>
              <a:t>the</a:t>
            </a:r>
            <a:r>
              <a:rPr lang="nl-NL" dirty="0"/>
              <a:t> ratio of </a:t>
            </a:r>
            <a:r>
              <a:rPr lang="nl-NL" dirty="0" err="1"/>
              <a:t>the</a:t>
            </a:r>
            <a:r>
              <a:rPr lang="nl-NL" dirty="0"/>
              <a:t> samples is </a:t>
            </a:r>
            <a:r>
              <a:rPr lang="nl-NL" dirty="0" err="1"/>
              <a:t>advantageous</a:t>
            </a:r>
            <a:r>
              <a:rPr lang="nl-NL" dirty="0"/>
              <a:t> </a:t>
            </a:r>
            <a:r>
              <a:rPr lang="nl-NL" dirty="0" err="1"/>
              <a:t>for</a:t>
            </a:r>
            <a:r>
              <a:rPr lang="nl-NL" dirty="0"/>
              <a:t> </a:t>
            </a:r>
            <a:r>
              <a:rPr lang="nl-NL" dirty="0" err="1"/>
              <a:t>the</a:t>
            </a:r>
            <a:r>
              <a:rPr lang="nl-NL" dirty="0"/>
              <a:t> delta gamma d analysis.</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Compare two ways of fitting simultaneously: new model directly using ratio of the two samples and </a:t>
            </a:r>
            <a:r>
              <a:rPr lang="en-US" sz="1200" dirty="0" err="1"/>
              <a:t>RooSimultaneous</a:t>
            </a:r>
            <a:r>
              <a:rPr lang="en-US" sz="1200" dirty="0"/>
              <a:t>, a built in function in </a:t>
            </a:r>
            <a:r>
              <a:rPr lang="en-US" sz="1200" dirty="0" err="1"/>
              <a:t>RooFit</a:t>
            </a:r>
            <a:r>
              <a:rPr lang="en-US" sz="1200" dirty="0"/>
              <a:t>.</a:t>
            </a:r>
            <a:endParaRPr lang="nl-NL" dirty="0"/>
          </a:p>
          <a:p>
            <a:endParaRPr lang="nl-NL" dirty="0"/>
          </a:p>
          <a:p>
            <a:r>
              <a:rPr lang="nl-NL" dirty="0"/>
              <a:t>f=0.5, </a:t>
            </a:r>
            <a:r>
              <a:rPr lang="nl-NL" dirty="0" err="1"/>
              <a:t>Gammad</a:t>
            </a:r>
            <a:r>
              <a:rPr lang="nl-NL" dirty="0"/>
              <a:t> is 0.65 </a:t>
            </a:r>
            <a:r>
              <a:rPr lang="nl-NL" dirty="0" err="1"/>
              <a:t>ps</a:t>
            </a:r>
            <a:r>
              <a:rPr lang="nl-NL" dirty="0"/>
              <a:t>^-1 here.</a:t>
            </a:r>
          </a:p>
          <a:p>
            <a:endParaRPr lang="nl-NL" dirty="0"/>
          </a:p>
          <a:p>
            <a:r>
              <a:rPr lang="nl-NL" dirty="0"/>
              <a:t>Most </a:t>
            </a:r>
            <a:r>
              <a:rPr lang="nl-NL" dirty="0" err="1"/>
              <a:t>sensitive</a:t>
            </a:r>
            <a:r>
              <a:rPr lang="nl-NL" dirty="0"/>
              <a:t> </a:t>
            </a:r>
            <a:r>
              <a:rPr lang="nl-NL" dirty="0" err="1"/>
              <a:t>around</a:t>
            </a:r>
            <a:r>
              <a:rPr lang="nl-NL" dirty="0"/>
              <a:t> </a:t>
            </a:r>
            <a:r>
              <a:rPr lang="nl-NL" dirty="0" err="1"/>
              <a:t>the</a:t>
            </a:r>
            <a:r>
              <a:rPr lang="nl-NL" dirty="0"/>
              <a:t> crossing, </a:t>
            </a:r>
            <a:r>
              <a:rPr lang="nl-NL" dirty="0" err="1"/>
              <a:t>which</a:t>
            </a:r>
            <a:r>
              <a:rPr lang="nl-NL" dirty="0"/>
              <a:t> is </a:t>
            </a:r>
            <a:r>
              <a:rPr lang="nl-NL" dirty="0" err="1"/>
              <a:t>where</a:t>
            </a:r>
            <a:r>
              <a:rPr lang="nl-NL" dirty="0"/>
              <a:t> </a:t>
            </a:r>
            <a:r>
              <a:rPr lang="nl-NL" dirty="0" err="1"/>
              <a:t>the</a:t>
            </a:r>
            <a:r>
              <a:rPr lang="nl-NL" dirty="0"/>
              <a:t> </a:t>
            </a:r>
            <a:r>
              <a:rPr lang="nl-NL" dirty="0" err="1"/>
              <a:t>derivative</a:t>
            </a:r>
            <a:r>
              <a:rPr lang="nl-NL" dirty="0"/>
              <a:t> of </a:t>
            </a:r>
            <a:r>
              <a:rPr lang="nl-NL" dirty="0" err="1"/>
              <a:t>the</a:t>
            </a:r>
            <a:r>
              <a:rPr lang="nl-NL" dirty="0"/>
              <a:t> ratio is </a:t>
            </a:r>
            <a:r>
              <a:rPr lang="nl-NL" dirty="0" err="1"/>
              <a:t>the</a:t>
            </a:r>
            <a:r>
              <a:rPr lang="nl-NL" dirty="0"/>
              <a:t> </a:t>
            </a:r>
            <a:r>
              <a:rPr lang="nl-NL" dirty="0" err="1"/>
              <a:t>largest</a:t>
            </a:r>
            <a:r>
              <a:rPr lang="nl-NL" dirty="0"/>
              <a:t>! </a:t>
            </a:r>
            <a:r>
              <a:rPr lang="nl-NL" dirty="0" err="1"/>
              <a:t>Derivative</a:t>
            </a:r>
            <a:r>
              <a:rPr lang="nl-NL" dirty="0"/>
              <a:t> as </a:t>
            </a:r>
            <a:r>
              <a:rPr lang="nl-NL" dirty="0" err="1"/>
              <a:t>function</a:t>
            </a:r>
            <a:r>
              <a:rPr lang="nl-NL" dirty="0"/>
              <a:t> of </a:t>
            </a:r>
            <a:r>
              <a:rPr lang="nl-NL" dirty="0" err="1"/>
              <a:t>DGd</a:t>
            </a:r>
            <a:r>
              <a:rPr lang="nl-NL" dirty="0"/>
              <a:t> </a:t>
            </a:r>
            <a:r>
              <a:rPr lang="nl-NL" dirty="0" err="1"/>
              <a:t>gets</a:t>
            </a:r>
            <a:r>
              <a:rPr lang="nl-NL" dirty="0"/>
              <a:t> </a:t>
            </a:r>
            <a:r>
              <a:rPr lang="nl-NL" dirty="0" err="1"/>
              <a:t>larger</a:t>
            </a:r>
            <a:r>
              <a:rPr lang="nl-NL" dirty="0"/>
              <a:t> </a:t>
            </a:r>
            <a:r>
              <a:rPr lang="nl-NL" dirty="0" err="1"/>
              <a:t>for</a:t>
            </a:r>
            <a:r>
              <a:rPr lang="nl-NL" dirty="0"/>
              <a:t> </a:t>
            </a:r>
            <a:r>
              <a:rPr lang="nl-NL" dirty="0" err="1"/>
              <a:t>higher</a:t>
            </a:r>
            <a:r>
              <a:rPr lang="nl-NL" dirty="0"/>
              <a:t> </a:t>
            </a:r>
            <a:r>
              <a:rPr lang="nl-NL" dirty="0" err="1"/>
              <a:t>lifetimes</a:t>
            </a:r>
            <a:r>
              <a:rPr lang="nl-NL" dirty="0"/>
              <a:t> </a:t>
            </a:r>
            <a:r>
              <a:rPr lang="nl-NL" dirty="0" err="1"/>
              <a:t>looking</a:t>
            </a:r>
            <a:r>
              <a:rPr lang="nl-NL" dirty="0"/>
              <a:t> at </a:t>
            </a:r>
            <a:r>
              <a:rPr lang="nl-NL" dirty="0" err="1"/>
              <a:t>the</a:t>
            </a:r>
            <a:r>
              <a:rPr lang="nl-NL" dirty="0"/>
              <a:t> </a:t>
            </a:r>
            <a:r>
              <a:rPr lang="nl-NL" dirty="0" err="1"/>
              <a:t>exponential</a:t>
            </a:r>
            <a:r>
              <a:rPr lang="nl-NL" dirty="0"/>
              <a:t> </a:t>
            </a:r>
            <a:r>
              <a:rPr lang="nl-NL" dirty="0" err="1"/>
              <a:t>decay</a:t>
            </a:r>
            <a:r>
              <a:rPr lang="nl-NL" dirty="0"/>
              <a:t> </a:t>
            </a:r>
            <a:r>
              <a:rPr lang="nl-NL" dirty="0" err="1"/>
              <a:t>functions</a:t>
            </a:r>
            <a:r>
              <a:rPr lang="nl-NL" dirty="0"/>
              <a:t>, but </a:t>
            </a:r>
            <a:r>
              <a:rPr lang="nl-NL" dirty="0" err="1"/>
              <a:t>weighting</a:t>
            </a:r>
            <a:r>
              <a:rPr lang="nl-NL" dirty="0"/>
              <a:t> </a:t>
            </a:r>
            <a:r>
              <a:rPr lang="nl-NL" dirty="0" err="1"/>
              <a:t>with</a:t>
            </a:r>
            <a:r>
              <a:rPr lang="nl-NL" dirty="0"/>
              <a:t> </a:t>
            </a:r>
            <a:r>
              <a:rPr lang="nl-NL" dirty="0" err="1"/>
              <a:t>yield</a:t>
            </a:r>
            <a:r>
              <a:rPr lang="nl-NL" dirty="0"/>
              <a:t> </a:t>
            </a:r>
            <a:r>
              <a:rPr lang="nl-NL" dirty="0" err="1"/>
              <a:t>gives</a:t>
            </a:r>
            <a:r>
              <a:rPr lang="nl-NL" dirty="0"/>
              <a:t> </a:t>
            </a:r>
            <a:r>
              <a:rPr lang="nl-NL" dirty="0" err="1"/>
              <a:t>highest</a:t>
            </a:r>
            <a:r>
              <a:rPr lang="nl-NL" dirty="0"/>
              <a:t> </a:t>
            </a:r>
            <a:r>
              <a:rPr lang="nl-NL" dirty="0" err="1"/>
              <a:t>sensitivity</a:t>
            </a:r>
            <a:r>
              <a:rPr lang="nl-NL" dirty="0"/>
              <a:t> at 1.58 </a:t>
            </a:r>
            <a:r>
              <a:rPr lang="nl-NL" dirty="0" err="1"/>
              <a:t>ish</a:t>
            </a:r>
            <a:r>
              <a:rPr lang="nl-NL" dirty="0"/>
              <a:t>.</a:t>
            </a:r>
          </a:p>
        </p:txBody>
      </p:sp>
      <p:sp>
        <p:nvSpPr>
          <p:cNvPr id="4" name="Tijdelijke aanduiding voor dianummer 3">
            <a:extLst>
              <a:ext uri="{FF2B5EF4-FFF2-40B4-BE49-F238E27FC236}">
                <a16:creationId xmlns:a16="http://schemas.microsoft.com/office/drawing/2014/main" id="{A2DBEA53-628D-6B1D-1159-69708FD44183}"/>
              </a:ext>
            </a:extLst>
          </p:cNvPr>
          <p:cNvSpPr>
            <a:spLocks noGrp="1"/>
          </p:cNvSpPr>
          <p:nvPr>
            <p:ph type="sldNum" sz="quarter" idx="5"/>
          </p:nvPr>
        </p:nvSpPr>
        <p:spPr/>
        <p:txBody>
          <a:bodyPr/>
          <a:lstStyle/>
          <a:p>
            <a:fld id="{1691BAE0-51A8-4397-B1C5-BBA186DFB7D7}" type="slidenum">
              <a:rPr lang="nl-NL" smtClean="0"/>
              <a:t>9</a:t>
            </a:fld>
            <a:endParaRPr lang="nl-NL"/>
          </a:p>
        </p:txBody>
      </p:sp>
    </p:spTree>
    <p:extLst>
      <p:ext uri="{BB962C8B-B14F-4D97-AF65-F5344CB8AC3E}">
        <p14:creationId xmlns:p14="http://schemas.microsoft.com/office/powerpoint/2010/main" val="4231894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9B4C0-B365-492D-9603-1C087F8A757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F5DE2C1-FB4D-B3C0-56FA-0E934CC064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332B8C2-958E-2341-C129-9CC6DB1F669C}"/>
              </a:ext>
            </a:extLst>
          </p:cNvPr>
          <p:cNvSpPr>
            <a:spLocks noGrp="1"/>
          </p:cNvSpPr>
          <p:nvPr>
            <p:ph type="dt" sz="half" idx="10"/>
          </p:nvPr>
        </p:nvSpPr>
        <p:spPr/>
        <p:txBody>
          <a:bodyPr/>
          <a:lstStyle/>
          <a:p>
            <a:r>
              <a:rPr lang="nl-NL"/>
              <a:t>20 April 2026</a:t>
            </a:r>
          </a:p>
        </p:txBody>
      </p:sp>
      <p:sp>
        <p:nvSpPr>
          <p:cNvPr id="5" name="Tijdelijke aanduiding voor voettekst 4">
            <a:extLst>
              <a:ext uri="{FF2B5EF4-FFF2-40B4-BE49-F238E27FC236}">
                <a16:creationId xmlns:a16="http://schemas.microsoft.com/office/drawing/2014/main" id="{41148B85-9FEE-2842-1561-26B6AEFFD74A}"/>
              </a:ext>
            </a:extLst>
          </p:cNvPr>
          <p:cNvSpPr>
            <a:spLocks noGrp="1"/>
          </p:cNvSpPr>
          <p:nvPr>
            <p:ph type="ftr" sz="quarter" idx="11"/>
          </p:nvPr>
        </p:nvSpPr>
        <p:spPr/>
        <p:txBody>
          <a:bodyPr/>
          <a:lstStyle/>
          <a:p>
            <a:r>
              <a:rPr lang="en-US"/>
              <a:t>Master’s Thesis Presentation, Lieke Gijsen</a:t>
            </a:r>
            <a:endParaRPr lang="nl-NL"/>
          </a:p>
        </p:txBody>
      </p:sp>
      <p:sp>
        <p:nvSpPr>
          <p:cNvPr id="6" name="Tijdelijke aanduiding voor dianummer 5">
            <a:extLst>
              <a:ext uri="{FF2B5EF4-FFF2-40B4-BE49-F238E27FC236}">
                <a16:creationId xmlns:a16="http://schemas.microsoft.com/office/drawing/2014/main" id="{0402C714-007D-E6AE-FDD5-D82C7D16471C}"/>
              </a:ext>
            </a:extLst>
          </p:cNvPr>
          <p:cNvSpPr>
            <a:spLocks noGrp="1"/>
          </p:cNvSpPr>
          <p:nvPr>
            <p:ph type="sldNum" sz="quarter" idx="12"/>
          </p:nvPr>
        </p:nvSpPr>
        <p:spPr/>
        <p:txBody>
          <a:bodyPr/>
          <a:lstStyle/>
          <a:p>
            <a:fld id="{158510D5-3426-4C62-991C-1ECF059CB502}" type="slidenum">
              <a:rPr lang="nl-NL" smtClean="0"/>
              <a:t>‹nr.›</a:t>
            </a:fld>
            <a:endParaRPr lang="nl-NL"/>
          </a:p>
        </p:txBody>
      </p:sp>
    </p:spTree>
    <p:extLst>
      <p:ext uri="{BB962C8B-B14F-4D97-AF65-F5344CB8AC3E}">
        <p14:creationId xmlns:p14="http://schemas.microsoft.com/office/powerpoint/2010/main" val="2579447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0A603B-AFAD-A2E6-EDD8-F9415D2C1C3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856F83A-F124-43E1-4938-55B9B407D33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C4EE36D-95FB-8730-835A-3D8D99850BDA}"/>
              </a:ext>
            </a:extLst>
          </p:cNvPr>
          <p:cNvSpPr>
            <a:spLocks noGrp="1"/>
          </p:cNvSpPr>
          <p:nvPr>
            <p:ph type="dt" sz="half" idx="10"/>
          </p:nvPr>
        </p:nvSpPr>
        <p:spPr/>
        <p:txBody>
          <a:bodyPr/>
          <a:lstStyle/>
          <a:p>
            <a:r>
              <a:rPr lang="nl-NL"/>
              <a:t>20 April 2026</a:t>
            </a:r>
          </a:p>
        </p:txBody>
      </p:sp>
      <p:sp>
        <p:nvSpPr>
          <p:cNvPr id="5" name="Tijdelijke aanduiding voor voettekst 4">
            <a:extLst>
              <a:ext uri="{FF2B5EF4-FFF2-40B4-BE49-F238E27FC236}">
                <a16:creationId xmlns:a16="http://schemas.microsoft.com/office/drawing/2014/main" id="{B5F9523A-A11D-0A73-C16E-CF9F670AD22B}"/>
              </a:ext>
            </a:extLst>
          </p:cNvPr>
          <p:cNvSpPr>
            <a:spLocks noGrp="1"/>
          </p:cNvSpPr>
          <p:nvPr>
            <p:ph type="ftr" sz="quarter" idx="11"/>
          </p:nvPr>
        </p:nvSpPr>
        <p:spPr/>
        <p:txBody>
          <a:bodyPr/>
          <a:lstStyle/>
          <a:p>
            <a:r>
              <a:rPr lang="en-US"/>
              <a:t>Master’s Thesis Presentation, Lieke Gijsen</a:t>
            </a:r>
            <a:endParaRPr lang="nl-NL"/>
          </a:p>
        </p:txBody>
      </p:sp>
      <p:sp>
        <p:nvSpPr>
          <p:cNvPr id="6" name="Tijdelijke aanduiding voor dianummer 5">
            <a:extLst>
              <a:ext uri="{FF2B5EF4-FFF2-40B4-BE49-F238E27FC236}">
                <a16:creationId xmlns:a16="http://schemas.microsoft.com/office/drawing/2014/main" id="{08F51489-E8DA-0FE5-5755-3D72CC35ACBE}"/>
              </a:ext>
            </a:extLst>
          </p:cNvPr>
          <p:cNvSpPr>
            <a:spLocks noGrp="1"/>
          </p:cNvSpPr>
          <p:nvPr>
            <p:ph type="sldNum" sz="quarter" idx="12"/>
          </p:nvPr>
        </p:nvSpPr>
        <p:spPr/>
        <p:txBody>
          <a:bodyPr/>
          <a:lstStyle/>
          <a:p>
            <a:fld id="{158510D5-3426-4C62-991C-1ECF059CB502}" type="slidenum">
              <a:rPr lang="nl-NL" smtClean="0"/>
              <a:t>‹nr.›</a:t>
            </a:fld>
            <a:endParaRPr lang="nl-NL"/>
          </a:p>
        </p:txBody>
      </p:sp>
    </p:spTree>
    <p:extLst>
      <p:ext uri="{BB962C8B-B14F-4D97-AF65-F5344CB8AC3E}">
        <p14:creationId xmlns:p14="http://schemas.microsoft.com/office/powerpoint/2010/main" val="562174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402B09C-4AFB-8ED6-EF33-E066F8ABE21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834EEB0-C2A1-9AA1-B9ED-87974A1661C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14F0660-6B2B-1A72-9B9B-92DECAD8FE5B}"/>
              </a:ext>
            </a:extLst>
          </p:cNvPr>
          <p:cNvSpPr>
            <a:spLocks noGrp="1"/>
          </p:cNvSpPr>
          <p:nvPr>
            <p:ph type="dt" sz="half" idx="10"/>
          </p:nvPr>
        </p:nvSpPr>
        <p:spPr/>
        <p:txBody>
          <a:bodyPr/>
          <a:lstStyle/>
          <a:p>
            <a:r>
              <a:rPr lang="nl-NL"/>
              <a:t>20 April 2026</a:t>
            </a:r>
          </a:p>
        </p:txBody>
      </p:sp>
      <p:sp>
        <p:nvSpPr>
          <p:cNvPr id="5" name="Tijdelijke aanduiding voor voettekst 4">
            <a:extLst>
              <a:ext uri="{FF2B5EF4-FFF2-40B4-BE49-F238E27FC236}">
                <a16:creationId xmlns:a16="http://schemas.microsoft.com/office/drawing/2014/main" id="{B79B0A12-9D29-392E-FAA5-4541373C8946}"/>
              </a:ext>
            </a:extLst>
          </p:cNvPr>
          <p:cNvSpPr>
            <a:spLocks noGrp="1"/>
          </p:cNvSpPr>
          <p:nvPr>
            <p:ph type="ftr" sz="quarter" idx="11"/>
          </p:nvPr>
        </p:nvSpPr>
        <p:spPr/>
        <p:txBody>
          <a:bodyPr/>
          <a:lstStyle/>
          <a:p>
            <a:r>
              <a:rPr lang="en-US"/>
              <a:t>Master’s Thesis Presentation, Lieke Gijsen</a:t>
            </a:r>
            <a:endParaRPr lang="nl-NL"/>
          </a:p>
        </p:txBody>
      </p:sp>
      <p:sp>
        <p:nvSpPr>
          <p:cNvPr id="6" name="Tijdelijke aanduiding voor dianummer 5">
            <a:extLst>
              <a:ext uri="{FF2B5EF4-FFF2-40B4-BE49-F238E27FC236}">
                <a16:creationId xmlns:a16="http://schemas.microsoft.com/office/drawing/2014/main" id="{CEB32586-CC45-716F-72DE-CCC3235BE7EB}"/>
              </a:ext>
            </a:extLst>
          </p:cNvPr>
          <p:cNvSpPr>
            <a:spLocks noGrp="1"/>
          </p:cNvSpPr>
          <p:nvPr>
            <p:ph type="sldNum" sz="quarter" idx="12"/>
          </p:nvPr>
        </p:nvSpPr>
        <p:spPr/>
        <p:txBody>
          <a:bodyPr/>
          <a:lstStyle/>
          <a:p>
            <a:fld id="{158510D5-3426-4C62-991C-1ECF059CB502}" type="slidenum">
              <a:rPr lang="nl-NL" smtClean="0"/>
              <a:t>‹nr.›</a:t>
            </a:fld>
            <a:endParaRPr lang="nl-NL"/>
          </a:p>
        </p:txBody>
      </p:sp>
    </p:spTree>
    <p:extLst>
      <p:ext uri="{BB962C8B-B14F-4D97-AF65-F5344CB8AC3E}">
        <p14:creationId xmlns:p14="http://schemas.microsoft.com/office/powerpoint/2010/main" val="4218177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CCE8FD-F272-307B-6EF4-A7899A93A34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62FF7BB-D1A5-FFEB-A72D-7D3C2203855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ED50AD9-48D2-2BA3-F8A1-928DAB608DF3}"/>
              </a:ext>
            </a:extLst>
          </p:cNvPr>
          <p:cNvSpPr>
            <a:spLocks noGrp="1"/>
          </p:cNvSpPr>
          <p:nvPr>
            <p:ph type="dt" sz="half" idx="10"/>
          </p:nvPr>
        </p:nvSpPr>
        <p:spPr/>
        <p:txBody>
          <a:bodyPr/>
          <a:lstStyle/>
          <a:p>
            <a:r>
              <a:rPr lang="nl-NL"/>
              <a:t>20 April 2026</a:t>
            </a:r>
          </a:p>
        </p:txBody>
      </p:sp>
      <p:sp>
        <p:nvSpPr>
          <p:cNvPr id="5" name="Tijdelijke aanduiding voor voettekst 4">
            <a:extLst>
              <a:ext uri="{FF2B5EF4-FFF2-40B4-BE49-F238E27FC236}">
                <a16:creationId xmlns:a16="http://schemas.microsoft.com/office/drawing/2014/main" id="{85D2B117-7137-F5E5-C48C-2F269A7C64F7}"/>
              </a:ext>
            </a:extLst>
          </p:cNvPr>
          <p:cNvSpPr>
            <a:spLocks noGrp="1"/>
          </p:cNvSpPr>
          <p:nvPr>
            <p:ph type="ftr" sz="quarter" idx="11"/>
          </p:nvPr>
        </p:nvSpPr>
        <p:spPr/>
        <p:txBody>
          <a:bodyPr/>
          <a:lstStyle/>
          <a:p>
            <a:r>
              <a:rPr lang="en-US"/>
              <a:t>Master’s Thesis Presentation, Lieke Gijsen</a:t>
            </a:r>
            <a:endParaRPr lang="nl-NL"/>
          </a:p>
        </p:txBody>
      </p:sp>
      <p:sp>
        <p:nvSpPr>
          <p:cNvPr id="6" name="Tijdelijke aanduiding voor dianummer 5">
            <a:extLst>
              <a:ext uri="{FF2B5EF4-FFF2-40B4-BE49-F238E27FC236}">
                <a16:creationId xmlns:a16="http://schemas.microsoft.com/office/drawing/2014/main" id="{72B46F06-CD3A-4E18-9D91-848AC9202454}"/>
              </a:ext>
            </a:extLst>
          </p:cNvPr>
          <p:cNvSpPr>
            <a:spLocks noGrp="1"/>
          </p:cNvSpPr>
          <p:nvPr>
            <p:ph type="sldNum" sz="quarter" idx="12"/>
          </p:nvPr>
        </p:nvSpPr>
        <p:spPr/>
        <p:txBody>
          <a:bodyPr/>
          <a:lstStyle/>
          <a:p>
            <a:fld id="{158510D5-3426-4C62-991C-1ECF059CB502}" type="slidenum">
              <a:rPr lang="nl-NL" smtClean="0"/>
              <a:t>‹nr.›</a:t>
            </a:fld>
            <a:endParaRPr lang="nl-NL"/>
          </a:p>
        </p:txBody>
      </p:sp>
    </p:spTree>
    <p:extLst>
      <p:ext uri="{BB962C8B-B14F-4D97-AF65-F5344CB8AC3E}">
        <p14:creationId xmlns:p14="http://schemas.microsoft.com/office/powerpoint/2010/main" val="3131033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1C326F-1518-D88C-BE8B-4BD06C88A46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0982B25-DC11-032E-AC90-1EA36B578DE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E12EBD2-42D7-F80F-C2E7-36B29D06F579}"/>
              </a:ext>
            </a:extLst>
          </p:cNvPr>
          <p:cNvSpPr>
            <a:spLocks noGrp="1"/>
          </p:cNvSpPr>
          <p:nvPr>
            <p:ph type="dt" sz="half" idx="10"/>
          </p:nvPr>
        </p:nvSpPr>
        <p:spPr/>
        <p:txBody>
          <a:bodyPr/>
          <a:lstStyle/>
          <a:p>
            <a:r>
              <a:rPr lang="nl-NL"/>
              <a:t>20 April 2026</a:t>
            </a:r>
          </a:p>
        </p:txBody>
      </p:sp>
      <p:sp>
        <p:nvSpPr>
          <p:cNvPr id="5" name="Tijdelijke aanduiding voor voettekst 4">
            <a:extLst>
              <a:ext uri="{FF2B5EF4-FFF2-40B4-BE49-F238E27FC236}">
                <a16:creationId xmlns:a16="http://schemas.microsoft.com/office/drawing/2014/main" id="{EDBC2C67-0811-FC28-9AAE-ACFB64A61FBB}"/>
              </a:ext>
            </a:extLst>
          </p:cNvPr>
          <p:cNvSpPr>
            <a:spLocks noGrp="1"/>
          </p:cNvSpPr>
          <p:nvPr>
            <p:ph type="ftr" sz="quarter" idx="11"/>
          </p:nvPr>
        </p:nvSpPr>
        <p:spPr/>
        <p:txBody>
          <a:bodyPr/>
          <a:lstStyle/>
          <a:p>
            <a:r>
              <a:rPr lang="en-US"/>
              <a:t>Master’s Thesis Presentation, Lieke Gijsen</a:t>
            </a:r>
            <a:endParaRPr lang="nl-NL"/>
          </a:p>
        </p:txBody>
      </p:sp>
      <p:sp>
        <p:nvSpPr>
          <p:cNvPr id="6" name="Tijdelijke aanduiding voor dianummer 5">
            <a:extLst>
              <a:ext uri="{FF2B5EF4-FFF2-40B4-BE49-F238E27FC236}">
                <a16:creationId xmlns:a16="http://schemas.microsoft.com/office/drawing/2014/main" id="{31122CBD-669D-C76B-10A8-F8178E380066}"/>
              </a:ext>
            </a:extLst>
          </p:cNvPr>
          <p:cNvSpPr>
            <a:spLocks noGrp="1"/>
          </p:cNvSpPr>
          <p:nvPr>
            <p:ph type="sldNum" sz="quarter" idx="12"/>
          </p:nvPr>
        </p:nvSpPr>
        <p:spPr/>
        <p:txBody>
          <a:bodyPr/>
          <a:lstStyle/>
          <a:p>
            <a:fld id="{158510D5-3426-4C62-991C-1ECF059CB502}" type="slidenum">
              <a:rPr lang="nl-NL" smtClean="0"/>
              <a:t>‹nr.›</a:t>
            </a:fld>
            <a:endParaRPr lang="nl-NL"/>
          </a:p>
        </p:txBody>
      </p:sp>
    </p:spTree>
    <p:extLst>
      <p:ext uri="{BB962C8B-B14F-4D97-AF65-F5344CB8AC3E}">
        <p14:creationId xmlns:p14="http://schemas.microsoft.com/office/powerpoint/2010/main" val="1763229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A971F9-2165-D7A9-0F8E-7D735E51FE7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80301C1-58B7-C851-E44E-B1BA70DD73A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E20AF99-1614-8EFF-957A-29A32CB126E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6B82E4B-1DB8-17F3-9BC0-DB24EA52A4A4}"/>
              </a:ext>
            </a:extLst>
          </p:cNvPr>
          <p:cNvSpPr>
            <a:spLocks noGrp="1"/>
          </p:cNvSpPr>
          <p:nvPr>
            <p:ph type="dt" sz="half" idx="10"/>
          </p:nvPr>
        </p:nvSpPr>
        <p:spPr/>
        <p:txBody>
          <a:bodyPr/>
          <a:lstStyle/>
          <a:p>
            <a:r>
              <a:rPr lang="nl-NL"/>
              <a:t>20 April 2026</a:t>
            </a:r>
          </a:p>
        </p:txBody>
      </p:sp>
      <p:sp>
        <p:nvSpPr>
          <p:cNvPr id="6" name="Tijdelijke aanduiding voor voettekst 5">
            <a:extLst>
              <a:ext uri="{FF2B5EF4-FFF2-40B4-BE49-F238E27FC236}">
                <a16:creationId xmlns:a16="http://schemas.microsoft.com/office/drawing/2014/main" id="{1E5084B9-1A12-63F9-3891-371C1927F874}"/>
              </a:ext>
            </a:extLst>
          </p:cNvPr>
          <p:cNvSpPr>
            <a:spLocks noGrp="1"/>
          </p:cNvSpPr>
          <p:nvPr>
            <p:ph type="ftr" sz="quarter" idx="11"/>
          </p:nvPr>
        </p:nvSpPr>
        <p:spPr/>
        <p:txBody>
          <a:bodyPr/>
          <a:lstStyle/>
          <a:p>
            <a:r>
              <a:rPr lang="en-US"/>
              <a:t>Master’s Thesis Presentation, Lieke Gijsen</a:t>
            </a:r>
            <a:endParaRPr lang="nl-NL"/>
          </a:p>
        </p:txBody>
      </p:sp>
      <p:sp>
        <p:nvSpPr>
          <p:cNvPr id="7" name="Tijdelijke aanduiding voor dianummer 6">
            <a:extLst>
              <a:ext uri="{FF2B5EF4-FFF2-40B4-BE49-F238E27FC236}">
                <a16:creationId xmlns:a16="http://schemas.microsoft.com/office/drawing/2014/main" id="{42916730-E3B4-759D-ED35-E5776EB523E9}"/>
              </a:ext>
            </a:extLst>
          </p:cNvPr>
          <p:cNvSpPr>
            <a:spLocks noGrp="1"/>
          </p:cNvSpPr>
          <p:nvPr>
            <p:ph type="sldNum" sz="quarter" idx="12"/>
          </p:nvPr>
        </p:nvSpPr>
        <p:spPr/>
        <p:txBody>
          <a:bodyPr/>
          <a:lstStyle/>
          <a:p>
            <a:fld id="{158510D5-3426-4C62-991C-1ECF059CB502}" type="slidenum">
              <a:rPr lang="nl-NL" smtClean="0"/>
              <a:t>‹nr.›</a:t>
            </a:fld>
            <a:endParaRPr lang="nl-NL"/>
          </a:p>
        </p:txBody>
      </p:sp>
    </p:spTree>
    <p:extLst>
      <p:ext uri="{BB962C8B-B14F-4D97-AF65-F5344CB8AC3E}">
        <p14:creationId xmlns:p14="http://schemas.microsoft.com/office/powerpoint/2010/main" val="365576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C42504-0481-F67A-DE47-85F65DA070E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49C1065-4278-BD7D-5029-3E7F4EE0CF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5884A7B-748A-677F-1007-309DFE3899D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0D182B1-D45B-BED7-C38A-DC898173A3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C6A67C5-C629-EEB2-D0D1-5FDF0478922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7220B95-7D3A-9EC1-ED20-6E97DBD58737}"/>
              </a:ext>
            </a:extLst>
          </p:cNvPr>
          <p:cNvSpPr>
            <a:spLocks noGrp="1"/>
          </p:cNvSpPr>
          <p:nvPr>
            <p:ph type="dt" sz="half" idx="10"/>
          </p:nvPr>
        </p:nvSpPr>
        <p:spPr/>
        <p:txBody>
          <a:bodyPr/>
          <a:lstStyle/>
          <a:p>
            <a:r>
              <a:rPr lang="nl-NL"/>
              <a:t>20 April 2026</a:t>
            </a:r>
          </a:p>
        </p:txBody>
      </p:sp>
      <p:sp>
        <p:nvSpPr>
          <p:cNvPr id="8" name="Tijdelijke aanduiding voor voettekst 7">
            <a:extLst>
              <a:ext uri="{FF2B5EF4-FFF2-40B4-BE49-F238E27FC236}">
                <a16:creationId xmlns:a16="http://schemas.microsoft.com/office/drawing/2014/main" id="{55B5BAB8-E407-0FBC-394F-0CCDDD01846B}"/>
              </a:ext>
            </a:extLst>
          </p:cNvPr>
          <p:cNvSpPr>
            <a:spLocks noGrp="1"/>
          </p:cNvSpPr>
          <p:nvPr>
            <p:ph type="ftr" sz="quarter" idx="11"/>
          </p:nvPr>
        </p:nvSpPr>
        <p:spPr/>
        <p:txBody>
          <a:bodyPr/>
          <a:lstStyle/>
          <a:p>
            <a:r>
              <a:rPr lang="en-US"/>
              <a:t>Master’s Thesis Presentation, Lieke Gijsen</a:t>
            </a:r>
            <a:endParaRPr lang="nl-NL"/>
          </a:p>
        </p:txBody>
      </p:sp>
      <p:sp>
        <p:nvSpPr>
          <p:cNvPr id="9" name="Tijdelijke aanduiding voor dianummer 8">
            <a:extLst>
              <a:ext uri="{FF2B5EF4-FFF2-40B4-BE49-F238E27FC236}">
                <a16:creationId xmlns:a16="http://schemas.microsoft.com/office/drawing/2014/main" id="{68EF34A8-7842-4E15-EFD3-50AA0D20A33C}"/>
              </a:ext>
            </a:extLst>
          </p:cNvPr>
          <p:cNvSpPr>
            <a:spLocks noGrp="1"/>
          </p:cNvSpPr>
          <p:nvPr>
            <p:ph type="sldNum" sz="quarter" idx="12"/>
          </p:nvPr>
        </p:nvSpPr>
        <p:spPr/>
        <p:txBody>
          <a:bodyPr/>
          <a:lstStyle/>
          <a:p>
            <a:fld id="{158510D5-3426-4C62-991C-1ECF059CB502}" type="slidenum">
              <a:rPr lang="nl-NL" smtClean="0"/>
              <a:t>‹nr.›</a:t>
            </a:fld>
            <a:endParaRPr lang="nl-NL"/>
          </a:p>
        </p:txBody>
      </p:sp>
    </p:spTree>
    <p:extLst>
      <p:ext uri="{BB962C8B-B14F-4D97-AF65-F5344CB8AC3E}">
        <p14:creationId xmlns:p14="http://schemas.microsoft.com/office/powerpoint/2010/main" val="342384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0A1762-4490-0D8C-EC1D-52888F681D8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45A7465-B41F-6090-FDA1-7F625CD92479}"/>
              </a:ext>
            </a:extLst>
          </p:cNvPr>
          <p:cNvSpPr>
            <a:spLocks noGrp="1"/>
          </p:cNvSpPr>
          <p:nvPr>
            <p:ph type="dt" sz="half" idx="10"/>
          </p:nvPr>
        </p:nvSpPr>
        <p:spPr/>
        <p:txBody>
          <a:bodyPr/>
          <a:lstStyle/>
          <a:p>
            <a:r>
              <a:rPr lang="nl-NL"/>
              <a:t>20 April 2026</a:t>
            </a:r>
          </a:p>
        </p:txBody>
      </p:sp>
      <p:sp>
        <p:nvSpPr>
          <p:cNvPr id="4" name="Tijdelijke aanduiding voor voettekst 3">
            <a:extLst>
              <a:ext uri="{FF2B5EF4-FFF2-40B4-BE49-F238E27FC236}">
                <a16:creationId xmlns:a16="http://schemas.microsoft.com/office/drawing/2014/main" id="{ACF174CD-EFC3-8188-1ECB-176531748815}"/>
              </a:ext>
            </a:extLst>
          </p:cNvPr>
          <p:cNvSpPr>
            <a:spLocks noGrp="1"/>
          </p:cNvSpPr>
          <p:nvPr>
            <p:ph type="ftr" sz="quarter" idx="11"/>
          </p:nvPr>
        </p:nvSpPr>
        <p:spPr/>
        <p:txBody>
          <a:bodyPr/>
          <a:lstStyle/>
          <a:p>
            <a:r>
              <a:rPr lang="en-US"/>
              <a:t>Master’s Thesis Presentation, Lieke Gijsen</a:t>
            </a:r>
            <a:endParaRPr lang="nl-NL"/>
          </a:p>
        </p:txBody>
      </p:sp>
      <p:sp>
        <p:nvSpPr>
          <p:cNvPr id="5" name="Tijdelijke aanduiding voor dianummer 4">
            <a:extLst>
              <a:ext uri="{FF2B5EF4-FFF2-40B4-BE49-F238E27FC236}">
                <a16:creationId xmlns:a16="http://schemas.microsoft.com/office/drawing/2014/main" id="{7F08A1DF-AC14-D00E-8DD6-85F98A264718}"/>
              </a:ext>
            </a:extLst>
          </p:cNvPr>
          <p:cNvSpPr>
            <a:spLocks noGrp="1"/>
          </p:cNvSpPr>
          <p:nvPr>
            <p:ph type="sldNum" sz="quarter" idx="12"/>
          </p:nvPr>
        </p:nvSpPr>
        <p:spPr/>
        <p:txBody>
          <a:bodyPr/>
          <a:lstStyle/>
          <a:p>
            <a:fld id="{158510D5-3426-4C62-991C-1ECF059CB502}" type="slidenum">
              <a:rPr lang="nl-NL" smtClean="0"/>
              <a:t>‹nr.›</a:t>
            </a:fld>
            <a:endParaRPr lang="nl-NL"/>
          </a:p>
        </p:txBody>
      </p:sp>
    </p:spTree>
    <p:extLst>
      <p:ext uri="{BB962C8B-B14F-4D97-AF65-F5344CB8AC3E}">
        <p14:creationId xmlns:p14="http://schemas.microsoft.com/office/powerpoint/2010/main" val="2162594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55C6FA-F754-A9B1-3D83-D5C5ACA4EA6D}"/>
              </a:ext>
            </a:extLst>
          </p:cNvPr>
          <p:cNvSpPr>
            <a:spLocks noGrp="1"/>
          </p:cNvSpPr>
          <p:nvPr>
            <p:ph type="dt" sz="half" idx="10"/>
          </p:nvPr>
        </p:nvSpPr>
        <p:spPr/>
        <p:txBody>
          <a:bodyPr/>
          <a:lstStyle/>
          <a:p>
            <a:r>
              <a:rPr lang="nl-NL"/>
              <a:t>20 April 2026</a:t>
            </a:r>
          </a:p>
        </p:txBody>
      </p:sp>
      <p:sp>
        <p:nvSpPr>
          <p:cNvPr id="3" name="Tijdelijke aanduiding voor voettekst 2">
            <a:extLst>
              <a:ext uri="{FF2B5EF4-FFF2-40B4-BE49-F238E27FC236}">
                <a16:creationId xmlns:a16="http://schemas.microsoft.com/office/drawing/2014/main" id="{05778FDF-3B71-7DEB-8DB1-142EC347D3A2}"/>
              </a:ext>
            </a:extLst>
          </p:cNvPr>
          <p:cNvSpPr>
            <a:spLocks noGrp="1"/>
          </p:cNvSpPr>
          <p:nvPr>
            <p:ph type="ftr" sz="quarter" idx="11"/>
          </p:nvPr>
        </p:nvSpPr>
        <p:spPr/>
        <p:txBody>
          <a:bodyPr/>
          <a:lstStyle/>
          <a:p>
            <a:r>
              <a:rPr lang="en-US"/>
              <a:t>Master’s Thesis Presentation, Lieke Gijsen</a:t>
            </a:r>
            <a:endParaRPr lang="nl-NL"/>
          </a:p>
        </p:txBody>
      </p:sp>
      <p:sp>
        <p:nvSpPr>
          <p:cNvPr id="4" name="Tijdelijke aanduiding voor dianummer 3">
            <a:extLst>
              <a:ext uri="{FF2B5EF4-FFF2-40B4-BE49-F238E27FC236}">
                <a16:creationId xmlns:a16="http://schemas.microsoft.com/office/drawing/2014/main" id="{9599693A-3F0E-CA74-658E-E6EEDDD6CF64}"/>
              </a:ext>
            </a:extLst>
          </p:cNvPr>
          <p:cNvSpPr>
            <a:spLocks noGrp="1"/>
          </p:cNvSpPr>
          <p:nvPr>
            <p:ph type="sldNum" sz="quarter" idx="12"/>
          </p:nvPr>
        </p:nvSpPr>
        <p:spPr/>
        <p:txBody>
          <a:bodyPr/>
          <a:lstStyle/>
          <a:p>
            <a:fld id="{158510D5-3426-4C62-991C-1ECF059CB502}" type="slidenum">
              <a:rPr lang="nl-NL" smtClean="0"/>
              <a:t>‹nr.›</a:t>
            </a:fld>
            <a:endParaRPr lang="nl-NL"/>
          </a:p>
        </p:txBody>
      </p:sp>
    </p:spTree>
    <p:extLst>
      <p:ext uri="{BB962C8B-B14F-4D97-AF65-F5344CB8AC3E}">
        <p14:creationId xmlns:p14="http://schemas.microsoft.com/office/powerpoint/2010/main" val="216471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6374F-2544-F346-9C35-91A9BC7CC5D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A377EC7-E919-1082-4C53-97D7D404D6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7D04D2C-E33B-8A69-B9AD-79F1BA229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79202D3-F3D6-F6A3-30E1-4C3D4C952869}"/>
              </a:ext>
            </a:extLst>
          </p:cNvPr>
          <p:cNvSpPr>
            <a:spLocks noGrp="1"/>
          </p:cNvSpPr>
          <p:nvPr>
            <p:ph type="dt" sz="half" idx="10"/>
          </p:nvPr>
        </p:nvSpPr>
        <p:spPr/>
        <p:txBody>
          <a:bodyPr/>
          <a:lstStyle/>
          <a:p>
            <a:r>
              <a:rPr lang="nl-NL"/>
              <a:t>20 April 2026</a:t>
            </a:r>
          </a:p>
        </p:txBody>
      </p:sp>
      <p:sp>
        <p:nvSpPr>
          <p:cNvPr id="6" name="Tijdelijke aanduiding voor voettekst 5">
            <a:extLst>
              <a:ext uri="{FF2B5EF4-FFF2-40B4-BE49-F238E27FC236}">
                <a16:creationId xmlns:a16="http://schemas.microsoft.com/office/drawing/2014/main" id="{CB95B079-3868-BF7E-6E66-E9A7A372FDF4}"/>
              </a:ext>
            </a:extLst>
          </p:cNvPr>
          <p:cNvSpPr>
            <a:spLocks noGrp="1"/>
          </p:cNvSpPr>
          <p:nvPr>
            <p:ph type="ftr" sz="quarter" idx="11"/>
          </p:nvPr>
        </p:nvSpPr>
        <p:spPr/>
        <p:txBody>
          <a:bodyPr/>
          <a:lstStyle/>
          <a:p>
            <a:r>
              <a:rPr lang="en-US"/>
              <a:t>Master’s Thesis Presentation, Lieke Gijsen</a:t>
            </a:r>
            <a:endParaRPr lang="nl-NL"/>
          </a:p>
        </p:txBody>
      </p:sp>
      <p:sp>
        <p:nvSpPr>
          <p:cNvPr id="7" name="Tijdelijke aanduiding voor dianummer 6">
            <a:extLst>
              <a:ext uri="{FF2B5EF4-FFF2-40B4-BE49-F238E27FC236}">
                <a16:creationId xmlns:a16="http://schemas.microsoft.com/office/drawing/2014/main" id="{C554F43A-916D-E776-8AC6-60A8C5DA0680}"/>
              </a:ext>
            </a:extLst>
          </p:cNvPr>
          <p:cNvSpPr>
            <a:spLocks noGrp="1"/>
          </p:cNvSpPr>
          <p:nvPr>
            <p:ph type="sldNum" sz="quarter" idx="12"/>
          </p:nvPr>
        </p:nvSpPr>
        <p:spPr/>
        <p:txBody>
          <a:bodyPr/>
          <a:lstStyle/>
          <a:p>
            <a:fld id="{158510D5-3426-4C62-991C-1ECF059CB502}" type="slidenum">
              <a:rPr lang="nl-NL" smtClean="0"/>
              <a:t>‹nr.›</a:t>
            </a:fld>
            <a:endParaRPr lang="nl-NL"/>
          </a:p>
        </p:txBody>
      </p:sp>
    </p:spTree>
    <p:extLst>
      <p:ext uri="{BB962C8B-B14F-4D97-AF65-F5344CB8AC3E}">
        <p14:creationId xmlns:p14="http://schemas.microsoft.com/office/powerpoint/2010/main" val="340342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3BF5FA-0FF9-D5CE-1D58-C5D74C6B7E5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AD185E9-716F-2146-3062-B7DE037FAD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63AF274E-7503-755B-E358-F342C14AA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AC492EB-6CD7-4DAB-B098-4B6438E2A009}"/>
              </a:ext>
            </a:extLst>
          </p:cNvPr>
          <p:cNvSpPr>
            <a:spLocks noGrp="1"/>
          </p:cNvSpPr>
          <p:nvPr>
            <p:ph type="dt" sz="half" idx="10"/>
          </p:nvPr>
        </p:nvSpPr>
        <p:spPr/>
        <p:txBody>
          <a:bodyPr/>
          <a:lstStyle/>
          <a:p>
            <a:r>
              <a:rPr lang="nl-NL"/>
              <a:t>20 April 2026</a:t>
            </a:r>
          </a:p>
        </p:txBody>
      </p:sp>
      <p:sp>
        <p:nvSpPr>
          <p:cNvPr id="6" name="Tijdelijke aanduiding voor voettekst 5">
            <a:extLst>
              <a:ext uri="{FF2B5EF4-FFF2-40B4-BE49-F238E27FC236}">
                <a16:creationId xmlns:a16="http://schemas.microsoft.com/office/drawing/2014/main" id="{CBDC2346-DA98-8FDE-5E2B-E411FF018AB1}"/>
              </a:ext>
            </a:extLst>
          </p:cNvPr>
          <p:cNvSpPr>
            <a:spLocks noGrp="1"/>
          </p:cNvSpPr>
          <p:nvPr>
            <p:ph type="ftr" sz="quarter" idx="11"/>
          </p:nvPr>
        </p:nvSpPr>
        <p:spPr/>
        <p:txBody>
          <a:bodyPr/>
          <a:lstStyle/>
          <a:p>
            <a:r>
              <a:rPr lang="en-US"/>
              <a:t>Master’s Thesis Presentation, Lieke Gijsen</a:t>
            </a:r>
            <a:endParaRPr lang="nl-NL"/>
          </a:p>
        </p:txBody>
      </p:sp>
      <p:sp>
        <p:nvSpPr>
          <p:cNvPr id="7" name="Tijdelijke aanduiding voor dianummer 6">
            <a:extLst>
              <a:ext uri="{FF2B5EF4-FFF2-40B4-BE49-F238E27FC236}">
                <a16:creationId xmlns:a16="http://schemas.microsoft.com/office/drawing/2014/main" id="{05420082-BD30-2272-E417-61EE36DAC0F8}"/>
              </a:ext>
            </a:extLst>
          </p:cNvPr>
          <p:cNvSpPr>
            <a:spLocks noGrp="1"/>
          </p:cNvSpPr>
          <p:nvPr>
            <p:ph type="sldNum" sz="quarter" idx="12"/>
          </p:nvPr>
        </p:nvSpPr>
        <p:spPr/>
        <p:txBody>
          <a:bodyPr/>
          <a:lstStyle/>
          <a:p>
            <a:fld id="{158510D5-3426-4C62-991C-1ECF059CB502}" type="slidenum">
              <a:rPr lang="nl-NL" smtClean="0"/>
              <a:t>‹nr.›</a:t>
            </a:fld>
            <a:endParaRPr lang="nl-NL"/>
          </a:p>
        </p:txBody>
      </p:sp>
    </p:spTree>
    <p:extLst>
      <p:ext uri="{BB962C8B-B14F-4D97-AF65-F5344CB8AC3E}">
        <p14:creationId xmlns:p14="http://schemas.microsoft.com/office/powerpoint/2010/main" val="1087778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56390BC-7AC1-44A4-85FA-DF7A76372E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1CCF5FF-33C9-0C17-4DE0-7BFCC78BF9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1FB160-2952-7C47-73B3-54B6B216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nl-NL"/>
              <a:t>20 April 2026</a:t>
            </a:r>
          </a:p>
        </p:txBody>
      </p:sp>
      <p:sp>
        <p:nvSpPr>
          <p:cNvPr id="5" name="Tijdelijke aanduiding voor voettekst 4">
            <a:extLst>
              <a:ext uri="{FF2B5EF4-FFF2-40B4-BE49-F238E27FC236}">
                <a16:creationId xmlns:a16="http://schemas.microsoft.com/office/drawing/2014/main" id="{B53F1CB0-CC8A-94A8-0D6D-81B619FC3C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Master’s Thesis Presentation, Lieke Gijsen</a:t>
            </a:r>
            <a:endParaRPr lang="nl-NL"/>
          </a:p>
        </p:txBody>
      </p:sp>
      <p:sp>
        <p:nvSpPr>
          <p:cNvPr id="6" name="Tijdelijke aanduiding voor dianummer 5">
            <a:extLst>
              <a:ext uri="{FF2B5EF4-FFF2-40B4-BE49-F238E27FC236}">
                <a16:creationId xmlns:a16="http://schemas.microsoft.com/office/drawing/2014/main" id="{0B2DD53F-23CB-630A-28CB-77ED7A025E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58510D5-3426-4C62-991C-1ECF059CB502}" type="slidenum">
              <a:rPr lang="nl-NL" smtClean="0"/>
              <a:t>‹nr.›</a:t>
            </a:fld>
            <a:endParaRPr lang="nl-NL"/>
          </a:p>
        </p:txBody>
      </p:sp>
    </p:spTree>
    <p:extLst>
      <p:ext uri="{BB962C8B-B14F-4D97-AF65-F5344CB8AC3E}">
        <p14:creationId xmlns:p14="http://schemas.microsoft.com/office/powerpoint/2010/main" val="516366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35.png"/><Relationship Id="rId3" Type="http://schemas.openxmlformats.org/officeDocument/2006/relationships/image" Target="../media/image33.jpeg"/><Relationship Id="rId7" Type="http://schemas.openxmlformats.org/officeDocument/2006/relationships/image" Target="../media/image350.png"/><Relationship Id="rId12" Type="http://schemas.openxmlformats.org/officeDocument/2006/relationships/image" Target="../media/image34.png"/><Relationship Id="rId17" Type="http://schemas.openxmlformats.org/officeDocument/2006/relationships/image" Target="../media/image41.png"/><Relationship Id="rId2" Type="http://schemas.openxmlformats.org/officeDocument/2006/relationships/notesSlide" Target="../notesSlides/notesSlide13.xml"/><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37.png"/><Relationship Id="rId5" Type="http://schemas.openxmlformats.org/officeDocument/2006/relationships/image" Target="../media/image340.png"/><Relationship Id="rId15" Type="http://schemas.openxmlformats.org/officeDocument/2006/relationships/image" Target="../media/image39.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36.png"/><Relationship Id="rId1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6.png"/><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4.pn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19.png"/><Relationship Id="rId4" Type="http://schemas.openxmlformats.org/officeDocument/2006/relationships/image" Target="../media/image77.png"/></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F2C886-5499-35C4-ECBA-8F9DE109B87B}"/>
            </a:ext>
          </a:extLst>
        </p:cNvPr>
        <p:cNvGrpSpPr/>
        <p:nvPr/>
      </p:nvGrpSpPr>
      <p:grpSpPr>
        <a:xfrm>
          <a:off x="0" y="0"/>
          <a:ext cx="0" cy="0"/>
          <a:chOff x="0" y="0"/>
          <a:chExt cx="0" cy="0"/>
        </a:xfrm>
      </p:grpSpPr>
      <p:sp useBgFill="1">
        <p:nvSpPr>
          <p:cNvPr id="1079" name="Rectangle 1078">
            <a:extLst>
              <a:ext uri="{FF2B5EF4-FFF2-40B4-BE49-F238E27FC236}">
                <a16:creationId xmlns:a16="http://schemas.microsoft.com/office/drawing/2014/main" id="{1DA2F67E-7A01-929F-F3A9-F3F22EFD63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Rectangle 1080">
            <a:extLst>
              <a:ext uri="{FF2B5EF4-FFF2-40B4-BE49-F238E27FC236}">
                <a16:creationId xmlns:a16="http://schemas.microsoft.com/office/drawing/2014/main" id="{8C63509A-0860-9BEF-6AEE-295039E87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83" name="Freeform: Shape 1082">
            <a:extLst>
              <a:ext uri="{FF2B5EF4-FFF2-40B4-BE49-F238E27FC236}">
                <a16:creationId xmlns:a16="http://schemas.microsoft.com/office/drawing/2014/main" id="{F15FDF2B-7B03-941B-AC2F-DC78CAE39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5" name="Group 1084">
            <a:extLst>
              <a:ext uri="{FF2B5EF4-FFF2-40B4-BE49-F238E27FC236}">
                <a16:creationId xmlns:a16="http://schemas.microsoft.com/office/drawing/2014/main" id="{41DB51F4-E00F-832D-A8A0-BC5964C2D0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086" name="Freeform: Shape 1085">
              <a:extLst>
                <a:ext uri="{FF2B5EF4-FFF2-40B4-BE49-F238E27FC236}">
                  <a16:creationId xmlns:a16="http://schemas.microsoft.com/office/drawing/2014/main" id="{574F2C87-27B2-A829-E3DC-4A89534BE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7" name="Freeform: Shape 1086">
              <a:extLst>
                <a:ext uri="{FF2B5EF4-FFF2-40B4-BE49-F238E27FC236}">
                  <a16:creationId xmlns:a16="http://schemas.microsoft.com/office/drawing/2014/main" id="{3C48EFF5-7428-E55E-9502-A1A8DBF20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8" name="Freeform: Shape 1087">
              <a:extLst>
                <a:ext uri="{FF2B5EF4-FFF2-40B4-BE49-F238E27FC236}">
                  <a16:creationId xmlns:a16="http://schemas.microsoft.com/office/drawing/2014/main" id="{ED98EAE1-ECCC-CD9C-FA43-D172B5F14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9" name="Freeform: Shape 1088">
              <a:extLst>
                <a:ext uri="{FF2B5EF4-FFF2-40B4-BE49-F238E27FC236}">
                  <a16:creationId xmlns:a16="http://schemas.microsoft.com/office/drawing/2014/main" id="{B294F72B-1D93-AAEB-5DE1-00D656F07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0" name="Freeform: Shape 1089">
              <a:extLst>
                <a:ext uri="{FF2B5EF4-FFF2-40B4-BE49-F238E27FC236}">
                  <a16:creationId xmlns:a16="http://schemas.microsoft.com/office/drawing/2014/main" id="{48BA8F73-1681-5679-D99C-5A615D9E6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1" name="Freeform: Shape 1090">
              <a:extLst>
                <a:ext uri="{FF2B5EF4-FFF2-40B4-BE49-F238E27FC236}">
                  <a16:creationId xmlns:a16="http://schemas.microsoft.com/office/drawing/2014/main" id="{C460D4DE-5E8D-A8B0-A348-C7AC38660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2" name="Freeform: Shape 1091">
              <a:extLst>
                <a:ext uri="{FF2B5EF4-FFF2-40B4-BE49-F238E27FC236}">
                  <a16:creationId xmlns:a16="http://schemas.microsoft.com/office/drawing/2014/main" id="{55A68A4B-0EAF-917D-DB7C-1E78E92CED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el 1">
            <a:extLst>
              <a:ext uri="{FF2B5EF4-FFF2-40B4-BE49-F238E27FC236}">
                <a16:creationId xmlns:a16="http://schemas.microsoft.com/office/drawing/2014/main" id="{E0C4AB3E-936A-DB4B-6551-23D9D68E4B04}"/>
              </a:ext>
            </a:extLst>
          </p:cNvPr>
          <p:cNvSpPr>
            <a:spLocks noGrp="1"/>
          </p:cNvSpPr>
          <p:nvPr>
            <p:ph type="ctrTitle"/>
          </p:nvPr>
        </p:nvSpPr>
        <p:spPr>
          <a:xfrm>
            <a:off x="2029274" y="1550579"/>
            <a:ext cx="8133146" cy="2467618"/>
          </a:xfrm>
        </p:spPr>
        <p:txBody>
          <a:bodyPr anchor="b">
            <a:normAutofit/>
          </a:bodyPr>
          <a:lstStyle/>
          <a:p>
            <a:r>
              <a:rPr lang="nl-NL" sz="4400" dirty="0" err="1"/>
              <a:t>Measurement</a:t>
            </a:r>
            <a:r>
              <a:rPr lang="nl-NL" sz="4400" dirty="0"/>
              <a:t> of   </a:t>
            </a:r>
            <a:r>
              <a:rPr lang="nl-NL" sz="4400" dirty="0">
                <a:solidFill>
                  <a:srgbClr val="D0E5D0"/>
                </a:solidFill>
              </a:rPr>
              <a:t>         </a:t>
            </a:r>
            <a:r>
              <a:rPr lang="nl-NL" sz="4400" dirty="0"/>
              <a:t>from</a:t>
            </a:r>
            <a:r>
              <a:rPr lang="nl-NL" sz="4400" dirty="0">
                <a:solidFill>
                  <a:srgbClr val="FF0000"/>
                </a:solidFill>
              </a:rPr>
              <a:t>                                </a:t>
            </a:r>
            <a:r>
              <a:rPr lang="nl-NL" sz="4400" dirty="0"/>
              <a:t>and </a:t>
            </a:r>
            <a:br>
              <a:rPr lang="nl-NL" sz="4400" dirty="0"/>
            </a:br>
            <a:r>
              <a:rPr lang="nl-NL" sz="4400" dirty="0"/>
              <a:t>     </a:t>
            </a:r>
            <a:r>
              <a:rPr lang="nl-NL" sz="4400" dirty="0" err="1"/>
              <a:t>decay</a:t>
            </a:r>
            <a:r>
              <a:rPr lang="nl-NL" sz="4400" dirty="0"/>
              <a:t> </a:t>
            </a:r>
            <a:r>
              <a:rPr lang="nl-NL" sz="4400" dirty="0" err="1"/>
              <a:t>channels</a:t>
            </a:r>
            <a:endParaRPr lang="nl-NL" sz="4400" dirty="0"/>
          </a:p>
        </p:txBody>
      </p:sp>
      <p:grpSp>
        <p:nvGrpSpPr>
          <p:cNvPr id="1094" name="Group 1093">
            <a:extLst>
              <a:ext uri="{FF2B5EF4-FFF2-40B4-BE49-F238E27FC236}">
                <a16:creationId xmlns:a16="http://schemas.microsoft.com/office/drawing/2014/main" id="{4425A957-D9C8-28CA-9F04-5ECDB4A430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42" y="2854"/>
            <a:ext cx="2783421" cy="2406445"/>
            <a:chOff x="-305" y="-4155"/>
            <a:chExt cx="2514948" cy="2174333"/>
          </a:xfrm>
        </p:grpSpPr>
        <p:sp>
          <p:nvSpPr>
            <p:cNvPr id="1095" name="Freeform: Shape 1094">
              <a:extLst>
                <a:ext uri="{FF2B5EF4-FFF2-40B4-BE49-F238E27FC236}">
                  <a16:creationId xmlns:a16="http://schemas.microsoft.com/office/drawing/2014/main" id="{9B80677F-54B8-B041-9E29-034DCCF40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Freeform: Shape 1095">
              <a:extLst>
                <a:ext uri="{FF2B5EF4-FFF2-40B4-BE49-F238E27FC236}">
                  <a16:creationId xmlns:a16="http://schemas.microsoft.com/office/drawing/2014/main" id="{8A8A4DD2-7140-680C-FC5F-6EAE279E0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Freeform: Shape 1096">
              <a:extLst>
                <a:ext uri="{FF2B5EF4-FFF2-40B4-BE49-F238E27FC236}">
                  <a16:creationId xmlns:a16="http://schemas.microsoft.com/office/drawing/2014/main" id="{A81685D0-0CD9-4CD8-D8C2-210E8159E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98" name="Freeform: Shape 1097">
              <a:extLst>
                <a:ext uri="{FF2B5EF4-FFF2-40B4-BE49-F238E27FC236}">
                  <a16:creationId xmlns:a16="http://schemas.microsoft.com/office/drawing/2014/main" id="{65DA5A31-E4E3-4127-2E9F-55262144F0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00" name="Group 1099">
            <a:extLst>
              <a:ext uri="{FF2B5EF4-FFF2-40B4-BE49-F238E27FC236}">
                <a16:creationId xmlns:a16="http://schemas.microsoft.com/office/drawing/2014/main" id="{E83F12FA-B741-5412-6A96-A9DFA0F41C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17253" y="4456669"/>
            <a:ext cx="2783421" cy="2406445"/>
            <a:chOff x="-305" y="-4155"/>
            <a:chExt cx="2514948" cy="2174333"/>
          </a:xfrm>
        </p:grpSpPr>
        <p:sp>
          <p:nvSpPr>
            <p:cNvPr id="1101" name="Freeform: Shape 1100">
              <a:extLst>
                <a:ext uri="{FF2B5EF4-FFF2-40B4-BE49-F238E27FC236}">
                  <a16:creationId xmlns:a16="http://schemas.microsoft.com/office/drawing/2014/main" id="{DE4D3291-5539-BEBC-3885-EF3F14DEE6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Freeform: Shape 1101">
              <a:extLst>
                <a:ext uri="{FF2B5EF4-FFF2-40B4-BE49-F238E27FC236}">
                  <a16:creationId xmlns:a16="http://schemas.microsoft.com/office/drawing/2014/main" id="{46D2FE08-8183-0EF1-3505-4B91827D2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Freeform: Shape 1102">
              <a:extLst>
                <a:ext uri="{FF2B5EF4-FFF2-40B4-BE49-F238E27FC236}">
                  <a16:creationId xmlns:a16="http://schemas.microsoft.com/office/drawing/2014/main" id="{AE6E732B-9BCA-6209-1C3D-AD184767C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104" name="Freeform: Shape 1103">
              <a:extLst>
                <a:ext uri="{FF2B5EF4-FFF2-40B4-BE49-F238E27FC236}">
                  <a16:creationId xmlns:a16="http://schemas.microsoft.com/office/drawing/2014/main" id="{E098205F-70A6-5BD4-33B6-F4D25B2DE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Afbeelding 4">
            <a:extLst>
              <a:ext uri="{FF2B5EF4-FFF2-40B4-BE49-F238E27FC236}">
                <a16:creationId xmlns:a16="http://schemas.microsoft.com/office/drawing/2014/main" id="{BE428A77-266E-9685-7E7D-20CD4BA98C2B}"/>
              </a:ext>
            </a:extLst>
          </p:cNvPr>
          <p:cNvPicPr>
            <a:picLocks noChangeAspect="1"/>
          </p:cNvPicPr>
          <p:nvPr/>
        </p:nvPicPr>
        <p:blipFill>
          <a:blip r:embed="rId3"/>
          <a:stretch>
            <a:fillRect/>
          </a:stretch>
        </p:blipFill>
        <p:spPr>
          <a:xfrm>
            <a:off x="6901029" y="2218250"/>
            <a:ext cx="1016901" cy="486150"/>
          </a:xfrm>
          <a:prstGeom prst="rect">
            <a:avLst/>
          </a:prstGeom>
        </p:spPr>
      </p:pic>
      <p:sp>
        <p:nvSpPr>
          <p:cNvPr id="6" name="Ondertitel 5">
            <a:extLst>
              <a:ext uri="{FF2B5EF4-FFF2-40B4-BE49-F238E27FC236}">
                <a16:creationId xmlns:a16="http://schemas.microsoft.com/office/drawing/2014/main" id="{AA63739F-D326-0C38-A734-6655E3AF576E}"/>
              </a:ext>
            </a:extLst>
          </p:cNvPr>
          <p:cNvSpPr>
            <a:spLocks noGrp="1"/>
          </p:cNvSpPr>
          <p:nvPr>
            <p:ph type="subTitle" idx="1"/>
          </p:nvPr>
        </p:nvSpPr>
        <p:spPr>
          <a:xfrm>
            <a:off x="1537495" y="4570875"/>
            <a:ext cx="9144000" cy="1655762"/>
          </a:xfrm>
        </p:spPr>
        <p:txBody>
          <a:bodyPr/>
          <a:lstStyle/>
          <a:p>
            <a:r>
              <a:rPr lang="nl-NL" dirty="0"/>
              <a:t>MSc Thesis Presentation</a:t>
            </a:r>
          </a:p>
          <a:p>
            <a:r>
              <a:rPr lang="nl-NL" sz="2000" dirty="0"/>
              <a:t>Lieke Gijsen</a:t>
            </a:r>
          </a:p>
          <a:p>
            <a:r>
              <a:rPr lang="nl-NL" sz="2000" dirty="0"/>
              <a:t>Supervisors: Gerhard Raven, Daniel </a:t>
            </a:r>
            <a:r>
              <a:rPr lang="nl-NL" sz="2000" dirty="0" err="1"/>
              <a:t>Magdalinski</a:t>
            </a:r>
            <a:endParaRPr lang="nl-NL" sz="2000" dirty="0"/>
          </a:p>
          <a:p>
            <a:r>
              <a:rPr lang="nl-NL" sz="2000" dirty="0"/>
              <a:t>20 April 2026</a:t>
            </a:r>
          </a:p>
        </p:txBody>
      </p:sp>
      <p:pic>
        <p:nvPicPr>
          <p:cNvPr id="16" name="Afbeelding 15">
            <a:extLst>
              <a:ext uri="{FF2B5EF4-FFF2-40B4-BE49-F238E27FC236}">
                <a16:creationId xmlns:a16="http://schemas.microsoft.com/office/drawing/2014/main" id="{5A93978B-FFC4-BF21-8465-1AE2536B8CF0}"/>
              </a:ext>
            </a:extLst>
          </p:cNvPr>
          <p:cNvPicPr>
            <a:picLocks noChangeAspect="1"/>
          </p:cNvPicPr>
          <p:nvPr/>
        </p:nvPicPr>
        <p:blipFill>
          <a:blip r:embed="rId4"/>
          <a:stretch>
            <a:fillRect/>
          </a:stretch>
        </p:blipFill>
        <p:spPr>
          <a:xfrm>
            <a:off x="2630127" y="2795274"/>
            <a:ext cx="2866629" cy="558189"/>
          </a:xfrm>
          <a:prstGeom prst="rect">
            <a:avLst/>
          </a:prstGeom>
        </p:spPr>
      </p:pic>
      <p:pic>
        <p:nvPicPr>
          <p:cNvPr id="1030" name="Picture 6">
            <a:extLst>
              <a:ext uri="{FF2B5EF4-FFF2-40B4-BE49-F238E27FC236}">
                <a16:creationId xmlns:a16="http://schemas.microsoft.com/office/drawing/2014/main" id="{89D0FA41-C91B-C253-8AAA-DF8328CD5F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1676" y="2806597"/>
            <a:ext cx="2879063" cy="5250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me - Nikhef">
            <a:extLst>
              <a:ext uri="{FF2B5EF4-FFF2-40B4-BE49-F238E27FC236}">
                <a16:creationId xmlns:a16="http://schemas.microsoft.com/office/drawing/2014/main" id="{8E3A4961-BE14-7156-8BA1-D01D8939FE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8429" y="475075"/>
            <a:ext cx="2663118" cy="899878"/>
          </a:xfrm>
          <a:prstGeom prst="rect">
            <a:avLst/>
          </a:prstGeom>
          <a:noFill/>
          <a:extLst>
            <a:ext uri="{909E8E84-426E-40DD-AFC4-6F175D3DCCD1}">
              <a14:hiddenFill xmlns:a14="http://schemas.microsoft.com/office/drawing/2010/main">
                <a:solidFill>
                  <a:srgbClr val="FFFFFF"/>
                </a:solidFill>
              </a14:hiddenFill>
            </a:ext>
          </a:extLst>
        </p:spPr>
      </p:pic>
      <p:pic>
        <p:nvPicPr>
          <p:cNvPr id="18" name="Afbeelding 17">
            <a:extLst>
              <a:ext uri="{FF2B5EF4-FFF2-40B4-BE49-F238E27FC236}">
                <a16:creationId xmlns:a16="http://schemas.microsoft.com/office/drawing/2014/main" id="{D05E5FD2-36DD-C8C2-07FB-42F49F105ADF}"/>
              </a:ext>
            </a:extLst>
          </p:cNvPr>
          <p:cNvPicPr>
            <a:picLocks noChangeAspect="1"/>
          </p:cNvPicPr>
          <p:nvPr/>
        </p:nvPicPr>
        <p:blipFill>
          <a:blip r:embed="rId7"/>
          <a:srcRect t="36028" b="36352"/>
          <a:stretch>
            <a:fillRect/>
          </a:stretch>
        </p:blipFill>
        <p:spPr>
          <a:xfrm>
            <a:off x="188771" y="510929"/>
            <a:ext cx="2964767" cy="818866"/>
          </a:xfrm>
          <a:prstGeom prst="rect">
            <a:avLst/>
          </a:prstGeom>
        </p:spPr>
      </p:pic>
      <p:pic>
        <p:nvPicPr>
          <p:cNvPr id="19" name="Afbeelding 18">
            <a:extLst>
              <a:ext uri="{FF2B5EF4-FFF2-40B4-BE49-F238E27FC236}">
                <a16:creationId xmlns:a16="http://schemas.microsoft.com/office/drawing/2014/main" id="{ADD14F7C-9024-57E7-8761-CEF6ED0A25BC}"/>
              </a:ext>
            </a:extLst>
          </p:cNvPr>
          <p:cNvPicPr>
            <a:picLocks noChangeAspect="1"/>
          </p:cNvPicPr>
          <p:nvPr/>
        </p:nvPicPr>
        <p:blipFill>
          <a:blip r:embed="rId8"/>
          <a:srcRect t="-1" r="60953" b="-6545"/>
          <a:stretch>
            <a:fillRect/>
          </a:stretch>
        </p:blipFill>
        <p:spPr>
          <a:xfrm>
            <a:off x="3845678" y="416180"/>
            <a:ext cx="2108213" cy="958773"/>
          </a:xfrm>
          <a:prstGeom prst="rect">
            <a:avLst/>
          </a:prstGeom>
        </p:spPr>
      </p:pic>
      <p:pic>
        <p:nvPicPr>
          <p:cNvPr id="20" name="Afbeelding 19">
            <a:extLst>
              <a:ext uri="{FF2B5EF4-FFF2-40B4-BE49-F238E27FC236}">
                <a16:creationId xmlns:a16="http://schemas.microsoft.com/office/drawing/2014/main" id="{EBD11E53-B590-4084-5CB9-52710DC7A669}"/>
              </a:ext>
            </a:extLst>
          </p:cNvPr>
          <p:cNvPicPr>
            <a:picLocks noChangeAspect="1"/>
          </p:cNvPicPr>
          <p:nvPr/>
        </p:nvPicPr>
        <p:blipFill>
          <a:blip r:embed="rId9"/>
          <a:stretch>
            <a:fillRect/>
          </a:stretch>
        </p:blipFill>
        <p:spPr>
          <a:xfrm>
            <a:off x="6880737" y="338174"/>
            <a:ext cx="1757376" cy="1055890"/>
          </a:xfrm>
          <a:prstGeom prst="rect">
            <a:avLst/>
          </a:prstGeom>
        </p:spPr>
      </p:pic>
    </p:spTree>
    <p:extLst>
      <p:ext uri="{BB962C8B-B14F-4D97-AF65-F5344CB8AC3E}">
        <p14:creationId xmlns:p14="http://schemas.microsoft.com/office/powerpoint/2010/main" val="1784974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5" name="Group 1034">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1036" name="Freeform: Shape 1035">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Freeform: Shape 1037">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jdelijke aanduiding voor inhoud 2">
            <a:extLst>
              <a:ext uri="{FF2B5EF4-FFF2-40B4-BE49-F238E27FC236}">
                <a16:creationId xmlns:a16="http://schemas.microsoft.com/office/drawing/2014/main" id="{ECEC6E22-DDFB-7505-17F3-10B181C03676}"/>
              </a:ext>
            </a:extLst>
          </p:cNvPr>
          <p:cNvSpPr>
            <a:spLocks noGrp="1"/>
          </p:cNvSpPr>
          <p:nvPr>
            <p:ph idx="1"/>
          </p:nvPr>
        </p:nvSpPr>
        <p:spPr>
          <a:xfrm>
            <a:off x="748862" y="89040"/>
            <a:ext cx="11443138" cy="3227626"/>
          </a:xfrm>
        </p:spPr>
        <p:txBody>
          <a:bodyPr anchor="ctr">
            <a:normAutofit/>
          </a:bodyPr>
          <a:lstStyle/>
          <a:p>
            <a:pPr fontAlgn="base"/>
            <a:r>
              <a:rPr lang="en-US" sz="2400" dirty="0"/>
              <a:t>Compare two ways of fitting simultaneously: new model directly using ratio of the two samples and </a:t>
            </a:r>
            <a:r>
              <a:rPr lang="en-US" sz="2400" dirty="0" err="1"/>
              <a:t>RooSimultaneous</a:t>
            </a:r>
            <a:endParaRPr lang="en-US" sz="2400" dirty="0"/>
          </a:p>
          <a:p>
            <a:pPr fontAlgn="base"/>
            <a:r>
              <a:rPr lang="en-US" sz="2400" dirty="0" err="1"/>
              <a:t>RooSimultaneous</a:t>
            </a:r>
            <a:r>
              <a:rPr lang="en-US" sz="2400" dirty="0"/>
              <a:t> is best after all</a:t>
            </a:r>
          </a:p>
        </p:txBody>
      </p:sp>
      <p:grpSp>
        <p:nvGrpSpPr>
          <p:cNvPr id="1041" name="Group 1040">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1042" name="Freeform: Shape 1041">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Freeform: Shape 1043">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45" name="Freeform: Shape 1044">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a:extLst>
              <a:ext uri="{FF2B5EF4-FFF2-40B4-BE49-F238E27FC236}">
                <a16:creationId xmlns:a16="http://schemas.microsoft.com/office/drawing/2014/main" id="{2E4E337D-51D0-A884-A432-CF158B50F9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24" r="34009" b="50948"/>
          <a:stretch>
            <a:fillRect/>
          </a:stretch>
        </p:blipFill>
        <p:spPr bwMode="auto">
          <a:xfrm>
            <a:off x="6027549" y="2718072"/>
            <a:ext cx="6249993" cy="3636671"/>
          </a:xfrm>
          <a:prstGeom prst="rect">
            <a:avLst/>
          </a:prstGeom>
          <a:noFill/>
          <a:extLst>
            <a:ext uri="{909E8E84-426E-40DD-AFC4-6F175D3DCCD1}">
              <a14:hiddenFill xmlns:a14="http://schemas.microsoft.com/office/drawing/2010/main">
                <a:solidFill>
                  <a:srgbClr val="FFFFFF"/>
                </a:solidFill>
              </a14:hiddenFill>
            </a:ext>
          </a:extLst>
        </p:spPr>
      </p:pic>
      <p:sp>
        <p:nvSpPr>
          <p:cNvPr id="6" name="Tijdelijke aanduiding voor dianummer 5">
            <a:extLst>
              <a:ext uri="{FF2B5EF4-FFF2-40B4-BE49-F238E27FC236}">
                <a16:creationId xmlns:a16="http://schemas.microsoft.com/office/drawing/2014/main" id="{650E20BB-A16E-38DA-0D51-F7FB79D3F6AC}"/>
              </a:ext>
            </a:extLst>
          </p:cNvPr>
          <p:cNvSpPr>
            <a:spLocks noGrp="1"/>
          </p:cNvSpPr>
          <p:nvPr>
            <p:ph type="sldNum" sz="quarter" idx="12"/>
          </p:nvPr>
        </p:nvSpPr>
        <p:spPr>
          <a:xfrm>
            <a:off x="8610600" y="6356350"/>
            <a:ext cx="2743200" cy="365125"/>
          </a:xfrm>
        </p:spPr>
        <p:txBody>
          <a:bodyPr>
            <a:normAutofit/>
          </a:bodyPr>
          <a:lstStyle/>
          <a:p>
            <a:pPr>
              <a:spcAft>
                <a:spcPts val="600"/>
              </a:spcAft>
            </a:pPr>
            <a:fld id="{158510D5-3426-4C62-991C-1ECF059CB502}" type="slidenum">
              <a:rPr lang="nl-NL" smtClean="0"/>
              <a:pPr>
                <a:spcAft>
                  <a:spcPts val="600"/>
                </a:spcAft>
              </a:pPr>
              <a:t>10</a:t>
            </a:fld>
            <a:endParaRPr lang="nl-NL"/>
          </a:p>
        </p:txBody>
      </p:sp>
      <p:sp>
        <p:nvSpPr>
          <p:cNvPr id="7" name="Tijdelijke aanduiding voor voettekst 4">
            <a:extLst>
              <a:ext uri="{FF2B5EF4-FFF2-40B4-BE49-F238E27FC236}">
                <a16:creationId xmlns:a16="http://schemas.microsoft.com/office/drawing/2014/main" id="{0FDB75B3-29BA-66A3-ABA2-C97A96763D53}"/>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sp>
        <p:nvSpPr>
          <p:cNvPr id="9" name="Titel 1">
            <a:extLst>
              <a:ext uri="{FF2B5EF4-FFF2-40B4-BE49-F238E27FC236}">
                <a16:creationId xmlns:a16="http://schemas.microsoft.com/office/drawing/2014/main" id="{83EB539A-6470-8F3F-EBBD-09E4A966C71C}"/>
              </a:ext>
            </a:extLst>
          </p:cNvPr>
          <p:cNvSpPr>
            <a:spLocks noGrp="1"/>
          </p:cNvSpPr>
          <p:nvPr>
            <p:ph type="title"/>
          </p:nvPr>
        </p:nvSpPr>
        <p:spPr>
          <a:xfrm>
            <a:off x="1957787" y="149454"/>
            <a:ext cx="8032279" cy="694838"/>
          </a:xfrm>
        </p:spPr>
        <p:txBody>
          <a:bodyPr anchor="b">
            <a:normAutofit/>
          </a:bodyPr>
          <a:lstStyle/>
          <a:p>
            <a:pPr algn="ctr"/>
            <a:r>
              <a:rPr lang="nl-NL" sz="3600" dirty="0" err="1"/>
              <a:t>Feasibility</a:t>
            </a:r>
            <a:r>
              <a:rPr lang="nl-NL" sz="3600" dirty="0"/>
              <a:t> </a:t>
            </a:r>
            <a:r>
              <a:rPr lang="nl-NL" sz="3600" dirty="0" err="1"/>
              <a:t>study</a:t>
            </a:r>
            <a:r>
              <a:rPr lang="nl-NL" sz="3600" dirty="0"/>
              <a:t>         </a:t>
            </a:r>
          </a:p>
        </p:txBody>
      </p:sp>
      <p:sp>
        <p:nvSpPr>
          <p:cNvPr id="11" name="Rechthoek 10">
            <a:extLst>
              <a:ext uri="{FF2B5EF4-FFF2-40B4-BE49-F238E27FC236}">
                <a16:creationId xmlns:a16="http://schemas.microsoft.com/office/drawing/2014/main" id="{7409F019-796F-4D2D-D4DC-3CE62E54EB32}"/>
              </a:ext>
            </a:extLst>
          </p:cNvPr>
          <p:cNvSpPr/>
          <p:nvPr/>
        </p:nvSpPr>
        <p:spPr>
          <a:xfrm flipV="1">
            <a:off x="3800475" y="6331884"/>
            <a:ext cx="45719"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0B58D6D7-162E-F4D1-B63F-687B6AD168B9}"/>
              </a:ext>
            </a:extLst>
          </p:cNvPr>
          <p:cNvSpPr/>
          <p:nvPr/>
        </p:nvSpPr>
        <p:spPr>
          <a:xfrm>
            <a:off x="9582149" y="4642530"/>
            <a:ext cx="138113" cy="586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datum 3">
            <a:extLst>
              <a:ext uri="{FF2B5EF4-FFF2-40B4-BE49-F238E27FC236}">
                <a16:creationId xmlns:a16="http://schemas.microsoft.com/office/drawing/2014/main" id="{A2EEFCC7-8C6C-A525-CA8E-49F9A5AA28C6}"/>
              </a:ext>
            </a:extLst>
          </p:cNvPr>
          <p:cNvSpPr>
            <a:spLocks noGrp="1"/>
          </p:cNvSpPr>
          <p:nvPr>
            <p:ph type="dt" sz="half" idx="10"/>
          </p:nvPr>
        </p:nvSpPr>
        <p:spPr>
          <a:xfrm>
            <a:off x="804672" y="6356350"/>
            <a:ext cx="2743200" cy="365125"/>
          </a:xfrm>
        </p:spPr>
        <p:txBody>
          <a:bodyPr>
            <a:normAutofit/>
          </a:bodyPr>
          <a:lstStyle/>
          <a:p>
            <a:pPr>
              <a:spcAft>
                <a:spcPts val="600"/>
              </a:spcAft>
            </a:pPr>
            <a:r>
              <a:rPr lang="nl-NL"/>
              <a:t>20 April 2026</a:t>
            </a:r>
            <a:endParaRPr lang="nl-NL" dirty="0"/>
          </a:p>
        </p:txBody>
      </p:sp>
      <p:pic>
        <p:nvPicPr>
          <p:cNvPr id="4" name="Picture 2">
            <a:extLst>
              <a:ext uri="{FF2B5EF4-FFF2-40B4-BE49-F238E27FC236}">
                <a16:creationId xmlns:a16="http://schemas.microsoft.com/office/drawing/2014/main" id="{E694F230-1476-583C-3A16-B31DE363B7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24" t="48810" r="34009"/>
          <a:stretch>
            <a:fillRect/>
          </a:stretch>
        </p:blipFill>
        <p:spPr bwMode="auto">
          <a:xfrm>
            <a:off x="-49665" y="2668431"/>
            <a:ext cx="6163061" cy="37423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E22A7AF9-AF1D-639F-6AD4-06E99D46B6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986" t="95867" r="37240" b="1486"/>
          <a:stretch>
            <a:fillRect/>
          </a:stretch>
        </p:blipFill>
        <p:spPr bwMode="auto">
          <a:xfrm>
            <a:off x="3829149" y="6111582"/>
            <a:ext cx="1684896" cy="2991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485D5D80-34FD-14BE-323B-6E63BCC76C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986" t="95867" r="37240" b="1486"/>
          <a:stretch>
            <a:fillRect/>
          </a:stretch>
        </p:blipFill>
        <p:spPr bwMode="auto">
          <a:xfrm>
            <a:off x="9977351" y="6111582"/>
            <a:ext cx="1684896" cy="299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516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5FC76E-54B7-CD71-7A9B-2945664B6B1E}"/>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C4BF27C-57AB-C399-BC46-2463DDC42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BED334CF-FBA6-F951-5B3B-512A4C8A1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AEB9DF2-C3F6-AA80-11BD-29912A28D2E2}"/>
              </a:ext>
            </a:extLst>
          </p:cNvPr>
          <p:cNvSpPr>
            <a:spLocks noGrp="1"/>
          </p:cNvSpPr>
          <p:nvPr>
            <p:ph type="title"/>
          </p:nvPr>
        </p:nvSpPr>
        <p:spPr>
          <a:xfrm>
            <a:off x="1087090" y="327066"/>
            <a:ext cx="9829800" cy="1325880"/>
          </a:xfrm>
        </p:spPr>
        <p:txBody>
          <a:bodyPr anchor="b">
            <a:normAutofit/>
          </a:bodyPr>
          <a:lstStyle/>
          <a:p>
            <a:pPr algn="ctr"/>
            <a:r>
              <a:rPr lang="nl-NL" sz="3600" dirty="0" err="1"/>
              <a:t>Simultaneous</a:t>
            </a:r>
            <a:r>
              <a:rPr lang="nl-NL" sz="3600" dirty="0"/>
              <a:t> fit </a:t>
            </a:r>
            <a:r>
              <a:rPr lang="nl-NL" sz="3600" dirty="0" err="1"/>
              <a:t>to</a:t>
            </a:r>
            <a:r>
              <a:rPr lang="nl-NL" sz="3600" dirty="0"/>
              <a:t> </a:t>
            </a:r>
            <a:r>
              <a:rPr lang="nl-NL" sz="3600" dirty="0" err="1"/>
              <a:t>reduce</a:t>
            </a:r>
            <a:r>
              <a:rPr lang="nl-NL" sz="3600" dirty="0"/>
              <a:t> </a:t>
            </a:r>
            <a:r>
              <a:rPr lang="nl-NL" sz="3600" dirty="0" err="1"/>
              <a:t>uncertainties</a:t>
            </a:r>
            <a:endParaRPr lang="nl-NL" sz="3600" dirty="0"/>
          </a:p>
        </p:txBody>
      </p:sp>
      <p:grpSp>
        <p:nvGrpSpPr>
          <p:cNvPr id="1035" name="Group 1034">
            <a:extLst>
              <a:ext uri="{FF2B5EF4-FFF2-40B4-BE49-F238E27FC236}">
                <a16:creationId xmlns:a16="http://schemas.microsoft.com/office/drawing/2014/main" id="{37506479-95A3-604A-4FDD-AA1B5289AC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1036" name="Freeform: Shape 1035">
              <a:extLst>
                <a:ext uri="{FF2B5EF4-FFF2-40B4-BE49-F238E27FC236}">
                  <a16:creationId xmlns:a16="http://schemas.microsoft.com/office/drawing/2014/main" id="{0A104C75-CC80-031D-B3AE-3A3D578B4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2C773762-B5E4-A7B0-BE6D-5F12C11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Freeform: Shape 1037">
              <a:extLst>
                <a:ext uri="{FF2B5EF4-FFF2-40B4-BE49-F238E27FC236}">
                  <a16:creationId xmlns:a16="http://schemas.microsoft.com/office/drawing/2014/main" id="{53D11700-68EB-4E1A-0353-ABB335FEE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E9353D73-C42E-B70B-6E55-1AF42234A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1" name="Group 1040">
            <a:extLst>
              <a:ext uri="{FF2B5EF4-FFF2-40B4-BE49-F238E27FC236}">
                <a16:creationId xmlns:a16="http://schemas.microsoft.com/office/drawing/2014/main" id="{6EAAF878-635D-C61B-D440-F8A476E8E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1042" name="Freeform: Shape 1041">
              <a:extLst>
                <a:ext uri="{FF2B5EF4-FFF2-40B4-BE49-F238E27FC236}">
                  <a16:creationId xmlns:a16="http://schemas.microsoft.com/office/drawing/2014/main" id="{7E387CE1-522F-B3CE-3CE0-45291EC7C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B30900E2-FA7E-60AF-ECA2-AD4016CA7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Freeform: Shape 1043">
              <a:extLst>
                <a:ext uri="{FF2B5EF4-FFF2-40B4-BE49-F238E27FC236}">
                  <a16:creationId xmlns:a16="http://schemas.microsoft.com/office/drawing/2014/main" id="{DF510273-9217-46D7-0368-6FC448BDF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45" name="Freeform: Shape 1044">
              <a:extLst>
                <a:ext uri="{FF2B5EF4-FFF2-40B4-BE49-F238E27FC236}">
                  <a16:creationId xmlns:a16="http://schemas.microsoft.com/office/drawing/2014/main" id="{0582AACA-B4F2-51B6-AEE8-9FD3E87F40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jdelijke aanduiding voor dianummer 5">
            <a:extLst>
              <a:ext uri="{FF2B5EF4-FFF2-40B4-BE49-F238E27FC236}">
                <a16:creationId xmlns:a16="http://schemas.microsoft.com/office/drawing/2014/main" id="{A5EFFE61-347F-7830-7216-72CC387C9DCE}"/>
              </a:ext>
            </a:extLst>
          </p:cNvPr>
          <p:cNvSpPr>
            <a:spLocks noGrp="1"/>
          </p:cNvSpPr>
          <p:nvPr>
            <p:ph type="sldNum" sz="quarter" idx="12"/>
          </p:nvPr>
        </p:nvSpPr>
        <p:spPr>
          <a:xfrm>
            <a:off x="8610600" y="6356350"/>
            <a:ext cx="2743200" cy="365125"/>
          </a:xfrm>
        </p:spPr>
        <p:txBody>
          <a:bodyPr>
            <a:normAutofit/>
          </a:bodyPr>
          <a:lstStyle/>
          <a:p>
            <a:pPr>
              <a:spcAft>
                <a:spcPts val="600"/>
              </a:spcAft>
            </a:pPr>
            <a:fld id="{158510D5-3426-4C62-991C-1ECF059CB502}" type="slidenum">
              <a:rPr lang="nl-NL" smtClean="0"/>
              <a:pPr>
                <a:spcAft>
                  <a:spcPts val="600"/>
                </a:spcAft>
              </a:pPr>
              <a:t>11</a:t>
            </a:fld>
            <a:endParaRPr lang="nl-NL"/>
          </a:p>
        </p:txBody>
      </p:sp>
      <p:sp>
        <p:nvSpPr>
          <p:cNvPr id="7" name="Tijdelijke aanduiding voor voettekst 4">
            <a:extLst>
              <a:ext uri="{FF2B5EF4-FFF2-40B4-BE49-F238E27FC236}">
                <a16:creationId xmlns:a16="http://schemas.microsoft.com/office/drawing/2014/main" id="{B157768C-3DFF-56B8-9E2A-7CB92B27FFDA}"/>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sp>
        <p:nvSpPr>
          <p:cNvPr id="8" name="Tijdelijke aanduiding voor inhoud 7">
            <a:extLst>
              <a:ext uri="{FF2B5EF4-FFF2-40B4-BE49-F238E27FC236}">
                <a16:creationId xmlns:a16="http://schemas.microsoft.com/office/drawing/2014/main" id="{1610A981-EC62-1450-4AE8-2A99847EEC02}"/>
              </a:ext>
            </a:extLst>
          </p:cNvPr>
          <p:cNvSpPr>
            <a:spLocks noGrp="1"/>
          </p:cNvSpPr>
          <p:nvPr>
            <p:ph idx="1"/>
          </p:nvPr>
        </p:nvSpPr>
        <p:spPr>
          <a:xfrm>
            <a:off x="342753" y="2802002"/>
            <a:ext cx="11319473" cy="3352440"/>
          </a:xfrm>
        </p:spPr>
        <p:txBody>
          <a:bodyPr>
            <a:normAutofit/>
          </a:bodyPr>
          <a:lstStyle/>
          <a:p>
            <a:r>
              <a:rPr lang="en-US" sz="2400" dirty="0"/>
              <a:t>Simultaneous fit of			and                                 Run 2 LHCb data 5.57 fb</a:t>
            </a:r>
            <a:r>
              <a:rPr lang="en-US" sz="2400" baseline="30000" dirty="0"/>
              <a:t>-1</a:t>
            </a:r>
            <a:endParaRPr lang="en-US" sz="2400" baseline="30000" dirty="0">
              <a:solidFill>
                <a:srgbClr val="FF0000"/>
              </a:solidFill>
            </a:endParaRPr>
          </a:p>
          <a:p>
            <a:endParaRPr lang="en-US" sz="2400" dirty="0"/>
          </a:p>
          <a:p>
            <a:r>
              <a:rPr lang="en-US" sz="2400" dirty="0"/>
              <a:t>Suppress common systematics (trigger, resolution, production asymmetry)</a:t>
            </a:r>
          </a:p>
          <a:p>
            <a:endParaRPr lang="en-US" sz="2400" dirty="0"/>
          </a:p>
          <a:p>
            <a:r>
              <a:rPr lang="en-US" sz="2400" dirty="0"/>
              <a:t>Fit parameters:                   and                      </a:t>
            </a:r>
            <a:r>
              <a:rPr lang="en-US" sz="2400" dirty="0" err="1"/>
              <a:t>and</a:t>
            </a:r>
            <a:r>
              <a:rPr lang="en-US" sz="2400" dirty="0"/>
              <a:t> a fraction of events in          vs        sample</a:t>
            </a:r>
          </a:p>
        </p:txBody>
      </p:sp>
      <p:sp>
        <p:nvSpPr>
          <p:cNvPr id="3" name="Tijdelijke aanduiding voor datum 3">
            <a:extLst>
              <a:ext uri="{FF2B5EF4-FFF2-40B4-BE49-F238E27FC236}">
                <a16:creationId xmlns:a16="http://schemas.microsoft.com/office/drawing/2014/main" id="{E4DA211F-E2ED-DA8F-B555-4831D8866C58}"/>
              </a:ext>
            </a:extLst>
          </p:cNvPr>
          <p:cNvSpPr>
            <a:spLocks noGrp="1"/>
          </p:cNvSpPr>
          <p:nvPr>
            <p:ph type="dt" sz="half" idx="10"/>
          </p:nvPr>
        </p:nvSpPr>
        <p:spPr>
          <a:xfrm>
            <a:off x="804672" y="6356350"/>
            <a:ext cx="2743200" cy="365125"/>
          </a:xfrm>
        </p:spPr>
        <p:txBody>
          <a:bodyPr>
            <a:normAutofit/>
          </a:bodyPr>
          <a:lstStyle/>
          <a:p>
            <a:pPr>
              <a:spcAft>
                <a:spcPts val="600"/>
              </a:spcAft>
            </a:pPr>
            <a:r>
              <a:rPr lang="nl-NL"/>
              <a:t>20 April 2026</a:t>
            </a:r>
            <a:endParaRPr lang="nl-NL" dirty="0"/>
          </a:p>
        </p:txBody>
      </p:sp>
      <p:pic>
        <p:nvPicPr>
          <p:cNvPr id="9" name="Afbeelding 8">
            <a:extLst>
              <a:ext uri="{FF2B5EF4-FFF2-40B4-BE49-F238E27FC236}">
                <a16:creationId xmlns:a16="http://schemas.microsoft.com/office/drawing/2014/main" id="{30AA2662-E2D7-C56C-4342-4207B064A377}"/>
              </a:ext>
            </a:extLst>
          </p:cNvPr>
          <p:cNvPicPr>
            <a:picLocks noChangeAspect="1"/>
          </p:cNvPicPr>
          <p:nvPr/>
        </p:nvPicPr>
        <p:blipFill>
          <a:blip r:embed="rId3"/>
          <a:stretch>
            <a:fillRect/>
          </a:stretch>
        </p:blipFill>
        <p:spPr>
          <a:xfrm>
            <a:off x="3221585" y="2842350"/>
            <a:ext cx="1677338" cy="326611"/>
          </a:xfrm>
          <a:prstGeom prst="rect">
            <a:avLst/>
          </a:prstGeom>
        </p:spPr>
      </p:pic>
      <p:pic>
        <p:nvPicPr>
          <p:cNvPr id="10" name="Picture 6">
            <a:extLst>
              <a:ext uri="{FF2B5EF4-FFF2-40B4-BE49-F238E27FC236}">
                <a16:creationId xmlns:a16="http://schemas.microsoft.com/office/drawing/2014/main" id="{C26CF5B6-285B-BD16-B697-8680A3EBFD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6670" y="2842348"/>
            <a:ext cx="1790789" cy="3266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9334B3D7-13F2-4429-B07E-87C3DDD180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768" t="-9597" b="-1"/>
          <a:stretch>
            <a:fillRect/>
          </a:stretch>
        </p:blipFill>
        <p:spPr bwMode="auto">
          <a:xfrm>
            <a:off x="9146936" y="4628715"/>
            <a:ext cx="451846" cy="35795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D6083957-D823-7BDC-F35E-CD0C1F2FAD14}"/>
              </a:ext>
            </a:extLst>
          </p:cNvPr>
          <p:cNvPicPr>
            <a:picLocks noChangeAspect="1"/>
          </p:cNvPicPr>
          <p:nvPr/>
        </p:nvPicPr>
        <p:blipFill>
          <a:blip r:embed="rId3"/>
          <a:srcRect l="79291"/>
          <a:stretch>
            <a:fillRect/>
          </a:stretch>
        </p:blipFill>
        <p:spPr>
          <a:xfrm>
            <a:off x="10046515" y="4657355"/>
            <a:ext cx="347359" cy="326611"/>
          </a:xfrm>
          <a:prstGeom prst="rect">
            <a:avLst/>
          </a:prstGeom>
        </p:spPr>
      </p:pic>
      <p:pic>
        <p:nvPicPr>
          <p:cNvPr id="12" name="Afbeelding 11">
            <a:extLst>
              <a:ext uri="{FF2B5EF4-FFF2-40B4-BE49-F238E27FC236}">
                <a16:creationId xmlns:a16="http://schemas.microsoft.com/office/drawing/2014/main" id="{191E619D-B5A1-4845-E7B0-B2F3203F4828}"/>
              </a:ext>
            </a:extLst>
          </p:cNvPr>
          <p:cNvPicPr>
            <a:picLocks noChangeAspect="1"/>
          </p:cNvPicPr>
          <p:nvPr/>
        </p:nvPicPr>
        <p:blipFill>
          <a:blip r:embed="rId5"/>
          <a:stretch>
            <a:fillRect/>
          </a:stretch>
        </p:blipFill>
        <p:spPr>
          <a:xfrm>
            <a:off x="2622153" y="5305250"/>
            <a:ext cx="5107232" cy="670813"/>
          </a:xfrm>
          <a:prstGeom prst="rect">
            <a:avLst/>
          </a:prstGeom>
        </p:spPr>
      </p:pic>
      <p:pic>
        <p:nvPicPr>
          <p:cNvPr id="2050" name="Picture 2">
            <a:extLst>
              <a:ext uri="{FF2B5EF4-FFF2-40B4-BE49-F238E27FC236}">
                <a16:creationId xmlns:a16="http://schemas.microsoft.com/office/drawing/2014/main" id="{69450B08-041C-B7FF-8C7D-04B3830197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3385" y="4485074"/>
            <a:ext cx="987649" cy="7032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8BE02A9-F7A8-56F8-5A92-62C7078B62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2966" y="4501290"/>
            <a:ext cx="1163704" cy="6708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68FD21FC-8EA1-EA79-143D-CB09E271CC8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4569" t="75543"/>
          <a:stretch>
            <a:fillRect/>
          </a:stretch>
        </p:blipFill>
        <p:spPr bwMode="auto">
          <a:xfrm>
            <a:off x="3173213" y="5672209"/>
            <a:ext cx="152400" cy="1719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8BA4A7DF-6548-900B-ACD2-E26B22931C3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4569" t="75543"/>
          <a:stretch>
            <a:fillRect/>
          </a:stretch>
        </p:blipFill>
        <p:spPr bwMode="auto">
          <a:xfrm>
            <a:off x="6068813" y="5672207"/>
            <a:ext cx="152400" cy="17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03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F16289-EF2C-03C8-699D-872E37DC86C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76E211-B2F4-E9C0-0AB0-B12ACFF3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22C9727-87E5-2809-AD0D-636776B9E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990BC607-F6D1-B8BB-5A19-333826D617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105AA921-8ACA-BEA9-A038-532BBDD0D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F040B64-FB4C-AEFF-BAA6-0E1E0222CF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30AB2EA-9CA3-2828-AA56-7F23A5BF0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052B090-A979-1515-F3B8-DF8FD2E3F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73D36146-07B5-32D5-D250-0DF1AEF735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E5EC2AF7-1B13-6689-714A-FA9C48EB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38F0E29-056E-7A68-1DC2-50237F42D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62299D0-1586-C8BA-B89A-34C5AC509B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1C259B7-07BC-55A8-B7E4-3511028AF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jdelijke aanduiding voor dianummer 6">
            <a:extLst>
              <a:ext uri="{FF2B5EF4-FFF2-40B4-BE49-F238E27FC236}">
                <a16:creationId xmlns:a16="http://schemas.microsoft.com/office/drawing/2014/main" id="{26986B3F-8BDA-618B-AF83-52D3F7092A18}"/>
              </a:ext>
            </a:extLst>
          </p:cNvPr>
          <p:cNvSpPr>
            <a:spLocks noGrp="1"/>
          </p:cNvSpPr>
          <p:nvPr>
            <p:ph type="sldNum" sz="quarter" idx="12"/>
          </p:nvPr>
        </p:nvSpPr>
        <p:spPr/>
        <p:txBody>
          <a:bodyPr/>
          <a:lstStyle/>
          <a:p>
            <a:fld id="{158510D5-3426-4C62-991C-1ECF059CB502}" type="slidenum">
              <a:rPr lang="nl-NL" smtClean="0"/>
              <a:t>12</a:t>
            </a:fld>
            <a:endParaRPr lang="nl-NL" dirty="0"/>
          </a:p>
        </p:txBody>
      </p:sp>
      <p:sp>
        <p:nvSpPr>
          <p:cNvPr id="11" name="Tijdelijke aanduiding voor voettekst 4">
            <a:extLst>
              <a:ext uri="{FF2B5EF4-FFF2-40B4-BE49-F238E27FC236}">
                <a16:creationId xmlns:a16="http://schemas.microsoft.com/office/drawing/2014/main" id="{BB537CE7-FD29-A2CD-FE3B-D0DB585D3D6A}"/>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sp>
        <p:nvSpPr>
          <p:cNvPr id="31" name="Titel 1">
            <a:extLst>
              <a:ext uri="{FF2B5EF4-FFF2-40B4-BE49-F238E27FC236}">
                <a16:creationId xmlns:a16="http://schemas.microsoft.com/office/drawing/2014/main" id="{96A9BC5E-0185-78D1-6D87-ECE3C2F2101A}"/>
              </a:ext>
            </a:extLst>
          </p:cNvPr>
          <p:cNvSpPr txBox="1">
            <a:spLocks/>
          </p:cNvSpPr>
          <p:nvPr/>
        </p:nvSpPr>
        <p:spPr>
          <a:xfrm>
            <a:off x="2110187" y="702786"/>
            <a:ext cx="8032279" cy="6948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600" dirty="0"/>
              <a:t>Analysis triggers        </a:t>
            </a:r>
          </a:p>
        </p:txBody>
      </p:sp>
      <p:sp>
        <p:nvSpPr>
          <p:cNvPr id="2" name="Tijdelijke aanduiding voor datum 3">
            <a:extLst>
              <a:ext uri="{FF2B5EF4-FFF2-40B4-BE49-F238E27FC236}">
                <a16:creationId xmlns:a16="http://schemas.microsoft.com/office/drawing/2014/main" id="{FC90A78C-77C4-F682-6CF5-835F4E1424F3}"/>
              </a:ext>
            </a:extLst>
          </p:cNvPr>
          <p:cNvSpPr>
            <a:spLocks noGrp="1"/>
          </p:cNvSpPr>
          <p:nvPr>
            <p:ph type="dt" sz="half" idx="10"/>
          </p:nvPr>
        </p:nvSpPr>
        <p:spPr>
          <a:xfrm>
            <a:off x="804672" y="6356350"/>
            <a:ext cx="2743200" cy="365125"/>
          </a:xfrm>
        </p:spPr>
        <p:txBody>
          <a:bodyPr>
            <a:normAutofit/>
          </a:bodyPr>
          <a:lstStyle/>
          <a:p>
            <a:pPr>
              <a:spcAft>
                <a:spcPts val="600"/>
              </a:spcAft>
            </a:pPr>
            <a:r>
              <a:rPr lang="nl-NL"/>
              <a:t>20 April 2026</a:t>
            </a:r>
            <a:endParaRPr lang="nl-NL" dirty="0"/>
          </a:p>
        </p:txBody>
      </p:sp>
      <p:grpSp>
        <p:nvGrpSpPr>
          <p:cNvPr id="6" name="Groep 5">
            <a:extLst>
              <a:ext uri="{FF2B5EF4-FFF2-40B4-BE49-F238E27FC236}">
                <a16:creationId xmlns:a16="http://schemas.microsoft.com/office/drawing/2014/main" id="{2B23CEF5-32B7-DF00-C866-B063FEE29FBD}"/>
              </a:ext>
            </a:extLst>
          </p:cNvPr>
          <p:cNvGrpSpPr/>
          <p:nvPr/>
        </p:nvGrpSpPr>
        <p:grpSpPr>
          <a:xfrm>
            <a:off x="1320800" y="2184277"/>
            <a:ext cx="10743801" cy="4111983"/>
            <a:chOff x="1457029" y="2471659"/>
            <a:chExt cx="9896770" cy="3517997"/>
          </a:xfrm>
        </p:grpSpPr>
        <p:grpSp>
          <p:nvGrpSpPr>
            <p:cNvPr id="36" name="Groep 35">
              <a:extLst>
                <a:ext uri="{FF2B5EF4-FFF2-40B4-BE49-F238E27FC236}">
                  <a16:creationId xmlns:a16="http://schemas.microsoft.com/office/drawing/2014/main" id="{C919F12D-59DA-867F-DB8A-ECD2FFD064B7}"/>
                </a:ext>
              </a:extLst>
            </p:cNvPr>
            <p:cNvGrpSpPr/>
            <p:nvPr/>
          </p:nvGrpSpPr>
          <p:grpSpPr>
            <a:xfrm>
              <a:off x="1457029" y="2471659"/>
              <a:ext cx="9896770" cy="2252576"/>
              <a:chOff x="2408578" y="2433472"/>
              <a:chExt cx="9896770" cy="2252576"/>
            </a:xfrm>
          </p:grpSpPr>
          <p:sp>
            <p:nvSpPr>
              <p:cNvPr id="24" name="Tijdelijke aanduiding voor inhoud 2">
                <a:extLst>
                  <a:ext uri="{FF2B5EF4-FFF2-40B4-BE49-F238E27FC236}">
                    <a16:creationId xmlns:a16="http://schemas.microsoft.com/office/drawing/2014/main" id="{711DAC56-7CD3-3FD4-66A2-39227A6042B2}"/>
                  </a:ext>
                </a:extLst>
              </p:cNvPr>
              <p:cNvSpPr txBox="1">
                <a:spLocks/>
              </p:cNvSpPr>
              <p:nvPr/>
            </p:nvSpPr>
            <p:spPr>
              <a:xfrm>
                <a:off x="9887203" y="3524328"/>
                <a:ext cx="2418145" cy="1122295"/>
              </a:xfrm>
              <a:prstGeom prst="rect">
                <a:avLst/>
              </a:prstGeom>
              <a:ln>
                <a:noFill/>
              </a:ln>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2600" dirty="0"/>
                  <a:t>Decay time unbiased trigger</a:t>
                </a:r>
                <a:endParaRPr lang="en-US" sz="2600" dirty="0">
                  <a:solidFill>
                    <a:schemeClr val="bg1"/>
                  </a:solidFill>
                </a:endParaRPr>
              </a:p>
              <a:p>
                <a:pPr marL="0" indent="0" fontAlgn="base">
                  <a:buNone/>
                </a:pPr>
                <a:r>
                  <a:rPr lang="en-US" sz="2600" dirty="0"/>
                  <a:t>Decay time       biased trigger</a:t>
                </a:r>
              </a:p>
              <a:p>
                <a:pPr fontAlgn="base"/>
                <a:endParaRPr lang="nl-NL" sz="2400" dirty="0"/>
              </a:p>
              <a:p>
                <a:pPr marL="0" indent="0" fontAlgn="base">
                  <a:buNone/>
                </a:pPr>
                <a:endParaRPr lang="nl-NL" sz="2400" dirty="0"/>
              </a:p>
            </p:txBody>
          </p:sp>
          <p:pic>
            <p:nvPicPr>
              <p:cNvPr id="9" name="Afbeelding 8" descr="Afbeelding met tekst, schermopname, Lettertype, lijn">
                <a:extLst>
                  <a:ext uri="{FF2B5EF4-FFF2-40B4-BE49-F238E27FC236}">
                    <a16:creationId xmlns:a16="http://schemas.microsoft.com/office/drawing/2014/main" id="{62A0C72B-9421-EF3F-E053-71063C56281D}"/>
                  </a:ext>
                </a:extLst>
              </p:cNvPr>
              <p:cNvPicPr>
                <a:picLocks noChangeAspect="1"/>
              </p:cNvPicPr>
              <p:nvPr/>
            </p:nvPicPr>
            <p:blipFill>
              <a:blip r:embed="rId3"/>
              <a:stretch>
                <a:fillRect/>
              </a:stretch>
            </p:blipFill>
            <p:spPr>
              <a:xfrm>
                <a:off x="2408578" y="2433472"/>
                <a:ext cx="7435496" cy="2252576"/>
              </a:xfrm>
              <a:prstGeom prst="rect">
                <a:avLst/>
              </a:prstGeom>
            </p:spPr>
          </p:pic>
          <p:sp>
            <p:nvSpPr>
              <p:cNvPr id="17" name="Rechthoek 16">
                <a:extLst>
                  <a:ext uri="{FF2B5EF4-FFF2-40B4-BE49-F238E27FC236}">
                    <a16:creationId xmlns:a16="http://schemas.microsoft.com/office/drawing/2014/main" id="{A90B06D9-3E4A-12F1-268D-6C1612D77B7D}"/>
                  </a:ext>
                </a:extLst>
              </p:cNvPr>
              <p:cNvSpPr/>
              <p:nvPr/>
            </p:nvSpPr>
            <p:spPr>
              <a:xfrm>
                <a:off x="4658264" y="3114137"/>
                <a:ext cx="4537494" cy="297611"/>
              </a:xfrm>
              <a:prstGeom prst="rect">
                <a:avLst/>
              </a:prstGeom>
              <a:noFill/>
              <a:ln>
                <a:solidFill>
                  <a:schemeClr val="accent6">
                    <a:lumMod val="60000"/>
                    <a:lumOff val="4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nl-NL"/>
              </a:p>
            </p:txBody>
          </p:sp>
          <p:cxnSp>
            <p:nvCxnSpPr>
              <p:cNvPr id="33" name="Rechte verbindingslijn met pijl 32">
                <a:extLst>
                  <a:ext uri="{FF2B5EF4-FFF2-40B4-BE49-F238E27FC236}">
                    <a16:creationId xmlns:a16="http://schemas.microsoft.com/office/drawing/2014/main" id="{D2F2767C-8181-2EEA-276F-40B822B19420}"/>
                  </a:ext>
                </a:extLst>
              </p:cNvPr>
              <p:cNvCxnSpPr/>
              <p:nvPr/>
            </p:nvCxnSpPr>
            <p:spPr>
              <a:xfrm flipH="1" flipV="1">
                <a:off x="9238888" y="3280194"/>
                <a:ext cx="648316" cy="148806"/>
              </a:xfrm>
              <a:prstGeom prst="straightConnector1">
                <a:avLst/>
              </a:prstGeom>
              <a:ln>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4" name="Rechthoek 33">
                <a:extLst>
                  <a:ext uri="{FF2B5EF4-FFF2-40B4-BE49-F238E27FC236}">
                    <a16:creationId xmlns:a16="http://schemas.microsoft.com/office/drawing/2014/main" id="{2C11197D-080D-2308-E13B-5DBC1DDCEC10}"/>
                  </a:ext>
                </a:extLst>
              </p:cNvPr>
              <p:cNvSpPr/>
              <p:nvPr/>
            </p:nvSpPr>
            <p:spPr>
              <a:xfrm>
                <a:off x="4658264" y="3446253"/>
                <a:ext cx="4537494" cy="581148"/>
              </a:xfrm>
              <a:prstGeom prst="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5" name="Rechte verbindingslijn met pijl 34">
                <a:extLst>
                  <a:ext uri="{FF2B5EF4-FFF2-40B4-BE49-F238E27FC236}">
                    <a16:creationId xmlns:a16="http://schemas.microsoft.com/office/drawing/2014/main" id="{F16CB21D-251B-6E92-331E-7B0B9D5441C9}"/>
                  </a:ext>
                </a:extLst>
              </p:cNvPr>
              <p:cNvCxnSpPr/>
              <p:nvPr/>
            </p:nvCxnSpPr>
            <p:spPr>
              <a:xfrm flipH="1" flipV="1">
                <a:off x="9238888" y="3752397"/>
                <a:ext cx="648316" cy="148806"/>
              </a:xfrm>
              <a:prstGeom prst="straightConnector1">
                <a:avLst/>
              </a:prstGeom>
              <a:ln>
                <a:solidFill>
                  <a:schemeClr val="tx2">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grpSp>
        <p:cxnSp>
          <p:nvCxnSpPr>
            <p:cNvPr id="3" name="Rechte verbindingslijn met pijl 2">
              <a:extLst>
                <a:ext uri="{FF2B5EF4-FFF2-40B4-BE49-F238E27FC236}">
                  <a16:creationId xmlns:a16="http://schemas.microsoft.com/office/drawing/2014/main" id="{151A6CB0-6464-D322-35E4-88507D4C8E30}"/>
                </a:ext>
              </a:extLst>
            </p:cNvPr>
            <p:cNvCxnSpPr>
              <a:cxnSpLocks/>
            </p:cNvCxnSpPr>
            <p:nvPr/>
          </p:nvCxnSpPr>
          <p:spPr>
            <a:xfrm flipH="1">
              <a:off x="9426222" y="4325072"/>
              <a:ext cx="157443" cy="600238"/>
            </a:xfrm>
            <a:prstGeom prst="straightConnector1">
              <a:avLst/>
            </a:prstGeom>
            <a:ln>
              <a:solidFill>
                <a:schemeClr val="tx2">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5" name="Tijdelijke aanduiding voor inhoud 2">
              <a:extLst>
                <a:ext uri="{FF2B5EF4-FFF2-40B4-BE49-F238E27FC236}">
                  <a16:creationId xmlns:a16="http://schemas.microsoft.com/office/drawing/2014/main" id="{3AE0DA68-A133-F451-37F3-7D6331B24A99}"/>
                </a:ext>
              </a:extLst>
            </p:cNvPr>
            <p:cNvSpPr txBox="1">
              <a:spLocks/>
            </p:cNvSpPr>
            <p:nvPr/>
          </p:nvSpPr>
          <p:spPr>
            <a:xfrm>
              <a:off x="8413136" y="4867361"/>
              <a:ext cx="2183614" cy="1122295"/>
            </a:xfrm>
            <a:prstGeom prst="rect">
              <a:avLst/>
            </a:prstGeom>
            <a:ln>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2400" dirty="0"/>
                <a:t>Account for with acceptance!</a:t>
              </a:r>
              <a:endParaRPr lang="nl-NL" sz="2400" dirty="0"/>
            </a:p>
            <a:p>
              <a:pPr marL="0" indent="0" fontAlgn="base">
                <a:buNone/>
              </a:pPr>
              <a:endParaRPr lang="nl-NL" sz="2400" dirty="0"/>
            </a:p>
          </p:txBody>
        </p:sp>
      </p:grpSp>
    </p:spTree>
    <p:extLst>
      <p:ext uri="{BB962C8B-B14F-4D97-AF65-F5344CB8AC3E}">
        <p14:creationId xmlns:p14="http://schemas.microsoft.com/office/powerpoint/2010/main" val="2796876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jdelijke aanduiding voor dianummer 6">
            <a:extLst>
              <a:ext uri="{FF2B5EF4-FFF2-40B4-BE49-F238E27FC236}">
                <a16:creationId xmlns:a16="http://schemas.microsoft.com/office/drawing/2014/main" id="{DC7682EE-E5D3-C80F-ABC6-64D2DCCB17B9}"/>
              </a:ext>
            </a:extLst>
          </p:cNvPr>
          <p:cNvSpPr>
            <a:spLocks noGrp="1"/>
          </p:cNvSpPr>
          <p:nvPr>
            <p:ph type="sldNum" sz="quarter" idx="12"/>
          </p:nvPr>
        </p:nvSpPr>
        <p:spPr/>
        <p:txBody>
          <a:bodyPr/>
          <a:lstStyle/>
          <a:p>
            <a:fld id="{158510D5-3426-4C62-991C-1ECF059CB502}" type="slidenum">
              <a:rPr lang="nl-NL" smtClean="0"/>
              <a:t>13</a:t>
            </a:fld>
            <a:endParaRPr lang="nl-NL" dirty="0"/>
          </a:p>
        </p:txBody>
      </p:sp>
      <p:sp>
        <p:nvSpPr>
          <p:cNvPr id="11" name="Tijdelijke aanduiding voor voettekst 4">
            <a:extLst>
              <a:ext uri="{FF2B5EF4-FFF2-40B4-BE49-F238E27FC236}">
                <a16:creationId xmlns:a16="http://schemas.microsoft.com/office/drawing/2014/main" id="{B7EAECB6-32D5-5491-54B4-56D09C892804}"/>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sp>
        <p:nvSpPr>
          <p:cNvPr id="24" name="Tijdelijke aanduiding voor inhoud 2">
            <a:extLst>
              <a:ext uri="{FF2B5EF4-FFF2-40B4-BE49-F238E27FC236}">
                <a16:creationId xmlns:a16="http://schemas.microsoft.com/office/drawing/2014/main" id="{66D8CB1A-78C0-6F95-DE5A-8DAEAD670BD0}"/>
              </a:ext>
            </a:extLst>
          </p:cNvPr>
          <p:cNvSpPr txBox="1">
            <a:spLocks/>
          </p:cNvSpPr>
          <p:nvPr/>
        </p:nvSpPr>
        <p:spPr>
          <a:xfrm>
            <a:off x="748861" y="1313793"/>
            <a:ext cx="10992865" cy="5129048"/>
          </a:xfrm>
          <a:prstGeom prst="rect">
            <a:avLst/>
          </a:prstGeom>
          <a:ln>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2400" dirty="0"/>
              <a:t>Trigger, stripping, BDT selection on MC and data</a:t>
            </a:r>
          </a:p>
          <a:p>
            <a:pPr fontAlgn="base"/>
            <a:r>
              <a:rPr lang="en-US" sz="2400" dirty="0"/>
              <a:t>Create data sets with </a:t>
            </a:r>
            <a:r>
              <a:rPr lang="en-US" sz="2400" i="1" dirty="0" err="1"/>
              <a:t>sWeights</a:t>
            </a:r>
            <a:r>
              <a:rPr lang="en-US" sz="2400" dirty="0"/>
              <a:t>: sideband subtraction</a:t>
            </a:r>
          </a:p>
          <a:p>
            <a:pPr fontAlgn="base"/>
            <a:r>
              <a:rPr lang="en-US" sz="2400" dirty="0">
                <a:solidFill>
                  <a:schemeClr val="bg1"/>
                </a:solidFill>
              </a:rPr>
              <a:t>extended </a:t>
            </a:r>
            <a:r>
              <a:rPr lang="en-US" sz="2400" dirty="0" err="1">
                <a:solidFill>
                  <a:schemeClr val="bg1"/>
                </a:solidFill>
              </a:rPr>
              <a:t>RooBDecay</a:t>
            </a:r>
            <a:r>
              <a:rPr lang="en-US" sz="2400" dirty="0">
                <a:solidFill>
                  <a:schemeClr val="bg1"/>
                </a:solidFill>
              </a:rPr>
              <a:t> pdfs convoluted with resolution model and cubic spline acceptance model:</a:t>
            </a:r>
          </a:p>
          <a:p>
            <a:pPr fontAlgn="base"/>
            <a:endParaRPr lang="en-US" sz="2400" dirty="0"/>
          </a:p>
          <a:p>
            <a:pPr fontAlgn="base"/>
            <a:r>
              <a:rPr lang="en-US" sz="2400" dirty="0">
                <a:solidFill>
                  <a:schemeClr val="bg1"/>
                </a:solidFill>
              </a:rPr>
              <a:t>Fit MC splines for                          ,                  	       and control channel                          , then get		    and 		            splines for data with:</a:t>
            </a:r>
          </a:p>
          <a:p>
            <a:pPr fontAlgn="base"/>
            <a:endParaRPr lang="en-US" sz="2400" dirty="0"/>
          </a:p>
          <a:p>
            <a:pPr fontAlgn="base"/>
            <a:endParaRPr lang="nl-NL" sz="2400" dirty="0"/>
          </a:p>
          <a:p>
            <a:pPr marL="0" indent="0" fontAlgn="base">
              <a:buNone/>
            </a:pPr>
            <a:endParaRPr lang="nl-NL" sz="2400" dirty="0"/>
          </a:p>
        </p:txBody>
      </p:sp>
      <p:sp>
        <p:nvSpPr>
          <p:cNvPr id="31" name="Titel 1">
            <a:extLst>
              <a:ext uri="{FF2B5EF4-FFF2-40B4-BE49-F238E27FC236}">
                <a16:creationId xmlns:a16="http://schemas.microsoft.com/office/drawing/2014/main" id="{3750416A-284A-C148-8A1C-CBC324B2C242}"/>
              </a:ext>
            </a:extLst>
          </p:cNvPr>
          <p:cNvSpPr txBox="1">
            <a:spLocks/>
          </p:cNvSpPr>
          <p:nvPr/>
        </p:nvSpPr>
        <p:spPr>
          <a:xfrm>
            <a:off x="2110187" y="702786"/>
            <a:ext cx="8032279" cy="6948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600" dirty="0"/>
              <a:t>Analysis </a:t>
            </a:r>
            <a:r>
              <a:rPr lang="nl-NL" sz="3600" dirty="0" err="1"/>
              <a:t>method</a:t>
            </a:r>
            <a:r>
              <a:rPr lang="nl-NL" sz="3600" dirty="0"/>
              <a:t>: background </a:t>
            </a:r>
            <a:r>
              <a:rPr lang="nl-NL" sz="3600" dirty="0" err="1"/>
              <a:t>subtraction</a:t>
            </a:r>
            <a:r>
              <a:rPr lang="nl-NL" sz="3600" dirty="0"/>
              <a:t>        </a:t>
            </a:r>
          </a:p>
        </p:txBody>
      </p:sp>
      <p:sp>
        <p:nvSpPr>
          <p:cNvPr id="2" name="Tijdelijke aanduiding voor datum 3">
            <a:extLst>
              <a:ext uri="{FF2B5EF4-FFF2-40B4-BE49-F238E27FC236}">
                <a16:creationId xmlns:a16="http://schemas.microsoft.com/office/drawing/2014/main" id="{CA491431-8E5F-8BFB-5DF6-2E84EF440D83}"/>
              </a:ext>
            </a:extLst>
          </p:cNvPr>
          <p:cNvSpPr>
            <a:spLocks noGrp="1"/>
          </p:cNvSpPr>
          <p:nvPr>
            <p:ph type="dt" sz="half" idx="10"/>
          </p:nvPr>
        </p:nvSpPr>
        <p:spPr>
          <a:xfrm>
            <a:off x="804672" y="6356350"/>
            <a:ext cx="2743200" cy="365125"/>
          </a:xfrm>
        </p:spPr>
        <p:txBody>
          <a:bodyPr>
            <a:normAutofit/>
          </a:bodyPr>
          <a:lstStyle/>
          <a:p>
            <a:pPr>
              <a:spcAft>
                <a:spcPts val="600"/>
              </a:spcAft>
            </a:pPr>
            <a:r>
              <a:rPr lang="nl-NL"/>
              <a:t>20 April 2026</a:t>
            </a:r>
            <a:endParaRPr lang="nl-NL" dirty="0"/>
          </a:p>
        </p:txBody>
      </p:sp>
      <p:sp>
        <p:nvSpPr>
          <p:cNvPr id="53" name="Tijdelijke aanduiding voor voettekst 4">
            <a:extLst>
              <a:ext uri="{FF2B5EF4-FFF2-40B4-BE49-F238E27FC236}">
                <a16:creationId xmlns:a16="http://schemas.microsoft.com/office/drawing/2014/main" id="{AB9F76E9-0E0C-21EF-EA1D-7D90EA4592EA}"/>
              </a:ext>
            </a:extLst>
          </p:cNvPr>
          <p:cNvSpPr txBox="1">
            <a:spLocks/>
          </p:cNvSpPr>
          <p:nvPr/>
        </p:nvSpPr>
        <p:spPr>
          <a:xfrm>
            <a:off x="5300504" y="41091"/>
            <a:ext cx="6931588" cy="242812"/>
          </a:xfrm>
          <a:prstGeom prst="rect">
            <a:avLst/>
          </a:prstGeom>
        </p:spPr>
        <p:txBody>
          <a:bodyPr rtlCol="0"/>
          <a:ls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dirty="0">
                <a:solidFill>
                  <a:schemeClr val="tx1">
                    <a:tint val="82000"/>
                  </a:schemeClr>
                </a:solidFill>
              </a:rPr>
              <a:t>[3] V. </a:t>
            </a:r>
            <a:r>
              <a:rPr lang="nl-NL" sz="1200" dirty="0" err="1">
                <a:solidFill>
                  <a:schemeClr val="tx1">
                    <a:tint val="82000"/>
                  </a:schemeClr>
                </a:solidFill>
              </a:rPr>
              <a:t>Belis</a:t>
            </a:r>
            <a:r>
              <a:rPr lang="nl-NL" sz="1200" dirty="0">
                <a:solidFill>
                  <a:schemeClr val="tx1">
                    <a:tint val="82000"/>
                  </a:schemeClr>
                </a:solidFill>
              </a:rPr>
              <a:t>, P. </a:t>
            </a:r>
            <a:r>
              <a:rPr lang="nl-NL" sz="1200" dirty="0" err="1">
                <a:solidFill>
                  <a:schemeClr val="tx1">
                    <a:tint val="82000"/>
                  </a:schemeClr>
                </a:solidFill>
              </a:rPr>
              <a:t>Odagiu</a:t>
            </a:r>
            <a:r>
              <a:rPr lang="nl-NL" sz="1200" dirty="0">
                <a:solidFill>
                  <a:schemeClr val="tx1">
                    <a:tint val="82000"/>
                  </a:schemeClr>
                </a:solidFill>
              </a:rPr>
              <a:t>, T.K. </a:t>
            </a:r>
            <a:r>
              <a:rPr lang="nl-NL" sz="1200" dirty="0" err="1">
                <a:solidFill>
                  <a:schemeClr val="tx1">
                    <a:tint val="82000"/>
                  </a:schemeClr>
                </a:solidFill>
              </a:rPr>
              <a:t>Aarrestad</a:t>
            </a:r>
            <a:r>
              <a:rPr lang="nl-NL" sz="1200" dirty="0">
                <a:solidFill>
                  <a:schemeClr val="tx1">
                    <a:tint val="82000"/>
                  </a:schemeClr>
                </a:solidFill>
              </a:rPr>
              <a:t>, </a:t>
            </a:r>
            <a:r>
              <a:rPr lang="en-US" sz="1200" dirty="0">
                <a:solidFill>
                  <a:schemeClr val="tx1">
                    <a:tint val="82000"/>
                  </a:schemeClr>
                </a:solidFill>
              </a:rPr>
              <a:t>Machine learning for anomaly detection in particle physics</a:t>
            </a:r>
            <a:r>
              <a:rPr lang="nl-NL" sz="1200" dirty="0">
                <a:solidFill>
                  <a:schemeClr val="tx1">
                    <a:tint val="82000"/>
                  </a:schemeClr>
                </a:solidFill>
              </a:rPr>
              <a:t> (2024).   </a:t>
            </a:r>
          </a:p>
        </p:txBody>
      </p:sp>
      <p:sp>
        <p:nvSpPr>
          <p:cNvPr id="54" name="Tekstvak 53">
            <a:extLst>
              <a:ext uri="{FF2B5EF4-FFF2-40B4-BE49-F238E27FC236}">
                <a16:creationId xmlns:a16="http://schemas.microsoft.com/office/drawing/2014/main" id="{1E170037-406C-97C8-5FBE-E8AF65FA6D44}"/>
              </a:ext>
            </a:extLst>
          </p:cNvPr>
          <p:cNvSpPr txBox="1"/>
          <p:nvPr/>
        </p:nvSpPr>
        <p:spPr>
          <a:xfrm>
            <a:off x="8494449" y="5957106"/>
            <a:ext cx="543697" cy="369332"/>
          </a:xfrm>
          <a:prstGeom prst="rect">
            <a:avLst/>
          </a:prstGeom>
          <a:noFill/>
        </p:spPr>
        <p:txBody>
          <a:bodyPr wrap="square" rtlCol="0">
            <a:spAutoFit/>
          </a:bodyPr>
          <a:lstStyle/>
          <a:p>
            <a:r>
              <a:rPr lang="nl-NL" dirty="0"/>
              <a:t>[3]</a:t>
            </a:r>
          </a:p>
        </p:txBody>
      </p:sp>
      <p:grpSp>
        <p:nvGrpSpPr>
          <p:cNvPr id="6" name="Groep 5">
            <a:extLst>
              <a:ext uri="{FF2B5EF4-FFF2-40B4-BE49-F238E27FC236}">
                <a16:creationId xmlns:a16="http://schemas.microsoft.com/office/drawing/2014/main" id="{D777DDD2-DCC7-7CA9-0D0E-F085A9FF6B2F}"/>
              </a:ext>
            </a:extLst>
          </p:cNvPr>
          <p:cNvGrpSpPr/>
          <p:nvPr/>
        </p:nvGrpSpPr>
        <p:grpSpPr>
          <a:xfrm>
            <a:off x="3425702" y="2584530"/>
            <a:ext cx="5340596" cy="3858311"/>
            <a:chOff x="3425702" y="2584530"/>
            <a:chExt cx="5340596" cy="3858311"/>
          </a:xfrm>
        </p:grpSpPr>
        <p:grpSp>
          <p:nvGrpSpPr>
            <p:cNvPr id="52" name="Groep 51">
              <a:extLst>
                <a:ext uri="{FF2B5EF4-FFF2-40B4-BE49-F238E27FC236}">
                  <a16:creationId xmlns:a16="http://schemas.microsoft.com/office/drawing/2014/main" id="{2B95FA50-4B24-4834-5037-BAC16FC80F15}"/>
                </a:ext>
              </a:extLst>
            </p:cNvPr>
            <p:cNvGrpSpPr/>
            <p:nvPr/>
          </p:nvGrpSpPr>
          <p:grpSpPr>
            <a:xfrm>
              <a:off x="3425702" y="2584530"/>
              <a:ext cx="5340596" cy="3858311"/>
              <a:chOff x="6740451" y="2493818"/>
              <a:chExt cx="4965774" cy="3447373"/>
            </a:xfrm>
          </p:grpSpPr>
          <p:pic>
            <p:nvPicPr>
              <p:cNvPr id="25" name="Picture 4" descr="Machine learning for anomaly detection in particle physics - ScienceDirect">
                <a:extLst>
                  <a:ext uri="{FF2B5EF4-FFF2-40B4-BE49-F238E27FC236}">
                    <a16:creationId xmlns:a16="http://schemas.microsoft.com/office/drawing/2014/main" id="{05006A2D-A2DB-4342-DAB0-118B25032A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748"/>
              <a:stretch>
                <a:fillRect/>
              </a:stretch>
            </p:blipFill>
            <p:spPr bwMode="auto">
              <a:xfrm>
                <a:off x="6740451" y="2493818"/>
                <a:ext cx="4612895" cy="3447373"/>
              </a:xfrm>
              <a:prstGeom prst="rect">
                <a:avLst/>
              </a:prstGeom>
              <a:noFill/>
              <a:extLst>
                <a:ext uri="{909E8E84-426E-40DD-AFC4-6F175D3DCCD1}">
                  <a14:hiddenFill xmlns:a14="http://schemas.microsoft.com/office/drawing/2010/main">
                    <a:solidFill>
                      <a:srgbClr val="FFFFFF"/>
                    </a:solidFill>
                  </a14:hiddenFill>
                </a:ext>
              </a:extLst>
            </p:spPr>
          </p:pic>
          <p:sp>
            <p:nvSpPr>
              <p:cNvPr id="26" name="Rechthoek 25">
                <a:extLst>
                  <a:ext uri="{FF2B5EF4-FFF2-40B4-BE49-F238E27FC236}">
                    <a16:creationId xmlns:a16="http://schemas.microsoft.com/office/drawing/2014/main" id="{46951F5C-6936-B3BE-651C-FA0CE7826AD3}"/>
                  </a:ext>
                </a:extLst>
              </p:cNvPr>
              <p:cNvSpPr/>
              <p:nvPr/>
            </p:nvSpPr>
            <p:spPr>
              <a:xfrm>
                <a:off x="7248939" y="2580861"/>
                <a:ext cx="142461" cy="18553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27" name="Rechthoek 26">
                <a:extLst>
                  <a:ext uri="{FF2B5EF4-FFF2-40B4-BE49-F238E27FC236}">
                    <a16:creationId xmlns:a16="http://schemas.microsoft.com/office/drawing/2014/main" id="{EBB438BE-30FB-CBB2-4998-3FFC8304F917}"/>
                  </a:ext>
                </a:extLst>
              </p:cNvPr>
              <p:cNvSpPr/>
              <p:nvPr/>
            </p:nvSpPr>
            <p:spPr>
              <a:xfrm>
                <a:off x="8660296" y="2600784"/>
                <a:ext cx="142461" cy="18553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28" name="Rechthoek 27">
                <a:extLst>
                  <a:ext uri="{FF2B5EF4-FFF2-40B4-BE49-F238E27FC236}">
                    <a16:creationId xmlns:a16="http://schemas.microsoft.com/office/drawing/2014/main" id="{861915E8-2FA7-2137-21E9-80A73FD674F9}"/>
                  </a:ext>
                </a:extLst>
              </p:cNvPr>
              <p:cNvSpPr/>
              <p:nvPr/>
            </p:nvSpPr>
            <p:spPr>
              <a:xfrm>
                <a:off x="10022020" y="2546844"/>
                <a:ext cx="142461" cy="18553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29" name="Rechthoek 28">
                <a:extLst>
                  <a:ext uri="{FF2B5EF4-FFF2-40B4-BE49-F238E27FC236}">
                    <a16:creationId xmlns:a16="http://schemas.microsoft.com/office/drawing/2014/main" id="{561D3AE4-B38C-7DD3-8C7F-F589270B6862}"/>
                  </a:ext>
                </a:extLst>
              </p:cNvPr>
              <p:cNvSpPr/>
              <p:nvPr/>
            </p:nvSpPr>
            <p:spPr>
              <a:xfrm>
                <a:off x="10295044" y="2632983"/>
                <a:ext cx="618122" cy="64748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30" name="Rechthoek 29">
                <a:extLst>
                  <a:ext uri="{FF2B5EF4-FFF2-40B4-BE49-F238E27FC236}">
                    <a16:creationId xmlns:a16="http://schemas.microsoft.com/office/drawing/2014/main" id="{0DB29923-9BDE-B0B2-30F1-FBBC4142D1FB}"/>
                  </a:ext>
                </a:extLst>
              </p:cNvPr>
              <p:cNvSpPr/>
              <p:nvPr/>
            </p:nvSpPr>
            <p:spPr>
              <a:xfrm>
                <a:off x="8963718" y="2639609"/>
                <a:ext cx="618122" cy="64748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32" name="Rechthoek 31">
                <a:extLst>
                  <a:ext uri="{FF2B5EF4-FFF2-40B4-BE49-F238E27FC236}">
                    <a16:creationId xmlns:a16="http://schemas.microsoft.com/office/drawing/2014/main" id="{54336CFB-49F7-7188-2FCB-D1FF9A9BBF22}"/>
                  </a:ext>
                </a:extLst>
              </p:cNvPr>
              <p:cNvSpPr/>
              <p:nvPr/>
            </p:nvSpPr>
            <p:spPr>
              <a:xfrm>
                <a:off x="7535278" y="2632983"/>
                <a:ext cx="618122" cy="64748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mc:AlternateContent xmlns:mc="http://schemas.openxmlformats.org/markup-compatibility/2006" xmlns:p14="http://schemas.microsoft.com/office/powerpoint/2010/main">
            <mc:Choice Requires="p14">
              <p:contentPart p14:bwMode="auto" r:id="rId4">
                <p14:nvContentPartPr>
                  <p14:cNvPr id="42" name="Inkt 41">
                    <a:extLst>
                      <a:ext uri="{FF2B5EF4-FFF2-40B4-BE49-F238E27FC236}">
                        <a16:creationId xmlns:a16="http://schemas.microsoft.com/office/drawing/2014/main" id="{EC9366F7-F6A3-2581-0052-410EE4C4107A}"/>
                      </a:ext>
                    </a:extLst>
                  </p14:cNvPr>
                  <p14:cNvContentPartPr/>
                  <p14:nvPr/>
                </p14:nvContentPartPr>
                <p14:xfrm>
                  <a:off x="7499042" y="2655010"/>
                  <a:ext cx="231120" cy="654840"/>
                </p14:xfrm>
              </p:contentPart>
            </mc:Choice>
            <mc:Fallback xmlns="">
              <p:pic>
                <p:nvPicPr>
                  <p:cNvPr id="42" name="Inkt 41">
                    <a:extLst>
                      <a:ext uri="{FF2B5EF4-FFF2-40B4-BE49-F238E27FC236}">
                        <a16:creationId xmlns:a16="http://schemas.microsoft.com/office/drawing/2014/main" id="{EC9366F7-F6A3-2581-0052-410EE4C4107A}"/>
                      </a:ext>
                    </a:extLst>
                  </p:cNvPr>
                  <p:cNvPicPr/>
                  <p:nvPr/>
                </p:nvPicPr>
                <p:blipFill>
                  <a:blip r:embed="rId5"/>
                  <a:stretch>
                    <a:fillRect/>
                  </a:stretch>
                </p:blipFill>
                <p:spPr>
                  <a:xfrm>
                    <a:off x="7490680" y="2647287"/>
                    <a:ext cx="247509" cy="67060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3" name="Inkt 42">
                    <a:extLst>
                      <a:ext uri="{FF2B5EF4-FFF2-40B4-BE49-F238E27FC236}">
                        <a16:creationId xmlns:a16="http://schemas.microsoft.com/office/drawing/2014/main" id="{CC374D90-8995-FCC9-97F5-6968A6231157}"/>
                      </a:ext>
                    </a:extLst>
                  </p14:cNvPr>
                  <p14:cNvContentPartPr/>
                  <p14:nvPr/>
                </p14:nvContentPartPr>
                <p14:xfrm>
                  <a:off x="8889002" y="2647090"/>
                  <a:ext cx="228240" cy="659160"/>
                </p14:xfrm>
              </p:contentPart>
            </mc:Choice>
            <mc:Fallback xmlns="">
              <p:pic>
                <p:nvPicPr>
                  <p:cNvPr id="43" name="Inkt 42">
                    <a:extLst>
                      <a:ext uri="{FF2B5EF4-FFF2-40B4-BE49-F238E27FC236}">
                        <a16:creationId xmlns:a16="http://schemas.microsoft.com/office/drawing/2014/main" id="{CC374D90-8995-FCC9-97F5-6968A6231157}"/>
                      </a:ext>
                    </a:extLst>
                  </p:cNvPr>
                  <p:cNvPicPr/>
                  <p:nvPr/>
                </p:nvPicPr>
                <p:blipFill>
                  <a:blip r:embed="rId7"/>
                  <a:stretch>
                    <a:fillRect/>
                  </a:stretch>
                </p:blipFill>
                <p:spPr>
                  <a:xfrm>
                    <a:off x="8880635" y="2639048"/>
                    <a:ext cx="244638" cy="67492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4" name="Inkt 43">
                    <a:extLst>
                      <a:ext uri="{FF2B5EF4-FFF2-40B4-BE49-F238E27FC236}">
                        <a16:creationId xmlns:a16="http://schemas.microsoft.com/office/drawing/2014/main" id="{6BCB8553-92FB-20D2-17EC-DCDE182C47F5}"/>
                      </a:ext>
                    </a:extLst>
                  </p14:cNvPr>
                  <p14:cNvContentPartPr/>
                  <p14:nvPr/>
                </p14:nvContentPartPr>
                <p14:xfrm>
                  <a:off x="10279319" y="2655010"/>
                  <a:ext cx="300600" cy="658440"/>
                </p14:xfrm>
              </p:contentPart>
            </mc:Choice>
            <mc:Fallback xmlns="">
              <p:pic>
                <p:nvPicPr>
                  <p:cNvPr id="44" name="Inkt 43">
                    <a:extLst>
                      <a:ext uri="{FF2B5EF4-FFF2-40B4-BE49-F238E27FC236}">
                        <a16:creationId xmlns:a16="http://schemas.microsoft.com/office/drawing/2014/main" id="{6BCB8553-92FB-20D2-17EC-DCDE182C47F5}"/>
                      </a:ext>
                    </a:extLst>
                  </p:cNvPr>
                  <p:cNvPicPr/>
                  <p:nvPr/>
                </p:nvPicPr>
                <p:blipFill>
                  <a:blip r:embed="rId9"/>
                  <a:stretch>
                    <a:fillRect/>
                  </a:stretch>
                </p:blipFill>
                <p:spPr>
                  <a:xfrm>
                    <a:off x="10270950" y="2647286"/>
                    <a:ext cx="317002" cy="67420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7" name="Inkt 46">
                    <a:extLst>
                      <a:ext uri="{FF2B5EF4-FFF2-40B4-BE49-F238E27FC236}">
                        <a16:creationId xmlns:a16="http://schemas.microsoft.com/office/drawing/2014/main" id="{F117F9E2-C8B9-0B87-2BEA-D5A333937B25}"/>
                      </a:ext>
                    </a:extLst>
                  </p14:cNvPr>
                  <p14:cNvContentPartPr/>
                  <p14:nvPr/>
                </p14:nvContentPartPr>
                <p14:xfrm>
                  <a:off x="8847959" y="2879101"/>
                  <a:ext cx="706680" cy="221760"/>
                </p14:xfrm>
              </p:contentPart>
            </mc:Choice>
            <mc:Fallback xmlns="">
              <p:pic>
                <p:nvPicPr>
                  <p:cNvPr id="47" name="Inkt 46">
                    <a:extLst>
                      <a:ext uri="{FF2B5EF4-FFF2-40B4-BE49-F238E27FC236}">
                        <a16:creationId xmlns:a16="http://schemas.microsoft.com/office/drawing/2014/main" id="{F117F9E2-C8B9-0B87-2BEA-D5A333937B25}"/>
                      </a:ext>
                    </a:extLst>
                  </p:cNvPr>
                  <p:cNvPicPr/>
                  <p:nvPr/>
                </p:nvPicPr>
                <p:blipFill>
                  <a:blip r:embed="rId11"/>
                  <a:stretch>
                    <a:fillRect/>
                  </a:stretch>
                </p:blipFill>
                <p:spPr>
                  <a:xfrm>
                    <a:off x="8839594" y="2871055"/>
                    <a:ext cx="723076" cy="237531"/>
                  </a:xfrm>
                  <a:prstGeom prst="rect">
                    <a:avLst/>
                  </a:prstGeom>
                </p:spPr>
              </p:pic>
            </mc:Fallback>
          </mc:AlternateContent>
          <p:pic>
            <p:nvPicPr>
              <p:cNvPr id="48" name="Picture 6">
                <a:extLst>
                  <a:ext uri="{FF2B5EF4-FFF2-40B4-BE49-F238E27FC236}">
                    <a16:creationId xmlns:a16="http://schemas.microsoft.com/office/drawing/2014/main" id="{4CEA19F1-96BA-1425-4B96-CE5B177D2DF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72999" y="4682671"/>
                <a:ext cx="3143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9" name="Afbeelding 48">
                <a:extLst>
                  <a:ext uri="{FF2B5EF4-FFF2-40B4-BE49-F238E27FC236}">
                    <a16:creationId xmlns:a16="http://schemas.microsoft.com/office/drawing/2014/main" id="{33771FAB-3B2A-DBFE-52FC-BB59CC8723B8}"/>
                  </a:ext>
                </a:extLst>
              </p:cNvPr>
              <p:cNvPicPr>
                <a:picLocks noChangeAspect="1"/>
              </p:cNvPicPr>
              <p:nvPr/>
            </p:nvPicPr>
            <p:blipFill>
              <a:blip r:embed="rId13"/>
              <a:stretch>
                <a:fillRect/>
              </a:stretch>
            </p:blipFill>
            <p:spPr>
              <a:xfrm>
                <a:off x="8999490" y="5043738"/>
                <a:ext cx="314325" cy="161925"/>
              </a:xfrm>
              <a:prstGeom prst="rect">
                <a:avLst/>
              </a:prstGeom>
            </p:spPr>
          </p:pic>
          <p:pic>
            <p:nvPicPr>
              <p:cNvPr id="1032" name="Picture 8">
                <a:extLst>
                  <a:ext uri="{FF2B5EF4-FFF2-40B4-BE49-F238E27FC236}">
                    <a16:creationId xmlns:a16="http://schemas.microsoft.com/office/drawing/2014/main" id="{76A7A5D4-FE8B-3878-B3B1-727D6CBEFAC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52556" y="5201552"/>
                <a:ext cx="3143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810F51B8-B437-FA20-E448-376E63A251C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31526" y="3878317"/>
                <a:ext cx="885825" cy="1714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69B32F8-E09E-9607-5801-ACEEFEDD9F9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82200" y="4173270"/>
                <a:ext cx="1724025"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9B446A6D-3BD3-8880-2F65-B6A6DEB2534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87659" y="3374962"/>
                <a:ext cx="1262052" cy="306798"/>
              </a:xfrm>
              <a:prstGeom prst="rect">
                <a:avLst/>
              </a:prstGeom>
              <a:noFill/>
              <a:extLst>
                <a:ext uri="{909E8E84-426E-40DD-AFC4-6F175D3DCCD1}">
                  <a14:hiddenFill xmlns:a14="http://schemas.microsoft.com/office/drawing/2010/main">
                    <a:solidFill>
                      <a:srgbClr val="FFFFFF"/>
                    </a:solidFill>
                  </a14:hiddenFill>
                </a:ext>
              </a:extLst>
            </p:spPr>
          </p:pic>
        </p:grpSp>
        <p:pic>
          <p:nvPicPr>
            <p:cNvPr id="57" name="Afbeelding 56">
              <a:extLst>
                <a:ext uri="{FF2B5EF4-FFF2-40B4-BE49-F238E27FC236}">
                  <a16:creationId xmlns:a16="http://schemas.microsoft.com/office/drawing/2014/main" id="{D1C8767D-B0BA-1325-EB6F-F14414FA7648}"/>
                </a:ext>
              </a:extLst>
            </p:cNvPr>
            <p:cNvPicPr>
              <a:picLocks noChangeAspect="1"/>
            </p:cNvPicPr>
            <p:nvPr/>
          </p:nvPicPr>
          <p:blipFill>
            <a:blip r:embed="rId17"/>
            <a:srcRect l="84794" t="94164" r="14230" b="3242"/>
            <a:stretch>
              <a:fillRect/>
            </a:stretch>
          </p:blipFill>
          <p:spPr>
            <a:xfrm>
              <a:off x="5005012" y="3495239"/>
              <a:ext cx="66486" cy="126886"/>
            </a:xfrm>
            <a:prstGeom prst="rect">
              <a:avLst/>
            </a:prstGeom>
          </p:spPr>
        </p:pic>
        <p:pic>
          <p:nvPicPr>
            <p:cNvPr id="4" name="Afbeelding 3">
              <a:extLst>
                <a:ext uri="{FF2B5EF4-FFF2-40B4-BE49-F238E27FC236}">
                  <a16:creationId xmlns:a16="http://schemas.microsoft.com/office/drawing/2014/main" id="{642834DC-8CD9-AE75-7F9D-2DCDDA9B802E}"/>
                </a:ext>
              </a:extLst>
            </p:cNvPr>
            <p:cNvPicPr>
              <a:picLocks noChangeAspect="1"/>
            </p:cNvPicPr>
            <p:nvPr/>
          </p:nvPicPr>
          <p:blipFill>
            <a:blip r:embed="rId17"/>
            <a:srcRect l="84794" t="94164" r="14230" b="3242"/>
            <a:stretch>
              <a:fillRect/>
            </a:stretch>
          </p:blipFill>
          <p:spPr>
            <a:xfrm>
              <a:off x="6502736" y="3493807"/>
              <a:ext cx="66486" cy="126886"/>
            </a:xfrm>
            <a:prstGeom prst="rect">
              <a:avLst/>
            </a:prstGeom>
          </p:spPr>
        </p:pic>
        <p:pic>
          <p:nvPicPr>
            <p:cNvPr id="5" name="Afbeelding 4">
              <a:extLst>
                <a:ext uri="{FF2B5EF4-FFF2-40B4-BE49-F238E27FC236}">
                  <a16:creationId xmlns:a16="http://schemas.microsoft.com/office/drawing/2014/main" id="{D072408D-1CF7-E407-2EAB-7FF1AF00C1E5}"/>
                </a:ext>
              </a:extLst>
            </p:cNvPr>
            <p:cNvPicPr>
              <a:picLocks noChangeAspect="1"/>
            </p:cNvPicPr>
            <p:nvPr/>
          </p:nvPicPr>
          <p:blipFill>
            <a:blip r:embed="rId17"/>
            <a:srcRect l="84794" t="94164" r="14230" b="3242"/>
            <a:stretch>
              <a:fillRect/>
            </a:stretch>
          </p:blipFill>
          <p:spPr>
            <a:xfrm>
              <a:off x="7994317" y="3493807"/>
              <a:ext cx="66486" cy="126886"/>
            </a:xfrm>
            <a:prstGeom prst="rect">
              <a:avLst/>
            </a:prstGeom>
          </p:spPr>
        </p:pic>
      </p:grpSp>
    </p:spTree>
    <p:extLst>
      <p:ext uri="{BB962C8B-B14F-4D97-AF65-F5344CB8AC3E}">
        <p14:creationId xmlns:p14="http://schemas.microsoft.com/office/powerpoint/2010/main" val="657474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543DA0-C962-1A76-53E2-BD6DB2F5A39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F64FF1-4E02-45D4-41C1-3CF3DB074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02549E3-833C-8EE4-2AB7-0333DD296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878C4119-BD05-FF3C-2525-9F9FBD70F6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9227ACBB-4B49-50BF-4655-1690E43C3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3D5AC2A-F8E2-2DEB-2CC1-86675CD94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396EDCD-41D4-4C41-A463-23EF11B4E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187A43-F4A6-C420-1F62-F11D0451B1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CA82F4C8-C5D3-1402-5BA8-A3649B8E05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69B272C-4ED4-EF84-9A06-5BFB8D597F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258E175-1747-9D73-5E48-17E82FC35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6ECEEFE-39FC-7203-82F6-789E38998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7EC55F4-A648-A8D8-ADF5-CA95DD5AC4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jdelijke aanduiding voor dianummer 6">
            <a:extLst>
              <a:ext uri="{FF2B5EF4-FFF2-40B4-BE49-F238E27FC236}">
                <a16:creationId xmlns:a16="http://schemas.microsoft.com/office/drawing/2014/main" id="{087EE2FE-03A5-5FCF-0685-C18F8C8E2469}"/>
              </a:ext>
            </a:extLst>
          </p:cNvPr>
          <p:cNvSpPr>
            <a:spLocks noGrp="1"/>
          </p:cNvSpPr>
          <p:nvPr>
            <p:ph type="sldNum" sz="quarter" idx="12"/>
          </p:nvPr>
        </p:nvSpPr>
        <p:spPr/>
        <p:txBody>
          <a:bodyPr/>
          <a:lstStyle/>
          <a:p>
            <a:fld id="{158510D5-3426-4C62-991C-1ECF059CB502}" type="slidenum">
              <a:rPr lang="nl-NL" smtClean="0"/>
              <a:t>14</a:t>
            </a:fld>
            <a:endParaRPr lang="nl-NL"/>
          </a:p>
        </p:txBody>
      </p:sp>
      <p:sp>
        <p:nvSpPr>
          <p:cNvPr id="11" name="Tijdelijke aanduiding voor voettekst 4">
            <a:extLst>
              <a:ext uri="{FF2B5EF4-FFF2-40B4-BE49-F238E27FC236}">
                <a16:creationId xmlns:a16="http://schemas.microsoft.com/office/drawing/2014/main" id="{E3CA6387-1E18-3AF0-6981-AB61833D06F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sp>
        <p:nvSpPr>
          <p:cNvPr id="24" name="Tijdelijke aanduiding voor inhoud 2">
            <a:extLst>
              <a:ext uri="{FF2B5EF4-FFF2-40B4-BE49-F238E27FC236}">
                <a16:creationId xmlns:a16="http://schemas.microsoft.com/office/drawing/2014/main" id="{85F0FD64-5A97-49D5-D07D-A150933A695A}"/>
              </a:ext>
            </a:extLst>
          </p:cNvPr>
          <p:cNvSpPr txBox="1">
            <a:spLocks/>
          </p:cNvSpPr>
          <p:nvPr/>
        </p:nvSpPr>
        <p:spPr>
          <a:xfrm>
            <a:off x="748861" y="952545"/>
            <a:ext cx="11442678" cy="526568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endParaRPr lang="en-US" sz="2400" dirty="0"/>
          </a:p>
          <a:p>
            <a:pPr fontAlgn="base"/>
            <a:endParaRPr lang="en-US" sz="2400" dirty="0"/>
          </a:p>
          <a:p>
            <a:pPr fontAlgn="base"/>
            <a:r>
              <a:rPr lang="en-US" sz="2400" dirty="0" err="1"/>
              <a:t>RooSimultaneous</a:t>
            </a:r>
            <a:r>
              <a:rPr lang="en-US" sz="2400" dirty="0"/>
              <a:t> of two extended </a:t>
            </a:r>
            <a:r>
              <a:rPr lang="en-US" sz="2400" dirty="0" err="1"/>
              <a:t>RooBDecay</a:t>
            </a:r>
            <a:r>
              <a:rPr lang="en-US" sz="2400" dirty="0"/>
              <a:t> PDFs convoluted with resolution model and cubic spline acceptance model:</a:t>
            </a:r>
          </a:p>
          <a:p>
            <a:pPr fontAlgn="base"/>
            <a:endParaRPr lang="en-US" sz="2400" dirty="0"/>
          </a:p>
          <a:p>
            <a:pPr fontAlgn="base"/>
            <a:r>
              <a:rPr lang="en-US" sz="2400" dirty="0"/>
              <a:t>                         :  triple gaussian resolution model:                                                                </a:t>
            </a:r>
          </a:p>
          <a:p>
            <a:pPr marL="0" indent="0" fontAlgn="base">
              <a:buNone/>
            </a:pPr>
            <a:r>
              <a:rPr lang="en-US" sz="2400" dirty="0"/>
              <a:t>                                                                                                                                                             [4]  </a:t>
            </a:r>
          </a:p>
          <a:p>
            <a:pPr fontAlgn="base"/>
            <a:r>
              <a:rPr lang="en-US" sz="2400" dirty="0"/>
              <a:t>                          : effective single gaussian resolution model:</a:t>
            </a:r>
          </a:p>
          <a:p>
            <a:pPr marL="0" indent="0" fontAlgn="base">
              <a:buNone/>
            </a:pPr>
            <a:r>
              <a:rPr lang="nl-NL" sz="2400" dirty="0"/>
              <a:t>                                                                                                                                                         [5]</a:t>
            </a:r>
          </a:p>
          <a:p>
            <a:pPr fontAlgn="base"/>
            <a:endParaRPr lang="nl-NL" sz="2400" dirty="0"/>
          </a:p>
        </p:txBody>
      </p:sp>
      <p:sp>
        <p:nvSpPr>
          <p:cNvPr id="31" name="Titel 1">
            <a:extLst>
              <a:ext uri="{FF2B5EF4-FFF2-40B4-BE49-F238E27FC236}">
                <a16:creationId xmlns:a16="http://schemas.microsoft.com/office/drawing/2014/main" id="{AF4AD356-26C6-E5E5-7063-1DB3AD8AA67B}"/>
              </a:ext>
            </a:extLst>
          </p:cNvPr>
          <p:cNvSpPr txBox="1">
            <a:spLocks/>
          </p:cNvSpPr>
          <p:nvPr/>
        </p:nvSpPr>
        <p:spPr>
          <a:xfrm>
            <a:off x="2110187" y="702786"/>
            <a:ext cx="8032279" cy="6948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600" dirty="0"/>
              <a:t>Analysis </a:t>
            </a:r>
            <a:r>
              <a:rPr lang="nl-NL" sz="3600" dirty="0" err="1"/>
              <a:t>method</a:t>
            </a:r>
            <a:r>
              <a:rPr lang="nl-NL" sz="3600" dirty="0"/>
              <a:t>: </a:t>
            </a:r>
            <a:r>
              <a:rPr lang="nl-NL" sz="3600" dirty="0" err="1"/>
              <a:t>resolution</a:t>
            </a:r>
            <a:r>
              <a:rPr lang="nl-NL" sz="3600" dirty="0"/>
              <a:t> </a:t>
            </a:r>
            <a:r>
              <a:rPr lang="nl-NL" sz="3600" dirty="0" err="1"/>
              <a:t>modelling</a:t>
            </a:r>
            <a:r>
              <a:rPr lang="nl-NL" sz="3600" dirty="0"/>
              <a:t>        </a:t>
            </a:r>
          </a:p>
        </p:txBody>
      </p:sp>
      <p:sp>
        <p:nvSpPr>
          <p:cNvPr id="2" name="Tijdelijke aanduiding voor datum 3">
            <a:extLst>
              <a:ext uri="{FF2B5EF4-FFF2-40B4-BE49-F238E27FC236}">
                <a16:creationId xmlns:a16="http://schemas.microsoft.com/office/drawing/2014/main" id="{3EB931F7-7551-2530-CC71-C7E8B9C0D049}"/>
              </a:ext>
            </a:extLst>
          </p:cNvPr>
          <p:cNvSpPr>
            <a:spLocks noGrp="1"/>
          </p:cNvSpPr>
          <p:nvPr>
            <p:ph type="dt" sz="half" idx="10"/>
          </p:nvPr>
        </p:nvSpPr>
        <p:spPr>
          <a:xfrm>
            <a:off x="804672" y="6356350"/>
            <a:ext cx="2743200" cy="365125"/>
          </a:xfrm>
        </p:spPr>
        <p:txBody>
          <a:bodyPr>
            <a:normAutofit/>
          </a:bodyPr>
          <a:lstStyle/>
          <a:p>
            <a:pPr>
              <a:spcAft>
                <a:spcPts val="600"/>
              </a:spcAft>
            </a:pPr>
            <a:r>
              <a:rPr lang="nl-NL"/>
              <a:t>20 April 2026</a:t>
            </a:r>
            <a:endParaRPr lang="nl-NL" dirty="0"/>
          </a:p>
        </p:txBody>
      </p:sp>
      <p:sp>
        <p:nvSpPr>
          <p:cNvPr id="29" name="Rechthoek 28">
            <a:extLst>
              <a:ext uri="{FF2B5EF4-FFF2-40B4-BE49-F238E27FC236}">
                <a16:creationId xmlns:a16="http://schemas.microsoft.com/office/drawing/2014/main" id="{DEF3F908-6CEA-9B88-7E3C-1A6887B647E6}"/>
              </a:ext>
            </a:extLst>
          </p:cNvPr>
          <p:cNvSpPr/>
          <p:nvPr/>
        </p:nvSpPr>
        <p:spPr>
          <a:xfrm>
            <a:off x="3367484" y="3049193"/>
            <a:ext cx="1214438" cy="385820"/>
          </a:xfrm>
          <a:prstGeom prst="rect">
            <a:avLst/>
          </a:pr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50" name="Picture 2">
            <a:extLst>
              <a:ext uri="{FF2B5EF4-FFF2-40B4-BE49-F238E27FC236}">
                <a16:creationId xmlns:a16="http://schemas.microsoft.com/office/drawing/2014/main" id="{62E5BD18-66EA-4F02-AB37-25E932A7C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566" y="3070278"/>
            <a:ext cx="5776148" cy="354240"/>
          </a:xfrm>
          <a:prstGeom prst="rect">
            <a:avLst/>
          </a:prstGeom>
          <a:noFill/>
          <a:extLst>
            <a:ext uri="{909E8E84-426E-40DD-AFC4-6F175D3DCCD1}">
              <a14:hiddenFill xmlns:a14="http://schemas.microsoft.com/office/drawing/2010/main">
                <a:solidFill>
                  <a:srgbClr val="FFFFFF"/>
                </a:solidFill>
              </a14:hiddenFill>
            </a:ext>
          </a:extLst>
        </p:spPr>
      </p:pic>
      <p:pic>
        <p:nvPicPr>
          <p:cNvPr id="23" name="Afbeelding 22">
            <a:extLst>
              <a:ext uri="{FF2B5EF4-FFF2-40B4-BE49-F238E27FC236}">
                <a16:creationId xmlns:a16="http://schemas.microsoft.com/office/drawing/2014/main" id="{B20A8D53-BA32-A63C-8E1E-AED2D1708D75}"/>
              </a:ext>
            </a:extLst>
          </p:cNvPr>
          <p:cNvPicPr>
            <a:picLocks noChangeAspect="1"/>
          </p:cNvPicPr>
          <p:nvPr/>
        </p:nvPicPr>
        <p:blipFill>
          <a:blip r:embed="rId4"/>
          <a:stretch>
            <a:fillRect/>
          </a:stretch>
        </p:blipFill>
        <p:spPr>
          <a:xfrm>
            <a:off x="1095718" y="3590420"/>
            <a:ext cx="1500369" cy="292151"/>
          </a:xfrm>
          <a:prstGeom prst="rect">
            <a:avLst/>
          </a:prstGeom>
        </p:spPr>
      </p:pic>
      <p:pic>
        <p:nvPicPr>
          <p:cNvPr id="2060" name="Picture 12">
            <a:extLst>
              <a:ext uri="{FF2B5EF4-FFF2-40B4-BE49-F238E27FC236}">
                <a16:creationId xmlns:a16="http://schemas.microsoft.com/office/drawing/2014/main" id="{39EB7274-B67A-C82E-8898-8AF4E57DDEE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 r="27431" b="-6577"/>
          <a:stretch>
            <a:fillRect/>
          </a:stretch>
        </p:blipFill>
        <p:spPr bwMode="auto">
          <a:xfrm>
            <a:off x="1074566" y="4049246"/>
            <a:ext cx="7215324" cy="42359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a:extLst>
              <a:ext uri="{FF2B5EF4-FFF2-40B4-BE49-F238E27FC236}">
                <a16:creationId xmlns:a16="http://schemas.microsoft.com/office/drawing/2014/main" id="{B598564E-4F33-4149-27C8-3B4556AAC6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7987" t="-1" b="-5933"/>
          <a:stretch>
            <a:fillRect/>
          </a:stretch>
        </p:blipFill>
        <p:spPr bwMode="auto">
          <a:xfrm>
            <a:off x="8271643" y="4051805"/>
            <a:ext cx="2188662" cy="42103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A17AA2C1-E63E-E668-807F-6D5C49F9DA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4698" y="4506653"/>
            <a:ext cx="1590098" cy="29000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645CB5FB-A41F-4491-EE49-AA57ED124E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4566" y="4941844"/>
            <a:ext cx="9135696" cy="393739"/>
          </a:xfrm>
          <a:prstGeom prst="rect">
            <a:avLst/>
          </a:prstGeom>
          <a:noFill/>
          <a:extLst>
            <a:ext uri="{909E8E84-426E-40DD-AFC4-6F175D3DCCD1}">
              <a14:hiddenFill xmlns:a14="http://schemas.microsoft.com/office/drawing/2010/main">
                <a:solidFill>
                  <a:srgbClr val="FFFFFF"/>
                </a:solidFill>
              </a14:hiddenFill>
            </a:ext>
          </a:extLst>
        </p:spPr>
      </p:pic>
      <p:sp>
        <p:nvSpPr>
          <p:cNvPr id="27" name="Tijdelijke aanduiding voor voettekst 4">
            <a:extLst>
              <a:ext uri="{FF2B5EF4-FFF2-40B4-BE49-F238E27FC236}">
                <a16:creationId xmlns:a16="http://schemas.microsoft.com/office/drawing/2014/main" id="{951F7463-5969-5AE9-4DF0-EB9F34DD6D45}"/>
              </a:ext>
            </a:extLst>
          </p:cNvPr>
          <p:cNvSpPr txBox="1">
            <a:spLocks/>
          </p:cNvSpPr>
          <p:nvPr/>
        </p:nvSpPr>
        <p:spPr>
          <a:xfrm>
            <a:off x="168776" y="6147878"/>
            <a:ext cx="8989512" cy="265925"/>
          </a:xfrm>
          <a:prstGeom prst="rect">
            <a:avLst/>
          </a:prstGeom>
        </p:spPr>
        <p:txBody>
          <a:bodyPr rtlCol="0"/>
          <a:ls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dirty="0">
                <a:solidFill>
                  <a:schemeClr val="tx1">
                    <a:tint val="82000"/>
                  </a:schemeClr>
                </a:solidFill>
              </a:rPr>
              <a:t>[5] </a:t>
            </a:r>
            <a:r>
              <a:rPr lang="nl-NL" sz="1200" dirty="0" err="1">
                <a:solidFill>
                  <a:schemeClr val="tx1">
                    <a:tint val="82000"/>
                  </a:schemeClr>
                </a:solidFill>
              </a:rPr>
              <a:t>LHCb</a:t>
            </a:r>
            <a:r>
              <a:rPr lang="nl-NL" sz="1200" dirty="0">
                <a:solidFill>
                  <a:schemeClr val="tx1">
                    <a:tint val="82000"/>
                  </a:schemeClr>
                </a:solidFill>
              </a:rPr>
              <a:t> </a:t>
            </a:r>
            <a:r>
              <a:rPr lang="nl-NL" sz="1200" dirty="0" err="1">
                <a:solidFill>
                  <a:schemeClr val="tx1">
                    <a:tint val="82000"/>
                  </a:schemeClr>
                </a:solidFill>
              </a:rPr>
              <a:t>collaboration</a:t>
            </a:r>
            <a:r>
              <a:rPr lang="nl-NL" sz="1200" dirty="0">
                <a:solidFill>
                  <a:schemeClr val="tx1">
                    <a:tint val="82000"/>
                  </a:schemeClr>
                </a:solidFill>
              </a:rPr>
              <a:t>, </a:t>
            </a:r>
            <a:r>
              <a:rPr lang="nl-NL" sz="1200" dirty="0" err="1">
                <a:solidFill>
                  <a:schemeClr val="tx1">
                    <a:tint val="82000"/>
                  </a:schemeClr>
                </a:solidFill>
              </a:rPr>
              <a:t>Observation</a:t>
            </a:r>
            <a:r>
              <a:rPr lang="nl-NL" sz="1200" dirty="0">
                <a:solidFill>
                  <a:schemeClr val="tx1">
                    <a:tint val="82000"/>
                  </a:schemeClr>
                </a:solidFill>
              </a:rPr>
              <a:t> of CP </a:t>
            </a:r>
            <a:r>
              <a:rPr lang="nl-NL" sz="1200" dirty="0" err="1">
                <a:solidFill>
                  <a:schemeClr val="tx1">
                    <a:tint val="82000"/>
                  </a:schemeClr>
                </a:solidFill>
              </a:rPr>
              <a:t>violation</a:t>
            </a:r>
            <a:r>
              <a:rPr lang="nl-NL" sz="1200" dirty="0">
                <a:solidFill>
                  <a:schemeClr val="tx1">
                    <a:tint val="82000"/>
                  </a:schemeClr>
                </a:solidFill>
              </a:rPr>
              <a:t> in B0 → J/</a:t>
            </a:r>
            <a:r>
              <a:rPr lang="el-GR" sz="1200" dirty="0">
                <a:solidFill>
                  <a:schemeClr val="tx1">
                    <a:tint val="82000"/>
                  </a:schemeClr>
                </a:solidFill>
              </a:rPr>
              <a:t>ψρ(770)0</a:t>
            </a:r>
            <a:r>
              <a:rPr lang="nl-NL" sz="1200" dirty="0">
                <a:solidFill>
                  <a:schemeClr val="tx1">
                    <a:tint val="82000"/>
                  </a:schemeClr>
                </a:solidFill>
              </a:rPr>
              <a:t> </a:t>
            </a:r>
            <a:r>
              <a:rPr lang="nl-NL" sz="1200" dirty="0" err="1">
                <a:solidFill>
                  <a:schemeClr val="tx1">
                    <a:tint val="82000"/>
                  </a:schemeClr>
                </a:solidFill>
              </a:rPr>
              <a:t>decays</a:t>
            </a:r>
            <a:r>
              <a:rPr lang="nl-NL" sz="1200" dirty="0">
                <a:solidFill>
                  <a:schemeClr val="tx1">
                    <a:tint val="82000"/>
                  </a:schemeClr>
                </a:solidFill>
              </a:rPr>
              <a:t>, arXiv:2601.15646, </a:t>
            </a:r>
            <a:r>
              <a:rPr lang="nl-NL" sz="1200" dirty="0" err="1">
                <a:solidFill>
                  <a:schemeClr val="tx1">
                    <a:tint val="82000"/>
                  </a:schemeClr>
                </a:solidFill>
              </a:rPr>
              <a:t>Submitted</a:t>
            </a:r>
            <a:r>
              <a:rPr lang="nl-NL" sz="1200" dirty="0">
                <a:solidFill>
                  <a:schemeClr val="tx1">
                    <a:tint val="82000"/>
                  </a:schemeClr>
                </a:solidFill>
              </a:rPr>
              <a:t> </a:t>
            </a:r>
            <a:r>
              <a:rPr lang="nl-NL" sz="1200" dirty="0" err="1">
                <a:solidFill>
                  <a:schemeClr val="tx1">
                    <a:tint val="82000"/>
                  </a:schemeClr>
                </a:solidFill>
              </a:rPr>
              <a:t>to</a:t>
            </a:r>
            <a:r>
              <a:rPr lang="nl-NL" sz="1200" dirty="0">
                <a:solidFill>
                  <a:schemeClr val="tx1">
                    <a:tint val="82000"/>
                  </a:schemeClr>
                </a:solidFill>
              </a:rPr>
              <a:t> </a:t>
            </a:r>
            <a:r>
              <a:rPr lang="nl-NL" sz="1200" dirty="0" err="1">
                <a:solidFill>
                  <a:schemeClr val="tx1">
                    <a:tint val="82000"/>
                  </a:schemeClr>
                </a:solidFill>
              </a:rPr>
              <a:t>Phys</a:t>
            </a:r>
            <a:r>
              <a:rPr lang="nl-NL" sz="1200" dirty="0">
                <a:solidFill>
                  <a:schemeClr val="tx1">
                    <a:tint val="82000"/>
                  </a:schemeClr>
                </a:solidFill>
              </a:rPr>
              <a:t>. </a:t>
            </a:r>
            <a:r>
              <a:rPr lang="nl-NL" sz="1200" dirty="0" err="1">
                <a:solidFill>
                  <a:schemeClr val="tx1">
                    <a:tint val="82000"/>
                  </a:schemeClr>
                </a:solidFill>
              </a:rPr>
              <a:t>Rev</a:t>
            </a:r>
            <a:r>
              <a:rPr lang="nl-NL" sz="1200" dirty="0">
                <a:solidFill>
                  <a:schemeClr val="tx1">
                    <a:tint val="82000"/>
                  </a:schemeClr>
                </a:solidFill>
              </a:rPr>
              <a:t>. </a:t>
            </a:r>
            <a:r>
              <a:rPr lang="nl-NL" sz="1200" dirty="0" err="1">
                <a:solidFill>
                  <a:schemeClr val="tx1">
                    <a:tint val="82000"/>
                  </a:schemeClr>
                </a:solidFill>
              </a:rPr>
              <a:t>Lett</a:t>
            </a:r>
            <a:r>
              <a:rPr lang="nl-NL" sz="1200" dirty="0">
                <a:solidFill>
                  <a:schemeClr val="tx1">
                    <a:tint val="82000"/>
                  </a:schemeClr>
                </a:solidFill>
              </a:rPr>
              <a:t>.</a:t>
            </a:r>
          </a:p>
        </p:txBody>
      </p:sp>
      <p:sp>
        <p:nvSpPr>
          <p:cNvPr id="28" name="Tijdelijke aanduiding voor voettekst 4">
            <a:extLst>
              <a:ext uri="{FF2B5EF4-FFF2-40B4-BE49-F238E27FC236}">
                <a16:creationId xmlns:a16="http://schemas.microsoft.com/office/drawing/2014/main" id="{393D053E-927B-8387-AF97-A7D9449D2C12}"/>
              </a:ext>
            </a:extLst>
          </p:cNvPr>
          <p:cNvSpPr txBox="1">
            <a:spLocks/>
          </p:cNvSpPr>
          <p:nvPr/>
        </p:nvSpPr>
        <p:spPr>
          <a:xfrm>
            <a:off x="168776" y="5852899"/>
            <a:ext cx="10041485" cy="265925"/>
          </a:xfrm>
          <a:prstGeom prst="rect">
            <a:avLst/>
          </a:prstGeom>
        </p:spPr>
        <p:txBody>
          <a:bodyPr rtlCol="0"/>
          <a:ls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dirty="0">
                <a:solidFill>
                  <a:schemeClr val="tx1">
                    <a:tint val="82000"/>
                  </a:schemeClr>
                </a:solidFill>
              </a:rPr>
              <a:t>[4] </a:t>
            </a:r>
            <a:r>
              <a:rPr lang="nl-NL" sz="1200" dirty="0" err="1">
                <a:solidFill>
                  <a:schemeClr val="tx1">
                    <a:tint val="82000"/>
                  </a:schemeClr>
                </a:solidFill>
              </a:rPr>
              <a:t>LHCb</a:t>
            </a:r>
            <a:r>
              <a:rPr lang="nl-NL" sz="1200" dirty="0">
                <a:solidFill>
                  <a:schemeClr val="tx1">
                    <a:tint val="82000"/>
                  </a:schemeClr>
                </a:solidFill>
              </a:rPr>
              <a:t> </a:t>
            </a:r>
            <a:r>
              <a:rPr lang="nl-NL" sz="1200" dirty="0" err="1">
                <a:solidFill>
                  <a:schemeClr val="tx1">
                    <a:tint val="82000"/>
                  </a:schemeClr>
                </a:solidFill>
              </a:rPr>
              <a:t>collaboration</a:t>
            </a:r>
            <a:r>
              <a:rPr lang="nl-NL" sz="1200" dirty="0">
                <a:solidFill>
                  <a:schemeClr val="tx1">
                    <a:tint val="82000"/>
                  </a:schemeClr>
                </a:solidFill>
              </a:rPr>
              <a:t>, </a:t>
            </a:r>
            <a:r>
              <a:rPr lang="nl-NL" sz="1200" dirty="0" err="1">
                <a:solidFill>
                  <a:schemeClr val="tx1">
                    <a:tint val="82000"/>
                  </a:schemeClr>
                </a:solidFill>
              </a:rPr>
              <a:t>Measurement</a:t>
            </a:r>
            <a:r>
              <a:rPr lang="nl-NL" sz="1200" dirty="0">
                <a:solidFill>
                  <a:schemeClr val="tx1">
                    <a:tint val="82000"/>
                  </a:schemeClr>
                </a:solidFill>
              </a:rPr>
              <a:t> of CP </a:t>
            </a:r>
            <a:r>
              <a:rPr lang="nl-NL" sz="1200" dirty="0" err="1">
                <a:solidFill>
                  <a:schemeClr val="tx1">
                    <a:tint val="82000"/>
                  </a:schemeClr>
                </a:solidFill>
              </a:rPr>
              <a:t>violation</a:t>
            </a:r>
            <a:r>
              <a:rPr lang="nl-NL" sz="1200" dirty="0">
                <a:solidFill>
                  <a:schemeClr val="tx1">
                    <a:tint val="82000"/>
                  </a:schemeClr>
                </a:solidFill>
              </a:rPr>
              <a:t> in B0 → </a:t>
            </a:r>
            <a:r>
              <a:rPr lang="el-GR" sz="1200" dirty="0">
                <a:solidFill>
                  <a:schemeClr val="tx1">
                    <a:tint val="82000"/>
                  </a:schemeClr>
                </a:solidFill>
              </a:rPr>
              <a:t>ψ(→ ℓ+ℓ−)</a:t>
            </a:r>
            <a:r>
              <a:rPr lang="nl-NL" sz="1200" dirty="0">
                <a:solidFill>
                  <a:schemeClr val="tx1">
                    <a:tint val="82000"/>
                  </a:schemeClr>
                </a:solidFill>
              </a:rPr>
              <a:t>K0S (→ </a:t>
            </a:r>
            <a:r>
              <a:rPr lang="el-GR" sz="1200" dirty="0">
                <a:solidFill>
                  <a:schemeClr val="tx1">
                    <a:tint val="82000"/>
                  </a:schemeClr>
                </a:solidFill>
              </a:rPr>
              <a:t>π+π−) </a:t>
            </a:r>
            <a:r>
              <a:rPr lang="nl-NL" sz="1200" dirty="0" err="1">
                <a:solidFill>
                  <a:schemeClr val="tx1">
                    <a:tint val="82000"/>
                  </a:schemeClr>
                </a:solidFill>
              </a:rPr>
              <a:t>decays</a:t>
            </a:r>
            <a:r>
              <a:rPr lang="nl-NL" sz="1200" dirty="0">
                <a:solidFill>
                  <a:schemeClr val="tx1">
                    <a:tint val="82000"/>
                  </a:schemeClr>
                </a:solidFill>
              </a:rPr>
              <a:t>, </a:t>
            </a:r>
            <a:r>
              <a:rPr lang="nl-NL" sz="1200" dirty="0" err="1">
                <a:solidFill>
                  <a:schemeClr val="tx1">
                    <a:tint val="82000"/>
                  </a:schemeClr>
                </a:solidFill>
              </a:rPr>
              <a:t>Phys</a:t>
            </a:r>
            <a:r>
              <a:rPr lang="nl-NL" sz="1200" dirty="0">
                <a:solidFill>
                  <a:schemeClr val="tx1">
                    <a:tint val="82000"/>
                  </a:schemeClr>
                </a:solidFill>
              </a:rPr>
              <a:t>. </a:t>
            </a:r>
            <a:r>
              <a:rPr lang="nl-NL" sz="1200" dirty="0" err="1">
                <a:solidFill>
                  <a:schemeClr val="tx1">
                    <a:tint val="82000"/>
                  </a:schemeClr>
                </a:solidFill>
              </a:rPr>
              <a:t>Rev</a:t>
            </a:r>
            <a:r>
              <a:rPr lang="nl-NL" sz="1200" dirty="0">
                <a:solidFill>
                  <a:schemeClr val="tx1">
                    <a:tint val="82000"/>
                  </a:schemeClr>
                </a:solidFill>
              </a:rPr>
              <a:t>. </a:t>
            </a:r>
            <a:r>
              <a:rPr lang="nl-NL" sz="1200" dirty="0" err="1">
                <a:solidFill>
                  <a:schemeClr val="tx1">
                    <a:tint val="82000"/>
                  </a:schemeClr>
                </a:solidFill>
              </a:rPr>
              <a:t>Lett</a:t>
            </a:r>
            <a:r>
              <a:rPr lang="nl-NL" sz="1200" dirty="0">
                <a:solidFill>
                  <a:schemeClr val="tx1">
                    <a:tint val="82000"/>
                  </a:schemeClr>
                </a:solidFill>
              </a:rPr>
              <a:t>. 132 (2024) 021801, arXiv:2309.09728</a:t>
            </a:r>
          </a:p>
        </p:txBody>
      </p:sp>
    </p:spTree>
    <p:extLst>
      <p:ext uri="{BB962C8B-B14F-4D97-AF65-F5344CB8AC3E}">
        <p14:creationId xmlns:p14="http://schemas.microsoft.com/office/powerpoint/2010/main" val="263259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614FF3-AA0C-3881-9DB6-05DF72F37CB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805D7A-5BD5-BA18-C280-BD685CCE2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E87633-4CC8-B2FC-B43A-DAFB29E46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BCBBDBFC-9939-305B-F040-3DFE117FBA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E53B1E9-5DA7-ECB0-62A1-AA150156FA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575CAA2-95CE-87AD-7706-6E341CE65A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7B9F1CD-5420-6ABA-28C6-0D3CFFF943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5B77FA7-3660-9B9B-C213-DA844EF1A1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6ACC5E42-36E3-A2EE-9D45-F1EFAF0F72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4DEE109B-30C0-0D8C-83A8-5D9B848DB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92BB478-A15E-23BE-4C68-D4161CBF1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B5B536D-B475-AE45-EF84-85077CC449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DCBC1B4-2461-ED86-830D-C2E3EB1BA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jdelijke aanduiding voor dianummer 6">
            <a:extLst>
              <a:ext uri="{FF2B5EF4-FFF2-40B4-BE49-F238E27FC236}">
                <a16:creationId xmlns:a16="http://schemas.microsoft.com/office/drawing/2014/main" id="{3D80843F-A06A-7BF4-820E-AF3CB352E0A2}"/>
              </a:ext>
            </a:extLst>
          </p:cNvPr>
          <p:cNvSpPr>
            <a:spLocks noGrp="1"/>
          </p:cNvSpPr>
          <p:nvPr>
            <p:ph type="sldNum" sz="quarter" idx="12"/>
          </p:nvPr>
        </p:nvSpPr>
        <p:spPr/>
        <p:txBody>
          <a:bodyPr/>
          <a:lstStyle/>
          <a:p>
            <a:fld id="{158510D5-3426-4C62-991C-1ECF059CB502}" type="slidenum">
              <a:rPr lang="nl-NL" smtClean="0"/>
              <a:t>15</a:t>
            </a:fld>
            <a:endParaRPr lang="nl-NL"/>
          </a:p>
        </p:txBody>
      </p:sp>
      <p:sp>
        <p:nvSpPr>
          <p:cNvPr id="11" name="Tijdelijke aanduiding voor voettekst 4">
            <a:extLst>
              <a:ext uri="{FF2B5EF4-FFF2-40B4-BE49-F238E27FC236}">
                <a16:creationId xmlns:a16="http://schemas.microsoft.com/office/drawing/2014/main" id="{5475329B-1941-C528-A217-1A2FAA0BB4F4}"/>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sp>
        <p:nvSpPr>
          <p:cNvPr id="24" name="Tijdelijke aanduiding voor inhoud 2">
            <a:extLst>
              <a:ext uri="{FF2B5EF4-FFF2-40B4-BE49-F238E27FC236}">
                <a16:creationId xmlns:a16="http://schemas.microsoft.com/office/drawing/2014/main" id="{6A6A60D0-CFA9-E120-9EC2-E007D15979A7}"/>
              </a:ext>
            </a:extLst>
          </p:cNvPr>
          <p:cNvSpPr txBox="1">
            <a:spLocks/>
          </p:cNvSpPr>
          <p:nvPr/>
        </p:nvSpPr>
        <p:spPr>
          <a:xfrm>
            <a:off x="748861" y="952545"/>
            <a:ext cx="10992865" cy="512904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endParaRPr lang="en-US" sz="2400" dirty="0"/>
          </a:p>
          <a:p>
            <a:pPr fontAlgn="base"/>
            <a:endParaRPr lang="en-US" sz="2400" dirty="0"/>
          </a:p>
          <a:p>
            <a:pPr fontAlgn="base"/>
            <a:r>
              <a:rPr lang="en-US" sz="2400" dirty="0" err="1"/>
              <a:t>RooSimultaneous</a:t>
            </a:r>
            <a:r>
              <a:rPr lang="en-US" sz="2400" dirty="0"/>
              <a:t> of two extended </a:t>
            </a:r>
            <a:r>
              <a:rPr lang="en-US" sz="2400" dirty="0" err="1"/>
              <a:t>RooBDecay</a:t>
            </a:r>
            <a:r>
              <a:rPr lang="en-US" sz="2400" dirty="0"/>
              <a:t> PDFs convoluted with resolution model and cubic spline acceptance model:</a:t>
            </a:r>
          </a:p>
          <a:p>
            <a:pPr fontAlgn="base"/>
            <a:endParaRPr lang="en-US" sz="2400" dirty="0"/>
          </a:p>
          <a:p>
            <a:pPr fontAlgn="base"/>
            <a:r>
              <a:rPr lang="en-US" sz="2400" dirty="0"/>
              <a:t>Fit MC splines for                          ,                  	       and control channel                          , then get		    and 		            splines for data with:</a:t>
            </a:r>
          </a:p>
          <a:p>
            <a:pPr fontAlgn="base"/>
            <a:endParaRPr lang="en-US" sz="2400" dirty="0"/>
          </a:p>
          <a:p>
            <a:pPr fontAlgn="base"/>
            <a:endParaRPr lang="nl-NL" sz="2400" dirty="0"/>
          </a:p>
          <a:p>
            <a:pPr fontAlgn="base"/>
            <a:r>
              <a:rPr lang="nl-NL" sz="2400" dirty="0" err="1"/>
              <a:t>Snakemake</a:t>
            </a:r>
            <a:r>
              <a:rPr lang="nl-NL" sz="2400" dirty="0"/>
              <a:t> pipeline </a:t>
            </a:r>
            <a:r>
              <a:rPr lang="nl-NL" sz="2400" dirty="0" err="1"/>
              <a:t>for</a:t>
            </a:r>
            <a:r>
              <a:rPr lang="nl-NL" sz="2400" dirty="0"/>
              <a:t> </a:t>
            </a:r>
            <a:r>
              <a:rPr lang="nl-NL" sz="2400" dirty="0" err="1"/>
              <a:t>the</a:t>
            </a:r>
            <a:r>
              <a:rPr lang="nl-NL" sz="2400" dirty="0"/>
              <a:t> analysis</a:t>
            </a:r>
          </a:p>
        </p:txBody>
      </p:sp>
      <p:sp>
        <p:nvSpPr>
          <p:cNvPr id="31" name="Titel 1">
            <a:extLst>
              <a:ext uri="{FF2B5EF4-FFF2-40B4-BE49-F238E27FC236}">
                <a16:creationId xmlns:a16="http://schemas.microsoft.com/office/drawing/2014/main" id="{E7582159-9AE2-6A65-2A5A-1DA783E1CD30}"/>
              </a:ext>
            </a:extLst>
          </p:cNvPr>
          <p:cNvSpPr txBox="1">
            <a:spLocks/>
          </p:cNvSpPr>
          <p:nvPr/>
        </p:nvSpPr>
        <p:spPr>
          <a:xfrm>
            <a:off x="2110187" y="702786"/>
            <a:ext cx="8032279" cy="6948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600" dirty="0"/>
              <a:t>Analysis </a:t>
            </a:r>
            <a:r>
              <a:rPr lang="nl-NL" sz="3600" dirty="0" err="1"/>
              <a:t>method</a:t>
            </a:r>
            <a:r>
              <a:rPr lang="nl-NL" sz="3600" dirty="0"/>
              <a:t>: </a:t>
            </a:r>
            <a:r>
              <a:rPr lang="nl-NL" sz="3600" dirty="0" err="1"/>
              <a:t>acceptance</a:t>
            </a:r>
            <a:r>
              <a:rPr lang="nl-NL" sz="3600" dirty="0"/>
              <a:t>        </a:t>
            </a:r>
          </a:p>
        </p:txBody>
      </p:sp>
      <p:pic>
        <p:nvPicPr>
          <p:cNvPr id="4" name="Afbeelding 3">
            <a:extLst>
              <a:ext uri="{FF2B5EF4-FFF2-40B4-BE49-F238E27FC236}">
                <a16:creationId xmlns:a16="http://schemas.microsoft.com/office/drawing/2014/main" id="{DFF851D4-DEA7-1D1C-5D8C-2E1713D18630}"/>
              </a:ext>
            </a:extLst>
          </p:cNvPr>
          <p:cNvPicPr>
            <a:picLocks noChangeAspect="1"/>
          </p:cNvPicPr>
          <p:nvPr/>
        </p:nvPicPr>
        <p:blipFill>
          <a:blip r:embed="rId3"/>
          <a:stretch>
            <a:fillRect/>
          </a:stretch>
        </p:blipFill>
        <p:spPr>
          <a:xfrm>
            <a:off x="3429006" y="3600554"/>
            <a:ext cx="1500369" cy="292151"/>
          </a:xfrm>
          <a:prstGeom prst="rect">
            <a:avLst/>
          </a:prstGeom>
        </p:spPr>
      </p:pic>
      <p:pic>
        <p:nvPicPr>
          <p:cNvPr id="5" name="Picture 6">
            <a:extLst>
              <a:ext uri="{FF2B5EF4-FFF2-40B4-BE49-F238E27FC236}">
                <a16:creationId xmlns:a16="http://schemas.microsoft.com/office/drawing/2014/main" id="{CB9E12AF-84C4-FE34-B677-B0AA49A334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1653" y="3603967"/>
            <a:ext cx="1590098" cy="2900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BD71C0E-72AB-C76A-89B9-4F206B57D7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6308" y="3612230"/>
            <a:ext cx="1539053" cy="269731"/>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33635F0B-8A34-0365-E614-2D9BF5A47792}"/>
              </a:ext>
            </a:extLst>
          </p:cNvPr>
          <p:cNvPicPr>
            <a:picLocks noChangeAspect="1"/>
          </p:cNvPicPr>
          <p:nvPr/>
        </p:nvPicPr>
        <p:blipFill>
          <a:blip r:embed="rId3"/>
          <a:stretch>
            <a:fillRect/>
          </a:stretch>
        </p:blipFill>
        <p:spPr>
          <a:xfrm>
            <a:off x="2195946" y="3928358"/>
            <a:ext cx="1500369" cy="292151"/>
          </a:xfrm>
          <a:prstGeom prst="rect">
            <a:avLst/>
          </a:prstGeom>
        </p:spPr>
      </p:pic>
      <p:pic>
        <p:nvPicPr>
          <p:cNvPr id="17" name="Picture 6">
            <a:extLst>
              <a:ext uri="{FF2B5EF4-FFF2-40B4-BE49-F238E27FC236}">
                <a16:creationId xmlns:a16="http://schemas.microsoft.com/office/drawing/2014/main" id="{CB83BBDC-C237-7831-0E52-0AD7A3FAC4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078" y="3925779"/>
            <a:ext cx="1590098" cy="290008"/>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datum 3">
            <a:extLst>
              <a:ext uri="{FF2B5EF4-FFF2-40B4-BE49-F238E27FC236}">
                <a16:creationId xmlns:a16="http://schemas.microsoft.com/office/drawing/2014/main" id="{33AFBB64-136D-A767-EB81-F1571ACFB6C5}"/>
              </a:ext>
            </a:extLst>
          </p:cNvPr>
          <p:cNvSpPr>
            <a:spLocks noGrp="1"/>
          </p:cNvSpPr>
          <p:nvPr>
            <p:ph type="dt" sz="half" idx="10"/>
          </p:nvPr>
        </p:nvSpPr>
        <p:spPr>
          <a:xfrm>
            <a:off x="804672" y="6356350"/>
            <a:ext cx="2743200" cy="365125"/>
          </a:xfrm>
        </p:spPr>
        <p:txBody>
          <a:bodyPr>
            <a:normAutofit/>
          </a:bodyPr>
          <a:lstStyle/>
          <a:p>
            <a:pPr>
              <a:spcAft>
                <a:spcPts val="600"/>
              </a:spcAft>
            </a:pPr>
            <a:r>
              <a:rPr lang="nl-NL"/>
              <a:t>20 April 2026</a:t>
            </a:r>
            <a:endParaRPr lang="nl-NL" dirty="0"/>
          </a:p>
        </p:txBody>
      </p:sp>
      <p:sp>
        <p:nvSpPr>
          <p:cNvPr id="3" name="Rechthoek 2">
            <a:extLst>
              <a:ext uri="{FF2B5EF4-FFF2-40B4-BE49-F238E27FC236}">
                <a16:creationId xmlns:a16="http://schemas.microsoft.com/office/drawing/2014/main" id="{52CA3DD6-C3A2-E07C-80E9-9F0A166241FE}"/>
              </a:ext>
            </a:extLst>
          </p:cNvPr>
          <p:cNvSpPr/>
          <p:nvPr/>
        </p:nvSpPr>
        <p:spPr>
          <a:xfrm>
            <a:off x="3367484" y="3049193"/>
            <a:ext cx="1214438" cy="385820"/>
          </a:xfrm>
          <a:prstGeom prst="rect">
            <a:avLst/>
          </a:pr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E6C31F6D-CBB9-948C-C0F3-B0E569B3B86B}"/>
              </a:ext>
            </a:extLst>
          </p:cNvPr>
          <p:cNvSpPr/>
          <p:nvPr/>
        </p:nvSpPr>
        <p:spPr>
          <a:xfrm>
            <a:off x="4650164" y="3043589"/>
            <a:ext cx="2144888" cy="391423"/>
          </a:xfrm>
          <a:prstGeom prst="rect">
            <a:avLst/>
          </a:pr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50" name="Picture 2">
            <a:extLst>
              <a:ext uri="{FF2B5EF4-FFF2-40B4-BE49-F238E27FC236}">
                <a16:creationId xmlns:a16="http://schemas.microsoft.com/office/drawing/2014/main" id="{73778E24-FB94-0906-9490-F369A4598D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4566" y="3070278"/>
            <a:ext cx="5776148" cy="3542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893398F-1413-4B1B-6A1F-35F3F82402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8019" y="4382660"/>
            <a:ext cx="5843632" cy="847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105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AAB0B8-304A-2CF1-601E-62E226E14559}"/>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06BF754-05E4-B033-14BE-4E57095D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5C248B2-DC23-5C10-62B9-992D174110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D65F7F4E-DE3B-EF3B-3BC7-48580C1549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36" name="Freeform: Shape 35">
              <a:extLst>
                <a:ext uri="{FF2B5EF4-FFF2-40B4-BE49-F238E27FC236}">
                  <a16:creationId xmlns:a16="http://schemas.microsoft.com/office/drawing/2014/main" id="{B8976F22-7426-B8A1-F513-A4568B48C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22A9DEF1-E432-442C-5AA8-7B442E4A7D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7F1C7A4A-A123-1AEE-F83C-9304ADF355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3AFBAAA-7F1B-7E40-FC8D-81AC209C51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94012D2F-8A11-FAB8-5F0A-3D1C225F43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42" name="Freeform: Shape 41">
              <a:extLst>
                <a:ext uri="{FF2B5EF4-FFF2-40B4-BE49-F238E27FC236}">
                  <a16:creationId xmlns:a16="http://schemas.microsoft.com/office/drawing/2014/main" id="{65C0B8A8-DAAF-4AF7-B055-158B49EA0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39B3444A-5045-B4E8-BDE9-A28ABEE69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BD2253-2024-9E46-9C50-D6A733DC8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5" name="Freeform: Shape 44">
              <a:extLst>
                <a:ext uri="{FF2B5EF4-FFF2-40B4-BE49-F238E27FC236}">
                  <a16:creationId xmlns:a16="http://schemas.microsoft.com/office/drawing/2014/main" id="{B5A5E3F2-AEF6-57B2-1168-8025BFB40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jdelijke aanduiding voor dianummer 2">
            <a:extLst>
              <a:ext uri="{FF2B5EF4-FFF2-40B4-BE49-F238E27FC236}">
                <a16:creationId xmlns:a16="http://schemas.microsoft.com/office/drawing/2014/main" id="{2523F940-06A1-0C4E-9194-2CB04D336147}"/>
              </a:ext>
            </a:extLst>
          </p:cNvPr>
          <p:cNvSpPr>
            <a:spLocks noGrp="1"/>
          </p:cNvSpPr>
          <p:nvPr>
            <p:ph type="sldNum" sz="quarter" idx="12"/>
          </p:nvPr>
        </p:nvSpPr>
        <p:spPr/>
        <p:txBody>
          <a:bodyPr/>
          <a:lstStyle/>
          <a:p>
            <a:fld id="{158510D5-3426-4C62-991C-1ECF059CB502}" type="slidenum">
              <a:rPr lang="nl-NL" smtClean="0"/>
              <a:t>16</a:t>
            </a:fld>
            <a:endParaRPr lang="nl-NL" dirty="0"/>
          </a:p>
        </p:txBody>
      </p:sp>
      <p:sp>
        <p:nvSpPr>
          <p:cNvPr id="4" name="Tijdelijke aanduiding voor inhoud 2">
            <a:extLst>
              <a:ext uri="{FF2B5EF4-FFF2-40B4-BE49-F238E27FC236}">
                <a16:creationId xmlns:a16="http://schemas.microsoft.com/office/drawing/2014/main" id="{137ABAD7-44AA-D6D6-B505-69AA0569A6B6}"/>
              </a:ext>
            </a:extLst>
          </p:cNvPr>
          <p:cNvSpPr>
            <a:spLocks noGrp="1"/>
          </p:cNvSpPr>
          <p:nvPr>
            <p:ph idx="1"/>
          </p:nvPr>
        </p:nvSpPr>
        <p:spPr>
          <a:xfrm>
            <a:off x="255967" y="2859507"/>
            <a:ext cx="5410200" cy="2992802"/>
          </a:xfrm>
        </p:spPr>
        <p:txBody>
          <a:bodyPr>
            <a:normAutofit/>
          </a:bodyPr>
          <a:lstStyle/>
          <a:p>
            <a:r>
              <a:rPr lang="nl-NL" sz="2400" dirty="0" err="1"/>
              <a:t>Acceptance</a:t>
            </a:r>
            <a:r>
              <a:rPr lang="nl-NL" sz="2400" dirty="0"/>
              <a:t> </a:t>
            </a:r>
            <a:r>
              <a:rPr lang="nl-NL" sz="2400" dirty="0" err="1"/>
              <a:t>described</a:t>
            </a:r>
            <a:r>
              <a:rPr lang="nl-NL" sz="2400" dirty="0"/>
              <a:t> </a:t>
            </a:r>
            <a:r>
              <a:rPr lang="nl-NL" sz="2400" dirty="0" err="1"/>
              <a:t>by</a:t>
            </a:r>
            <a:r>
              <a:rPr lang="nl-NL" sz="2400" dirty="0"/>
              <a:t> </a:t>
            </a:r>
            <a:r>
              <a:rPr lang="nl-NL" sz="2400" dirty="0" err="1"/>
              <a:t>cubic</a:t>
            </a:r>
            <a:r>
              <a:rPr lang="nl-NL" sz="2400" dirty="0"/>
              <a:t> </a:t>
            </a:r>
            <a:r>
              <a:rPr lang="nl-NL" sz="2400" dirty="0" err="1"/>
              <a:t>spline</a:t>
            </a:r>
            <a:endParaRPr lang="nl-NL" sz="2400" dirty="0"/>
          </a:p>
          <a:p>
            <a:r>
              <a:rPr lang="nl-NL" sz="2400" dirty="0" err="1"/>
              <a:t>Piecewise</a:t>
            </a:r>
            <a:r>
              <a:rPr lang="nl-NL" sz="2400" dirty="0"/>
              <a:t> </a:t>
            </a:r>
            <a:r>
              <a:rPr lang="nl-NL" sz="2400" dirty="0" err="1"/>
              <a:t>smooth</a:t>
            </a:r>
            <a:r>
              <a:rPr lang="nl-NL" sz="2400" dirty="0"/>
              <a:t> </a:t>
            </a:r>
            <a:r>
              <a:rPr lang="nl-NL" sz="2400" dirty="0" err="1"/>
              <a:t>function</a:t>
            </a:r>
            <a:r>
              <a:rPr lang="nl-NL" sz="2400" dirty="0"/>
              <a:t> built from 3rd-order </a:t>
            </a:r>
            <a:r>
              <a:rPr lang="nl-NL" sz="2400" dirty="0" err="1"/>
              <a:t>polynomials</a:t>
            </a:r>
            <a:endParaRPr lang="nl-NL" sz="2400" dirty="0"/>
          </a:p>
          <a:p>
            <a:r>
              <a:rPr lang="nl-NL" sz="2400" dirty="0"/>
              <a:t> </a:t>
            </a:r>
          </a:p>
          <a:p>
            <a:r>
              <a:rPr lang="nl-NL" sz="2400" dirty="0" err="1"/>
              <a:t>Resistant</a:t>
            </a:r>
            <a:r>
              <a:rPr lang="nl-NL" sz="2400" dirty="0"/>
              <a:t> </a:t>
            </a:r>
            <a:r>
              <a:rPr lang="nl-NL" sz="2400" dirty="0" err="1"/>
              <a:t>to</a:t>
            </a:r>
            <a:r>
              <a:rPr lang="nl-NL" sz="2400" dirty="0"/>
              <a:t> </a:t>
            </a:r>
            <a:r>
              <a:rPr lang="nl-NL" sz="2400" dirty="0" err="1"/>
              <a:t>boundary</a:t>
            </a:r>
            <a:r>
              <a:rPr lang="nl-NL" sz="2400" dirty="0"/>
              <a:t> </a:t>
            </a:r>
            <a:r>
              <a:rPr lang="nl-NL" sz="2400" dirty="0" err="1"/>
              <a:t>conditions</a:t>
            </a:r>
            <a:endParaRPr lang="nl-NL" sz="2400" dirty="0"/>
          </a:p>
          <a:p>
            <a:pPr marL="342900" indent="-342900" algn="just"/>
            <a:endParaRPr lang="nl-NL" sz="2000" dirty="0"/>
          </a:p>
        </p:txBody>
      </p:sp>
      <p:sp>
        <p:nvSpPr>
          <p:cNvPr id="5" name="Tijdelijke aanduiding voor voettekst 4">
            <a:extLst>
              <a:ext uri="{FF2B5EF4-FFF2-40B4-BE49-F238E27FC236}">
                <a16:creationId xmlns:a16="http://schemas.microsoft.com/office/drawing/2014/main" id="{92BB39D8-B24F-3DB3-5F6E-311DF4A0D497}"/>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sp>
        <p:nvSpPr>
          <p:cNvPr id="21" name="Rechthoek 20">
            <a:extLst>
              <a:ext uri="{FF2B5EF4-FFF2-40B4-BE49-F238E27FC236}">
                <a16:creationId xmlns:a16="http://schemas.microsoft.com/office/drawing/2014/main" id="{5E766015-9825-7CC5-1689-DBF3FF8753A2}"/>
              </a:ext>
            </a:extLst>
          </p:cNvPr>
          <p:cNvSpPr/>
          <p:nvPr/>
        </p:nvSpPr>
        <p:spPr>
          <a:xfrm>
            <a:off x="11575473" y="6203373"/>
            <a:ext cx="509048" cy="1317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atum 3">
            <a:extLst>
              <a:ext uri="{FF2B5EF4-FFF2-40B4-BE49-F238E27FC236}">
                <a16:creationId xmlns:a16="http://schemas.microsoft.com/office/drawing/2014/main" id="{97B363F0-83CA-CC86-368C-4CB92D97BC19}"/>
              </a:ext>
            </a:extLst>
          </p:cNvPr>
          <p:cNvSpPr>
            <a:spLocks noGrp="1"/>
          </p:cNvSpPr>
          <p:nvPr>
            <p:ph type="dt" sz="half" idx="10"/>
          </p:nvPr>
        </p:nvSpPr>
        <p:spPr>
          <a:xfrm>
            <a:off x="804672" y="6356350"/>
            <a:ext cx="2743200" cy="365125"/>
          </a:xfrm>
        </p:spPr>
        <p:txBody>
          <a:bodyPr>
            <a:normAutofit/>
          </a:bodyPr>
          <a:lstStyle/>
          <a:p>
            <a:pPr>
              <a:spcAft>
                <a:spcPts val="600"/>
              </a:spcAft>
            </a:pPr>
            <a:r>
              <a:rPr lang="nl-NL"/>
              <a:t>20 April 2026</a:t>
            </a:r>
            <a:endParaRPr lang="nl-NL" dirty="0"/>
          </a:p>
        </p:txBody>
      </p:sp>
      <p:sp>
        <p:nvSpPr>
          <p:cNvPr id="23" name="Titel 1">
            <a:extLst>
              <a:ext uri="{FF2B5EF4-FFF2-40B4-BE49-F238E27FC236}">
                <a16:creationId xmlns:a16="http://schemas.microsoft.com/office/drawing/2014/main" id="{7632CA68-BB26-551E-B03C-6466DADA98FF}"/>
              </a:ext>
            </a:extLst>
          </p:cNvPr>
          <p:cNvSpPr txBox="1">
            <a:spLocks/>
          </p:cNvSpPr>
          <p:nvPr/>
        </p:nvSpPr>
        <p:spPr>
          <a:xfrm>
            <a:off x="2110187" y="670982"/>
            <a:ext cx="8032279" cy="6948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600" dirty="0" err="1"/>
              <a:t>Acceptance</a:t>
            </a:r>
            <a:r>
              <a:rPr lang="nl-NL" sz="3600" dirty="0"/>
              <a:t>        </a:t>
            </a:r>
          </a:p>
        </p:txBody>
      </p:sp>
      <p:grpSp>
        <p:nvGrpSpPr>
          <p:cNvPr id="30" name="Groep 29">
            <a:extLst>
              <a:ext uri="{FF2B5EF4-FFF2-40B4-BE49-F238E27FC236}">
                <a16:creationId xmlns:a16="http://schemas.microsoft.com/office/drawing/2014/main" id="{735DC0E7-0A5A-3AD4-CB75-CED4FBE843D1}"/>
              </a:ext>
            </a:extLst>
          </p:cNvPr>
          <p:cNvGrpSpPr/>
          <p:nvPr/>
        </p:nvGrpSpPr>
        <p:grpSpPr>
          <a:xfrm>
            <a:off x="581924" y="4067503"/>
            <a:ext cx="2143479" cy="611553"/>
            <a:chOff x="1073428" y="2027720"/>
            <a:chExt cx="2098579" cy="574021"/>
          </a:xfrm>
        </p:grpSpPr>
        <p:pic>
          <p:nvPicPr>
            <p:cNvPr id="2050" name="Picture 2">
              <a:extLst>
                <a:ext uri="{FF2B5EF4-FFF2-40B4-BE49-F238E27FC236}">
                  <a16:creationId xmlns:a16="http://schemas.microsoft.com/office/drawing/2014/main" id="{EB4E1F02-1E6A-125B-1BEF-DFCBA459E7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08" r="64179"/>
            <a:stretch>
              <a:fillRect/>
            </a:stretch>
          </p:blipFill>
          <p:spPr bwMode="auto">
            <a:xfrm>
              <a:off x="1073428" y="2027721"/>
              <a:ext cx="763324" cy="57402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1144F46C-4805-679C-2F99-35302E4BE6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756" t="-7108"/>
            <a:stretch>
              <a:fillRect/>
            </a:stretch>
          </p:blipFill>
          <p:spPr bwMode="auto">
            <a:xfrm>
              <a:off x="2186580" y="2027721"/>
              <a:ext cx="985427" cy="57402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4EE9CB20-A812-37CF-E277-26659966EC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630" t="-11493" r="44474" b="-1"/>
            <a:stretch>
              <a:fillRect/>
            </a:stretch>
          </p:blipFill>
          <p:spPr bwMode="auto">
            <a:xfrm>
              <a:off x="1847864" y="2027720"/>
              <a:ext cx="353515" cy="474391"/>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hthoek 7">
            <a:extLst>
              <a:ext uri="{FF2B5EF4-FFF2-40B4-BE49-F238E27FC236}">
                <a16:creationId xmlns:a16="http://schemas.microsoft.com/office/drawing/2014/main" id="{360596F7-3B25-5398-A448-D5F9BDFF08A5}"/>
              </a:ext>
            </a:extLst>
          </p:cNvPr>
          <p:cNvSpPr/>
          <p:nvPr/>
        </p:nvSpPr>
        <p:spPr>
          <a:xfrm>
            <a:off x="9584502" y="1990759"/>
            <a:ext cx="559398" cy="9726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30F26AD8-0BB1-3C9B-62BB-AC515818712F}"/>
              </a:ext>
            </a:extLst>
          </p:cNvPr>
          <p:cNvSpPr/>
          <p:nvPr/>
        </p:nvSpPr>
        <p:spPr>
          <a:xfrm>
            <a:off x="9579329" y="4886526"/>
            <a:ext cx="559398" cy="8796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FE359EDC-F26B-3D26-6FD2-C87518FFBF85}"/>
              </a:ext>
            </a:extLst>
          </p:cNvPr>
          <p:cNvSpPr/>
          <p:nvPr/>
        </p:nvSpPr>
        <p:spPr>
          <a:xfrm flipH="1">
            <a:off x="9871792" y="5510935"/>
            <a:ext cx="45719" cy="2948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96361034-4413-42A1-66EC-B00261B48D25}"/>
              </a:ext>
            </a:extLst>
          </p:cNvPr>
          <p:cNvPicPr>
            <a:picLocks noChangeAspect="1"/>
          </p:cNvPicPr>
          <p:nvPr/>
        </p:nvPicPr>
        <p:blipFill>
          <a:blip r:embed="rId4"/>
          <a:srcRect r="5445"/>
          <a:stretch>
            <a:fillRect/>
          </a:stretch>
        </p:blipFill>
        <p:spPr>
          <a:xfrm>
            <a:off x="5726216" y="1315728"/>
            <a:ext cx="6462229" cy="5125780"/>
          </a:xfrm>
          <a:prstGeom prst="rect">
            <a:avLst/>
          </a:prstGeom>
        </p:spPr>
      </p:pic>
    </p:spTree>
    <p:extLst>
      <p:ext uri="{BB962C8B-B14F-4D97-AF65-F5344CB8AC3E}">
        <p14:creationId xmlns:p14="http://schemas.microsoft.com/office/powerpoint/2010/main" val="3158089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5ED825-1574-7857-B90D-8AE7EA27C513}"/>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4F22C2B-8951-3A42-9A4C-E65D6ECD9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67FC0DE-1104-FD06-7153-13D4EA8C7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0E489A2-4ED2-808A-B46C-9A141001FAC2}"/>
              </a:ext>
            </a:extLst>
          </p:cNvPr>
          <p:cNvSpPr>
            <a:spLocks noGrp="1"/>
          </p:cNvSpPr>
          <p:nvPr>
            <p:ph type="title"/>
          </p:nvPr>
        </p:nvSpPr>
        <p:spPr>
          <a:xfrm>
            <a:off x="573702" y="907541"/>
            <a:ext cx="3272196" cy="724526"/>
          </a:xfrm>
        </p:spPr>
        <p:txBody>
          <a:bodyPr anchor="b">
            <a:normAutofit/>
          </a:bodyPr>
          <a:lstStyle/>
          <a:p>
            <a:pPr algn="ctr"/>
            <a:r>
              <a:rPr lang="nl-NL" sz="3600" dirty="0" err="1"/>
              <a:t>Acceptance</a:t>
            </a:r>
            <a:endParaRPr lang="nl-NL" sz="3600" dirty="0"/>
          </a:p>
        </p:txBody>
      </p:sp>
      <p:grpSp>
        <p:nvGrpSpPr>
          <p:cNvPr id="35" name="Group 34">
            <a:extLst>
              <a:ext uri="{FF2B5EF4-FFF2-40B4-BE49-F238E27FC236}">
                <a16:creationId xmlns:a16="http://schemas.microsoft.com/office/drawing/2014/main" id="{25B1A1F7-22B9-7C3B-1616-ABDA7365E5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36" name="Freeform: Shape 35">
              <a:extLst>
                <a:ext uri="{FF2B5EF4-FFF2-40B4-BE49-F238E27FC236}">
                  <a16:creationId xmlns:a16="http://schemas.microsoft.com/office/drawing/2014/main" id="{B46CA7E2-D74B-CFE3-C960-8CDB890AA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41BE807-98D0-8773-6378-9411A2ECE8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71B5386B-5A20-B68E-811C-0642CEA6A0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2971734-149B-559A-AAB7-106D1D78A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3007D456-933E-6AEE-8F78-4CC6B84072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42" name="Freeform: Shape 41">
              <a:extLst>
                <a:ext uri="{FF2B5EF4-FFF2-40B4-BE49-F238E27FC236}">
                  <a16:creationId xmlns:a16="http://schemas.microsoft.com/office/drawing/2014/main" id="{BB75620C-4F48-ED3D-C637-9D243CC372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BC62750-D748-57F2-2220-6A45F1AA71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3F28784C-6514-FE1B-2AFC-A03A6AA32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5" name="Freeform: Shape 44">
              <a:extLst>
                <a:ext uri="{FF2B5EF4-FFF2-40B4-BE49-F238E27FC236}">
                  <a16:creationId xmlns:a16="http://schemas.microsoft.com/office/drawing/2014/main" id="{34F90104-3FE4-3605-AC06-5D2108D71A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jdelijke aanduiding voor dianummer 2">
            <a:extLst>
              <a:ext uri="{FF2B5EF4-FFF2-40B4-BE49-F238E27FC236}">
                <a16:creationId xmlns:a16="http://schemas.microsoft.com/office/drawing/2014/main" id="{9F38DA22-36AD-7B29-ADA0-832EEE57FE32}"/>
              </a:ext>
            </a:extLst>
          </p:cNvPr>
          <p:cNvSpPr>
            <a:spLocks noGrp="1"/>
          </p:cNvSpPr>
          <p:nvPr>
            <p:ph type="sldNum" sz="quarter" idx="12"/>
          </p:nvPr>
        </p:nvSpPr>
        <p:spPr/>
        <p:txBody>
          <a:bodyPr/>
          <a:lstStyle/>
          <a:p>
            <a:fld id="{158510D5-3426-4C62-991C-1ECF059CB502}" type="slidenum">
              <a:rPr lang="nl-NL" smtClean="0"/>
              <a:t>17</a:t>
            </a:fld>
            <a:endParaRPr lang="nl-NL" dirty="0"/>
          </a:p>
        </p:txBody>
      </p:sp>
      <p:sp>
        <p:nvSpPr>
          <p:cNvPr id="4" name="Tijdelijke aanduiding voor inhoud 2">
            <a:extLst>
              <a:ext uri="{FF2B5EF4-FFF2-40B4-BE49-F238E27FC236}">
                <a16:creationId xmlns:a16="http://schemas.microsoft.com/office/drawing/2014/main" id="{1AC97D00-FD3D-A09C-58CE-36982AEAE2DA}"/>
              </a:ext>
            </a:extLst>
          </p:cNvPr>
          <p:cNvSpPr>
            <a:spLocks noGrp="1"/>
          </p:cNvSpPr>
          <p:nvPr>
            <p:ph idx="1"/>
          </p:nvPr>
        </p:nvSpPr>
        <p:spPr>
          <a:xfrm>
            <a:off x="64069" y="2797629"/>
            <a:ext cx="4268089" cy="3394841"/>
          </a:xfrm>
        </p:spPr>
        <p:txBody>
          <a:bodyPr>
            <a:normAutofit/>
          </a:bodyPr>
          <a:lstStyle/>
          <a:p>
            <a:pPr marL="342900" indent="-342900"/>
            <a:r>
              <a:rPr lang="nl-NL" sz="2200" dirty="0" err="1"/>
              <a:t>Described</a:t>
            </a:r>
            <a:r>
              <a:rPr lang="nl-NL" sz="2200" dirty="0"/>
              <a:t> </a:t>
            </a:r>
            <a:r>
              <a:rPr lang="nl-NL" sz="2200" dirty="0" err="1"/>
              <a:t>by</a:t>
            </a:r>
            <a:r>
              <a:rPr lang="nl-NL" sz="2200" dirty="0"/>
              <a:t> </a:t>
            </a:r>
            <a:r>
              <a:rPr lang="nl-NL" sz="2200" dirty="0" err="1"/>
              <a:t>cubic</a:t>
            </a:r>
            <a:r>
              <a:rPr lang="nl-NL" sz="2200" dirty="0"/>
              <a:t> </a:t>
            </a:r>
            <a:r>
              <a:rPr lang="nl-NL" sz="2200" dirty="0" err="1"/>
              <a:t>spline</a:t>
            </a:r>
            <a:endParaRPr lang="nl-NL" sz="2200" dirty="0"/>
          </a:p>
          <a:p>
            <a:pPr marL="342900" indent="-342900"/>
            <a:r>
              <a:rPr lang="nl-NL" sz="2200" dirty="0"/>
              <a:t>Cut events </a:t>
            </a:r>
            <a:r>
              <a:rPr lang="nl-NL" sz="2200" dirty="0" err="1"/>
              <a:t>for</a:t>
            </a:r>
            <a:r>
              <a:rPr lang="nl-NL" sz="2200" dirty="0"/>
              <a:t> t &lt; 0.3 </a:t>
            </a:r>
            <a:r>
              <a:rPr lang="nl-NL" sz="2200" dirty="0" err="1"/>
              <a:t>ps</a:t>
            </a:r>
            <a:endParaRPr lang="nl-NL" sz="2200" dirty="0"/>
          </a:p>
          <a:p>
            <a:pPr marL="342900" indent="-342900"/>
            <a:r>
              <a:rPr lang="nl-NL" sz="2200" dirty="0" err="1"/>
              <a:t>Equipopulated</a:t>
            </a:r>
            <a:r>
              <a:rPr lang="nl-NL" sz="2200" dirty="0"/>
              <a:t> knots at                                      [0.30, 0.75, 1.36, 2.42, 9.00] </a:t>
            </a:r>
            <a:r>
              <a:rPr lang="nl-NL" sz="2200" dirty="0" err="1"/>
              <a:t>ps</a:t>
            </a:r>
            <a:endParaRPr lang="nl-NL" sz="2200" dirty="0"/>
          </a:p>
          <a:p>
            <a:pPr marL="342900" indent="-342900"/>
            <a:r>
              <a:rPr lang="nl-NL" sz="2200" dirty="0" err="1"/>
              <a:t>After</a:t>
            </a:r>
            <a:r>
              <a:rPr lang="nl-NL" sz="2200" dirty="0"/>
              <a:t> </a:t>
            </a:r>
            <a:r>
              <a:rPr lang="nl-NL" sz="2200" dirty="0" err="1"/>
              <a:t>final</a:t>
            </a:r>
            <a:r>
              <a:rPr lang="nl-NL" sz="2200" dirty="0"/>
              <a:t> knot: </a:t>
            </a:r>
            <a:r>
              <a:rPr lang="nl-NL" sz="2200" dirty="0" err="1"/>
              <a:t>linear</a:t>
            </a:r>
            <a:r>
              <a:rPr lang="nl-NL" sz="2200" dirty="0"/>
              <a:t> </a:t>
            </a:r>
            <a:r>
              <a:rPr lang="nl-NL" sz="2200" dirty="0" err="1"/>
              <a:t>function</a:t>
            </a:r>
            <a:endParaRPr lang="nl-NL" sz="2200" dirty="0"/>
          </a:p>
          <a:p>
            <a:pPr marL="342900" indent="-342900"/>
            <a:r>
              <a:rPr lang="nl-NL" sz="2200" dirty="0"/>
              <a:t>Fix basic </a:t>
            </a:r>
            <a:r>
              <a:rPr lang="nl-NL" sz="2200" dirty="0" err="1"/>
              <a:t>spline</a:t>
            </a:r>
            <a:r>
              <a:rPr lang="nl-NL" sz="2200" dirty="0"/>
              <a:t> at ~1-2 </a:t>
            </a:r>
            <a:r>
              <a:rPr lang="nl-NL" sz="2200" dirty="0" err="1"/>
              <a:t>ps</a:t>
            </a:r>
            <a:r>
              <a:rPr lang="nl-NL" sz="2200" dirty="0"/>
              <a:t>      </a:t>
            </a:r>
            <a:r>
              <a:rPr lang="nl-NL" sz="2200" dirty="0" err="1"/>
              <a:t>for</a:t>
            </a:r>
            <a:r>
              <a:rPr lang="nl-NL" sz="2200" dirty="0"/>
              <a:t> </a:t>
            </a:r>
            <a:r>
              <a:rPr lang="nl-NL" sz="2200" dirty="0" err="1"/>
              <a:t>normalisation</a:t>
            </a:r>
            <a:endParaRPr lang="nl-NL" sz="2200" dirty="0"/>
          </a:p>
          <a:p>
            <a:pPr marL="342900" indent="-342900"/>
            <a:r>
              <a:rPr lang="nl-NL" sz="2200" dirty="0"/>
              <a:t>Plots </a:t>
            </a:r>
            <a:r>
              <a:rPr lang="nl-NL" sz="2200" dirty="0" err="1"/>
              <a:t>for</a:t>
            </a:r>
            <a:r>
              <a:rPr lang="nl-NL" sz="2200" dirty="0"/>
              <a:t> </a:t>
            </a:r>
            <a:r>
              <a:rPr lang="nl-NL" sz="2200" dirty="0" err="1"/>
              <a:t>unbiased</a:t>
            </a:r>
            <a:r>
              <a:rPr lang="nl-NL" sz="2200" dirty="0"/>
              <a:t> trigger, 2018</a:t>
            </a:r>
          </a:p>
          <a:p>
            <a:pPr marL="342900" indent="-342900"/>
            <a:endParaRPr lang="nl-NL" sz="2200" dirty="0"/>
          </a:p>
          <a:p>
            <a:pPr marL="342900" indent="-342900" algn="just"/>
            <a:endParaRPr lang="nl-NL" sz="2000" dirty="0"/>
          </a:p>
          <a:p>
            <a:pPr marL="342900" indent="-342900" algn="just"/>
            <a:endParaRPr lang="nl-NL" sz="2000" dirty="0"/>
          </a:p>
        </p:txBody>
      </p:sp>
      <p:sp>
        <p:nvSpPr>
          <p:cNvPr id="5" name="Tijdelijke aanduiding voor voettekst 4">
            <a:extLst>
              <a:ext uri="{FF2B5EF4-FFF2-40B4-BE49-F238E27FC236}">
                <a16:creationId xmlns:a16="http://schemas.microsoft.com/office/drawing/2014/main" id="{4C9E881A-A3E3-C5EE-C4F1-EC1F2C7FD01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sp>
        <p:nvSpPr>
          <p:cNvPr id="21" name="Rechthoek 20">
            <a:extLst>
              <a:ext uri="{FF2B5EF4-FFF2-40B4-BE49-F238E27FC236}">
                <a16:creationId xmlns:a16="http://schemas.microsoft.com/office/drawing/2014/main" id="{E597FDA4-2416-DA94-E808-E9547D64D5B3}"/>
              </a:ext>
            </a:extLst>
          </p:cNvPr>
          <p:cNvSpPr/>
          <p:nvPr/>
        </p:nvSpPr>
        <p:spPr>
          <a:xfrm>
            <a:off x="11575473" y="6203373"/>
            <a:ext cx="509048" cy="1317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atum 3">
            <a:extLst>
              <a:ext uri="{FF2B5EF4-FFF2-40B4-BE49-F238E27FC236}">
                <a16:creationId xmlns:a16="http://schemas.microsoft.com/office/drawing/2014/main" id="{BB536C4B-31FC-6578-3CF7-6BE59A67762E}"/>
              </a:ext>
            </a:extLst>
          </p:cNvPr>
          <p:cNvSpPr>
            <a:spLocks noGrp="1"/>
          </p:cNvSpPr>
          <p:nvPr>
            <p:ph type="dt" sz="half" idx="10"/>
          </p:nvPr>
        </p:nvSpPr>
        <p:spPr>
          <a:xfrm>
            <a:off x="804672" y="6356350"/>
            <a:ext cx="2743200" cy="365125"/>
          </a:xfrm>
        </p:spPr>
        <p:txBody>
          <a:bodyPr>
            <a:normAutofit/>
          </a:bodyPr>
          <a:lstStyle/>
          <a:p>
            <a:pPr>
              <a:spcAft>
                <a:spcPts val="600"/>
              </a:spcAft>
            </a:pPr>
            <a:r>
              <a:rPr lang="nl-NL" dirty="0"/>
              <a:t>20 April 2026</a:t>
            </a:r>
          </a:p>
        </p:txBody>
      </p:sp>
      <p:pic>
        <p:nvPicPr>
          <p:cNvPr id="16" name="Afbeelding 15" descr="Afbeelding met tekst, schermopname, diagram, lijn">
            <a:extLst>
              <a:ext uri="{FF2B5EF4-FFF2-40B4-BE49-F238E27FC236}">
                <a16:creationId xmlns:a16="http://schemas.microsoft.com/office/drawing/2014/main" id="{1777CB5E-6246-FF0E-B68F-45B5923BA127}"/>
              </a:ext>
            </a:extLst>
          </p:cNvPr>
          <p:cNvPicPr>
            <a:picLocks noChangeAspect="1"/>
          </p:cNvPicPr>
          <p:nvPr/>
        </p:nvPicPr>
        <p:blipFill>
          <a:blip r:embed="rId3"/>
          <a:stretch>
            <a:fillRect/>
          </a:stretch>
        </p:blipFill>
        <p:spPr>
          <a:xfrm>
            <a:off x="4444011" y="3267393"/>
            <a:ext cx="3502951" cy="3192365"/>
          </a:xfrm>
          <a:prstGeom prst="rect">
            <a:avLst/>
          </a:prstGeom>
        </p:spPr>
      </p:pic>
      <p:pic>
        <p:nvPicPr>
          <p:cNvPr id="24" name="Afbeelding 23" descr="Afbeelding met tekst, diagram, lijn, schermopname">
            <a:extLst>
              <a:ext uri="{FF2B5EF4-FFF2-40B4-BE49-F238E27FC236}">
                <a16:creationId xmlns:a16="http://schemas.microsoft.com/office/drawing/2014/main" id="{3246F55F-5BE8-33BB-3EA7-967DE70F30AC}"/>
              </a:ext>
            </a:extLst>
          </p:cNvPr>
          <p:cNvPicPr>
            <a:picLocks noChangeAspect="1"/>
          </p:cNvPicPr>
          <p:nvPr/>
        </p:nvPicPr>
        <p:blipFill>
          <a:blip r:embed="rId4"/>
          <a:stretch>
            <a:fillRect/>
          </a:stretch>
        </p:blipFill>
        <p:spPr>
          <a:xfrm>
            <a:off x="8219005" y="93005"/>
            <a:ext cx="3477607" cy="3192365"/>
          </a:xfrm>
          <a:prstGeom prst="rect">
            <a:avLst/>
          </a:prstGeom>
        </p:spPr>
      </p:pic>
      <p:pic>
        <p:nvPicPr>
          <p:cNvPr id="25" name="Afbeelding 24" descr="Afbeelding met tekst, diagram, lijn, Perceel">
            <a:extLst>
              <a:ext uri="{FF2B5EF4-FFF2-40B4-BE49-F238E27FC236}">
                <a16:creationId xmlns:a16="http://schemas.microsoft.com/office/drawing/2014/main" id="{AABD71AA-6136-1FF4-82C2-4C300DBA7841}"/>
              </a:ext>
            </a:extLst>
          </p:cNvPr>
          <p:cNvPicPr>
            <a:picLocks noChangeAspect="1"/>
          </p:cNvPicPr>
          <p:nvPr/>
        </p:nvPicPr>
        <p:blipFill>
          <a:blip r:embed="rId5"/>
          <a:stretch>
            <a:fillRect/>
          </a:stretch>
        </p:blipFill>
        <p:spPr>
          <a:xfrm>
            <a:off x="4480973" y="74279"/>
            <a:ext cx="3485780" cy="3192365"/>
          </a:xfrm>
          <a:prstGeom prst="rect">
            <a:avLst/>
          </a:prstGeom>
        </p:spPr>
      </p:pic>
      <p:pic>
        <p:nvPicPr>
          <p:cNvPr id="14" name="Afbeelding 13">
            <a:extLst>
              <a:ext uri="{FF2B5EF4-FFF2-40B4-BE49-F238E27FC236}">
                <a16:creationId xmlns:a16="http://schemas.microsoft.com/office/drawing/2014/main" id="{D8CFE9CF-D90E-BAE1-BB7E-B5AE7AED222B}"/>
              </a:ext>
            </a:extLst>
          </p:cNvPr>
          <p:cNvPicPr>
            <a:picLocks noChangeAspect="1"/>
          </p:cNvPicPr>
          <p:nvPr/>
        </p:nvPicPr>
        <p:blipFill>
          <a:blip r:embed="rId6"/>
          <a:srcRect l="1266" t="7182" r="1"/>
          <a:stretch>
            <a:fillRect/>
          </a:stretch>
        </p:blipFill>
        <p:spPr>
          <a:xfrm>
            <a:off x="8413562" y="3486078"/>
            <a:ext cx="3151077" cy="2963098"/>
          </a:xfrm>
          <a:prstGeom prst="rect">
            <a:avLst/>
          </a:prstGeom>
        </p:spPr>
      </p:pic>
      <p:pic>
        <p:nvPicPr>
          <p:cNvPr id="15" name="Afbeelding 14">
            <a:extLst>
              <a:ext uri="{FF2B5EF4-FFF2-40B4-BE49-F238E27FC236}">
                <a16:creationId xmlns:a16="http://schemas.microsoft.com/office/drawing/2014/main" id="{08436517-1CE2-F21E-7ADC-9F1220A22495}"/>
              </a:ext>
            </a:extLst>
          </p:cNvPr>
          <p:cNvPicPr>
            <a:picLocks noChangeAspect="1"/>
          </p:cNvPicPr>
          <p:nvPr/>
        </p:nvPicPr>
        <p:blipFill>
          <a:blip r:embed="rId6"/>
          <a:srcRect l="42530" t="1356" r="31212" b="94025"/>
          <a:stretch>
            <a:fillRect/>
          </a:stretch>
        </p:blipFill>
        <p:spPr>
          <a:xfrm>
            <a:off x="9601761" y="3325936"/>
            <a:ext cx="1223479" cy="226711"/>
          </a:xfrm>
          <a:prstGeom prst="rect">
            <a:avLst/>
          </a:prstGeom>
        </p:spPr>
      </p:pic>
      <p:sp>
        <p:nvSpPr>
          <p:cNvPr id="19" name="Rechthoek 18">
            <a:extLst>
              <a:ext uri="{FF2B5EF4-FFF2-40B4-BE49-F238E27FC236}">
                <a16:creationId xmlns:a16="http://schemas.microsoft.com/office/drawing/2014/main" id="{756D71AE-2B61-04B1-5A89-D04B4DF1A575}"/>
              </a:ext>
            </a:extLst>
          </p:cNvPr>
          <p:cNvSpPr/>
          <p:nvPr/>
        </p:nvSpPr>
        <p:spPr>
          <a:xfrm>
            <a:off x="9212269" y="4348169"/>
            <a:ext cx="251785" cy="1250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hthoek 27">
            <a:extLst>
              <a:ext uri="{FF2B5EF4-FFF2-40B4-BE49-F238E27FC236}">
                <a16:creationId xmlns:a16="http://schemas.microsoft.com/office/drawing/2014/main" id="{AD75F260-0D8C-00E8-0056-56680CE366F7}"/>
              </a:ext>
            </a:extLst>
          </p:cNvPr>
          <p:cNvSpPr/>
          <p:nvPr/>
        </p:nvSpPr>
        <p:spPr>
          <a:xfrm>
            <a:off x="10976123" y="6325370"/>
            <a:ext cx="251785" cy="1238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Afbeelding 22">
            <a:extLst>
              <a:ext uri="{FF2B5EF4-FFF2-40B4-BE49-F238E27FC236}">
                <a16:creationId xmlns:a16="http://schemas.microsoft.com/office/drawing/2014/main" id="{65A48312-337F-90FD-8128-47988811BB7F}"/>
              </a:ext>
            </a:extLst>
          </p:cNvPr>
          <p:cNvPicPr>
            <a:picLocks noChangeAspect="1"/>
          </p:cNvPicPr>
          <p:nvPr/>
        </p:nvPicPr>
        <p:blipFill>
          <a:blip r:embed="rId7"/>
          <a:srcRect l="84652" t="93926" r="9850" b="2313"/>
          <a:stretch>
            <a:fillRect/>
          </a:stretch>
        </p:blipFill>
        <p:spPr>
          <a:xfrm>
            <a:off x="11210662" y="6313289"/>
            <a:ext cx="286275" cy="140711"/>
          </a:xfrm>
          <a:prstGeom prst="rect">
            <a:avLst/>
          </a:prstGeom>
        </p:spPr>
      </p:pic>
      <p:sp>
        <p:nvSpPr>
          <p:cNvPr id="20" name="Rechthoek 19">
            <a:extLst>
              <a:ext uri="{FF2B5EF4-FFF2-40B4-BE49-F238E27FC236}">
                <a16:creationId xmlns:a16="http://schemas.microsoft.com/office/drawing/2014/main" id="{935DCA66-35CC-542F-30BA-C1E8AFB8CB90}"/>
              </a:ext>
            </a:extLst>
          </p:cNvPr>
          <p:cNvSpPr/>
          <p:nvPr/>
        </p:nvSpPr>
        <p:spPr>
          <a:xfrm>
            <a:off x="8271652" y="6399616"/>
            <a:ext cx="251785" cy="1238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8" name="Rechte verbindingslijn 17">
            <a:extLst>
              <a:ext uri="{FF2B5EF4-FFF2-40B4-BE49-F238E27FC236}">
                <a16:creationId xmlns:a16="http://schemas.microsoft.com/office/drawing/2014/main" id="{E731AD9E-EB15-E23B-957E-3C9F5F2E1F47}"/>
              </a:ext>
            </a:extLst>
          </p:cNvPr>
          <p:cNvCxnSpPr>
            <a:cxnSpLocks/>
          </p:cNvCxnSpPr>
          <p:nvPr/>
        </p:nvCxnSpPr>
        <p:spPr>
          <a:xfrm>
            <a:off x="7870421" y="5151353"/>
            <a:ext cx="660034" cy="1080922"/>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Rechte verbindingslijn 16">
            <a:extLst>
              <a:ext uri="{FF2B5EF4-FFF2-40B4-BE49-F238E27FC236}">
                <a16:creationId xmlns:a16="http://schemas.microsoft.com/office/drawing/2014/main" id="{63C1DA02-36F2-F3E9-AF94-BF5492D2D659}"/>
              </a:ext>
            </a:extLst>
          </p:cNvPr>
          <p:cNvCxnSpPr>
            <a:cxnSpLocks/>
          </p:cNvCxnSpPr>
          <p:nvPr/>
        </p:nvCxnSpPr>
        <p:spPr>
          <a:xfrm flipV="1">
            <a:off x="7870419" y="3552647"/>
            <a:ext cx="660034" cy="1041466"/>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64192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AA2893-2664-563E-3810-9AD2211B30C0}"/>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4E8BABD-8048-03EF-771D-1965D8225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7781C83-5848-D1BD-0323-116FEBE0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9479AF9-CF2F-BD6C-BD57-5173383ABB08}"/>
              </a:ext>
            </a:extLst>
          </p:cNvPr>
          <p:cNvSpPr>
            <a:spLocks noGrp="1"/>
          </p:cNvSpPr>
          <p:nvPr>
            <p:ph type="title"/>
          </p:nvPr>
        </p:nvSpPr>
        <p:spPr>
          <a:xfrm>
            <a:off x="573702" y="907541"/>
            <a:ext cx="3272196" cy="724526"/>
          </a:xfrm>
        </p:spPr>
        <p:txBody>
          <a:bodyPr anchor="b">
            <a:normAutofit/>
          </a:bodyPr>
          <a:lstStyle/>
          <a:p>
            <a:pPr algn="ctr"/>
            <a:r>
              <a:rPr lang="nl-NL" sz="3600" dirty="0" err="1"/>
              <a:t>Acceptance</a:t>
            </a:r>
            <a:endParaRPr lang="nl-NL" sz="3600" dirty="0"/>
          </a:p>
        </p:txBody>
      </p:sp>
      <p:grpSp>
        <p:nvGrpSpPr>
          <p:cNvPr id="35" name="Group 34">
            <a:extLst>
              <a:ext uri="{FF2B5EF4-FFF2-40B4-BE49-F238E27FC236}">
                <a16:creationId xmlns:a16="http://schemas.microsoft.com/office/drawing/2014/main" id="{7BFB9823-32AC-25F1-0D22-7274A7959C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36" name="Freeform: Shape 35">
              <a:extLst>
                <a:ext uri="{FF2B5EF4-FFF2-40B4-BE49-F238E27FC236}">
                  <a16:creationId xmlns:a16="http://schemas.microsoft.com/office/drawing/2014/main" id="{F66AD7C9-1D71-DC1B-F376-19C5D5B66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1741D2-8299-08E0-B38C-17C96DED1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EA3B2B5E-07BD-2875-9509-5BCE8846B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8EC5F46-A810-E26A-D9CE-2117555E5D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4484A2B6-9C49-1785-4780-6512250BE2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42" name="Freeform: Shape 41">
              <a:extLst>
                <a:ext uri="{FF2B5EF4-FFF2-40B4-BE49-F238E27FC236}">
                  <a16:creationId xmlns:a16="http://schemas.microsoft.com/office/drawing/2014/main" id="{EBD777C9-01E7-F11F-24EC-BB2E257A1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D752625-2FF9-A96B-27F3-17DCD765E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EA7FB51-E576-9A43-A945-893ECACCB2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5" name="Freeform: Shape 44">
              <a:extLst>
                <a:ext uri="{FF2B5EF4-FFF2-40B4-BE49-F238E27FC236}">
                  <a16:creationId xmlns:a16="http://schemas.microsoft.com/office/drawing/2014/main" id="{739AE4AD-38C6-C986-7FC0-DA8FD5701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jdelijke aanduiding voor dianummer 2">
            <a:extLst>
              <a:ext uri="{FF2B5EF4-FFF2-40B4-BE49-F238E27FC236}">
                <a16:creationId xmlns:a16="http://schemas.microsoft.com/office/drawing/2014/main" id="{8895A1F1-3443-903D-0D22-2521CCBEEEF9}"/>
              </a:ext>
            </a:extLst>
          </p:cNvPr>
          <p:cNvSpPr>
            <a:spLocks noGrp="1"/>
          </p:cNvSpPr>
          <p:nvPr>
            <p:ph type="sldNum" sz="quarter" idx="12"/>
          </p:nvPr>
        </p:nvSpPr>
        <p:spPr/>
        <p:txBody>
          <a:bodyPr/>
          <a:lstStyle/>
          <a:p>
            <a:fld id="{158510D5-3426-4C62-991C-1ECF059CB502}" type="slidenum">
              <a:rPr lang="nl-NL" smtClean="0"/>
              <a:t>18</a:t>
            </a:fld>
            <a:endParaRPr lang="nl-NL" dirty="0"/>
          </a:p>
        </p:txBody>
      </p:sp>
      <p:sp>
        <p:nvSpPr>
          <p:cNvPr id="5" name="Tijdelijke aanduiding voor voettekst 4">
            <a:extLst>
              <a:ext uri="{FF2B5EF4-FFF2-40B4-BE49-F238E27FC236}">
                <a16:creationId xmlns:a16="http://schemas.microsoft.com/office/drawing/2014/main" id="{A9138A2F-7BAC-E17B-4BB6-D589F70260D8}"/>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sp>
        <p:nvSpPr>
          <p:cNvPr id="21" name="Rechthoek 20">
            <a:extLst>
              <a:ext uri="{FF2B5EF4-FFF2-40B4-BE49-F238E27FC236}">
                <a16:creationId xmlns:a16="http://schemas.microsoft.com/office/drawing/2014/main" id="{95A0F9CD-1A5B-EE9D-CA74-91ABFBFCF23C}"/>
              </a:ext>
            </a:extLst>
          </p:cNvPr>
          <p:cNvSpPr/>
          <p:nvPr/>
        </p:nvSpPr>
        <p:spPr>
          <a:xfrm>
            <a:off x="11575473" y="6203373"/>
            <a:ext cx="509048" cy="1317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atum 3">
            <a:extLst>
              <a:ext uri="{FF2B5EF4-FFF2-40B4-BE49-F238E27FC236}">
                <a16:creationId xmlns:a16="http://schemas.microsoft.com/office/drawing/2014/main" id="{522B2FFC-6745-99D5-EDE3-98C16E583E88}"/>
              </a:ext>
            </a:extLst>
          </p:cNvPr>
          <p:cNvSpPr>
            <a:spLocks noGrp="1"/>
          </p:cNvSpPr>
          <p:nvPr>
            <p:ph type="dt" sz="half" idx="10"/>
          </p:nvPr>
        </p:nvSpPr>
        <p:spPr>
          <a:xfrm>
            <a:off x="804672" y="6356350"/>
            <a:ext cx="2743200" cy="365125"/>
          </a:xfrm>
        </p:spPr>
        <p:txBody>
          <a:bodyPr>
            <a:normAutofit/>
          </a:bodyPr>
          <a:lstStyle/>
          <a:p>
            <a:pPr>
              <a:spcAft>
                <a:spcPts val="600"/>
              </a:spcAft>
            </a:pPr>
            <a:r>
              <a:rPr lang="nl-NL"/>
              <a:t>20 April 2026</a:t>
            </a:r>
            <a:endParaRPr lang="nl-NL" dirty="0"/>
          </a:p>
        </p:txBody>
      </p:sp>
      <p:pic>
        <p:nvPicPr>
          <p:cNvPr id="9" name="Afbeelding 8" descr="Afbeelding met tekst, diagram, Perceel, lijn&#10;&#10;Door AI gegenereerde inhoud is mogelijk onjuist.">
            <a:extLst>
              <a:ext uri="{FF2B5EF4-FFF2-40B4-BE49-F238E27FC236}">
                <a16:creationId xmlns:a16="http://schemas.microsoft.com/office/drawing/2014/main" id="{5600867C-2FF9-69EB-1150-682C9117D393}"/>
              </a:ext>
            </a:extLst>
          </p:cNvPr>
          <p:cNvPicPr>
            <a:picLocks noChangeAspect="1"/>
          </p:cNvPicPr>
          <p:nvPr/>
        </p:nvPicPr>
        <p:blipFill>
          <a:blip r:embed="rId3"/>
          <a:stretch>
            <a:fillRect/>
          </a:stretch>
        </p:blipFill>
        <p:spPr>
          <a:xfrm>
            <a:off x="4593098" y="136525"/>
            <a:ext cx="3487646" cy="3087339"/>
          </a:xfrm>
          <a:prstGeom prst="rect">
            <a:avLst/>
          </a:prstGeom>
        </p:spPr>
      </p:pic>
      <p:pic>
        <p:nvPicPr>
          <p:cNvPr id="12" name="Afbeelding 11" descr="Afbeelding met tekst, diagram, lijn, schermopname">
            <a:extLst>
              <a:ext uri="{FF2B5EF4-FFF2-40B4-BE49-F238E27FC236}">
                <a16:creationId xmlns:a16="http://schemas.microsoft.com/office/drawing/2014/main" id="{26D3E434-DC3A-0C96-E4A4-95681B73EB62}"/>
              </a:ext>
            </a:extLst>
          </p:cNvPr>
          <p:cNvPicPr>
            <a:picLocks noChangeAspect="1"/>
          </p:cNvPicPr>
          <p:nvPr/>
        </p:nvPicPr>
        <p:blipFill>
          <a:blip r:embed="rId4"/>
          <a:stretch>
            <a:fillRect/>
          </a:stretch>
        </p:blipFill>
        <p:spPr>
          <a:xfrm>
            <a:off x="4615422" y="3249720"/>
            <a:ext cx="3460093" cy="3189097"/>
          </a:xfrm>
          <a:prstGeom prst="rect">
            <a:avLst/>
          </a:prstGeom>
        </p:spPr>
      </p:pic>
      <p:pic>
        <p:nvPicPr>
          <p:cNvPr id="16" name="Afbeelding 15" descr="Afbeelding met tekst, diagram, lijn, Perceel">
            <a:extLst>
              <a:ext uri="{FF2B5EF4-FFF2-40B4-BE49-F238E27FC236}">
                <a16:creationId xmlns:a16="http://schemas.microsoft.com/office/drawing/2014/main" id="{A58469C2-5E1C-930D-D446-332F27D4FAC3}"/>
              </a:ext>
            </a:extLst>
          </p:cNvPr>
          <p:cNvPicPr>
            <a:picLocks noChangeAspect="1"/>
          </p:cNvPicPr>
          <p:nvPr/>
        </p:nvPicPr>
        <p:blipFill>
          <a:blip r:embed="rId5"/>
          <a:stretch>
            <a:fillRect/>
          </a:stretch>
        </p:blipFill>
        <p:spPr>
          <a:xfrm>
            <a:off x="8330563" y="137550"/>
            <a:ext cx="3376918" cy="3093182"/>
          </a:xfrm>
          <a:prstGeom prst="rect">
            <a:avLst/>
          </a:prstGeom>
        </p:spPr>
      </p:pic>
      <p:sp>
        <p:nvSpPr>
          <p:cNvPr id="10" name="Tijdelijke aanduiding voor inhoud 2">
            <a:extLst>
              <a:ext uri="{FF2B5EF4-FFF2-40B4-BE49-F238E27FC236}">
                <a16:creationId xmlns:a16="http://schemas.microsoft.com/office/drawing/2014/main" id="{CC033648-5678-EEBB-0E98-906418AA52B2}"/>
              </a:ext>
            </a:extLst>
          </p:cNvPr>
          <p:cNvSpPr txBox="1">
            <a:spLocks/>
          </p:cNvSpPr>
          <p:nvPr/>
        </p:nvSpPr>
        <p:spPr>
          <a:xfrm>
            <a:off x="64069" y="2782389"/>
            <a:ext cx="4268089" cy="33136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nl-NL" sz="2200" dirty="0" err="1"/>
              <a:t>Described</a:t>
            </a:r>
            <a:r>
              <a:rPr lang="nl-NL" sz="2200" dirty="0"/>
              <a:t> </a:t>
            </a:r>
            <a:r>
              <a:rPr lang="nl-NL" sz="2200" dirty="0" err="1"/>
              <a:t>by</a:t>
            </a:r>
            <a:r>
              <a:rPr lang="nl-NL" sz="2200" dirty="0"/>
              <a:t> </a:t>
            </a:r>
            <a:r>
              <a:rPr lang="nl-NL" sz="2200" dirty="0" err="1"/>
              <a:t>cubic</a:t>
            </a:r>
            <a:r>
              <a:rPr lang="nl-NL" sz="2200" dirty="0"/>
              <a:t> </a:t>
            </a:r>
            <a:r>
              <a:rPr lang="nl-NL" sz="2200" dirty="0" err="1"/>
              <a:t>spline</a:t>
            </a:r>
            <a:endParaRPr lang="nl-NL" sz="2200" dirty="0"/>
          </a:p>
          <a:p>
            <a:pPr marL="342900" indent="-342900"/>
            <a:r>
              <a:rPr lang="nl-NL" sz="2200" dirty="0"/>
              <a:t>Cut events </a:t>
            </a:r>
            <a:r>
              <a:rPr lang="nl-NL" sz="2200" dirty="0" err="1"/>
              <a:t>for</a:t>
            </a:r>
            <a:r>
              <a:rPr lang="nl-NL" sz="2200" dirty="0"/>
              <a:t> t &lt; 0.3 </a:t>
            </a:r>
            <a:r>
              <a:rPr lang="nl-NL" sz="2200" dirty="0" err="1"/>
              <a:t>ps</a:t>
            </a:r>
            <a:endParaRPr lang="nl-NL" sz="2200" dirty="0"/>
          </a:p>
          <a:p>
            <a:pPr marL="342900" indent="-342900"/>
            <a:r>
              <a:rPr lang="nl-NL" sz="2200" dirty="0" err="1"/>
              <a:t>Equipopulated</a:t>
            </a:r>
            <a:r>
              <a:rPr lang="nl-NL" sz="2200" dirty="0"/>
              <a:t> knots at                                      [0.30, 0.75, 1.36, 2.42, 9.00] </a:t>
            </a:r>
            <a:r>
              <a:rPr lang="nl-NL" sz="2200" dirty="0" err="1"/>
              <a:t>ps</a:t>
            </a:r>
            <a:endParaRPr lang="nl-NL" sz="2200" dirty="0"/>
          </a:p>
          <a:p>
            <a:pPr marL="342900" indent="-342900"/>
            <a:r>
              <a:rPr lang="nl-NL" sz="2200" dirty="0" err="1"/>
              <a:t>After</a:t>
            </a:r>
            <a:r>
              <a:rPr lang="nl-NL" sz="2200" dirty="0"/>
              <a:t> </a:t>
            </a:r>
            <a:r>
              <a:rPr lang="nl-NL" sz="2200" dirty="0" err="1"/>
              <a:t>final</a:t>
            </a:r>
            <a:r>
              <a:rPr lang="nl-NL" sz="2200" dirty="0"/>
              <a:t> knot: </a:t>
            </a:r>
            <a:r>
              <a:rPr lang="nl-NL" sz="2200" dirty="0" err="1"/>
              <a:t>linear</a:t>
            </a:r>
            <a:r>
              <a:rPr lang="nl-NL" sz="2200" dirty="0"/>
              <a:t> </a:t>
            </a:r>
            <a:r>
              <a:rPr lang="nl-NL" sz="2200" dirty="0" err="1"/>
              <a:t>function</a:t>
            </a:r>
            <a:endParaRPr lang="nl-NL" sz="2200" dirty="0"/>
          </a:p>
          <a:p>
            <a:pPr marL="342900" indent="-342900"/>
            <a:r>
              <a:rPr lang="nl-NL" sz="2200" dirty="0"/>
              <a:t>Fix basic </a:t>
            </a:r>
            <a:r>
              <a:rPr lang="nl-NL" sz="2200" dirty="0" err="1"/>
              <a:t>spline</a:t>
            </a:r>
            <a:r>
              <a:rPr lang="nl-NL" sz="2200" dirty="0"/>
              <a:t> at ~1-2 </a:t>
            </a:r>
            <a:r>
              <a:rPr lang="nl-NL" sz="2200" dirty="0" err="1"/>
              <a:t>ps</a:t>
            </a:r>
            <a:r>
              <a:rPr lang="nl-NL" sz="2200" dirty="0"/>
              <a:t>      </a:t>
            </a:r>
            <a:r>
              <a:rPr lang="nl-NL" sz="2200" dirty="0" err="1"/>
              <a:t>for</a:t>
            </a:r>
            <a:r>
              <a:rPr lang="nl-NL" sz="2200" dirty="0"/>
              <a:t> </a:t>
            </a:r>
            <a:r>
              <a:rPr lang="nl-NL" sz="2200" dirty="0" err="1"/>
              <a:t>normalisation</a:t>
            </a:r>
            <a:endParaRPr lang="nl-NL" sz="2200" dirty="0"/>
          </a:p>
          <a:p>
            <a:pPr marL="342900" indent="-342900"/>
            <a:r>
              <a:rPr lang="nl-NL" sz="2200" dirty="0"/>
              <a:t>Plots </a:t>
            </a:r>
            <a:r>
              <a:rPr lang="nl-NL" sz="2200" dirty="0" err="1"/>
              <a:t>for</a:t>
            </a:r>
            <a:r>
              <a:rPr lang="nl-NL" sz="2200" dirty="0"/>
              <a:t> </a:t>
            </a:r>
            <a:r>
              <a:rPr lang="nl-NL" sz="2200" dirty="0" err="1"/>
              <a:t>biased</a:t>
            </a:r>
            <a:r>
              <a:rPr lang="nl-NL" sz="2200" dirty="0"/>
              <a:t> trigger, 2018</a:t>
            </a:r>
          </a:p>
          <a:p>
            <a:pPr marL="342900" indent="-342900"/>
            <a:endParaRPr lang="nl-NL" sz="2200" dirty="0"/>
          </a:p>
          <a:p>
            <a:pPr marL="342900" indent="-342900" algn="just"/>
            <a:endParaRPr lang="nl-NL" sz="2000" dirty="0"/>
          </a:p>
          <a:p>
            <a:pPr marL="342900" indent="-342900" algn="just"/>
            <a:endParaRPr lang="nl-NL" sz="2000" dirty="0"/>
          </a:p>
        </p:txBody>
      </p:sp>
      <p:pic>
        <p:nvPicPr>
          <p:cNvPr id="13" name="Afbeelding 12">
            <a:extLst>
              <a:ext uri="{FF2B5EF4-FFF2-40B4-BE49-F238E27FC236}">
                <a16:creationId xmlns:a16="http://schemas.microsoft.com/office/drawing/2014/main" id="{29E49D39-07E9-1637-87F8-69A2D33946CC}"/>
              </a:ext>
            </a:extLst>
          </p:cNvPr>
          <p:cNvPicPr>
            <a:picLocks noChangeAspect="1"/>
          </p:cNvPicPr>
          <p:nvPr/>
        </p:nvPicPr>
        <p:blipFill>
          <a:blip r:embed="rId6"/>
          <a:srcRect t="4767"/>
          <a:stretch>
            <a:fillRect/>
          </a:stretch>
        </p:blipFill>
        <p:spPr>
          <a:xfrm>
            <a:off x="8467144" y="3429000"/>
            <a:ext cx="3135255" cy="3017666"/>
          </a:xfrm>
          <a:prstGeom prst="rect">
            <a:avLst/>
          </a:prstGeom>
        </p:spPr>
      </p:pic>
      <p:pic>
        <p:nvPicPr>
          <p:cNvPr id="20" name="Afbeelding 19" descr="Afbeelding met tekst, diagram, lijn, schermopname">
            <a:extLst>
              <a:ext uri="{FF2B5EF4-FFF2-40B4-BE49-F238E27FC236}">
                <a16:creationId xmlns:a16="http://schemas.microsoft.com/office/drawing/2014/main" id="{12615353-886D-6423-6FAD-B5EDB3B740D6}"/>
              </a:ext>
            </a:extLst>
          </p:cNvPr>
          <p:cNvPicPr>
            <a:picLocks noChangeAspect="1"/>
          </p:cNvPicPr>
          <p:nvPr/>
        </p:nvPicPr>
        <p:blipFill>
          <a:blip r:embed="rId4"/>
          <a:srcRect l="88830" t="96219" r="1270"/>
          <a:stretch>
            <a:fillRect/>
          </a:stretch>
        </p:blipFill>
        <p:spPr>
          <a:xfrm>
            <a:off x="11198494" y="6312401"/>
            <a:ext cx="395616" cy="139263"/>
          </a:xfrm>
          <a:prstGeom prst="rect">
            <a:avLst/>
          </a:prstGeom>
        </p:spPr>
      </p:pic>
      <p:sp>
        <p:nvSpPr>
          <p:cNvPr id="22" name="Rechthoek 21">
            <a:extLst>
              <a:ext uri="{FF2B5EF4-FFF2-40B4-BE49-F238E27FC236}">
                <a16:creationId xmlns:a16="http://schemas.microsoft.com/office/drawing/2014/main" id="{18B58D74-76C6-BB60-F6B2-A2086A94D084}"/>
              </a:ext>
            </a:extLst>
          </p:cNvPr>
          <p:cNvSpPr/>
          <p:nvPr/>
        </p:nvSpPr>
        <p:spPr>
          <a:xfrm>
            <a:off x="11016316" y="6320603"/>
            <a:ext cx="171850" cy="122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4" name="Rechte verbindingslijn 13">
            <a:extLst>
              <a:ext uri="{FF2B5EF4-FFF2-40B4-BE49-F238E27FC236}">
                <a16:creationId xmlns:a16="http://schemas.microsoft.com/office/drawing/2014/main" id="{21E3C49F-9BE2-6CCE-E9A8-160670D6E397}"/>
              </a:ext>
            </a:extLst>
          </p:cNvPr>
          <p:cNvCxnSpPr>
            <a:cxnSpLocks/>
          </p:cNvCxnSpPr>
          <p:nvPr/>
        </p:nvCxnSpPr>
        <p:spPr>
          <a:xfrm flipV="1">
            <a:off x="8018201" y="3556000"/>
            <a:ext cx="634136" cy="2540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Rechte verbindingslijn 23">
            <a:extLst>
              <a:ext uri="{FF2B5EF4-FFF2-40B4-BE49-F238E27FC236}">
                <a16:creationId xmlns:a16="http://schemas.microsoft.com/office/drawing/2014/main" id="{F64D8548-721B-DECF-8533-577D3E4C6332}"/>
              </a:ext>
            </a:extLst>
          </p:cNvPr>
          <p:cNvCxnSpPr>
            <a:cxnSpLocks/>
          </p:cNvCxnSpPr>
          <p:nvPr/>
        </p:nvCxnSpPr>
        <p:spPr>
          <a:xfrm>
            <a:off x="8018201" y="5986163"/>
            <a:ext cx="634136" cy="21458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8" name="Afbeelding 27">
            <a:extLst>
              <a:ext uri="{FF2B5EF4-FFF2-40B4-BE49-F238E27FC236}">
                <a16:creationId xmlns:a16="http://schemas.microsoft.com/office/drawing/2014/main" id="{3ACD55EC-B30E-9F7D-6725-FFCB909C28B5}"/>
              </a:ext>
            </a:extLst>
          </p:cNvPr>
          <p:cNvPicPr>
            <a:picLocks noChangeAspect="1"/>
          </p:cNvPicPr>
          <p:nvPr/>
        </p:nvPicPr>
        <p:blipFill>
          <a:blip r:embed="rId7"/>
          <a:srcRect l="42530" t="1356" r="31212" b="94025"/>
          <a:stretch>
            <a:fillRect/>
          </a:stretch>
        </p:blipFill>
        <p:spPr>
          <a:xfrm>
            <a:off x="9601761" y="3294406"/>
            <a:ext cx="1223479" cy="226711"/>
          </a:xfrm>
          <a:prstGeom prst="rect">
            <a:avLst/>
          </a:prstGeom>
        </p:spPr>
      </p:pic>
    </p:spTree>
    <p:extLst>
      <p:ext uri="{BB962C8B-B14F-4D97-AF65-F5344CB8AC3E}">
        <p14:creationId xmlns:p14="http://schemas.microsoft.com/office/powerpoint/2010/main" val="2397179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ACA835-B7AF-0FD5-A375-EF46E983627F}"/>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413F009-A3A0-9BBC-2422-E1FF43D63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BF47D10-675A-9A08-64A5-44090806A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7526B608-0FB8-6BD6-6FB9-1BAD0F56CC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36" name="Freeform: Shape 35">
              <a:extLst>
                <a:ext uri="{FF2B5EF4-FFF2-40B4-BE49-F238E27FC236}">
                  <a16:creationId xmlns:a16="http://schemas.microsoft.com/office/drawing/2014/main" id="{E16E81F6-427A-4BEC-2E0B-E51728E2E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BC893B-741C-59BF-01A9-8C4A3A80C3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7927EDDC-7B9D-738F-D831-900AAC2624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2B341EF0-932A-5571-3DC7-5D9FBBE444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1480EC1D-D946-2BE1-4145-27A002B71E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42" name="Freeform: Shape 41">
              <a:extLst>
                <a:ext uri="{FF2B5EF4-FFF2-40B4-BE49-F238E27FC236}">
                  <a16:creationId xmlns:a16="http://schemas.microsoft.com/office/drawing/2014/main" id="{309515F8-B4CE-0E40-57BE-64BFB41AE1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2292A58-245C-C193-3884-39011C95E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2BDB4C39-D6B7-104A-FA6B-1249A9A712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5" name="Freeform: Shape 44">
              <a:extLst>
                <a:ext uri="{FF2B5EF4-FFF2-40B4-BE49-F238E27FC236}">
                  <a16:creationId xmlns:a16="http://schemas.microsoft.com/office/drawing/2014/main" id="{2BA76149-2D84-8B76-3C0C-B7B881522F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jdelijke aanduiding voor dianummer 2">
            <a:extLst>
              <a:ext uri="{FF2B5EF4-FFF2-40B4-BE49-F238E27FC236}">
                <a16:creationId xmlns:a16="http://schemas.microsoft.com/office/drawing/2014/main" id="{B62DB14F-29B6-FCDA-1FB0-C592FA860D6A}"/>
              </a:ext>
            </a:extLst>
          </p:cNvPr>
          <p:cNvSpPr>
            <a:spLocks noGrp="1"/>
          </p:cNvSpPr>
          <p:nvPr>
            <p:ph type="sldNum" sz="quarter" idx="12"/>
          </p:nvPr>
        </p:nvSpPr>
        <p:spPr/>
        <p:txBody>
          <a:bodyPr/>
          <a:lstStyle/>
          <a:p>
            <a:fld id="{158510D5-3426-4C62-991C-1ECF059CB502}" type="slidenum">
              <a:rPr lang="nl-NL" smtClean="0"/>
              <a:t>19</a:t>
            </a:fld>
            <a:endParaRPr lang="nl-NL" dirty="0"/>
          </a:p>
        </p:txBody>
      </p:sp>
      <p:sp>
        <p:nvSpPr>
          <p:cNvPr id="4" name="Tijdelijke aanduiding voor inhoud 2">
            <a:extLst>
              <a:ext uri="{FF2B5EF4-FFF2-40B4-BE49-F238E27FC236}">
                <a16:creationId xmlns:a16="http://schemas.microsoft.com/office/drawing/2014/main" id="{9D3E3E36-42B2-F098-73EB-648C2407A241}"/>
              </a:ext>
            </a:extLst>
          </p:cNvPr>
          <p:cNvSpPr>
            <a:spLocks noGrp="1"/>
          </p:cNvSpPr>
          <p:nvPr>
            <p:ph idx="1"/>
          </p:nvPr>
        </p:nvSpPr>
        <p:spPr>
          <a:xfrm>
            <a:off x="1611987" y="6081185"/>
            <a:ext cx="2743200" cy="550329"/>
          </a:xfrm>
        </p:spPr>
        <p:txBody>
          <a:bodyPr>
            <a:normAutofit/>
          </a:bodyPr>
          <a:lstStyle/>
          <a:p>
            <a:pPr marL="342900" indent="-342900"/>
            <a:r>
              <a:rPr lang="nl-NL" sz="2200" dirty="0" err="1"/>
              <a:t>Unbiased</a:t>
            </a:r>
            <a:r>
              <a:rPr lang="nl-NL" sz="2200" dirty="0"/>
              <a:t> trigger</a:t>
            </a:r>
          </a:p>
          <a:p>
            <a:pPr marL="342900" indent="-342900" algn="just"/>
            <a:endParaRPr lang="nl-NL" sz="2000" dirty="0"/>
          </a:p>
          <a:p>
            <a:pPr marL="342900" indent="-342900" algn="just"/>
            <a:endParaRPr lang="nl-NL" sz="2000" dirty="0"/>
          </a:p>
        </p:txBody>
      </p:sp>
      <p:sp>
        <p:nvSpPr>
          <p:cNvPr id="5" name="Tijdelijke aanduiding voor voettekst 4">
            <a:extLst>
              <a:ext uri="{FF2B5EF4-FFF2-40B4-BE49-F238E27FC236}">
                <a16:creationId xmlns:a16="http://schemas.microsoft.com/office/drawing/2014/main" id="{FFFD6084-E8C4-1BBF-FD4F-33B96D722D48}"/>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sp>
        <p:nvSpPr>
          <p:cNvPr id="21" name="Rechthoek 20">
            <a:extLst>
              <a:ext uri="{FF2B5EF4-FFF2-40B4-BE49-F238E27FC236}">
                <a16:creationId xmlns:a16="http://schemas.microsoft.com/office/drawing/2014/main" id="{00F05F5A-F9DE-11C0-0229-FCFD339AEB4E}"/>
              </a:ext>
            </a:extLst>
          </p:cNvPr>
          <p:cNvSpPr/>
          <p:nvPr/>
        </p:nvSpPr>
        <p:spPr>
          <a:xfrm>
            <a:off x="11575473" y="6203373"/>
            <a:ext cx="509048" cy="1317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atum 3">
            <a:extLst>
              <a:ext uri="{FF2B5EF4-FFF2-40B4-BE49-F238E27FC236}">
                <a16:creationId xmlns:a16="http://schemas.microsoft.com/office/drawing/2014/main" id="{5A889415-1A2A-F477-DFE3-B813D0635AC5}"/>
              </a:ext>
            </a:extLst>
          </p:cNvPr>
          <p:cNvSpPr>
            <a:spLocks noGrp="1"/>
          </p:cNvSpPr>
          <p:nvPr>
            <p:ph type="dt" sz="half" idx="10"/>
          </p:nvPr>
        </p:nvSpPr>
        <p:spPr>
          <a:xfrm>
            <a:off x="804672" y="6356350"/>
            <a:ext cx="2743200" cy="365125"/>
          </a:xfrm>
        </p:spPr>
        <p:txBody>
          <a:bodyPr>
            <a:normAutofit/>
          </a:bodyPr>
          <a:lstStyle/>
          <a:p>
            <a:pPr>
              <a:spcAft>
                <a:spcPts val="600"/>
              </a:spcAft>
            </a:pPr>
            <a:r>
              <a:rPr lang="nl-NL"/>
              <a:t>20 April 2026</a:t>
            </a:r>
            <a:endParaRPr lang="nl-NL" dirty="0"/>
          </a:p>
        </p:txBody>
      </p:sp>
      <p:pic>
        <p:nvPicPr>
          <p:cNvPr id="17" name="Afbeelding 16" descr="Afbeelding met tekst, diagram, lijn, schermopname">
            <a:extLst>
              <a:ext uri="{FF2B5EF4-FFF2-40B4-BE49-F238E27FC236}">
                <a16:creationId xmlns:a16="http://schemas.microsoft.com/office/drawing/2014/main" id="{98305A35-02F4-E682-EC77-A329B577B879}"/>
              </a:ext>
            </a:extLst>
          </p:cNvPr>
          <p:cNvPicPr>
            <a:picLocks noChangeAspect="1"/>
          </p:cNvPicPr>
          <p:nvPr/>
        </p:nvPicPr>
        <p:blipFill>
          <a:blip r:embed="rId3"/>
          <a:srcRect l="88830" t="96219" r="1270"/>
          <a:stretch>
            <a:fillRect/>
          </a:stretch>
        </p:blipFill>
        <p:spPr>
          <a:xfrm>
            <a:off x="9864548" y="6036591"/>
            <a:ext cx="520529" cy="183234"/>
          </a:xfrm>
          <a:prstGeom prst="rect">
            <a:avLst/>
          </a:prstGeom>
        </p:spPr>
      </p:pic>
      <p:sp>
        <p:nvSpPr>
          <p:cNvPr id="20" name="Rechthoek 19">
            <a:extLst>
              <a:ext uri="{FF2B5EF4-FFF2-40B4-BE49-F238E27FC236}">
                <a16:creationId xmlns:a16="http://schemas.microsoft.com/office/drawing/2014/main" id="{DCF645A9-A2A5-B0AE-C09F-335901EDC46F}"/>
              </a:ext>
            </a:extLst>
          </p:cNvPr>
          <p:cNvSpPr/>
          <p:nvPr/>
        </p:nvSpPr>
        <p:spPr>
          <a:xfrm>
            <a:off x="8216768" y="4478660"/>
            <a:ext cx="171850" cy="122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a:extLst>
              <a:ext uri="{FF2B5EF4-FFF2-40B4-BE49-F238E27FC236}">
                <a16:creationId xmlns:a16="http://schemas.microsoft.com/office/drawing/2014/main" id="{45A32162-E637-9C9E-0379-0F57C7B72F58}"/>
              </a:ext>
            </a:extLst>
          </p:cNvPr>
          <p:cNvPicPr>
            <a:picLocks noChangeAspect="1"/>
          </p:cNvPicPr>
          <p:nvPr/>
        </p:nvPicPr>
        <p:blipFill>
          <a:blip r:embed="rId4"/>
          <a:stretch>
            <a:fillRect/>
          </a:stretch>
        </p:blipFill>
        <p:spPr>
          <a:xfrm>
            <a:off x="5894000" y="745628"/>
            <a:ext cx="4565847" cy="5286415"/>
          </a:xfrm>
          <a:prstGeom prst="rect">
            <a:avLst/>
          </a:prstGeom>
        </p:spPr>
      </p:pic>
      <p:sp>
        <p:nvSpPr>
          <p:cNvPr id="13" name="Titel 1">
            <a:extLst>
              <a:ext uri="{FF2B5EF4-FFF2-40B4-BE49-F238E27FC236}">
                <a16:creationId xmlns:a16="http://schemas.microsoft.com/office/drawing/2014/main" id="{D6043007-730E-0805-46BF-188903C78518}"/>
              </a:ext>
            </a:extLst>
          </p:cNvPr>
          <p:cNvSpPr txBox="1">
            <a:spLocks/>
          </p:cNvSpPr>
          <p:nvPr/>
        </p:nvSpPr>
        <p:spPr>
          <a:xfrm>
            <a:off x="949491" y="2776"/>
            <a:ext cx="10466294" cy="7245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600" dirty="0" err="1"/>
              <a:t>Acceptance</a:t>
            </a:r>
            <a:endParaRPr lang="nl-NL" sz="3600" dirty="0"/>
          </a:p>
        </p:txBody>
      </p:sp>
      <p:pic>
        <p:nvPicPr>
          <p:cNvPr id="22" name="Afbeelding 21">
            <a:extLst>
              <a:ext uri="{FF2B5EF4-FFF2-40B4-BE49-F238E27FC236}">
                <a16:creationId xmlns:a16="http://schemas.microsoft.com/office/drawing/2014/main" id="{BA56BCB8-D3DC-923A-3859-18B6B6EBBE5E}"/>
              </a:ext>
            </a:extLst>
          </p:cNvPr>
          <p:cNvPicPr>
            <a:picLocks noChangeAspect="1"/>
          </p:cNvPicPr>
          <p:nvPr/>
        </p:nvPicPr>
        <p:blipFill>
          <a:blip r:embed="rId5"/>
          <a:stretch>
            <a:fillRect/>
          </a:stretch>
        </p:blipFill>
        <p:spPr>
          <a:xfrm>
            <a:off x="804672" y="745628"/>
            <a:ext cx="4470901" cy="5289895"/>
          </a:xfrm>
          <a:prstGeom prst="rect">
            <a:avLst/>
          </a:prstGeom>
        </p:spPr>
      </p:pic>
      <p:pic>
        <p:nvPicPr>
          <p:cNvPr id="23" name="Afbeelding 22" descr="Afbeelding met tekst, diagram, lijn, schermopname">
            <a:extLst>
              <a:ext uri="{FF2B5EF4-FFF2-40B4-BE49-F238E27FC236}">
                <a16:creationId xmlns:a16="http://schemas.microsoft.com/office/drawing/2014/main" id="{B9A1A07C-F151-A99F-2E99-351483F370CE}"/>
              </a:ext>
            </a:extLst>
          </p:cNvPr>
          <p:cNvPicPr>
            <a:picLocks noChangeAspect="1"/>
          </p:cNvPicPr>
          <p:nvPr/>
        </p:nvPicPr>
        <p:blipFill>
          <a:blip r:embed="rId3"/>
          <a:srcRect l="88830" t="96219" r="1270"/>
          <a:stretch>
            <a:fillRect/>
          </a:stretch>
        </p:blipFill>
        <p:spPr>
          <a:xfrm>
            <a:off x="4635795" y="6025223"/>
            <a:ext cx="520529" cy="183234"/>
          </a:xfrm>
          <a:prstGeom prst="rect">
            <a:avLst/>
          </a:prstGeom>
        </p:spPr>
      </p:pic>
      <p:sp>
        <p:nvSpPr>
          <p:cNvPr id="24" name="Rechthoek 23">
            <a:extLst>
              <a:ext uri="{FF2B5EF4-FFF2-40B4-BE49-F238E27FC236}">
                <a16:creationId xmlns:a16="http://schemas.microsoft.com/office/drawing/2014/main" id="{FFD8B38A-1D35-898A-36C3-0BD3978FA05B}"/>
              </a:ext>
            </a:extLst>
          </p:cNvPr>
          <p:cNvSpPr/>
          <p:nvPr/>
        </p:nvSpPr>
        <p:spPr>
          <a:xfrm>
            <a:off x="5310001" y="5835978"/>
            <a:ext cx="171850" cy="122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hthoek 25">
            <a:extLst>
              <a:ext uri="{FF2B5EF4-FFF2-40B4-BE49-F238E27FC236}">
                <a16:creationId xmlns:a16="http://schemas.microsoft.com/office/drawing/2014/main" id="{25CA625E-7266-5309-5AD0-84ABF268E23D}"/>
              </a:ext>
            </a:extLst>
          </p:cNvPr>
          <p:cNvSpPr/>
          <p:nvPr/>
        </p:nvSpPr>
        <p:spPr>
          <a:xfrm>
            <a:off x="739403" y="5862775"/>
            <a:ext cx="171850" cy="122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Tijdelijke aanduiding voor inhoud 2">
            <a:extLst>
              <a:ext uri="{FF2B5EF4-FFF2-40B4-BE49-F238E27FC236}">
                <a16:creationId xmlns:a16="http://schemas.microsoft.com/office/drawing/2014/main" id="{AE3A9BCA-5C63-1230-BAAE-9029E640AB00}"/>
              </a:ext>
            </a:extLst>
          </p:cNvPr>
          <p:cNvSpPr txBox="1">
            <a:spLocks/>
          </p:cNvSpPr>
          <p:nvPr/>
        </p:nvSpPr>
        <p:spPr>
          <a:xfrm>
            <a:off x="7233621" y="6077487"/>
            <a:ext cx="2743200" cy="5503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nl-NL" sz="2200" dirty="0" err="1"/>
              <a:t>Biased</a:t>
            </a:r>
            <a:r>
              <a:rPr lang="nl-NL" sz="2200" dirty="0"/>
              <a:t> trigger</a:t>
            </a:r>
          </a:p>
          <a:p>
            <a:pPr marL="342900" indent="-342900" algn="just"/>
            <a:endParaRPr lang="nl-NL" sz="2000" dirty="0"/>
          </a:p>
          <a:p>
            <a:pPr marL="342900" indent="-342900" algn="just"/>
            <a:endParaRPr lang="nl-NL" sz="2000" dirty="0"/>
          </a:p>
        </p:txBody>
      </p:sp>
      <p:sp>
        <p:nvSpPr>
          <p:cNvPr id="28" name="Rechthoek 27">
            <a:extLst>
              <a:ext uri="{FF2B5EF4-FFF2-40B4-BE49-F238E27FC236}">
                <a16:creationId xmlns:a16="http://schemas.microsoft.com/office/drawing/2014/main" id="{29FB38B6-4E17-4537-5333-E78557CE3566}"/>
              </a:ext>
            </a:extLst>
          </p:cNvPr>
          <p:cNvSpPr/>
          <p:nvPr/>
        </p:nvSpPr>
        <p:spPr>
          <a:xfrm>
            <a:off x="5847722" y="5963975"/>
            <a:ext cx="171850" cy="122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echthoek 28">
            <a:extLst>
              <a:ext uri="{FF2B5EF4-FFF2-40B4-BE49-F238E27FC236}">
                <a16:creationId xmlns:a16="http://schemas.microsoft.com/office/drawing/2014/main" id="{38DCE908-8494-6DF7-A74F-709AB12CD375}"/>
              </a:ext>
            </a:extLst>
          </p:cNvPr>
          <p:cNvSpPr/>
          <p:nvPr/>
        </p:nvSpPr>
        <p:spPr>
          <a:xfrm>
            <a:off x="724730" y="5954992"/>
            <a:ext cx="171850" cy="122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47409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31" name="Freeform: Shape 30">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6E1E4D87-654F-6E07-4809-2BB81783392B}"/>
              </a:ext>
            </a:extLst>
          </p:cNvPr>
          <p:cNvSpPr>
            <a:spLocks noGrp="1"/>
          </p:cNvSpPr>
          <p:nvPr>
            <p:ph type="title"/>
          </p:nvPr>
        </p:nvSpPr>
        <p:spPr>
          <a:xfrm>
            <a:off x="2844125" y="1287612"/>
            <a:ext cx="6503444" cy="1297074"/>
          </a:xfrm>
        </p:spPr>
        <p:txBody>
          <a:bodyPr>
            <a:normAutofit/>
          </a:bodyPr>
          <a:lstStyle/>
          <a:p>
            <a:pPr algn="ctr"/>
            <a:r>
              <a:rPr lang="nl-NL" sz="3600" dirty="0"/>
              <a:t>Goal of </a:t>
            </a:r>
            <a:r>
              <a:rPr lang="nl-NL" sz="3600" dirty="0" err="1"/>
              <a:t>the</a:t>
            </a:r>
            <a:r>
              <a:rPr lang="nl-NL" sz="3600" dirty="0"/>
              <a:t> thesis</a:t>
            </a:r>
          </a:p>
        </p:txBody>
      </p:sp>
      <p:sp>
        <p:nvSpPr>
          <p:cNvPr id="3" name="Tijdelijke aanduiding voor inhoud 2">
            <a:extLst>
              <a:ext uri="{FF2B5EF4-FFF2-40B4-BE49-F238E27FC236}">
                <a16:creationId xmlns:a16="http://schemas.microsoft.com/office/drawing/2014/main" id="{DA187C78-15DA-C548-C015-FBA2320A0503}"/>
              </a:ext>
            </a:extLst>
          </p:cNvPr>
          <p:cNvSpPr>
            <a:spLocks noGrp="1"/>
          </p:cNvSpPr>
          <p:nvPr>
            <p:ph idx="1"/>
          </p:nvPr>
        </p:nvSpPr>
        <p:spPr>
          <a:xfrm>
            <a:off x="1009933" y="2698581"/>
            <a:ext cx="11004469" cy="3204620"/>
          </a:xfrm>
        </p:spPr>
        <p:txBody>
          <a:bodyPr anchor="t">
            <a:normAutofit/>
          </a:bodyPr>
          <a:lstStyle/>
          <a:p>
            <a:pPr fontAlgn="base"/>
            <a:r>
              <a:rPr lang="en-US" sz="2400" dirty="0"/>
              <a:t>Measure         : difference in decay times between        mass eigenstates</a:t>
            </a:r>
          </a:p>
          <a:p>
            <a:pPr fontAlgn="base"/>
            <a:r>
              <a:rPr lang="en-US" sz="2400" dirty="0"/>
              <a:t>Independent, stringent test on SM</a:t>
            </a:r>
          </a:p>
          <a:p>
            <a:pPr fontAlgn="base"/>
            <a:endParaRPr lang="en-US" sz="2400" dirty="0"/>
          </a:p>
          <a:p>
            <a:r>
              <a:rPr lang="en-US" sz="2400" dirty="0"/>
              <a:t>SM prediction:                       		      [1]	</a:t>
            </a:r>
            <a:r>
              <a:rPr lang="nl-NL" sz="2400" dirty="0"/>
              <a:t> </a:t>
            </a:r>
          </a:p>
          <a:p>
            <a:r>
              <a:rPr lang="en-US" sz="2400" dirty="0"/>
              <a:t>World average measurement: 		                   [2]</a:t>
            </a:r>
          </a:p>
          <a:p>
            <a:r>
              <a:rPr lang="en-US" sz="2400" dirty="0"/>
              <a:t>Very large uncertainty!</a:t>
            </a:r>
          </a:p>
        </p:txBody>
      </p:sp>
      <p:sp>
        <p:nvSpPr>
          <p:cNvPr id="4" name="Tijdelijke aanduiding voor datum 3">
            <a:extLst>
              <a:ext uri="{FF2B5EF4-FFF2-40B4-BE49-F238E27FC236}">
                <a16:creationId xmlns:a16="http://schemas.microsoft.com/office/drawing/2014/main" id="{B561EBE4-DB6E-D0EA-4202-8E996E36A9AC}"/>
              </a:ext>
            </a:extLst>
          </p:cNvPr>
          <p:cNvSpPr>
            <a:spLocks noGrp="1"/>
          </p:cNvSpPr>
          <p:nvPr>
            <p:ph type="dt" sz="half" idx="10"/>
          </p:nvPr>
        </p:nvSpPr>
        <p:spPr>
          <a:xfrm>
            <a:off x="804672" y="6356350"/>
            <a:ext cx="2743200" cy="365125"/>
          </a:xfrm>
        </p:spPr>
        <p:txBody>
          <a:bodyPr>
            <a:normAutofit/>
          </a:bodyPr>
          <a:lstStyle/>
          <a:p>
            <a:pPr>
              <a:spcAft>
                <a:spcPts val="600"/>
              </a:spcAft>
            </a:pPr>
            <a:r>
              <a:rPr lang="nl-NL" dirty="0"/>
              <a:t>20 April 2026</a:t>
            </a:r>
          </a:p>
        </p:txBody>
      </p:sp>
      <p:sp>
        <p:nvSpPr>
          <p:cNvPr id="5" name="Tijdelijke aanduiding voor voettekst 4">
            <a:extLst>
              <a:ext uri="{FF2B5EF4-FFF2-40B4-BE49-F238E27FC236}">
                <a16:creationId xmlns:a16="http://schemas.microsoft.com/office/drawing/2014/main" id="{A3EB7F0A-59A2-83B8-35EF-6AA7682DC0A3}"/>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grpSp>
        <p:nvGrpSpPr>
          <p:cNvPr id="36" name="Group 35">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7" name="Freeform: Shape 36">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0" name="Freeform: Shape 39">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jdelijke aanduiding voor dianummer 5">
            <a:extLst>
              <a:ext uri="{FF2B5EF4-FFF2-40B4-BE49-F238E27FC236}">
                <a16:creationId xmlns:a16="http://schemas.microsoft.com/office/drawing/2014/main" id="{9A03836E-6436-1C95-2D62-E1E147493915}"/>
              </a:ext>
            </a:extLst>
          </p:cNvPr>
          <p:cNvSpPr>
            <a:spLocks noGrp="1"/>
          </p:cNvSpPr>
          <p:nvPr>
            <p:ph type="sldNum" sz="quarter" idx="12"/>
          </p:nvPr>
        </p:nvSpPr>
        <p:spPr>
          <a:xfrm>
            <a:off x="8610600" y="6356350"/>
            <a:ext cx="2743200" cy="365125"/>
          </a:xfrm>
        </p:spPr>
        <p:txBody>
          <a:bodyPr>
            <a:normAutofit/>
          </a:bodyPr>
          <a:lstStyle/>
          <a:p>
            <a:pPr>
              <a:spcAft>
                <a:spcPts val="600"/>
              </a:spcAft>
            </a:pPr>
            <a:fld id="{158510D5-3426-4C62-991C-1ECF059CB502}" type="slidenum">
              <a:rPr lang="nl-NL" smtClean="0"/>
              <a:pPr>
                <a:spcAft>
                  <a:spcPts val="600"/>
                </a:spcAft>
              </a:pPr>
              <a:t>2</a:t>
            </a:fld>
            <a:endParaRPr lang="nl-NL" dirty="0"/>
          </a:p>
        </p:txBody>
      </p:sp>
      <p:sp>
        <p:nvSpPr>
          <p:cNvPr id="8" name="Tijdelijke aanduiding voor voettekst 4">
            <a:extLst>
              <a:ext uri="{FF2B5EF4-FFF2-40B4-BE49-F238E27FC236}">
                <a16:creationId xmlns:a16="http://schemas.microsoft.com/office/drawing/2014/main" id="{894D348D-599C-AF92-6D56-B90346BDCBB3}"/>
              </a:ext>
            </a:extLst>
          </p:cNvPr>
          <p:cNvSpPr txBox="1">
            <a:spLocks/>
          </p:cNvSpPr>
          <p:nvPr/>
        </p:nvSpPr>
        <p:spPr>
          <a:xfrm>
            <a:off x="7326038" y="272810"/>
            <a:ext cx="6379210" cy="242812"/>
          </a:xfrm>
          <a:prstGeom prst="rect">
            <a:avLst/>
          </a:prstGeom>
        </p:spPr>
        <p:txBody>
          <a:bodyPr rtlCol="0"/>
          <a:ls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dirty="0">
                <a:solidFill>
                  <a:schemeClr val="tx1">
                    <a:tint val="82000"/>
                  </a:schemeClr>
                </a:solidFill>
              </a:rPr>
              <a:t>[2] </a:t>
            </a:r>
            <a:r>
              <a:rPr lang="nl-NL" sz="1200" dirty="0" err="1">
                <a:solidFill>
                  <a:schemeClr val="tx1">
                    <a:tint val="82000"/>
                  </a:schemeClr>
                </a:solidFill>
              </a:rPr>
              <a:t>Particle</a:t>
            </a:r>
            <a:r>
              <a:rPr lang="nl-NL" sz="1200" dirty="0">
                <a:solidFill>
                  <a:schemeClr val="tx1">
                    <a:tint val="82000"/>
                  </a:schemeClr>
                </a:solidFill>
              </a:rPr>
              <a:t> Data Group </a:t>
            </a:r>
            <a:r>
              <a:rPr lang="nl-NL" sz="1200" dirty="0" err="1">
                <a:solidFill>
                  <a:schemeClr val="tx1">
                    <a:tint val="82000"/>
                  </a:schemeClr>
                </a:solidFill>
              </a:rPr>
              <a:t>collaboration</a:t>
            </a:r>
            <a:r>
              <a:rPr lang="nl-NL" sz="1200" dirty="0">
                <a:solidFill>
                  <a:schemeClr val="tx1">
                    <a:tint val="82000"/>
                  </a:schemeClr>
                </a:solidFill>
              </a:rPr>
              <a:t>, </a:t>
            </a:r>
            <a:r>
              <a:rPr lang="nl-NL" sz="1200" dirty="0" err="1">
                <a:solidFill>
                  <a:schemeClr val="tx1">
                    <a:tint val="82000"/>
                  </a:schemeClr>
                </a:solidFill>
              </a:rPr>
              <a:t>Particle</a:t>
            </a:r>
            <a:r>
              <a:rPr lang="nl-NL" sz="1200" dirty="0">
                <a:solidFill>
                  <a:schemeClr val="tx1">
                    <a:tint val="82000"/>
                  </a:schemeClr>
                </a:solidFill>
              </a:rPr>
              <a:t> </a:t>
            </a:r>
            <a:r>
              <a:rPr lang="nl-NL" sz="1200" dirty="0" err="1">
                <a:solidFill>
                  <a:schemeClr val="tx1">
                    <a:tint val="82000"/>
                  </a:schemeClr>
                </a:solidFill>
              </a:rPr>
              <a:t>listings</a:t>
            </a:r>
            <a:r>
              <a:rPr lang="nl-NL" sz="1200" dirty="0">
                <a:solidFill>
                  <a:schemeClr val="tx1">
                    <a:tint val="82000"/>
                  </a:schemeClr>
                </a:solidFill>
              </a:rPr>
              <a:t>, B0, page 6 (2025).</a:t>
            </a:r>
          </a:p>
        </p:txBody>
      </p:sp>
      <p:sp>
        <p:nvSpPr>
          <p:cNvPr id="9" name="Tijdelijke aanduiding voor voettekst 4">
            <a:extLst>
              <a:ext uri="{FF2B5EF4-FFF2-40B4-BE49-F238E27FC236}">
                <a16:creationId xmlns:a16="http://schemas.microsoft.com/office/drawing/2014/main" id="{F180BBA3-9FDA-E208-9B68-010F780FA4C4}"/>
              </a:ext>
            </a:extLst>
          </p:cNvPr>
          <p:cNvSpPr txBox="1">
            <a:spLocks/>
          </p:cNvSpPr>
          <p:nvPr/>
        </p:nvSpPr>
        <p:spPr>
          <a:xfrm>
            <a:off x="3794078" y="37510"/>
            <a:ext cx="11505062" cy="242812"/>
          </a:xfrm>
          <a:prstGeom prst="rect">
            <a:avLst/>
          </a:prstGeom>
        </p:spPr>
        <p:txBody>
          <a:bodyPr rtlCol="0"/>
          <a:ls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dirty="0">
                <a:solidFill>
                  <a:schemeClr val="tx1">
                    <a:tint val="82000"/>
                  </a:schemeClr>
                </a:solidFill>
              </a:rPr>
              <a:t>[1] A. </a:t>
            </a:r>
            <a:r>
              <a:rPr lang="nl-NL" sz="1200" dirty="0" err="1">
                <a:solidFill>
                  <a:schemeClr val="tx1">
                    <a:tint val="82000"/>
                  </a:schemeClr>
                </a:solidFill>
              </a:rPr>
              <a:t>Lenz</a:t>
            </a:r>
            <a:r>
              <a:rPr lang="nl-NL" sz="1200" dirty="0">
                <a:solidFill>
                  <a:schemeClr val="tx1">
                    <a:tint val="82000"/>
                  </a:schemeClr>
                </a:solidFill>
              </a:rPr>
              <a:t> and U. </a:t>
            </a:r>
            <a:r>
              <a:rPr lang="nl-NL" sz="1200" dirty="0" err="1">
                <a:solidFill>
                  <a:schemeClr val="tx1">
                    <a:tint val="82000"/>
                  </a:schemeClr>
                </a:solidFill>
              </a:rPr>
              <a:t>Nierste</a:t>
            </a:r>
            <a:r>
              <a:rPr lang="nl-NL" sz="1200" dirty="0">
                <a:solidFill>
                  <a:schemeClr val="tx1">
                    <a:tint val="82000"/>
                  </a:schemeClr>
                </a:solidFill>
              </a:rPr>
              <a:t>, </a:t>
            </a:r>
            <a:r>
              <a:rPr lang="en-US" sz="1200" dirty="0">
                <a:solidFill>
                  <a:schemeClr val="tx1">
                    <a:tint val="82000"/>
                  </a:schemeClr>
                </a:solidFill>
              </a:rPr>
              <a:t>Numerical updates of lifetimes and mixing parameters of B mesons, </a:t>
            </a:r>
            <a:r>
              <a:rPr lang="nl-NL" sz="1200" dirty="0">
                <a:solidFill>
                  <a:schemeClr val="tx1">
                    <a:tint val="82000"/>
                  </a:schemeClr>
                </a:solidFill>
              </a:rPr>
              <a:t>in CKM </a:t>
            </a:r>
            <a:r>
              <a:rPr lang="nl-NL" sz="1200" dirty="0" err="1">
                <a:solidFill>
                  <a:schemeClr val="tx1">
                    <a:tint val="82000"/>
                  </a:schemeClr>
                </a:solidFill>
              </a:rPr>
              <a:t>unitarity</a:t>
            </a:r>
            <a:r>
              <a:rPr lang="nl-NL" sz="1200" dirty="0">
                <a:solidFill>
                  <a:schemeClr val="tx1">
                    <a:tint val="82000"/>
                  </a:schemeClr>
                </a:solidFill>
              </a:rPr>
              <a:t> </a:t>
            </a:r>
            <a:r>
              <a:rPr lang="nl-NL" sz="1200" dirty="0" err="1">
                <a:solidFill>
                  <a:schemeClr val="tx1">
                    <a:tint val="82000"/>
                  </a:schemeClr>
                </a:solidFill>
              </a:rPr>
              <a:t>triangle</a:t>
            </a:r>
            <a:r>
              <a:rPr lang="nl-NL" sz="1200" dirty="0">
                <a:solidFill>
                  <a:schemeClr val="tx1">
                    <a:tint val="82000"/>
                  </a:schemeClr>
                </a:solidFill>
              </a:rPr>
              <a:t> (2010).   </a:t>
            </a:r>
          </a:p>
        </p:txBody>
      </p:sp>
      <p:sp>
        <p:nvSpPr>
          <p:cNvPr id="15" name="Rechthoek 14">
            <a:extLst>
              <a:ext uri="{FF2B5EF4-FFF2-40B4-BE49-F238E27FC236}">
                <a16:creationId xmlns:a16="http://schemas.microsoft.com/office/drawing/2014/main" id="{DDB256E0-2334-5A71-29B9-F190894C3D03}"/>
              </a:ext>
            </a:extLst>
          </p:cNvPr>
          <p:cNvSpPr/>
          <p:nvPr/>
        </p:nvSpPr>
        <p:spPr>
          <a:xfrm>
            <a:off x="4114800" y="4088891"/>
            <a:ext cx="410547" cy="385820"/>
          </a:xfrm>
          <a:prstGeom prst="rect">
            <a:avLst/>
          </a:prstGeom>
          <a:solidFill>
            <a:schemeClr val="accent2">
              <a:lumMod val="60000"/>
              <a:lumOff val="4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a:extLst>
              <a:ext uri="{FF2B5EF4-FFF2-40B4-BE49-F238E27FC236}">
                <a16:creationId xmlns:a16="http://schemas.microsoft.com/office/drawing/2014/main" id="{C1DE5E81-3E68-FED9-B19A-27F9332B8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0628" y="4028962"/>
            <a:ext cx="2670835" cy="505678"/>
          </a:xfrm>
          <a:prstGeom prst="rect">
            <a:avLst/>
          </a:prstGeom>
          <a:noFill/>
          <a:extLst>
            <a:ext uri="{909E8E84-426E-40DD-AFC4-6F175D3DCCD1}">
              <a14:hiddenFill xmlns:a14="http://schemas.microsoft.com/office/drawing/2010/main">
                <a:solidFill>
                  <a:srgbClr val="FFFFFF"/>
                </a:solidFill>
              </a14:hiddenFill>
            </a:ext>
          </a:extLst>
        </p:spPr>
      </p:pic>
      <p:sp>
        <p:nvSpPr>
          <p:cNvPr id="14" name="Rechthoek 13">
            <a:extLst>
              <a:ext uri="{FF2B5EF4-FFF2-40B4-BE49-F238E27FC236}">
                <a16:creationId xmlns:a16="http://schemas.microsoft.com/office/drawing/2014/main" id="{D7071995-65FC-EFCB-5A41-78D7E9364593}"/>
              </a:ext>
            </a:extLst>
          </p:cNvPr>
          <p:cNvSpPr/>
          <p:nvPr/>
        </p:nvSpPr>
        <p:spPr>
          <a:xfrm>
            <a:off x="6596743" y="4546742"/>
            <a:ext cx="1129862" cy="385820"/>
          </a:xfrm>
          <a:prstGeom prst="rect">
            <a:avLst/>
          </a:prstGeom>
          <a:solidFill>
            <a:schemeClr val="accent2">
              <a:lumMod val="60000"/>
              <a:lumOff val="4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Picture 4">
            <a:extLst>
              <a:ext uri="{FF2B5EF4-FFF2-40B4-BE49-F238E27FC236}">
                <a16:creationId xmlns:a16="http://schemas.microsoft.com/office/drawing/2014/main" id="{AADC805C-C1CC-DBEF-B282-FD9FD9086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924" y="4485756"/>
            <a:ext cx="2450044" cy="5056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A22D7B83-E89A-9AB5-F83D-DEC52F6F28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1774" b="53359"/>
          <a:stretch>
            <a:fillRect/>
          </a:stretch>
        </p:blipFill>
        <p:spPr bwMode="auto">
          <a:xfrm>
            <a:off x="2504692" y="2784959"/>
            <a:ext cx="596316" cy="2889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CEB73FD4-8B53-C2AD-79FF-AAAEA62C08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9092" y="2729930"/>
            <a:ext cx="322786" cy="325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07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1C615E-6EFF-F496-19BA-DE05C55CB845}"/>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CDFDEFD-4E8F-3BE2-A1CC-BAB5A4BD7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2B6034B-367E-40A9-C61B-75553E9DA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6F953B2-C308-A2FF-2F4F-02F7BB61E513}"/>
              </a:ext>
            </a:extLst>
          </p:cNvPr>
          <p:cNvSpPr>
            <a:spLocks noGrp="1"/>
          </p:cNvSpPr>
          <p:nvPr>
            <p:ph type="title"/>
          </p:nvPr>
        </p:nvSpPr>
        <p:spPr>
          <a:xfrm>
            <a:off x="949491" y="2776"/>
            <a:ext cx="10466294" cy="724526"/>
          </a:xfrm>
        </p:spPr>
        <p:txBody>
          <a:bodyPr anchor="b">
            <a:normAutofit/>
          </a:bodyPr>
          <a:lstStyle/>
          <a:p>
            <a:pPr algn="ctr"/>
            <a:r>
              <a:rPr lang="nl-NL" sz="3600" dirty="0" err="1"/>
              <a:t>Simultaneous</a:t>
            </a:r>
            <a:r>
              <a:rPr lang="nl-NL" sz="3600" dirty="0"/>
              <a:t> fit</a:t>
            </a:r>
          </a:p>
        </p:txBody>
      </p:sp>
      <p:grpSp>
        <p:nvGrpSpPr>
          <p:cNvPr id="35" name="Group 34">
            <a:extLst>
              <a:ext uri="{FF2B5EF4-FFF2-40B4-BE49-F238E27FC236}">
                <a16:creationId xmlns:a16="http://schemas.microsoft.com/office/drawing/2014/main" id="{4B6EC35B-5D67-F65A-9C81-87295B8CA7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36" name="Freeform: Shape 35">
              <a:extLst>
                <a:ext uri="{FF2B5EF4-FFF2-40B4-BE49-F238E27FC236}">
                  <a16:creationId xmlns:a16="http://schemas.microsoft.com/office/drawing/2014/main" id="{386E95F9-01B3-7922-BE75-CFF20118D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45B2EDEF-93E0-F9DC-276C-55BE8EB92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0273F975-2E73-FAE2-A94F-9FCA6C660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39924936-541D-08C4-CB10-3F3E7D48F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FEA7389D-392C-83B9-5CB7-8643AC8533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42" name="Freeform: Shape 41">
              <a:extLst>
                <a:ext uri="{FF2B5EF4-FFF2-40B4-BE49-F238E27FC236}">
                  <a16:creationId xmlns:a16="http://schemas.microsoft.com/office/drawing/2014/main" id="{D35CBF94-E873-FEA2-7753-86697625C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75A75F1-DBDE-8D6A-A1D3-670B3D305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FF1F064-4426-5072-8637-9F3A8A142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5" name="Freeform: Shape 44">
              <a:extLst>
                <a:ext uri="{FF2B5EF4-FFF2-40B4-BE49-F238E27FC236}">
                  <a16:creationId xmlns:a16="http://schemas.microsoft.com/office/drawing/2014/main" id="{650BC0B7-41F9-4ED5-E1A1-DD3B37193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jdelijke aanduiding voor dianummer 2">
            <a:extLst>
              <a:ext uri="{FF2B5EF4-FFF2-40B4-BE49-F238E27FC236}">
                <a16:creationId xmlns:a16="http://schemas.microsoft.com/office/drawing/2014/main" id="{3065053E-165A-9FA7-DC15-5A3DF28CCD21}"/>
              </a:ext>
            </a:extLst>
          </p:cNvPr>
          <p:cNvSpPr>
            <a:spLocks noGrp="1"/>
          </p:cNvSpPr>
          <p:nvPr>
            <p:ph type="sldNum" sz="quarter" idx="12"/>
          </p:nvPr>
        </p:nvSpPr>
        <p:spPr/>
        <p:txBody>
          <a:bodyPr/>
          <a:lstStyle/>
          <a:p>
            <a:fld id="{158510D5-3426-4C62-991C-1ECF059CB502}" type="slidenum">
              <a:rPr lang="nl-NL" smtClean="0"/>
              <a:t>20</a:t>
            </a:fld>
            <a:endParaRPr lang="nl-NL" dirty="0"/>
          </a:p>
        </p:txBody>
      </p:sp>
      <p:sp>
        <p:nvSpPr>
          <p:cNvPr id="4" name="Tijdelijke aanduiding voor inhoud 2">
            <a:extLst>
              <a:ext uri="{FF2B5EF4-FFF2-40B4-BE49-F238E27FC236}">
                <a16:creationId xmlns:a16="http://schemas.microsoft.com/office/drawing/2014/main" id="{2243A858-511A-49C0-63E2-4D237BD751EE}"/>
              </a:ext>
            </a:extLst>
          </p:cNvPr>
          <p:cNvSpPr>
            <a:spLocks noGrp="1"/>
          </p:cNvSpPr>
          <p:nvPr>
            <p:ph idx="1"/>
          </p:nvPr>
        </p:nvSpPr>
        <p:spPr>
          <a:xfrm>
            <a:off x="150532" y="983334"/>
            <a:ext cx="10741245" cy="3658468"/>
          </a:xfrm>
        </p:spPr>
        <p:txBody>
          <a:bodyPr>
            <a:normAutofit/>
          </a:bodyPr>
          <a:lstStyle/>
          <a:p>
            <a:pPr marL="342900" indent="-342900"/>
            <a:r>
              <a:rPr lang="nl-NL" sz="2400" dirty="0" err="1"/>
              <a:t>Final</a:t>
            </a:r>
            <a:r>
              <a:rPr lang="nl-NL" sz="2400" dirty="0"/>
              <a:t> </a:t>
            </a:r>
            <a:r>
              <a:rPr lang="nl-NL" sz="2400" dirty="0" err="1"/>
              <a:t>result</a:t>
            </a:r>
            <a:r>
              <a:rPr lang="nl-NL" sz="2400" dirty="0"/>
              <a:t>, plot shows 2018 fit </a:t>
            </a:r>
            <a:r>
              <a:rPr lang="nl-NL" sz="2400" dirty="0" err="1"/>
              <a:t>result</a:t>
            </a:r>
            <a:endParaRPr lang="nl-NL" sz="2400" dirty="0"/>
          </a:p>
          <a:p>
            <a:pPr marL="342900" indent="-342900"/>
            <a:r>
              <a:rPr lang="nl-NL" sz="2400" dirty="0" err="1"/>
              <a:t>Unbiased</a:t>
            </a:r>
            <a:r>
              <a:rPr lang="nl-NL" sz="2400" dirty="0"/>
              <a:t> trigger </a:t>
            </a:r>
            <a:r>
              <a:rPr lang="nl-NL" sz="2400" dirty="0" err="1"/>
              <a:t>result</a:t>
            </a:r>
            <a:r>
              <a:rPr lang="nl-NL" sz="2600" dirty="0"/>
              <a:t>                                                       ;                                             </a:t>
            </a:r>
          </a:p>
          <a:p>
            <a:pPr marL="0" indent="0">
              <a:buNone/>
            </a:pPr>
            <a:endParaRPr lang="nl-NL" sz="2000" dirty="0"/>
          </a:p>
        </p:txBody>
      </p:sp>
      <p:sp>
        <p:nvSpPr>
          <p:cNvPr id="5" name="Tijdelijke aanduiding voor voettekst 4">
            <a:extLst>
              <a:ext uri="{FF2B5EF4-FFF2-40B4-BE49-F238E27FC236}">
                <a16:creationId xmlns:a16="http://schemas.microsoft.com/office/drawing/2014/main" id="{7D9A13BF-AD07-DA09-62F4-F82AEE699F82}"/>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sp>
        <p:nvSpPr>
          <p:cNvPr id="12" name="Tijdelijke aanduiding voor datum 3">
            <a:extLst>
              <a:ext uri="{FF2B5EF4-FFF2-40B4-BE49-F238E27FC236}">
                <a16:creationId xmlns:a16="http://schemas.microsoft.com/office/drawing/2014/main" id="{3BA91D2C-BA30-1F66-9520-40BAEDFAC340}"/>
              </a:ext>
            </a:extLst>
          </p:cNvPr>
          <p:cNvSpPr>
            <a:spLocks noGrp="1"/>
          </p:cNvSpPr>
          <p:nvPr>
            <p:ph type="dt" sz="half" idx="10"/>
          </p:nvPr>
        </p:nvSpPr>
        <p:spPr>
          <a:xfrm>
            <a:off x="804672" y="6356350"/>
            <a:ext cx="2743200" cy="365125"/>
          </a:xfrm>
        </p:spPr>
        <p:txBody>
          <a:bodyPr>
            <a:normAutofit/>
          </a:bodyPr>
          <a:lstStyle/>
          <a:p>
            <a:pPr>
              <a:spcAft>
                <a:spcPts val="600"/>
              </a:spcAft>
            </a:pPr>
            <a:r>
              <a:rPr lang="nl-NL"/>
              <a:t>20 April 2026</a:t>
            </a:r>
            <a:endParaRPr lang="nl-NL" dirty="0"/>
          </a:p>
        </p:txBody>
      </p:sp>
      <p:sp>
        <p:nvSpPr>
          <p:cNvPr id="19" name="Rechthoek 18">
            <a:extLst>
              <a:ext uri="{FF2B5EF4-FFF2-40B4-BE49-F238E27FC236}">
                <a16:creationId xmlns:a16="http://schemas.microsoft.com/office/drawing/2014/main" id="{5514E817-DDA3-B4C0-E56A-267505514198}"/>
              </a:ext>
            </a:extLst>
          </p:cNvPr>
          <p:cNvSpPr/>
          <p:nvPr/>
        </p:nvSpPr>
        <p:spPr>
          <a:xfrm>
            <a:off x="1374228" y="6248400"/>
            <a:ext cx="107244" cy="2223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F98E8E1F-B655-9547-8545-DFEFC563325A}"/>
              </a:ext>
            </a:extLst>
          </p:cNvPr>
          <p:cNvSpPr/>
          <p:nvPr/>
        </p:nvSpPr>
        <p:spPr>
          <a:xfrm>
            <a:off x="6075394" y="6219825"/>
            <a:ext cx="107244" cy="2223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100" name="Picture 4">
            <a:extLst>
              <a:ext uri="{FF2B5EF4-FFF2-40B4-BE49-F238E27FC236}">
                <a16:creationId xmlns:a16="http://schemas.microsoft.com/office/drawing/2014/main" id="{C44ED7E5-8034-7B0C-745E-6ED952F42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169" y="1400434"/>
            <a:ext cx="3477452" cy="52433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2CB1C592-0FEA-C2FA-799E-47FD0EC659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241" t="71247" b="1"/>
          <a:stretch>
            <a:fillRect/>
          </a:stretch>
        </p:blipFill>
        <p:spPr bwMode="auto">
          <a:xfrm>
            <a:off x="7409764" y="1530052"/>
            <a:ext cx="2733243" cy="250088"/>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a:extLst>
              <a:ext uri="{FF2B5EF4-FFF2-40B4-BE49-F238E27FC236}">
                <a16:creationId xmlns:a16="http://schemas.microsoft.com/office/drawing/2014/main" id="{E9323E2B-51CC-7EAF-4440-A666969DE819}"/>
              </a:ext>
            </a:extLst>
          </p:cNvPr>
          <p:cNvPicPr>
            <a:picLocks noChangeAspect="1"/>
          </p:cNvPicPr>
          <p:nvPr/>
        </p:nvPicPr>
        <p:blipFill>
          <a:blip r:embed="rId5"/>
          <a:stretch>
            <a:fillRect/>
          </a:stretch>
        </p:blipFill>
        <p:spPr>
          <a:xfrm>
            <a:off x="698667" y="1934079"/>
            <a:ext cx="4648244" cy="4508096"/>
          </a:xfrm>
          <a:prstGeom prst="rect">
            <a:avLst/>
          </a:prstGeom>
        </p:spPr>
      </p:pic>
      <p:pic>
        <p:nvPicPr>
          <p:cNvPr id="16" name="Afbeelding 15">
            <a:extLst>
              <a:ext uri="{FF2B5EF4-FFF2-40B4-BE49-F238E27FC236}">
                <a16:creationId xmlns:a16="http://schemas.microsoft.com/office/drawing/2014/main" id="{66B224DC-9D77-98CC-2290-A45DC4761F40}"/>
              </a:ext>
            </a:extLst>
          </p:cNvPr>
          <p:cNvPicPr>
            <a:picLocks noChangeAspect="1"/>
          </p:cNvPicPr>
          <p:nvPr/>
        </p:nvPicPr>
        <p:blipFill>
          <a:blip r:embed="rId6"/>
          <a:stretch>
            <a:fillRect/>
          </a:stretch>
        </p:blipFill>
        <p:spPr>
          <a:xfrm>
            <a:off x="5708493" y="1934079"/>
            <a:ext cx="4648244" cy="4508096"/>
          </a:xfrm>
          <a:prstGeom prst="rect">
            <a:avLst/>
          </a:prstGeom>
        </p:spPr>
      </p:pic>
      <p:pic>
        <p:nvPicPr>
          <p:cNvPr id="4104" name="Picture 8">
            <a:extLst>
              <a:ext uri="{FF2B5EF4-FFF2-40B4-BE49-F238E27FC236}">
                <a16:creationId xmlns:a16="http://schemas.microsoft.com/office/drawing/2014/main" id="{25CC1E87-67C3-6289-B2BA-1311045A7D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83264" y="1604859"/>
            <a:ext cx="231886" cy="1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425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7C0B0F-0363-9F70-473C-C3E413B93526}"/>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F618C5F0-AB47-6CAE-0286-9BAD21F3D8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02BCFEC-D47F-BB43-33C3-15D86190A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A04DFB9-97F1-1971-7B70-0B0CD318EDE7}"/>
              </a:ext>
            </a:extLst>
          </p:cNvPr>
          <p:cNvSpPr>
            <a:spLocks noGrp="1"/>
          </p:cNvSpPr>
          <p:nvPr>
            <p:ph type="title"/>
          </p:nvPr>
        </p:nvSpPr>
        <p:spPr>
          <a:xfrm>
            <a:off x="949491" y="2776"/>
            <a:ext cx="10466294" cy="724526"/>
          </a:xfrm>
        </p:spPr>
        <p:txBody>
          <a:bodyPr anchor="b">
            <a:normAutofit/>
          </a:bodyPr>
          <a:lstStyle/>
          <a:p>
            <a:pPr algn="ctr"/>
            <a:r>
              <a:rPr lang="nl-NL" sz="3600" dirty="0" err="1"/>
              <a:t>Simultaneous</a:t>
            </a:r>
            <a:r>
              <a:rPr lang="nl-NL" sz="3600" dirty="0"/>
              <a:t> fit</a:t>
            </a:r>
          </a:p>
        </p:txBody>
      </p:sp>
      <p:grpSp>
        <p:nvGrpSpPr>
          <p:cNvPr id="35" name="Group 34">
            <a:extLst>
              <a:ext uri="{FF2B5EF4-FFF2-40B4-BE49-F238E27FC236}">
                <a16:creationId xmlns:a16="http://schemas.microsoft.com/office/drawing/2014/main" id="{156D643C-AAB2-3079-7CDC-E6B1C686D7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36" name="Freeform: Shape 35">
              <a:extLst>
                <a:ext uri="{FF2B5EF4-FFF2-40B4-BE49-F238E27FC236}">
                  <a16:creationId xmlns:a16="http://schemas.microsoft.com/office/drawing/2014/main" id="{C3F05FC6-0FEC-3C73-B31F-952907B9D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243F2597-E75A-3C0F-95BF-F48ADCCA7E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B3089662-5D59-3BD7-40A8-EE593050B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AA201DE-5BBC-B26B-C092-5CB72B76D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2B274A66-8741-DE8A-C337-C85E78797B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42" name="Freeform: Shape 41">
              <a:extLst>
                <a:ext uri="{FF2B5EF4-FFF2-40B4-BE49-F238E27FC236}">
                  <a16:creationId xmlns:a16="http://schemas.microsoft.com/office/drawing/2014/main" id="{83E725CE-2589-BC37-3B7A-0855220F4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24894838-F7EF-B82A-51BD-239BD5B6C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2009F94-7C25-4B9A-A970-C812779B4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5" name="Freeform: Shape 44">
              <a:extLst>
                <a:ext uri="{FF2B5EF4-FFF2-40B4-BE49-F238E27FC236}">
                  <a16:creationId xmlns:a16="http://schemas.microsoft.com/office/drawing/2014/main" id="{4462D5B5-47BD-438D-FC0F-89C429F0E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jdelijke aanduiding voor dianummer 2">
            <a:extLst>
              <a:ext uri="{FF2B5EF4-FFF2-40B4-BE49-F238E27FC236}">
                <a16:creationId xmlns:a16="http://schemas.microsoft.com/office/drawing/2014/main" id="{6C70F3D5-CAB3-E007-8ED9-8280EB221AE7}"/>
              </a:ext>
            </a:extLst>
          </p:cNvPr>
          <p:cNvSpPr>
            <a:spLocks noGrp="1"/>
          </p:cNvSpPr>
          <p:nvPr>
            <p:ph type="sldNum" sz="quarter" idx="12"/>
          </p:nvPr>
        </p:nvSpPr>
        <p:spPr/>
        <p:txBody>
          <a:bodyPr/>
          <a:lstStyle/>
          <a:p>
            <a:fld id="{158510D5-3426-4C62-991C-1ECF059CB502}" type="slidenum">
              <a:rPr lang="nl-NL" smtClean="0"/>
              <a:t>21</a:t>
            </a:fld>
            <a:endParaRPr lang="nl-NL" dirty="0"/>
          </a:p>
        </p:txBody>
      </p:sp>
      <p:sp>
        <p:nvSpPr>
          <p:cNvPr id="4" name="Tijdelijke aanduiding voor inhoud 2">
            <a:extLst>
              <a:ext uri="{FF2B5EF4-FFF2-40B4-BE49-F238E27FC236}">
                <a16:creationId xmlns:a16="http://schemas.microsoft.com/office/drawing/2014/main" id="{70D24FA5-09EA-1869-21AB-599D59267963}"/>
              </a:ext>
            </a:extLst>
          </p:cNvPr>
          <p:cNvSpPr>
            <a:spLocks noGrp="1"/>
          </p:cNvSpPr>
          <p:nvPr>
            <p:ph idx="1"/>
          </p:nvPr>
        </p:nvSpPr>
        <p:spPr>
          <a:xfrm>
            <a:off x="150532" y="983334"/>
            <a:ext cx="8694523" cy="3658468"/>
          </a:xfrm>
        </p:spPr>
        <p:txBody>
          <a:bodyPr>
            <a:normAutofit/>
          </a:bodyPr>
          <a:lstStyle/>
          <a:p>
            <a:pPr marL="342900" indent="-342900"/>
            <a:r>
              <a:rPr lang="nl-NL" sz="2400" dirty="0" err="1"/>
              <a:t>Final</a:t>
            </a:r>
            <a:r>
              <a:rPr lang="nl-NL" sz="2400" dirty="0"/>
              <a:t> </a:t>
            </a:r>
            <a:r>
              <a:rPr lang="nl-NL" sz="2400" dirty="0" err="1"/>
              <a:t>result</a:t>
            </a:r>
            <a:r>
              <a:rPr lang="nl-NL" sz="2400" dirty="0"/>
              <a:t>, plot shows 2018 fit </a:t>
            </a:r>
            <a:r>
              <a:rPr lang="nl-NL" sz="2400" dirty="0" err="1"/>
              <a:t>result</a:t>
            </a:r>
            <a:endParaRPr lang="nl-NL" sz="2400" dirty="0"/>
          </a:p>
          <a:p>
            <a:pPr marL="342900" indent="-342900"/>
            <a:r>
              <a:rPr lang="nl-NL" sz="2400" dirty="0" err="1"/>
              <a:t>Biased</a:t>
            </a:r>
            <a:r>
              <a:rPr lang="nl-NL" sz="2400" dirty="0"/>
              <a:t> trigger </a:t>
            </a:r>
            <a:r>
              <a:rPr lang="nl-NL" sz="2400" dirty="0" err="1"/>
              <a:t>result</a:t>
            </a:r>
            <a:r>
              <a:rPr lang="nl-NL" sz="2400" dirty="0"/>
              <a:t>                   </a:t>
            </a:r>
            <a:r>
              <a:rPr lang="nl-NL" sz="2600" dirty="0"/>
              <a:t>                                    ;  </a:t>
            </a:r>
          </a:p>
          <a:p>
            <a:pPr marL="0" indent="0">
              <a:buNone/>
            </a:pPr>
            <a:endParaRPr lang="nl-NL" sz="2000" dirty="0"/>
          </a:p>
        </p:txBody>
      </p:sp>
      <p:sp>
        <p:nvSpPr>
          <p:cNvPr id="5" name="Tijdelijke aanduiding voor voettekst 4">
            <a:extLst>
              <a:ext uri="{FF2B5EF4-FFF2-40B4-BE49-F238E27FC236}">
                <a16:creationId xmlns:a16="http://schemas.microsoft.com/office/drawing/2014/main" id="{30B5DE5F-ACE9-10AB-04FB-DDFCE4F95D8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sp>
        <p:nvSpPr>
          <p:cNvPr id="12" name="Tijdelijke aanduiding voor datum 3">
            <a:extLst>
              <a:ext uri="{FF2B5EF4-FFF2-40B4-BE49-F238E27FC236}">
                <a16:creationId xmlns:a16="http://schemas.microsoft.com/office/drawing/2014/main" id="{F23A7B9A-6D6D-A64D-50EB-9BB43BCF3E46}"/>
              </a:ext>
            </a:extLst>
          </p:cNvPr>
          <p:cNvSpPr>
            <a:spLocks noGrp="1"/>
          </p:cNvSpPr>
          <p:nvPr>
            <p:ph type="dt" sz="half" idx="10"/>
          </p:nvPr>
        </p:nvSpPr>
        <p:spPr>
          <a:xfrm>
            <a:off x="804672" y="6356350"/>
            <a:ext cx="2743200" cy="365125"/>
          </a:xfrm>
        </p:spPr>
        <p:txBody>
          <a:bodyPr>
            <a:normAutofit/>
          </a:bodyPr>
          <a:lstStyle/>
          <a:p>
            <a:pPr>
              <a:spcAft>
                <a:spcPts val="600"/>
              </a:spcAft>
            </a:pPr>
            <a:r>
              <a:rPr lang="nl-NL"/>
              <a:t>20 April 2026</a:t>
            </a:r>
            <a:endParaRPr lang="nl-NL" dirty="0"/>
          </a:p>
        </p:txBody>
      </p:sp>
      <p:sp>
        <p:nvSpPr>
          <p:cNvPr id="19" name="Rechthoek 18">
            <a:extLst>
              <a:ext uri="{FF2B5EF4-FFF2-40B4-BE49-F238E27FC236}">
                <a16:creationId xmlns:a16="http://schemas.microsoft.com/office/drawing/2014/main" id="{9D3EA074-2AA8-826A-F900-8E23377D421D}"/>
              </a:ext>
            </a:extLst>
          </p:cNvPr>
          <p:cNvSpPr/>
          <p:nvPr/>
        </p:nvSpPr>
        <p:spPr>
          <a:xfrm>
            <a:off x="1374228" y="6248400"/>
            <a:ext cx="107244" cy="2223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E164EA5C-B627-2833-64FB-CCAF354F2C7A}"/>
              </a:ext>
            </a:extLst>
          </p:cNvPr>
          <p:cNvSpPr/>
          <p:nvPr/>
        </p:nvSpPr>
        <p:spPr>
          <a:xfrm>
            <a:off x="6075394" y="6219825"/>
            <a:ext cx="107244" cy="2223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146" name="Picture 2">
            <a:extLst>
              <a:ext uri="{FF2B5EF4-FFF2-40B4-BE49-F238E27FC236}">
                <a16:creationId xmlns:a16="http://schemas.microsoft.com/office/drawing/2014/main" id="{F4CDE07B-CECB-158D-A252-9D3FFC20FA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3388"/>
          <a:stretch>
            <a:fillRect/>
          </a:stretch>
        </p:blipFill>
        <p:spPr bwMode="auto">
          <a:xfrm>
            <a:off x="3342630" y="1409689"/>
            <a:ext cx="3361535" cy="54696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77535639-CEAE-6DFB-C88C-08E2858A2E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63" t="60852"/>
          <a:stretch>
            <a:fillRect/>
          </a:stretch>
        </p:blipFill>
        <p:spPr bwMode="auto">
          <a:xfrm>
            <a:off x="6953549" y="1447208"/>
            <a:ext cx="2734737" cy="339461"/>
          </a:xfrm>
          <a:prstGeom prst="rect">
            <a:avLst/>
          </a:prstGeom>
          <a:noFill/>
          <a:extLst>
            <a:ext uri="{909E8E84-426E-40DD-AFC4-6F175D3DCCD1}">
              <a14:hiddenFill xmlns:a14="http://schemas.microsoft.com/office/drawing/2010/main">
                <a:solidFill>
                  <a:srgbClr val="FFFFFF"/>
                </a:solidFill>
              </a14:hiddenFill>
            </a:ext>
          </a:extLst>
        </p:spPr>
      </p:pic>
      <p:pic>
        <p:nvPicPr>
          <p:cNvPr id="14" name="Afbeelding 13">
            <a:extLst>
              <a:ext uri="{FF2B5EF4-FFF2-40B4-BE49-F238E27FC236}">
                <a16:creationId xmlns:a16="http://schemas.microsoft.com/office/drawing/2014/main" id="{F9E0DD09-4A6D-1662-0448-C55661C562DB}"/>
              </a:ext>
            </a:extLst>
          </p:cNvPr>
          <p:cNvPicPr>
            <a:picLocks noChangeAspect="1"/>
          </p:cNvPicPr>
          <p:nvPr/>
        </p:nvPicPr>
        <p:blipFill>
          <a:blip r:embed="rId4"/>
          <a:stretch>
            <a:fillRect/>
          </a:stretch>
        </p:blipFill>
        <p:spPr>
          <a:xfrm>
            <a:off x="988015" y="1934080"/>
            <a:ext cx="4648245" cy="4508097"/>
          </a:xfrm>
          <a:prstGeom prst="rect">
            <a:avLst/>
          </a:prstGeom>
        </p:spPr>
      </p:pic>
      <p:pic>
        <p:nvPicPr>
          <p:cNvPr id="16" name="Afbeelding 15">
            <a:extLst>
              <a:ext uri="{FF2B5EF4-FFF2-40B4-BE49-F238E27FC236}">
                <a16:creationId xmlns:a16="http://schemas.microsoft.com/office/drawing/2014/main" id="{153FA7B2-C3DA-0A00-25CF-DDEE0AE1F958}"/>
              </a:ext>
            </a:extLst>
          </p:cNvPr>
          <p:cNvPicPr>
            <a:picLocks noChangeAspect="1"/>
          </p:cNvPicPr>
          <p:nvPr/>
        </p:nvPicPr>
        <p:blipFill>
          <a:blip r:embed="rId5"/>
          <a:stretch>
            <a:fillRect/>
          </a:stretch>
        </p:blipFill>
        <p:spPr>
          <a:xfrm>
            <a:off x="5732105" y="1934080"/>
            <a:ext cx="4648244" cy="4508096"/>
          </a:xfrm>
          <a:prstGeom prst="rect">
            <a:avLst/>
          </a:prstGeom>
        </p:spPr>
      </p:pic>
      <p:pic>
        <p:nvPicPr>
          <p:cNvPr id="18" name="Picture 8">
            <a:extLst>
              <a:ext uri="{FF2B5EF4-FFF2-40B4-BE49-F238E27FC236}">
                <a16:creationId xmlns:a16="http://schemas.microsoft.com/office/drawing/2014/main" id="{EFC06B4A-1670-753C-276E-CA0849F5E5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55002" y="1604859"/>
            <a:ext cx="231886" cy="1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397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6475BE-F77C-D974-2A2F-D24EA4E07881}"/>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2F13CE5-57F1-CD39-6F2B-439A72173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6A9AECA-37F2-9441-405A-2FEED285C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979F1D4-91C8-AC44-1A53-654E990B4D62}"/>
              </a:ext>
            </a:extLst>
          </p:cNvPr>
          <p:cNvSpPr>
            <a:spLocks noGrp="1"/>
          </p:cNvSpPr>
          <p:nvPr>
            <p:ph type="title"/>
          </p:nvPr>
        </p:nvSpPr>
        <p:spPr>
          <a:xfrm>
            <a:off x="949491" y="1385259"/>
            <a:ext cx="10466294" cy="724526"/>
          </a:xfrm>
        </p:spPr>
        <p:txBody>
          <a:bodyPr anchor="b">
            <a:normAutofit/>
          </a:bodyPr>
          <a:lstStyle/>
          <a:p>
            <a:pPr algn="ctr"/>
            <a:r>
              <a:rPr lang="nl-NL" sz="3600" dirty="0" err="1"/>
              <a:t>Simultaneous</a:t>
            </a:r>
            <a:r>
              <a:rPr lang="nl-NL" sz="3600" dirty="0"/>
              <a:t> fit</a:t>
            </a:r>
          </a:p>
        </p:txBody>
      </p:sp>
      <p:grpSp>
        <p:nvGrpSpPr>
          <p:cNvPr id="35" name="Group 34">
            <a:extLst>
              <a:ext uri="{FF2B5EF4-FFF2-40B4-BE49-F238E27FC236}">
                <a16:creationId xmlns:a16="http://schemas.microsoft.com/office/drawing/2014/main" id="{86945245-335C-3E1C-8CD7-A102602C31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36" name="Freeform: Shape 35">
              <a:extLst>
                <a:ext uri="{FF2B5EF4-FFF2-40B4-BE49-F238E27FC236}">
                  <a16:creationId xmlns:a16="http://schemas.microsoft.com/office/drawing/2014/main" id="{DD3D889C-1A51-F099-019D-C1E5D1C3E8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1A981E3-BC9F-C67A-4D85-56A8821A76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D8A8004-6B4E-EE61-06C5-16DF1C53A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1C2F8864-E8F8-2647-ED2E-EF46FB0A2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8FE29812-DEBE-05CF-E829-D7CEC1D578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42" name="Freeform: Shape 41">
              <a:extLst>
                <a:ext uri="{FF2B5EF4-FFF2-40B4-BE49-F238E27FC236}">
                  <a16:creationId xmlns:a16="http://schemas.microsoft.com/office/drawing/2014/main" id="{621AB076-A77F-54A1-E9C6-9D1E63900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89D79E1-EFDD-3609-0242-E399E97069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03BC6F4-AC35-3A0B-0614-52C9B7B1F8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5" name="Freeform: Shape 44">
              <a:extLst>
                <a:ext uri="{FF2B5EF4-FFF2-40B4-BE49-F238E27FC236}">
                  <a16:creationId xmlns:a16="http://schemas.microsoft.com/office/drawing/2014/main" id="{0DBC4BD7-C0B5-184E-C0C2-D07A5A09F5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jdelijke aanduiding voor dianummer 2">
            <a:extLst>
              <a:ext uri="{FF2B5EF4-FFF2-40B4-BE49-F238E27FC236}">
                <a16:creationId xmlns:a16="http://schemas.microsoft.com/office/drawing/2014/main" id="{3C691E49-7717-E453-6097-462E86ABE60A}"/>
              </a:ext>
            </a:extLst>
          </p:cNvPr>
          <p:cNvSpPr>
            <a:spLocks noGrp="1"/>
          </p:cNvSpPr>
          <p:nvPr>
            <p:ph type="sldNum" sz="quarter" idx="12"/>
          </p:nvPr>
        </p:nvSpPr>
        <p:spPr/>
        <p:txBody>
          <a:bodyPr/>
          <a:lstStyle/>
          <a:p>
            <a:fld id="{158510D5-3426-4C62-991C-1ECF059CB502}" type="slidenum">
              <a:rPr lang="nl-NL" smtClean="0"/>
              <a:t>22</a:t>
            </a:fld>
            <a:endParaRPr lang="nl-NL" dirty="0"/>
          </a:p>
        </p:txBody>
      </p:sp>
      <p:sp>
        <p:nvSpPr>
          <p:cNvPr id="4" name="Tijdelijke aanduiding voor inhoud 2">
            <a:extLst>
              <a:ext uri="{FF2B5EF4-FFF2-40B4-BE49-F238E27FC236}">
                <a16:creationId xmlns:a16="http://schemas.microsoft.com/office/drawing/2014/main" id="{50C24A20-309C-7C69-8F09-61668809E538}"/>
              </a:ext>
            </a:extLst>
          </p:cNvPr>
          <p:cNvSpPr>
            <a:spLocks noGrp="1"/>
          </p:cNvSpPr>
          <p:nvPr>
            <p:ph idx="1"/>
          </p:nvPr>
        </p:nvSpPr>
        <p:spPr>
          <a:xfrm>
            <a:off x="150532" y="2377322"/>
            <a:ext cx="11693125" cy="4180367"/>
          </a:xfrm>
        </p:spPr>
        <p:txBody>
          <a:bodyPr>
            <a:normAutofit/>
          </a:bodyPr>
          <a:lstStyle/>
          <a:p>
            <a:pPr marL="342900" indent="-342900"/>
            <a:endParaRPr lang="nl-NL" sz="2400" dirty="0"/>
          </a:p>
          <a:p>
            <a:pPr marL="342900" indent="-342900">
              <a:lnSpc>
                <a:spcPct val="150000"/>
              </a:lnSpc>
            </a:pPr>
            <a:r>
              <a:rPr lang="nl-NL" sz="2400" dirty="0" err="1"/>
              <a:t>Unbiased</a:t>
            </a:r>
            <a:r>
              <a:rPr lang="nl-NL" sz="2400" dirty="0"/>
              <a:t> trigger </a:t>
            </a:r>
            <a:r>
              <a:rPr lang="nl-NL" sz="2400" dirty="0" err="1"/>
              <a:t>result</a:t>
            </a:r>
            <a:r>
              <a:rPr lang="nl-NL" sz="2400" dirty="0"/>
              <a:t>:                                                           ; </a:t>
            </a:r>
          </a:p>
          <a:p>
            <a:pPr marL="342900" indent="-342900">
              <a:lnSpc>
                <a:spcPct val="150000"/>
              </a:lnSpc>
            </a:pPr>
            <a:r>
              <a:rPr lang="nl-NL" sz="2400" dirty="0" err="1"/>
              <a:t>Biased</a:t>
            </a:r>
            <a:r>
              <a:rPr lang="nl-NL" sz="2400" dirty="0"/>
              <a:t> trigger </a:t>
            </a:r>
            <a:r>
              <a:rPr lang="nl-NL" sz="2400" dirty="0" err="1"/>
              <a:t>result</a:t>
            </a:r>
            <a:r>
              <a:rPr lang="nl-NL" sz="2400" dirty="0"/>
              <a:t>:                                                         ;</a:t>
            </a:r>
          </a:p>
          <a:p>
            <a:pPr marL="342900" indent="-342900">
              <a:lnSpc>
                <a:spcPct val="150000"/>
              </a:lnSpc>
            </a:pPr>
            <a:r>
              <a:rPr lang="nl-NL" sz="2400" dirty="0" err="1"/>
              <a:t>Combined</a:t>
            </a:r>
            <a:r>
              <a:rPr lang="nl-NL" sz="2400" dirty="0">
                <a:solidFill>
                  <a:srgbClr val="FF0000"/>
                </a:solidFill>
              </a:rPr>
              <a:t> </a:t>
            </a:r>
            <a:r>
              <a:rPr lang="nl-NL" sz="2400" dirty="0"/>
              <a:t>trigger </a:t>
            </a:r>
            <a:r>
              <a:rPr lang="nl-NL" sz="2400" dirty="0" err="1"/>
              <a:t>result</a:t>
            </a:r>
            <a:r>
              <a:rPr lang="nl-NL" sz="2400" dirty="0"/>
              <a:t>:                                                        </a:t>
            </a:r>
            <a:r>
              <a:rPr lang="nl-NL" sz="2600" dirty="0"/>
              <a:t>;</a:t>
            </a:r>
          </a:p>
          <a:p>
            <a:pPr marL="0" indent="0">
              <a:buNone/>
            </a:pPr>
            <a:endParaRPr lang="nl-NL" sz="2000" dirty="0"/>
          </a:p>
        </p:txBody>
      </p:sp>
      <p:sp>
        <p:nvSpPr>
          <p:cNvPr id="5" name="Tijdelijke aanduiding voor voettekst 4">
            <a:extLst>
              <a:ext uri="{FF2B5EF4-FFF2-40B4-BE49-F238E27FC236}">
                <a16:creationId xmlns:a16="http://schemas.microsoft.com/office/drawing/2014/main" id="{A595BB23-73C0-D8E6-B8ED-E013D15D460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sp>
        <p:nvSpPr>
          <p:cNvPr id="12" name="Tijdelijke aanduiding voor datum 3">
            <a:extLst>
              <a:ext uri="{FF2B5EF4-FFF2-40B4-BE49-F238E27FC236}">
                <a16:creationId xmlns:a16="http://schemas.microsoft.com/office/drawing/2014/main" id="{38B4ADE6-9948-6E9D-57A8-70C0F26C102D}"/>
              </a:ext>
            </a:extLst>
          </p:cNvPr>
          <p:cNvSpPr>
            <a:spLocks noGrp="1"/>
          </p:cNvSpPr>
          <p:nvPr>
            <p:ph type="dt" sz="half" idx="10"/>
          </p:nvPr>
        </p:nvSpPr>
        <p:spPr>
          <a:xfrm>
            <a:off x="804672" y="6356350"/>
            <a:ext cx="2743200" cy="365125"/>
          </a:xfrm>
        </p:spPr>
        <p:txBody>
          <a:bodyPr>
            <a:normAutofit/>
          </a:bodyPr>
          <a:lstStyle/>
          <a:p>
            <a:pPr>
              <a:spcAft>
                <a:spcPts val="600"/>
              </a:spcAft>
            </a:pPr>
            <a:r>
              <a:rPr lang="nl-NL"/>
              <a:t>20 April 2026</a:t>
            </a:r>
            <a:endParaRPr lang="nl-NL" dirty="0"/>
          </a:p>
        </p:txBody>
      </p:sp>
      <p:sp>
        <p:nvSpPr>
          <p:cNvPr id="19" name="Rechthoek 18">
            <a:extLst>
              <a:ext uri="{FF2B5EF4-FFF2-40B4-BE49-F238E27FC236}">
                <a16:creationId xmlns:a16="http://schemas.microsoft.com/office/drawing/2014/main" id="{B532D279-6938-09E4-9B24-239B1302CE88}"/>
              </a:ext>
            </a:extLst>
          </p:cNvPr>
          <p:cNvSpPr/>
          <p:nvPr/>
        </p:nvSpPr>
        <p:spPr>
          <a:xfrm>
            <a:off x="1374228" y="6248400"/>
            <a:ext cx="107244" cy="2223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79F93AD8-A203-B094-A58A-F27F586F7BDE}"/>
              </a:ext>
            </a:extLst>
          </p:cNvPr>
          <p:cNvSpPr/>
          <p:nvPr/>
        </p:nvSpPr>
        <p:spPr>
          <a:xfrm>
            <a:off x="6075394" y="6219825"/>
            <a:ext cx="107244" cy="2223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a:extLst>
              <a:ext uri="{FF2B5EF4-FFF2-40B4-BE49-F238E27FC236}">
                <a16:creationId xmlns:a16="http://schemas.microsoft.com/office/drawing/2014/main" id="{AF539B49-2571-9049-1571-5FF0A460E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3" y="2969322"/>
            <a:ext cx="3477452" cy="5243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47F56231-B4F6-CEF0-A5D3-4D256C69A7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241" t="71247" b="1"/>
          <a:stretch>
            <a:fillRect/>
          </a:stretch>
        </p:blipFill>
        <p:spPr bwMode="auto">
          <a:xfrm>
            <a:off x="7442909" y="3106445"/>
            <a:ext cx="2733243" cy="2500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BE20C14C-F2B8-DF17-076B-E23DFB82C0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3388"/>
          <a:stretch>
            <a:fillRect/>
          </a:stretch>
        </p:blipFill>
        <p:spPr bwMode="auto">
          <a:xfrm>
            <a:off x="3381090" y="3647004"/>
            <a:ext cx="3361535" cy="5469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6FB2CC33-23AE-674C-C252-D8944FFDF63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963" t="60852"/>
          <a:stretch>
            <a:fillRect/>
          </a:stretch>
        </p:blipFill>
        <p:spPr bwMode="auto">
          <a:xfrm>
            <a:off x="6958067" y="3690945"/>
            <a:ext cx="2734737" cy="33946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263511CF-265B-C0E1-F5DD-3D2A6F126FC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 b="32942"/>
          <a:stretch>
            <a:fillRect/>
          </a:stretch>
        </p:blipFill>
        <p:spPr bwMode="auto">
          <a:xfrm>
            <a:off x="3856111" y="4330498"/>
            <a:ext cx="3339188" cy="5469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74DEC617-8BA4-9281-38AC-F91BACC4D59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96" t="67173" b="-2995"/>
          <a:stretch>
            <a:fillRect/>
          </a:stretch>
        </p:blipFill>
        <p:spPr bwMode="auto">
          <a:xfrm>
            <a:off x="7411609" y="4438705"/>
            <a:ext cx="2571306" cy="2921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a:extLst>
              <a:ext uri="{FF2B5EF4-FFF2-40B4-BE49-F238E27FC236}">
                <a16:creationId xmlns:a16="http://schemas.microsoft.com/office/drawing/2014/main" id="{840F3965-17FD-248E-3B4E-D3576FDCC4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0436" y="3164634"/>
            <a:ext cx="231886" cy="1671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CA4551F1-BF67-35DE-175A-4C8E8257D3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27088" y="3836925"/>
            <a:ext cx="231886" cy="1671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a:extLst>
              <a:ext uri="{FF2B5EF4-FFF2-40B4-BE49-F238E27FC236}">
                <a16:creationId xmlns:a16="http://schemas.microsoft.com/office/drawing/2014/main" id="{8C3A1462-12E2-1483-1989-7271B16436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20302" y="4520420"/>
            <a:ext cx="231886" cy="1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231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4043E5-2E47-99D1-264F-1C5BDBA87A43}"/>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C64B6072-ACCD-02E1-EAAF-8B99679A2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69D619E-CBBB-7961-1B69-BA46A6A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A190B6FA-3EF7-EC22-A7BD-F225F5DD14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36" name="Freeform: Shape 35">
              <a:extLst>
                <a:ext uri="{FF2B5EF4-FFF2-40B4-BE49-F238E27FC236}">
                  <a16:creationId xmlns:a16="http://schemas.microsoft.com/office/drawing/2014/main" id="{139B94B1-9F43-30F4-1E9D-57D7D5360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A96FA65F-525A-E01E-13D7-DCC52D33A7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F3891C0-1F6F-90A7-3FE8-EFF3DC1D1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DC459A9-4AB5-5DA0-B338-3F2C5CDC5C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2C3DE573-EFE7-0F28-8C7C-9F9100617F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42" name="Freeform: Shape 41">
              <a:extLst>
                <a:ext uri="{FF2B5EF4-FFF2-40B4-BE49-F238E27FC236}">
                  <a16:creationId xmlns:a16="http://schemas.microsoft.com/office/drawing/2014/main" id="{01E06371-FD85-E7E9-5519-67FA50512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0FBB5D1C-E5F8-FF0A-3847-B2C729765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280E398E-D87B-F128-6A1A-347828F4E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5" name="Freeform: Shape 44">
              <a:extLst>
                <a:ext uri="{FF2B5EF4-FFF2-40B4-BE49-F238E27FC236}">
                  <a16:creationId xmlns:a16="http://schemas.microsoft.com/office/drawing/2014/main" id="{1CE3490B-D002-DF9D-AA95-A61EB333E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jdelijke aanduiding voor dianummer 2">
            <a:extLst>
              <a:ext uri="{FF2B5EF4-FFF2-40B4-BE49-F238E27FC236}">
                <a16:creationId xmlns:a16="http://schemas.microsoft.com/office/drawing/2014/main" id="{A25CAB1C-FCEA-7628-EC3D-500A97CC4647}"/>
              </a:ext>
            </a:extLst>
          </p:cNvPr>
          <p:cNvSpPr>
            <a:spLocks noGrp="1"/>
          </p:cNvSpPr>
          <p:nvPr>
            <p:ph type="sldNum" sz="quarter" idx="12"/>
          </p:nvPr>
        </p:nvSpPr>
        <p:spPr/>
        <p:txBody>
          <a:bodyPr/>
          <a:lstStyle/>
          <a:p>
            <a:fld id="{158510D5-3426-4C62-991C-1ECF059CB502}" type="slidenum">
              <a:rPr lang="nl-NL" smtClean="0"/>
              <a:t>23</a:t>
            </a:fld>
            <a:endParaRPr lang="nl-NL" dirty="0"/>
          </a:p>
        </p:txBody>
      </p:sp>
      <p:sp>
        <p:nvSpPr>
          <p:cNvPr id="5" name="Tijdelijke aanduiding voor voettekst 4">
            <a:extLst>
              <a:ext uri="{FF2B5EF4-FFF2-40B4-BE49-F238E27FC236}">
                <a16:creationId xmlns:a16="http://schemas.microsoft.com/office/drawing/2014/main" id="{28BC30CC-CAFA-E419-9B9A-7F9C64653A1A}"/>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sp>
        <p:nvSpPr>
          <p:cNvPr id="6" name="Tijdelijke aanduiding voor datum 3">
            <a:extLst>
              <a:ext uri="{FF2B5EF4-FFF2-40B4-BE49-F238E27FC236}">
                <a16:creationId xmlns:a16="http://schemas.microsoft.com/office/drawing/2014/main" id="{3B5E60D4-0770-3011-3A19-6759153731EA}"/>
              </a:ext>
            </a:extLst>
          </p:cNvPr>
          <p:cNvSpPr>
            <a:spLocks noGrp="1"/>
          </p:cNvSpPr>
          <p:nvPr>
            <p:ph type="dt" sz="half" idx="10"/>
          </p:nvPr>
        </p:nvSpPr>
        <p:spPr>
          <a:xfrm>
            <a:off x="804672" y="6356350"/>
            <a:ext cx="2743200" cy="365125"/>
          </a:xfrm>
        </p:spPr>
        <p:txBody>
          <a:bodyPr>
            <a:normAutofit/>
          </a:bodyPr>
          <a:lstStyle/>
          <a:p>
            <a:pPr>
              <a:spcAft>
                <a:spcPts val="600"/>
              </a:spcAft>
            </a:pPr>
            <a:r>
              <a:rPr lang="nl-NL" dirty="0"/>
              <a:t>20 April 2026</a:t>
            </a:r>
          </a:p>
        </p:txBody>
      </p:sp>
      <p:sp>
        <p:nvSpPr>
          <p:cNvPr id="7" name="Tijdelijke aanduiding voor inhoud 2">
            <a:extLst>
              <a:ext uri="{FF2B5EF4-FFF2-40B4-BE49-F238E27FC236}">
                <a16:creationId xmlns:a16="http://schemas.microsoft.com/office/drawing/2014/main" id="{87B6CE80-4AAA-7143-F67B-0F4EE00EEDDC}"/>
              </a:ext>
            </a:extLst>
          </p:cNvPr>
          <p:cNvSpPr txBox="1">
            <a:spLocks/>
          </p:cNvSpPr>
          <p:nvPr/>
        </p:nvSpPr>
        <p:spPr>
          <a:xfrm>
            <a:off x="620487" y="1180618"/>
            <a:ext cx="11310256" cy="569610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dirty="0" err="1"/>
              <a:t>Tested</a:t>
            </a:r>
            <a:r>
              <a:rPr lang="nl-NL" sz="2400" dirty="0"/>
              <a:t>:</a:t>
            </a:r>
            <a:endParaRPr lang="nl-NL" dirty="0"/>
          </a:p>
          <a:p>
            <a:pPr lvl="1"/>
            <a:r>
              <a:rPr lang="nl-NL" dirty="0" err="1"/>
              <a:t>Spline</a:t>
            </a:r>
            <a:r>
              <a:rPr lang="nl-NL" dirty="0"/>
              <a:t> knots independent </a:t>
            </a:r>
          </a:p>
          <a:p>
            <a:pPr lvl="1"/>
            <a:r>
              <a:rPr lang="nl-NL" dirty="0"/>
              <a:t>Time range independent</a:t>
            </a:r>
          </a:p>
          <a:p>
            <a:pPr lvl="1"/>
            <a:r>
              <a:rPr lang="nl-NL" dirty="0"/>
              <a:t>Constants independent</a:t>
            </a:r>
          </a:p>
          <a:p>
            <a:pPr lvl="1"/>
            <a:r>
              <a:rPr lang="nl-NL" dirty="0" err="1"/>
              <a:t>Resolution</a:t>
            </a:r>
            <a:r>
              <a:rPr lang="nl-NL" dirty="0"/>
              <a:t> model: in </a:t>
            </a:r>
            <a:r>
              <a:rPr lang="nl-NL" dirty="0" err="1"/>
              <a:t>progress</a:t>
            </a:r>
            <a:r>
              <a:rPr lang="nl-NL" dirty="0"/>
              <a:t>         </a:t>
            </a:r>
          </a:p>
          <a:p>
            <a:pPr lvl="1"/>
            <a:r>
              <a:rPr lang="nl-NL" dirty="0" err="1"/>
              <a:t>Spline</a:t>
            </a:r>
            <a:r>
              <a:rPr lang="nl-NL" dirty="0"/>
              <a:t> para</a:t>
            </a:r>
            <a:r>
              <a:rPr lang="nl-NL" dirty="0">
                <a:solidFill>
                  <a:schemeClr val="tx1">
                    <a:lumMod val="95000"/>
                    <a:lumOff val="5000"/>
                  </a:schemeClr>
                </a:solidFill>
              </a:rPr>
              <a:t>m</a:t>
            </a:r>
            <a:r>
              <a:rPr lang="nl-NL" dirty="0"/>
              <a:t>eters: in </a:t>
            </a:r>
            <a:r>
              <a:rPr lang="nl-NL" dirty="0" err="1"/>
              <a:t>progress</a:t>
            </a:r>
            <a:endParaRPr lang="nl-NL" dirty="0"/>
          </a:p>
        </p:txBody>
      </p:sp>
      <p:sp>
        <p:nvSpPr>
          <p:cNvPr id="4" name="Titel 1">
            <a:extLst>
              <a:ext uri="{FF2B5EF4-FFF2-40B4-BE49-F238E27FC236}">
                <a16:creationId xmlns:a16="http://schemas.microsoft.com/office/drawing/2014/main" id="{01B6C6E4-28C3-1DE0-A9AE-3D683038C0F3}"/>
              </a:ext>
            </a:extLst>
          </p:cNvPr>
          <p:cNvSpPr txBox="1">
            <a:spLocks/>
          </p:cNvSpPr>
          <p:nvPr/>
        </p:nvSpPr>
        <p:spPr>
          <a:xfrm>
            <a:off x="2110187" y="964896"/>
            <a:ext cx="8032279" cy="6948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600" dirty="0" err="1"/>
              <a:t>Systematic</a:t>
            </a:r>
            <a:r>
              <a:rPr lang="nl-NL" sz="3600" dirty="0"/>
              <a:t> </a:t>
            </a:r>
            <a:r>
              <a:rPr lang="nl-NL" sz="3600" dirty="0" err="1"/>
              <a:t>uncertainties</a:t>
            </a:r>
            <a:r>
              <a:rPr lang="nl-NL" sz="3600" dirty="0"/>
              <a:t>        </a:t>
            </a:r>
          </a:p>
        </p:txBody>
      </p:sp>
    </p:spTree>
    <p:extLst>
      <p:ext uri="{BB962C8B-B14F-4D97-AF65-F5344CB8AC3E}">
        <p14:creationId xmlns:p14="http://schemas.microsoft.com/office/powerpoint/2010/main" val="3241236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F850D7-4E15-0A40-E9CA-0C1395409EA0}"/>
            </a:ext>
          </a:extLst>
        </p:cNvPr>
        <p:cNvGrpSpPr/>
        <p:nvPr/>
      </p:nvGrpSpPr>
      <p:grpSpPr>
        <a:xfrm>
          <a:off x="0" y="0"/>
          <a:ext cx="0" cy="0"/>
          <a:chOff x="0" y="0"/>
          <a:chExt cx="0" cy="0"/>
        </a:xfrm>
      </p:grpSpPr>
      <p:sp useBgFill="1">
        <p:nvSpPr>
          <p:cNvPr id="1079" name="Rectangle 1078">
            <a:extLst>
              <a:ext uri="{FF2B5EF4-FFF2-40B4-BE49-F238E27FC236}">
                <a16:creationId xmlns:a16="http://schemas.microsoft.com/office/drawing/2014/main" id="{C71633E3-EC71-4520-448E-AA94898AE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Rectangle 1080">
            <a:extLst>
              <a:ext uri="{FF2B5EF4-FFF2-40B4-BE49-F238E27FC236}">
                <a16:creationId xmlns:a16="http://schemas.microsoft.com/office/drawing/2014/main" id="{F46B6E83-39FF-2719-7978-BF175D8B0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83" name="Freeform: Shape 1082">
            <a:extLst>
              <a:ext uri="{FF2B5EF4-FFF2-40B4-BE49-F238E27FC236}">
                <a16:creationId xmlns:a16="http://schemas.microsoft.com/office/drawing/2014/main" id="{72BF054B-75D6-D399-6FC4-35380CF46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5" name="Group 1084">
            <a:extLst>
              <a:ext uri="{FF2B5EF4-FFF2-40B4-BE49-F238E27FC236}">
                <a16:creationId xmlns:a16="http://schemas.microsoft.com/office/drawing/2014/main" id="{D14974C1-95AA-4876-04C6-B6A46519C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086" name="Freeform: Shape 1085">
              <a:extLst>
                <a:ext uri="{FF2B5EF4-FFF2-40B4-BE49-F238E27FC236}">
                  <a16:creationId xmlns:a16="http://schemas.microsoft.com/office/drawing/2014/main" id="{5952D9EC-D6A5-E98B-C188-B87983309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7" name="Freeform: Shape 1086">
              <a:extLst>
                <a:ext uri="{FF2B5EF4-FFF2-40B4-BE49-F238E27FC236}">
                  <a16:creationId xmlns:a16="http://schemas.microsoft.com/office/drawing/2014/main" id="{1C55A27B-D89E-8AE9-D7BC-D097C9AD4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8" name="Freeform: Shape 1087">
              <a:extLst>
                <a:ext uri="{FF2B5EF4-FFF2-40B4-BE49-F238E27FC236}">
                  <a16:creationId xmlns:a16="http://schemas.microsoft.com/office/drawing/2014/main" id="{6FCAFF62-9483-8431-04E3-A0841A140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9" name="Freeform: Shape 1088">
              <a:extLst>
                <a:ext uri="{FF2B5EF4-FFF2-40B4-BE49-F238E27FC236}">
                  <a16:creationId xmlns:a16="http://schemas.microsoft.com/office/drawing/2014/main" id="{1A4E69EE-083C-7FE9-B737-A42CBC53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0" name="Freeform: Shape 1089">
              <a:extLst>
                <a:ext uri="{FF2B5EF4-FFF2-40B4-BE49-F238E27FC236}">
                  <a16:creationId xmlns:a16="http://schemas.microsoft.com/office/drawing/2014/main" id="{F7B8B852-D98B-DAF9-F46F-3D146DAF6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1" name="Freeform: Shape 1090">
              <a:extLst>
                <a:ext uri="{FF2B5EF4-FFF2-40B4-BE49-F238E27FC236}">
                  <a16:creationId xmlns:a16="http://schemas.microsoft.com/office/drawing/2014/main" id="{2D3DD77D-905E-1DC4-812D-E285BA31F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2" name="Freeform: Shape 1091">
              <a:extLst>
                <a:ext uri="{FF2B5EF4-FFF2-40B4-BE49-F238E27FC236}">
                  <a16:creationId xmlns:a16="http://schemas.microsoft.com/office/drawing/2014/main" id="{2D5360F0-45C2-4E6D-E1A4-9507BA12A6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el 1">
            <a:extLst>
              <a:ext uri="{FF2B5EF4-FFF2-40B4-BE49-F238E27FC236}">
                <a16:creationId xmlns:a16="http://schemas.microsoft.com/office/drawing/2014/main" id="{B5DC3290-EADC-489B-B5AE-D51B473A2243}"/>
              </a:ext>
            </a:extLst>
          </p:cNvPr>
          <p:cNvSpPr>
            <a:spLocks noGrp="1"/>
          </p:cNvSpPr>
          <p:nvPr>
            <p:ph type="ctrTitle"/>
          </p:nvPr>
        </p:nvSpPr>
        <p:spPr>
          <a:xfrm>
            <a:off x="3315471" y="811119"/>
            <a:ext cx="5803175" cy="1129381"/>
          </a:xfrm>
        </p:spPr>
        <p:txBody>
          <a:bodyPr anchor="b">
            <a:normAutofit/>
          </a:bodyPr>
          <a:lstStyle/>
          <a:p>
            <a:r>
              <a:rPr lang="nl-NL" sz="5200" dirty="0"/>
              <a:t>Summary &amp; outlook</a:t>
            </a:r>
          </a:p>
        </p:txBody>
      </p:sp>
      <p:sp>
        <p:nvSpPr>
          <p:cNvPr id="3" name="Ondertitel 2">
            <a:extLst>
              <a:ext uri="{FF2B5EF4-FFF2-40B4-BE49-F238E27FC236}">
                <a16:creationId xmlns:a16="http://schemas.microsoft.com/office/drawing/2014/main" id="{9FAADBE6-39A5-A8DA-B61E-0E89FD4E8519}"/>
              </a:ext>
            </a:extLst>
          </p:cNvPr>
          <p:cNvSpPr>
            <a:spLocks noGrp="1"/>
          </p:cNvSpPr>
          <p:nvPr>
            <p:ph type="subTitle" idx="1"/>
          </p:nvPr>
        </p:nvSpPr>
        <p:spPr>
          <a:xfrm>
            <a:off x="3039893" y="2222795"/>
            <a:ext cx="8913212" cy="3415531"/>
          </a:xfrm>
        </p:spPr>
        <p:txBody>
          <a:bodyPr>
            <a:normAutofit/>
          </a:bodyPr>
          <a:lstStyle/>
          <a:p>
            <a:pPr marL="342900" indent="-342900" algn="l">
              <a:buFont typeface="Arial" panose="020B0604020202020204" pitchFamily="34" charset="0"/>
              <a:buChar char="•"/>
            </a:pPr>
            <a:r>
              <a:rPr lang="nl-NL" dirty="0"/>
              <a:t>My </a:t>
            </a:r>
            <a:r>
              <a:rPr lang="nl-NL" dirty="0" err="1"/>
              <a:t>re</a:t>
            </a:r>
            <a:r>
              <a:rPr lang="nl-NL" dirty="0" err="1">
                <a:solidFill>
                  <a:srgbClr val="FF0000"/>
                </a:solidFill>
              </a:rPr>
              <a:t>s</a:t>
            </a:r>
            <a:r>
              <a:rPr lang="nl-NL" dirty="0" err="1"/>
              <a:t>ult</a:t>
            </a:r>
            <a:r>
              <a:rPr lang="nl-NL" dirty="0"/>
              <a:t>:                                                              </a:t>
            </a:r>
          </a:p>
          <a:p>
            <a:pPr algn="l"/>
            <a:r>
              <a:rPr lang="nl-NL" dirty="0"/>
              <a:t>         </a:t>
            </a:r>
          </a:p>
          <a:p>
            <a:pPr marL="342900" indent="-342900" algn="l">
              <a:buFont typeface="Arial" panose="020B0604020202020204" pitchFamily="34" charset="0"/>
              <a:buChar char="•"/>
            </a:pPr>
            <a:r>
              <a:rPr lang="en-US" dirty="0"/>
              <a:t>SM prediction:                          	             [1]	</a:t>
            </a:r>
          </a:p>
          <a:p>
            <a:pPr algn="l"/>
            <a:r>
              <a:rPr lang="nl-NL" dirty="0"/>
              <a:t> </a:t>
            </a:r>
          </a:p>
          <a:p>
            <a:pPr marL="342900" indent="-342900" algn="l">
              <a:buFont typeface="Arial" panose="020B0604020202020204" pitchFamily="34" charset="0"/>
              <a:buChar char="•"/>
            </a:pPr>
            <a:r>
              <a:rPr lang="en-US" dirty="0"/>
              <a:t>World average:        		          [2]</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Better than world average!</a:t>
            </a:r>
          </a:p>
          <a:p>
            <a:pPr marL="342900" indent="-342900" algn="l">
              <a:buFont typeface="Arial" panose="020B0604020202020204" pitchFamily="34" charset="0"/>
              <a:buChar char="•"/>
            </a:pPr>
            <a:endParaRPr lang="nl-NL" sz="2800" dirty="0"/>
          </a:p>
          <a:p>
            <a:pPr marL="342900" indent="-342900" algn="l">
              <a:buFont typeface="Arial" panose="020B0604020202020204" pitchFamily="34" charset="0"/>
              <a:buChar char="•"/>
            </a:pPr>
            <a:endParaRPr lang="nl-NL" sz="2800" dirty="0"/>
          </a:p>
        </p:txBody>
      </p:sp>
      <p:grpSp>
        <p:nvGrpSpPr>
          <p:cNvPr id="1094" name="Group 1093">
            <a:extLst>
              <a:ext uri="{FF2B5EF4-FFF2-40B4-BE49-F238E27FC236}">
                <a16:creationId xmlns:a16="http://schemas.microsoft.com/office/drawing/2014/main" id="{0B92CC6D-B61F-E873-3476-C65395EBBE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42" y="2854"/>
            <a:ext cx="2783421" cy="2406445"/>
            <a:chOff x="-305" y="-4155"/>
            <a:chExt cx="2514948" cy="2174333"/>
          </a:xfrm>
        </p:grpSpPr>
        <p:sp>
          <p:nvSpPr>
            <p:cNvPr id="1095" name="Freeform: Shape 1094">
              <a:extLst>
                <a:ext uri="{FF2B5EF4-FFF2-40B4-BE49-F238E27FC236}">
                  <a16:creationId xmlns:a16="http://schemas.microsoft.com/office/drawing/2014/main" id="{BD411296-64B1-F018-EF5B-F1EAA57C30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Freeform: Shape 1095">
              <a:extLst>
                <a:ext uri="{FF2B5EF4-FFF2-40B4-BE49-F238E27FC236}">
                  <a16:creationId xmlns:a16="http://schemas.microsoft.com/office/drawing/2014/main" id="{D64830A4-A541-588A-8B1D-4983AFA03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Freeform: Shape 1096">
              <a:extLst>
                <a:ext uri="{FF2B5EF4-FFF2-40B4-BE49-F238E27FC236}">
                  <a16:creationId xmlns:a16="http://schemas.microsoft.com/office/drawing/2014/main" id="{9AD0E57A-C8A5-4456-D323-031ED44DB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98" name="Freeform: Shape 1097">
              <a:extLst>
                <a:ext uri="{FF2B5EF4-FFF2-40B4-BE49-F238E27FC236}">
                  <a16:creationId xmlns:a16="http://schemas.microsoft.com/office/drawing/2014/main" id="{428E0EC6-94A4-9780-7D24-6E5CEB978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00" name="Group 1099">
            <a:extLst>
              <a:ext uri="{FF2B5EF4-FFF2-40B4-BE49-F238E27FC236}">
                <a16:creationId xmlns:a16="http://schemas.microsoft.com/office/drawing/2014/main" id="{C00E70CF-CBDE-4B10-8807-0C519A899D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17253" y="4456669"/>
            <a:ext cx="2783421" cy="2406445"/>
            <a:chOff x="-305" y="-4155"/>
            <a:chExt cx="2514948" cy="2174333"/>
          </a:xfrm>
        </p:grpSpPr>
        <p:sp>
          <p:nvSpPr>
            <p:cNvPr id="1101" name="Freeform: Shape 1100">
              <a:extLst>
                <a:ext uri="{FF2B5EF4-FFF2-40B4-BE49-F238E27FC236}">
                  <a16:creationId xmlns:a16="http://schemas.microsoft.com/office/drawing/2014/main" id="{0E503B22-C480-7868-7D06-47AC8AF25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Freeform: Shape 1101">
              <a:extLst>
                <a:ext uri="{FF2B5EF4-FFF2-40B4-BE49-F238E27FC236}">
                  <a16:creationId xmlns:a16="http://schemas.microsoft.com/office/drawing/2014/main" id="{88D3D813-C455-840E-4B99-9D4B8778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Freeform: Shape 1102">
              <a:extLst>
                <a:ext uri="{FF2B5EF4-FFF2-40B4-BE49-F238E27FC236}">
                  <a16:creationId xmlns:a16="http://schemas.microsoft.com/office/drawing/2014/main" id="{F11E6804-EDED-24F3-ADFA-DB7294782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104" name="Freeform: Shape 1103">
              <a:extLst>
                <a:ext uri="{FF2B5EF4-FFF2-40B4-BE49-F238E27FC236}">
                  <a16:creationId xmlns:a16="http://schemas.microsoft.com/office/drawing/2014/main" id="{EDBD2EDA-8428-6B00-E8A7-C548A50A1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jdelijke aanduiding voor datum 3">
            <a:extLst>
              <a:ext uri="{FF2B5EF4-FFF2-40B4-BE49-F238E27FC236}">
                <a16:creationId xmlns:a16="http://schemas.microsoft.com/office/drawing/2014/main" id="{0AD200AB-883A-6519-40D9-838820CC45A3}"/>
              </a:ext>
            </a:extLst>
          </p:cNvPr>
          <p:cNvSpPr>
            <a:spLocks noGrp="1"/>
          </p:cNvSpPr>
          <p:nvPr>
            <p:ph type="dt" sz="half" idx="10"/>
          </p:nvPr>
        </p:nvSpPr>
        <p:spPr>
          <a:xfrm>
            <a:off x="804672" y="6356350"/>
            <a:ext cx="2743200" cy="365125"/>
          </a:xfrm>
        </p:spPr>
        <p:txBody>
          <a:bodyPr>
            <a:normAutofit/>
          </a:bodyPr>
          <a:lstStyle/>
          <a:p>
            <a:pPr>
              <a:spcAft>
                <a:spcPts val="600"/>
              </a:spcAft>
            </a:pPr>
            <a:r>
              <a:rPr lang="nl-NL" dirty="0"/>
              <a:t>20 April 2026</a:t>
            </a:r>
          </a:p>
        </p:txBody>
      </p:sp>
      <p:sp>
        <p:nvSpPr>
          <p:cNvPr id="5" name="Tijdelijke aanduiding voor voettekst 4">
            <a:extLst>
              <a:ext uri="{FF2B5EF4-FFF2-40B4-BE49-F238E27FC236}">
                <a16:creationId xmlns:a16="http://schemas.microsoft.com/office/drawing/2014/main" id="{54920576-83E1-9F9C-5614-D87FD32B8EFE}"/>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sp>
        <p:nvSpPr>
          <p:cNvPr id="6" name="Tijdelijke aanduiding voor dianummer 2">
            <a:extLst>
              <a:ext uri="{FF2B5EF4-FFF2-40B4-BE49-F238E27FC236}">
                <a16:creationId xmlns:a16="http://schemas.microsoft.com/office/drawing/2014/main" id="{8C634EF7-B6F1-8205-B0CA-D184E8290F04}"/>
              </a:ext>
            </a:extLst>
          </p:cNvPr>
          <p:cNvSpPr>
            <a:spLocks noGrp="1"/>
          </p:cNvSpPr>
          <p:nvPr>
            <p:ph type="sldNum" sz="quarter" idx="12"/>
          </p:nvPr>
        </p:nvSpPr>
        <p:spPr>
          <a:xfrm>
            <a:off x="8610600" y="6356350"/>
            <a:ext cx="2743200" cy="365125"/>
          </a:xfrm>
        </p:spPr>
        <p:txBody>
          <a:bodyPr/>
          <a:lstStyle/>
          <a:p>
            <a:fld id="{158510D5-3426-4C62-991C-1ECF059CB502}" type="slidenum">
              <a:rPr lang="nl-NL" smtClean="0"/>
              <a:t>24</a:t>
            </a:fld>
            <a:endParaRPr lang="nl-NL" dirty="0"/>
          </a:p>
        </p:txBody>
      </p:sp>
      <p:pic>
        <p:nvPicPr>
          <p:cNvPr id="7" name="Picture 2">
            <a:extLst>
              <a:ext uri="{FF2B5EF4-FFF2-40B4-BE49-F238E27FC236}">
                <a16:creationId xmlns:a16="http://schemas.microsoft.com/office/drawing/2014/main" id="{66B0E76E-A960-7474-C3B7-5EF37915CE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32942"/>
          <a:stretch>
            <a:fillRect/>
          </a:stretch>
        </p:blipFill>
        <p:spPr bwMode="auto">
          <a:xfrm>
            <a:off x="4825256" y="2107841"/>
            <a:ext cx="3937979" cy="6450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F7372A5D-E5A6-0C9C-BDB0-7AC782232B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0614" y="3069917"/>
            <a:ext cx="2959005" cy="5602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6744DE82-4CD0-7AFE-C70B-63FC6B571E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8806" y="3973844"/>
            <a:ext cx="2714391" cy="560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127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9" name="Rectangle 1078">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Rectangle 1080">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83" name="Freeform: Shape 1082">
            <a:extLst>
              <a:ext uri="{FF2B5EF4-FFF2-40B4-BE49-F238E27FC236}">
                <a16:creationId xmlns:a16="http://schemas.microsoft.com/office/drawing/2014/main" id="{CBCB02B1-1B82-403C-B7D2-E2CED1882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5" name="Group 1084">
            <a:extLst>
              <a:ext uri="{FF2B5EF4-FFF2-40B4-BE49-F238E27FC236}">
                <a16:creationId xmlns:a16="http://schemas.microsoft.com/office/drawing/2014/main" id="{CCDE13A7-6382-4A67-BEBE-4FF1F37C7F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086" name="Freeform: Shape 1085">
              <a:extLst>
                <a:ext uri="{FF2B5EF4-FFF2-40B4-BE49-F238E27FC236}">
                  <a16:creationId xmlns:a16="http://schemas.microsoft.com/office/drawing/2014/main" id="{E9978FC9-2E40-4257-8D97-FAB20CA4B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7" name="Freeform: Shape 1086">
              <a:extLst>
                <a:ext uri="{FF2B5EF4-FFF2-40B4-BE49-F238E27FC236}">
                  <a16:creationId xmlns:a16="http://schemas.microsoft.com/office/drawing/2014/main" id="{740ABB98-77BA-4C40-8121-34D196E58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8" name="Freeform: Shape 1087">
              <a:extLst>
                <a:ext uri="{FF2B5EF4-FFF2-40B4-BE49-F238E27FC236}">
                  <a16:creationId xmlns:a16="http://schemas.microsoft.com/office/drawing/2014/main" id="{41AA752E-66C1-4835-8A3C-55647515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9" name="Freeform: Shape 1088">
              <a:extLst>
                <a:ext uri="{FF2B5EF4-FFF2-40B4-BE49-F238E27FC236}">
                  <a16:creationId xmlns:a16="http://schemas.microsoft.com/office/drawing/2014/main" id="{EE9555AB-2295-4939-AEC9-B2CBFCB4C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0" name="Freeform: Shape 1089">
              <a:extLst>
                <a:ext uri="{FF2B5EF4-FFF2-40B4-BE49-F238E27FC236}">
                  <a16:creationId xmlns:a16="http://schemas.microsoft.com/office/drawing/2014/main" id="{97499201-5A2C-48B3-9B02-5519B8829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1" name="Freeform: Shape 1090">
              <a:extLst>
                <a:ext uri="{FF2B5EF4-FFF2-40B4-BE49-F238E27FC236}">
                  <a16:creationId xmlns:a16="http://schemas.microsoft.com/office/drawing/2014/main" id="{D3FC2AE7-C60C-4C48-BCAE-410BB6C3D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2" name="Freeform: Shape 1091">
              <a:extLst>
                <a:ext uri="{FF2B5EF4-FFF2-40B4-BE49-F238E27FC236}">
                  <a16:creationId xmlns:a16="http://schemas.microsoft.com/office/drawing/2014/main" id="{40EA1593-6BC9-441E-8F3C-46DD50F81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el 1">
            <a:extLst>
              <a:ext uri="{FF2B5EF4-FFF2-40B4-BE49-F238E27FC236}">
                <a16:creationId xmlns:a16="http://schemas.microsoft.com/office/drawing/2014/main" id="{757B2088-9F5A-36BC-1B72-2B5FE1D469BF}"/>
              </a:ext>
            </a:extLst>
          </p:cNvPr>
          <p:cNvSpPr>
            <a:spLocks noGrp="1"/>
          </p:cNvSpPr>
          <p:nvPr>
            <p:ph type="ctrTitle"/>
          </p:nvPr>
        </p:nvSpPr>
        <p:spPr>
          <a:xfrm>
            <a:off x="3315471" y="811119"/>
            <a:ext cx="5803175" cy="1129381"/>
          </a:xfrm>
        </p:spPr>
        <p:txBody>
          <a:bodyPr anchor="b">
            <a:normAutofit/>
          </a:bodyPr>
          <a:lstStyle/>
          <a:p>
            <a:r>
              <a:rPr lang="nl-NL" sz="5200" dirty="0"/>
              <a:t>Summary &amp; outlook</a:t>
            </a:r>
          </a:p>
        </p:txBody>
      </p:sp>
      <p:sp>
        <p:nvSpPr>
          <p:cNvPr id="3" name="Ondertitel 2">
            <a:extLst>
              <a:ext uri="{FF2B5EF4-FFF2-40B4-BE49-F238E27FC236}">
                <a16:creationId xmlns:a16="http://schemas.microsoft.com/office/drawing/2014/main" id="{FB160833-89F4-631C-A61F-9926F05DA286}"/>
              </a:ext>
            </a:extLst>
          </p:cNvPr>
          <p:cNvSpPr>
            <a:spLocks noGrp="1"/>
          </p:cNvSpPr>
          <p:nvPr>
            <p:ph type="subTitle" idx="1"/>
          </p:nvPr>
        </p:nvSpPr>
        <p:spPr>
          <a:xfrm>
            <a:off x="2519351" y="2555831"/>
            <a:ext cx="7326629" cy="2940965"/>
          </a:xfrm>
        </p:spPr>
        <p:txBody>
          <a:bodyPr>
            <a:normAutofit/>
          </a:bodyPr>
          <a:lstStyle/>
          <a:p>
            <a:pPr marL="342900" indent="-342900">
              <a:buFont typeface="Arial" panose="020B0604020202020204" pitchFamily="34" charset="0"/>
              <a:buChar char="•"/>
            </a:pPr>
            <a:r>
              <a:rPr lang="nl-NL" dirty="0" err="1"/>
              <a:t>RooSimultaneous</a:t>
            </a:r>
            <a:r>
              <a:rPr lang="nl-NL" dirty="0"/>
              <a:t> </a:t>
            </a:r>
            <a:r>
              <a:rPr lang="nl-NL" dirty="0" err="1"/>
              <a:t>better</a:t>
            </a:r>
            <a:r>
              <a:rPr lang="nl-NL" dirty="0"/>
              <a:t> </a:t>
            </a:r>
            <a:r>
              <a:rPr lang="nl-NL" dirty="0" err="1"/>
              <a:t>than</a:t>
            </a:r>
            <a:r>
              <a:rPr lang="nl-NL" dirty="0"/>
              <a:t> 2 separate fits</a:t>
            </a:r>
          </a:p>
          <a:p>
            <a:pPr marL="342900" indent="-342900">
              <a:buFont typeface="Arial" panose="020B0604020202020204" pitchFamily="34" charset="0"/>
              <a:buChar char="•"/>
            </a:pPr>
            <a:r>
              <a:rPr lang="nl-NL" dirty="0" err="1"/>
              <a:t>Kplus</a:t>
            </a:r>
            <a:r>
              <a:rPr lang="nl-NL" dirty="0"/>
              <a:t> control mode </a:t>
            </a:r>
            <a:r>
              <a:rPr lang="nl-NL" dirty="0" err="1"/>
              <a:t>for</a:t>
            </a:r>
            <a:r>
              <a:rPr lang="nl-NL" dirty="0"/>
              <a:t> </a:t>
            </a:r>
            <a:r>
              <a:rPr lang="nl-NL" dirty="0" err="1"/>
              <a:t>acceptance</a:t>
            </a:r>
            <a:r>
              <a:rPr lang="nl-NL" dirty="0"/>
              <a:t> model</a:t>
            </a:r>
          </a:p>
          <a:p>
            <a:pPr marL="342900" indent="-342900">
              <a:buFont typeface="Arial" panose="020B0604020202020204" pitchFamily="34" charset="0"/>
              <a:buChar char="•"/>
            </a:pPr>
            <a:r>
              <a:rPr lang="nl-NL" dirty="0" err="1"/>
              <a:t>Fitted</a:t>
            </a:r>
            <a:r>
              <a:rPr lang="nl-NL" dirty="0"/>
              <a:t> </a:t>
            </a:r>
            <a:r>
              <a:rPr lang="nl-NL" dirty="0" err="1"/>
              <a:t>Kshort</a:t>
            </a:r>
            <a:r>
              <a:rPr lang="nl-NL" dirty="0"/>
              <a:t> and </a:t>
            </a:r>
            <a:r>
              <a:rPr lang="nl-NL" dirty="0" err="1"/>
              <a:t>Kstar</a:t>
            </a:r>
            <a:r>
              <a:rPr lang="nl-NL" dirty="0"/>
              <a:t> </a:t>
            </a:r>
            <a:r>
              <a:rPr lang="nl-NL" dirty="0" err="1"/>
              <a:t>simultaneously</a:t>
            </a:r>
            <a:endParaRPr lang="nl-NL" dirty="0"/>
          </a:p>
          <a:p>
            <a:pPr marL="342900" indent="-342900">
              <a:buFont typeface="Arial" panose="020B0604020202020204" pitchFamily="34" charset="0"/>
              <a:buChar char="•"/>
            </a:pPr>
            <a:r>
              <a:rPr lang="nl-NL" dirty="0" err="1"/>
              <a:t>Tested</a:t>
            </a:r>
            <a:r>
              <a:rPr lang="nl-NL" dirty="0"/>
              <a:t> </a:t>
            </a:r>
            <a:r>
              <a:rPr lang="nl-NL" dirty="0" err="1"/>
              <a:t>systematics</a:t>
            </a:r>
            <a:endParaRPr lang="nl-NL" dirty="0"/>
          </a:p>
          <a:p>
            <a:pPr marL="342900" indent="-342900">
              <a:buFont typeface="Arial" panose="020B0604020202020204" pitchFamily="34" charset="0"/>
              <a:buChar char="•"/>
            </a:pPr>
            <a:r>
              <a:rPr lang="nl-NL" dirty="0" err="1"/>
              <a:t>Future</a:t>
            </a:r>
            <a:r>
              <a:rPr lang="nl-NL" dirty="0"/>
              <a:t> </a:t>
            </a:r>
            <a:r>
              <a:rPr lang="nl-NL" dirty="0" err="1"/>
              <a:t>work</a:t>
            </a:r>
            <a:r>
              <a:rPr lang="nl-NL" dirty="0"/>
              <a:t>: </a:t>
            </a:r>
            <a:r>
              <a:rPr lang="nl-NL" dirty="0" err="1"/>
              <a:t>resolution</a:t>
            </a:r>
            <a:r>
              <a:rPr lang="nl-NL" dirty="0"/>
              <a:t> model </a:t>
            </a:r>
            <a:r>
              <a:rPr lang="nl-NL" dirty="0" err="1"/>
              <a:t>for</a:t>
            </a:r>
            <a:r>
              <a:rPr lang="nl-NL" dirty="0"/>
              <a:t> this analysis</a:t>
            </a:r>
            <a:endParaRPr lang="nl-NL" sz="2800" dirty="0">
              <a:solidFill>
                <a:srgbClr val="FF0000"/>
              </a:solidFill>
            </a:endParaRPr>
          </a:p>
          <a:p>
            <a:pPr marL="342900" indent="-342900">
              <a:buFont typeface="Arial" panose="020B0604020202020204" pitchFamily="34" charset="0"/>
              <a:buChar char="•"/>
            </a:pPr>
            <a:endParaRPr lang="nl-NL" sz="2800" dirty="0"/>
          </a:p>
          <a:p>
            <a:pPr marL="342900" indent="-342900">
              <a:buFont typeface="Arial" panose="020B0604020202020204" pitchFamily="34" charset="0"/>
              <a:buChar char="•"/>
            </a:pPr>
            <a:endParaRPr lang="nl-NL" sz="2800" dirty="0"/>
          </a:p>
        </p:txBody>
      </p:sp>
      <p:grpSp>
        <p:nvGrpSpPr>
          <p:cNvPr id="1094" name="Group 1093">
            <a:extLst>
              <a:ext uri="{FF2B5EF4-FFF2-40B4-BE49-F238E27FC236}">
                <a16:creationId xmlns:a16="http://schemas.microsoft.com/office/drawing/2014/main" id="{17147D5D-F01F-4164-BD81-D10DC6F23E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42" y="2854"/>
            <a:ext cx="2783421" cy="2406445"/>
            <a:chOff x="-305" y="-4155"/>
            <a:chExt cx="2514948" cy="2174333"/>
          </a:xfrm>
        </p:grpSpPr>
        <p:sp>
          <p:nvSpPr>
            <p:cNvPr id="1095" name="Freeform: Shape 1094">
              <a:extLst>
                <a:ext uri="{FF2B5EF4-FFF2-40B4-BE49-F238E27FC236}">
                  <a16:creationId xmlns:a16="http://schemas.microsoft.com/office/drawing/2014/main" id="{F24C7412-3E2D-4708-8DC3-425A457A1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Freeform: Shape 1095">
              <a:extLst>
                <a:ext uri="{FF2B5EF4-FFF2-40B4-BE49-F238E27FC236}">
                  <a16:creationId xmlns:a16="http://schemas.microsoft.com/office/drawing/2014/main" id="{71483A6A-CB0B-4469-B09D-C9451F9B0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Freeform: Shape 1096">
              <a:extLst>
                <a:ext uri="{FF2B5EF4-FFF2-40B4-BE49-F238E27FC236}">
                  <a16:creationId xmlns:a16="http://schemas.microsoft.com/office/drawing/2014/main" id="{9A935E9D-EB55-46F3-BCCB-9CB918E87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98" name="Freeform: Shape 1097">
              <a:extLst>
                <a:ext uri="{FF2B5EF4-FFF2-40B4-BE49-F238E27FC236}">
                  <a16:creationId xmlns:a16="http://schemas.microsoft.com/office/drawing/2014/main" id="{8EDC5655-C7D7-4936-91EA-E188A96DC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00" name="Group 1099">
            <a:extLst>
              <a:ext uri="{FF2B5EF4-FFF2-40B4-BE49-F238E27FC236}">
                <a16:creationId xmlns:a16="http://schemas.microsoft.com/office/drawing/2014/main" id="{6D0E248E-80AB-4B35-BA8D-F940FCB443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17253" y="4456669"/>
            <a:ext cx="2783421" cy="2406445"/>
            <a:chOff x="-305" y="-4155"/>
            <a:chExt cx="2514948" cy="2174333"/>
          </a:xfrm>
        </p:grpSpPr>
        <p:sp>
          <p:nvSpPr>
            <p:cNvPr id="1101" name="Freeform: Shape 1100">
              <a:extLst>
                <a:ext uri="{FF2B5EF4-FFF2-40B4-BE49-F238E27FC236}">
                  <a16:creationId xmlns:a16="http://schemas.microsoft.com/office/drawing/2014/main" id="{F9E91B0A-66E8-4298-BAC6-004DBE491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Freeform: Shape 1101">
              <a:extLst>
                <a:ext uri="{FF2B5EF4-FFF2-40B4-BE49-F238E27FC236}">
                  <a16:creationId xmlns:a16="http://schemas.microsoft.com/office/drawing/2014/main" id="{0A629C66-36BD-487E-B1CD-ED026D778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Freeform: Shape 1102">
              <a:extLst>
                <a:ext uri="{FF2B5EF4-FFF2-40B4-BE49-F238E27FC236}">
                  <a16:creationId xmlns:a16="http://schemas.microsoft.com/office/drawing/2014/main" id="{A6BC2D2C-3D7D-4224-81BC-22C094C9FB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104" name="Freeform: Shape 1103">
              <a:extLst>
                <a:ext uri="{FF2B5EF4-FFF2-40B4-BE49-F238E27FC236}">
                  <a16:creationId xmlns:a16="http://schemas.microsoft.com/office/drawing/2014/main" id="{53BDF903-22C5-4312-8776-C2ABC3EDC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jdelijke aanduiding voor datum 3">
            <a:extLst>
              <a:ext uri="{FF2B5EF4-FFF2-40B4-BE49-F238E27FC236}">
                <a16:creationId xmlns:a16="http://schemas.microsoft.com/office/drawing/2014/main" id="{7C7F03B0-2697-763F-10B2-969A7B44084D}"/>
              </a:ext>
            </a:extLst>
          </p:cNvPr>
          <p:cNvSpPr>
            <a:spLocks noGrp="1"/>
          </p:cNvSpPr>
          <p:nvPr>
            <p:ph type="dt" sz="half" idx="10"/>
          </p:nvPr>
        </p:nvSpPr>
        <p:spPr>
          <a:xfrm>
            <a:off x="804672" y="6356350"/>
            <a:ext cx="2743200" cy="365125"/>
          </a:xfrm>
        </p:spPr>
        <p:txBody>
          <a:bodyPr>
            <a:normAutofit/>
          </a:bodyPr>
          <a:lstStyle/>
          <a:p>
            <a:pPr>
              <a:spcAft>
                <a:spcPts val="600"/>
              </a:spcAft>
            </a:pPr>
            <a:r>
              <a:rPr lang="nl-NL" dirty="0"/>
              <a:t>20 April 2026</a:t>
            </a:r>
          </a:p>
        </p:txBody>
      </p:sp>
      <p:sp>
        <p:nvSpPr>
          <p:cNvPr id="5" name="Tijdelijke aanduiding voor voettekst 4">
            <a:extLst>
              <a:ext uri="{FF2B5EF4-FFF2-40B4-BE49-F238E27FC236}">
                <a16:creationId xmlns:a16="http://schemas.microsoft.com/office/drawing/2014/main" id="{7A08B244-27ED-FB1F-61DB-7FF95D330473}"/>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sp>
        <p:nvSpPr>
          <p:cNvPr id="6" name="Tijdelijke aanduiding voor dianummer 2">
            <a:extLst>
              <a:ext uri="{FF2B5EF4-FFF2-40B4-BE49-F238E27FC236}">
                <a16:creationId xmlns:a16="http://schemas.microsoft.com/office/drawing/2014/main" id="{4CBECD38-A1DD-AA41-8550-CB9FBED19B65}"/>
              </a:ext>
            </a:extLst>
          </p:cNvPr>
          <p:cNvSpPr>
            <a:spLocks noGrp="1"/>
          </p:cNvSpPr>
          <p:nvPr>
            <p:ph type="sldNum" sz="quarter" idx="12"/>
          </p:nvPr>
        </p:nvSpPr>
        <p:spPr>
          <a:xfrm>
            <a:off x="8610600" y="6356350"/>
            <a:ext cx="2743200" cy="365125"/>
          </a:xfrm>
        </p:spPr>
        <p:txBody>
          <a:bodyPr/>
          <a:lstStyle/>
          <a:p>
            <a:fld id="{158510D5-3426-4C62-991C-1ECF059CB502}" type="slidenum">
              <a:rPr lang="nl-NL" smtClean="0"/>
              <a:t>25</a:t>
            </a:fld>
            <a:endParaRPr lang="nl-NL" dirty="0"/>
          </a:p>
        </p:txBody>
      </p:sp>
    </p:spTree>
    <p:extLst>
      <p:ext uri="{BB962C8B-B14F-4D97-AF65-F5344CB8AC3E}">
        <p14:creationId xmlns:p14="http://schemas.microsoft.com/office/powerpoint/2010/main" val="2151657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B45B41-062F-ECC0-88C4-B6C20B309778}"/>
            </a:ext>
          </a:extLst>
        </p:cNvPr>
        <p:cNvGrpSpPr/>
        <p:nvPr/>
      </p:nvGrpSpPr>
      <p:grpSpPr>
        <a:xfrm>
          <a:off x="0" y="0"/>
          <a:ext cx="0" cy="0"/>
          <a:chOff x="0" y="0"/>
          <a:chExt cx="0" cy="0"/>
        </a:xfrm>
      </p:grpSpPr>
      <p:sp useBgFill="1">
        <p:nvSpPr>
          <p:cNvPr id="1079" name="Rectangle 1078">
            <a:extLst>
              <a:ext uri="{FF2B5EF4-FFF2-40B4-BE49-F238E27FC236}">
                <a16:creationId xmlns:a16="http://schemas.microsoft.com/office/drawing/2014/main" id="{E0DE0AB9-F706-B9F5-AA31-3CA164EEB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Rectangle 1080">
            <a:extLst>
              <a:ext uri="{FF2B5EF4-FFF2-40B4-BE49-F238E27FC236}">
                <a16:creationId xmlns:a16="http://schemas.microsoft.com/office/drawing/2014/main" id="{9B4E70DF-2959-86CB-8117-EF876BA644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83" name="Freeform: Shape 1082">
            <a:extLst>
              <a:ext uri="{FF2B5EF4-FFF2-40B4-BE49-F238E27FC236}">
                <a16:creationId xmlns:a16="http://schemas.microsoft.com/office/drawing/2014/main" id="{7989592A-7E02-1071-4970-CA07B9380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5" name="Group 1084">
            <a:extLst>
              <a:ext uri="{FF2B5EF4-FFF2-40B4-BE49-F238E27FC236}">
                <a16:creationId xmlns:a16="http://schemas.microsoft.com/office/drawing/2014/main" id="{B3BE18DC-ECA3-B94B-B447-7EE054D84F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086" name="Freeform: Shape 1085">
              <a:extLst>
                <a:ext uri="{FF2B5EF4-FFF2-40B4-BE49-F238E27FC236}">
                  <a16:creationId xmlns:a16="http://schemas.microsoft.com/office/drawing/2014/main" id="{6FEEA789-6597-DABB-3AF5-46D28709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7" name="Freeform: Shape 1086">
              <a:extLst>
                <a:ext uri="{FF2B5EF4-FFF2-40B4-BE49-F238E27FC236}">
                  <a16:creationId xmlns:a16="http://schemas.microsoft.com/office/drawing/2014/main" id="{AAE7AC80-2206-F831-ACC1-28C1ECF52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8" name="Freeform: Shape 1087">
              <a:extLst>
                <a:ext uri="{FF2B5EF4-FFF2-40B4-BE49-F238E27FC236}">
                  <a16:creationId xmlns:a16="http://schemas.microsoft.com/office/drawing/2014/main" id="{2CD6D888-4C7B-2536-6B63-8A1D0E4D15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9" name="Freeform: Shape 1088">
              <a:extLst>
                <a:ext uri="{FF2B5EF4-FFF2-40B4-BE49-F238E27FC236}">
                  <a16:creationId xmlns:a16="http://schemas.microsoft.com/office/drawing/2014/main" id="{F4D39D9E-D3F3-6553-F65C-45DD4DEE7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0" name="Freeform: Shape 1089">
              <a:extLst>
                <a:ext uri="{FF2B5EF4-FFF2-40B4-BE49-F238E27FC236}">
                  <a16:creationId xmlns:a16="http://schemas.microsoft.com/office/drawing/2014/main" id="{5DF54C73-2D2F-CB2E-54C2-92D96A354B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1" name="Freeform: Shape 1090">
              <a:extLst>
                <a:ext uri="{FF2B5EF4-FFF2-40B4-BE49-F238E27FC236}">
                  <a16:creationId xmlns:a16="http://schemas.microsoft.com/office/drawing/2014/main" id="{C72BCA59-B082-CAAD-FB33-7B31126CB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2" name="Freeform: Shape 1091">
              <a:extLst>
                <a:ext uri="{FF2B5EF4-FFF2-40B4-BE49-F238E27FC236}">
                  <a16:creationId xmlns:a16="http://schemas.microsoft.com/office/drawing/2014/main" id="{83467132-899C-F74A-19AC-0A55208F7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el 1">
            <a:extLst>
              <a:ext uri="{FF2B5EF4-FFF2-40B4-BE49-F238E27FC236}">
                <a16:creationId xmlns:a16="http://schemas.microsoft.com/office/drawing/2014/main" id="{D08911D8-4D2E-9FCB-24D7-56D5EA6A78D7}"/>
              </a:ext>
            </a:extLst>
          </p:cNvPr>
          <p:cNvSpPr>
            <a:spLocks noGrp="1"/>
          </p:cNvSpPr>
          <p:nvPr>
            <p:ph type="ctrTitle"/>
          </p:nvPr>
        </p:nvSpPr>
        <p:spPr>
          <a:xfrm>
            <a:off x="3315471" y="2720941"/>
            <a:ext cx="5803175" cy="1129381"/>
          </a:xfrm>
        </p:spPr>
        <p:txBody>
          <a:bodyPr anchor="b">
            <a:normAutofit/>
          </a:bodyPr>
          <a:lstStyle/>
          <a:p>
            <a:r>
              <a:rPr lang="nl-NL" sz="5200" dirty="0" err="1"/>
              <a:t>Backup</a:t>
            </a:r>
            <a:endParaRPr lang="nl-NL" sz="5200" dirty="0"/>
          </a:p>
        </p:txBody>
      </p:sp>
      <p:grpSp>
        <p:nvGrpSpPr>
          <p:cNvPr id="1094" name="Group 1093">
            <a:extLst>
              <a:ext uri="{FF2B5EF4-FFF2-40B4-BE49-F238E27FC236}">
                <a16:creationId xmlns:a16="http://schemas.microsoft.com/office/drawing/2014/main" id="{FA323791-D199-A10F-6224-49731BC556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42" y="2854"/>
            <a:ext cx="2783421" cy="2406445"/>
            <a:chOff x="-305" y="-4155"/>
            <a:chExt cx="2514948" cy="2174333"/>
          </a:xfrm>
        </p:grpSpPr>
        <p:sp>
          <p:nvSpPr>
            <p:cNvPr id="1095" name="Freeform: Shape 1094">
              <a:extLst>
                <a:ext uri="{FF2B5EF4-FFF2-40B4-BE49-F238E27FC236}">
                  <a16:creationId xmlns:a16="http://schemas.microsoft.com/office/drawing/2014/main" id="{D3F5112C-308D-F679-7450-BF68B959B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Freeform: Shape 1095">
              <a:extLst>
                <a:ext uri="{FF2B5EF4-FFF2-40B4-BE49-F238E27FC236}">
                  <a16:creationId xmlns:a16="http://schemas.microsoft.com/office/drawing/2014/main" id="{042364CB-F5AE-89D2-FF7A-8927A4F895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Freeform: Shape 1096">
              <a:extLst>
                <a:ext uri="{FF2B5EF4-FFF2-40B4-BE49-F238E27FC236}">
                  <a16:creationId xmlns:a16="http://schemas.microsoft.com/office/drawing/2014/main" id="{DEEC6CED-3376-D36C-631E-D3D524558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98" name="Freeform: Shape 1097">
              <a:extLst>
                <a:ext uri="{FF2B5EF4-FFF2-40B4-BE49-F238E27FC236}">
                  <a16:creationId xmlns:a16="http://schemas.microsoft.com/office/drawing/2014/main" id="{DFF33DDA-E4A3-B942-6DBE-62E13C65F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00" name="Group 1099">
            <a:extLst>
              <a:ext uri="{FF2B5EF4-FFF2-40B4-BE49-F238E27FC236}">
                <a16:creationId xmlns:a16="http://schemas.microsoft.com/office/drawing/2014/main" id="{D067ED8C-FA43-103E-8334-216E529C87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17253" y="4456669"/>
            <a:ext cx="2783421" cy="2406445"/>
            <a:chOff x="-305" y="-4155"/>
            <a:chExt cx="2514948" cy="2174333"/>
          </a:xfrm>
        </p:grpSpPr>
        <p:sp>
          <p:nvSpPr>
            <p:cNvPr id="1101" name="Freeform: Shape 1100">
              <a:extLst>
                <a:ext uri="{FF2B5EF4-FFF2-40B4-BE49-F238E27FC236}">
                  <a16:creationId xmlns:a16="http://schemas.microsoft.com/office/drawing/2014/main" id="{F7322D6B-B8F7-4596-605B-8676EBE8D7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Freeform: Shape 1101">
              <a:extLst>
                <a:ext uri="{FF2B5EF4-FFF2-40B4-BE49-F238E27FC236}">
                  <a16:creationId xmlns:a16="http://schemas.microsoft.com/office/drawing/2014/main" id="{418CAD14-1671-5F4F-D83E-897828CD7D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Freeform: Shape 1102">
              <a:extLst>
                <a:ext uri="{FF2B5EF4-FFF2-40B4-BE49-F238E27FC236}">
                  <a16:creationId xmlns:a16="http://schemas.microsoft.com/office/drawing/2014/main" id="{CF21B74D-A85B-6FE4-1E90-746DCFEC2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104" name="Freeform: Shape 1103">
              <a:extLst>
                <a:ext uri="{FF2B5EF4-FFF2-40B4-BE49-F238E27FC236}">
                  <a16:creationId xmlns:a16="http://schemas.microsoft.com/office/drawing/2014/main" id="{DD7D0C11-E71A-2779-6B1A-1841EE5341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jdelijke aanduiding voor datum 3">
            <a:extLst>
              <a:ext uri="{FF2B5EF4-FFF2-40B4-BE49-F238E27FC236}">
                <a16:creationId xmlns:a16="http://schemas.microsoft.com/office/drawing/2014/main" id="{CB8197A5-70E0-7B13-8717-16D22919F2AD}"/>
              </a:ext>
            </a:extLst>
          </p:cNvPr>
          <p:cNvSpPr>
            <a:spLocks noGrp="1"/>
          </p:cNvSpPr>
          <p:nvPr>
            <p:ph type="dt" sz="half" idx="10"/>
          </p:nvPr>
        </p:nvSpPr>
        <p:spPr>
          <a:xfrm>
            <a:off x="804672" y="6356350"/>
            <a:ext cx="2743200" cy="365125"/>
          </a:xfrm>
        </p:spPr>
        <p:txBody>
          <a:bodyPr>
            <a:normAutofit/>
          </a:bodyPr>
          <a:lstStyle/>
          <a:p>
            <a:pPr>
              <a:spcAft>
                <a:spcPts val="600"/>
              </a:spcAft>
            </a:pPr>
            <a:r>
              <a:rPr lang="nl-NL" dirty="0"/>
              <a:t>20 April 2026</a:t>
            </a:r>
          </a:p>
        </p:txBody>
      </p:sp>
      <p:sp>
        <p:nvSpPr>
          <p:cNvPr id="5" name="Tijdelijke aanduiding voor voettekst 4">
            <a:extLst>
              <a:ext uri="{FF2B5EF4-FFF2-40B4-BE49-F238E27FC236}">
                <a16:creationId xmlns:a16="http://schemas.microsoft.com/office/drawing/2014/main" id="{A228AE1D-9654-2BE3-BDCC-21C705BFD979}"/>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sp>
        <p:nvSpPr>
          <p:cNvPr id="6" name="Tijdelijke aanduiding voor dianummer 2">
            <a:extLst>
              <a:ext uri="{FF2B5EF4-FFF2-40B4-BE49-F238E27FC236}">
                <a16:creationId xmlns:a16="http://schemas.microsoft.com/office/drawing/2014/main" id="{F7063F37-6A63-F5E3-C2DA-C594DEC519E7}"/>
              </a:ext>
            </a:extLst>
          </p:cNvPr>
          <p:cNvSpPr>
            <a:spLocks noGrp="1"/>
          </p:cNvSpPr>
          <p:nvPr>
            <p:ph type="sldNum" sz="quarter" idx="12"/>
          </p:nvPr>
        </p:nvSpPr>
        <p:spPr>
          <a:xfrm>
            <a:off x="8610600" y="6356350"/>
            <a:ext cx="2743200" cy="365125"/>
          </a:xfrm>
        </p:spPr>
        <p:txBody>
          <a:bodyPr/>
          <a:lstStyle/>
          <a:p>
            <a:fld id="{158510D5-3426-4C62-991C-1ECF059CB502}" type="slidenum">
              <a:rPr lang="nl-NL" smtClean="0"/>
              <a:t>26</a:t>
            </a:fld>
            <a:endParaRPr lang="nl-NL" dirty="0"/>
          </a:p>
        </p:txBody>
      </p:sp>
    </p:spTree>
    <p:extLst>
      <p:ext uri="{BB962C8B-B14F-4D97-AF65-F5344CB8AC3E}">
        <p14:creationId xmlns:p14="http://schemas.microsoft.com/office/powerpoint/2010/main" val="3399319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AB610B-2C31-0C28-C231-EA0D0CBF8D02}"/>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1795267-33D4-4BEB-2D7D-7B2B1A9A0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150A598-4AE0-5886-7F61-60580A458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77C3A46-EB0B-35B8-9310-04963C82F041}"/>
              </a:ext>
            </a:extLst>
          </p:cNvPr>
          <p:cNvSpPr>
            <a:spLocks noGrp="1"/>
          </p:cNvSpPr>
          <p:nvPr>
            <p:ph type="title"/>
          </p:nvPr>
        </p:nvSpPr>
        <p:spPr>
          <a:xfrm>
            <a:off x="949491" y="2776"/>
            <a:ext cx="10466294" cy="724526"/>
          </a:xfrm>
        </p:spPr>
        <p:txBody>
          <a:bodyPr anchor="b">
            <a:normAutofit/>
          </a:bodyPr>
          <a:lstStyle/>
          <a:p>
            <a:pPr algn="ctr"/>
            <a:r>
              <a:rPr lang="nl-NL" sz="3600" dirty="0" err="1"/>
              <a:t>Simultaneous</a:t>
            </a:r>
            <a:r>
              <a:rPr lang="nl-NL" sz="3600" dirty="0"/>
              <a:t> fit</a:t>
            </a:r>
          </a:p>
        </p:txBody>
      </p:sp>
      <p:grpSp>
        <p:nvGrpSpPr>
          <p:cNvPr id="35" name="Group 34">
            <a:extLst>
              <a:ext uri="{FF2B5EF4-FFF2-40B4-BE49-F238E27FC236}">
                <a16:creationId xmlns:a16="http://schemas.microsoft.com/office/drawing/2014/main" id="{FCF6CC4D-4CD9-3DEA-0F8D-8D626C251E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36" name="Freeform: Shape 35">
              <a:extLst>
                <a:ext uri="{FF2B5EF4-FFF2-40B4-BE49-F238E27FC236}">
                  <a16:creationId xmlns:a16="http://schemas.microsoft.com/office/drawing/2014/main" id="{CA9E85C5-2358-F1B8-6E66-5A10EB6EB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AA494003-739E-2E74-4CE9-653794246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A38174AB-916F-7698-3471-863DF9ACD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6E3A7ECA-41AB-33AE-7AA8-CEC44ACD3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9A8A8B27-9E72-EA32-65AB-B125EFBD0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42" name="Freeform: Shape 41">
              <a:extLst>
                <a:ext uri="{FF2B5EF4-FFF2-40B4-BE49-F238E27FC236}">
                  <a16:creationId xmlns:a16="http://schemas.microsoft.com/office/drawing/2014/main" id="{CFA68FBA-FDD5-469C-3133-232A095807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4FAEA1C-ADD2-4BFF-54C0-75DEC6EA7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F2DC3B-DD56-8C66-4428-8E2DFC751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5" name="Freeform: Shape 44">
              <a:extLst>
                <a:ext uri="{FF2B5EF4-FFF2-40B4-BE49-F238E27FC236}">
                  <a16:creationId xmlns:a16="http://schemas.microsoft.com/office/drawing/2014/main" id="{D5CAA198-C2A1-0922-80AB-6104B121F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jdelijke aanduiding voor dianummer 2">
            <a:extLst>
              <a:ext uri="{FF2B5EF4-FFF2-40B4-BE49-F238E27FC236}">
                <a16:creationId xmlns:a16="http://schemas.microsoft.com/office/drawing/2014/main" id="{216E9F67-05F8-6B23-E0AC-13B275665357}"/>
              </a:ext>
            </a:extLst>
          </p:cNvPr>
          <p:cNvSpPr>
            <a:spLocks noGrp="1"/>
          </p:cNvSpPr>
          <p:nvPr>
            <p:ph type="sldNum" sz="quarter" idx="12"/>
          </p:nvPr>
        </p:nvSpPr>
        <p:spPr/>
        <p:txBody>
          <a:bodyPr/>
          <a:lstStyle/>
          <a:p>
            <a:fld id="{158510D5-3426-4C62-991C-1ECF059CB502}" type="slidenum">
              <a:rPr lang="nl-NL" smtClean="0"/>
              <a:t>27</a:t>
            </a:fld>
            <a:endParaRPr lang="nl-NL" dirty="0"/>
          </a:p>
        </p:txBody>
      </p:sp>
      <p:sp>
        <p:nvSpPr>
          <p:cNvPr id="4" name="Tijdelijke aanduiding voor inhoud 2">
            <a:extLst>
              <a:ext uri="{FF2B5EF4-FFF2-40B4-BE49-F238E27FC236}">
                <a16:creationId xmlns:a16="http://schemas.microsoft.com/office/drawing/2014/main" id="{CF374ED7-86A6-B538-F2AA-00399D45DAD1}"/>
              </a:ext>
            </a:extLst>
          </p:cNvPr>
          <p:cNvSpPr>
            <a:spLocks noGrp="1"/>
          </p:cNvSpPr>
          <p:nvPr>
            <p:ph idx="1"/>
          </p:nvPr>
        </p:nvSpPr>
        <p:spPr>
          <a:xfrm>
            <a:off x="150532" y="983334"/>
            <a:ext cx="12191695" cy="3658468"/>
          </a:xfrm>
        </p:spPr>
        <p:txBody>
          <a:bodyPr>
            <a:normAutofit/>
          </a:bodyPr>
          <a:lstStyle/>
          <a:p>
            <a:pPr marL="342900" indent="-342900"/>
            <a:r>
              <a:rPr lang="nl-NL" sz="2400" dirty="0" err="1"/>
              <a:t>Unbiased</a:t>
            </a:r>
            <a:r>
              <a:rPr lang="nl-NL" sz="2400" dirty="0"/>
              <a:t> trigger </a:t>
            </a:r>
            <a:r>
              <a:rPr lang="nl-NL" sz="2400" dirty="0" err="1"/>
              <a:t>result</a:t>
            </a:r>
            <a:r>
              <a:rPr lang="nl-NL" sz="2400" dirty="0"/>
              <a:t> </a:t>
            </a:r>
            <a:r>
              <a:rPr lang="nl-NL" sz="2400" dirty="0" err="1"/>
              <a:t>with</a:t>
            </a:r>
            <a:r>
              <a:rPr lang="nl-NL" sz="2400" dirty="0"/>
              <a:t> </a:t>
            </a:r>
            <a:r>
              <a:rPr lang="nl-NL" sz="2400" dirty="0" err="1"/>
              <a:t>fixed</a:t>
            </a:r>
            <a:r>
              <a:rPr lang="nl-NL" sz="2400" dirty="0"/>
              <a:t>     </a:t>
            </a:r>
            <a:r>
              <a:rPr lang="nl-NL" sz="2400" dirty="0" err="1"/>
              <a:t>to</a:t>
            </a:r>
            <a:r>
              <a:rPr lang="nl-NL" sz="2400" dirty="0"/>
              <a:t> PDG </a:t>
            </a:r>
            <a:r>
              <a:rPr lang="nl-NL" sz="2400" dirty="0" err="1"/>
              <a:t>value</a:t>
            </a:r>
            <a:r>
              <a:rPr lang="nl-NL" sz="2400" dirty="0"/>
              <a:t> of 1.517 </a:t>
            </a:r>
            <a:r>
              <a:rPr lang="nl-NL" sz="2400" dirty="0" err="1"/>
              <a:t>ps</a:t>
            </a:r>
            <a:r>
              <a:rPr lang="nl-NL" sz="2400" dirty="0"/>
              <a:t> -&gt; </a:t>
            </a:r>
            <a:r>
              <a:rPr lang="nl-NL" sz="2400" dirty="0" err="1"/>
              <a:t>assign</a:t>
            </a:r>
            <a:r>
              <a:rPr lang="nl-NL" sz="2400" dirty="0"/>
              <a:t> </a:t>
            </a:r>
            <a:r>
              <a:rPr lang="nl-NL" sz="2400" dirty="0" err="1"/>
              <a:t>systematic</a:t>
            </a:r>
            <a:r>
              <a:rPr lang="nl-NL" sz="2400" dirty="0"/>
              <a:t> </a:t>
            </a:r>
            <a:r>
              <a:rPr lang="nl-NL" sz="2400" dirty="0" err="1"/>
              <a:t>for</a:t>
            </a:r>
            <a:r>
              <a:rPr lang="nl-NL" sz="2400" dirty="0"/>
              <a:t> this                                                 </a:t>
            </a:r>
          </a:p>
          <a:p>
            <a:pPr marL="342900" indent="-342900"/>
            <a:r>
              <a:rPr lang="nl-NL" sz="2400" dirty="0" err="1"/>
              <a:t>Final</a:t>
            </a:r>
            <a:r>
              <a:rPr lang="nl-NL" sz="2400" dirty="0"/>
              <a:t> </a:t>
            </a:r>
            <a:r>
              <a:rPr lang="nl-NL" sz="2400" dirty="0" err="1"/>
              <a:t>result</a:t>
            </a:r>
            <a:r>
              <a:rPr lang="nl-NL" sz="2400" dirty="0"/>
              <a:t>: </a:t>
            </a:r>
          </a:p>
          <a:p>
            <a:pPr marL="0" indent="0">
              <a:buNone/>
            </a:pPr>
            <a:endParaRPr lang="nl-NL" sz="2000" dirty="0"/>
          </a:p>
        </p:txBody>
      </p:sp>
      <p:sp>
        <p:nvSpPr>
          <p:cNvPr id="5" name="Tijdelijke aanduiding voor voettekst 4">
            <a:extLst>
              <a:ext uri="{FF2B5EF4-FFF2-40B4-BE49-F238E27FC236}">
                <a16:creationId xmlns:a16="http://schemas.microsoft.com/office/drawing/2014/main" id="{8264A948-1680-1752-07F3-0C5682CCEE29}"/>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sp>
        <p:nvSpPr>
          <p:cNvPr id="12" name="Tijdelijke aanduiding voor datum 3">
            <a:extLst>
              <a:ext uri="{FF2B5EF4-FFF2-40B4-BE49-F238E27FC236}">
                <a16:creationId xmlns:a16="http://schemas.microsoft.com/office/drawing/2014/main" id="{83CCA37B-2554-9F73-38A3-E4189CC9A068}"/>
              </a:ext>
            </a:extLst>
          </p:cNvPr>
          <p:cNvSpPr>
            <a:spLocks noGrp="1"/>
          </p:cNvSpPr>
          <p:nvPr>
            <p:ph type="dt" sz="half" idx="10"/>
          </p:nvPr>
        </p:nvSpPr>
        <p:spPr>
          <a:xfrm>
            <a:off x="804672" y="6356350"/>
            <a:ext cx="2743200" cy="365125"/>
          </a:xfrm>
        </p:spPr>
        <p:txBody>
          <a:bodyPr>
            <a:normAutofit/>
          </a:bodyPr>
          <a:lstStyle/>
          <a:p>
            <a:pPr>
              <a:spcAft>
                <a:spcPts val="600"/>
              </a:spcAft>
            </a:pPr>
            <a:r>
              <a:rPr lang="nl-NL"/>
              <a:t>20 April 2026</a:t>
            </a:r>
            <a:endParaRPr lang="nl-NL" dirty="0"/>
          </a:p>
        </p:txBody>
      </p:sp>
      <p:sp>
        <p:nvSpPr>
          <p:cNvPr id="19" name="Rechthoek 18">
            <a:extLst>
              <a:ext uri="{FF2B5EF4-FFF2-40B4-BE49-F238E27FC236}">
                <a16:creationId xmlns:a16="http://schemas.microsoft.com/office/drawing/2014/main" id="{B33C4D4D-2465-6DE4-4E64-0EBB4CD364EF}"/>
              </a:ext>
            </a:extLst>
          </p:cNvPr>
          <p:cNvSpPr/>
          <p:nvPr/>
        </p:nvSpPr>
        <p:spPr>
          <a:xfrm>
            <a:off x="1374228" y="6248400"/>
            <a:ext cx="107244" cy="2223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D26C4EE8-D633-1464-AB80-78E334CBAF16}"/>
              </a:ext>
            </a:extLst>
          </p:cNvPr>
          <p:cNvSpPr/>
          <p:nvPr/>
        </p:nvSpPr>
        <p:spPr>
          <a:xfrm>
            <a:off x="6075394" y="6219825"/>
            <a:ext cx="107244" cy="2223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6">
            <a:extLst>
              <a:ext uri="{FF2B5EF4-FFF2-40B4-BE49-F238E27FC236}">
                <a16:creationId xmlns:a16="http://schemas.microsoft.com/office/drawing/2014/main" id="{D1230C0B-5941-0C2B-7666-EE66EFF7C4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5085" b="-1301"/>
          <a:stretch>
            <a:fillRect/>
          </a:stretch>
        </p:blipFill>
        <p:spPr bwMode="auto">
          <a:xfrm>
            <a:off x="4913535" y="965952"/>
            <a:ext cx="235889" cy="3887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CD5ED149-9ACD-C783-2951-A283F4C69A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713" y="1358693"/>
            <a:ext cx="3356017" cy="506025"/>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C7A9E6CD-1ECF-ACDF-B731-19A83444D027}"/>
              </a:ext>
            </a:extLst>
          </p:cNvPr>
          <p:cNvPicPr>
            <a:picLocks noChangeAspect="1"/>
          </p:cNvPicPr>
          <p:nvPr/>
        </p:nvPicPr>
        <p:blipFill>
          <a:blip r:embed="rId5"/>
          <a:stretch>
            <a:fillRect/>
          </a:stretch>
        </p:blipFill>
        <p:spPr>
          <a:xfrm>
            <a:off x="883198" y="1886490"/>
            <a:ext cx="4709806" cy="4567801"/>
          </a:xfrm>
          <a:prstGeom prst="rect">
            <a:avLst/>
          </a:prstGeom>
        </p:spPr>
      </p:pic>
      <p:pic>
        <p:nvPicPr>
          <p:cNvPr id="13" name="Afbeelding 12">
            <a:extLst>
              <a:ext uri="{FF2B5EF4-FFF2-40B4-BE49-F238E27FC236}">
                <a16:creationId xmlns:a16="http://schemas.microsoft.com/office/drawing/2014/main" id="{72EEFB62-0012-8469-8EE5-4FFCDB6E8430}"/>
              </a:ext>
            </a:extLst>
          </p:cNvPr>
          <p:cNvPicPr>
            <a:picLocks noChangeAspect="1"/>
          </p:cNvPicPr>
          <p:nvPr/>
        </p:nvPicPr>
        <p:blipFill>
          <a:blip r:embed="rId6"/>
          <a:stretch>
            <a:fillRect/>
          </a:stretch>
        </p:blipFill>
        <p:spPr>
          <a:xfrm>
            <a:off x="5626087" y="1864718"/>
            <a:ext cx="4749227" cy="4606034"/>
          </a:xfrm>
          <a:prstGeom prst="rect">
            <a:avLst/>
          </a:prstGeom>
        </p:spPr>
      </p:pic>
    </p:spTree>
    <p:extLst>
      <p:ext uri="{BB962C8B-B14F-4D97-AF65-F5344CB8AC3E}">
        <p14:creationId xmlns:p14="http://schemas.microsoft.com/office/powerpoint/2010/main" val="1946044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B03BC3-9901-1E62-FF4B-47CA0EB9C96F}"/>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F6FE0A0-9E3A-2B2D-F706-2A7A4C2745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0CBBD7C-DD25-C4E9-CB9F-9858A2800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2DF1DFA4-024D-C73E-1558-E09310D8AD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31" name="Freeform: Shape 30">
              <a:extLst>
                <a:ext uri="{FF2B5EF4-FFF2-40B4-BE49-F238E27FC236}">
                  <a16:creationId xmlns:a16="http://schemas.microsoft.com/office/drawing/2014/main" id="{42D136DD-E6D5-7885-B987-68E46F1C01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FB85DCF3-9EF6-87D1-10A1-3126934581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ECEC0B2-A46F-47C9-88EB-A46B7E2A1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039E625-811A-B952-ABF8-E00915A3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0176D3AC-B9F7-B296-39EB-1C5E07F08FDA}"/>
              </a:ext>
            </a:extLst>
          </p:cNvPr>
          <p:cNvSpPr>
            <a:spLocks noGrp="1"/>
          </p:cNvSpPr>
          <p:nvPr>
            <p:ph type="title"/>
          </p:nvPr>
        </p:nvSpPr>
        <p:spPr>
          <a:xfrm>
            <a:off x="1285011" y="58341"/>
            <a:ext cx="9621672" cy="1297074"/>
          </a:xfrm>
        </p:spPr>
        <p:txBody>
          <a:bodyPr>
            <a:normAutofit/>
          </a:bodyPr>
          <a:lstStyle/>
          <a:p>
            <a:pPr algn="ctr"/>
            <a:r>
              <a:rPr lang="nl-NL" sz="3600" dirty="0" err="1"/>
              <a:t>Why</a:t>
            </a:r>
            <a:r>
              <a:rPr lang="nl-NL" sz="3600" dirty="0"/>
              <a:t> </a:t>
            </a:r>
            <a:r>
              <a:rPr lang="nl-NL" sz="3600" dirty="0" err="1"/>
              <a:t>use</a:t>
            </a:r>
            <a:r>
              <a:rPr lang="nl-NL" sz="3600" dirty="0"/>
              <a:t> CP-eigenstate and flavour-</a:t>
            </a:r>
            <a:r>
              <a:rPr lang="nl-NL" sz="3600" dirty="0" err="1"/>
              <a:t>specific</a:t>
            </a:r>
            <a:r>
              <a:rPr lang="nl-NL" sz="3600" dirty="0"/>
              <a:t> state? </a:t>
            </a:r>
          </a:p>
        </p:txBody>
      </p:sp>
      <p:sp>
        <p:nvSpPr>
          <p:cNvPr id="4" name="Tijdelijke aanduiding voor datum 3">
            <a:extLst>
              <a:ext uri="{FF2B5EF4-FFF2-40B4-BE49-F238E27FC236}">
                <a16:creationId xmlns:a16="http://schemas.microsoft.com/office/drawing/2014/main" id="{3BD53DE7-2D18-B95F-0999-824B00D256CB}"/>
              </a:ext>
            </a:extLst>
          </p:cNvPr>
          <p:cNvSpPr>
            <a:spLocks noGrp="1"/>
          </p:cNvSpPr>
          <p:nvPr>
            <p:ph type="dt" sz="half" idx="10"/>
          </p:nvPr>
        </p:nvSpPr>
        <p:spPr>
          <a:xfrm>
            <a:off x="804672" y="6356350"/>
            <a:ext cx="2743200" cy="365125"/>
          </a:xfrm>
        </p:spPr>
        <p:txBody>
          <a:bodyPr>
            <a:normAutofit/>
          </a:bodyPr>
          <a:lstStyle/>
          <a:p>
            <a:pPr>
              <a:spcAft>
                <a:spcPts val="600"/>
              </a:spcAft>
            </a:pPr>
            <a:r>
              <a:rPr lang="nl-NL"/>
              <a:t>20 April 2026</a:t>
            </a:r>
            <a:endParaRPr lang="nl-NL" dirty="0"/>
          </a:p>
        </p:txBody>
      </p:sp>
      <p:sp>
        <p:nvSpPr>
          <p:cNvPr id="5" name="Tijdelijke aanduiding voor voettekst 4">
            <a:extLst>
              <a:ext uri="{FF2B5EF4-FFF2-40B4-BE49-F238E27FC236}">
                <a16:creationId xmlns:a16="http://schemas.microsoft.com/office/drawing/2014/main" id="{7D23B40C-29A3-C259-07EF-7862C44E7DF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grpSp>
        <p:nvGrpSpPr>
          <p:cNvPr id="36" name="Group 35">
            <a:extLst>
              <a:ext uri="{FF2B5EF4-FFF2-40B4-BE49-F238E27FC236}">
                <a16:creationId xmlns:a16="http://schemas.microsoft.com/office/drawing/2014/main" id="{B322895C-4BFD-1C1E-D341-884EB28CBB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7" name="Freeform: Shape 36">
              <a:extLst>
                <a:ext uri="{FF2B5EF4-FFF2-40B4-BE49-F238E27FC236}">
                  <a16:creationId xmlns:a16="http://schemas.microsoft.com/office/drawing/2014/main" id="{A31088C7-5703-B5C9-915F-CC0D08529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012D8CF7-4C42-5828-2D5D-4B9DC53393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9393D0-346E-6048-E027-A6019FA7D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0" name="Freeform: Shape 39">
              <a:extLst>
                <a:ext uri="{FF2B5EF4-FFF2-40B4-BE49-F238E27FC236}">
                  <a16:creationId xmlns:a16="http://schemas.microsoft.com/office/drawing/2014/main" id="{80E57BA0-66E1-FC48-E29A-578B19F3AF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jdelijke aanduiding voor dianummer 5">
            <a:extLst>
              <a:ext uri="{FF2B5EF4-FFF2-40B4-BE49-F238E27FC236}">
                <a16:creationId xmlns:a16="http://schemas.microsoft.com/office/drawing/2014/main" id="{44D76E6E-68DF-B0E4-518D-DA7522812A5F}"/>
              </a:ext>
            </a:extLst>
          </p:cNvPr>
          <p:cNvSpPr>
            <a:spLocks noGrp="1"/>
          </p:cNvSpPr>
          <p:nvPr>
            <p:ph type="sldNum" sz="quarter" idx="12"/>
          </p:nvPr>
        </p:nvSpPr>
        <p:spPr>
          <a:xfrm>
            <a:off x="8610600" y="6356350"/>
            <a:ext cx="2743200" cy="365125"/>
          </a:xfrm>
        </p:spPr>
        <p:txBody>
          <a:bodyPr>
            <a:normAutofit/>
          </a:bodyPr>
          <a:lstStyle/>
          <a:p>
            <a:pPr>
              <a:spcAft>
                <a:spcPts val="600"/>
              </a:spcAft>
            </a:pPr>
            <a:fld id="{158510D5-3426-4C62-991C-1ECF059CB502}" type="slidenum">
              <a:rPr lang="nl-NL" smtClean="0"/>
              <a:pPr>
                <a:spcAft>
                  <a:spcPts val="600"/>
                </a:spcAft>
              </a:pPr>
              <a:t>28</a:t>
            </a:fld>
            <a:endParaRPr lang="nl-NL"/>
          </a:p>
        </p:txBody>
      </p:sp>
      <p:sp>
        <p:nvSpPr>
          <p:cNvPr id="3" name="Tijdelijke aanduiding voor inhoud 2">
            <a:extLst>
              <a:ext uri="{FF2B5EF4-FFF2-40B4-BE49-F238E27FC236}">
                <a16:creationId xmlns:a16="http://schemas.microsoft.com/office/drawing/2014/main" id="{AD0AF996-FAB5-CCF9-3176-2E068FEDC356}"/>
              </a:ext>
            </a:extLst>
          </p:cNvPr>
          <p:cNvSpPr>
            <a:spLocks noGrp="1"/>
          </p:cNvSpPr>
          <p:nvPr>
            <p:ph idx="1"/>
          </p:nvPr>
        </p:nvSpPr>
        <p:spPr>
          <a:xfrm>
            <a:off x="368490" y="1402039"/>
            <a:ext cx="10727140" cy="4842377"/>
          </a:xfrm>
        </p:spPr>
        <p:txBody>
          <a:bodyPr anchor="t">
            <a:noAutofit/>
          </a:bodyPr>
          <a:lstStyle/>
          <a:p>
            <a:pPr fontAlgn="base"/>
            <a:r>
              <a:rPr lang="en-US" sz="2400" dirty="0"/>
              <a:t>Large difference in terms containing </a:t>
            </a:r>
            <a:r>
              <a:rPr lang="en-US" sz="2400" dirty="0" err="1"/>
              <a:t>DGd</a:t>
            </a:r>
            <a:r>
              <a:rPr lang="en-US" sz="2400" dirty="0"/>
              <a:t>, good statistics, reduced systematics</a:t>
            </a:r>
          </a:p>
          <a:p>
            <a:pPr fontAlgn="base"/>
            <a:r>
              <a:rPr lang="nl-NL" sz="2400" dirty="0" err="1"/>
              <a:t>Could</a:t>
            </a:r>
            <a:r>
              <a:rPr lang="nl-NL" sz="2400" dirty="0"/>
              <a:t> </a:t>
            </a:r>
            <a:r>
              <a:rPr lang="nl-NL" sz="2400" dirty="0" err="1"/>
              <a:t>use</a:t>
            </a:r>
            <a:r>
              <a:rPr lang="nl-NL" sz="2400" dirty="0"/>
              <a:t> </a:t>
            </a:r>
            <a:r>
              <a:rPr lang="nl-NL" sz="2400" dirty="0" err="1"/>
              <a:t>suppressed</a:t>
            </a:r>
            <a:r>
              <a:rPr lang="nl-NL" sz="2400" dirty="0"/>
              <a:t> and </a:t>
            </a:r>
            <a:r>
              <a:rPr lang="nl-NL" sz="2400" dirty="0" err="1"/>
              <a:t>favoured</a:t>
            </a:r>
            <a:r>
              <a:rPr lang="nl-NL" sz="2400" dirty="0"/>
              <a:t> </a:t>
            </a:r>
            <a:r>
              <a:rPr lang="nl-NL" sz="2400" dirty="0" err="1"/>
              <a:t>channels</a:t>
            </a:r>
            <a:r>
              <a:rPr lang="nl-NL" sz="2400" dirty="0"/>
              <a:t>:</a:t>
            </a:r>
          </a:p>
          <a:p>
            <a:pPr lvl="1" fontAlgn="base"/>
            <a:r>
              <a:rPr lang="nl-NL" dirty="0"/>
              <a:t>B0 -&gt; D(∗)±</a:t>
            </a:r>
            <a:r>
              <a:rPr lang="el-GR" dirty="0"/>
              <a:t>π∓</a:t>
            </a:r>
            <a:endParaRPr lang="nl-NL" dirty="0"/>
          </a:p>
          <a:p>
            <a:pPr lvl="1" fontAlgn="base"/>
            <a:r>
              <a:rPr lang="nl-NL" dirty="0" err="1"/>
              <a:t>Tagged</a:t>
            </a:r>
            <a:r>
              <a:rPr lang="nl-NL" dirty="0"/>
              <a:t> analysis</a:t>
            </a:r>
          </a:p>
          <a:p>
            <a:pPr lvl="1" fontAlgn="base"/>
            <a:r>
              <a:rPr lang="nl-NL" dirty="0" err="1"/>
              <a:t>Less</a:t>
            </a:r>
            <a:r>
              <a:rPr lang="nl-NL" dirty="0"/>
              <a:t> </a:t>
            </a:r>
            <a:r>
              <a:rPr lang="nl-NL" dirty="0" err="1"/>
              <a:t>statistics</a:t>
            </a:r>
            <a:r>
              <a:rPr lang="nl-NL" dirty="0"/>
              <a:t> </a:t>
            </a:r>
            <a:r>
              <a:rPr lang="nl-NL" dirty="0" err="1"/>
              <a:t>because</a:t>
            </a:r>
            <a:r>
              <a:rPr lang="nl-NL" dirty="0"/>
              <a:t> </a:t>
            </a:r>
            <a:r>
              <a:rPr lang="nl-NL" dirty="0" err="1"/>
              <a:t>less</a:t>
            </a:r>
            <a:r>
              <a:rPr lang="nl-NL" dirty="0"/>
              <a:t> clean </a:t>
            </a:r>
            <a:r>
              <a:rPr lang="nl-NL" dirty="0" err="1"/>
              <a:t>signal</a:t>
            </a:r>
            <a:endParaRPr lang="nl-NL" dirty="0"/>
          </a:p>
          <a:p>
            <a:pPr fontAlgn="base"/>
            <a:r>
              <a:rPr lang="nl-NL" sz="2400" dirty="0" err="1"/>
              <a:t>Could</a:t>
            </a:r>
            <a:r>
              <a:rPr lang="nl-NL" sz="2400" dirty="0"/>
              <a:t> </a:t>
            </a:r>
            <a:r>
              <a:rPr lang="nl-NL" sz="2400" dirty="0" err="1"/>
              <a:t>use</a:t>
            </a:r>
            <a:r>
              <a:rPr lang="nl-NL" sz="2400" dirty="0"/>
              <a:t> CP-even CP-</a:t>
            </a:r>
            <a:r>
              <a:rPr lang="nl-NL" sz="2400" dirty="0" err="1"/>
              <a:t>odd</a:t>
            </a:r>
            <a:r>
              <a:rPr lang="nl-NL" sz="2400" dirty="0"/>
              <a:t> </a:t>
            </a:r>
            <a:r>
              <a:rPr lang="nl-NL" sz="2400" dirty="0" err="1"/>
              <a:t>channels</a:t>
            </a:r>
            <a:r>
              <a:rPr lang="nl-NL" sz="2400" dirty="0"/>
              <a:t>:</a:t>
            </a:r>
          </a:p>
          <a:p>
            <a:pPr lvl="1"/>
            <a:r>
              <a:rPr lang="nl-NL" dirty="0"/>
              <a:t>J/</a:t>
            </a:r>
            <a:r>
              <a:rPr lang="el-GR" dirty="0"/>
              <a:t>ψ</a:t>
            </a:r>
            <a:r>
              <a:rPr lang="nl-NL" dirty="0"/>
              <a:t>K0s / J/</a:t>
            </a:r>
            <a:r>
              <a:rPr lang="el-GR" dirty="0"/>
              <a:t>ψ</a:t>
            </a:r>
            <a:r>
              <a:rPr lang="nl-NL" dirty="0"/>
              <a:t>K0L</a:t>
            </a:r>
          </a:p>
          <a:p>
            <a:pPr lvl="1"/>
            <a:r>
              <a:rPr lang="en-US" dirty="0"/>
              <a:t>Have to disentangle CP-eigenvalues through angular analysis: less statistics</a:t>
            </a:r>
          </a:p>
          <a:p>
            <a:pPr lvl="1"/>
            <a:r>
              <a:rPr lang="en-US" dirty="0"/>
              <a:t>Or disentangle CP-eigenvalues with </a:t>
            </a:r>
            <a:r>
              <a:rPr lang="nl-NL" dirty="0" err="1"/>
              <a:t>Dalitz</a:t>
            </a:r>
            <a:r>
              <a:rPr lang="nl-NL" dirty="0"/>
              <a:t> plot analysis (</a:t>
            </a:r>
            <a:r>
              <a:rPr lang="nl-NL" dirty="0" err="1"/>
              <a:t>which</a:t>
            </a:r>
            <a:r>
              <a:rPr lang="nl-NL" dirty="0"/>
              <a:t> </a:t>
            </a:r>
            <a:r>
              <a:rPr lang="nl-NL" dirty="0" err="1"/>
              <a:t>needs</a:t>
            </a:r>
            <a:r>
              <a:rPr lang="nl-NL" dirty="0"/>
              <a:t> </a:t>
            </a:r>
            <a:r>
              <a:rPr lang="nl-NL" dirty="0" err="1"/>
              <a:t>tagged</a:t>
            </a:r>
            <a:r>
              <a:rPr lang="nl-NL" dirty="0"/>
              <a:t> analysis): </a:t>
            </a:r>
            <a:r>
              <a:rPr lang="nl-NL" dirty="0" err="1"/>
              <a:t>lower</a:t>
            </a:r>
            <a:r>
              <a:rPr lang="nl-NL" dirty="0"/>
              <a:t> </a:t>
            </a:r>
            <a:r>
              <a:rPr lang="nl-NL" dirty="0" err="1"/>
              <a:t>statistics</a:t>
            </a:r>
            <a:r>
              <a:rPr lang="nl-NL" dirty="0"/>
              <a:t> and </a:t>
            </a:r>
            <a:r>
              <a:rPr lang="nl-NL" dirty="0" err="1"/>
              <a:t>systematic</a:t>
            </a:r>
            <a:r>
              <a:rPr lang="nl-NL" dirty="0"/>
              <a:t> </a:t>
            </a:r>
            <a:r>
              <a:rPr lang="nl-NL" dirty="0" err="1"/>
              <a:t>errors</a:t>
            </a:r>
            <a:r>
              <a:rPr lang="nl-NL" dirty="0"/>
              <a:t> from </a:t>
            </a:r>
            <a:r>
              <a:rPr lang="nl-NL" dirty="0" err="1"/>
              <a:t>Dalitz</a:t>
            </a:r>
            <a:r>
              <a:rPr lang="nl-NL" dirty="0"/>
              <a:t> model</a:t>
            </a:r>
            <a:endParaRPr lang="en-US" dirty="0"/>
          </a:p>
          <a:p>
            <a:pPr fontAlgn="base"/>
            <a:r>
              <a:rPr lang="en-US" sz="2400" dirty="0"/>
              <a:t>Why not only use CP-eigenstate channel? -&gt; large systematic uncertainties</a:t>
            </a:r>
          </a:p>
        </p:txBody>
      </p:sp>
    </p:spTree>
    <p:extLst>
      <p:ext uri="{BB962C8B-B14F-4D97-AF65-F5344CB8AC3E}">
        <p14:creationId xmlns:p14="http://schemas.microsoft.com/office/powerpoint/2010/main" val="632405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648AC9-7CEF-DC64-1BF2-BC6722152D98}"/>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CE9995CE-DD6E-E96F-48A6-B2039E543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443F17A0-A33B-C108-4586-17F6658DA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F8753D2-F24B-6587-8959-ADED0CD2035C}"/>
              </a:ext>
            </a:extLst>
          </p:cNvPr>
          <p:cNvSpPr>
            <a:spLocks noGrp="1"/>
          </p:cNvSpPr>
          <p:nvPr>
            <p:ph type="title"/>
          </p:nvPr>
        </p:nvSpPr>
        <p:spPr>
          <a:xfrm>
            <a:off x="1087090" y="327066"/>
            <a:ext cx="9829800" cy="1325880"/>
          </a:xfrm>
        </p:spPr>
        <p:txBody>
          <a:bodyPr anchor="b">
            <a:normAutofit/>
          </a:bodyPr>
          <a:lstStyle/>
          <a:p>
            <a:pPr algn="ctr"/>
            <a:r>
              <a:rPr lang="nl-NL" sz="3600" dirty="0"/>
              <a:t>Neutral meson </a:t>
            </a:r>
            <a:r>
              <a:rPr lang="nl-NL" sz="3600" dirty="0" err="1"/>
              <a:t>mixing</a:t>
            </a:r>
            <a:endParaRPr lang="nl-NL" sz="3600" dirty="0"/>
          </a:p>
        </p:txBody>
      </p:sp>
      <p:grpSp>
        <p:nvGrpSpPr>
          <p:cNvPr id="1035" name="Group 1034">
            <a:extLst>
              <a:ext uri="{FF2B5EF4-FFF2-40B4-BE49-F238E27FC236}">
                <a16:creationId xmlns:a16="http://schemas.microsoft.com/office/drawing/2014/main" id="{CF519198-A571-8B20-23A3-45BB711D43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1036" name="Freeform: Shape 1035">
              <a:extLst>
                <a:ext uri="{FF2B5EF4-FFF2-40B4-BE49-F238E27FC236}">
                  <a16:creationId xmlns:a16="http://schemas.microsoft.com/office/drawing/2014/main" id="{D83DF1DD-295B-30A7-2E0A-05CDE5247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6BBF37A6-1C44-C9F5-8684-3EE99E99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Freeform: Shape 1037">
              <a:extLst>
                <a:ext uri="{FF2B5EF4-FFF2-40B4-BE49-F238E27FC236}">
                  <a16:creationId xmlns:a16="http://schemas.microsoft.com/office/drawing/2014/main" id="{D0EC4A96-50AF-10E5-6372-B54474597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284CCEA7-4348-350F-CA6C-A724DA856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1" name="Group 1040">
            <a:extLst>
              <a:ext uri="{FF2B5EF4-FFF2-40B4-BE49-F238E27FC236}">
                <a16:creationId xmlns:a16="http://schemas.microsoft.com/office/drawing/2014/main" id="{6260267E-516F-4CA1-964E-3DAE4C6990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1042" name="Freeform: Shape 1041">
              <a:extLst>
                <a:ext uri="{FF2B5EF4-FFF2-40B4-BE49-F238E27FC236}">
                  <a16:creationId xmlns:a16="http://schemas.microsoft.com/office/drawing/2014/main" id="{3FA581C9-513C-2406-F2BD-98DC07F0B7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7A320959-358D-09C4-3CD8-47DEA0E6A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Freeform: Shape 1043">
              <a:extLst>
                <a:ext uri="{FF2B5EF4-FFF2-40B4-BE49-F238E27FC236}">
                  <a16:creationId xmlns:a16="http://schemas.microsoft.com/office/drawing/2014/main" id="{A5916FD2-544D-DFB0-A7E9-4871EEADB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45" name="Freeform: Shape 1044">
              <a:extLst>
                <a:ext uri="{FF2B5EF4-FFF2-40B4-BE49-F238E27FC236}">
                  <a16:creationId xmlns:a16="http://schemas.microsoft.com/office/drawing/2014/main" id="{FE137FC8-5294-81FE-0A71-741756794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jdelijke aanduiding voor dianummer 5">
            <a:extLst>
              <a:ext uri="{FF2B5EF4-FFF2-40B4-BE49-F238E27FC236}">
                <a16:creationId xmlns:a16="http://schemas.microsoft.com/office/drawing/2014/main" id="{075A9C98-8B54-D690-8AB0-B8D50C697322}"/>
              </a:ext>
            </a:extLst>
          </p:cNvPr>
          <p:cNvSpPr>
            <a:spLocks noGrp="1"/>
          </p:cNvSpPr>
          <p:nvPr>
            <p:ph type="sldNum" sz="quarter" idx="12"/>
          </p:nvPr>
        </p:nvSpPr>
        <p:spPr>
          <a:xfrm>
            <a:off x="8610600" y="6356350"/>
            <a:ext cx="2743200" cy="365125"/>
          </a:xfrm>
        </p:spPr>
        <p:txBody>
          <a:bodyPr>
            <a:normAutofit/>
          </a:bodyPr>
          <a:lstStyle/>
          <a:p>
            <a:pPr>
              <a:spcAft>
                <a:spcPts val="600"/>
              </a:spcAft>
            </a:pPr>
            <a:fld id="{158510D5-3426-4C62-991C-1ECF059CB502}" type="slidenum">
              <a:rPr lang="nl-NL" smtClean="0"/>
              <a:pPr>
                <a:spcAft>
                  <a:spcPts val="600"/>
                </a:spcAft>
              </a:pPr>
              <a:t>29</a:t>
            </a:fld>
            <a:endParaRPr lang="nl-NL"/>
          </a:p>
        </p:txBody>
      </p:sp>
      <p:sp>
        <p:nvSpPr>
          <p:cNvPr id="7" name="Tijdelijke aanduiding voor voettekst 4">
            <a:extLst>
              <a:ext uri="{FF2B5EF4-FFF2-40B4-BE49-F238E27FC236}">
                <a16:creationId xmlns:a16="http://schemas.microsoft.com/office/drawing/2014/main" id="{CD0F9630-353A-083E-921F-4C79609E66A5}"/>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sp>
        <p:nvSpPr>
          <p:cNvPr id="8" name="Tijdelijke aanduiding voor inhoud 7">
            <a:extLst>
              <a:ext uri="{FF2B5EF4-FFF2-40B4-BE49-F238E27FC236}">
                <a16:creationId xmlns:a16="http://schemas.microsoft.com/office/drawing/2014/main" id="{086A1AAE-0A07-1734-9E97-5A17B973053D}"/>
              </a:ext>
            </a:extLst>
          </p:cNvPr>
          <p:cNvSpPr>
            <a:spLocks noGrp="1"/>
          </p:cNvSpPr>
          <p:nvPr>
            <p:ph idx="1"/>
          </p:nvPr>
        </p:nvSpPr>
        <p:spPr>
          <a:xfrm>
            <a:off x="744190" y="1934177"/>
            <a:ext cx="10515600" cy="4351338"/>
          </a:xfrm>
        </p:spPr>
        <p:txBody>
          <a:bodyPr/>
          <a:lstStyle/>
          <a:p>
            <a:r>
              <a:rPr lang="nl-NL" dirty="0"/>
              <a:t> </a:t>
            </a:r>
            <a:r>
              <a:rPr lang="nl-NL" sz="2400" dirty="0"/>
              <a:t>		       ; 			 ;</a:t>
            </a:r>
          </a:p>
          <a:p>
            <a:r>
              <a:rPr lang="nl-NL" sz="2400" dirty="0" err="1"/>
              <a:t>Gives</a:t>
            </a:r>
            <a:r>
              <a:rPr lang="nl-NL" sz="2400" dirty="0"/>
              <a:t> master </a:t>
            </a:r>
            <a:r>
              <a:rPr lang="nl-NL" sz="2400" dirty="0" err="1"/>
              <a:t>equations</a:t>
            </a:r>
            <a:r>
              <a:rPr lang="nl-NL" sz="2400" dirty="0"/>
              <a:t>:</a:t>
            </a:r>
          </a:p>
          <a:p>
            <a:endParaRPr lang="nl-NL" sz="2400" dirty="0"/>
          </a:p>
          <a:p>
            <a:endParaRPr lang="nl-NL" sz="2400" dirty="0"/>
          </a:p>
          <a:p>
            <a:endParaRPr lang="nl-NL" sz="2400" dirty="0"/>
          </a:p>
          <a:p>
            <a:pPr marL="0" indent="0">
              <a:buNone/>
            </a:pPr>
            <a:endParaRPr lang="nl-NL" sz="2400" dirty="0"/>
          </a:p>
          <a:p>
            <a:pPr marL="0" indent="0">
              <a:buNone/>
            </a:pPr>
            <a:r>
              <a:rPr lang="nl-NL" sz="2400" dirty="0"/>
              <a:t>  </a:t>
            </a:r>
          </a:p>
          <a:p>
            <a:r>
              <a:rPr lang="nl-NL" sz="2400" dirty="0"/>
              <a:t> </a:t>
            </a:r>
          </a:p>
          <a:p>
            <a:endParaRPr lang="nl-NL" dirty="0"/>
          </a:p>
          <a:p>
            <a:endParaRPr lang="nl-NL" dirty="0"/>
          </a:p>
        </p:txBody>
      </p:sp>
      <p:pic>
        <p:nvPicPr>
          <p:cNvPr id="2060" name="Picture 12">
            <a:extLst>
              <a:ext uri="{FF2B5EF4-FFF2-40B4-BE49-F238E27FC236}">
                <a16:creationId xmlns:a16="http://schemas.microsoft.com/office/drawing/2014/main" id="{7F01735E-A3AF-5B11-216E-6C624DE58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748" y="4949191"/>
            <a:ext cx="1439894" cy="832962"/>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datum 3">
            <a:extLst>
              <a:ext uri="{FF2B5EF4-FFF2-40B4-BE49-F238E27FC236}">
                <a16:creationId xmlns:a16="http://schemas.microsoft.com/office/drawing/2014/main" id="{1BFCD09B-C763-C89F-2BC4-8654BBDB8E20}"/>
              </a:ext>
            </a:extLst>
          </p:cNvPr>
          <p:cNvSpPr>
            <a:spLocks noGrp="1"/>
          </p:cNvSpPr>
          <p:nvPr>
            <p:ph type="dt" sz="half" idx="10"/>
          </p:nvPr>
        </p:nvSpPr>
        <p:spPr>
          <a:xfrm>
            <a:off x="804672" y="6356350"/>
            <a:ext cx="2743200" cy="365125"/>
          </a:xfrm>
        </p:spPr>
        <p:txBody>
          <a:bodyPr>
            <a:normAutofit/>
          </a:bodyPr>
          <a:lstStyle/>
          <a:p>
            <a:pPr>
              <a:spcAft>
                <a:spcPts val="600"/>
              </a:spcAft>
            </a:pPr>
            <a:r>
              <a:rPr lang="nl-NL"/>
              <a:t>20 April 2026</a:t>
            </a:r>
            <a:endParaRPr lang="nl-NL" dirty="0"/>
          </a:p>
        </p:txBody>
      </p:sp>
      <p:pic>
        <p:nvPicPr>
          <p:cNvPr id="5" name="Afbeelding 4">
            <a:extLst>
              <a:ext uri="{FF2B5EF4-FFF2-40B4-BE49-F238E27FC236}">
                <a16:creationId xmlns:a16="http://schemas.microsoft.com/office/drawing/2014/main" id="{F9B0B805-74B9-197A-6240-0F3CA878E0FF}"/>
              </a:ext>
            </a:extLst>
          </p:cNvPr>
          <p:cNvPicPr>
            <a:picLocks noChangeAspect="1"/>
          </p:cNvPicPr>
          <p:nvPr/>
        </p:nvPicPr>
        <p:blipFill>
          <a:blip r:embed="rId4"/>
          <a:srcRect r="66875" b="-935"/>
          <a:stretch>
            <a:fillRect/>
          </a:stretch>
        </p:blipFill>
        <p:spPr>
          <a:xfrm>
            <a:off x="1107749" y="1986702"/>
            <a:ext cx="2023548" cy="367691"/>
          </a:xfrm>
          <a:prstGeom prst="rect">
            <a:avLst/>
          </a:prstGeom>
        </p:spPr>
      </p:pic>
      <p:pic>
        <p:nvPicPr>
          <p:cNvPr id="9" name="Afbeelding 8">
            <a:extLst>
              <a:ext uri="{FF2B5EF4-FFF2-40B4-BE49-F238E27FC236}">
                <a16:creationId xmlns:a16="http://schemas.microsoft.com/office/drawing/2014/main" id="{5C68AB6D-3D1F-0E80-BD25-57F094DFF888}"/>
              </a:ext>
            </a:extLst>
          </p:cNvPr>
          <p:cNvPicPr>
            <a:picLocks noChangeAspect="1"/>
          </p:cNvPicPr>
          <p:nvPr/>
        </p:nvPicPr>
        <p:blipFill>
          <a:blip r:embed="rId4"/>
          <a:srcRect l="66875" t="-935"/>
          <a:stretch>
            <a:fillRect/>
          </a:stretch>
        </p:blipFill>
        <p:spPr>
          <a:xfrm>
            <a:off x="3334984" y="1962528"/>
            <a:ext cx="2052727" cy="372994"/>
          </a:xfrm>
          <a:prstGeom prst="rect">
            <a:avLst/>
          </a:prstGeom>
        </p:spPr>
      </p:pic>
      <p:pic>
        <p:nvPicPr>
          <p:cNvPr id="10" name="Afbeelding 9">
            <a:extLst>
              <a:ext uri="{FF2B5EF4-FFF2-40B4-BE49-F238E27FC236}">
                <a16:creationId xmlns:a16="http://schemas.microsoft.com/office/drawing/2014/main" id="{DA8AAF3A-8E03-ECEA-BB48-26D7784B1D79}"/>
              </a:ext>
            </a:extLst>
          </p:cNvPr>
          <p:cNvPicPr>
            <a:picLocks noChangeAspect="1"/>
          </p:cNvPicPr>
          <p:nvPr/>
        </p:nvPicPr>
        <p:blipFill>
          <a:blip r:embed="rId5"/>
          <a:stretch>
            <a:fillRect/>
          </a:stretch>
        </p:blipFill>
        <p:spPr>
          <a:xfrm>
            <a:off x="5746475" y="1977523"/>
            <a:ext cx="3553397" cy="376194"/>
          </a:xfrm>
          <a:prstGeom prst="rect">
            <a:avLst/>
          </a:prstGeom>
        </p:spPr>
      </p:pic>
      <p:pic>
        <p:nvPicPr>
          <p:cNvPr id="11" name="Afbeelding 10">
            <a:extLst>
              <a:ext uri="{FF2B5EF4-FFF2-40B4-BE49-F238E27FC236}">
                <a16:creationId xmlns:a16="http://schemas.microsoft.com/office/drawing/2014/main" id="{794D0FF1-C422-A2FC-7B9F-D6D447F4C961}"/>
              </a:ext>
            </a:extLst>
          </p:cNvPr>
          <p:cNvPicPr>
            <a:picLocks noChangeAspect="1"/>
          </p:cNvPicPr>
          <p:nvPr/>
        </p:nvPicPr>
        <p:blipFill>
          <a:blip r:embed="rId6"/>
          <a:stretch>
            <a:fillRect/>
          </a:stretch>
        </p:blipFill>
        <p:spPr>
          <a:xfrm>
            <a:off x="97536" y="3072640"/>
            <a:ext cx="12002814" cy="599219"/>
          </a:xfrm>
          <a:prstGeom prst="rect">
            <a:avLst/>
          </a:prstGeom>
        </p:spPr>
      </p:pic>
      <p:pic>
        <p:nvPicPr>
          <p:cNvPr id="12" name="Afbeelding 11">
            <a:extLst>
              <a:ext uri="{FF2B5EF4-FFF2-40B4-BE49-F238E27FC236}">
                <a16:creationId xmlns:a16="http://schemas.microsoft.com/office/drawing/2014/main" id="{920BBFA3-49F7-4225-AB39-112EAE005EFE}"/>
              </a:ext>
            </a:extLst>
          </p:cNvPr>
          <p:cNvPicPr>
            <a:picLocks noChangeAspect="1"/>
          </p:cNvPicPr>
          <p:nvPr/>
        </p:nvPicPr>
        <p:blipFill>
          <a:blip r:embed="rId7"/>
          <a:stretch>
            <a:fillRect/>
          </a:stretch>
        </p:blipFill>
        <p:spPr>
          <a:xfrm>
            <a:off x="97231" y="3800837"/>
            <a:ext cx="12002814" cy="610163"/>
          </a:xfrm>
          <a:prstGeom prst="rect">
            <a:avLst/>
          </a:prstGeom>
        </p:spPr>
      </p:pic>
    </p:spTree>
    <p:extLst>
      <p:ext uri="{BB962C8B-B14F-4D97-AF65-F5344CB8AC3E}">
        <p14:creationId xmlns:p14="http://schemas.microsoft.com/office/powerpoint/2010/main" val="4181953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5EBF494B-D5C4-3F5E-DDB6-CF3A1DE3F534}"/>
              </a:ext>
            </a:extLst>
          </p:cNvPr>
          <p:cNvSpPr>
            <a:spLocks noGrp="1"/>
          </p:cNvSpPr>
          <p:nvPr>
            <p:ph type="title"/>
          </p:nvPr>
        </p:nvSpPr>
        <p:spPr>
          <a:xfrm>
            <a:off x="1179226" y="96815"/>
            <a:ext cx="9833548" cy="678823"/>
          </a:xfrm>
        </p:spPr>
        <p:txBody>
          <a:bodyPr anchor="b">
            <a:normAutofit/>
          </a:bodyPr>
          <a:lstStyle/>
          <a:p>
            <a:pPr algn="ctr"/>
            <a:r>
              <a:rPr lang="nl-NL" sz="3600" dirty="0" err="1"/>
              <a:t>LHCb</a:t>
            </a:r>
            <a:r>
              <a:rPr lang="nl-NL" sz="3600" dirty="0"/>
              <a:t> detector</a:t>
            </a:r>
          </a:p>
        </p:txBody>
      </p:sp>
      <p:grpSp>
        <p:nvGrpSpPr>
          <p:cNvPr id="15" name="Group 14">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6" name="Freeform: Shape 15">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jdelijke aanduiding voor voettekst 4">
            <a:extLst>
              <a:ext uri="{FF2B5EF4-FFF2-40B4-BE49-F238E27FC236}">
                <a16:creationId xmlns:a16="http://schemas.microsoft.com/office/drawing/2014/main" id="{3DEF6322-41C7-FF44-20B8-E6D1413CB71E}"/>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Master’s Thesis Presentation, Lieke Gijsen</a:t>
            </a:r>
            <a:endParaRPr lang="nl-NL"/>
          </a:p>
        </p:txBody>
      </p:sp>
      <p:sp>
        <p:nvSpPr>
          <p:cNvPr id="6" name="Tijdelijke aanduiding voor dianummer 5">
            <a:extLst>
              <a:ext uri="{FF2B5EF4-FFF2-40B4-BE49-F238E27FC236}">
                <a16:creationId xmlns:a16="http://schemas.microsoft.com/office/drawing/2014/main" id="{1020A8C6-D047-EBA6-93BA-133E9C224A5A}"/>
              </a:ext>
            </a:extLst>
          </p:cNvPr>
          <p:cNvSpPr>
            <a:spLocks noGrp="1"/>
          </p:cNvSpPr>
          <p:nvPr>
            <p:ph type="sldNum" sz="quarter" idx="12"/>
          </p:nvPr>
        </p:nvSpPr>
        <p:spPr>
          <a:xfrm>
            <a:off x="8610600" y="6356350"/>
            <a:ext cx="2743200" cy="365125"/>
          </a:xfrm>
        </p:spPr>
        <p:txBody>
          <a:bodyPr>
            <a:normAutofit/>
          </a:bodyPr>
          <a:lstStyle/>
          <a:p>
            <a:pPr>
              <a:spcAft>
                <a:spcPts val="600"/>
              </a:spcAft>
            </a:pPr>
            <a:fld id="{158510D5-3426-4C62-991C-1ECF059CB502}" type="slidenum">
              <a:rPr lang="nl-NL" smtClean="0"/>
              <a:pPr>
                <a:spcAft>
                  <a:spcPts val="600"/>
                </a:spcAft>
              </a:pPr>
              <a:t>3</a:t>
            </a:fld>
            <a:endParaRPr lang="nl-NL"/>
          </a:p>
        </p:txBody>
      </p:sp>
      <p:grpSp>
        <p:nvGrpSpPr>
          <p:cNvPr id="21" name="Group 20">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2" name="Freeform: Shape 21">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jdelijke aanduiding voor datum 3">
            <a:extLst>
              <a:ext uri="{FF2B5EF4-FFF2-40B4-BE49-F238E27FC236}">
                <a16:creationId xmlns:a16="http://schemas.microsoft.com/office/drawing/2014/main" id="{C9306840-55CE-E710-DC09-591B73F754EC}"/>
              </a:ext>
            </a:extLst>
          </p:cNvPr>
          <p:cNvSpPr>
            <a:spLocks noGrp="1"/>
          </p:cNvSpPr>
          <p:nvPr>
            <p:ph type="dt" sz="half" idx="10"/>
          </p:nvPr>
        </p:nvSpPr>
        <p:spPr>
          <a:xfrm>
            <a:off x="804672" y="6356350"/>
            <a:ext cx="2743200" cy="365125"/>
          </a:xfrm>
        </p:spPr>
        <p:txBody>
          <a:bodyPr>
            <a:normAutofit/>
          </a:bodyPr>
          <a:lstStyle/>
          <a:p>
            <a:pPr>
              <a:spcAft>
                <a:spcPts val="600"/>
              </a:spcAft>
            </a:pPr>
            <a:r>
              <a:rPr lang="nl-NL"/>
              <a:t>20 April 2026</a:t>
            </a:r>
            <a:endParaRPr lang="nl-NL" dirty="0"/>
          </a:p>
        </p:txBody>
      </p:sp>
      <p:pic>
        <p:nvPicPr>
          <p:cNvPr id="3" name="Afbeelding 2">
            <a:extLst>
              <a:ext uri="{FF2B5EF4-FFF2-40B4-BE49-F238E27FC236}">
                <a16:creationId xmlns:a16="http://schemas.microsoft.com/office/drawing/2014/main" id="{6225BBF9-8B18-86CE-0D00-4F6539B4E8FD}"/>
              </a:ext>
            </a:extLst>
          </p:cNvPr>
          <p:cNvPicPr>
            <a:picLocks noChangeAspect="1"/>
          </p:cNvPicPr>
          <p:nvPr/>
        </p:nvPicPr>
        <p:blipFill>
          <a:blip r:embed="rId3"/>
          <a:stretch>
            <a:fillRect/>
          </a:stretch>
        </p:blipFill>
        <p:spPr>
          <a:xfrm>
            <a:off x="4941675" y="1551284"/>
            <a:ext cx="7249792" cy="4603957"/>
          </a:xfrm>
          <a:prstGeom prst="rect">
            <a:avLst/>
          </a:prstGeom>
        </p:spPr>
      </p:pic>
      <p:sp>
        <p:nvSpPr>
          <p:cNvPr id="4" name="Tijdelijke aanduiding voor inhoud 2">
            <a:extLst>
              <a:ext uri="{FF2B5EF4-FFF2-40B4-BE49-F238E27FC236}">
                <a16:creationId xmlns:a16="http://schemas.microsoft.com/office/drawing/2014/main" id="{12DA14C1-7709-F341-2A43-073E30C8AED8}"/>
              </a:ext>
            </a:extLst>
          </p:cNvPr>
          <p:cNvSpPr>
            <a:spLocks noGrp="1"/>
          </p:cNvSpPr>
          <p:nvPr>
            <p:ph idx="1"/>
          </p:nvPr>
        </p:nvSpPr>
        <p:spPr>
          <a:xfrm>
            <a:off x="234311" y="3494062"/>
            <a:ext cx="11957156" cy="2057984"/>
          </a:xfrm>
        </p:spPr>
        <p:txBody>
          <a:bodyPr anchor="t">
            <a:normAutofit/>
          </a:bodyPr>
          <a:lstStyle/>
          <a:p>
            <a:pPr fontAlgn="base"/>
            <a:r>
              <a:rPr lang="en-US" sz="2400" dirty="0"/>
              <a:t>b-physics triggering	 	</a:t>
            </a:r>
          </a:p>
          <a:p>
            <a:pPr fontAlgn="base"/>
            <a:r>
              <a:rPr lang="en-US" sz="2400" dirty="0"/>
              <a:t>time resolution and vertexing	   </a:t>
            </a:r>
          </a:p>
          <a:p>
            <a:pPr fontAlgn="base"/>
            <a:r>
              <a:rPr lang="en-US" sz="2400" dirty="0"/>
              <a:t>particle identification</a:t>
            </a:r>
            <a:endParaRPr lang="nl-NL" sz="2400" dirty="0"/>
          </a:p>
        </p:txBody>
      </p:sp>
    </p:spTree>
    <p:extLst>
      <p:ext uri="{BB962C8B-B14F-4D97-AF65-F5344CB8AC3E}">
        <p14:creationId xmlns:p14="http://schemas.microsoft.com/office/powerpoint/2010/main" val="4255508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BD1462-D854-9002-6566-12201588F197}"/>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6FCEEF8-219F-E33C-1566-5CCB110A6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19D421BC-D872-898F-EF34-9DB7B17D9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668503F-ACEA-463B-B460-9991975950C3}"/>
              </a:ext>
            </a:extLst>
          </p:cNvPr>
          <p:cNvSpPr>
            <a:spLocks noGrp="1"/>
          </p:cNvSpPr>
          <p:nvPr>
            <p:ph type="title"/>
          </p:nvPr>
        </p:nvSpPr>
        <p:spPr>
          <a:xfrm>
            <a:off x="719227" y="327066"/>
            <a:ext cx="9829800" cy="1325880"/>
          </a:xfrm>
        </p:spPr>
        <p:txBody>
          <a:bodyPr anchor="b">
            <a:normAutofit/>
          </a:bodyPr>
          <a:lstStyle/>
          <a:p>
            <a:pPr algn="ctr"/>
            <a:r>
              <a:rPr lang="nl-NL" sz="3600" dirty="0" err="1"/>
              <a:t>Where</a:t>
            </a:r>
            <a:r>
              <a:rPr lang="nl-NL" sz="3600" dirty="0"/>
              <a:t> is       ?</a:t>
            </a:r>
          </a:p>
        </p:txBody>
      </p:sp>
      <p:grpSp>
        <p:nvGrpSpPr>
          <p:cNvPr id="1035" name="Group 1034">
            <a:extLst>
              <a:ext uri="{FF2B5EF4-FFF2-40B4-BE49-F238E27FC236}">
                <a16:creationId xmlns:a16="http://schemas.microsoft.com/office/drawing/2014/main" id="{C27EF447-CB10-E3FF-36FD-8F15D3CCC0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1036" name="Freeform: Shape 1035">
              <a:extLst>
                <a:ext uri="{FF2B5EF4-FFF2-40B4-BE49-F238E27FC236}">
                  <a16:creationId xmlns:a16="http://schemas.microsoft.com/office/drawing/2014/main" id="{EDD2A652-CBFE-43A0-F858-1352ADCFA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50A5B928-9047-2E86-048D-B5E9C95F6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Freeform: Shape 1037">
              <a:extLst>
                <a:ext uri="{FF2B5EF4-FFF2-40B4-BE49-F238E27FC236}">
                  <a16:creationId xmlns:a16="http://schemas.microsoft.com/office/drawing/2014/main" id="{26517122-0C92-44FF-FA27-80F2FE38E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A5129D89-B4E1-B29C-D77D-4541E39BA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1" name="Group 1040">
            <a:extLst>
              <a:ext uri="{FF2B5EF4-FFF2-40B4-BE49-F238E27FC236}">
                <a16:creationId xmlns:a16="http://schemas.microsoft.com/office/drawing/2014/main" id="{82C50341-6030-99D0-13A5-EFBAE747C1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1042" name="Freeform: Shape 1041">
              <a:extLst>
                <a:ext uri="{FF2B5EF4-FFF2-40B4-BE49-F238E27FC236}">
                  <a16:creationId xmlns:a16="http://schemas.microsoft.com/office/drawing/2014/main" id="{505F3016-C7F4-ACF5-D7FA-23E4838AC3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6F2062C6-889D-B0DC-D9EE-0CFA4815CF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Freeform: Shape 1043">
              <a:extLst>
                <a:ext uri="{FF2B5EF4-FFF2-40B4-BE49-F238E27FC236}">
                  <a16:creationId xmlns:a16="http://schemas.microsoft.com/office/drawing/2014/main" id="{F7FB10C1-5EB9-1D85-D55C-7B907097F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45" name="Freeform: Shape 1044">
              <a:extLst>
                <a:ext uri="{FF2B5EF4-FFF2-40B4-BE49-F238E27FC236}">
                  <a16:creationId xmlns:a16="http://schemas.microsoft.com/office/drawing/2014/main" id="{333E980A-5B63-5F22-85AA-871D0628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jdelijke aanduiding voor dianummer 5">
            <a:extLst>
              <a:ext uri="{FF2B5EF4-FFF2-40B4-BE49-F238E27FC236}">
                <a16:creationId xmlns:a16="http://schemas.microsoft.com/office/drawing/2014/main" id="{2FCB199B-D7F4-684A-BEA9-BFEFDEDC1843}"/>
              </a:ext>
            </a:extLst>
          </p:cNvPr>
          <p:cNvSpPr>
            <a:spLocks noGrp="1"/>
          </p:cNvSpPr>
          <p:nvPr>
            <p:ph type="sldNum" sz="quarter" idx="12"/>
          </p:nvPr>
        </p:nvSpPr>
        <p:spPr>
          <a:xfrm>
            <a:off x="8610600" y="6356350"/>
            <a:ext cx="2743200" cy="365125"/>
          </a:xfrm>
        </p:spPr>
        <p:txBody>
          <a:bodyPr>
            <a:normAutofit/>
          </a:bodyPr>
          <a:lstStyle/>
          <a:p>
            <a:pPr>
              <a:spcAft>
                <a:spcPts val="600"/>
              </a:spcAft>
            </a:pPr>
            <a:fld id="{158510D5-3426-4C62-991C-1ECF059CB502}" type="slidenum">
              <a:rPr lang="nl-NL" smtClean="0"/>
              <a:pPr>
                <a:spcAft>
                  <a:spcPts val="600"/>
                </a:spcAft>
              </a:pPr>
              <a:t>30</a:t>
            </a:fld>
            <a:endParaRPr lang="nl-NL"/>
          </a:p>
        </p:txBody>
      </p:sp>
      <p:sp>
        <p:nvSpPr>
          <p:cNvPr id="7" name="Tijdelijke aanduiding voor voettekst 4">
            <a:extLst>
              <a:ext uri="{FF2B5EF4-FFF2-40B4-BE49-F238E27FC236}">
                <a16:creationId xmlns:a16="http://schemas.microsoft.com/office/drawing/2014/main" id="{91B8F1EB-1E2A-169A-6776-07E54F49FF93}"/>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pic>
        <p:nvPicPr>
          <p:cNvPr id="14" name="Afbeelding 13">
            <a:extLst>
              <a:ext uri="{FF2B5EF4-FFF2-40B4-BE49-F238E27FC236}">
                <a16:creationId xmlns:a16="http://schemas.microsoft.com/office/drawing/2014/main" id="{AABE7815-7DE1-EF90-5787-F9D79CC61E62}"/>
              </a:ext>
            </a:extLst>
          </p:cNvPr>
          <p:cNvPicPr>
            <a:picLocks noChangeAspect="1"/>
          </p:cNvPicPr>
          <p:nvPr/>
        </p:nvPicPr>
        <p:blipFill>
          <a:blip r:embed="rId3"/>
          <a:stretch>
            <a:fillRect/>
          </a:stretch>
        </p:blipFill>
        <p:spPr>
          <a:xfrm>
            <a:off x="8438191" y="608282"/>
            <a:ext cx="3049892" cy="1876553"/>
          </a:xfrm>
          <a:prstGeom prst="rect">
            <a:avLst/>
          </a:prstGeom>
        </p:spPr>
      </p:pic>
      <p:pic>
        <p:nvPicPr>
          <p:cNvPr id="4098" name="Picture 2">
            <a:extLst>
              <a:ext uri="{FF2B5EF4-FFF2-40B4-BE49-F238E27FC236}">
                <a16:creationId xmlns:a16="http://schemas.microsoft.com/office/drawing/2014/main" id="{74E02CAF-C28B-A101-18E6-0A7CC4A703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24" y="2621360"/>
            <a:ext cx="11876995" cy="14969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96B10036-E7EC-B6CB-FAAF-52982E13F5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310" y="4591920"/>
            <a:ext cx="11992605" cy="788576"/>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atum 3">
            <a:extLst>
              <a:ext uri="{FF2B5EF4-FFF2-40B4-BE49-F238E27FC236}">
                <a16:creationId xmlns:a16="http://schemas.microsoft.com/office/drawing/2014/main" id="{3DDECBE5-74A7-97B8-39BF-6441A6E53E68}"/>
              </a:ext>
            </a:extLst>
          </p:cNvPr>
          <p:cNvSpPr>
            <a:spLocks noGrp="1"/>
          </p:cNvSpPr>
          <p:nvPr>
            <p:ph type="dt" sz="half" idx="10"/>
          </p:nvPr>
        </p:nvSpPr>
        <p:spPr>
          <a:xfrm>
            <a:off x="804672" y="6356350"/>
            <a:ext cx="2743200" cy="365125"/>
          </a:xfrm>
        </p:spPr>
        <p:txBody>
          <a:bodyPr>
            <a:normAutofit/>
          </a:bodyPr>
          <a:lstStyle/>
          <a:p>
            <a:pPr>
              <a:spcAft>
                <a:spcPts val="600"/>
              </a:spcAft>
            </a:pPr>
            <a:r>
              <a:rPr lang="nl-NL"/>
              <a:t>20 April 2026</a:t>
            </a:r>
            <a:endParaRPr lang="nl-NL" dirty="0"/>
          </a:p>
        </p:txBody>
      </p:sp>
      <p:pic>
        <p:nvPicPr>
          <p:cNvPr id="9" name="Afbeelding 8">
            <a:extLst>
              <a:ext uri="{FF2B5EF4-FFF2-40B4-BE49-F238E27FC236}">
                <a16:creationId xmlns:a16="http://schemas.microsoft.com/office/drawing/2014/main" id="{6DB4A815-1AA8-C7DE-A9C2-B2606CF5B817}"/>
              </a:ext>
            </a:extLst>
          </p:cNvPr>
          <p:cNvPicPr>
            <a:picLocks noChangeAspect="1"/>
          </p:cNvPicPr>
          <p:nvPr/>
        </p:nvPicPr>
        <p:blipFill>
          <a:blip r:embed="rId6"/>
          <a:stretch>
            <a:fillRect/>
          </a:stretch>
        </p:blipFill>
        <p:spPr>
          <a:xfrm>
            <a:off x="6087981" y="1143856"/>
            <a:ext cx="511896" cy="470230"/>
          </a:xfrm>
          <a:prstGeom prst="rect">
            <a:avLst/>
          </a:prstGeom>
        </p:spPr>
      </p:pic>
    </p:spTree>
    <p:extLst>
      <p:ext uri="{BB962C8B-B14F-4D97-AF65-F5344CB8AC3E}">
        <p14:creationId xmlns:p14="http://schemas.microsoft.com/office/powerpoint/2010/main" val="360251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36" name="Freeform: Shape 35">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42" name="Freeform: Shape 41">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5" name="Freeform: Shape 44">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jdelijke aanduiding voor dianummer 2">
            <a:extLst>
              <a:ext uri="{FF2B5EF4-FFF2-40B4-BE49-F238E27FC236}">
                <a16:creationId xmlns:a16="http://schemas.microsoft.com/office/drawing/2014/main" id="{DD0D4AA6-1695-D00C-E7BE-B0D2C39F9F61}"/>
              </a:ext>
            </a:extLst>
          </p:cNvPr>
          <p:cNvSpPr>
            <a:spLocks noGrp="1"/>
          </p:cNvSpPr>
          <p:nvPr>
            <p:ph type="sldNum" sz="quarter" idx="12"/>
          </p:nvPr>
        </p:nvSpPr>
        <p:spPr/>
        <p:txBody>
          <a:bodyPr/>
          <a:lstStyle/>
          <a:p>
            <a:fld id="{158510D5-3426-4C62-991C-1ECF059CB502}" type="slidenum">
              <a:rPr lang="nl-NL" smtClean="0"/>
              <a:t>31</a:t>
            </a:fld>
            <a:endParaRPr lang="nl-NL"/>
          </a:p>
        </p:txBody>
      </p:sp>
      <p:pic>
        <p:nvPicPr>
          <p:cNvPr id="5" name="Afbeelding 4">
            <a:extLst>
              <a:ext uri="{FF2B5EF4-FFF2-40B4-BE49-F238E27FC236}">
                <a16:creationId xmlns:a16="http://schemas.microsoft.com/office/drawing/2014/main" id="{DA544F87-8D5F-BA89-F33C-3AE62F7701D9}"/>
              </a:ext>
            </a:extLst>
          </p:cNvPr>
          <p:cNvPicPr>
            <a:picLocks noChangeAspect="1"/>
          </p:cNvPicPr>
          <p:nvPr/>
        </p:nvPicPr>
        <p:blipFill>
          <a:blip r:embed="rId3"/>
          <a:srcRect l="1651" r="1545" b="729"/>
          <a:stretch>
            <a:fillRect/>
          </a:stretch>
        </p:blipFill>
        <p:spPr>
          <a:xfrm>
            <a:off x="1280160" y="1752217"/>
            <a:ext cx="9051584" cy="4672486"/>
          </a:xfrm>
          <a:prstGeom prst="rect">
            <a:avLst/>
          </a:prstGeom>
        </p:spPr>
      </p:pic>
      <p:sp>
        <p:nvSpPr>
          <p:cNvPr id="6" name="Tijdelijke aanduiding voor voettekst 4">
            <a:extLst>
              <a:ext uri="{FF2B5EF4-FFF2-40B4-BE49-F238E27FC236}">
                <a16:creationId xmlns:a16="http://schemas.microsoft.com/office/drawing/2014/main" id="{A97866AD-6AA3-4432-B928-402D88C9CE1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sp>
        <p:nvSpPr>
          <p:cNvPr id="7" name="Titel 1">
            <a:extLst>
              <a:ext uri="{FF2B5EF4-FFF2-40B4-BE49-F238E27FC236}">
                <a16:creationId xmlns:a16="http://schemas.microsoft.com/office/drawing/2014/main" id="{3B670813-260C-0844-D69C-D771DB12CAC4}"/>
              </a:ext>
            </a:extLst>
          </p:cNvPr>
          <p:cNvSpPr txBox="1">
            <a:spLocks/>
          </p:cNvSpPr>
          <p:nvPr/>
        </p:nvSpPr>
        <p:spPr>
          <a:xfrm>
            <a:off x="1957787" y="550386"/>
            <a:ext cx="8032279" cy="6948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600" dirty="0" err="1"/>
              <a:t>Feasibility</a:t>
            </a:r>
            <a:r>
              <a:rPr lang="nl-NL" sz="3600" dirty="0"/>
              <a:t> </a:t>
            </a:r>
            <a:r>
              <a:rPr lang="nl-NL" sz="3600" dirty="0" err="1"/>
              <a:t>study</a:t>
            </a:r>
            <a:r>
              <a:rPr lang="nl-NL" sz="3600" dirty="0"/>
              <a:t>         </a:t>
            </a:r>
          </a:p>
        </p:txBody>
      </p:sp>
      <p:sp>
        <p:nvSpPr>
          <p:cNvPr id="11" name="Tijdelijke aanduiding voor inhoud 2">
            <a:extLst>
              <a:ext uri="{FF2B5EF4-FFF2-40B4-BE49-F238E27FC236}">
                <a16:creationId xmlns:a16="http://schemas.microsoft.com/office/drawing/2014/main" id="{5C410A53-4C34-7EEB-0C37-69FA71D0CB58}"/>
              </a:ext>
            </a:extLst>
          </p:cNvPr>
          <p:cNvSpPr>
            <a:spLocks noGrp="1"/>
          </p:cNvSpPr>
          <p:nvPr>
            <p:ph idx="1"/>
          </p:nvPr>
        </p:nvSpPr>
        <p:spPr>
          <a:xfrm>
            <a:off x="748862" y="409961"/>
            <a:ext cx="10623233" cy="2151671"/>
          </a:xfrm>
        </p:spPr>
        <p:txBody>
          <a:bodyPr anchor="ctr">
            <a:normAutofit/>
          </a:bodyPr>
          <a:lstStyle/>
          <a:p>
            <a:pPr fontAlgn="base"/>
            <a:r>
              <a:rPr lang="nl-NL" sz="2400" dirty="0" err="1"/>
              <a:t>Compared</a:t>
            </a:r>
            <a:r>
              <a:rPr lang="nl-NL" sz="2400" dirty="0"/>
              <a:t> </a:t>
            </a:r>
            <a:r>
              <a:rPr lang="nl-NL" sz="2400" dirty="0" err="1"/>
              <a:t>RooSimultaneous</a:t>
            </a:r>
            <a:r>
              <a:rPr lang="nl-NL" sz="2400" dirty="0"/>
              <a:t> </a:t>
            </a:r>
            <a:r>
              <a:rPr lang="nl-NL" sz="2400" dirty="0" err="1"/>
              <a:t>to</a:t>
            </a:r>
            <a:r>
              <a:rPr lang="nl-NL" sz="2400" dirty="0"/>
              <a:t> </a:t>
            </a:r>
            <a:r>
              <a:rPr lang="nl-NL" sz="2400" dirty="0" err="1"/>
              <a:t>an</a:t>
            </a:r>
            <a:r>
              <a:rPr lang="nl-NL" sz="2400" dirty="0"/>
              <a:t> analysis </a:t>
            </a:r>
            <a:r>
              <a:rPr lang="nl-NL" sz="2400" dirty="0" err="1"/>
              <a:t>which</a:t>
            </a:r>
            <a:r>
              <a:rPr lang="nl-NL" sz="2400" dirty="0"/>
              <a:t> fits </a:t>
            </a:r>
            <a:r>
              <a:rPr lang="nl-NL" sz="2400" dirty="0" err="1"/>
              <a:t>two</a:t>
            </a:r>
            <a:r>
              <a:rPr lang="nl-NL" sz="2400" dirty="0"/>
              <a:t> separate </a:t>
            </a:r>
            <a:r>
              <a:rPr lang="nl-NL" sz="2400" dirty="0" err="1"/>
              <a:t>lifetimes</a:t>
            </a:r>
            <a:endParaRPr lang="nl-NL" sz="2400" dirty="0"/>
          </a:p>
        </p:txBody>
      </p:sp>
      <p:sp>
        <p:nvSpPr>
          <p:cNvPr id="12" name="Rechthoek 11">
            <a:extLst>
              <a:ext uri="{FF2B5EF4-FFF2-40B4-BE49-F238E27FC236}">
                <a16:creationId xmlns:a16="http://schemas.microsoft.com/office/drawing/2014/main" id="{E3752C43-0F46-6BB7-1A6C-1E1769DF35D2}"/>
              </a:ext>
            </a:extLst>
          </p:cNvPr>
          <p:cNvSpPr/>
          <p:nvPr/>
        </p:nvSpPr>
        <p:spPr>
          <a:xfrm flipV="1">
            <a:off x="4305443" y="4171664"/>
            <a:ext cx="45719" cy="727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314831C3-E08A-851C-3177-1380C6F36378}"/>
              </a:ext>
            </a:extLst>
          </p:cNvPr>
          <p:cNvSpPr/>
          <p:nvPr/>
        </p:nvSpPr>
        <p:spPr>
          <a:xfrm flipV="1">
            <a:off x="4305442" y="6319955"/>
            <a:ext cx="45719" cy="727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9E46B805-DD11-3227-8356-DB9F4ACB06F1}"/>
              </a:ext>
            </a:extLst>
          </p:cNvPr>
          <p:cNvSpPr/>
          <p:nvPr/>
        </p:nvSpPr>
        <p:spPr>
          <a:xfrm flipV="1">
            <a:off x="9936481" y="4180762"/>
            <a:ext cx="222003" cy="818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3BD7AFA7-6A61-CB22-2A83-795DF4E6DDD5}"/>
              </a:ext>
            </a:extLst>
          </p:cNvPr>
          <p:cNvSpPr/>
          <p:nvPr/>
        </p:nvSpPr>
        <p:spPr>
          <a:xfrm flipV="1">
            <a:off x="9932460" y="6319954"/>
            <a:ext cx="222003" cy="818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datum 3">
            <a:extLst>
              <a:ext uri="{FF2B5EF4-FFF2-40B4-BE49-F238E27FC236}">
                <a16:creationId xmlns:a16="http://schemas.microsoft.com/office/drawing/2014/main" id="{9B623A78-B00C-665D-58A6-AD508BEC413F}"/>
              </a:ext>
            </a:extLst>
          </p:cNvPr>
          <p:cNvSpPr>
            <a:spLocks noGrp="1"/>
          </p:cNvSpPr>
          <p:nvPr>
            <p:ph type="dt" sz="half" idx="10"/>
          </p:nvPr>
        </p:nvSpPr>
        <p:spPr>
          <a:xfrm>
            <a:off x="804672" y="6356350"/>
            <a:ext cx="2743200" cy="365125"/>
          </a:xfrm>
        </p:spPr>
        <p:txBody>
          <a:bodyPr>
            <a:normAutofit/>
          </a:bodyPr>
          <a:lstStyle/>
          <a:p>
            <a:pPr>
              <a:spcAft>
                <a:spcPts val="600"/>
              </a:spcAft>
            </a:pPr>
            <a:r>
              <a:rPr lang="nl-NL"/>
              <a:t>20 April 2026</a:t>
            </a:r>
            <a:endParaRPr lang="nl-NL" dirty="0"/>
          </a:p>
        </p:txBody>
      </p:sp>
    </p:spTree>
    <p:extLst>
      <p:ext uri="{BB962C8B-B14F-4D97-AF65-F5344CB8AC3E}">
        <p14:creationId xmlns:p14="http://schemas.microsoft.com/office/powerpoint/2010/main" val="4153635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4CC33E-8C19-C0A8-7D16-35DA0ABD7BAE}"/>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9FA45E6-29CD-9993-1429-0EBF9E3CBE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3AF41D0-A72D-FAC4-D0EF-752E47A0D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52520E4A-BC03-F513-726F-6BB3D377D0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36" name="Freeform: Shape 35">
              <a:extLst>
                <a:ext uri="{FF2B5EF4-FFF2-40B4-BE49-F238E27FC236}">
                  <a16:creationId xmlns:a16="http://schemas.microsoft.com/office/drawing/2014/main" id="{9474BC44-6387-F60A-6786-994F1F945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87172940-F818-BEC5-FB40-FC95E86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B4F5E99C-3C2E-27D8-99F5-E75F8D7D6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B0FA96E2-1AD2-3097-0C65-5EB3BD43A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DE1CE476-DC69-567A-F22D-8E6D7EF8FE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42" name="Freeform: Shape 41">
              <a:extLst>
                <a:ext uri="{FF2B5EF4-FFF2-40B4-BE49-F238E27FC236}">
                  <a16:creationId xmlns:a16="http://schemas.microsoft.com/office/drawing/2014/main" id="{D7C49078-19D1-7D03-E25E-27E339942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D0790A-079B-3129-E865-C9EED8C7B2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3DCFC5B9-5EA3-5694-C225-D2B5AF2E0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5" name="Freeform: Shape 44">
              <a:extLst>
                <a:ext uri="{FF2B5EF4-FFF2-40B4-BE49-F238E27FC236}">
                  <a16:creationId xmlns:a16="http://schemas.microsoft.com/office/drawing/2014/main" id="{245F18B2-7553-D3B7-FD6F-75D1F30FEE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jdelijke aanduiding voor dianummer 2">
            <a:extLst>
              <a:ext uri="{FF2B5EF4-FFF2-40B4-BE49-F238E27FC236}">
                <a16:creationId xmlns:a16="http://schemas.microsoft.com/office/drawing/2014/main" id="{7E1283FA-F997-A206-9C5A-01B9C1A64EFE}"/>
              </a:ext>
            </a:extLst>
          </p:cNvPr>
          <p:cNvSpPr>
            <a:spLocks noGrp="1"/>
          </p:cNvSpPr>
          <p:nvPr>
            <p:ph type="sldNum" sz="quarter" idx="12"/>
          </p:nvPr>
        </p:nvSpPr>
        <p:spPr/>
        <p:txBody>
          <a:bodyPr/>
          <a:lstStyle/>
          <a:p>
            <a:fld id="{158510D5-3426-4C62-991C-1ECF059CB502}" type="slidenum">
              <a:rPr lang="nl-NL" smtClean="0"/>
              <a:t>32</a:t>
            </a:fld>
            <a:endParaRPr lang="nl-NL"/>
          </a:p>
        </p:txBody>
      </p:sp>
      <p:sp>
        <p:nvSpPr>
          <p:cNvPr id="6" name="Tijdelijke aanduiding voor voettekst 4">
            <a:extLst>
              <a:ext uri="{FF2B5EF4-FFF2-40B4-BE49-F238E27FC236}">
                <a16:creationId xmlns:a16="http://schemas.microsoft.com/office/drawing/2014/main" id="{67F7F658-D57F-F83B-C20D-2D763CEF6A52}"/>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sp>
        <p:nvSpPr>
          <p:cNvPr id="7" name="Titel 1">
            <a:extLst>
              <a:ext uri="{FF2B5EF4-FFF2-40B4-BE49-F238E27FC236}">
                <a16:creationId xmlns:a16="http://schemas.microsoft.com/office/drawing/2014/main" id="{4B4C679A-6E5B-674D-A530-21CC33CCA9B1}"/>
              </a:ext>
            </a:extLst>
          </p:cNvPr>
          <p:cNvSpPr txBox="1">
            <a:spLocks/>
          </p:cNvSpPr>
          <p:nvPr/>
        </p:nvSpPr>
        <p:spPr>
          <a:xfrm>
            <a:off x="1872369" y="481171"/>
            <a:ext cx="8487837" cy="69483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600" dirty="0" err="1"/>
              <a:t>Why</a:t>
            </a:r>
            <a:r>
              <a:rPr lang="nl-NL" sz="3600" dirty="0"/>
              <a:t> </a:t>
            </a:r>
            <a:r>
              <a:rPr lang="nl-NL" sz="3600" dirty="0" err="1"/>
              <a:t>simultaneous</a:t>
            </a:r>
            <a:r>
              <a:rPr lang="nl-NL" sz="3600" dirty="0"/>
              <a:t> fit and </a:t>
            </a:r>
            <a:r>
              <a:rPr lang="nl-NL" sz="3600" dirty="0" err="1"/>
              <a:t>not</a:t>
            </a:r>
            <a:r>
              <a:rPr lang="nl-NL" sz="3600" dirty="0"/>
              <a:t> separate fits?         </a:t>
            </a:r>
          </a:p>
        </p:txBody>
      </p:sp>
      <p:sp>
        <p:nvSpPr>
          <p:cNvPr id="11" name="Tijdelijke aanduiding voor inhoud 2">
            <a:extLst>
              <a:ext uri="{FF2B5EF4-FFF2-40B4-BE49-F238E27FC236}">
                <a16:creationId xmlns:a16="http://schemas.microsoft.com/office/drawing/2014/main" id="{6C02CE8A-340F-6EDE-A358-CD1C5AFBF61E}"/>
              </a:ext>
            </a:extLst>
          </p:cNvPr>
          <p:cNvSpPr>
            <a:spLocks noGrp="1"/>
          </p:cNvSpPr>
          <p:nvPr>
            <p:ph idx="1"/>
          </p:nvPr>
        </p:nvSpPr>
        <p:spPr>
          <a:xfrm>
            <a:off x="804672" y="2498437"/>
            <a:ext cx="10623233" cy="2151671"/>
          </a:xfrm>
        </p:spPr>
        <p:txBody>
          <a:bodyPr anchor="ctr">
            <a:normAutofit/>
          </a:bodyPr>
          <a:lstStyle/>
          <a:p>
            <a:pPr fontAlgn="base"/>
            <a:r>
              <a:rPr lang="nl-NL" sz="2400" dirty="0" err="1"/>
              <a:t>Find</a:t>
            </a:r>
            <a:r>
              <a:rPr lang="nl-NL" sz="2400" dirty="0"/>
              <a:t> </a:t>
            </a:r>
            <a:r>
              <a:rPr lang="nl-NL" sz="2400" dirty="0" err="1"/>
              <a:t>all</a:t>
            </a:r>
            <a:r>
              <a:rPr lang="nl-NL" sz="2400" dirty="0"/>
              <a:t> </a:t>
            </a:r>
            <a:r>
              <a:rPr lang="nl-NL" sz="2400" dirty="0" err="1"/>
              <a:t>systematic</a:t>
            </a:r>
            <a:r>
              <a:rPr lang="nl-NL" sz="2400" dirty="0"/>
              <a:t> </a:t>
            </a:r>
            <a:r>
              <a:rPr lang="nl-NL" sz="2400" dirty="0" err="1"/>
              <a:t>uncertainties</a:t>
            </a:r>
            <a:r>
              <a:rPr lang="nl-NL" sz="2400" dirty="0"/>
              <a:t> -&gt; </a:t>
            </a:r>
            <a:r>
              <a:rPr lang="nl-NL" sz="2400" dirty="0" err="1"/>
              <a:t>then</a:t>
            </a:r>
            <a:r>
              <a:rPr lang="nl-NL" sz="2400" dirty="0"/>
              <a:t> later a lot of </a:t>
            </a:r>
            <a:r>
              <a:rPr lang="nl-NL" sz="2400" dirty="0" err="1"/>
              <a:t>systematics</a:t>
            </a:r>
            <a:r>
              <a:rPr lang="nl-NL" sz="2400" dirty="0"/>
              <a:t> </a:t>
            </a:r>
            <a:r>
              <a:rPr lang="nl-NL" sz="2400" dirty="0" err="1"/>
              <a:t>cancels</a:t>
            </a:r>
            <a:r>
              <a:rPr lang="nl-NL" sz="2400" dirty="0"/>
              <a:t> out, </a:t>
            </a:r>
            <a:r>
              <a:rPr lang="nl-NL" sz="2400" dirty="0" err="1"/>
              <a:t>so</a:t>
            </a:r>
            <a:r>
              <a:rPr lang="nl-NL" sz="2400" dirty="0"/>
              <a:t> a lot of </a:t>
            </a:r>
            <a:r>
              <a:rPr lang="nl-NL" sz="2400" dirty="0" err="1"/>
              <a:t>work</a:t>
            </a:r>
            <a:r>
              <a:rPr lang="nl-NL" sz="2400" dirty="0"/>
              <a:t> </a:t>
            </a:r>
            <a:r>
              <a:rPr lang="nl-NL" sz="2400" dirty="0" err="1"/>
              <a:t>for</a:t>
            </a:r>
            <a:r>
              <a:rPr lang="nl-NL" sz="2400" dirty="0"/>
              <a:t> </a:t>
            </a:r>
            <a:r>
              <a:rPr lang="nl-NL" sz="2400" dirty="0" err="1"/>
              <a:t>nothing</a:t>
            </a:r>
            <a:r>
              <a:rPr lang="nl-NL" sz="2400" dirty="0"/>
              <a:t>.</a:t>
            </a:r>
          </a:p>
          <a:p>
            <a:pPr fontAlgn="base"/>
            <a:r>
              <a:rPr lang="nl-NL" sz="2400" dirty="0" err="1"/>
              <a:t>Also</a:t>
            </a:r>
            <a:r>
              <a:rPr lang="nl-NL" sz="2400" dirty="0"/>
              <a:t> </a:t>
            </a:r>
            <a:r>
              <a:rPr lang="nl-NL" sz="2400" dirty="0" err="1"/>
              <a:t>it</a:t>
            </a:r>
            <a:r>
              <a:rPr lang="nl-NL" sz="2400" dirty="0"/>
              <a:t> is </a:t>
            </a:r>
            <a:r>
              <a:rPr lang="nl-NL" sz="2400" dirty="0" err="1"/>
              <a:t>not</a:t>
            </a:r>
            <a:r>
              <a:rPr lang="nl-NL" sz="2400" dirty="0"/>
              <a:t> </a:t>
            </a:r>
            <a:r>
              <a:rPr lang="nl-NL" sz="2400" dirty="0" err="1"/>
              <a:t>trivial</a:t>
            </a:r>
            <a:r>
              <a:rPr lang="nl-NL" sz="2400" dirty="0"/>
              <a:t> in </a:t>
            </a:r>
            <a:r>
              <a:rPr lang="nl-NL" sz="2400" dirty="0" err="1"/>
              <a:t>what</a:t>
            </a:r>
            <a:r>
              <a:rPr lang="nl-NL" sz="2400" dirty="0"/>
              <a:t> way </a:t>
            </a:r>
            <a:r>
              <a:rPr lang="nl-NL" sz="2400" dirty="0" err="1"/>
              <a:t>the</a:t>
            </a:r>
            <a:r>
              <a:rPr lang="nl-NL" sz="2400" dirty="0"/>
              <a:t> </a:t>
            </a:r>
            <a:r>
              <a:rPr lang="nl-NL" sz="2400" dirty="0" err="1"/>
              <a:t>systematic</a:t>
            </a:r>
            <a:r>
              <a:rPr lang="nl-NL" sz="2400" dirty="0"/>
              <a:t> </a:t>
            </a:r>
            <a:r>
              <a:rPr lang="nl-NL" sz="2400" dirty="0" err="1"/>
              <a:t>uncertainties</a:t>
            </a:r>
            <a:r>
              <a:rPr lang="nl-NL" sz="2400" dirty="0"/>
              <a:t> cancel out -&gt; </a:t>
            </a:r>
            <a:r>
              <a:rPr lang="nl-NL" sz="2400" dirty="0" err="1"/>
              <a:t>complicated</a:t>
            </a:r>
            <a:r>
              <a:rPr lang="nl-NL" sz="2400" dirty="0"/>
              <a:t> </a:t>
            </a:r>
            <a:r>
              <a:rPr lang="nl-NL" sz="2400" dirty="0" err="1"/>
              <a:t>to</a:t>
            </a:r>
            <a:r>
              <a:rPr lang="nl-NL" sz="2400" dirty="0"/>
              <a:t> get </a:t>
            </a:r>
            <a:r>
              <a:rPr lang="nl-NL" sz="2400" dirty="0" err="1"/>
              <a:t>the</a:t>
            </a:r>
            <a:r>
              <a:rPr lang="nl-NL" sz="2400" dirty="0"/>
              <a:t> </a:t>
            </a:r>
            <a:r>
              <a:rPr lang="nl-NL" sz="2400" dirty="0" err="1"/>
              <a:t>systematic</a:t>
            </a:r>
            <a:r>
              <a:rPr lang="nl-NL" sz="2400" dirty="0"/>
              <a:t> </a:t>
            </a:r>
            <a:r>
              <a:rPr lang="nl-NL" sz="2400" dirty="0" err="1"/>
              <a:t>uncertainty</a:t>
            </a:r>
            <a:r>
              <a:rPr lang="nl-NL" sz="2400" dirty="0"/>
              <a:t> from separate fits at </a:t>
            </a:r>
            <a:r>
              <a:rPr lang="nl-NL" sz="2400" dirty="0" err="1"/>
              <a:t>all</a:t>
            </a:r>
            <a:r>
              <a:rPr lang="nl-NL" sz="2400" dirty="0"/>
              <a:t>. </a:t>
            </a:r>
          </a:p>
        </p:txBody>
      </p:sp>
      <p:sp>
        <p:nvSpPr>
          <p:cNvPr id="13" name="Rechthoek 12">
            <a:extLst>
              <a:ext uri="{FF2B5EF4-FFF2-40B4-BE49-F238E27FC236}">
                <a16:creationId xmlns:a16="http://schemas.microsoft.com/office/drawing/2014/main" id="{9BCFCB7C-90D8-0E51-030D-6FDAE85CC096}"/>
              </a:ext>
            </a:extLst>
          </p:cNvPr>
          <p:cNvSpPr/>
          <p:nvPr/>
        </p:nvSpPr>
        <p:spPr>
          <a:xfrm flipV="1">
            <a:off x="4305442" y="6319955"/>
            <a:ext cx="45719" cy="727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ACDBB94C-A7A6-5380-C93D-599256D411D9}"/>
              </a:ext>
            </a:extLst>
          </p:cNvPr>
          <p:cNvSpPr/>
          <p:nvPr/>
        </p:nvSpPr>
        <p:spPr>
          <a:xfrm flipV="1">
            <a:off x="9932460" y="6319954"/>
            <a:ext cx="222003" cy="818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datum 3">
            <a:extLst>
              <a:ext uri="{FF2B5EF4-FFF2-40B4-BE49-F238E27FC236}">
                <a16:creationId xmlns:a16="http://schemas.microsoft.com/office/drawing/2014/main" id="{9D0544FF-0AC2-1BD8-DEF8-3BB91CF58CE9}"/>
              </a:ext>
            </a:extLst>
          </p:cNvPr>
          <p:cNvSpPr>
            <a:spLocks noGrp="1"/>
          </p:cNvSpPr>
          <p:nvPr>
            <p:ph type="dt" sz="half" idx="10"/>
          </p:nvPr>
        </p:nvSpPr>
        <p:spPr>
          <a:xfrm>
            <a:off x="804672" y="6356350"/>
            <a:ext cx="2743200" cy="365125"/>
          </a:xfrm>
        </p:spPr>
        <p:txBody>
          <a:bodyPr>
            <a:normAutofit/>
          </a:bodyPr>
          <a:lstStyle/>
          <a:p>
            <a:pPr>
              <a:spcAft>
                <a:spcPts val="600"/>
              </a:spcAft>
            </a:pPr>
            <a:r>
              <a:rPr lang="nl-NL"/>
              <a:t>20 April 2026</a:t>
            </a:r>
            <a:endParaRPr lang="nl-NL" dirty="0"/>
          </a:p>
        </p:txBody>
      </p:sp>
    </p:spTree>
    <p:extLst>
      <p:ext uri="{BB962C8B-B14F-4D97-AF65-F5344CB8AC3E}">
        <p14:creationId xmlns:p14="http://schemas.microsoft.com/office/powerpoint/2010/main" val="1983877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919C1F-953E-7DF2-750B-B8734E557BE1}"/>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53DB480-4863-91D8-6EE2-ED8730C2B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539DF563-8EFC-0D8D-9ED4-5F94248DD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4A059DD-2A23-60A1-2A25-61234629FD09}"/>
              </a:ext>
            </a:extLst>
          </p:cNvPr>
          <p:cNvSpPr>
            <a:spLocks noGrp="1"/>
          </p:cNvSpPr>
          <p:nvPr>
            <p:ph type="title"/>
          </p:nvPr>
        </p:nvSpPr>
        <p:spPr>
          <a:xfrm>
            <a:off x="1087090" y="327066"/>
            <a:ext cx="9829800" cy="1325880"/>
          </a:xfrm>
        </p:spPr>
        <p:txBody>
          <a:bodyPr anchor="b">
            <a:normAutofit/>
          </a:bodyPr>
          <a:lstStyle/>
          <a:p>
            <a:pPr algn="ctr"/>
            <a:r>
              <a:rPr lang="nl-NL" sz="3600" dirty="0" err="1"/>
              <a:t>What</a:t>
            </a:r>
            <a:r>
              <a:rPr lang="nl-NL" sz="3600" dirty="0"/>
              <a:t> was </a:t>
            </a:r>
            <a:r>
              <a:rPr lang="nl-NL" sz="3600" dirty="0" err="1"/>
              <a:t>the</a:t>
            </a:r>
            <a:r>
              <a:rPr lang="nl-NL" sz="3600" dirty="0"/>
              <a:t> new pdf?</a:t>
            </a:r>
          </a:p>
        </p:txBody>
      </p:sp>
      <p:grpSp>
        <p:nvGrpSpPr>
          <p:cNvPr id="1035" name="Group 1034">
            <a:extLst>
              <a:ext uri="{FF2B5EF4-FFF2-40B4-BE49-F238E27FC236}">
                <a16:creationId xmlns:a16="http://schemas.microsoft.com/office/drawing/2014/main" id="{B0FE4D0D-C41A-424F-F781-D963F6BCCF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1036" name="Freeform: Shape 1035">
              <a:extLst>
                <a:ext uri="{FF2B5EF4-FFF2-40B4-BE49-F238E27FC236}">
                  <a16:creationId xmlns:a16="http://schemas.microsoft.com/office/drawing/2014/main" id="{A62472B4-58C8-8F10-9B6B-331B38F4D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13C09D36-1307-0FD4-6CBC-C599309E3E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Freeform: Shape 1037">
              <a:extLst>
                <a:ext uri="{FF2B5EF4-FFF2-40B4-BE49-F238E27FC236}">
                  <a16:creationId xmlns:a16="http://schemas.microsoft.com/office/drawing/2014/main" id="{69EC686E-F26B-20E4-6586-C6BB079D2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0C02B553-B97A-ECC2-313B-E2B4E22FD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1" name="Group 1040">
            <a:extLst>
              <a:ext uri="{FF2B5EF4-FFF2-40B4-BE49-F238E27FC236}">
                <a16:creationId xmlns:a16="http://schemas.microsoft.com/office/drawing/2014/main" id="{09D01644-558D-0E86-AB29-3FDC67987E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1042" name="Freeform: Shape 1041">
              <a:extLst>
                <a:ext uri="{FF2B5EF4-FFF2-40B4-BE49-F238E27FC236}">
                  <a16:creationId xmlns:a16="http://schemas.microsoft.com/office/drawing/2014/main" id="{70A7E5B5-362F-1D5C-8BB5-B77B57CBE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F3ADDDC4-D113-7A1B-7430-94E06DCBA0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Freeform: Shape 1043">
              <a:extLst>
                <a:ext uri="{FF2B5EF4-FFF2-40B4-BE49-F238E27FC236}">
                  <a16:creationId xmlns:a16="http://schemas.microsoft.com/office/drawing/2014/main" id="{F6AF630E-D383-6063-5733-2EC8B769B4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45" name="Freeform: Shape 1044">
              <a:extLst>
                <a:ext uri="{FF2B5EF4-FFF2-40B4-BE49-F238E27FC236}">
                  <a16:creationId xmlns:a16="http://schemas.microsoft.com/office/drawing/2014/main" id="{0557C934-D66A-EFBB-93BB-F92C505B4F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jdelijke aanduiding voor dianummer 5">
            <a:extLst>
              <a:ext uri="{FF2B5EF4-FFF2-40B4-BE49-F238E27FC236}">
                <a16:creationId xmlns:a16="http://schemas.microsoft.com/office/drawing/2014/main" id="{2AA11479-35C7-C774-33B2-769B6BD6B11E}"/>
              </a:ext>
            </a:extLst>
          </p:cNvPr>
          <p:cNvSpPr>
            <a:spLocks noGrp="1"/>
          </p:cNvSpPr>
          <p:nvPr>
            <p:ph type="sldNum" sz="quarter" idx="12"/>
          </p:nvPr>
        </p:nvSpPr>
        <p:spPr>
          <a:xfrm>
            <a:off x="8610600" y="6356350"/>
            <a:ext cx="2743200" cy="365125"/>
          </a:xfrm>
        </p:spPr>
        <p:txBody>
          <a:bodyPr>
            <a:normAutofit/>
          </a:bodyPr>
          <a:lstStyle/>
          <a:p>
            <a:pPr>
              <a:spcAft>
                <a:spcPts val="600"/>
              </a:spcAft>
            </a:pPr>
            <a:fld id="{158510D5-3426-4C62-991C-1ECF059CB502}" type="slidenum">
              <a:rPr lang="nl-NL" smtClean="0"/>
              <a:pPr>
                <a:spcAft>
                  <a:spcPts val="600"/>
                </a:spcAft>
              </a:pPr>
              <a:t>33</a:t>
            </a:fld>
            <a:endParaRPr lang="nl-NL"/>
          </a:p>
        </p:txBody>
      </p:sp>
      <p:sp>
        <p:nvSpPr>
          <p:cNvPr id="7" name="Tijdelijke aanduiding voor voettekst 4">
            <a:extLst>
              <a:ext uri="{FF2B5EF4-FFF2-40B4-BE49-F238E27FC236}">
                <a16:creationId xmlns:a16="http://schemas.microsoft.com/office/drawing/2014/main" id="{FC96610A-F926-903D-2637-1D6CC5279802}"/>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sp>
        <p:nvSpPr>
          <p:cNvPr id="8" name="Tijdelijke aanduiding voor inhoud 7">
            <a:extLst>
              <a:ext uri="{FF2B5EF4-FFF2-40B4-BE49-F238E27FC236}">
                <a16:creationId xmlns:a16="http://schemas.microsoft.com/office/drawing/2014/main" id="{F0F20003-9B7D-D3C4-7FC6-3240E713FF1B}"/>
              </a:ext>
            </a:extLst>
          </p:cNvPr>
          <p:cNvSpPr>
            <a:spLocks noGrp="1"/>
          </p:cNvSpPr>
          <p:nvPr>
            <p:ph idx="1"/>
          </p:nvPr>
        </p:nvSpPr>
        <p:spPr>
          <a:xfrm>
            <a:off x="744190" y="1995649"/>
            <a:ext cx="10515600" cy="4351338"/>
          </a:xfrm>
        </p:spPr>
        <p:txBody>
          <a:bodyPr/>
          <a:lstStyle/>
          <a:p>
            <a:r>
              <a:rPr lang="nl-NL" dirty="0" err="1"/>
              <a:t>Calculate</a:t>
            </a:r>
            <a:r>
              <a:rPr lang="nl-NL" dirty="0"/>
              <a:t> ratio of </a:t>
            </a:r>
            <a:r>
              <a:rPr lang="nl-NL" dirty="0" err="1"/>
              <a:t>the</a:t>
            </a:r>
            <a:r>
              <a:rPr lang="nl-NL" dirty="0"/>
              <a:t> samples as a </a:t>
            </a:r>
            <a:r>
              <a:rPr lang="nl-NL" dirty="0" err="1"/>
              <a:t>function</a:t>
            </a:r>
            <a:r>
              <a:rPr lang="nl-NL" dirty="0"/>
              <a:t> of </a:t>
            </a:r>
            <a:r>
              <a:rPr lang="nl-NL" dirty="0" err="1"/>
              <a:t>the</a:t>
            </a:r>
            <a:r>
              <a:rPr lang="nl-NL" dirty="0"/>
              <a:t> </a:t>
            </a:r>
            <a:r>
              <a:rPr lang="nl-NL" dirty="0" err="1"/>
              <a:t>pdfs</a:t>
            </a:r>
            <a:r>
              <a:rPr lang="nl-NL" dirty="0"/>
              <a:t> </a:t>
            </a:r>
            <a:r>
              <a:rPr lang="nl-NL" dirty="0" err="1"/>
              <a:t>for</a:t>
            </a:r>
            <a:r>
              <a:rPr lang="nl-NL" dirty="0"/>
              <a:t> </a:t>
            </a:r>
            <a:r>
              <a:rPr lang="nl-NL" dirty="0" err="1"/>
              <a:t>those</a:t>
            </a:r>
            <a:r>
              <a:rPr lang="nl-NL" dirty="0"/>
              <a:t> samples and </a:t>
            </a:r>
            <a:r>
              <a:rPr lang="nl-NL" dirty="0" err="1"/>
              <a:t>the</a:t>
            </a:r>
            <a:r>
              <a:rPr lang="nl-NL" dirty="0"/>
              <a:t> </a:t>
            </a:r>
            <a:r>
              <a:rPr lang="nl-NL" dirty="0" err="1"/>
              <a:t>fraction</a:t>
            </a:r>
            <a:r>
              <a:rPr lang="nl-NL" dirty="0"/>
              <a:t> of events in </a:t>
            </a:r>
            <a:r>
              <a:rPr lang="nl-NL" dirty="0" err="1"/>
              <a:t>them</a:t>
            </a:r>
            <a:endParaRPr lang="nl-NL" dirty="0"/>
          </a:p>
          <a:p>
            <a:r>
              <a:rPr lang="nl-NL" dirty="0"/>
              <a:t>Make efficiency pdf from this ratio</a:t>
            </a:r>
          </a:p>
          <a:p>
            <a:r>
              <a:rPr lang="nl-NL" dirty="0"/>
              <a:t>Total model: </a:t>
            </a:r>
            <a:r>
              <a:rPr lang="nl-NL" dirty="0" err="1"/>
              <a:t>two</a:t>
            </a:r>
            <a:r>
              <a:rPr lang="nl-NL" dirty="0"/>
              <a:t> </a:t>
            </a:r>
            <a:r>
              <a:rPr lang="nl-NL" dirty="0" err="1"/>
              <a:t>exponentials</a:t>
            </a:r>
            <a:r>
              <a:rPr lang="nl-NL" dirty="0"/>
              <a:t> </a:t>
            </a:r>
            <a:r>
              <a:rPr lang="nl-NL" dirty="0" err="1"/>
              <a:t>combined</a:t>
            </a:r>
            <a:r>
              <a:rPr lang="nl-NL" dirty="0"/>
              <a:t>, but samples split </a:t>
            </a:r>
            <a:r>
              <a:rPr lang="nl-NL" dirty="0" err="1"/>
              <a:t>by</a:t>
            </a:r>
            <a:r>
              <a:rPr lang="nl-NL" dirty="0"/>
              <a:t> efficiency pdf:</a:t>
            </a:r>
          </a:p>
          <a:p>
            <a:endParaRPr lang="nl-NL" dirty="0"/>
          </a:p>
          <a:p>
            <a:r>
              <a:rPr lang="nl-NL" dirty="0" err="1"/>
              <a:t>What</a:t>
            </a:r>
            <a:r>
              <a:rPr lang="nl-NL" dirty="0"/>
              <a:t> was wrong: efficiency was </a:t>
            </a:r>
            <a:r>
              <a:rPr lang="nl-NL" dirty="0" err="1"/>
              <a:t>normalised</a:t>
            </a:r>
            <a:r>
              <a:rPr lang="nl-NL" dirty="0"/>
              <a:t>, </a:t>
            </a:r>
            <a:r>
              <a:rPr lang="nl-NL" dirty="0" err="1"/>
              <a:t>RooProdPdf</a:t>
            </a:r>
            <a:r>
              <a:rPr lang="nl-NL" dirty="0"/>
              <a:t> wants efficiency </a:t>
            </a:r>
            <a:r>
              <a:rPr lang="nl-NL" dirty="0" err="1"/>
              <a:t>to</a:t>
            </a:r>
            <a:r>
              <a:rPr lang="nl-NL" dirty="0"/>
              <a:t> </a:t>
            </a:r>
            <a:r>
              <a:rPr lang="nl-NL" dirty="0" err="1"/>
              <a:t>be</a:t>
            </a:r>
            <a:r>
              <a:rPr lang="nl-NL" dirty="0"/>
              <a:t> </a:t>
            </a:r>
            <a:r>
              <a:rPr lang="nl-NL" dirty="0" err="1"/>
              <a:t>normalised</a:t>
            </a:r>
            <a:r>
              <a:rPr lang="nl-NL" dirty="0"/>
              <a:t> (</a:t>
            </a:r>
            <a:r>
              <a:rPr lang="nl-NL" dirty="0" err="1"/>
              <a:t>shouldn’t</a:t>
            </a:r>
            <a:r>
              <a:rPr lang="nl-NL" dirty="0"/>
              <a:t> </a:t>
            </a:r>
            <a:r>
              <a:rPr lang="nl-NL" dirty="0" err="1"/>
              <a:t>be</a:t>
            </a:r>
            <a:r>
              <a:rPr lang="nl-NL" dirty="0"/>
              <a:t>)</a:t>
            </a:r>
          </a:p>
          <a:p>
            <a:endParaRPr lang="nl-NL" dirty="0"/>
          </a:p>
          <a:p>
            <a:endParaRPr lang="nl-NL" dirty="0"/>
          </a:p>
        </p:txBody>
      </p:sp>
      <p:pic>
        <p:nvPicPr>
          <p:cNvPr id="5" name="Afbeelding 4">
            <a:extLst>
              <a:ext uri="{FF2B5EF4-FFF2-40B4-BE49-F238E27FC236}">
                <a16:creationId xmlns:a16="http://schemas.microsoft.com/office/drawing/2014/main" id="{3C597DF6-6C12-5BE5-649E-3706EB9FB6D0}"/>
              </a:ext>
            </a:extLst>
          </p:cNvPr>
          <p:cNvPicPr>
            <a:picLocks noChangeAspect="1"/>
          </p:cNvPicPr>
          <p:nvPr/>
        </p:nvPicPr>
        <p:blipFill>
          <a:blip r:embed="rId3"/>
          <a:stretch>
            <a:fillRect/>
          </a:stretch>
        </p:blipFill>
        <p:spPr>
          <a:xfrm>
            <a:off x="1087090" y="4323095"/>
            <a:ext cx="10785242" cy="303422"/>
          </a:xfrm>
          <a:prstGeom prst="rect">
            <a:avLst/>
          </a:prstGeom>
        </p:spPr>
      </p:pic>
      <p:sp>
        <p:nvSpPr>
          <p:cNvPr id="3" name="Tijdelijke aanduiding voor datum 3">
            <a:extLst>
              <a:ext uri="{FF2B5EF4-FFF2-40B4-BE49-F238E27FC236}">
                <a16:creationId xmlns:a16="http://schemas.microsoft.com/office/drawing/2014/main" id="{F65D27E7-614B-7860-0DA0-574293F81D1C}"/>
              </a:ext>
            </a:extLst>
          </p:cNvPr>
          <p:cNvSpPr>
            <a:spLocks noGrp="1"/>
          </p:cNvSpPr>
          <p:nvPr>
            <p:ph type="dt" sz="half" idx="10"/>
          </p:nvPr>
        </p:nvSpPr>
        <p:spPr>
          <a:xfrm>
            <a:off x="804672" y="6356350"/>
            <a:ext cx="2743200" cy="365125"/>
          </a:xfrm>
        </p:spPr>
        <p:txBody>
          <a:bodyPr>
            <a:normAutofit/>
          </a:bodyPr>
          <a:lstStyle/>
          <a:p>
            <a:pPr>
              <a:spcAft>
                <a:spcPts val="600"/>
              </a:spcAft>
            </a:pPr>
            <a:r>
              <a:rPr lang="nl-NL"/>
              <a:t>20 April 2026</a:t>
            </a:r>
            <a:endParaRPr lang="nl-NL" dirty="0"/>
          </a:p>
        </p:txBody>
      </p:sp>
    </p:spTree>
    <p:extLst>
      <p:ext uri="{BB962C8B-B14F-4D97-AF65-F5344CB8AC3E}">
        <p14:creationId xmlns:p14="http://schemas.microsoft.com/office/powerpoint/2010/main" val="2077169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A0429AC0-39F8-EF66-2880-AF82BF7327E4}"/>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10B4AE9-40D3-EBD8-28D3-27ABB10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BCD0DE9-C528-850A-D1E0-4BE3E2204D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91A4B47B-5C7D-0EF5-1A72-3604D2C33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31" name="Freeform: Shape 30">
              <a:extLst>
                <a:ext uri="{FF2B5EF4-FFF2-40B4-BE49-F238E27FC236}">
                  <a16:creationId xmlns:a16="http://schemas.microsoft.com/office/drawing/2014/main" id="{6AEE8612-D7E5-33D7-C99C-06EA759AA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4036E74-164D-B5AD-31CE-C1E322E8E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6CD58F6-7DF7-958C-1D68-FF67A95053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ED20279-D6F1-666E-92B2-73CA8F2BAB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F5D4E42F-477F-65DD-FDC9-A4AC204FC5F2}"/>
              </a:ext>
            </a:extLst>
          </p:cNvPr>
          <p:cNvSpPr>
            <a:spLocks noGrp="1"/>
          </p:cNvSpPr>
          <p:nvPr>
            <p:ph type="title"/>
          </p:nvPr>
        </p:nvSpPr>
        <p:spPr>
          <a:xfrm>
            <a:off x="1285011" y="9847"/>
            <a:ext cx="9621672" cy="823055"/>
          </a:xfrm>
        </p:spPr>
        <p:txBody>
          <a:bodyPr>
            <a:normAutofit/>
          </a:bodyPr>
          <a:lstStyle/>
          <a:p>
            <a:pPr algn="ctr"/>
            <a:r>
              <a:rPr lang="nl-NL" sz="3600" dirty="0" err="1"/>
              <a:t>Notes</a:t>
            </a:r>
            <a:r>
              <a:rPr lang="nl-NL" sz="3600" dirty="0"/>
              <a:t> </a:t>
            </a:r>
            <a:r>
              <a:rPr lang="nl-NL" sz="3600" dirty="0" err="1"/>
              <a:t>for</a:t>
            </a:r>
            <a:r>
              <a:rPr lang="nl-NL" sz="3600" dirty="0"/>
              <a:t> </a:t>
            </a:r>
            <a:r>
              <a:rPr lang="nl-NL" sz="3600" dirty="0" err="1"/>
              <a:t>the</a:t>
            </a:r>
            <a:r>
              <a:rPr lang="nl-NL" sz="3600" dirty="0"/>
              <a:t> interview</a:t>
            </a:r>
          </a:p>
        </p:txBody>
      </p:sp>
      <p:sp>
        <p:nvSpPr>
          <p:cNvPr id="4" name="Tijdelijke aanduiding voor datum 3">
            <a:extLst>
              <a:ext uri="{FF2B5EF4-FFF2-40B4-BE49-F238E27FC236}">
                <a16:creationId xmlns:a16="http://schemas.microsoft.com/office/drawing/2014/main" id="{088AB553-D22E-A2E7-428F-7B247FC4DBFA}"/>
              </a:ext>
            </a:extLst>
          </p:cNvPr>
          <p:cNvSpPr>
            <a:spLocks noGrp="1"/>
          </p:cNvSpPr>
          <p:nvPr>
            <p:ph type="dt" sz="half" idx="10"/>
          </p:nvPr>
        </p:nvSpPr>
        <p:spPr>
          <a:xfrm>
            <a:off x="804672" y="6356350"/>
            <a:ext cx="2743200" cy="365125"/>
          </a:xfrm>
        </p:spPr>
        <p:txBody>
          <a:bodyPr>
            <a:normAutofit/>
          </a:bodyPr>
          <a:lstStyle/>
          <a:p>
            <a:pPr>
              <a:spcAft>
                <a:spcPts val="600"/>
              </a:spcAft>
            </a:pPr>
            <a:r>
              <a:rPr lang="nl-NL"/>
              <a:t>20 April 2026</a:t>
            </a:r>
            <a:endParaRPr lang="nl-NL" dirty="0"/>
          </a:p>
        </p:txBody>
      </p:sp>
      <p:sp>
        <p:nvSpPr>
          <p:cNvPr id="5" name="Tijdelijke aanduiding voor voettekst 4">
            <a:extLst>
              <a:ext uri="{FF2B5EF4-FFF2-40B4-BE49-F238E27FC236}">
                <a16:creationId xmlns:a16="http://schemas.microsoft.com/office/drawing/2014/main" id="{9213B70E-F7B1-77F9-32E1-5C45988D5FFE}"/>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grpSp>
        <p:nvGrpSpPr>
          <p:cNvPr id="36" name="Group 35">
            <a:extLst>
              <a:ext uri="{FF2B5EF4-FFF2-40B4-BE49-F238E27FC236}">
                <a16:creationId xmlns:a16="http://schemas.microsoft.com/office/drawing/2014/main" id="{CD84481A-C309-29D1-68AE-49F7E2FDFF1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7" name="Freeform: Shape 36">
              <a:extLst>
                <a:ext uri="{FF2B5EF4-FFF2-40B4-BE49-F238E27FC236}">
                  <a16:creationId xmlns:a16="http://schemas.microsoft.com/office/drawing/2014/main" id="{97732E30-BA54-F9E3-71A8-AA1B666C8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A7A33307-C0B3-12CF-1CC5-FEEB301E4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E32E59E-9B93-1A24-341D-2E3CB04D6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0" name="Freeform: Shape 39">
              <a:extLst>
                <a:ext uri="{FF2B5EF4-FFF2-40B4-BE49-F238E27FC236}">
                  <a16:creationId xmlns:a16="http://schemas.microsoft.com/office/drawing/2014/main" id="{E31557C9-C73D-DFD0-6794-8E1CDA556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jdelijke aanduiding voor dianummer 5">
            <a:extLst>
              <a:ext uri="{FF2B5EF4-FFF2-40B4-BE49-F238E27FC236}">
                <a16:creationId xmlns:a16="http://schemas.microsoft.com/office/drawing/2014/main" id="{D8E1FCC3-0E17-8CC8-2F24-454C0476905B}"/>
              </a:ext>
            </a:extLst>
          </p:cNvPr>
          <p:cNvSpPr>
            <a:spLocks noGrp="1"/>
          </p:cNvSpPr>
          <p:nvPr>
            <p:ph type="sldNum" sz="quarter" idx="12"/>
          </p:nvPr>
        </p:nvSpPr>
        <p:spPr>
          <a:xfrm>
            <a:off x="8610600" y="6356350"/>
            <a:ext cx="2743200" cy="365125"/>
          </a:xfrm>
        </p:spPr>
        <p:txBody>
          <a:bodyPr>
            <a:normAutofit/>
          </a:bodyPr>
          <a:lstStyle/>
          <a:p>
            <a:pPr>
              <a:spcAft>
                <a:spcPts val="600"/>
              </a:spcAft>
            </a:pPr>
            <a:fld id="{158510D5-3426-4C62-991C-1ECF059CB502}" type="slidenum">
              <a:rPr lang="nl-NL" smtClean="0"/>
              <a:pPr>
                <a:spcAft>
                  <a:spcPts val="600"/>
                </a:spcAft>
              </a:pPr>
              <a:t>34</a:t>
            </a:fld>
            <a:endParaRPr lang="nl-NL"/>
          </a:p>
        </p:txBody>
      </p:sp>
      <p:sp>
        <p:nvSpPr>
          <p:cNvPr id="3" name="Tijdelijke aanduiding voor inhoud 2">
            <a:extLst>
              <a:ext uri="{FF2B5EF4-FFF2-40B4-BE49-F238E27FC236}">
                <a16:creationId xmlns:a16="http://schemas.microsoft.com/office/drawing/2014/main" id="{9802FE09-B904-AA63-D155-36F577BBB268}"/>
              </a:ext>
            </a:extLst>
          </p:cNvPr>
          <p:cNvSpPr>
            <a:spLocks noGrp="1"/>
          </p:cNvSpPr>
          <p:nvPr>
            <p:ph idx="1"/>
          </p:nvPr>
        </p:nvSpPr>
        <p:spPr>
          <a:xfrm>
            <a:off x="357144" y="674383"/>
            <a:ext cx="11030183" cy="5744439"/>
          </a:xfrm>
        </p:spPr>
        <p:txBody>
          <a:bodyPr anchor="t">
            <a:noAutofit/>
          </a:bodyPr>
          <a:lstStyle/>
          <a:p>
            <a:pPr fontAlgn="base"/>
            <a:r>
              <a:rPr lang="en-US" sz="2000" dirty="0"/>
              <a:t>More about the combination of the channels </a:t>
            </a:r>
            <a:r>
              <a:rPr lang="nl-NL" sz="2000" dirty="0"/>
              <a:t>-&gt; at </a:t>
            </a:r>
            <a:r>
              <a:rPr lang="nl-NL" sz="2000" dirty="0" err="1"/>
              <a:t>LHCb</a:t>
            </a:r>
            <a:r>
              <a:rPr lang="nl-NL" sz="2000" dirty="0"/>
              <a:t> we have </a:t>
            </a:r>
            <a:r>
              <a:rPr lang="nl-NL" sz="2000" dirty="0" err="1"/>
              <a:t>something</a:t>
            </a:r>
            <a:r>
              <a:rPr lang="nl-NL" sz="2000" dirty="0"/>
              <a:t> </a:t>
            </a:r>
            <a:r>
              <a:rPr lang="nl-NL" sz="2000" dirty="0" err="1"/>
              <a:t>called</a:t>
            </a:r>
            <a:r>
              <a:rPr lang="nl-NL" sz="2000" dirty="0"/>
              <a:t> </a:t>
            </a:r>
            <a:r>
              <a:rPr lang="nl-NL" sz="2000" dirty="0" err="1"/>
              <a:t>snakemake</a:t>
            </a:r>
            <a:r>
              <a:rPr lang="nl-NL" sz="2000" dirty="0"/>
              <a:t> </a:t>
            </a:r>
            <a:r>
              <a:rPr lang="nl-NL" sz="2000" dirty="0" err="1"/>
              <a:t>where</a:t>
            </a:r>
            <a:r>
              <a:rPr lang="nl-NL" sz="2000" dirty="0"/>
              <a:t> we have a </a:t>
            </a:r>
            <a:r>
              <a:rPr lang="nl-NL" sz="2000" dirty="0" err="1"/>
              <a:t>nice</a:t>
            </a:r>
            <a:r>
              <a:rPr lang="nl-NL" sz="2000" dirty="0"/>
              <a:t> program </a:t>
            </a:r>
            <a:r>
              <a:rPr lang="nl-NL" sz="2000" dirty="0" err="1"/>
              <a:t>to</a:t>
            </a:r>
            <a:r>
              <a:rPr lang="nl-NL" sz="2000" dirty="0"/>
              <a:t> </a:t>
            </a:r>
            <a:r>
              <a:rPr lang="nl-NL" sz="2000" dirty="0" err="1"/>
              <a:t>create</a:t>
            </a:r>
            <a:r>
              <a:rPr lang="nl-NL" sz="2000" dirty="0"/>
              <a:t> a pipeline in and keep our analyses consistent. </a:t>
            </a:r>
            <a:r>
              <a:rPr lang="nl-NL" sz="2000" dirty="0" err="1"/>
              <a:t>If</a:t>
            </a:r>
            <a:r>
              <a:rPr lang="nl-NL" sz="2000" dirty="0"/>
              <a:t> I </a:t>
            </a:r>
            <a:r>
              <a:rPr lang="nl-NL" sz="2000" dirty="0" err="1"/>
              <a:t>am</a:t>
            </a:r>
            <a:r>
              <a:rPr lang="nl-NL" sz="2000" dirty="0"/>
              <a:t> </a:t>
            </a:r>
            <a:r>
              <a:rPr lang="nl-NL" sz="2000" dirty="0" err="1"/>
              <a:t>going</a:t>
            </a:r>
            <a:r>
              <a:rPr lang="nl-NL" sz="2000" dirty="0"/>
              <a:t> </a:t>
            </a:r>
            <a:r>
              <a:rPr lang="nl-NL" sz="2000" dirty="0" err="1"/>
              <a:t>to</a:t>
            </a:r>
            <a:r>
              <a:rPr lang="nl-NL" sz="2000" dirty="0"/>
              <a:t> combine </a:t>
            </a:r>
            <a:r>
              <a:rPr lang="nl-NL" sz="2000" dirty="0" err="1"/>
              <a:t>channels</a:t>
            </a:r>
            <a:r>
              <a:rPr lang="nl-NL" sz="2000" dirty="0"/>
              <a:t>, </a:t>
            </a:r>
            <a:r>
              <a:rPr lang="nl-NL" sz="2000" dirty="0" err="1"/>
              <a:t>it</a:t>
            </a:r>
            <a:r>
              <a:rPr lang="nl-NL" sz="2000" dirty="0"/>
              <a:t> </a:t>
            </a:r>
            <a:r>
              <a:rPr lang="nl-NL" sz="2000" dirty="0" err="1"/>
              <a:t>would</a:t>
            </a:r>
            <a:r>
              <a:rPr lang="nl-NL" sz="2000" dirty="0"/>
              <a:t> </a:t>
            </a:r>
            <a:r>
              <a:rPr lang="nl-NL" sz="2000" dirty="0" err="1"/>
              <a:t>be</a:t>
            </a:r>
            <a:r>
              <a:rPr lang="nl-NL" sz="2000" dirty="0"/>
              <a:t> </a:t>
            </a:r>
            <a:r>
              <a:rPr lang="nl-NL" sz="2000" dirty="0" err="1"/>
              <a:t>ideal</a:t>
            </a:r>
            <a:r>
              <a:rPr lang="nl-NL" sz="2000" dirty="0"/>
              <a:t> </a:t>
            </a:r>
            <a:r>
              <a:rPr lang="nl-NL" sz="2000" dirty="0" err="1"/>
              <a:t>to</a:t>
            </a:r>
            <a:r>
              <a:rPr lang="nl-NL" sz="2000" dirty="0"/>
              <a:t> </a:t>
            </a:r>
            <a:r>
              <a:rPr lang="nl-NL" sz="2000" dirty="0" err="1"/>
              <a:t>use</a:t>
            </a:r>
            <a:r>
              <a:rPr lang="nl-NL" sz="2000" dirty="0"/>
              <a:t> </a:t>
            </a:r>
            <a:r>
              <a:rPr lang="nl-NL" sz="2000" dirty="0" err="1"/>
              <a:t>something</a:t>
            </a:r>
            <a:r>
              <a:rPr lang="nl-NL" sz="2000" dirty="0"/>
              <a:t> like this. Do you have </a:t>
            </a:r>
            <a:r>
              <a:rPr lang="nl-NL" sz="2000" dirty="0" err="1"/>
              <a:t>something</a:t>
            </a:r>
            <a:r>
              <a:rPr lang="nl-NL" sz="2000" dirty="0"/>
              <a:t> </a:t>
            </a:r>
            <a:r>
              <a:rPr lang="nl-NL" sz="2000" dirty="0" err="1"/>
              <a:t>similar</a:t>
            </a:r>
            <a:r>
              <a:rPr lang="nl-NL" sz="2000" dirty="0"/>
              <a:t> in ATLAS?</a:t>
            </a:r>
          </a:p>
          <a:p>
            <a:pPr fontAlgn="base"/>
            <a:r>
              <a:rPr lang="nl-NL" sz="2000" dirty="0" err="1"/>
              <a:t>Since</a:t>
            </a:r>
            <a:r>
              <a:rPr lang="nl-NL" sz="2000" dirty="0"/>
              <a:t> </a:t>
            </a:r>
            <a:r>
              <a:rPr lang="nl-NL" sz="2000" dirty="0" err="1"/>
              <a:t>the</a:t>
            </a:r>
            <a:r>
              <a:rPr lang="nl-NL" sz="2000" dirty="0"/>
              <a:t> </a:t>
            </a:r>
            <a:r>
              <a:rPr lang="nl-NL" sz="2000" dirty="0" err="1"/>
              <a:t>channels</a:t>
            </a:r>
            <a:r>
              <a:rPr lang="nl-NL" sz="2000" dirty="0"/>
              <a:t> are </a:t>
            </a:r>
            <a:r>
              <a:rPr lang="nl-NL" sz="2000" dirty="0" err="1"/>
              <a:t>quite</a:t>
            </a:r>
            <a:r>
              <a:rPr lang="nl-NL" sz="2000" dirty="0"/>
              <a:t> rare, I </a:t>
            </a:r>
            <a:r>
              <a:rPr lang="nl-NL" sz="2000" dirty="0" err="1"/>
              <a:t>would</a:t>
            </a:r>
            <a:r>
              <a:rPr lang="nl-NL" sz="2000" dirty="0"/>
              <a:t> say that </a:t>
            </a:r>
            <a:r>
              <a:rPr lang="nl-NL" sz="2000" dirty="0" err="1"/>
              <a:t>simulation</a:t>
            </a:r>
            <a:r>
              <a:rPr lang="nl-NL" sz="2000" dirty="0"/>
              <a:t> </a:t>
            </a:r>
            <a:r>
              <a:rPr lang="nl-NL" sz="2000" dirty="0" err="1"/>
              <a:t>based</a:t>
            </a:r>
            <a:r>
              <a:rPr lang="nl-NL" sz="2000" dirty="0"/>
              <a:t> </a:t>
            </a:r>
            <a:r>
              <a:rPr lang="nl-NL" sz="2000" dirty="0" err="1"/>
              <a:t>inference</a:t>
            </a:r>
            <a:r>
              <a:rPr lang="nl-NL" sz="2000" dirty="0"/>
              <a:t> (SBI) </a:t>
            </a:r>
            <a:r>
              <a:rPr lang="nl-NL" sz="2000" dirty="0" err="1"/>
              <a:t>would</a:t>
            </a:r>
            <a:r>
              <a:rPr lang="nl-NL" sz="2000" dirty="0"/>
              <a:t> </a:t>
            </a:r>
            <a:r>
              <a:rPr lang="nl-NL" sz="2000" dirty="0" err="1"/>
              <a:t>be</a:t>
            </a:r>
            <a:r>
              <a:rPr lang="nl-NL" sz="2000" dirty="0"/>
              <a:t> a </a:t>
            </a:r>
            <a:r>
              <a:rPr lang="nl-NL" sz="2000" dirty="0" err="1"/>
              <a:t>good</a:t>
            </a:r>
            <a:r>
              <a:rPr lang="nl-NL" sz="2000" dirty="0"/>
              <a:t> way of </a:t>
            </a:r>
            <a:r>
              <a:rPr lang="nl-NL" sz="2000" dirty="0" err="1"/>
              <a:t>using</a:t>
            </a:r>
            <a:r>
              <a:rPr lang="nl-NL" sz="2000" dirty="0"/>
              <a:t> ML </a:t>
            </a:r>
            <a:r>
              <a:rPr lang="nl-NL" sz="2000" dirty="0" err="1"/>
              <a:t>to</a:t>
            </a:r>
            <a:r>
              <a:rPr lang="nl-NL" sz="2000" dirty="0"/>
              <a:t> </a:t>
            </a:r>
            <a:r>
              <a:rPr lang="nl-NL" sz="2000" dirty="0" err="1"/>
              <a:t>optimize</a:t>
            </a:r>
            <a:r>
              <a:rPr lang="nl-NL" sz="2000" dirty="0"/>
              <a:t> this analysis (</a:t>
            </a:r>
            <a:r>
              <a:rPr lang="nl-NL" sz="2000" dirty="0" err="1"/>
              <a:t>maybe</a:t>
            </a:r>
            <a:r>
              <a:rPr lang="nl-NL" sz="2000" dirty="0"/>
              <a:t> even </a:t>
            </a:r>
            <a:r>
              <a:rPr lang="nl-NL" sz="2000" dirty="0" err="1"/>
              <a:t>better</a:t>
            </a:r>
            <a:r>
              <a:rPr lang="nl-NL" sz="2000" dirty="0"/>
              <a:t> </a:t>
            </a:r>
            <a:r>
              <a:rPr lang="nl-NL" sz="2000" dirty="0" err="1"/>
              <a:t>for</a:t>
            </a:r>
            <a:r>
              <a:rPr lang="nl-NL" sz="2000" dirty="0"/>
              <a:t> </a:t>
            </a:r>
            <a:r>
              <a:rPr lang="nl-NL" sz="2000" dirty="0" err="1"/>
              <a:t>the</a:t>
            </a:r>
            <a:r>
              <a:rPr lang="nl-NL" sz="2000" dirty="0"/>
              <a:t> </a:t>
            </a:r>
            <a:r>
              <a:rPr lang="nl-NL" sz="2000" dirty="0" err="1"/>
              <a:t>other</a:t>
            </a:r>
            <a:r>
              <a:rPr lang="nl-NL" sz="2000" dirty="0"/>
              <a:t> </a:t>
            </a:r>
            <a:r>
              <a:rPr lang="nl-NL" sz="2000" dirty="0" err="1"/>
              <a:t>position</a:t>
            </a:r>
            <a:r>
              <a:rPr lang="nl-NL" sz="2000" dirty="0"/>
              <a:t> </a:t>
            </a:r>
            <a:r>
              <a:rPr lang="nl-NL" sz="2000" dirty="0" err="1"/>
              <a:t>considering</a:t>
            </a:r>
            <a:r>
              <a:rPr lang="nl-NL" sz="2000" dirty="0"/>
              <a:t> </a:t>
            </a:r>
            <a:r>
              <a:rPr lang="nl-NL" sz="2000" dirty="0" err="1"/>
              <a:t>the</a:t>
            </a:r>
            <a:r>
              <a:rPr lang="nl-NL" sz="2000" dirty="0"/>
              <a:t> search </a:t>
            </a:r>
            <a:r>
              <a:rPr lang="nl-NL" sz="2000" dirty="0" err="1"/>
              <a:t>for</a:t>
            </a:r>
            <a:r>
              <a:rPr lang="nl-NL" sz="2000" dirty="0"/>
              <a:t> </a:t>
            </a:r>
            <a:r>
              <a:rPr lang="nl-NL" sz="2000" dirty="0" err="1"/>
              <a:t>the</a:t>
            </a:r>
            <a:r>
              <a:rPr lang="nl-NL" sz="2000" dirty="0"/>
              <a:t> even more rare </a:t>
            </a:r>
            <a:r>
              <a:rPr lang="nl-NL" sz="2000" dirty="0" err="1"/>
              <a:t>decay</a:t>
            </a:r>
            <a:r>
              <a:rPr lang="nl-NL" sz="2000" dirty="0"/>
              <a:t>). Do you </a:t>
            </a:r>
            <a:r>
              <a:rPr lang="nl-NL" sz="2000" dirty="0" err="1"/>
              <a:t>think</a:t>
            </a:r>
            <a:r>
              <a:rPr lang="nl-NL" sz="2000" dirty="0"/>
              <a:t> this </a:t>
            </a:r>
            <a:r>
              <a:rPr lang="nl-NL" sz="2000" dirty="0" err="1"/>
              <a:t>would</a:t>
            </a:r>
            <a:r>
              <a:rPr lang="nl-NL" sz="2000" dirty="0"/>
              <a:t> </a:t>
            </a:r>
            <a:r>
              <a:rPr lang="nl-NL" sz="2000" dirty="0" err="1"/>
              <a:t>be</a:t>
            </a:r>
            <a:r>
              <a:rPr lang="nl-NL" sz="2000" dirty="0"/>
              <a:t> a </a:t>
            </a:r>
            <a:r>
              <a:rPr lang="nl-NL" sz="2000" dirty="0" err="1"/>
              <a:t>good</a:t>
            </a:r>
            <a:r>
              <a:rPr lang="nl-NL" sz="2000" dirty="0"/>
              <a:t> </a:t>
            </a:r>
            <a:r>
              <a:rPr lang="nl-NL" sz="2000" dirty="0" err="1"/>
              <a:t>idea</a:t>
            </a:r>
            <a:r>
              <a:rPr lang="nl-NL" sz="2000" dirty="0"/>
              <a:t>?</a:t>
            </a:r>
          </a:p>
          <a:p>
            <a:pPr fontAlgn="base"/>
            <a:r>
              <a:rPr lang="nl-NL" sz="2000" dirty="0" err="1"/>
              <a:t>Probably</a:t>
            </a:r>
            <a:r>
              <a:rPr lang="nl-NL" sz="2000" dirty="0"/>
              <a:t> </a:t>
            </a:r>
            <a:r>
              <a:rPr lang="nl-NL" sz="2000" dirty="0" err="1"/>
              <a:t>should</a:t>
            </a:r>
            <a:r>
              <a:rPr lang="nl-NL" sz="2000" dirty="0"/>
              <a:t> </a:t>
            </a:r>
            <a:r>
              <a:rPr lang="nl-NL" sz="2000" dirty="0" err="1"/>
              <a:t>be</a:t>
            </a:r>
            <a:r>
              <a:rPr lang="nl-NL" sz="2000" dirty="0"/>
              <a:t> </a:t>
            </a:r>
            <a:r>
              <a:rPr lang="nl-NL" sz="2000" dirty="0" err="1"/>
              <a:t>using</a:t>
            </a:r>
            <a:r>
              <a:rPr lang="nl-NL" sz="2000" dirty="0"/>
              <a:t> </a:t>
            </a:r>
            <a:r>
              <a:rPr lang="nl-NL" sz="2000" dirty="0" err="1"/>
              <a:t>COWs</a:t>
            </a:r>
            <a:r>
              <a:rPr lang="nl-NL" sz="2000" dirty="0"/>
              <a:t> or </a:t>
            </a:r>
            <a:r>
              <a:rPr lang="nl-NL" sz="2000" dirty="0" err="1"/>
              <a:t>optimize</a:t>
            </a:r>
            <a:r>
              <a:rPr lang="nl-NL" sz="2000" dirty="0"/>
              <a:t> </a:t>
            </a:r>
            <a:r>
              <a:rPr lang="nl-NL" sz="2000" dirty="0" err="1"/>
              <a:t>sWeights</a:t>
            </a:r>
            <a:r>
              <a:rPr lang="nl-NL" sz="2000" dirty="0"/>
              <a:t> in </a:t>
            </a:r>
            <a:r>
              <a:rPr lang="nl-NL" sz="2000" dirty="0" err="1"/>
              <a:t>some</a:t>
            </a:r>
            <a:r>
              <a:rPr lang="nl-NL" sz="2000" dirty="0"/>
              <a:t> way.</a:t>
            </a:r>
          </a:p>
          <a:p>
            <a:pPr fontAlgn="base"/>
            <a:r>
              <a:rPr lang="nl-NL" sz="2000" dirty="0" err="1"/>
              <a:t>Photon</a:t>
            </a:r>
            <a:r>
              <a:rPr lang="nl-NL" sz="2000" dirty="0"/>
              <a:t> </a:t>
            </a:r>
            <a:r>
              <a:rPr lang="nl-NL" sz="2000" dirty="0" err="1"/>
              <a:t>final</a:t>
            </a:r>
            <a:r>
              <a:rPr lang="nl-NL" sz="2000" dirty="0"/>
              <a:t> state is rare but </a:t>
            </a:r>
            <a:r>
              <a:rPr lang="nl-NL" sz="2000" dirty="0" err="1"/>
              <a:t>very</a:t>
            </a:r>
            <a:r>
              <a:rPr lang="nl-NL" sz="2000" dirty="0"/>
              <a:t> </a:t>
            </a:r>
            <a:r>
              <a:rPr lang="nl-NL" sz="2000" dirty="0" err="1"/>
              <a:t>clear</a:t>
            </a:r>
            <a:r>
              <a:rPr lang="nl-NL" sz="2000" dirty="0"/>
              <a:t> </a:t>
            </a:r>
            <a:r>
              <a:rPr lang="nl-NL" sz="2000" dirty="0" err="1"/>
              <a:t>signal</a:t>
            </a:r>
            <a:r>
              <a:rPr lang="nl-NL" sz="2000" dirty="0"/>
              <a:t>.</a:t>
            </a:r>
          </a:p>
          <a:p>
            <a:pPr fontAlgn="base"/>
            <a:r>
              <a:rPr lang="nl-NL" sz="2000" dirty="0" err="1"/>
              <a:t>What</a:t>
            </a:r>
            <a:r>
              <a:rPr lang="nl-NL" sz="2000" dirty="0"/>
              <a:t> do I </a:t>
            </a:r>
            <a:r>
              <a:rPr lang="nl-NL" sz="2000" dirty="0" err="1"/>
              <a:t>add</a:t>
            </a:r>
            <a:r>
              <a:rPr lang="nl-NL" sz="2000" dirty="0"/>
              <a:t> </a:t>
            </a:r>
            <a:r>
              <a:rPr lang="nl-NL" sz="2000" dirty="0" err="1"/>
              <a:t>to</a:t>
            </a:r>
            <a:r>
              <a:rPr lang="nl-NL" sz="2000" dirty="0"/>
              <a:t> </a:t>
            </a:r>
            <a:r>
              <a:rPr lang="nl-NL" sz="2000" dirty="0" err="1"/>
              <a:t>the</a:t>
            </a:r>
            <a:r>
              <a:rPr lang="nl-NL" sz="2000" dirty="0"/>
              <a:t> analysis/</a:t>
            </a:r>
            <a:r>
              <a:rPr lang="nl-NL" sz="2000" dirty="0" err="1"/>
              <a:t>group</a:t>
            </a:r>
            <a:r>
              <a:rPr lang="nl-NL" sz="2000" dirty="0"/>
              <a:t> </a:t>
            </a:r>
            <a:r>
              <a:rPr lang="nl-NL" sz="2000" dirty="0" err="1"/>
              <a:t>if</a:t>
            </a:r>
            <a:r>
              <a:rPr lang="nl-NL" sz="2000" dirty="0"/>
              <a:t> I get </a:t>
            </a:r>
            <a:r>
              <a:rPr lang="nl-NL" sz="2000" dirty="0" err="1"/>
              <a:t>the</a:t>
            </a:r>
            <a:r>
              <a:rPr lang="nl-NL" sz="2000" dirty="0"/>
              <a:t> </a:t>
            </a:r>
            <a:r>
              <a:rPr lang="nl-NL" sz="2000" dirty="0" err="1"/>
              <a:t>position</a:t>
            </a:r>
            <a:r>
              <a:rPr lang="nl-NL" sz="2000" dirty="0"/>
              <a:t>? I </a:t>
            </a:r>
            <a:r>
              <a:rPr lang="nl-NL" sz="2000" dirty="0" err="1"/>
              <a:t>am</a:t>
            </a:r>
            <a:r>
              <a:rPr lang="nl-NL" sz="2000" dirty="0"/>
              <a:t> </a:t>
            </a:r>
            <a:r>
              <a:rPr lang="nl-NL" sz="2000" dirty="0" err="1"/>
              <a:t>very</a:t>
            </a:r>
            <a:r>
              <a:rPr lang="nl-NL" sz="2000" dirty="0"/>
              <a:t> </a:t>
            </a:r>
            <a:r>
              <a:rPr lang="nl-NL" sz="2000" dirty="0" err="1"/>
              <a:t>determined</a:t>
            </a:r>
            <a:r>
              <a:rPr lang="nl-NL" sz="2000" dirty="0"/>
              <a:t> and </a:t>
            </a:r>
            <a:r>
              <a:rPr lang="nl-NL" sz="2000" dirty="0" err="1"/>
              <a:t>eager</a:t>
            </a:r>
            <a:r>
              <a:rPr lang="nl-NL" sz="2000" dirty="0"/>
              <a:t> </a:t>
            </a:r>
            <a:r>
              <a:rPr lang="nl-NL" sz="2000" dirty="0" err="1"/>
              <a:t>to</a:t>
            </a:r>
            <a:r>
              <a:rPr lang="nl-NL" sz="2000" dirty="0"/>
              <a:t> </a:t>
            </a:r>
            <a:r>
              <a:rPr lang="nl-NL" sz="2000" dirty="0" err="1"/>
              <a:t>learn</a:t>
            </a:r>
            <a:r>
              <a:rPr lang="nl-NL" sz="2000" dirty="0"/>
              <a:t>, I do </a:t>
            </a:r>
            <a:r>
              <a:rPr lang="nl-NL" sz="2000" dirty="0" err="1"/>
              <a:t>not</a:t>
            </a:r>
            <a:r>
              <a:rPr lang="nl-NL" sz="2000" dirty="0"/>
              <a:t> </a:t>
            </a:r>
            <a:r>
              <a:rPr lang="nl-NL" sz="2000" dirty="0" err="1"/>
              <a:t>quit</a:t>
            </a:r>
            <a:r>
              <a:rPr lang="nl-NL" sz="2000" dirty="0"/>
              <a:t> (</a:t>
            </a:r>
            <a:r>
              <a:rPr lang="nl-NL" sz="2000" dirty="0" err="1"/>
              <a:t>maybe</a:t>
            </a:r>
            <a:r>
              <a:rPr lang="nl-NL" sz="2000" dirty="0"/>
              <a:t> even </a:t>
            </a:r>
            <a:r>
              <a:rPr lang="nl-NL" sz="2000" dirty="0" err="1"/>
              <a:t>cling</a:t>
            </a:r>
            <a:r>
              <a:rPr lang="nl-NL" sz="2000" dirty="0"/>
              <a:t> on </a:t>
            </a:r>
            <a:r>
              <a:rPr lang="nl-NL" sz="2000" dirty="0" err="1"/>
              <a:t>to</a:t>
            </a:r>
            <a:r>
              <a:rPr lang="nl-NL" sz="2000" dirty="0"/>
              <a:t> </a:t>
            </a:r>
            <a:r>
              <a:rPr lang="nl-NL" sz="2000" dirty="0" err="1"/>
              <a:t>something</a:t>
            </a:r>
            <a:r>
              <a:rPr lang="nl-NL" sz="2000" dirty="0"/>
              <a:t> </a:t>
            </a:r>
            <a:r>
              <a:rPr lang="nl-NL" sz="2000" dirty="0" err="1"/>
              <a:t>too</a:t>
            </a:r>
            <a:r>
              <a:rPr lang="nl-NL" sz="2000" dirty="0"/>
              <a:t> long </a:t>
            </a:r>
            <a:r>
              <a:rPr lang="nl-NL" sz="2000" dirty="0" err="1"/>
              <a:t>sometimes</a:t>
            </a:r>
            <a:r>
              <a:rPr lang="nl-NL" sz="2000" dirty="0"/>
              <a:t>), I </a:t>
            </a:r>
            <a:r>
              <a:rPr lang="nl-NL" sz="2000" dirty="0" err="1"/>
              <a:t>am</a:t>
            </a:r>
            <a:r>
              <a:rPr lang="nl-NL" sz="2000" dirty="0"/>
              <a:t> </a:t>
            </a:r>
            <a:r>
              <a:rPr lang="nl-NL" sz="2000" dirty="0" err="1"/>
              <a:t>organized</a:t>
            </a:r>
            <a:r>
              <a:rPr lang="nl-NL" sz="2000" dirty="0"/>
              <a:t>, I can </a:t>
            </a:r>
            <a:r>
              <a:rPr lang="nl-NL" sz="2000" dirty="0" err="1"/>
              <a:t>collaborate</a:t>
            </a:r>
            <a:r>
              <a:rPr lang="nl-NL" sz="2000" dirty="0"/>
              <a:t> well. </a:t>
            </a:r>
            <a:r>
              <a:rPr lang="en-US" sz="2000" dirty="0"/>
              <a:t>I bring a fresh perspective — not only because I’m young and relatively new to the field, but also because I come from a different research group (LHCb). The insights I’ve gained there allow me to approach problems here in a new and constructive way.</a:t>
            </a:r>
            <a:endParaRPr lang="nl-NL" sz="2000" dirty="0"/>
          </a:p>
          <a:p>
            <a:pPr fontAlgn="base"/>
            <a:endParaRPr lang="en-US" sz="2400" dirty="0"/>
          </a:p>
        </p:txBody>
      </p:sp>
    </p:spTree>
    <p:extLst>
      <p:ext uri="{BB962C8B-B14F-4D97-AF65-F5344CB8AC3E}">
        <p14:creationId xmlns:p14="http://schemas.microsoft.com/office/powerpoint/2010/main" val="1073847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E0DD8493-6629-F0B9-083E-93ACD278C6B1}"/>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E5F1079-97B6-1531-E204-8B8721C1D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B660D48-5F88-F121-7AAB-FD001C19E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6848D6A-9E96-DE53-F9FD-FD1DC4F45D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31" name="Freeform: Shape 30">
              <a:extLst>
                <a:ext uri="{FF2B5EF4-FFF2-40B4-BE49-F238E27FC236}">
                  <a16:creationId xmlns:a16="http://schemas.microsoft.com/office/drawing/2014/main" id="{306474AC-2CB1-1BDD-0BE2-B3698179E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F5EA646-A8E6-E755-4F29-A7A1B1E87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F32D7BFB-5359-B578-7E4F-449B7FA3A6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E6C074-01B9-4E06-31FB-2B7E2F9F2E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BA61F98F-C696-94F9-F525-506DEF65B328}"/>
              </a:ext>
            </a:extLst>
          </p:cNvPr>
          <p:cNvSpPr>
            <a:spLocks noGrp="1"/>
          </p:cNvSpPr>
          <p:nvPr>
            <p:ph type="title"/>
          </p:nvPr>
        </p:nvSpPr>
        <p:spPr>
          <a:xfrm>
            <a:off x="1285011" y="58341"/>
            <a:ext cx="9621672" cy="1297074"/>
          </a:xfrm>
        </p:spPr>
        <p:txBody>
          <a:bodyPr>
            <a:normAutofit/>
          </a:bodyPr>
          <a:lstStyle/>
          <a:p>
            <a:pPr algn="ctr"/>
            <a:r>
              <a:rPr lang="nl-NL" sz="3600" dirty="0" err="1"/>
              <a:t>Notes</a:t>
            </a:r>
            <a:r>
              <a:rPr lang="nl-NL" sz="3600" dirty="0"/>
              <a:t> </a:t>
            </a:r>
            <a:r>
              <a:rPr lang="nl-NL" sz="3600" dirty="0" err="1"/>
              <a:t>for</a:t>
            </a:r>
            <a:r>
              <a:rPr lang="nl-NL" sz="3600" dirty="0"/>
              <a:t> </a:t>
            </a:r>
            <a:r>
              <a:rPr lang="nl-NL" sz="3600" dirty="0" err="1"/>
              <a:t>the</a:t>
            </a:r>
            <a:r>
              <a:rPr lang="nl-NL" sz="3600" dirty="0"/>
              <a:t> interview</a:t>
            </a:r>
          </a:p>
        </p:txBody>
      </p:sp>
      <p:sp>
        <p:nvSpPr>
          <p:cNvPr id="4" name="Tijdelijke aanduiding voor datum 3">
            <a:extLst>
              <a:ext uri="{FF2B5EF4-FFF2-40B4-BE49-F238E27FC236}">
                <a16:creationId xmlns:a16="http://schemas.microsoft.com/office/drawing/2014/main" id="{5CD614EE-7389-E207-3D23-4FFDB1A76E2B}"/>
              </a:ext>
            </a:extLst>
          </p:cNvPr>
          <p:cNvSpPr>
            <a:spLocks noGrp="1"/>
          </p:cNvSpPr>
          <p:nvPr>
            <p:ph type="dt" sz="half" idx="10"/>
          </p:nvPr>
        </p:nvSpPr>
        <p:spPr>
          <a:xfrm>
            <a:off x="804672" y="6356350"/>
            <a:ext cx="2743200" cy="365125"/>
          </a:xfrm>
        </p:spPr>
        <p:txBody>
          <a:bodyPr>
            <a:normAutofit/>
          </a:bodyPr>
          <a:lstStyle/>
          <a:p>
            <a:pPr>
              <a:spcAft>
                <a:spcPts val="600"/>
              </a:spcAft>
            </a:pPr>
            <a:r>
              <a:rPr lang="nl-NL"/>
              <a:t>20 April 2026</a:t>
            </a:r>
            <a:endParaRPr lang="nl-NL" dirty="0"/>
          </a:p>
        </p:txBody>
      </p:sp>
      <p:sp>
        <p:nvSpPr>
          <p:cNvPr id="5" name="Tijdelijke aanduiding voor voettekst 4">
            <a:extLst>
              <a:ext uri="{FF2B5EF4-FFF2-40B4-BE49-F238E27FC236}">
                <a16:creationId xmlns:a16="http://schemas.microsoft.com/office/drawing/2014/main" id="{2E05D235-9FA3-64D5-B3D6-E7FAA6A3AA39}"/>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grpSp>
        <p:nvGrpSpPr>
          <p:cNvPr id="36" name="Group 35">
            <a:extLst>
              <a:ext uri="{FF2B5EF4-FFF2-40B4-BE49-F238E27FC236}">
                <a16:creationId xmlns:a16="http://schemas.microsoft.com/office/drawing/2014/main" id="{BF044E94-8055-9089-FAEC-1B4C54AD02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7" name="Freeform: Shape 36">
              <a:extLst>
                <a:ext uri="{FF2B5EF4-FFF2-40B4-BE49-F238E27FC236}">
                  <a16:creationId xmlns:a16="http://schemas.microsoft.com/office/drawing/2014/main" id="{6212A08B-3FD3-6AB5-C585-F90C74A465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13C5FA9-5A3F-4577-F68D-88166456A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DEC13057-6EB7-1F61-AB65-871B7D16A9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0" name="Freeform: Shape 39">
              <a:extLst>
                <a:ext uri="{FF2B5EF4-FFF2-40B4-BE49-F238E27FC236}">
                  <a16:creationId xmlns:a16="http://schemas.microsoft.com/office/drawing/2014/main" id="{7A4EC568-0FC4-D8A1-FFB1-A9DE342A8D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jdelijke aanduiding voor dianummer 5">
            <a:extLst>
              <a:ext uri="{FF2B5EF4-FFF2-40B4-BE49-F238E27FC236}">
                <a16:creationId xmlns:a16="http://schemas.microsoft.com/office/drawing/2014/main" id="{631A58A4-C0A3-2BB4-BF07-A928746E8F98}"/>
              </a:ext>
            </a:extLst>
          </p:cNvPr>
          <p:cNvSpPr>
            <a:spLocks noGrp="1"/>
          </p:cNvSpPr>
          <p:nvPr>
            <p:ph type="sldNum" sz="quarter" idx="12"/>
          </p:nvPr>
        </p:nvSpPr>
        <p:spPr>
          <a:xfrm>
            <a:off x="8610600" y="6356350"/>
            <a:ext cx="2743200" cy="365125"/>
          </a:xfrm>
        </p:spPr>
        <p:txBody>
          <a:bodyPr>
            <a:normAutofit/>
          </a:bodyPr>
          <a:lstStyle/>
          <a:p>
            <a:pPr>
              <a:spcAft>
                <a:spcPts val="600"/>
              </a:spcAft>
            </a:pPr>
            <a:fld id="{158510D5-3426-4C62-991C-1ECF059CB502}" type="slidenum">
              <a:rPr lang="nl-NL" smtClean="0"/>
              <a:pPr>
                <a:spcAft>
                  <a:spcPts val="600"/>
                </a:spcAft>
              </a:pPr>
              <a:t>35</a:t>
            </a:fld>
            <a:endParaRPr lang="nl-NL"/>
          </a:p>
        </p:txBody>
      </p:sp>
      <p:sp>
        <p:nvSpPr>
          <p:cNvPr id="3" name="Tijdelijke aanduiding voor inhoud 2">
            <a:extLst>
              <a:ext uri="{FF2B5EF4-FFF2-40B4-BE49-F238E27FC236}">
                <a16:creationId xmlns:a16="http://schemas.microsoft.com/office/drawing/2014/main" id="{6F9AA81D-C4C6-A500-2CF5-2226E66F22B8}"/>
              </a:ext>
            </a:extLst>
          </p:cNvPr>
          <p:cNvSpPr>
            <a:spLocks noGrp="1"/>
          </p:cNvSpPr>
          <p:nvPr>
            <p:ph idx="1"/>
          </p:nvPr>
        </p:nvSpPr>
        <p:spPr>
          <a:xfrm>
            <a:off x="357145" y="1050674"/>
            <a:ext cx="10727140" cy="5300484"/>
          </a:xfrm>
        </p:spPr>
        <p:txBody>
          <a:bodyPr anchor="t">
            <a:noAutofit/>
          </a:bodyPr>
          <a:lstStyle/>
          <a:p>
            <a:pPr fontAlgn="base"/>
            <a:r>
              <a:rPr lang="en-US" sz="2000" dirty="0"/>
              <a:t>I have combined school with volleyball since primary school. I have always been able to manage both, and so far nothing has ever deviated from plan, which makes me confident that this will continue to be the case. Moreover, the combination of volleyball and academic work is very beneficial for me because it gives me energy: after a day of working behind my computer, I enjoy being able to move, and after an intensive volleyball training, I look forward to working on my project.</a:t>
            </a:r>
          </a:p>
          <a:p>
            <a:pPr fontAlgn="base"/>
            <a:r>
              <a:rPr lang="nl-NL" sz="2000" dirty="0" err="1"/>
              <a:t>Why</a:t>
            </a:r>
            <a:r>
              <a:rPr lang="nl-NL" sz="2000" dirty="0"/>
              <a:t> </a:t>
            </a:r>
            <a:r>
              <a:rPr lang="nl-NL" sz="2000" dirty="0" err="1"/>
              <a:t>would</a:t>
            </a:r>
            <a:r>
              <a:rPr lang="nl-NL" sz="2000" dirty="0"/>
              <a:t> I want </a:t>
            </a:r>
            <a:r>
              <a:rPr lang="nl-NL" sz="2000" dirty="0" err="1"/>
              <a:t>the</a:t>
            </a:r>
            <a:r>
              <a:rPr lang="nl-NL" sz="2000" dirty="0"/>
              <a:t> </a:t>
            </a:r>
            <a:r>
              <a:rPr lang="nl-NL" sz="2000" dirty="0" err="1"/>
              <a:t>position</a:t>
            </a:r>
            <a:r>
              <a:rPr lang="nl-NL" sz="2000" dirty="0"/>
              <a:t>? I </a:t>
            </a:r>
            <a:r>
              <a:rPr lang="nl-NL" sz="2000" dirty="0" err="1"/>
              <a:t>think</a:t>
            </a:r>
            <a:r>
              <a:rPr lang="nl-NL" sz="2000" dirty="0"/>
              <a:t> this field of physics is </a:t>
            </a:r>
            <a:r>
              <a:rPr lang="nl-NL" sz="2000" dirty="0" err="1"/>
              <a:t>the</a:t>
            </a:r>
            <a:r>
              <a:rPr lang="nl-NL" sz="2000" dirty="0"/>
              <a:t> most </a:t>
            </a:r>
            <a:r>
              <a:rPr lang="nl-NL" sz="2000" dirty="0" err="1"/>
              <a:t>interesting</a:t>
            </a:r>
            <a:r>
              <a:rPr lang="nl-NL" sz="2000" dirty="0"/>
              <a:t> </a:t>
            </a:r>
            <a:r>
              <a:rPr lang="nl-NL" sz="2000" dirty="0" err="1"/>
              <a:t>since</a:t>
            </a:r>
            <a:r>
              <a:rPr lang="nl-NL" sz="2000" dirty="0"/>
              <a:t> </a:t>
            </a:r>
            <a:r>
              <a:rPr lang="nl-NL" sz="2000" dirty="0" err="1"/>
              <a:t>it</a:t>
            </a:r>
            <a:r>
              <a:rPr lang="nl-NL" sz="2000" dirty="0"/>
              <a:t> </a:t>
            </a:r>
            <a:r>
              <a:rPr lang="nl-NL" sz="2000" dirty="0" err="1"/>
              <a:t>still</a:t>
            </a:r>
            <a:r>
              <a:rPr lang="nl-NL" sz="2000" dirty="0"/>
              <a:t> has a lot of open questions, </a:t>
            </a:r>
            <a:r>
              <a:rPr lang="nl-NL" sz="2000" dirty="0" err="1"/>
              <a:t>the</a:t>
            </a:r>
            <a:r>
              <a:rPr lang="nl-NL" sz="2000" dirty="0"/>
              <a:t> </a:t>
            </a:r>
            <a:r>
              <a:rPr lang="nl-NL" sz="2000" dirty="0" err="1"/>
              <a:t>properties</a:t>
            </a:r>
            <a:r>
              <a:rPr lang="nl-NL" sz="2000" dirty="0"/>
              <a:t> of </a:t>
            </a:r>
            <a:r>
              <a:rPr lang="nl-NL" sz="2000" dirty="0" err="1"/>
              <a:t>the</a:t>
            </a:r>
            <a:r>
              <a:rPr lang="nl-NL" sz="2000" dirty="0"/>
              <a:t> </a:t>
            </a:r>
            <a:r>
              <a:rPr lang="nl-NL" sz="2000" dirty="0" err="1"/>
              <a:t>Higgs</a:t>
            </a:r>
            <a:r>
              <a:rPr lang="nl-NL" sz="2000" dirty="0"/>
              <a:t> and </a:t>
            </a:r>
            <a:r>
              <a:rPr lang="nl-NL" sz="2000" dirty="0" err="1"/>
              <a:t>Higgs</a:t>
            </a:r>
            <a:r>
              <a:rPr lang="nl-NL" sz="2000" dirty="0"/>
              <a:t> </a:t>
            </a:r>
            <a:r>
              <a:rPr lang="nl-NL" sz="2000" dirty="0" err="1"/>
              <a:t>potential</a:t>
            </a:r>
            <a:r>
              <a:rPr lang="nl-NL" sz="2000" dirty="0"/>
              <a:t> </a:t>
            </a:r>
            <a:r>
              <a:rPr lang="nl-NL" sz="2000" dirty="0" err="1"/>
              <a:t>being</a:t>
            </a:r>
            <a:r>
              <a:rPr lang="nl-NL" sz="2000" dirty="0"/>
              <a:t> </a:t>
            </a:r>
            <a:r>
              <a:rPr lang="nl-NL" sz="2000" dirty="0" err="1"/>
              <a:t>one</a:t>
            </a:r>
            <a:r>
              <a:rPr lang="nl-NL" sz="2000" dirty="0"/>
              <a:t> of </a:t>
            </a:r>
            <a:r>
              <a:rPr lang="nl-NL" sz="2000" dirty="0" err="1"/>
              <a:t>them</a:t>
            </a:r>
            <a:r>
              <a:rPr lang="nl-NL" sz="2000" dirty="0"/>
              <a:t>. I </a:t>
            </a:r>
            <a:r>
              <a:rPr lang="nl-NL" sz="2000" dirty="0" err="1"/>
              <a:t>think</a:t>
            </a:r>
            <a:r>
              <a:rPr lang="nl-NL" sz="2000" dirty="0"/>
              <a:t> </a:t>
            </a:r>
            <a:r>
              <a:rPr lang="nl-NL" sz="2000" dirty="0" err="1"/>
              <a:t>it</a:t>
            </a:r>
            <a:r>
              <a:rPr lang="nl-NL" sz="2000" dirty="0"/>
              <a:t> is </a:t>
            </a:r>
            <a:r>
              <a:rPr lang="nl-NL" sz="2000" dirty="0" err="1"/>
              <a:t>obvious</a:t>
            </a:r>
            <a:r>
              <a:rPr lang="nl-NL" sz="2000" dirty="0"/>
              <a:t> that </a:t>
            </a:r>
            <a:r>
              <a:rPr lang="nl-NL" sz="2000" dirty="0" err="1"/>
              <a:t>the</a:t>
            </a:r>
            <a:r>
              <a:rPr lang="nl-NL" sz="2000" dirty="0"/>
              <a:t> next step </a:t>
            </a:r>
            <a:r>
              <a:rPr lang="nl-NL" sz="2000" dirty="0" err="1"/>
              <a:t>for</a:t>
            </a:r>
            <a:r>
              <a:rPr lang="nl-NL" sz="2000" dirty="0"/>
              <a:t> a </a:t>
            </a:r>
            <a:r>
              <a:rPr lang="nl-NL" sz="2000" dirty="0" err="1"/>
              <a:t>possible</a:t>
            </a:r>
            <a:r>
              <a:rPr lang="nl-NL" sz="2000" dirty="0"/>
              <a:t> new </a:t>
            </a:r>
            <a:r>
              <a:rPr lang="nl-NL" sz="2000" dirty="0" err="1"/>
              <a:t>discovery</a:t>
            </a:r>
            <a:r>
              <a:rPr lang="nl-NL" sz="2000" dirty="0"/>
              <a:t> in </a:t>
            </a:r>
            <a:r>
              <a:rPr lang="nl-NL" sz="2000" dirty="0" err="1"/>
              <a:t>the</a:t>
            </a:r>
            <a:r>
              <a:rPr lang="nl-NL" sz="2000" dirty="0"/>
              <a:t> field of </a:t>
            </a:r>
            <a:r>
              <a:rPr lang="nl-NL" sz="2000" dirty="0" err="1"/>
              <a:t>particle</a:t>
            </a:r>
            <a:r>
              <a:rPr lang="nl-NL" sz="2000" dirty="0"/>
              <a:t> physics  is in </a:t>
            </a:r>
            <a:r>
              <a:rPr lang="nl-NL" sz="2000" dirty="0" err="1"/>
              <a:t>finding</a:t>
            </a:r>
            <a:r>
              <a:rPr lang="nl-NL" sz="2000" dirty="0"/>
              <a:t> out </a:t>
            </a:r>
            <a:r>
              <a:rPr lang="nl-NL" sz="2000" dirty="0" err="1"/>
              <a:t>everything</a:t>
            </a:r>
            <a:r>
              <a:rPr lang="nl-NL" sz="2000" dirty="0"/>
              <a:t> about </a:t>
            </a:r>
            <a:r>
              <a:rPr lang="nl-NL" sz="2000" dirty="0" err="1"/>
              <a:t>the</a:t>
            </a:r>
            <a:r>
              <a:rPr lang="nl-NL" sz="2000" dirty="0"/>
              <a:t> </a:t>
            </a:r>
            <a:r>
              <a:rPr lang="nl-NL" sz="2000" dirty="0" err="1"/>
              <a:t>Higgs</a:t>
            </a:r>
            <a:r>
              <a:rPr lang="nl-NL" sz="2000" dirty="0"/>
              <a:t> </a:t>
            </a:r>
            <a:r>
              <a:rPr lang="nl-NL" sz="2000" dirty="0" err="1"/>
              <a:t>potential</a:t>
            </a:r>
            <a:r>
              <a:rPr lang="nl-NL" sz="2000" dirty="0"/>
              <a:t> that we can. </a:t>
            </a:r>
            <a:r>
              <a:rPr lang="nl-NL" sz="2000" dirty="0" err="1"/>
              <a:t>Other</a:t>
            </a:r>
            <a:r>
              <a:rPr lang="nl-NL" sz="2000" dirty="0"/>
              <a:t> </a:t>
            </a:r>
            <a:r>
              <a:rPr lang="nl-NL" sz="2000" dirty="0" err="1"/>
              <a:t>than</a:t>
            </a:r>
            <a:r>
              <a:rPr lang="nl-NL" sz="2000" dirty="0"/>
              <a:t> that I </a:t>
            </a:r>
            <a:r>
              <a:rPr lang="nl-NL" sz="2000" dirty="0" err="1"/>
              <a:t>think</a:t>
            </a:r>
            <a:r>
              <a:rPr lang="nl-NL" sz="2000" dirty="0"/>
              <a:t> AI, but I </a:t>
            </a:r>
            <a:r>
              <a:rPr lang="nl-NL" sz="2000" dirty="0" err="1"/>
              <a:t>prefer</a:t>
            </a:r>
            <a:r>
              <a:rPr lang="nl-NL" sz="2000" dirty="0"/>
              <a:t> ML, </a:t>
            </a:r>
            <a:r>
              <a:rPr lang="nl-NL" sz="2000" dirty="0" err="1"/>
              <a:t>will</a:t>
            </a:r>
            <a:r>
              <a:rPr lang="nl-NL" sz="2000" dirty="0"/>
              <a:t> </a:t>
            </a:r>
            <a:r>
              <a:rPr lang="nl-NL" sz="2000" dirty="0" err="1"/>
              <a:t>grow</a:t>
            </a:r>
            <a:r>
              <a:rPr lang="nl-NL" sz="2000" dirty="0"/>
              <a:t> </a:t>
            </a:r>
            <a:r>
              <a:rPr lang="nl-NL" sz="2000" dirty="0" err="1"/>
              <a:t>massively</a:t>
            </a:r>
            <a:r>
              <a:rPr lang="nl-NL" sz="2000" dirty="0"/>
              <a:t> and I </a:t>
            </a:r>
            <a:r>
              <a:rPr lang="nl-NL" sz="2000" dirty="0" err="1"/>
              <a:t>think</a:t>
            </a:r>
            <a:r>
              <a:rPr lang="nl-NL" sz="2000" dirty="0"/>
              <a:t> this can </a:t>
            </a:r>
            <a:r>
              <a:rPr lang="nl-NL" sz="2000" dirty="0" err="1"/>
              <a:t>really</a:t>
            </a:r>
            <a:r>
              <a:rPr lang="nl-NL" sz="2000" dirty="0"/>
              <a:t> help </a:t>
            </a:r>
            <a:r>
              <a:rPr lang="nl-NL" sz="2000" dirty="0" err="1"/>
              <a:t>us</a:t>
            </a:r>
            <a:r>
              <a:rPr lang="nl-NL" sz="2000" dirty="0"/>
              <a:t> </a:t>
            </a:r>
            <a:r>
              <a:rPr lang="nl-NL" sz="2000" dirty="0" err="1"/>
              <a:t>further</a:t>
            </a:r>
            <a:r>
              <a:rPr lang="nl-NL" sz="2000" dirty="0"/>
              <a:t> in </a:t>
            </a:r>
            <a:r>
              <a:rPr lang="nl-NL" sz="2000" dirty="0" err="1"/>
              <a:t>the</a:t>
            </a:r>
            <a:r>
              <a:rPr lang="nl-NL" sz="2000" dirty="0"/>
              <a:t> </a:t>
            </a:r>
            <a:r>
              <a:rPr lang="nl-NL" sz="2000" dirty="0" err="1"/>
              <a:t>future</a:t>
            </a:r>
            <a:r>
              <a:rPr lang="nl-NL" sz="2000" dirty="0"/>
              <a:t>. And I feel like I </a:t>
            </a:r>
            <a:r>
              <a:rPr lang="nl-NL" sz="2000" dirty="0" err="1"/>
              <a:t>myself</a:t>
            </a:r>
            <a:r>
              <a:rPr lang="nl-NL" sz="2000" dirty="0"/>
              <a:t> can </a:t>
            </a:r>
            <a:r>
              <a:rPr lang="nl-NL" sz="2000" dirty="0" err="1"/>
              <a:t>grow</a:t>
            </a:r>
            <a:r>
              <a:rPr lang="nl-NL" sz="2000" dirty="0"/>
              <a:t> </a:t>
            </a:r>
            <a:r>
              <a:rPr lang="nl-NL" sz="2000" dirty="0" err="1"/>
              <a:t>useful</a:t>
            </a:r>
            <a:r>
              <a:rPr lang="nl-NL" sz="2000" dirty="0"/>
              <a:t> skills </a:t>
            </a:r>
            <a:r>
              <a:rPr lang="nl-NL" sz="2000" dirty="0" err="1"/>
              <a:t>with</a:t>
            </a:r>
            <a:r>
              <a:rPr lang="nl-NL" sz="2000" dirty="0"/>
              <a:t> ML in this PhD project and </a:t>
            </a:r>
            <a:r>
              <a:rPr lang="nl-NL" sz="2000" dirty="0" err="1"/>
              <a:t>with</a:t>
            </a:r>
            <a:r>
              <a:rPr lang="nl-NL" sz="2000" dirty="0"/>
              <a:t> </a:t>
            </a:r>
            <a:r>
              <a:rPr lang="nl-NL" sz="2000" dirty="0" err="1"/>
              <a:t>the</a:t>
            </a:r>
            <a:r>
              <a:rPr lang="nl-NL" sz="2000" dirty="0"/>
              <a:t> expertise that </a:t>
            </a:r>
            <a:r>
              <a:rPr lang="nl-NL" sz="2000" dirty="0" err="1"/>
              <a:t>the</a:t>
            </a:r>
            <a:r>
              <a:rPr lang="nl-NL" sz="2000" dirty="0"/>
              <a:t> ATLAS </a:t>
            </a:r>
            <a:r>
              <a:rPr lang="nl-NL" sz="2000" dirty="0" err="1"/>
              <a:t>group</a:t>
            </a:r>
            <a:r>
              <a:rPr lang="nl-NL" sz="2000" dirty="0"/>
              <a:t> at </a:t>
            </a:r>
            <a:r>
              <a:rPr lang="nl-NL" sz="2000" dirty="0" err="1"/>
              <a:t>Nikhef</a:t>
            </a:r>
            <a:r>
              <a:rPr lang="nl-NL" sz="2000" dirty="0"/>
              <a:t> has.</a:t>
            </a:r>
          </a:p>
          <a:p>
            <a:pPr fontAlgn="base"/>
            <a:endParaRPr lang="en-US" sz="2400" dirty="0"/>
          </a:p>
          <a:p>
            <a:pPr fontAlgn="base"/>
            <a:endParaRPr lang="en-US" sz="2400" dirty="0"/>
          </a:p>
        </p:txBody>
      </p:sp>
    </p:spTree>
    <p:extLst>
      <p:ext uri="{BB962C8B-B14F-4D97-AF65-F5344CB8AC3E}">
        <p14:creationId xmlns:p14="http://schemas.microsoft.com/office/powerpoint/2010/main" val="1138344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1DB9FD-121B-C140-58AF-63E16FC33496}"/>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C9C236B-D2B0-D12C-8958-CEB3E2161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E3722F5-BBA5-F064-A06D-987041037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88D2EE9C-6347-A725-10AE-2C5C4447BB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31" name="Freeform: Shape 30">
              <a:extLst>
                <a:ext uri="{FF2B5EF4-FFF2-40B4-BE49-F238E27FC236}">
                  <a16:creationId xmlns:a16="http://schemas.microsoft.com/office/drawing/2014/main" id="{3A172DC8-7C20-B91B-1955-689A93B36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E311DD3-96A1-6B77-1311-026466021F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CCA075A-5448-7BE2-E7BF-58BB78986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52AB65C5-0A58-39B1-70CC-FD0C82ED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17288AFE-0F3B-20BA-EFDD-106C57390419}"/>
              </a:ext>
            </a:extLst>
          </p:cNvPr>
          <p:cNvSpPr>
            <a:spLocks noGrp="1"/>
          </p:cNvSpPr>
          <p:nvPr>
            <p:ph type="title"/>
          </p:nvPr>
        </p:nvSpPr>
        <p:spPr>
          <a:xfrm>
            <a:off x="2844125" y="1287612"/>
            <a:ext cx="6503444" cy="1297074"/>
          </a:xfrm>
        </p:spPr>
        <p:txBody>
          <a:bodyPr>
            <a:normAutofit/>
          </a:bodyPr>
          <a:lstStyle/>
          <a:p>
            <a:pPr algn="ctr"/>
            <a:r>
              <a:rPr lang="nl-NL" sz="3600" dirty="0" err="1"/>
              <a:t>Where</a:t>
            </a:r>
            <a:r>
              <a:rPr lang="nl-NL" sz="3600" dirty="0"/>
              <a:t> </a:t>
            </a:r>
            <a:r>
              <a:rPr lang="nl-NL" sz="3600" dirty="0" err="1"/>
              <a:t>to</a:t>
            </a:r>
            <a:r>
              <a:rPr lang="nl-NL" sz="3600" dirty="0"/>
              <a:t> extract           from?</a:t>
            </a:r>
          </a:p>
        </p:txBody>
      </p:sp>
      <p:sp>
        <p:nvSpPr>
          <p:cNvPr id="3" name="Tijdelijke aanduiding voor inhoud 2">
            <a:extLst>
              <a:ext uri="{FF2B5EF4-FFF2-40B4-BE49-F238E27FC236}">
                <a16:creationId xmlns:a16="http://schemas.microsoft.com/office/drawing/2014/main" id="{A451A721-5E28-05B8-7383-AC2CD62A053D}"/>
              </a:ext>
            </a:extLst>
          </p:cNvPr>
          <p:cNvSpPr>
            <a:spLocks noGrp="1"/>
          </p:cNvSpPr>
          <p:nvPr>
            <p:ph idx="1"/>
          </p:nvPr>
        </p:nvSpPr>
        <p:spPr>
          <a:xfrm>
            <a:off x="1009933" y="2698580"/>
            <a:ext cx="11004469" cy="3858039"/>
          </a:xfrm>
        </p:spPr>
        <p:txBody>
          <a:bodyPr anchor="t">
            <a:normAutofit/>
          </a:bodyPr>
          <a:lstStyle/>
          <a:p>
            <a:pPr fontAlgn="base"/>
            <a:r>
              <a:rPr lang="en-US" sz="2400" dirty="0"/>
              <a:t>Method: Compare decay time distributions of</a:t>
            </a:r>
          </a:p>
          <a:p>
            <a:pPr lvl="1" fontAlgn="base"/>
            <a:r>
              <a:rPr lang="en-US" dirty="0"/>
              <a:t>                              (CP eigenstate)</a:t>
            </a:r>
          </a:p>
          <a:p>
            <a:pPr lvl="1" fontAlgn="base"/>
            <a:r>
              <a:rPr lang="en-US" dirty="0"/>
              <a:t>                              (</a:t>
            </a:r>
            <a:r>
              <a:rPr lang="en-US" dirty="0" err="1"/>
              <a:t>flavour</a:t>
            </a:r>
            <a:r>
              <a:rPr lang="en-US" dirty="0"/>
              <a:t>-specific)</a:t>
            </a:r>
          </a:p>
          <a:p>
            <a:pPr lvl="1" fontAlgn="base"/>
            <a:endParaRPr lang="en-US" dirty="0"/>
          </a:p>
          <a:p>
            <a:pPr marL="457200" lvl="1" indent="0" fontAlgn="base">
              <a:buNone/>
            </a:pPr>
            <a:endParaRPr lang="en-US" dirty="0"/>
          </a:p>
          <a:p>
            <a:pPr fontAlgn="base"/>
            <a:r>
              <a:rPr lang="en-US" sz="2400" dirty="0"/>
              <a:t>Perform simultaneous fit to cancel out systematic uncertainties                            with LHCb Run2 data</a:t>
            </a:r>
          </a:p>
        </p:txBody>
      </p:sp>
      <p:sp>
        <p:nvSpPr>
          <p:cNvPr id="4" name="Tijdelijke aanduiding voor datum 3">
            <a:extLst>
              <a:ext uri="{FF2B5EF4-FFF2-40B4-BE49-F238E27FC236}">
                <a16:creationId xmlns:a16="http://schemas.microsoft.com/office/drawing/2014/main" id="{4B42D4EE-0B6F-E225-3C41-BC784164FF1A}"/>
              </a:ext>
            </a:extLst>
          </p:cNvPr>
          <p:cNvSpPr>
            <a:spLocks noGrp="1"/>
          </p:cNvSpPr>
          <p:nvPr>
            <p:ph type="dt" sz="half" idx="10"/>
          </p:nvPr>
        </p:nvSpPr>
        <p:spPr>
          <a:xfrm>
            <a:off x="804672" y="6356350"/>
            <a:ext cx="2743200" cy="365125"/>
          </a:xfrm>
        </p:spPr>
        <p:txBody>
          <a:bodyPr>
            <a:normAutofit/>
          </a:bodyPr>
          <a:lstStyle/>
          <a:p>
            <a:pPr>
              <a:spcAft>
                <a:spcPts val="600"/>
              </a:spcAft>
            </a:pPr>
            <a:r>
              <a:rPr lang="nl-NL"/>
              <a:t>20 April 2026</a:t>
            </a:r>
            <a:endParaRPr lang="nl-NL" dirty="0"/>
          </a:p>
        </p:txBody>
      </p:sp>
      <p:sp>
        <p:nvSpPr>
          <p:cNvPr id="5" name="Tijdelijke aanduiding voor voettekst 4">
            <a:extLst>
              <a:ext uri="{FF2B5EF4-FFF2-40B4-BE49-F238E27FC236}">
                <a16:creationId xmlns:a16="http://schemas.microsoft.com/office/drawing/2014/main" id="{E36FBF3D-5B2A-2E08-F9A9-9C7ACB45A04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grpSp>
        <p:nvGrpSpPr>
          <p:cNvPr id="36" name="Group 35">
            <a:extLst>
              <a:ext uri="{FF2B5EF4-FFF2-40B4-BE49-F238E27FC236}">
                <a16:creationId xmlns:a16="http://schemas.microsoft.com/office/drawing/2014/main" id="{CD9A29DA-B8CC-F6F2-F167-6B03E051CD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7" name="Freeform: Shape 36">
              <a:extLst>
                <a:ext uri="{FF2B5EF4-FFF2-40B4-BE49-F238E27FC236}">
                  <a16:creationId xmlns:a16="http://schemas.microsoft.com/office/drawing/2014/main" id="{B91658C9-BB01-4D92-1CC0-A71B664356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59F7B0A-1793-37BE-CBB9-A9ACB29FC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784E11E7-C5A2-FCCC-19F4-B7130D9E5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0" name="Freeform: Shape 39">
              <a:extLst>
                <a:ext uri="{FF2B5EF4-FFF2-40B4-BE49-F238E27FC236}">
                  <a16:creationId xmlns:a16="http://schemas.microsoft.com/office/drawing/2014/main" id="{926AF1D9-1B4B-0CA4-BC7E-849575E7AA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jdelijke aanduiding voor dianummer 5">
            <a:extLst>
              <a:ext uri="{FF2B5EF4-FFF2-40B4-BE49-F238E27FC236}">
                <a16:creationId xmlns:a16="http://schemas.microsoft.com/office/drawing/2014/main" id="{852F67E1-4804-95D4-8FCA-FE4465D59600}"/>
              </a:ext>
            </a:extLst>
          </p:cNvPr>
          <p:cNvSpPr>
            <a:spLocks noGrp="1"/>
          </p:cNvSpPr>
          <p:nvPr>
            <p:ph type="sldNum" sz="quarter" idx="12"/>
          </p:nvPr>
        </p:nvSpPr>
        <p:spPr>
          <a:xfrm>
            <a:off x="8610600" y="6356350"/>
            <a:ext cx="2743200" cy="365125"/>
          </a:xfrm>
        </p:spPr>
        <p:txBody>
          <a:bodyPr>
            <a:normAutofit/>
          </a:bodyPr>
          <a:lstStyle/>
          <a:p>
            <a:pPr>
              <a:spcAft>
                <a:spcPts val="600"/>
              </a:spcAft>
            </a:pPr>
            <a:fld id="{158510D5-3426-4C62-991C-1ECF059CB502}" type="slidenum">
              <a:rPr lang="nl-NL" smtClean="0"/>
              <a:pPr>
                <a:spcAft>
                  <a:spcPts val="600"/>
                </a:spcAft>
              </a:pPr>
              <a:t>4</a:t>
            </a:fld>
            <a:endParaRPr lang="nl-NL" dirty="0"/>
          </a:p>
        </p:txBody>
      </p:sp>
      <p:pic>
        <p:nvPicPr>
          <p:cNvPr id="11" name="Afbeelding 10">
            <a:extLst>
              <a:ext uri="{FF2B5EF4-FFF2-40B4-BE49-F238E27FC236}">
                <a16:creationId xmlns:a16="http://schemas.microsoft.com/office/drawing/2014/main" id="{97921D1D-3E74-60F3-B2F0-642C98257A15}"/>
              </a:ext>
            </a:extLst>
          </p:cNvPr>
          <p:cNvPicPr>
            <a:picLocks noChangeAspect="1"/>
          </p:cNvPicPr>
          <p:nvPr/>
        </p:nvPicPr>
        <p:blipFill>
          <a:blip r:embed="rId3"/>
          <a:stretch>
            <a:fillRect/>
          </a:stretch>
        </p:blipFill>
        <p:spPr>
          <a:xfrm>
            <a:off x="1761897" y="3146500"/>
            <a:ext cx="1677338" cy="326611"/>
          </a:xfrm>
          <a:prstGeom prst="rect">
            <a:avLst/>
          </a:prstGeom>
        </p:spPr>
      </p:pic>
      <p:pic>
        <p:nvPicPr>
          <p:cNvPr id="12" name="Picture 6">
            <a:extLst>
              <a:ext uri="{FF2B5EF4-FFF2-40B4-BE49-F238E27FC236}">
                <a16:creationId xmlns:a16="http://schemas.microsoft.com/office/drawing/2014/main" id="{1C9020E7-D346-B9FA-EFBF-D888ECB408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1897" y="3517681"/>
            <a:ext cx="1790789" cy="326611"/>
          </a:xfrm>
          <a:prstGeom prst="rect">
            <a:avLst/>
          </a:prstGeom>
          <a:noFill/>
          <a:extLst>
            <a:ext uri="{909E8E84-426E-40DD-AFC4-6F175D3DCCD1}">
              <a14:hiddenFill xmlns:a14="http://schemas.microsoft.com/office/drawing/2010/main">
                <a:solidFill>
                  <a:srgbClr val="FFFFFF"/>
                </a:solidFill>
              </a14:hiddenFill>
            </a:ext>
          </a:extLst>
        </p:spPr>
      </p:pic>
      <p:pic>
        <p:nvPicPr>
          <p:cNvPr id="14" name="Afbeelding 13">
            <a:extLst>
              <a:ext uri="{FF2B5EF4-FFF2-40B4-BE49-F238E27FC236}">
                <a16:creationId xmlns:a16="http://schemas.microsoft.com/office/drawing/2014/main" id="{AA3F5E9A-D7DA-F4B9-44F7-FB6A05A945A9}"/>
              </a:ext>
            </a:extLst>
          </p:cNvPr>
          <p:cNvPicPr>
            <a:picLocks noChangeAspect="1"/>
          </p:cNvPicPr>
          <p:nvPr/>
        </p:nvPicPr>
        <p:blipFill>
          <a:blip r:embed="rId5"/>
          <a:stretch>
            <a:fillRect/>
          </a:stretch>
        </p:blipFill>
        <p:spPr>
          <a:xfrm>
            <a:off x="6667635" y="1736521"/>
            <a:ext cx="807191" cy="385894"/>
          </a:xfrm>
          <a:prstGeom prst="rect">
            <a:avLst/>
          </a:prstGeom>
        </p:spPr>
      </p:pic>
    </p:spTree>
    <p:extLst>
      <p:ext uri="{BB962C8B-B14F-4D97-AF65-F5344CB8AC3E}">
        <p14:creationId xmlns:p14="http://schemas.microsoft.com/office/powerpoint/2010/main" val="101093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6DE236-B3FD-496C-0395-D13090B2E455}"/>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A84EF7A-BCBC-ADE6-B9B1-B17F9737E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473CCB9F-409A-64E8-5C6E-AA0E2BDE8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C03D30B-2219-C070-598A-AB6858618073}"/>
              </a:ext>
            </a:extLst>
          </p:cNvPr>
          <p:cNvSpPr>
            <a:spLocks noGrp="1"/>
          </p:cNvSpPr>
          <p:nvPr>
            <p:ph type="title"/>
          </p:nvPr>
        </p:nvSpPr>
        <p:spPr>
          <a:xfrm>
            <a:off x="1087090" y="321146"/>
            <a:ext cx="9829800" cy="1325880"/>
          </a:xfrm>
        </p:spPr>
        <p:txBody>
          <a:bodyPr anchor="b">
            <a:normAutofit/>
          </a:bodyPr>
          <a:lstStyle/>
          <a:p>
            <a:pPr algn="ctr"/>
            <a:r>
              <a:rPr lang="nl-NL" sz="3600" dirty="0"/>
              <a:t>Neutral meson </a:t>
            </a:r>
            <a:r>
              <a:rPr lang="nl-NL" sz="3600" dirty="0" err="1"/>
              <a:t>mixing</a:t>
            </a:r>
            <a:endParaRPr lang="nl-NL" sz="3600" dirty="0"/>
          </a:p>
        </p:txBody>
      </p:sp>
      <p:grpSp>
        <p:nvGrpSpPr>
          <p:cNvPr id="1035" name="Group 1034">
            <a:extLst>
              <a:ext uri="{FF2B5EF4-FFF2-40B4-BE49-F238E27FC236}">
                <a16:creationId xmlns:a16="http://schemas.microsoft.com/office/drawing/2014/main" id="{0EE2DE85-15DB-CBC5-D591-28BE50F791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1036" name="Freeform: Shape 1035">
              <a:extLst>
                <a:ext uri="{FF2B5EF4-FFF2-40B4-BE49-F238E27FC236}">
                  <a16:creationId xmlns:a16="http://schemas.microsoft.com/office/drawing/2014/main" id="{61B209FB-73A5-B477-834F-43C0DB249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1E6D485D-22EB-53EF-1E15-E9733E8ED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Freeform: Shape 1037">
              <a:extLst>
                <a:ext uri="{FF2B5EF4-FFF2-40B4-BE49-F238E27FC236}">
                  <a16:creationId xmlns:a16="http://schemas.microsoft.com/office/drawing/2014/main" id="{80BDF91A-2AD3-AB3F-2289-BA09B4770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BDDA1D29-C554-4D2A-092F-05FACF7A3B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1" name="Group 1040">
            <a:extLst>
              <a:ext uri="{FF2B5EF4-FFF2-40B4-BE49-F238E27FC236}">
                <a16:creationId xmlns:a16="http://schemas.microsoft.com/office/drawing/2014/main" id="{1006498D-ABCC-5E70-79B4-97190513D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1042" name="Freeform: Shape 1041">
              <a:extLst>
                <a:ext uri="{FF2B5EF4-FFF2-40B4-BE49-F238E27FC236}">
                  <a16:creationId xmlns:a16="http://schemas.microsoft.com/office/drawing/2014/main" id="{DA914EA1-7956-C1D5-5820-075E9876FD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2C948525-93CA-4865-5DE0-06977DF7D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Freeform: Shape 1043">
              <a:extLst>
                <a:ext uri="{FF2B5EF4-FFF2-40B4-BE49-F238E27FC236}">
                  <a16:creationId xmlns:a16="http://schemas.microsoft.com/office/drawing/2014/main" id="{61FB3CD6-8CF4-397E-4C31-E1357797E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45" name="Freeform: Shape 1044">
              <a:extLst>
                <a:ext uri="{FF2B5EF4-FFF2-40B4-BE49-F238E27FC236}">
                  <a16:creationId xmlns:a16="http://schemas.microsoft.com/office/drawing/2014/main" id="{5D35D1BB-146A-8049-F2E6-CA45322BBA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jdelijke aanduiding voor dianummer 5">
            <a:extLst>
              <a:ext uri="{FF2B5EF4-FFF2-40B4-BE49-F238E27FC236}">
                <a16:creationId xmlns:a16="http://schemas.microsoft.com/office/drawing/2014/main" id="{BCE740DF-DD29-D3A0-9583-02131B8723E0}"/>
              </a:ext>
            </a:extLst>
          </p:cNvPr>
          <p:cNvSpPr>
            <a:spLocks noGrp="1"/>
          </p:cNvSpPr>
          <p:nvPr>
            <p:ph type="sldNum" sz="quarter" idx="12"/>
          </p:nvPr>
        </p:nvSpPr>
        <p:spPr>
          <a:xfrm>
            <a:off x="8610600" y="6356350"/>
            <a:ext cx="2743200" cy="365125"/>
          </a:xfrm>
        </p:spPr>
        <p:txBody>
          <a:bodyPr>
            <a:normAutofit/>
          </a:bodyPr>
          <a:lstStyle/>
          <a:p>
            <a:pPr>
              <a:spcAft>
                <a:spcPts val="600"/>
              </a:spcAft>
            </a:pPr>
            <a:fld id="{158510D5-3426-4C62-991C-1ECF059CB502}" type="slidenum">
              <a:rPr lang="nl-NL" smtClean="0"/>
              <a:pPr>
                <a:spcAft>
                  <a:spcPts val="600"/>
                </a:spcAft>
              </a:pPr>
              <a:t>5</a:t>
            </a:fld>
            <a:endParaRPr lang="nl-NL"/>
          </a:p>
        </p:txBody>
      </p:sp>
      <p:sp>
        <p:nvSpPr>
          <p:cNvPr id="7" name="Tijdelijke aanduiding voor voettekst 4">
            <a:extLst>
              <a:ext uri="{FF2B5EF4-FFF2-40B4-BE49-F238E27FC236}">
                <a16:creationId xmlns:a16="http://schemas.microsoft.com/office/drawing/2014/main" id="{EADEDA51-8782-E273-E012-45C4D4BA356B}"/>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sp>
        <p:nvSpPr>
          <p:cNvPr id="8" name="Tijdelijke aanduiding voor inhoud 7">
            <a:extLst>
              <a:ext uri="{FF2B5EF4-FFF2-40B4-BE49-F238E27FC236}">
                <a16:creationId xmlns:a16="http://schemas.microsoft.com/office/drawing/2014/main" id="{49A539E7-1B26-5D85-1281-0C521AA0C35B}"/>
              </a:ext>
            </a:extLst>
          </p:cNvPr>
          <p:cNvSpPr>
            <a:spLocks noGrp="1"/>
          </p:cNvSpPr>
          <p:nvPr>
            <p:ph idx="1"/>
          </p:nvPr>
        </p:nvSpPr>
        <p:spPr>
          <a:xfrm>
            <a:off x="744190" y="1935941"/>
            <a:ext cx="10515600" cy="4351338"/>
          </a:xfrm>
        </p:spPr>
        <p:txBody>
          <a:bodyPr/>
          <a:lstStyle/>
          <a:p>
            <a:r>
              <a:rPr lang="nl-NL" sz="2400" dirty="0" err="1"/>
              <a:t>Effective</a:t>
            </a:r>
            <a:r>
              <a:rPr lang="nl-NL" sz="2400" dirty="0"/>
              <a:t> </a:t>
            </a:r>
            <a:r>
              <a:rPr lang="nl-NL" sz="2400" dirty="0" err="1"/>
              <a:t>Hamiltonian</a:t>
            </a:r>
            <a:r>
              <a:rPr lang="nl-NL" sz="2400" dirty="0"/>
              <a:t>: </a:t>
            </a:r>
          </a:p>
          <a:p>
            <a:r>
              <a:rPr lang="nl-NL" sz="2400" dirty="0" err="1"/>
              <a:t>Define</a:t>
            </a:r>
            <a:r>
              <a:rPr lang="nl-NL" sz="2400" dirty="0"/>
              <a:t> </a:t>
            </a:r>
            <a:r>
              <a:rPr lang="nl-NL" sz="2400" dirty="0" err="1"/>
              <a:t>eigenstates</a:t>
            </a:r>
            <a:r>
              <a:rPr lang="nl-NL" sz="2400" dirty="0"/>
              <a:t> of </a:t>
            </a:r>
            <a:r>
              <a:rPr lang="nl-NL" sz="2400" dirty="0" err="1"/>
              <a:t>Hamiltonian</a:t>
            </a:r>
            <a:r>
              <a:rPr lang="nl-NL" sz="2400" dirty="0"/>
              <a:t> as:</a:t>
            </a:r>
          </a:p>
          <a:p>
            <a:endParaRPr lang="nl-NL" sz="2400" dirty="0"/>
          </a:p>
          <a:p>
            <a:endParaRPr lang="nl-NL" sz="2400" dirty="0"/>
          </a:p>
          <a:p>
            <a:r>
              <a:rPr lang="nl-NL" sz="2400" dirty="0" err="1"/>
              <a:t>Particle</a:t>
            </a:r>
            <a:r>
              <a:rPr lang="nl-NL" sz="2400" dirty="0"/>
              <a:t> </a:t>
            </a:r>
            <a:r>
              <a:rPr lang="nl-NL" sz="2400" dirty="0" err="1"/>
              <a:t>interaction</a:t>
            </a:r>
            <a:r>
              <a:rPr lang="nl-NL" sz="2400" dirty="0"/>
              <a:t> as flavour </a:t>
            </a:r>
            <a:r>
              <a:rPr lang="nl-NL" sz="2400" dirty="0" err="1"/>
              <a:t>states</a:t>
            </a:r>
            <a:r>
              <a:rPr lang="nl-NL" sz="2400" dirty="0"/>
              <a:t>, but </a:t>
            </a:r>
            <a:r>
              <a:rPr lang="nl-NL" sz="2400" dirty="0" err="1"/>
              <a:t>propagation</a:t>
            </a:r>
            <a:r>
              <a:rPr lang="nl-NL" sz="2400" dirty="0"/>
              <a:t> as </a:t>
            </a:r>
            <a:r>
              <a:rPr lang="nl-NL" sz="2400" dirty="0" err="1"/>
              <a:t>eigenstates</a:t>
            </a:r>
            <a:r>
              <a:rPr lang="nl-NL" sz="2400" dirty="0"/>
              <a:t> of </a:t>
            </a:r>
            <a:r>
              <a:rPr lang="nl-NL" sz="2400" dirty="0" err="1"/>
              <a:t>effective</a:t>
            </a:r>
            <a:r>
              <a:rPr lang="nl-NL" sz="2400" dirty="0"/>
              <a:t> </a:t>
            </a:r>
            <a:r>
              <a:rPr lang="nl-NL" sz="2400" dirty="0" err="1"/>
              <a:t>Hamiltonian</a:t>
            </a:r>
            <a:endParaRPr lang="nl-NL" sz="2400" dirty="0"/>
          </a:p>
          <a:p>
            <a:r>
              <a:rPr lang="nl-NL" sz="2400" dirty="0"/>
              <a:t>Time </a:t>
            </a:r>
            <a:r>
              <a:rPr lang="nl-NL" sz="2400" dirty="0" err="1"/>
              <a:t>evolution</a:t>
            </a:r>
            <a:r>
              <a:rPr lang="nl-NL" sz="2400" dirty="0"/>
              <a:t>:</a:t>
            </a:r>
          </a:p>
          <a:p>
            <a:endParaRPr lang="nl-NL" dirty="0"/>
          </a:p>
          <a:p>
            <a:endParaRPr lang="nl-NL" dirty="0"/>
          </a:p>
        </p:txBody>
      </p:sp>
      <p:pic>
        <p:nvPicPr>
          <p:cNvPr id="9" name="Afbeelding 8">
            <a:extLst>
              <a:ext uri="{FF2B5EF4-FFF2-40B4-BE49-F238E27FC236}">
                <a16:creationId xmlns:a16="http://schemas.microsoft.com/office/drawing/2014/main" id="{78CC271F-B35A-ACB4-3A62-850C6ED302A0}"/>
              </a:ext>
            </a:extLst>
          </p:cNvPr>
          <p:cNvPicPr>
            <a:picLocks noChangeAspect="1"/>
          </p:cNvPicPr>
          <p:nvPr/>
        </p:nvPicPr>
        <p:blipFill>
          <a:blip r:embed="rId3"/>
          <a:stretch>
            <a:fillRect/>
          </a:stretch>
        </p:blipFill>
        <p:spPr>
          <a:xfrm>
            <a:off x="1330609" y="2927499"/>
            <a:ext cx="2683832" cy="785691"/>
          </a:xfrm>
          <a:prstGeom prst="rect">
            <a:avLst/>
          </a:prstGeom>
        </p:spPr>
      </p:pic>
      <p:pic>
        <p:nvPicPr>
          <p:cNvPr id="1026" name="Picture 2">
            <a:extLst>
              <a:ext uri="{FF2B5EF4-FFF2-40B4-BE49-F238E27FC236}">
                <a16:creationId xmlns:a16="http://schemas.microsoft.com/office/drawing/2014/main" id="{719B4A3D-B7E5-43D7-5A59-4DE42FCED1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0610" y="4999178"/>
            <a:ext cx="3823282" cy="887481"/>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a:extLst>
              <a:ext uri="{FF2B5EF4-FFF2-40B4-BE49-F238E27FC236}">
                <a16:creationId xmlns:a16="http://schemas.microsoft.com/office/drawing/2014/main" id="{2E8E0DD9-BC17-842D-2551-3D498A6BAA33}"/>
              </a:ext>
            </a:extLst>
          </p:cNvPr>
          <p:cNvPicPr>
            <a:picLocks noChangeAspect="1"/>
          </p:cNvPicPr>
          <p:nvPr/>
        </p:nvPicPr>
        <p:blipFill>
          <a:blip r:embed="rId5"/>
          <a:stretch>
            <a:fillRect/>
          </a:stretch>
        </p:blipFill>
        <p:spPr>
          <a:xfrm>
            <a:off x="4458934" y="2984937"/>
            <a:ext cx="5107232" cy="670813"/>
          </a:xfrm>
          <a:prstGeom prst="rect">
            <a:avLst/>
          </a:prstGeom>
        </p:spPr>
      </p:pic>
      <p:sp>
        <p:nvSpPr>
          <p:cNvPr id="13" name="Tijdelijke aanduiding voor datum 3">
            <a:extLst>
              <a:ext uri="{FF2B5EF4-FFF2-40B4-BE49-F238E27FC236}">
                <a16:creationId xmlns:a16="http://schemas.microsoft.com/office/drawing/2014/main" id="{D8C39861-2305-EAF8-69E0-692860B3F6C6}"/>
              </a:ext>
            </a:extLst>
          </p:cNvPr>
          <p:cNvSpPr>
            <a:spLocks noGrp="1"/>
          </p:cNvSpPr>
          <p:nvPr>
            <p:ph type="dt" sz="half" idx="10"/>
          </p:nvPr>
        </p:nvSpPr>
        <p:spPr>
          <a:xfrm>
            <a:off x="804672" y="6356350"/>
            <a:ext cx="2743200" cy="365125"/>
          </a:xfrm>
        </p:spPr>
        <p:txBody>
          <a:bodyPr>
            <a:normAutofit/>
          </a:bodyPr>
          <a:lstStyle/>
          <a:p>
            <a:pPr>
              <a:spcAft>
                <a:spcPts val="600"/>
              </a:spcAft>
            </a:pPr>
            <a:r>
              <a:rPr lang="nl-NL"/>
              <a:t>20 April 2026</a:t>
            </a:r>
            <a:endParaRPr lang="nl-NL" dirty="0"/>
          </a:p>
        </p:txBody>
      </p:sp>
      <p:pic>
        <p:nvPicPr>
          <p:cNvPr id="2050" name="Picture 2">
            <a:extLst>
              <a:ext uri="{FF2B5EF4-FFF2-40B4-BE49-F238E27FC236}">
                <a16:creationId xmlns:a16="http://schemas.microsoft.com/office/drawing/2014/main" id="{664FDB84-0CE2-DA1E-E0BD-FC365B40EB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4017" y="1828258"/>
            <a:ext cx="1762125" cy="609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4FEB06E-504C-90AE-D693-4F4EE979AAB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003" t="12019" r="81774" b="53359"/>
          <a:stretch>
            <a:fillRect/>
          </a:stretch>
        </p:blipFill>
        <p:spPr bwMode="auto">
          <a:xfrm>
            <a:off x="5021104" y="3317605"/>
            <a:ext cx="235845" cy="2484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2533582A-61B3-7C7A-F910-0546ED0583D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003" t="12019" r="81774" b="53359"/>
          <a:stretch>
            <a:fillRect/>
          </a:stretch>
        </p:blipFill>
        <p:spPr bwMode="auto">
          <a:xfrm>
            <a:off x="7910404" y="3314557"/>
            <a:ext cx="235845" cy="248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748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4AFCBC-5B99-C371-017B-CD9E1EB9F1D0}"/>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3575207-5354-7996-E7B8-1315360F7B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17A40BF0-DE81-27E3-4426-0574BA0CF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287A564-E821-CC80-7796-22E16A0EEBEA}"/>
              </a:ext>
            </a:extLst>
          </p:cNvPr>
          <p:cNvSpPr>
            <a:spLocks noGrp="1"/>
          </p:cNvSpPr>
          <p:nvPr>
            <p:ph type="title"/>
          </p:nvPr>
        </p:nvSpPr>
        <p:spPr>
          <a:xfrm>
            <a:off x="719227" y="327066"/>
            <a:ext cx="9829800" cy="1325880"/>
          </a:xfrm>
        </p:spPr>
        <p:txBody>
          <a:bodyPr anchor="b">
            <a:normAutofit/>
          </a:bodyPr>
          <a:lstStyle/>
          <a:p>
            <a:pPr algn="ctr"/>
            <a:r>
              <a:rPr lang="nl-NL" sz="3600" dirty="0"/>
              <a:t>Channel </a:t>
            </a:r>
            <a:r>
              <a:rPr lang="nl-NL" sz="3600" dirty="0" err="1"/>
              <a:t>specific</a:t>
            </a:r>
            <a:r>
              <a:rPr lang="nl-NL" sz="3600" dirty="0"/>
              <a:t> </a:t>
            </a:r>
            <a:r>
              <a:rPr lang="nl-NL" sz="3600" dirty="0" err="1"/>
              <a:t>decay</a:t>
            </a:r>
            <a:r>
              <a:rPr lang="nl-NL" sz="3600" dirty="0"/>
              <a:t> </a:t>
            </a:r>
            <a:r>
              <a:rPr lang="nl-NL" sz="3600" dirty="0" err="1"/>
              <a:t>rates</a:t>
            </a:r>
            <a:endParaRPr lang="nl-NL" sz="3600" dirty="0"/>
          </a:p>
        </p:txBody>
      </p:sp>
      <p:grpSp>
        <p:nvGrpSpPr>
          <p:cNvPr id="1035" name="Group 1034">
            <a:extLst>
              <a:ext uri="{FF2B5EF4-FFF2-40B4-BE49-F238E27FC236}">
                <a16:creationId xmlns:a16="http://schemas.microsoft.com/office/drawing/2014/main" id="{B08B2BB2-E474-515F-AEAC-1A25080F5F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1036" name="Freeform: Shape 1035">
              <a:extLst>
                <a:ext uri="{FF2B5EF4-FFF2-40B4-BE49-F238E27FC236}">
                  <a16:creationId xmlns:a16="http://schemas.microsoft.com/office/drawing/2014/main" id="{6DE7CF35-61EF-8AF9-9300-EABABD51D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8F7DACC9-2282-3F1B-CA56-D12A596E46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Freeform: Shape 1037">
              <a:extLst>
                <a:ext uri="{FF2B5EF4-FFF2-40B4-BE49-F238E27FC236}">
                  <a16:creationId xmlns:a16="http://schemas.microsoft.com/office/drawing/2014/main" id="{6E0D9213-366F-6B33-5FB9-AACC364117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B6D7B108-0B25-90FE-85DE-0A32CCF18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1" name="Group 1040">
            <a:extLst>
              <a:ext uri="{FF2B5EF4-FFF2-40B4-BE49-F238E27FC236}">
                <a16:creationId xmlns:a16="http://schemas.microsoft.com/office/drawing/2014/main" id="{045BC29A-3367-2776-E02C-666EB70F59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1042" name="Freeform: Shape 1041">
              <a:extLst>
                <a:ext uri="{FF2B5EF4-FFF2-40B4-BE49-F238E27FC236}">
                  <a16:creationId xmlns:a16="http://schemas.microsoft.com/office/drawing/2014/main" id="{BBEFD2ED-6580-3A69-7B59-E7EE905413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3E882962-6AD8-DC3A-57BD-C9BAAB2249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Freeform: Shape 1043">
              <a:extLst>
                <a:ext uri="{FF2B5EF4-FFF2-40B4-BE49-F238E27FC236}">
                  <a16:creationId xmlns:a16="http://schemas.microsoft.com/office/drawing/2014/main" id="{05C0EAC8-65EB-CB44-5383-F982088BB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45" name="Freeform: Shape 1044">
              <a:extLst>
                <a:ext uri="{FF2B5EF4-FFF2-40B4-BE49-F238E27FC236}">
                  <a16:creationId xmlns:a16="http://schemas.microsoft.com/office/drawing/2014/main" id="{ACEB89BD-BD65-F827-1B6C-5BE865CD3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jdelijke aanduiding voor dianummer 5">
            <a:extLst>
              <a:ext uri="{FF2B5EF4-FFF2-40B4-BE49-F238E27FC236}">
                <a16:creationId xmlns:a16="http://schemas.microsoft.com/office/drawing/2014/main" id="{6126B99D-3613-78EC-CCF6-C173CAA62B01}"/>
              </a:ext>
            </a:extLst>
          </p:cNvPr>
          <p:cNvSpPr>
            <a:spLocks noGrp="1"/>
          </p:cNvSpPr>
          <p:nvPr>
            <p:ph type="sldNum" sz="quarter" idx="12"/>
          </p:nvPr>
        </p:nvSpPr>
        <p:spPr>
          <a:xfrm>
            <a:off x="8610600" y="6356350"/>
            <a:ext cx="2743200" cy="365125"/>
          </a:xfrm>
        </p:spPr>
        <p:txBody>
          <a:bodyPr>
            <a:normAutofit/>
          </a:bodyPr>
          <a:lstStyle/>
          <a:p>
            <a:pPr>
              <a:spcAft>
                <a:spcPts val="600"/>
              </a:spcAft>
            </a:pPr>
            <a:fld id="{158510D5-3426-4C62-991C-1ECF059CB502}" type="slidenum">
              <a:rPr lang="nl-NL" smtClean="0"/>
              <a:pPr>
                <a:spcAft>
                  <a:spcPts val="600"/>
                </a:spcAft>
              </a:pPr>
              <a:t>6</a:t>
            </a:fld>
            <a:endParaRPr lang="nl-NL"/>
          </a:p>
        </p:txBody>
      </p:sp>
      <p:sp>
        <p:nvSpPr>
          <p:cNvPr id="7" name="Tijdelijke aanduiding voor voettekst 4">
            <a:extLst>
              <a:ext uri="{FF2B5EF4-FFF2-40B4-BE49-F238E27FC236}">
                <a16:creationId xmlns:a16="http://schemas.microsoft.com/office/drawing/2014/main" id="{A2869378-D227-6F67-EE06-41C6A685FBE2}"/>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pic>
        <p:nvPicPr>
          <p:cNvPr id="3076" name="Picture 4">
            <a:extLst>
              <a:ext uri="{FF2B5EF4-FFF2-40B4-BE49-F238E27FC236}">
                <a16:creationId xmlns:a16="http://schemas.microsoft.com/office/drawing/2014/main" id="{75F63DD1-D62F-9125-3D00-7A25029AC5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48"/>
          <a:stretch>
            <a:fillRect/>
          </a:stretch>
        </p:blipFill>
        <p:spPr bwMode="auto">
          <a:xfrm>
            <a:off x="125819" y="2693260"/>
            <a:ext cx="11876995" cy="1369250"/>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1A2DDE61-DD0C-D643-8761-520F93396DA3}"/>
              </a:ext>
            </a:extLst>
          </p:cNvPr>
          <p:cNvPicPr>
            <a:picLocks noChangeAspect="1"/>
          </p:cNvPicPr>
          <p:nvPr/>
        </p:nvPicPr>
        <p:blipFill>
          <a:blip r:embed="rId4"/>
          <a:stretch>
            <a:fillRect/>
          </a:stretch>
        </p:blipFill>
        <p:spPr>
          <a:xfrm>
            <a:off x="1671305" y="4173828"/>
            <a:ext cx="3589850" cy="1987880"/>
          </a:xfrm>
          <a:prstGeom prst="rect">
            <a:avLst/>
          </a:prstGeom>
        </p:spPr>
      </p:pic>
      <p:sp>
        <p:nvSpPr>
          <p:cNvPr id="3" name="Tijdelijke aanduiding voor datum 3">
            <a:extLst>
              <a:ext uri="{FF2B5EF4-FFF2-40B4-BE49-F238E27FC236}">
                <a16:creationId xmlns:a16="http://schemas.microsoft.com/office/drawing/2014/main" id="{985991BC-6E20-93E4-8D70-B77A3E3D27B7}"/>
              </a:ext>
            </a:extLst>
          </p:cNvPr>
          <p:cNvSpPr>
            <a:spLocks noGrp="1"/>
          </p:cNvSpPr>
          <p:nvPr>
            <p:ph type="dt" sz="half" idx="10"/>
          </p:nvPr>
        </p:nvSpPr>
        <p:spPr>
          <a:xfrm>
            <a:off x="804672" y="6356350"/>
            <a:ext cx="2743200" cy="365125"/>
          </a:xfrm>
        </p:spPr>
        <p:txBody>
          <a:bodyPr>
            <a:normAutofit/>
          </a:bodyPr>
          <a:lstStyle/>
          <a:p>
            <a:pPr>
              <a:spcAft>
                <a:spcPts val="600"/>
              </a:spcAft>
            </a:pPr>
            <a:r>
              <a:rPr lang="nl-NL"/>
              <a:t>20 April 2026</a:t>
            </a:r>
            <a:endParaRPr lang="nl-NL" dirty="0"/>
          </a:p>
        </p:txBody>
      </p:sp>
      <p:pic>
        <p:nvPicPr>
          <p:cNvPr id="5" name="Afbeelding 4">
            <a:extLst>
              <a:ext uri="{FF2B5EF4-FFF2-40B4-BE49-F238E27FC236}">
                <a16:creationId xmlns:a16="http://schemas.microsoft.com/office/drawing/2014/main" id="{61C7020A-1E04-28D4-6E27-7ECC75E6AF3D}"/>
              </a:ext>
            </a:extLst>
          </p:cNvPr>
          <p:cNvPicPr>
            <a:picLocks noChangeAspect="1"/>
          </p:cNvPicPr>
          <p:nvPr/>
        </p:nvPicPr>
        <p:blipFill>
          <a:blip r:embed="rId5"/>
          <a:stretch>
            <a:fillRect/>
          </a:stretch>
        </p:blipFill>
        <p:spPr>
          <a:xfrm>
            <a:off x="6484631" y="4303105"/>
            <a:ext cx="3589850" cy="1858603"/>
          </a:xfrm>
          <a:prstGeom prst="rect">
            <a:avLst/>
          </a:prstGeom>
        </p:spPr>
      </p:pic>
    </p:spTree>
    <p:extLst>
      <p:ext uri="{BB962C8B-B14F-4D97-AF65-F5344CB8AC3E}">
        <p14:creationId xmlns:p14="http://schemas.microsoft.com/office/powerpoint/2010/main" val="2019550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859365-456D-6DAD-5EBC-9A3B7B11F55B}"/>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BEDBAE9-F3BB-1B22-A160-20636CA7E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B244CF47-47B4-431E-8134-B20809962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38FD499-94A0-A52B-1E6B-AE8759A686D5}"/>
              </a:ext>
            </a:extLst>
          </p:cNvPr>
          <p:cNvSpPr>
            <a:spLocks noGrp="1"/>
          </p:cNvSpPr>
          <p:nvPr>
            <p:ph type="title"/>
          </p:nvPr>
        </p:nvSpPr>
        <p:spPr>
          <a:xfrm>
            <a:off x="719227" y="327066"/>
            <a:ext cx="9829800" cy="1325880"/>
          </a:xfrm>
        </p:spPr>
        <p:txBody>
          <a:bodyPr anchor="b">
            <a:normAutofit/>
          </a:bodyPr>
          <a:lstStyle/>
          <a:p>
            <a:pPr algn="ctr"/>
            <a:r>
              <a:rPr lang="nl-NL" sz="3600" dirty="0"/>
              <a:t>Channel </a:t>
            </a:r>
            <a:r>
              <a:rPr lang="nl-NL" sz="3600" dirty="0" err="1"/>
              <a:t>specific</a:t>
            </a:r>
            <a:r>
              <a:rPr lang="nl-NL" sz="3600" dirty="0"/>
              <a:t> </a:t>
            </a:r>
            <a:r>
              <a:rPr lang="nl-NL" sz="3600" dirty="0" err="1"/>
              <a:t>decay</a:t>
            </a:r>
            <a:r>
              <a:rPr lang="nl-NL" sz="3600" dirty="0"/>
              <a:t> </a:t>
            </a:r>
            <a:r>
              <a:rPr lang="nl-NL" sz="3600" dirty="0" err="1"/>
              <a:t>rates</a:t>
            </a:r>
            <a:endParaRPr lang="nl-NL" sz="3600" dirty="0"/>
          </a:p>
        </p:txBody>
      </p:sp>
      <p:grpSp>
        <p:nvGrpSpPr>
          <p:cNvPr id="1035" name="Group 1034">
            <a:extLst>
              <a:ext uri="{FF2B5EF4-FFF2-40B4-BE49-F238E27FC236}">
                <a16:creationId xmlns:a16="http://schemas.microsoft.com/office/drawing/2014/main" id="{662D6AD7-910F-D3C5-9286-B9981E58E6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1036" name="Freeform: Shape 1035">
              <a:extLst>
                <a:ext uri="{FF2B5EF4-FFF2-40B4-BE49-F238E27FC236}">
                  <a16:creationId xmlns:a16="http://schemas.microsoft.com/office/drawing/2014/main" id="{2732C431-AA8E-9444-10C9-B19968389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DA1191DA-F3E1-0206-21C6-FEDD58B3E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Freeform: Shape 1037">
              <a:extLst>
                <a:ext uri="{FF2B5EF4-FFF2-40B4-BE49-F238E27FC236}">
                  <a16:creationId xmlns:a16="http://schemas.microsoft.com/office/drawing/2014/main" id="{38FC0C03-4BE7-5E0E-EE75-895A4C3000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1BBC000D-4CE0-AA0A-78E1-7BE78819D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1" name="Group 1040">
            <a:extLst>
              <a:ext uri="{FF2B5EF4-FFF2-40B4-BE49-F238E27FC236}">
                <a16:creationId xmlns:a16="http://schemas.microsoft.com/office/drawing/2014/main" id="{00791D7D-C231-5CA0-003A-D7C8F3D1EA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1042" name="Freeform: Shape 1041">
              <a:extLst>
                <a:ext uri="{FF2B5EF4-FFF2-40B4-BE49-F238E27FC236}">
                  <a16:creationId xmlns:a16="http://schemas.microsoft.com/office/drawing/2014/main" id="{0E37194C-8DF9-4AC1-4CC7-B99DA78D1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641A3AA0-135D-2BD8-FB17-B07659159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Freeform: Shape 1043">
              <a:extLst>
                <a:ext uri="{FF2B5EF4-FFF2-40B4-BE49-F238E27FC236}">
                  <a16:creationId xmlns:a16="http://schemas.microsoft.com/office/drawing/2014/main" id="{4ECC583B-FB5F-CDF5-4003-D6B6ED4BC9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45" name="Freeform: Shape 1044">
              <a:extLst>
                <a:ext uri="{FF2B5EF4-FFF2-40B4-BE49-F238E27FC236}">
                  <a16:creationId xmlns:a16="http://schemas.microsoft.com/office/drawing/2014/main" id="{4BF50F73-281A-4638-7EFB-D80DFF2CA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jdelijke aanduiding voor dianummer 5">
            <a:extLst>
              <a:ext uri="{FF2B5EF4-FFF2-40B4-BE49-F238E27FC236}">
                <a16:creationId xmlns:a16="http://schemas.microsoft.com/office/drawing/2014/main" id="{9805DC71-8409-8280-FF5D-6331A637C388}"/>
              </a:ext>
            </a:extLst>
          </p:cNvPr>
          <p:cNvSpPr>
            <a:spLocks noGrp="1"/>
          </p:cNvSpPr>
          <p:nvPr>
            <p:ph type="sldNum" sz="quarter" idx="12"/>
          </p:nvPr>
        </p:nvSpPr>
        <p:spPr>
          <a:xfrm>
            <a:off x="8610600" y="6356350"/>
            <a:ext cx="2743200" cy="365125"/>
          </a:xfrm>
        </p:spPr>
        <p:txBody>
          <a:bodyPr>
            <a:normAutofit/>
          </a:bodyPr>
          <a:lstStyle/>
          <a:p>
            <a:pPr>
              <a:spcAft>
                <a:spcPts val="600"/>
              </a:spcAft>
            </a:pPr>
            <a:fld id="{158510D5-3426-4C62-991C-1ECF059CB502}" type="slidenum">
              <a:rPr lang="nl-NL" smtClean="0"/>
              <a:pPr>
                <a:spcAft>
                  <a:spcPts val="600"/>
                </a:spcAft>
              </a:pPr>
              <a:t>7</a:t>
            </a:fld>
            <a:endParaRPr lang="nl-NL"/>
          </a:p>
        </p:txBody>
      </p:sp>
      <p:sp>
        <p:nvSpPr>
          <p:cNvPr id="7" name="Tijdelijke aanduiding voor voettekst 4">
            <a:extLst>
              <a:ext uri="{FF2B5EF4-FFF2-40B4-BE49-F238E27FC236}">
                <a16:creationId xmlns:a16="http://schemas.microsoft.com/office/drawing/2014/main" id="{7CE74BB3-93F4-7A26-7C38-F92B7CB7E73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pic>
        <p:nvPicPr>
          <p:cNvPr id="3078" name="Picture 6">
            <a:extLst>
              <a:ext uri="{FF2B5EF4-FFF2-40B4-BE49-F238E27FC236}">
                <a16:creationId xmlns:a16="http://schemas.microsoft.com/office/drawing/2014/main" id="{AC36D6C9-7DCB-9CC8-0D87-F47EE13EA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10" y="2652474"/>
            <a:ext cx="11992605" cy="788576"/>
          </a:xfrm>
          <a:prstGeom prst="rect">
            <a:avLst/>
          </a:prstGeom>
          <a:noFill/>
          <a:extLst>
            <a:ext uri="{909E8E84-426E-40DD-AFC4-6F175D3DCCD1}">
              <a14:hiddenFill xmlns:a14="http://schemas.microsoft.com/office/drawing/2010/main">
                <a:solidFill>
                  <a:srgbClr val="FFFFFF"/>
                </a:solidFill>
              </a14:hiddenFill>
            </a:ext>
          </a:extLst>
        </p:spPr>
      </p:pic>
      <p:pic>
        <p:nvPicPr>
          <p:cNvPr id="14" name="Afbeelding 13">
            <a:extLst>
              <a:ext uri="{FF2B5EF4-FFF2-40B4-BE49-F238E27FC236}">
                <a16:creationId xmlns:a16="http://schemas.microsoft.com/office/drawing/2014/main" id="{45F2F9B5-B11D-7C62-3C4F-B9AEDB350924}"/>
              </a:ext>
            </a:extLst>
          </p:cNvPr>
          <p:cNvPicPr>
            <a:picLocks noChangeAspect="1"/>
          </p:cNvPicPr>
          <p:nvPr/>
        </p:nvPicPr>
        <p:blipFill>
          <a:blip r:embed="rId4"/>
          <a:stretch>
            <a:fillRect/>
          </a:stretch>
        </p:blipFill>
        <p:spPr>
          <a:xfrm>
            <a:off x="1800767" y="3973438"/>
            <a:ext cx="3049892" cy="1876553"/>
          </a:xfrm>
          <a:prstGeom prst="rect">
            <a:avLst/>
          </a:prstGeom>
        </p:spPr>
      </p:pic>
      <p:pic>
        <p:nvPicPr>
          <p:cNvPr id="16" name="Afbeelding 15">
            <a:extLst>
              <a:ext uri="{FF2B5EF4-FFF2-40B4-BE49-F238E27FC236}">
                <a16:creationId xmlns:a16="http://schemas.microsoft.com/office/drawing/2014/main" id="{1348A1BC-C606-DDAE-D53D-0758FD2EE2BD}"/>
              </a:ext>
            </a:extLst>
          </p:cNvPr>
          <p:cNvPicPr>
            <a:picLocks noChangeAspect="1"/>
          </p:cNvPicPr>
          <p:nvPr/>
        </p:nvPicPr>
        <p:blipFill>
          <a:blip r:embed="rId5"/>
          <a:stretch>
            <a:fillRect/>
          </a:stretch>
        </p:blipFill>
        <p:spPr>
          <a:xfrm>
            <a:off x="6676384" y="4005715"/>
            <a:ext cx="3049892" cy="1883757"/>
          </a:xfrm>
          <a:prstGeom prst="rect">
            <a:avLst/>
          </a:prstGeom>
        </p:spPr>
      </p:pic>
      <p:sp>
        <p:nvSpPr>
          <p:cNvPr id="3" name="Tijdelijke aanduiding voor datum 3">
            <a:extLst>
              <a:ext uri="{FF2B5EF4-FFF2-40B4-BE49-F238E27FC236}">
                <a16:creationId xmlns:a16="http://schemas.microsoft.com/office/drawing/2014/main" id="{8B394B8F-692F-08A2-E427-274199C06AAB}"/>
              </a:ext>
            </a:extLst>
          </p:cNvPr>
          <p:cNvSpPr>
            <a:spLocks noGrp="1"/>
          </p:cNvSpPr>
          <p:nvPr>
            <p:ph type="dt" sz="half" idx="10"/>
          </p:nvPr>
        </p:nvSpPr>
        <p:spPr>
          <a:xfrm>
            <a:off x="804672" y="6356350"/>
            <a:ext cx="2743200" cy="365125"/>
          </a:xfrm>
        </p:spPr>
        <p:txBody>
          <a:bodyPr>
            <a:normAutofit/>
          </a:bodyPr>
          <a:lstStyle/>
          <a:p>
            <a:pPr>
              <a:spcAft>
                <a:spcPts val="600"/>
              </a:spcAft>
            </a:pPr>
            <a:r>
              <a:rPr lang="nl-NL"/>
              <a:t>20 April 2026</a:t>
            </a:r>
            <a:endParaRPr lang="nl-NL" dirty="0"/>
          </a:p>
        </p:txBody>
      </p:sp>
    </p:spTree>
    <p:extLst>
      <p:ext uri="{BB962C8B-B14F-4D97-AF65-F5344CB8AC3E}">
        <p14:creationId xmlns:p14="http://schemas.microsoft.com/office/powerpoint/2010/main" val="1288829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31B61E-2674-C900-AB90-9D3C149EF5EB}"/>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30107D6-245A-8A8F-223F-EC1F743CF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572602C8-B71F-4C67-6052-D184B45AD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FC31B82-ABBC-6CC7-F937-1AB0E85F0853}"/>
              </a:ext>
            </a:extLst>
          </p:cNvPr>
          <p:cNvSpPr>
            <a:spLocks noGrp="1"/>
          </p:cNvSpPr>
          <p:nvPr>
            <p:ph type="title"/>
          </p:nvPr>
        </p:nvSpPr>
        <p:spPr>
          <a:xfrm>
            <a:off x="719227" y="327066"/>
            <a:ext cx="9829800" cy="1325880"/>
          </a:xfrm>
        </p:spPr>
        <p:txBody>
          <a:bodyPr anchor="b">
            <a:normAutofit/>
          </a:bodyPr>
          <a:lstStyle/>
          <a:p>
            <a:pPr algn="ctr"/>
            <a:r>
              <a:rPr lang="nl-NL" sz="3600" dirty="0"/>
              <a:t>Channel </a:t>
            </a:r>
            <a:r>
              <a:rPr lang="nl-NL" sz="3600" dirty="0" err="1"/>
              <a:t>specific</a:t>
            </a:r>
            <a:r>
              <a:rPr lang="nl-NL" sz="3600" dirty="0"/>
              <a:t> </a:t>
            </a:r>
            <a:r>
              <a:rPr lang="nl-NL" sz="3600" dirty="0" err="1"/>
              <a:t>decay</a:t>
            </a:r>
            <a:r>
              <a:rPr lang="nl-NL" sz="3600" dirty="0"/>
              <a:t> </a:t>
            </a:r>
            <a:r>
              <a:rPr lang="nl-NL" sz="3600" dirty="0" err="1"/>
              <a:t>rates</a:t>
            </a:r>
            <a:endParaRPr lang="nl-NL" sz="3600" dirty="0"/>
          </a:p>
        </p:txBody>
      </p:sp>
      <p:grpSp>
        <p:nvGrpSpPr>
          <p:cNvPr id="1035" name="Group 1034">
            <a:extLst>
              <a:ext uri="{FF2B5EF4-FFF2-40B4-BE49-F238E27FC236}">
                <a16:creationId xmlns:a16="http://schemas.microsoft.com/office/drawing/2014/main" id="{6553418D-A64A-6C6A-4067-324E9B57E5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1036" name="Freeform: Shape 1035">
              <a:extLst>
                <a:ext uri="{FF2B5EF4-FFF2-40B4-BE49-F238E27FC236}">
                  <a16:creationId xmlns:a16="http://schemas.microsoft.com/office/drawing/2014/main" id="{9641843F-4C10-D944-AF79-668CFF04C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202DF3A9-19E2-88CC-BD3D-0AC3270F92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Freeform: Shape 1037">
              <a:extLst>
                <a:ext uri="{FF2B5EF4-FFF2-40B4-BE49-F238E27FC236}">
                  <a16:creationId xmlns:a16="http://schemas.microsoft.com/office/drawing/2014/main" id="{490A33DD-5BAB-E720-F496-6C1109C662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CE7BE1DB-904A-F60B-96AF-904D3F02C1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1" name="Group 1040">
            <a:extLst>
              <a:ext uri="{FF2B5EF4-FFF2-40B4-BE49-F238E27FC236}">
                <a16:creationId xmlns:a16="http://schemas.microsoft.com/office/drawing/2014/main" id="{BB8B98AB-3B9B-994B-73D9-4D1C9D3F56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1042" name="Freeform: Shape 1041">
              <a:extLst>
                <a:ext uri="{FF2B5EF4-FFF2-40B4-BE49-F238E27FC236}">
                  <a16:creationId xmlns:a16="http://schemas.microsoft.com/office/drawing/2014/main" id="{75CA1C33-9DF6-8B2D-4857-3D255A830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28233EBB-527F-F174-69D5-9C8E858DF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Freeform: Shape 1043">
              <a:extLst>
                <a:ext uri="{FF2B5EF4-FFF2-40B4-BE49-F238E27FC236}">
                  <a16:creationId xmlns:a16="http://schemas.microsoft.com/office/drawing/2014/main" id="{04B1C1ED-EBBE-BE1D-25C2-D68537134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45" name="Freeform: Shape 1044">
              <a:extLst>
                <a:ext uri="{FF2B5EF4-FFF2-40B4-BE49-F238E27FC236}">
                  <a16:creationId xmlns:a16="http://schemas.microsoft.com/office/drawing/2014/main" id="{30F376B7-0C1C-972D-57C6-BC51554AB4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jdelijke aanduiding voor dianummer 5">
            <a:extLst>
              <a:ext uri="{FF2B5EF4-FFF2-40B4-BE49-F238E27FC236}">
                <a16:creationId xmlns:a16="http://schemas.microsoft.com/office/drawing/2014/main" id="{F1F9C6F8-742B-6FA1-CA32-A621A13B5250}"/>
              </a:ext>
            </a:extLst>
          </p:cNvPr>
          <p:cNvSpPr>
            <a:spLocks noGrp="1"/>
          </p:cNvSpPr>
          <p:nvPr>
            <p:ph type="sldNum" sz="quarter" idx="12"/>
          </p:nvPr>
        </p:nvSpPr>
        <p:spPr>
          <a:xfrm>
            <a:off x="8610600" y="6356350"/>
            <a:ext cx="2743200" cy="365125"/>
          </a:xfrm>
        </p:spPr>
        <p:txBody>
          <a:bodyPr>
            <a:normAutofit/>
          </a:bodyPr>
          <a:lstStyle/>
          <a:p>
            <a:pPr>
              <a:spcAft>
                <a:spcPts val="600"/>
              </a:spcAft>
            </a:pPr>
            <a:fld id="{158510D5-3426-4C62-991C-1ECF059CB502}" type="slidenum">
              <a:rPr lang="nl-NL" smtClean="0"/>
              <a:pPr>
                <a:spcAft>
                  <a:spcPts val="600"/>
                </a:spcAft>
              </a:pPr>
              <a:t>8</a:t>
            </a:fld>
            <a:endParaRPr lang="nl-NL"/>
          </a:p>
        </p:txBody>
      </p:sp>
      <p:sp>
        <p:nvSpPr>
          <p:cNvPr id="7" name="Tijdelijke aanduiding voor voettekst 4">
            <a:extLst>
              <a:ext uri="{FF2B5EF4-FFF2-40B4-BE49-F238E27FC236}">
                <a16:creationId xmlns:a16="http://schemas.microsoft.com/office/drawing/2014/main" id="{B304D03B-50F3-E5FA-CA04-D959DFFA3C68}"/>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sp>
        <p:nvSpPr>
          <p:cNvPr id="3" name="Tijdelijke aanduiding voor datum 3">
            <a:extLst>
              <a:ext uri="{FF2B5EF4-FFF2-40B4-BE49-F238E27FC236}">
                <a16:creationId xmlns:a16="http://schemas.microsoft.com/office/drawing/2014/main" id="{071508B8-0088-E3AE-EE90-DA2A31B38818}"/>
              </a:ext>
            </a:extLst>
          </p:cNvPr>
          <p:cNvSpPr>
            <a:spLocks noGrp="1"/>
          </p:cNvSpPr>
          <p:nvPr>
            <p:ph type="dt" sz="half" idx="10"/>
          </p:nvPr>
        </p:nvSpPr>
        <p:spPr>
          <a:xfrm>
            <a:off x="804672" y="6356350"/>
            <a:ext cx="2743200" cy="365125"/>
          </a:xfrm>
        </p:spPr>
        <p:txBody>
          <a:bodyPr>
            <a:normAutofit/>
          </a:bodyPr>
          <a:lstStyle/>
          <a:p>
            <a:pPr>
              <a:spcAft>
                <a:spcPts val="600"/>
              </a:spcAft>
            </a:pPr>
            <a:r>
              <a:rPr lang="nl-NL"/>
              <a:t>20 April 2026</a:t>
            </a:r>
            <a:endParaRPr lang="nl-NL" dirty="0"/>
          </a:p>
        </p:txBody>
      </p:sp>
      <p:pic>
        <p:nvPicPr>
          <p:cNvPr id="4" name="Afbeelding 3">
            <a:extLst>
              <a:ext uri="{FF2B5EF4-FFF2-40B4-BE49-F238E27FC236}">
                <a16:creationId xmlns:a16="http://schemas.microsoft.com/office/drawing/2014/main" id="{F0D2A51D-16B2-5A3E-6600-8D7D673DE303}"/>
              </a:ext>
            </a:extLst>
          </p:cNvPr>
          <p:cNvPicPr>
            <a:picLocks noChangeAspect="1"/>
          </p:cNvPicPr>
          <p:nvPr/>
        </p:nvPicPr>
        <p:blipFill>
          <a:blip r:embed="rId3"/>
          <a:stretch>
            <a:fillRect/>
          </a:stretch>
        </p:blipFill>
        <p:spPr>
          <a:xfrm>
            <a:off x="536447" y="464200"/>
            <a:ext cx="975361" cy="723655"/>
          </a:xfrm>
          <a:prstGeom prst="rect">
            <a:avLst/>
          </a:prstGeom>
        </p:spPr>
      </p:pic>
      <p:pic>
        <p:nvPicPr>
          <p:cNvPr id="5" name="Afbeelding 4">
            <a:extLst>
              <a:ext uri="{FF2B5EF4-FFF2-40B4-BE49-F238E27FC236}">
                <a16:creationId xmlns:a16="http://schemas.microsoft.com/office/drawing/2014/main" id="{755FF020-B707-0559-9C0B-94AC7832F0CF}"/>
              </a:ext>
            </a:extLst>
          </p:cNvPr>
          <p:cNvPicPr>
            <a:picLocks noChangeAspect="1"/>
          </p:cNvPicPr>
          <p:nvPr/>
        </p:nvPicPr>
        <p:blipFill>
          <a:blip r:embed="rId4"/>
          <a:stretch>
            <a:fillRect/>
          </a:stretch>
        </p:blipFill>
        <p:spPr>
          <a:xfrm>
            <a:off x="99543" y="2827689"/>
            <a:ext cx="11992606" cy="898270"/>
          </a:xfrm>
          <a:prstGeom prst="rect">
            <a:avLst/>
          </a:prstGeom>
        </p:spPr>
      </p:pic>
      <p:pic>
        <p:nvPicPr>
          <p:cNvPr id="2050" name="Picture 2">
            <a:extLst>
              <a:ext uri="{FF2B5EF4-FFF2-40B4-BE49-F238E27FC236}">
                <a16:creationId xmlns:a16="http://schemas.microsoft.com/office/drawing/2014/main" id="{C198A486-DCDC-04FA-82B9-285519E915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357" y="4624102"/>
            <a:ext cx="8698979" cy="919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483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B1A133-C41A-D251-B7FF-D4E756D8279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15AA21E-195E-F9A5-5F91-1FF483ABC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5EDA2D-09A8-943A-88E2-BC1DFAF11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1BC3C75A-741B-6A3C-520D-D4539FE996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0BFE56A-938C-DD7B-BEAB-42EACC4282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344E219-B11D-6158-E854-811DA8C9C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B2DCB96-42B8-9387-C91F-BBEEC05F8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B100FAF-E5CF-4B9B-A7C9-4474AE93DC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A143B52B-D375-61E9-5271-17BCB35CC8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F4A89120-B947-6215-40DE-78CED7052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4843875-12B7-F537-2E1C-5C166966E0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2AEC3D8-5CB9-9DEA-B6ED-D9C7F46C8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44B1052-C99E-AFB7-352A-1F6A1855EB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jdelijke aanduiding voor dianummer 6">
            <a:extLst>
              <a:ext uri="{FF2B5EF4-FFF2-40B4-BE49-F238E27FC236}">
                <a16:creationId xmlns:a16="http://schemas.microsoft.com/office/drawing/2014/main" id="{E9775CE7-C5BD-ABF0-0A1F-B191DC7B68F7}"/>
              </a:ext>
            </a:extLst>
          </p:cNvPr>
          <p:cNvSpPr>
            <a:spLocks noGrp="1"/>
          </p:cNvSpPr>
          <p:nvPr>
            <p:ph type="sldNum" sz="quarter" idx="12"/>
          </p:nvPr>
        </p:nvSpPr>
        <p:spPr/>
        <p:txBody>
          <a:bodyPr/>
          <a:lstStyle/>
          <a:p>
            <a:fld id="{158510D5-3426-4C62-991C-1ECF059CB502}" type="slidenum">
              <a:rPr lang="nl-NL" smtClean="0"/>
              <a:t>9</a:t>
            </a:fld>
            <a:endParaRPr lang="nl-NL"/>
          </a:p>
        </p:txBody>
      </p:sp>
      <p:sp>
        <p:nvSpPr>
          <p:cNvPr id="11" name="Titel 1">
            <a:extLst>
              <a:ext uri="{FF2B5EF4-FFF2-40B4-BE49-F238E27FC236}">
                <a16:creationId xmlns:a16="http://schemas.microsoft.com/office/drawing/2014/main" id="{25500301-7544-6923-5472-0831A9FEA6F6}"/>
              </a:ext>
            </a:extLst>
          </p:cNvPr>
          <p:cNvSpPr>
            <a:spLocks noGrp="1"/>
          </p:cNvSpPr>
          <p:nvPr>
            <p:ph type="title"/>
          </p:nvPr>
        </p:nvSpPr>
        <p:spPr>
          <a:xfrm>
            <a:off x="1957787" y="550386"/>
            <a:ext cx="8032279" cy="694838"/>
          </a:xfrm>
        </p:spPr>
        <p:txBody>
          <a:bodyPr anchor="b">
            <a:normAutofit/>
          </a:bodyPr>
          <a:lstStyle/>
          <a:p>
            <a:pPr algn="ctr"/>
            <a:r>
              <a:rPr lang="nl-NL" sz="3600" dirty="0" err="1"/>
              <a:t>Feasibility</a:t>
            </a:r>
            <a:r>
              <a:rPr lang="nl-NL" sz="3600" dirty="0"/>
              <a:t> </a:t>
            </a:r>
            <a:r>
              <a:rPr lang="nl-NL" sz="3600" dirty="0" err="1"/>
              <a:t>study</a:t>
            </a:r>
            <a:r>
              <a:rPr lang="nl-NL" sz="3600" dirty="0"/>
              <a:t>         </a:t>
            </a:r>
          </a:p>
        </p:txBody>
      </p:sp>
      <p:pic>
        <p:nvPicPr>
          <p:cNvPr id="23" name="Afbeelding 22">
            <a:extLst>
              <a:ext uri="{FF2B5EF4-FFF2-40B4-BE49-F238E27FC236}">
                <a16:creationId xmlns:a16="http://schemas.microsoft.com/office/drawing/2014/main" id="{0A1C2EAB-2F29-2360-519E-7FCCF215A02E}"/>
              </a:ext>
            </a:extLst>
          </p:cNvPr>
          <p:cNvPicPr>
            <a:picLocks noChangeAspect="1"/>
          </p:cNvPicPr>
          <p:nvPr/>
        </p:nvPicPr>
        <p:blipFill rotWithShape="1">
          <a:blip r:embed="rId3"/>
          <a:srcRect l="52113"/>
          <a:stretch/>
        </p:blipFill>
        <p:spPr>
          <a:xfrm>
            <a:off x="6492927" y="1610648"/>
            <a:ext cx="590176" cy="298344"/>
          </a:xfrm>
          <a:prstGeom prst="rect">
            <a:avLst/>
          </a:prstGeom>
        </p:spPr>
      </p:pic>
      <p:sp>
        <p:nvSpPr>
          <p:cNvPr id="29" name="Content Placeholder 8">
            <a:extLst>
              <a:ext uri="{FF2B5EF4-FFF2-40B4-BE49-F238E27FC236}">
                <a16:creationId xmlns:a16="http://schemas.microsoft.com/office/drawing/2014/main" id="{0AE08081-29AC-6907-1AFD-F767A243FE56}"/>
              </a:ext>
            </a:extLst>
          </p:cNvPr>
          <p:cNvSpPr txBox="1">
            <a:spLocks/>
          </p:cNvSpPr>
          <p:nvPr/>
        </p:nvSpPr>
        <p:spPr>
          <a:xfrm>
            <a:off x="51482" y="704698"/>
            <a:ext cx="8649674" cy="213127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Toys showing dependency of channel ratios on </a:t>
            </a:r>
          </a:p>
        </p:txBody>
      </p:sp>
      <p:sp>
        <p:nvSpPr>
          <p:cNvPr id="2" name="Tijdelijke aanduiding voor voettekst 4">
            <a:extLst>
              <a:ext uri="{FF2B5EF4-FFF2-40B4-BE49-F238E27FC236}">
                <a16:creationId xmlns:a16="http://schemas.microsoft.com/office/drawing/2014/main" id="{059C229D-23FD-FAB6-507F-EF494071D3A5}"/>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Master’s Thesis Presentation, Lieke Gijsen</a:t>
            </a:r>
            <a:endParaRPr lang="nl-NL" dirty="0"/>
          </a:p>
        </p:txBody>
      </p:sp>
      <p:sp>
        <p:nvSpPr>
          <p:cNvPr id="3" name="Tijdelijke aanduiding voor datum 3">
            <a:extLst>
              <a:ext uri="{FF2B5EF4-FFF2-40B4-BE49-F238E27FC236}">
                <a16:creationId xmlns:a16="http://schemas.microsoft.com/office/drawing/2014/main" id="{4E1D7976-12B1-F7F8-9BA0-4D79C28F28C4}"/>
              </a:ext>
            </a:extLst>
          </p:cNvPr>
          <p:cNvSpPr>
            <a:spLocks noGrp="1"/>
          </p:cNvSpPr>
          <p:nvPr>
            <p:ph type="dt" sz="half" idx="10"/>
          </p:nvPr>
        </p:nvSpPr>
        <p:spPr>
          <a:xfrm>
            <a:off x="804672" y="6356350"/>
            <a:ext cx="2743200" cy="365125"/>
          </a:xfrm>
        </p:spPr>
        <p:txBody>
          <a:bodyPr>
            <a:normAutofit/>
          </a:bodyPr>
          <a:lstStyle/>
          <a:p>
            <a:pPr>
              <a:spcAft>
                <a:spcPts val="600"/>
              </a:spcAft>
            </a:pPr>
            <a:r>
              <a:rPr lang="nl-NL"/>
              <a:t>20 April 2026</a:t>
            </a:r>
            <a:endParaRPr lang="nl-NL" dirty="0"/>
          </a:p>
        </p:txBody>
      </p:sp>
      <p:pic>
        <p:nvPicPr>
          <p:cNvPr id="9" name="Afbeelding 8" descr="Afbeelding met tekst, schermopname, diagram, lijn&#10;&#10;Door AI gegenereerde inhoud is mogelijk onjuist.">
            <a:extLst>
              <a:ext uri="{FF2B5EF4-FFF2-40B4-BE49-F238E27FC236}">
                <a16:creationId xmlns:a16="http://schemas.microsoft.com/office/drawing/2014/main" id="{63862A19-4604-6739-6F7A-BFA78B9E1C07}"/>
              </a:ext>
            </a:extLst>
          </p:cNvPr>
          <p:cNvPicPr>
            <a:picLocks noChangeAspect="1"/>
          </p:cNvPicPr>
          <p:nvPr/>
        </p:nvPicPr>
        <p:blipFill>
          <a:blip r:embed="rId4">
            <a:extLst>
              <a:ext uri="{28A0092B-C50C-407E-A947-70E740481C1C}">
                <a14:useLocalDpi xmlns:a14="http://schemas.microsoft.com/office/drawing/2010/main" val="0"/>
              </a:ext>
            </a:extLst>
          </a:blip>
          <a:srcRect r="2909"/>
          <a:stretch>
            <a:fillRect/>
          </a:stretch>
        </p:blipFill>
        <p:spPr>
          <a:xfrm>
            <a:off x="4449316" y="2169836"/>
            <a:ext cx="7275442" cy="4303468"/>
          </a:xfrm>
          <a:prstGeom prst="rect">
            <a:avLst/>
          </a:prstGeom>
        </p:spPr>
      </p:pic>
      <p:sp>
        <p:nvSpPr>
          <p:cNvPr id="4" name="Content Placeholder 8">
            <a:extLst>
              <a:ext uri="{FF2B5EF4-FFF2-40B4-BE49-F238E27FC236}">
                <a16:creationId xmlns:a16="http://schemas.microsoft.com/office/drawing/2014/main" id="{FF534D49-EF7E-099E-8359-1377A3DC18F7}"/>
              </a:ext>
            </a:extLst>
          </p:cNvPr>
          <p:cNvSpPr txBox="1">
            <a:spLocks/>
          </p:cNvSpPr>
          <p:nvPr/>
        </p:nvSpPr>
        <p:spPr>
          <a:xfrm>
            <a:off x="51482" y="2320008"/>
            <a:ext cx="8649674" cy="213127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    </a:t>
            </a:r>
          </a:p>
        </p:txBody>
      </p:sp>
      <p:pic>
        <p:nvPicPr>
          <p:cNvPr id="1028" name="Picture 4">
            <a:extLst>
              <a:ext uri="{FF2B5EF4-FFF2-40B4-BE49-F238E27FC236}">
                <a16:creationId xmlns:a16="http://schemas.microsoft.com/office/drawing/2014/main" id="{F28D80E6-3123-278E-DA36-BFE9F16F6C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553" y="3038042"/>
            <a:ext cx="3660515" cy="586731"/>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Afbeelding met tekst, schermopname, diagram, lijn&#10;&#10;Door AI gegenereerde inhoud is mogelijk onjuist.">
            <a:extLst>
              <a:ext uri="{FF2B5EF4-FFF2-40B4-BE49-F238E27FC236}">
                <a16:creationId xmlns:a16="http://schemas.microsoft.com/office/drawing/2014/main" id="{C7C48D23-91DD-6723-C875-15A1AADFA8AA}"/>
              </a:ext>
            </a:extLst>
          </p:cNvPr>
          <p:cNvPicPr>
            <a:picLocks noChangeAspect="1"/>
          </p:cNvPicPr>
          <p:nvPr/>
        </p:nvPicPr>
        <p:blipFill>
          <a:blip r:embed="rId4">
            <a:extLst>
              <a:ext uri="{28A0092B-C50C-407E-A947-70E740481C1C}">
                <a14:useLocalDpi xmlns:a14="http://schemas.microsoft.com/office/drawing/2010/main" val="0"/>
              </a:ext>
            </a:extLst>
          </a:blip>
          <a:srcRect r="97363" b="74282"/>
          <a:stretch>
            <a:fillRect/>
          </a:stretch>
        </p:blipFill>
        <p:spPr>
          <a:xfrm>
            <a:off x="4398139" y="2082660"/>
            <a:ext cx="233147" cy="1305633"/>
          </a:xfrm>
          <a:prstGeom prst="rect">
            <a:avLst/>
          </a:prstGeom>
        </p:spPr>
      </p:pic>
      <p:pic>
        <p:nvPicPr>
          <p:cNvPr id="6" name="Afbeelding 5" descr="Afbeelding met tekst, schermopname, diagram, lijn&#10;&#10;Door AI gegenereerde inhoud is mogelijk onjuist.">
            <a:extLst>
              <a:ext uri="{FF2B5EF4-FFF2-40B4-BE49-F238E27FC236}">
                <a16:creationId xmlns:a16="http://schemas.microsoft.com/office/drawing/2014/main" id="{7CB7C196-7CA3-D390-8E0C-B99D6C3FE678}"/>
              </a:ext>
            </a:extLst>
          </p:cNvPr>
          <p:cNvPicPr>
            <a:picLocks noChangeAspect="1"/>
          </p:cNvPicPr>
          <p:nvPr/>
        </p:nvPicPr>
        <p:blipFill>
          <a:blip r:embed="rId4">
            <a:extLst>
              <a:ext uri="{28A0092B-C50C-407E-A947-70E740481C1C}">
                <a14:useLocalDpi xmlns:a14="http://schemas.microsoft.com/office/drawing/2010/main" val="0"/>
              </a:ext>
            </a:extLst>
          </a:blip>
          <a:srcRect l="50711" t="3438" r="47158" b="71687"/>
          <a:stretch>
            <a:fillRect/>
          </a:stretch>
        </p:blipFill>
        <p:spPr>
          <a:xfrm>
            <a:off x="8216315" y="2216176"/>
            <a:ext cx="202412" cy="1357336"/>
          </a:xfrm>
          <a:prstGeom prst="rect">
            <a:avLst/>
          </a:prstGeom>
        </p:spPr>
      </p:pic>
      <p:pic>
        <p:nvPicPr>
          <p:cNvPr id="24" name="Afbeelding 23">
            <a:extLst>
              <a:ext uri="{FF2B5EF4-FFF2-40B4-BE49-F238E27FC236}">
                <a16:creationId xmlns:a16="http://schemas.microsoft.com/office/drawing/2014/main" id="{F6DD6CB7-8D18-E1A1-150F-C3CB811E5FFA}"/>
              </a:ext>
            </a:extLst>
          </p:cNvPr>
          <p:cNvPicPr>
            <a:picLocks noChangeAspect="1"/>
          </p:cNvPicPr>
          <p:nvPr/>
        </p:nvPicPr>
        <p:blipFill>
          <a:blip r:embed="rId6"/>
          <a:srcRect l="79977" t="19723" r="9215" b="75803"/>
          <a:stretch>
            <a:fillRect/>
          </a:stretch>
        </p:blipFill>
        <p:spPr>
          <a:xfrm>
            <a:off x="10289927" y="3019456"/>
            <a:ext cx="968378" cy="237204"/>
          </a:xfrm>
          <a:prstGeom prst="rect">
            <a:avLst/>
          </a:prstGeom>
        </p:spPr>
      </p:pic>
      <p:pic>
        <p:nvPicPr>
          <p:cNvPr id="25" name="Afbeelding 24">
            <a:extLst>
              <a:ext uri="{FF2B5EF4-FFF2-40B4-BE49-F238E27FC236}">
                <a16:creationId xmlns:a16="http://schemas.microsoft.com/office/drawing/2014/main" id="{9F8A8592-33FA-381C-2DAB-F470E7922D42}"/>
              </a:ext>
            </a:extLst>
          </p:cNvPr>
          <p:cNvPicPr>
            <a:picLocks noChangeAspect="1"/>
          </p:cNvPicPr>
          <p:nvPr/>
        </p:nvPicPr>
        <p:blipFill>
          <a:blip r:embed="rId6"/>
          <a:srcRect l="79898" t="30327" r="9799" b="63866"/>
          <a:stretch>
            <a:fillRect/>
          </a:stretch>
        </p:blipFill>
        <p:spPr>
          <a:xfrm>
            <a:off x="10282215" y="3404152"/>
            <a:ext cx="968378" cy="322981"/>
          </a:xfrm>
          <a:prstGeom prst="rect">
            <a:avLst/>
          </a:prstGeom>
        </p:spPr>
      </p:pic>
    </p:spTree>
    <p:extLst>
      <p:ext uri="{BB962C8B-B14F-4D97-AF65-F5344CB8AC3E}">
        <p14:creationId xmlns:p14="http://schemas.microsoft.com/office/powerpoint/2010/main" val="294354408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DeltaGammaD_gendep</Template>
  <TotalTime>8091</TotalTime>
  <Words>5468</Words>
  <Application>Microsoft Office PowerPoint</Application>
  <PresentationFormat>Breedbeeld</PresentationFormat>
  <Paragraphs>506</Paragraphs>
  <Slides>35</Slides>
  <Notes>35</Notes>
  <HiddenSlides>2</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35</vt:i4>
      </vt:variant>
    </vt:vector>
  </HeadingPairs>
  <TitlesOfParts>
    <vt:vector size="41" baseType="lpstr">
      <vt:lpstr>Aptos</vt:lpstr>
      <vt:lpstr>Aptos Display</vt:lpstr>
      <vt:lpstr>Arial</vt:lpstr>
      <vt:lpstr>Cambria Math</vt:lpstr>
      <vt:lpstr>Open Sans</vt:lpstr>
      <vt:lpstr>Kantoorthema</vt:lpstr>
      <vt:lpstr>Measurement of            from                                and       decay channels</vt:lpstr>
      <vt:lpstr>Goal of the thesis</vt:lpstr>
      <vt:lpstr>LHCb detector</vt:lpstr>
      <vt:lpstr>Where to extract           from?</vt:lpstr>
      <vt:lpstr>Neutral meson mixing</vt:lpstr>
      <vt:lpstr>Channel specific decay rates</vt:lpstr>
      <vt:lpstr>Channel specific decay rates</vt:lpstr>
      <vt:lpstr>Channel specific decay rates</vt:lpstr>
      <vt:lpstr>Feasibility study         </vt:lpstr>
      <vt:lpstr>Feasibility study         </vt:lpstr>
      <vt:lpstr>Simultaneous fit to reduce uncertainties</vt:lpstr>
      <vt:lpstr>PowerPoint-presentatie</vt:lpstr>
      <vt:lpstr>PowerPoint-presentatie</vt:lpstr>
      <vt:lpstr>PowerPoint-presentatie</vt:lpstr>
      <vt:lpstr>PowerPoint-presentatie</vt:lpstr>
      <vt:lpstr>PowerPoint-presentatie</vt:lpstr>
      <vt:lpstr>Acceptance</vt:lpstr>
      <vt:lpstr>Acceptance</vt:lpstr>
      <vt:lpstr>PowerPoint-presentatie</vt:lpstr>
      <vt:lpstr>Simultaneous fit</vt:lpstr>
      <vt:lpstr>Simultaneous fit</vt:lpstr>
      <vt:lpstr>Simultaneous fit</vt:lpstr>
      <vt:lpstr>PowerPoint-presentatie</vt:lpstr>
      <vt:lpstr>Summary &amp; outlook</vt:lpstr>
      <vt:lpstr>Summary &amp; outlook</vt:lpstr>
      <vt:lpstr>Backup</vt:lpstr>
      <vt:lpstr>Simultaneous fit</vt:lpstr>
      <vt:lpstr>Why use CP-eigenstate and flavour-specific state? </vt:lpstr>
      <vt:lpstr>Neutral meson mixing</vt:lpstr>
      <vt:lpstr>Where is       ?</vt:lpstr>
      <vt:lpstr>PowerPoint-presentatie</vt:lpstr>
      <vt:lpstr>PowerPoint-presentatie</vt:lpstr>
      <vt:lpstr>What was the new pdf?</vt:lpstr>
      <vt:lpstr>Notes for the interview</vt:lpstr>
      <vt:lpstr>Notes for the interview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Lieke Gijsen</dc:creator>
  <cp:lastModifiedBy>Lieke Gijsen</cp:lastModifiedBy>
  <cp:revision>118</cp:revision>
  <dcterms:created xsi:type="dcterms:W3CDTF">2024-11-28T10:11:56Z</dcterms:created>
  <dcterms:modified xsi:type="dcterms:W3CDTF">2026-04-20T07:01:09Z</dcterms:modified>
</cp:coreProperties>
</file>