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497" r:id="rId2"/>
    <p:sldId id="498" r:id="rId3"/>
    <p:sldId id="499" r:id="rId4"/>
    <p:sldId id="501" r:id="rId5"/>
    <p:sldId id="486" r:id="rId6"/>
    <p:sldId id="502" r:id="rId7"/>
    <p:sldId id="504" r:id="rId8"/>
    <p:sldId id="489" r:id="rId9"/>
    <p:sldId id="488" r:id="rId10"/>
    <p:sldId id="493" r:id="rId11"/>
    <p:sldId id="490" r:id="rId12"/>
    <p:sldId id="494" r:id="rId13"/>
    <p:sldId id="492" r:id="rId14"/>
    <p:sldId id="495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9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2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F2C4C7-B856-4298-A482-3F8A3D532909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E5BB2-9EA6-4932-BF6C-ACD0C9C622C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7807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610968-AA11-465C-BF20-00292B340F15}" type="slidenum">
              <a:rPr kumimoji="0" lang="zh-CN" alt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073978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1" cy="3825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86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95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7701">
              <a:lnSpc>
                <a:spcPts val="1419"/>
              </a:lnSpc>
            </a:pPr>
            <a:r>
              <a:rPr lang="en-US"/>
              <a:t>ALICE</a:t>
            </a:r>
            <a:r>
              <a:rPr lang="en-US" spc="9"/>
              <a:t> </a:t>
            </a:r>
            <a:r>
              <a:rPr lang="en-US"/>
              <a:t>Group</a:t>
            </a:r>
            <a:r>
              <a:rPr lang="en-US" spc="9"/>
              <a:t> </a:t>
            </a:r>
            <a:r>
              <a:rPr lang="en-US"/>
              <a:t>Meeting</a:t>
            </a:r>
            <a:r>
              <a:rPr lang="en-US" spc="9"/>
              <a:t> </a:t>
            </a:r>
            <a:r>
              <a:rPr lang="en-US"/>
              <a:t>-</a:t>
            </a:r>
            <a:r>
              <a:rPr lang="en-US" spc="12"/>
              <a:t> </a:t>
            </a:r>
            <a:r>
              <a:rPr lang="en-US" spc="-6"/>
              <a:t>Tuesday</a:t>
            </a:r>
            <a:r>
              <a:rPr lang="en-US" spc="9"/>
              <a:t> </a:t>
            </a:r>
            <a:r>
              <a:rPr lang="en-US"/>
              <a:t>April</a:t>
            </a:r>
            <a:r>
              <a:rPr lang="en-US" spc="9"/>
              <a:t> </a:t>
            </a:r>
            <a:r>
              <a:rPr lang="en-US"/>
              <a:t>25</a:t>
            </a:r>
            <a:r>
              <a:rPr lang="en-US" spc="12"/>
              <a:t> </a:t>
            </a:r>
            <a:r>
              <a:rPr lang="en-US" spc="-6"/>
              <a:t>(2023)</a:t>
            </a:r>
            <a:endParaRPr lang="en-US" spc="-6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86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3104">
              <a:lnSpc>
                <a:spcPts val="1513"/>
              </a:lnSpc>
            </a:pPr>
            <a:fld id="{81D60167-4931-47E6-BA6A-407CBD079E47}" type="slidenum">
              <a:rPr lang="en-US" altLang="zh-CN" spc="-30" smtClean="0"/>
              <a:pPr marL="23104">
                <a:lnSpc>
                  <a:spcPts val="1513"/>
                </a:lnSpc>
              </a:pPr>
              <a:t>‹#›</a:t>
            </a:fld>
            <a:endParaRPr lang="en-US" altLang="zh-CN" spc="-30" dirty="0"/>
          </a:p>
        </p:txBody>
      </p:sp>
    </p:spTree>
    <p:extLst>
      <p:ext uri="{BB962C8B-B14F-4D97-AF65-F5344CB8AC3E}">
        <p14:creationId xmlns:p14="http://schemas.microsoft.com/office/powerpoint/2010/main" val="180840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539" y="139247"/>
            <a:ext cx="9186745" cy="382541"/>
          </a:xfrm>
        </p:spPr>
        <p:txBody>
          <a:bodyPr lIns="0" tIns="0" rIns="0" bIns="0"/>
          <a:lstStyle>
            <a:lvl1pPr>
              <a:defRPr sz="2486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95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7701">
              <a:lnSpc>
                <a:spcPts val="1419"/>
              </a:lnSpc>
            </a:pPr>
            <a:r>
              <a:rPr lang="en-US"/>
              <a:t>ALICE</a:t>
            </a:r>
            <a:r>
              <a:rPr lang="en-US" spc="9"/>
              <a:t> </a:t>
            </a:r>
            <a:r>
              <a:rPr lang="en-US"/>
              <a:t>Group</a:t>
            </a:r>
            <a:r>
              <a:rPr lang="en-US" spc="9"/>
              <a:t> </a:t>
            </a:r>
            <a:r>
              <a:rPr lang="en-US"/>
              <a:t>Meeting</a:t>
            </a:r>
            <a:r>
              <a:rPr lang="en-US" spc="9"/>
              <a:t> </a:t>
            </a:r>
            <a:r>
              <a:rPr lang="en-US"/>
              <a:t>-</a:t>
            </a:r>
            <a:r>
              <a:rPr lang="en-US" spc="12"/>
              <a:t> </a:t>
            </a:r>
            <a:r>
              <a:rPr lang="en-US" spc="-6"/>
              <a:t>Tuesday</a:t>
            </a:r>
            <a:r>
              <a:rPr lang="en-US" spc="9"/>
              <a:t> </a:t>
            </a:r>
            <a:r>
              <a:rPr lang="en-US"/>
              <a:t>April</a:t>
            </a:r>
            <a:r>
              <a:rPr lang="en-US" spc="9"/>
              <a:t> </a:t>
            </a:r>
            <a:r>
              <a:rPr lang="en-US"/>
              <a:t>25</a:t>
            </a:r>
            <a:r>
              <a:rPr lang="en-US" spc="12"/>
              <a:t> </a:t>
            </a:r>
            <a:r>
              <a:rPr lang="en-US" spc="-6"/>
              <a:t>(2023)</a:t>
            </a:r>
            <a:endParaRPr lang="en-US" spc="-6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86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3104">
              <a:lnSpc>
                <a:spcPts val="1513"/>
              </a:lnSpc>
            </a:pPr>
            <a:fld id="{81D60167-4931-47E6-BA6A-407CBD079E47}" type="slidenum">
              <a:rPr lang="en-US" altLang="zh-CN" spc="-30" smtClean="0"/>
              <a:pPr marL="23104">
                <a:lnSpc>
                  <a:spcPts val="1513"/>
                </a:lnSpc>
              </a:pPr>
              <a:t>‹#›</a:t>
            </a:fld>
            <a:endParaRPr lang="en-US" altLang="zh-CN" spc="-30" dirty="0"/>
          </a:p>
        </p:txBody>
      </p:sp>
    </p:spTree>
    <p:extLst>
      <p:ext uri="{BB962C8B-B14F-4D97-AF65-F5344CB8AC3E}">
        <p14:creationId xmlns:p14="http://schemas.microsoft.com/office/powerpoint/2010/main" val="954259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539" y="139247"/>
            <a:ext cx="9186745" cy="382541"/>
          </a:xfrm>
        </p:spPr>
        <p:txBody>
          <a:bodyPr lIns="0" tIns="0" rIns="0" bIns="0"/>
          <a:lstStyle>
            <a:lvl1pPr>
              <a:defRPr sz="2486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95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7701">
              <a:lnSpc>
                <a:spcPts val="1419"/>
              </a:lnSpc>
            </a:pPr>
            <a:r>
              <a:rPr lang="en-US"/>
              <a:t>ALICE</a:t>
            </a:r>
            <a:r>
              <a:rPr lang="en-US" spc="9"/>
              <a:t> </a:t>
            </a:r>
            <a:r>
              <a:rPr lang="en-US"/>
              <a:t>Group</a:t>
            </a:r>
            <a:r>
              <a:rPr lang="en-US" spc="9"/>
              <a:t> </a:t>
            </a:r>
            <a:r>
              <a:rPr lang="en-US"/>
              <a:t>Meeting</a:t>
            </a:r>
            <a:r>
              <a:rPr lang="en-US" spc="9"/>
              <a:t> </a:t>
            </a:r>
            <a:r>
              <a:rPr lang="en-US"/>
              <a:t>-</a:t>
            </a:r>
            <a:r>
              <a:rPr lang="en-US" spc="12"/>
              <a:t> </a:t>
            </a:r>
            <a:r>
              <a:rPr lang="en-US" spc="-6"/>
              <a:t>Tuesday</a:t>
            </a:r>
            <a:r>
              <a:rPr lang="en-US" spc="9"/>
              <a:t> </a:t>
            </a:r>
            <a:r>
              <a:rPr lang="en-US"/>
              <a:t>April</a:t>
            </a:r>
            <a:r>
              <a:rPr lang="en-US" spc="9"/>
              <a:t> </a:t>
            </a:r>
            <a:r>
              <a:rPr lang="en-US"/>
              <a:t>25</a:t>
            </a:r>
            <a:r>
              <a:rPr lang="en-US" spc="12"/>
              <a:t> </a:t>
            </a:r>
            <a:r>
              <a:rPr lang="en-US" spc="-6"/>
              <a:t>(2023)</a:t>
            </a:r>
            <a:endParaRPr lang="en-US" spc="-6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86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3104">
              <a:lnSpc>
                <a:spcPts val="1513"/>
              </a:lnSpc>
            </a:pPr>
            <a:fld id="{81D60167-4931-47E6-BA6A-407CBD079E47}" type="slidenum">
              <a:rPr lang="en-US" altLang="zh-CN" spc="-30" smtClean="0"/>
              <a:pPr marL="23104">
                <a:lnSpc>
                  <a:spcPts val="1513"/>
                </a:lnSpc>
              </a:pPr>
              <a:t>‹#›</a:t>
            </a:fld>
            <a:endParaRPr lang="en-US" altLang="zh-CN" spc="-30" dirty="0"/>
          </a:p>
        </p:txBody>
      </p:sp>
    </p:spTree>
    <p:extLst>
      <p:ext uri="{BB962C8B-B14F-4D97-AF65-F5344CB8AC3E}">
        <p14:creationId xmlns:p14="http://schemas.microsoft.com/office/powerpoint/2010/main" val="3966060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539" y="139247"/>
            <a:ext cx="9186745" cy="382541"/>
          </a:xfrm>
        </p:spPr>
        <p:txBody>
          <a:bodyPr lIns="0" tIns="0" rIns="0" bIns="0"/>
          <a:lstStyle>
            <a:lvl1pPr>
              <a:defRPr sz="2486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95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7701">
              <a:lnSpc>
                <a:spcPts val="1419"/>
              </a:lnSpc>
            </a:pPr>
            <a:r>
              <a:rPr lang="en-US"/>
              <a:t>ALICE</a:t>
            </a:r>
            <a:r>
              <a:rPr lang="en-US" spc="9"/>
              <a:t> </a:t>
            </a:r>
            <a:r>
              <a:rPr lang="en-US"/>
              <a:t>Group</a:t>
            </a:r>
            <a:r>
              <a:rPr lang="en-US" spc="9"/>
              <a:t> </a:t>
            </a:r>
            <a:r>
              <a:rPr lang="en-US"/>
              <a:t>Meeting</a:t>
            </a:r>
            <a:r>
              <a:rPr lang="en-US" spc="9"/>
              <a:t> </a:t>
            </a:r>
            <a:r>
              <a:rPr lang="en-US"/>
              <a:t>-</a:t>
            </a:r>
            <a:r>
              <a:rPr lang="en-US" spc="12"/>
              <a:t> </a:t>
            </a:r>
            <a:r>
              <a:rPr lang="en-US" spc="-6"/>
              <a:t>Tuesday</a:t>
            </a:r>
            <a:r>
              <a:rPr lang="en-US" spc="9"/>
              <a:t> </a:t>
            </a:r>
            <a:r>
              <a:rPr lang="en-US"/>
              <a:t>April</a:t>
            </a:r>
            <a:r>
              <a:rPr lang="en-US" spc="9"/>
              <a:t> </a:t>
            </a:r>
            <a:r>
              <a:rPr lang="en-US"/>
              <a:t>25</a:t>
            </a:r>
            <a:r>
              <a:rPr lang="en-US" spc="12"/>
              <a:t> </a:t>
            </a:r>
            <a:r>
              <a:rPr lang="en-US" spc="-6"/>
              <a:t>(2023)</a:t>
            </a:r>
            <a:endParaRPr lang="en-US" spc="-6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86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3104">
              <a:lnSpc>
                <a:spcPts val="1513"/>
              </a:lnSpc>
            </a:pPr>
            <a:fld id="{81D60167-4931-47E6-BA6A-407CBD079E47}" type="slidenum">
              <a:rPr lang="en-US" altLang="zh-CN" spc="-30" smtClean="0"/>
              <a:pPr marL="23104">
                <a:lnSpc>
                  <a:spcPts val="1513"/>
                </a:lnSpc>
              </a:pPr>
              <a:t>‹#›</a:t>
            </a:fld>
            <a:endParaRPr lang="en-US" altLang="zh-CN" spc="-30" dirty="0"/>
          </a:p>
        </p:txBody>
      </p:sp>
    </p:spTree>
    <p:extLst>
      <p:ext uri="{BB962C8B-B14F-4D97-AF65-F5344CB8AC3E}">
        <p14:creationId xmlns:p14="http://schemas.microsoft.com/office/powerpoint/2010/main" val="1362462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395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7701">
              <a:lnSpc>
                <a:spcPts val="1419"/>
              </a:lnSpc>
            </a:pPr>
            <a:r>
              <a:rPr lang="en-US"/>
              <a:t>ALICE</a:t>
            </a:r>
            <a:r>
              <a:rPr lang="en-US" spc="9"/>
              <a:t> </a:t>
            </a:r>
            <a:r>
              <a:rPr lang="en-US"/>
              <a:t>Group</a:t>
            </a:r>
            <a:r>
              <a:rPr lang="en-US" spc="9"/>
              <a:t> </a:t>
            </a:r>
            <a:r>
              <a:rPr lang="en-US"/>
              <a:t>Meeting</a:t>
            </a:r>
            <a:r>
              <a:rPr lang="en-US" spc="9"/>
              <a:t> </a:t>
            </a:r>
            <a:r>
              <a:rPr lang="en-US"/>
              <a:t>-</a:t>
            </a:r>
            <a:r>
              <a:rPr lang="en-US" spc="12"/>
              <a:t> </a:t>
            </a:r>
            <a:r>
              <a:rPr lang="en-US" spc="-6"/>
              <a:t>Tuesday</a:t>
            </a:r>
            <a:r>
              <a:rPr lang="en-US" spc="9"/>
              <a:t> </a:t>
            </a:r>
            <a:r>
              <a:rPr lang="en-US"/>
              <a:t>April</a:t>
            </a:r>
            <a:r>
              <a:rPr lang="en-US" spc="9"/>
              <a:t> </a:t>
            </a:r>
            <a:r>
              <a:rPr lang="en-US"/>
              <a:t>25</a:t>
            </a:r>
            <a:r>
              <a:rPr lang="en-US" spc="12"/>
              <a:t> </a:t>
            </a:r>
            <a:r>
              <a:rPr lang="en-US" spc="-6"/>
              <a:t>(2023)</a:t>
            </a:r>
            <a:endParaRPr lang="en-US" spc="-6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86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3104">
              <a:lnSpc>
                <a:spcPts val="1513"/>
              </a:lnSpc>
            </a:pPr>
            <a:fld id="{81D60167-4931-47E6-BA6A-407CBD079E47}" type="slidenum">
              <a:rPr lang="en-US" altLang="zh-CN" spc="-30" smtClean="0"/>
              <a:pPr marL="23104">
                <a:lnSpc>
                  <a:spcPts val="1513"/>
                </a:lnSpc>
              </a:pPr>
              <a:t>‹#›</a:t>
            </a:fld>
            <a:endParaRPr lang="en-US" altLang="zh-CN" spc="-30" dirty="0"/>
          </a:p>
        </p:txBody>
      </p:sp>
    </p:spTree>
    <p:extLst>
      <p:ext uri="{BB962C8B-B14F-4D97-AF65-F5344CB8AC3E}">
        <p14:creationId xmlns:p14="http://schemas.microsoft.com/office/powerpoint/2010/main" val="3011669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/>
          <p:cNvSpPr/>
          <p:nvPr/>
        </p:nvSpPr>
        <p:spPr>
          <a:xfrm>
            <a:off x="0" y="0"/>
            <a:ext cx="12192000" cy="930701"/>
          </a:xfrm>
          <a:custGeom>
            <a:avLst/>
            <a:gdLst/>
            <a:ahLst/>
            <a:cxnLst/>
            <a:rect l="l" t="t" r="r" b="b"/>
            <a:pathLst>
              <a:path w="20104100" h="1534795">
                <a:moveTo>
                  <a:pt x="0" y="1534732"/>
                </a:moveTo>
                <a:lnTo>
                  <a:pt x="20104098" y="1534732"/>
                </a:lnTo>
                <a:lnTo>
                  <a:pt x="20104098" y="0"/>
                </a:lnTo>
                <a:lnTo>
                  <a:pt x="0" y="0"/>
                </a:lnTo>
                <a:lnTo>
                  <a:pt x="0" y="1534732"/>
                </a:lnTo>
                <a:close/>
              </a:path>
            </a:pathLst>
          </a:custGeom>
          <a:solidFill>
            <a:srgbClr val="06B2C4"/>
          </a:solidFill>
        </p:spPr>
        <p:txBody>
          <a:bodyPr wrap="square" lIns="0" tIns="0" rIns="0" bIns="0" rtlCol="0"/>
          <a:lstStyle/>
          <a:p>
            <a:endParaRPr sz="1092"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" y="6367695"/>
            <a:ext cx="12191999" cy="48982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539" y="139247"/>
            <a:ext cx="9186745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27" y="6531953"/>
            <a:ext cx="3810096" cy="179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95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7701">
              <a:lnSpc>
                <a:spcPts val="1419"/>
              </a:lnSpc>
            </a:pPr>
            <a:r>
              <a:rPr lang="en-US"/>
              <a:t>ALICE</a:t>
            </a:r>
            <a:r>
              <a:rPr lang="en-US" spc="9"/>
              <a:t> </a:t>
            </a:r>
            <a:r>
              <a:rPr lang="en-US"/>
              <a:t>Group</a:t>
            </a:r>
            <a:r>
              <a:rPr lang="en-US" spc="9"/>
              <a:t> </a:t>
            </a:r>
            <a:r>
              <a:rPr lang="en-US"/>
              <a:t>Meeting</a:t>
            </a:r>
            <a:r>
              <a:rPr lang="en-US" spc="9"/>
              <a:t> </a:t>
            </a:r>
            <a:r>
              <a:rPr lang="en-US"/>
              <a:t>-</a:t>
            </a:r>
            <a:r>
              <a:rPr lang="en-US" spc="12"/>
              <a:t> </a:t>
            </a:r>
            <a:r>
              <a:rPr lang="en-US" spc="-6"/>
              <a:t>Tuesday</a:t>
            </a:r>
            <a:r>
              <a:rPr lang="en-US" spc="9"/>
              <a:t> </a:t>
            </a:r>
            <a:r>
              <a:rPr lang="en-US"/>
              <a:t>April</a:t>
            </a:r>
            <a:r>
              <a:rPr lang="en-US" spc="9"/>
              <a:t> </a:t>
            </a:r>
            <a:r>
              <a:rPr lang="en-US"/>
              <a:t>25</a:t>
            </a:r>
            <a:r>
              <a:rPr lang="en-US" spc="12"/>
              <a:t> </a:t>
            </a:r>
            <a:r>
              <a:rPr lang="en-US" spc="-6"/>
              <a:t>(2023)</a:t>
            </a:r>
            <a:endParaRPr lang="en-US" spc="-6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829634" y="6536275"/>
            <a:ext cx="160197" cy="5770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86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23104">
              <a:lnSpc>
                <a:spcPts val="1513"/>
              </a:lnSpc>
            </a:pPr>
            <a:fld id="{81D60167-4931-47E6-BA6A-407CBD079E47}" type="slidenum">
              <a:rPr lang="en-US" altLang="zh-CN" spc="-30" smtClean="0"/>
              <a:pPr marL="23104">
                <a:lnSpc>
                  <a:spcPts val="1513"/>
                </a:lnSpc>
              </a:pPr>
              <a:t>‹#›</a:t>
            </a:fld>
            <a:endParaRPr lang="en-US" altLang="zh-CN" spc="-30" dirty="0"/>
          </a:p>
        </p:txBody>
      </p:sp>
    </p:spTree>
    <p:extLst>
      <p:ext uri="{BB962C8B-B14F-4D97-AF65-F5344CB8AC3E}">
        <p14:creationId xmlns:p14="http://schemas.microsoft.com/office/powerpoint/2010/main" val="1117374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77246">
        <a:defRPr>
          <a:latin typeface="+mn-lt"/>
          <a:ea typeface="+mn-ea"/>
          <a:cs typeface="+mn-cs"/>
        </a:defRPr>
      </a:lvl2pPr>
      <a:lvl3pPr marL="554492">
        <a:defRPr>
          <a:latin typeface="+mn-lt"/>
          <a:ea typeface="+mn-ea"/>
          <a:cs typeface="+mn-cs"/>
        </a:defRPr>
      </a:lvl3pPr>
      <a:lvl4pPr marL="831738">
        <a:defRPr>
          <a:latin typeface="+mn-lt"/>
          <a:ea typeface="+mn-ea"/>
          <a:cs typeface="+mn-cs"/>
        </a:defRPr>
      </a:lvl4pPr>
      <a:lvl5pPr marL="1108984">
        <a:defRPr>
          <a:latin typeface="+mn-lt"/>
          <a:ea typeface="+mn-ea"/>
          <a:cs typeface="+mn-cs"/>
        </a:defRPr>
      </a:lvl5pPr>
      <a:lvl6pPr marL="1386230">
        <a:defRPr>
          <a:latin typeface="+mn-lt"/>
          <a:ea typeface="+mn-ea"/>
          <a:cs typeface="+mn-cs"/>
        </a:defRPr>
      </a:lvl6pPr>
      <a:lvl7pPr marL="1663476">
        <a:defRPr>
          <a:latin typeface="+mn-lt"/>
          <a:ea typeface="+mn-ea"/>
          <a:cs typeface="+mn-cs"/>
        </a:defRPr>
      </a:lvl7pPr>
      <a:lvl8pPr marL="1940723">
        <a:defRPr>
          <a:latin typeface="+mn-lt"/>
          <a:ea typeface="+mn-ea"/>
          <a:cs typeface="+mn-cs"/>
        </a:defRPr>
      </a:lvl8pPr>
      <a:lvl9pPr marL="221796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2A464-DF49-EBF4-29DE-C8DA9D47F4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6F2A000-FA5F-5AF7-43BF-9DEA2298F7B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947" y="139247"/>
            <a:ext cx="11136944" cy="607325"/>
          </a:xfrm>
          <a:prstGeom prst="rect">
            <a:avLst/>
          </a:prstGeom>
        </p:spPr>
        <p:txBody>
          <a:bodyPr vert="horz" wrap="square" lIns="0" tIns="10012" rIns="0" bIns="0" rtlCol="0">
            <a:spAutoFit/>
          </a:bodyPr>
          <a:lstStyle/>
          <a:p>
            <a:pPr marL="7701">
              <a:spcBef>
                <a:spcPts val="79"/>
              </a:spcBef>
            </a:pPr>
            <a:r>
              <a:rPr lang="en-US" sz="3881" dirty="0"/>
              <a:t>Block encode a general matrix: </a:t>
            </a:r>
            <a:r>
              <a:rPr lang="en-US" sz="3881" dirty="0" err="1"/>
              <a:t>postselection</a:t>
            </a:r>
            <a:r>
              <a:rPr lang="en-US" sz="3881" dirty="0"/>
              <a:t> </a:t>
            </a:r>
            <a:endParaRPr sz="3881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3442F2B2-82ED-2388-382D-B4F364CEA9DA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57537" y="6531953"/>
            <a:ext cx="3809829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01" defTabSz="554492">
              <a:lnSpc>
                <a:spcPts val="1419"/>
              </a:lnSpc>
            </a:pPr>
            <a:r>
              <a:rPr lang="en-US" kern="0" dirty="0">
                <a:solidFill>
                  <a:prstClr val="white"/>
                </a:solidFill>
              </a:rPr>
              <a:t>QC tracking </a:t>
            </a:r>
            <a:endParaRPr kern="0" spc="-6" dirty="0">
              <a:solidFill>
                <a:prstClr val="white"/>
              </a:solidFill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FC1781AE-4DB6-EF97-6B9C-670F22D7C37E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829230" y="6536275"/>
            <a:ext cx="362342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04" defTabSz="554492">
              <a:lnSpc>
                <a:spcPts val="1513"/>
              </a:lnSpc>
            </a:pPr>
            <a:fld id="{81D60167-4931-47E6-BA6A-407CBD079E47}" type="slidenum">
              <a:rPr kern="0" spc="-30" dirty="0">
                <a:solidFill>
                  <a:prstClr val="white"/>
                </a:solidFill>
              </a:rPr>
              <a:pPr marL="23104" defTabSz="554492">
                <a:lnSpc>
                  <a:spcPts val="1513"/>
                </a:lnSpc>
              </a:pPr>
              <a:t>1</a:t>
            </a:fld>
            <a:endParaRPr kern="0" spc="-30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1F5E95D9-3131-99B2-D8C4-920A145BA91F}"/>
                  </a:ext>
                </a:extLst>
              </p:cNvPr>
              <p:cNvSpPr txBox="1"/>
              <p:nvPr/>
            </p:nvSpPr>
            <p:spPr>
              <a:xfrm>
                <a:off x="412447" y="1349652"/>
                <a:ext cx="10766405" cy="65135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US" altLang="zh-CN" sz="1940" kern="0" dirty="0">
                    <a:solidFill>
                      <a:prstClr val="black"/>
                    </a:solidFill>
                    <a:latin typeface="Calibri (Body)"/>
                  </a:rPr>
                  <a:t>For a generic </a:t>
                </a:r>
                <a14:m>
                  <m:oMath xmlns:m="http://schemas.openxmlformats.org/officeDocument/2006/math"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 block encoding (</a:t>
                </a:r>
                <a14:m>
                  <m:oMath xmlns:m="http://schemas.openxmlformats.org/officeDocument/2006/math"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 </a:t>
                </a:r>
                <a:r>
                  <a:rPr lang="en-AU" altLang="zh-CN" sz="1940" kern="0" dirty="0" err="1">
                    <a:solidFill>
                      <a:prstClr val="black"/>
                    </a:solidFill>
                    <a:latin typeface="Calibri (Body)"/>
                  </a:rPr>
                  <a:t>subnormalisation</a:t>
                </a: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 factor, </a:t>
                </a:r>
                <a14:m>
                  <m:oMath xmlns:m="http://schemas.openxmlformats.org/officeDocument/2006/math"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zh-CN" sz="1940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 # of ancilla qubits), if we start from</a:t>
                </a:r>
                <a14:m>
                  <m:oMath xmlns:m="http://schemas.openxmlformats.org/officeDocument/2006/math">
                    <m:r>
                      <a:rPr lang="en-US" altLang="zh-CN" sz="1940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⟩"/>
                            <m:ctrlPr>
                              <a:rPr lang="en-AU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|0</m:t>
                            </m:r>
                          </m:e>
                        </m:d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⟩"/>
                            <m:ctrlPr>
                              <a:rPr lang="en-AU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sSup>
                              <m:sSupPr>
                                <m:ctrlP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sup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e>
                        </m:d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sub>
                    </m:sSub>
                    <m:d>
                      <m:dPr>
                        <m:begChr m:val=""/>
                        <m:endChr m:val="⟩"/>
                        <m:ctrlPr>
                          <a:rPr lang="en-AU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𝜓</m:t>
                        </m:r>
                      </m:e>
                    </m:d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, then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𝑈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AU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|0</m:t>
                              </m:r>
                            </m:e>
                          </m:d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AU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p>
                                <m:sSup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AU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Ψ</m:t>
                              </m:r>
                            </m:e>
                          </m:d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𝐽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limLow>
                        <m:limLow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sSub>
                                <m:sSub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"/>
                                      <m:endChr m:val="⟩"/>
                                      <m:ctrlPr>
                                        <a:rPr lang="en-AU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|0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"/>
                                      <m:endChr m:val="⟩"/>
                                      <m:ctrl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|</m:t>
                                      </m:r>
                                      <m:sSup>
                                        <m:sSupPr>
                                          <m:ctrlPr>
                                            <a:rPr lang="en-US" altLang="zh-CN" sz="1940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altLang="zh-CN" sz="1940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e>
                                        <m:sup>
                                          <m:r>
                                            <a:rPr lang="en-US" altLang="zh-CN" sz="1940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  <m:sub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sub>
                              </m:sSub>
                              <m:acc>
                                <m:accPr>
                                  <m:chr m:val="̃"/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</m:acc>
                              <m:sSub>
                                <m:sSub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"/>
                                      <m:endChr m:val="⟩"/>
                                      <m:ctrlPr>
                                        <a:rPr lang="en-AU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|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altLang="zh-CN" sz="1940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Ψ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sub>
                              </m:sSub>
                            </m:e>
                          </m:groupChr>
                        </m:e>
                        <m:lim>
                          <m:eqArr>
                            <m:eqArr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ancilla</m:t>
                              </m:r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qubits</m:t>
                              </m:r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good</m:t>
                              </m:r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branch</m:t>
                              </m:r>
                            </m:e>
                          </m:eqArr>
                        </m:lim>
                      </m:limLow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</m:acc>
                                  <m:sSub>
                                    <m:sSubPr>
                                      <m:ctrl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begChr m:val=""/>
                                          <m:endChr m:val="⟩"/>
                                          <m:ctrlPr>
                                            <a:rPr lang="en-AU" altLang="zh-CN" sz="1940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CN" sz="1940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|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zh-CN" sz="1940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Ψ</m:t>
                                          </m:r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limLow>
                        <m:limLow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AU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sSubSup>
                                    <m:sSubSupPr>
                                      <m:ctrl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𝜎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US" altLang="zh-CN" sz="1940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Ψ</m:t>
                                      </m:r>
                                    </m:sub>
                                    <m:sup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⊥</m:t>
                                      </m:r>
                                    </m:sup>
                                  </m:sSubSup>
                                </m:e>
                              </m:d>
                            </m:e>
                          </m:groupChr>
                        </m:e>
                        <m:lim>
                          <m:eqArr>
                            <m:eqArr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everything</m:t>
                              </m:r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else</m:t>
                              </m:r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bad</m:t>
                              </m:r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branch</m:t>
                              </m:r>
                            </m:e>
                          </m:eqArr>
                        </m:lim>
                      </m:limLow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The success probability is 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CN" sz="1940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Ψ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acc>
                                <m:accPr>
                                  <m:chr m:val="̃"/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</m:acc>
                              <m:sSub>
                                <m:sSub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d>
                                    <m:dPr>
                                      <m:begChr m:val=""/>
                                      <m:endChr m:val="⟩"/>
                                      <m:ctrlPr>
                                        <a:rPr lang="en-AU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|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altLang="zh-CN" sz="1940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Ψ</m:t>
                                      </m:r>
                                    </m:e>
                                  </m:d>
                                </m:e>
                                <m:sub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𝐽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  <m:sSub>
                                    <m:sSubPr>
                                      <m:ctrl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d>
                                        <m:dPr>
                                          <m:begChr m:val=""/>
                                          <m:endChr m:val="⟩"/>
                                          <m:ctrlPr>
                                            <a:rPr lang="en-AU" altLang="zh-CN" sz="1940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altLang="zh-CN" sz="1940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|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altLang="zh-CN" sz="1940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Ψ</m:t>
                                          </m:r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𝐽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p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p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limLow>
                        <m:limLow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e>
                          </m:groupChr>
                        </m:e>
                        <m:lim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is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Hermitian</m:t>
                          </m:r>
                        </m:lim>
                      </m:limLow>
                      <m:f>
                        <m:f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CN" sz="1940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Ψ</m:t>
                                  </m:r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altLang="zh-CN" sz="1940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altLang="zh-CN" sz="1940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𝐴</m:t>
                                          </m:r>
                                        </m:e>
                                        <m:sup>
                                          <m:r>
                                            <a:rPr lang="en-US" altLang="zh-CN" sz="1940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  <m:r>
                                    <m:rPr>
                                      <m:sty m:val="p"/>
                                    </m:rPr>
                                    <a:rPr lang="en-US" altLang="zh-CN" sz="1940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Ψ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p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p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For our </a:t>
                </a:r>
                <a14:m>
                  <m:oMath xmlns:m="http://schemas.openxmlformats.org/officeDocument/2006/math"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 and </a:t>
                </a:r>
                <a14:m>
                  <m:oMath xmlns:m="http://schemas.openxmlformats.org/officeDocument/2006/math"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, 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CN" sz="1940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Ψ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CN" sz="1940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Ψ</m:t>
                                  </m:r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altLang="zh-CN" sz="1940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n-US" altLang="zh-CN" sz="1940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altLang="zh-CN" sz="1940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  <m:r>
                                                <a:rPr lang="en-US" altLang="zh-CN" sz="1940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𝐼</m:t>
                                              </m:r>
                                              <m:r>
                                                <a:rPr lang="en-US" altLang="zh-CN" sz="1940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en-US" altLang="zh-CN" sz="1940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𝐵</m:t>
                                              </m:r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US" altLang="zh-CN" sz="1940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  <m:r>
                                    <m:rPr>
                                      <m:sty m:val="p"/>
                                    </m:rPr>
                                    <a:rPr lang="en-US" altLang="zh-CN" sz="1940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Ψ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b>
                          </m:sSub>
                        </m:num>
                        <m:den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  <m:sSup>
                            <m:sSup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p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450525" lvl="2" indent="-173279" defTabSz="554492">
                  <a:spcBef>
                    <a:spcPts val="364"/>
                  </a:spcBef>
                  <a:spcAft>
                    <a:spcPts val="364"/>
                  </a:spcAft>
                  <a:buFont typeface="Wingdings" panose="05000000000000000000" pitchFamily="2" charset="2"/>
                  <a:buChar char="Ø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H </a:t>
                </a:r>
              </a:p>
              <a:p>
                <a:pPr marL="450525" lvl="1" indent="-173279" defTabSz="554492">
                  <a:buFont typeface="Arial" panose="020B0604020202020204" pitchFamily="34" charset="0"/>
                  <a:buChar char="•"/>
                </a:pPr>
                <a:endParaRPr lang="zh-CN" altLang="en-US" sz="1940" kern="0" dirty="0">
                  <a:solidFill>
                    <a:prstClr val="white"/>
                  </a:solidFill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1F5E95D9-3131-99B2-D8C4-920A145BA9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7" y="1349652"/>
                <a:ext cx="10766405" cy="6513514"/>
              </a:xfrm>
              <a:prstGeom prst="rect">
                <a:avLst/>
              </a:prstGeom>
              <a:blipFill>
                <a:blip r:embed="rId2"/>
                <a:stretch>
                  <a:fillRect l="-453" t="-243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2257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23EB8-7B13-C3F5-CD54-B483B310E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4499FFB-518B-4D63-AF0A-AEC0392E8F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947" y="139247"/>
            <a:ext cx="11136944" cy="607325"/>
          </a:xfrm>
          <a:prstGeom prst="rect">
            <a:avLst/>
          </a:prstGeom>
        </p:spPr>
        <p:txBody>
          <a:bodyPr vert="horz" wrap="square" lIns="0" tIns="10012" rIns="0" bIns="0" rtlCol="0">
            <a:spAutoFit/>
          </a:bodyPr>
          <a:lstStyle/>
          <a:p>
            <a:pPr marL="7701">
              <a:spcBef>
                <a:spcPts val="79"/>
              </a:spcBef>
            </a:pPr>
            <a:r>
              <a:rPr lang="en-US" altLang="zh-CN" sz="3881" dirty="0"/>
              <a:t>Block encoding with LCU</a:t>
            </a:r>
            <a:endParaRPr sz="3881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A25163EE-BAF7-7C54-E8B3-37C5CDCDBB9E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57537" y="6531953"/>
            <a:ext cx="3809829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01" defTabSz="554492">
              <a:lnSpc>
                <a:spcPts val="1419"/>
              </a:lnSpc>
            </a:pPr>
            <a:r>
              <a:rPr lang="en-US" kern="0" dirty="0">
                <a:solidFill>
                  <a:prstClr val="white"/>
                </a:solidFill>
              </a:rPr>
              <a:t>QC tracking </a:t>
            </a:r>
            <a:endParaRPr kern="0" spc="-6" dirty="0">
              <a:solidFill>
                <a:prstClr val="white"/>
              </a:solidFill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FD20D6BE-836D-6271-92C4-4922E9CBD78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829230" y="6536275"/>
            <a:ext cx="273777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04" defTabSz="554492">
              <a:lnSpc>
                <a:spcPts val="1513"/>
              </a:lnSpc>
            </a:pPr>
            <a:fld id="{81D60167-4931-47E6-BA6A-407CBD079E47}" type="slidenum">
              <a:rPr kern="0" spc="-30" dirty="0">
                <a:solidFill>
                  <a:prstClr val="white"/>
                </a:solidFill>
              </a:rPr>
              <a:pPr marL="23104" defTabSz="554492">
                <a:lnSpc>
                  <a:spcPts val="1513"/>
                </a:lnSpc>
              </a:pPr>
              <a:t>10</a:t>
            </a:fld>
            <a:endParaRPr kern="0" spc="-30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75DAECD-6437-752E-678A-474AAA4B954A}"/>
                  </a:ext>
                </a:extLst>
              </p:cNvPr>
              <p:cNvSpPr txBox="1"/>
              <p:nvPr/>
            </p:nvSpPr>
            <p:spPr>
              <a:xfrm>
                <a:off x="412447" y="1349651"/>
                <a:ext cx="11274691" cy="49301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For our example matrix </a:t>
                </a:r>
                <a14:m>
                  <m:oMath xmlns:m="http://schemas.openxmlformats.org/officeDocument/2006/math"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 is a permutation matrix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 is partial-permutation matrix</a:t>
                </a: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These two decomposition is just from edge-colouring the graph so that each colour class is a matching: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0,2</m:t>
                              </m:r>
                            </m:e>
                          </m:d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1,4</m:t>
                              </m:r>
                            </m:e>
                          </m:d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3,6</m:t>
                              </m:r>
                            </m:e>
                          </m:d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5,7</m:t>
                              </m:r>
                            </m:e>
                          </m:d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0,5</m:t>
                              </m:r>
                            </m:e>
                          </m:d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2,3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For the SEL operator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SEL</m:t>
                    </m:r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𝜓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⊗(−</m:t>
                    </m:r>
                    <m:sSub>
                      <m:sSub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𝜓</m:t>
                        </m:r>
                      </m:e>
                    </m:d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, we encode the selector labels as: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|00</m:t>
                              </m:r>
                            </m:e>
                          </m:d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|01</m:t>
                              </m:r>
                            </m:e>
                          </m:d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|10</m:t>
                              </m:r>
                            </m:e>
                          </m:d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|11</m:t>
                              </m:r>
                            </m:e>
                          </m:d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unused</m:t>
                      </m:r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First we can implement the sign -1 on active selector state </a:t>
                </a:r>
                <a14:m>
                  <m:oMath xmlns:m="http://schemas.openxmlformats.org/officeDocument/2006/math"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|01</m:t>
                        </m:r>
                      </m:e>
                    </m:d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 and </a:t>
                </a:r>
                <a14:m>
                  <m:oMath xmlns:m="http://schemas.openxmlformats.org/officeDocument/2006/math"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|10</m:t>
                        </m:r>
                      </m:e>
                    </m:d>
                  </m:oMath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To have the right sign </a:t>
                </a:r>
                <a14:m>
                  <m:oMath xmlns:m="http://schemas.openxmlformats.org/officeDocument/2006/math">
                    <m:r>
                      <a:rPr lang="fi-FI" altLang="zh-CN" sz="1698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fi-FI" altLang="zh-CN" sz="1698" kern="0" dirty="0">
                    <a:solidFill>
                      <a:prstClr val="black"/>
                    </a:solidFill>
                    <a:latin typeface="Calibri (Body)"/>
                  </a:rPr>
                  <a:t> on </a:t>
                </a:r>
                <a14:m>
                  <m:oMath xmlns:m="http://schemas.openxmlformats.org/officeDocument/2006/math">
                    <m:r>
                      <a:rPr lang="fi-FI" altLang="zh-CN" sz="1698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|00⟩</m:t>
                    </m:r>
                  </m:oMath>
                </a14:m>
                <a:r>
                  <a:rPr lang="fi-FI" altLang="zh-CN" sz="1698" kern="0" dirty="0">
                    <a:solidFill>
                      <a:prstClr val="black"/>
                    </a:solidFill>
                    <a:latin typeface="Calibri (Body)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CN" sz="1698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fi-FI" altLang="zh-CN" sz="1698" kern="0" dirty="0">
                    <a:solidFill>
                      <a:prstClr val="black"/>
                    </a:solidFill>
                    <a:latin typeface="Calibri (Body)"/>
                  </a:rPr>
                  <a:t> on </a:t>
                </a:r>
                <a14:m>
                  <m:oMath xmlns:m="http://schemas.openxmlformats.org/officeDocument/2006/math">
                    <m:r>
                      <a:rPr lang="en-US" altLang="zh-CN" sz="1698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fi-FI" altLang="zh-CN" sz="1698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01⟩</m:t>
                    </m:r>
                  </m:oMath>
                </a14:m>
                <a:r>
                  <a:rPr lang="fi-FI" altLang="zh-CN" sz="1698" kern="0" dirty="0">
                    <a:solidFill>
                      <a:prstClr val="black"/>
                    </a:solidFill>
                    <a:latin typeface="Calibri (Body)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CN" sz="1698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fi-FI" altLang="zh-CN" sz="1698" kern="0" dirty="0">
                    <a:solidFill>
                      <a:prstClr val="black"/>
                    </a:solidFill>
                    <a:latin typeface="Calibri (Body)"/>
                  </a:rPr>
                  <a:t> on </a:t>
                </a:r>
                <a14:m>
                  <m:oMath xmlns:m="http://schemas.openxmlformats.org/officeDocument/2006/math">
                    <m:r>
                      <a:rPr lang="fi-FI" altLang="zh-CN" sz="1698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|10⟩</m:t>
                    </m:r>
                  </m:oMath>
                </a14:m>
                <a:r>
                  <a:rPr lang="fi-FI" altLang="zh-CN" sz="1698" kern="0" dirty="0">
                    <a:solidFill>
                      <a:prstClr val="black"/>
                    </a:solidFill>
                    <a:latin typeface="Calibri (Body)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CN" sz="1698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fi-FI" altLang="zh-CN" sz="1698" kern="0" dirty="0">
                    <a:solidFill>
                      <a:prstClr val="black"/>
                    </a:solidFill>
                    <a:latin typeface="Calibri (Body)"/>
                  </a:rPr>
                  <a:t> on </a:t>
                </a:r>
                <a14:m>
                  <m:oMath xmlns:m="http://schemas.openxmlformats.org/officeDocument/2006/math">
                    <m:r>
                      <a:rPr lang="fi-FI" altLang="zh-CN" sz="1698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|11⟩</m:t>
                    </m:r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, simply apply </a:t>
                </a:r>
                <a14:m>
                  <m:oMath xmlns:m="http://schemas.openxmlformats.org/officeDocument/2006/math"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⊗</m:t>
                    </m:r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𝑍</m:t>
                    </m:r>
                  </m:oMath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⊗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|00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|00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⊗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|01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|01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⊗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|10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|10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⊗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|11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|11</m:t>
                          </m:r>
                        </m:e>
                      </m:d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Then, we can implement the permutation part. </a:t>
                </a: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75DAECD-6437-752E-678A-474AAA4B95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7" y="1349651"/>
                <a:ext cx="11274691" cy="4930196"/>
              </a:xfrm>
              <a:prstGeom prst="rect">
                <a:avLst/>
              </a:prstGeom>
              <a:blipFill>
                <a:blip r:embed="rId2"/>
                <a:stretch>
                  <a:fillRect l="-270" t="-371" b="-432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图片 3">
            <a:extLst>
              <a:ext uri="{FF2B5EF4-FFF2-40B4-BE49-F238E27FC236}">
                <a16:creationId xmlns:a16="http://schemas.microsoft.com/office/drawing/2014/main" id="{9E8740C6-7306-01D4-306E-665CC17AF4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8341" y="1626898"/>
            <a:ext cx="2726257" cy="186865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42360140-EFAF-774B-7201-E938D6F26F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9654" y="1673107"/>
            <a:ext cx="2726257" cy="1823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266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2BE80-058A-5F8F-3431-6791CA729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A3285C3-8BE8-FEBD-368D-CB464436BFD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947" y="139247"/>
            <a:ext cx="11136944" cy="607325"/>
          </a:xfrm>
          <a:prstGeom prst="rect">
            <a:avLst/>
          </a:prstGeom>
        </p:spPr>
        <p:txBody>
          <a:bodyPr vert="horz" wrap="square" lIns="0" tIns="10012" rIns="0" bIns="0" rtlCol="0">
            <a:spAutoFit/>
          </a:bodyPr>
          <a:lstStyle/>
          <a:p>
            <a:pPr marL="7701">
              <a:spcBef>
                <a:spcPts val="79"/>
              </a:spcBef>
            </a:pPr>
            <a:r>
              <a:rPr lang="en-US" altLang="zh-CN" sz="3881" dirty="0"/>
              <a:t>Block encoding with LCU</a:t>
            </a:r>
            <a:endParaRPr sz="3881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3374EEAF-F43A-5B2C-EE10-8F1EF830E38A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57537" y="6531953"/>
            <a:ext cx="3809829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01" defTabSz="554492">
              <a:lnSpc>
                <a:spcPts val="1419"/>
              </a:lnSpc>
            </a:pPr>
            <a:r>
              <a:rPr lang="en-US" kern="0" dirty="0">
                <a:solidFill>
                  <a:prstClr val="white"/>
                </a:solidFill>
              </a:rPr>
              <a:t>QC tracking </a:t>
            </a:r>
            <a:endParaRPr kern="0" spc="-6" dirty="0">
              <a:solidFill>
                <a:prstClr val="white"/>
              </a:solidFill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404706D1-321A-1E2D-B886-CA3FAF16C1C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829230" y="6536275"/>
            <a:ext cx="273777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04" defTabSz="554492">
              <a:lnSpc>
                <a:spcPts val="1513"/>
              </a:lnSpc>
            </a:pPr>
            <a:fld id="{81D60167-4931-47E6-BA6A-407CBD079E47}" type="slidenum">
              <a:rPr kern="0" spc="-30" dirty="0">
                <a:solidFill>
                  <a:prstClr val="white"/>
                </a:solidFill>
              </a:rPr>
              <a:pPr marL="23104" defTabSz="554492">
                <a:lnSpc>
                  <a:spcPts val="1513"/>
                </a:lnSpc>
              </a:pPr>
              <a:t>11</a:t>
            </a:fld>
            <a:endParaRPr kern="0" spc="-30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8281745F-7497-1F22-5A1B-CF779855C1C7}"/>
                  </a:ext>
                </a:extLst>
              </p:cNvPr>
              <p:cNvSpPr txBox="1"/>
              <p:nvPr/>
            </p:nvSpPr>
            <p:spPr>
              <a:xfrm>
                <a:off x="412447" y="1349651"/>
                <a:ext cx="11228483" cy="41476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Edge-</a:t>
                </a:r>
                <a:r>
                  <a:rPr lang="en-AU" altLang="zh-CN" sz="1940" kern="0" dirty="0" err="1">
                    <a:solidFill>
                      <a:prstClr val="black"/>
                    </a:solidFill>
                    <a:latin typeface="Calibri (Body)"/>
                  </a:rPr>
                  <a:t>color</a:t>
                </a: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 this graph so that each colour class is a matching: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0,2</m:t>
                              </m:r>
                            </m:e>
                          </m:d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1,4</m:t>
                              </m:r>
                            </m:e>
                          </m:d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3,6</m:t>
                              </m:r>
                            </m:e>
                          </m:d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5,7</m:t>
                              </m:r>
                            </m:e>
                          </m:d>
                        </m:e>
                      </m:d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 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0,5</m:t>
                              </m:r>
                            </m:e>
                          </m:d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2,3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 leads to permutation: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U" altLang="zh-CN" sz="1940" i="1" kern="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000</m:t>
                      </m:r>
                      <m:r>
                        <a:rPr lang="en-AU" altLang="zh-CN" sz="1940" i="1" kern="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↔</m:t>
                      </m:r>
                      <m:r>
                        <a:rPr lang="en-AU" altLang="zh-CN" sz="1940" i="1" kern="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010,  001</m:t>
                      </m:r>
                      <m:r>
                        <a:rPr lang="en-AU" altLang="zh-CN" sz="1940" i="1" kern="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↔</m:t>
                      </m:r>
                      <m:r>
                        <a:rPr lang="en-AU" altLang="zh-CN" sz="1940" i="1" kern="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100,  011</m:t>
                      </m:r>
                      <m:r>
                        <a:rPr lang="en-AU" altLang="zh-CN" sz="1940" i="1" kern="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↔</m:t>
                      </m:r>
                      <m:r>
                        <a:rPr lang="en-AU" altLang="zh-CN" sz="1940" i="1" kern="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110,  101</m:t>
                      </m:r>
                      <m:r>
                        <a:rPr lang="en-AU" altLang="zh-CN" sz="1940" i="1" kern="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↔</m:t>
                      </m:r>
                      <m:r>
                        <a:rPr lang="en-AU" altLang="zh-CN" sz="1940" i="1" kern="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111</m:t>
                      </m:r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We need following gates: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controlled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on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controlled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on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controlled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on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controlled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on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So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450525" lvl="1" indent="-173279" defTabSz="554492">
                  <a:buFont typeface="Arial" panose="020B0604020202020204" pitchFamily="34" charset="0"/>
                  <a:buChar char="•"/>
                </a:pPr>
                <a:endParaRPr lang="zh-CN" altLang="en-US" sz="1940" kern="0" dirty="0">
                  <a:solidFill>
                    <a:prstClr val="white"/>
                  </a:solidFill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8281745F-7497-1F22-5A1B-CF779855C1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7" y="1349651"/>
                <a:ext cx="11228483" cy="4147674"/>
              </a:xfrm>
              <a:prstGeom prst="rect">
                <a:avLst/>
              </a:prstGeom>
              <a:blipFill>
                <a:blip r:embed="rId2"/>
                <a:stretch>
                  <a:fillRect l="-434" t="-58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8917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0906B-CBA8-864B-2C90-6C713B01A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73D3962-BD07-607D-A7EF-80942E6D96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947" y="139247"/>
            <a:ext cx="11136944" cy="607325"/>
          </a:xfrm>
          <a:prstGeom prst="rect">
            <a:avLst/>
          </a:prstGeom>
        </p:spPr>
        <p:txBody>
          <a:bodyPr vert="horz" wrap="square" lIns="0" tIns="10012" rIns="0" bIns="0" rtlCol="0">
            <a:spAutoFit/>
          </a:bodyPr>
          <a:lstStyle/>
          <a:p>
            <a:pPr marL="7701">
              <a:spcBef>
                <a:spcPts val="79"/>
              </a:spcBef>
            </a:pPr>
            <a:r>
              <a:rPr lang="en-US" altLang="zh-CN" sz="3881" dirty="0"/>
              <a:t>Block encoding with LCU</a:t>
            </a:r>
            <a:endParaRPr sz="3881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42462964-9B33-1E6B-57B5-A65AAF52AD42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57537" y="6531953"/>
            <a:ext cx="3809829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01" defTabSz="554492">
              <a:lnSpc>
                <a:spcPts val="1419"/>
              </a:lnSpc>
            </a:pPr>
            <a:r>
              <a:rPr lang="en-US" kern="0" dirty="0">
                <a:solidFill>
                  <a:prstClr val="white"/>
                </a:solidFill>
              </a:rPr>
              <a:t>QC tracking </a:t>
            </a:r>
            <a:endParaRPr kern="0" spc="-6" dirty="0">
              <a:solidFill>
                <a:prstClr val="white"/>
              </a:solidFill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D76748FF-E204-DE2D-2361-0CCDC7A45F93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829230" y="6536275"/>
            <a:ext cx="273777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04" defTabSz="554492">
              <a:lnSpc>
                <a:spcPts val="1513"/>
              </a:lnSpc>
            </a:pPr>
            <a:fld id="{81D60167-4931-47E6-BA6A-407CBD079E47}" type="slidenum">
              <a:rPr kern="0" spc="-30" dirty="0">
                <a:solidFill>
                  <a:prstClr val="white"/>
                </a:solidFill>
              </a:rPr>
              <a:pPr marL="23104" defTabSz="554492">
                <a:lnSpc>
                  <a:spcPts val="1513"/>
                </a:lnSpc>
              </a:pPr>
              <a:t>12</a:t>
            </a:fld>
            <a:endParaRPr kern="0" spc="-30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578DD43E-DB2F-1C84-1A94-166C92D703F1}"/>
                  </a:ext>
                </a:extLst>
              </p:cNvPr>
              <p:cNvSpPr txBox="1"/>
              <p:nvPr/>
            </p:nvSpPr>
            <p:spPr>
              <a:xfrm>
                <a:off x="458655" y="1072405"/>
                <a:ext cx="11228483" cy="54227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 needs to be completed to: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sz="1698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U</m:t>
                        </m:r>
                      </m:e>
                      <m:sub>
                        <m:r>
                          <a:rPr lang="en-US" altLang="zh-CN" sz="1698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sz="1698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{</m:t>
                    </m:r>
                    <m:d>
                      <m:d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0,5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2,3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, which is just permutation: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AU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000</m:t>
                      </m:r>
                      <m:r>
                        <a:rPr lang="en-AU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↔</m:t>
                      </m:r>
                      <m:r>
                        <a:rPr lang="en-AU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101,  010</m:t>
                      </m:r>
                      <m:r>
                        <a:rPr lang="en-AU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↔</m:t>
                      </m:r>
                      <m:r>
                        <a:rPr lang="en-AU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011</m:t>
                      </m:r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Now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|1</m:t>
                        </m:r>
                      </m:e>
                    </m:d>
                    <m:d>
                      <m:dPr>
                        <m:begChr m:val="⟨"/>
                        <m:endChr m:val="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1|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|4</m:t>
                        </m:r>
                      </m:e>
                    </m:d>
                    <m:d>
                      <m:dPr>
                        <m:begChr m:val="⟨"/>
                        <m:endChr m:val="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4|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|6</m:t>
                        </m:r>
                      </m:e>
                    </m:d>
                    <m:d>
                      <m:dPr>
                        <m:begChr m:val="⟨"/>
                        <m:endChr m:val="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6|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|7</m:t>
                        </m:r>
                      </m:e>
                    </m:d>
                    <m:d>
                      <m:dPr>
                        <m:begChr m:val="⟨"/>
                        <m:endChr m:val="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7|</m:t>
                        </m:r>
                      </m:e>
                    </m:d>
                  </m:oMath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We need following gates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sSub>
                      <m:sSub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):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sSub>
                            <m:sSub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controlled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on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=0,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sSub>
                            <m:sSub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controlled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on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sSub>
                            <m:sSub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controlled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on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=0,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altLang="zh-CN" sz="1698" kern="0" dirty="0">
                  <a:solidFill>
                    <a:prstClr val="white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But we have to subtract the diagonal part. Any diagonal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 matrix can be expanded in the basis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altLang="zh-CN" sz="1698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698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  <m:r>
                              <a:rPr lang="en-US" altLang="zh-CN" sz="1698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CN" sz="1698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</m:d>
                      </m:e>
                      <m:sup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⊗</m:t>
                        </m:r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 and the coefficient can be found out through Walsh-Hadamard transform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p>
                            <m:sSup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0,1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sub>
                        <m:sup/>
                        <m:e>
                          <m:sSub>
                            <m:sSub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d>
                            <m:dPr>
                              <m:begChr m:val=""/>
                              <m:endChr m:val="⟩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d>
                            <m:dPr>
                              <m:begChr m:val="⟨"/>
                              <m:endChr m:val="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</m:d>
                        </m:e>
                      </m:nary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p>
                            <m:sSup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0,1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sub>
                        <m:sup/>
                        <m:e>
                          <m:sSub>
                            <m:sSub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p>
                          </m:sSup>
                        </m:e>
                      </m:nary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where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p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p>
                      </m:sSup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p>
                          <m:sSub>
                            <m:sSub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p>
                      </m:sSup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⊗…⊗</m:t>
                      </m:r>
                      <m:sSup>
                        <m:sSup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𝑍</m:t>
                          </m:r>
                        </m:e>
                        <m:sup>
                          <m:sSub>
                            <m:sSub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sup>
                      </m:sSup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with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𝑍</m:t>
                          </m:r>
                        </m:e>
                        <m:sup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sSup>
                        <m:sSup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𝑍</m:t>
                          </m:r>
                        </m:e>
                        <m:sup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𝑍</m:t>
                      </m:r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0" lvl="3" algn="ctr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zh-CN" sz="1698" kern="0" dirty="0">
                          <a:solidFill>
                            <a:prstClr val="black"/>
                          </a:solidFill>
                        </a:rPr>
                        <m:t>and</m:t>
                      </m:r>
                      <m:r>
                        <m:rPr>
                          <m:nor/>
                        </m:rPr>
                        <a:rPr lang="en-US" altLang="zh-CN" sz="1698" kern="0" dirty="0">
                          <a:solidFill>
                            <a:prstClr val="black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altLang="zh-CN" sz="1698" kern="0" dirty="0">
                          <a:solidFill>
                            <a:prstClr val="black"/>
                          </a:solidFill>
                        </a:rPr>
                        <m:t>the</m:t>
                      </m:r>
                      <m:r>
                        <m:rPr>
                          <m:nor/>
                        </m:rPr>
                        <a:rPr lang="en-US" altLang="zh-CN" sz="1698" kern="0" dirty="0">
                          <a:solidFill>
                            <a:prstClr val="black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altLang="zh-CN" sz="1698" kern="0" dirty="0">
                          <a:solidFill>
                            <a:prstClr val="black"/>
                          </a:solidFill>
                        </a:rPr>
                        <m:t>coefficients</m:t>
                      </m:r>
                      <m:r>
                        <m:rPr>
                          <m:nor/>
                        </m:rPr>
                        <a:rPr lang="en-US" altLang="zh-CN" sz="1698" kern="0" dirty="0">
                          <a:solidFill>
                            <a:prstClr val="black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altLang="zh-CN" sz="1698" kern="0" dirty="0">
                          <a:solidFill>
                            <a:prstClr val="black"/>
                          </a:solidFill>
                        </a:rPr>
                        <m:t>are</m:t>
                      </m:r>
                      <m:r>
                        <m:rPr>
                          <m:nor/>
                        </m:rPr>
                        <a:rPr lang="en-US" altLang="zh-CN" sz="1698" kern="0" dirty="0">
                          <a:solidFill>
                            <a:prstClr val="black"/>
                          </a:solidFill>
                        </a:rPr>
                        <m:t>: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AU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acc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nary>
                        <m:naryPr>
                          <m:chr m:val="∑"/>
                          <m:supHide m:val="on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∈</m:t>
                          </m:r>
                          <m:sSup>
                            <m:sSup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0,1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sub>
                        <m:sup/>
                        <m:e>
                          <m:sSub>
                            <m:sSub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The diagonal part:</a:t>
                </a:r>
                <a:endParaRPr lang="en-US" altLang="zh-CN" sz="1698" i="1" kern="0" dirty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|1</m:t>
                          </m:r>
                        </m:e>
                      </m:d>
                      <m:d>
                        <m:dPr>
                          <m:begChr m:val="⟨"/>
                          <m:endChr m:val="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1|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|4</m:t>
                          </m:r>
                        </m:e>
                      </m:d>
                      <m:d>
                        <m:dPr>
                          <m:begChr m:val="⟨"/>
                          <m:endChr m:val="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4|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|6</m:t>
                          </m:r>
                        </m:e>
                      </m:d>
                      <m:d>
                        <m:dPr>
                          <m:begChr m:val="⟨"/>
                          <m:endChr m:val="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6|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|7</m:t>
                          </m:r>
                        </m:e>
                      </m:d>
                      <m:d>
                        <m:dPr>
                          <m:begChr m:val="⟨"/>
                          <m:endChr m:val="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7|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𝑍𝐼𝐼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𝑍𝐼𝑍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𝑍𝑍𝐼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𝑍𝑍𝑍</m:t>
                      </m:r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578DD43E-DB2F-1C84-1A94-166C92D703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655" y="1072405"/>
                <a:ext cx="11228483" cy="5422767"/>
              </a:xfrm>
              <a:prstGeom prst="rect">
                <a:avLst/>
              </a:prstGeom>
              <a:blipFill>
                <a:blip r:embed="rId2"/>
                <a:stretch>
                  <a:fillRect l="-271" t="-45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3123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8A5AE-3925-8E1A-0190-2F89F3D2B4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5A7AFA59-2223-F692-50D1-D75AEE6AC4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947" y="139247"/>
            <a:ext cx="11136944" cy="607325"/>
          </a:xfrm>
          <a:prstGeom prst="rect">
            <a:avLst/>
          </a:prstGeom>
        </p:spPr>
        <p:txBody>
          <a:bodyPr vert="horz" wrap="square" lIns="0" tIns="10012" rIns="0" bIns="0" rtlCol="0">
            <a:spAutoFit/>
          </a:bodyPr>
          <a:lstStyle/>
          <a:p>
            <a:pPr marL="7701">
              <a:spcBef>
                <a:spcPts val="79"/>
              </a:spcBef>
            </a:pPr>
            <a:r>
              <a:rPr lang="en-US" altLang="zh-CN" sz="3881" dirty="0"/>
              <a:t>Block encoding with LCU</a:t>
            </a:r>
            <a:endParaRPr sz="3881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CA8413B2-B715-AD39-A3B2-DE988B6BE036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57537" y="6531953"/>
            <a:ext cx="3809829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01" defTabSz="554492">
              <a:lnSpc>
                <a:spcPts val="1419"/>
              </a:lnSpc>
            </a:pPr>
            <a:r>
              <a:rPr lang="en-US" kern="0" dirty="0">
                <a:solidFill>
                  <a:prstClr val="white"/>
                </a:solidFill>
              </a:rPr>
              <a:t>QC tracking </a:t>
            </a:r>
            <a:endParaRPr kern="0" spc="-6" dirty="0">
              <a:solidFill>
                <a:prstClr val="white"/>
              </a:solidFill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C37DE869-E214-702A-6777-D677A028BB74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829230" y="6536275"/>
            <a:ext cx="273777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04" defTabSz="554492">
              <a:lnSpc>
                <a:spcPts val="1513"/>
              </a:lnSpc>
            </a:pPr>
            <a:fld id="{81D60167-4931-47E6-BA6A-407CBD079E47}" type="slidenum">
              <a:rPr kern="0" spc="-30" dirty="0">
                <a:solidFill>
                  <a:prstClr val="white"/>
                </a:solidFill>
              </a:rPr>
              <a:pPr marL="23104" defTabSz="554492">
                <a:lnSpc>
                  <a:spcPts val="1513"/>
                </a:lnSpc>
              </a:pPr>
              <a:t>13</a:t>
            </a:fld>
            <a:endParaRPr kern="0" spc="-30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652900C9-9BA7-1AC7-2894-8F77DE388622}"/>
                  </a:ext>
                </a:extLst>
              </p:cNvPr>
              <p:cNvSpPr txBox="1"/>
              <p:nvPr/>
            </p:nvSpPr>
            <p:spPr>
              <a:xfrm>
                <a:off x="412447" y="1349651"/>
                <a:ext cx="11551937" cy="57294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Note that now </a:t>
                </a:r>
                <a14:m>
                  <m:oMath xmlns:m="http://schemas.openxmlformats.org/officeDocument/2006/math"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𝑍𝐼𝐼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𝑍𝐼𝑍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𝑍𝑍𝐼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𝑍𝑍𝑍</m:t>
                    </m:r>
                  </m:oMath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This means that we need 3 qubits for PREP and SEL. 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PREP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|0</m:t>
                          </m:r>
                        </m:e>
                      </m:d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rad>
                            <m:radPr>
                              <m:degHide m:val="on"/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zh-CN" sz="1940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CN" sz="1940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𝛼</m:t>
                                          </m:r>
                                        </m:e>
                                        <m:sub>
                                          <m:r>
                                            <a:rPr lang="en-US" altLang="zh-CN" sz="1940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den>
                              </m:f>
                            </m:e>
                          </m:rad>
                          <m:d>
                            <m:dPr>
                              <m:begChr m:val=""/>
                              <m:endChr m:val="⟩"/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e>
                      </m:nary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 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=3.5+1+1+</m:t>
                      </m:r>
                      <m:f>
                        <m:f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=6.5≤(3+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+# </m:t>
                      </m:r>
                      <m:r>
                        <m:rPr>
                          <m:sty m:val="p"/>
                        </m:rP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of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correction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terms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func>
                        <m:func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1940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max</m:t>
                          </m:r>
                        </m:fName>
                        <m:e>
                          <m:d>
                            <m:d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The success probability: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LCU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phys</m:t>
                                      </m:r>
                                    </m:sub>
                                  </m:sSub>
                                  <m:d>
                                    <m:dPr>
                                      <m:begChr m:val=""/>
                                      <m:endChr m:val="⟩"/>
                                      <m:ctrl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|</m:t>
                                      </m:r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𝜓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r>
                        <m:rPr>
                          <m:sty m:val="p"/>
                        </m:rP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comparing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to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FABLE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e>
                                    <m:sub>
                                      <m:r>
                                        <m:rPr>
                                          <m:sty m:val="p"/>
                                        </m:r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phys</m:t>
                                      </m:r>
                                    </m:sub>
                                  </m:sSub>
                                  <m:d>
                                    <m:dPr>
                                      <m:begChr m:val=""/>
                                      <m:endChr m:val="⟩"/>
                                      <m:ctrl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|</m:t>
                                      </m:r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𝜓</m:t>
                                      </m:r>
                                    </m:e>
                                  </m:d>
                                </m:e>
                              </m:d>
                            </m:e>
                            <m:sup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277246" lvl="2" defTabSz="554492">
                  <a:spcBef>
                    <a:spcPts val="364"/>
                  </a:spcBef>
                  <a:spcAft>
                    <a:spcPts val="364"/>
                  </a:spcAft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450525" lvl="1" indent="-173279" defTabSz="554492">
                  <a:buFont typeface="Arial" panose="020B0604020202020204" pitchFamily="34" charset="0"/>
                  <a:buChar char="•"/>
                </a:pPr>
                <a:endParaRPr lang="zh-CN" altLang="en-US" sz="1940" kern="0" dirty="0">
                  <a:solidFill>
                    <a:prstClr val="white"/>
                  </a:solidFill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652900C9-9BA7-1AC7-2894-8F77DE3886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7" y="1349651"/>
                <a:ext cx="11551937" cy="5729454"/>
              </a:xfrm>
              <a:prstGeom prst="rect">
                <a:avLst/>
              </a:prstGeom>
              <a:blipFill>
                <a:blip r:embed="rId2"/>
                <a:stretch>
                  <a:fillRect l="-42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302E3D66-46CB-DE60-3476-BB11C4E623EB}"/>
                  </a:ext>
                </a:extLst>
              </p:cNvPr>
              <p:cNvSpPr txBox="1"/>
              <p:nvPr/>
            </p:nvSpPr>
            <p:spPr>
              <a:xfrm>
                <a:off x="8683634" y="1580690"/>
                <a:ext cx="3003504" cy="8762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defTabSz="554492"/>
                <a:r>
                  <a:rPr lang="en-US" altLang="zh-CN" sz="1698" kern="0" dirty="0">
                    <a:solidFill>
                      <a:sysClr val="windowText" lastClr="000000"/>
                    </a:solidFill>
                  </a:rPr>
                  <a:t>Note that </a:t>
                </a:r>
                <a14:m>
                  <m:oMath xmlns:m="http://schemas.openxmlformats.org/officeDocument/2006/math">
                    <m:r>
                      <a:rPr lang="en-US" altLang="zh-CN" sz="1698" i="1" kern="0">
                        <a:solidFill>
                          <a:sysClr val="windowText" lastClr="000000"/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zh-CN" altLang="en-US" sz="1698" kern="0" dirty="0">
                    <a:solidFill>
                      <a:sysClr val="windowText" lastClr="000000"/>
                    </a:solidFill>
                  </a:rPr>
                  <a:t> </a:t>
                </a:r>
                <a:r>
                  <a:rPr lang="en-US" altLang="zh-CN" sz="1698" kern="0" dirty="0">
                    <a:solidFill>
                      <a:sysClr val="windowText" lastClr="000000"/>
                    </a:solidFill>
                  </a:rPr>
                  <a:t>is not necessarily all used, depending on decomposition</a:t>
                </a:r>
                <a:endParaRPr lang="zh-CN" altLang="en-US" sz="1698" kern="0" dirty="0">
                  <a:solidFill>
                    <a:sysClr val="windowText" lastClr="000000"/>
                  </a:solidFill>
                </a:endParaRPr>
              </a:p>
            </p:txBody>
          </p:sp>
        </mc:Choice>
        <mc:Fallback xmlns="">
          <p:sp>
            <p:nvSpPr>
              <p:cNvPr id="3" name="文本框 2">
                <a:extLst>
                  <a:ext uri="{FF2B5EF4-FFF2-40B4-BE49-F238E27FC236}">
                    <a16:creationId xmlns:a16="http://schemas.microsoft.com/office/drawing/2014/main" id="{302E3D66-46CB-DE60-3476-BB11C4E623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3634" y="1580690"/>
                <a:ext cx="3003504" cy="876202"/>
              </a:xfrm>
              <a:prstGeom prst="rect">
                <a:avLst/>
              </a:prstGeom>
              <a:blipFill>
                <a:blip r:embed="rId3"/>
                <a:stretch>
                  <a:fillRect l="-1217" t="-2083" b="-8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文本框 5">
            <a:extLst>
              <a:ext uri="{FF2B5EF4-FFF2-40B4-BE49-F238E27FC236}">
                <a16:creationId xmlns:a16="http://schemas.microsoft.com/office/drawing/2014/main" id="{6CCF7FF2-3C02-503D-8811-C40E26A45C84}"/>
              </a:ext>
            </a:extLst>
          </p:cNvPr>
          <p:cNvSpPr txBox="1"/>
          <p:nvPr/>
        </p:nvSpPr>
        <p:spPr>
          <a:xfrm>
            <a:off x="966940" y="5312380"/>
            <a:ext cx="6105321" cy="68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554492"/>
            <a:r>
              <a:rPr lang="en-GB" altLang="zh-CN" sz="1940" kern="0" dirty="0" err="1">
                <a:solidFill>
                  <a:prstClr val="black"/>
                </a:solidFill>
                <a:latin typeface="Consolas" panose="020B0609020204030204" pitchFamily="49" charset="0"/>
              </a:rPr>
              <a:t>lambda_LCU</a:t>
            </a:r>
            <a:r>
              <a:rPr lang="en-GB" altLang="zh-CN" sz="1940" kern="0" dirty="0">
                <a:solidFill>
                  <a:prstClr val="black"/>
                </a:solidFill>
                <a:latin typeface="Consolas" panose="020B0609020204030204" pitchFamily="49" charset="0"/>
              </a:rPr>
              <a:t> for 64x64 matrix = 11.625 </a:t>
            </a:r>
            <a:br>
              <a:rPr lang="en-GB" altLang="zh-CN" sz="1940" kern="0" dirty="0">
                <a:solidFill>
                  <a:prstClr val="black"/>
                </a:solidFill>
              </a:rPr>
            </a:br>
            <a:endParaRPr lang="zh-CN" altLang="en-US" sz="1940" kern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952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498BB-DC33-071C-8F51-F1FE4191D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EFBE5E9-AC90-B323-C624-813EBC5DD5D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947" y="139247"/>
            <a:ext cx="11136944" cy="607325"/>
          </a:xfrm>
          <a:prstGeom prst="rect">
            <a:avLst/>
          </a:prstGeom>
        </p:spPr>
        <p:txBody>
          <a:bodyPr vert="horz" wrap="square" lIns="0" tIns="10012" rIns="0" bIns="0" rtlCol="0">
            <a:spAutoFit/>
          </a:bodyPr>
          <a:lstStyle/>
          <a:p>
            <a:pPr marL="7701">
              <a:spcBef>
                <a:spcPts val="79"/>
              </a:spcBef>
            </a:pPr>
            <a:r>
              <a:rPr lang="en-US" sz="3881" dirty="0"/>
              <a:t>Block encoding of general sparse Hermitian matrix</a:t>
            </a:r>
            <a:endParaRPr sz="3881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F6DC03EA-8F4D-60BF-E763-0B8D2D9FEDF4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57537" y="6531953"/>
            <a:ext cx="3809829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01" defTabSz="554492">
              <a:lnSpc>
                <a:spcPts val="1419"/>
              </a:lnSpc>
            </a:pPr>
            <a:r>
              <a:rPr lang="en-US" kern="0" dirty="0">
                <a:solidFill>
                  <a:prstClr val="white"/>
                </a:solidFill>
              </a:rPr>
              <a:t>QC tracking </a:t>
            </a:r>
            <a:endParaRPr kern="0" spc="-6" dirty="0">
              <a:solidFill>
                <a:prstClr val="white"/>
              </a:solidFill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795286A7-7D23-C58D-A5B1-035E1329DC8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829230" y="6536275"/>
            <a:ext cx="273777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04" defTabSz="554492">
              <a:lnSpc>
                <a:spcPts val="1513"/>
              </a:lnSpc>
            </a:pPr>
            <a:fld id="{81D60167-4931-47E6-BA6A-407CBD079E47}" type="slidenum">
              <a:rPr kern="0" spc="-30" dirty="0">
                <a:solidFill>
                  <a:prstClr val="white"/>
                </a:solidFill>
              </a:rPr>
              <a:pPr marL="23104" defTabSz="554492">
                <a:lnSpc>
                  <a:spcPts val="1513"/>
                </a:lnSpc>
              </a:pPr>
              <a:t>14</a:t>
            </a:fld>
            <a:endParaRPr kern="0" spc="-30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BBAACD02-BD1A-71F5-8968-35799F95D8F3}"/>
                  </a:ext>
                </a:extLst>
              </p:cNvPr>
              <p:cNvSpPr txBox="1"/>
              <p:nvPr/>
            </p:nvSpPr>
            <p:spPr>
              <a:xfrm>
                <a:off x="412447" y="1349651"/>
                <a:ext cx="11320898" cy="49480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Our matrix represent bipartite graphs, where the minimum edge-colouring can be found using Kőnig's theorem in polynomial time: </a:t>
                </a: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The </a:t>
                </a:r>
                <a:r>
                  <a:rPr lang="en-US" altLang="zh-CN" sz="1940" kern="0" dirty="0">
                    <a:solidFill>
                      <a:prstClr val="black"/>
                    </a:solidFill>
                    <a:latin typeface="Calibri (Body)"/>
                  </a:rPr>
                  <a:t>explicit constructions for any n-qubit basis-state transposition into blocks of {X, CNOT, Toffoli} is known and requires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1940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O</m:t>
                    </m:r>
                    <m:r>
                      <a:rPr lang="en-US" altLang="zh-CN" sz="1940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sz="1940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sz="1940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sz="1940" kern="0" dirty="0">
                    <a:solidFill>
                      <a:prstClr val="black"/>
                    </a:solidFill>
                    <a:latin typeface="Calibri (Body)"/>
                  </a:rPr>
                  <a:t> gates overall. </a:t>
                </a: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For </a:t>
                </a:r>
                <a14:m>
                  <m:oMath xmlns:m="http://schemas.openxmlformats.org/officeDocument/2006/math">
                    <m:r>
                      <a:rPr lang="zh-CN" altLang="en-AU" sz="1940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zh-CN" altLang="en-AU" sz="1940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≥4</m:t>
                    </m:r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, at most </a:t>
                </a:r>
                <a14:m>
                  <m:oMath xmlns:m="http://schemas.openxmlformats.org/officeDocument/2006/math">
                    <m:r>
                      <a:rPr lang="en-AU" altLang="zh-CN" sz="1940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12</m:t>
                    </m:r>
                    <m:r>
                      <a:rPr lang="zh-CN" altLang="en-AU" sz="1940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zh-CN" altLang="en-AU" sz="1940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−36 </m:t>
                    </m:r>
                  </m:oMath>
                </a14:m>
                <a:r>
                  <a:rPr lang="en-AU" altLang="zh-CN" sz="1940" kern="0" dirty="0" err="1">
                    <a:solidFill>
                      <a:prstClr val="black"/>
                    </a:solidFill>
                    <a:latin typeface="Calibri (Body)"/>
                  </a:rPr>
                  <a:t>Toffolis</a:t>
                </a: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 CNOTs, and at most </a:t>
                </a:r>
                <a14:m>
                  <m:oMath xmlns:m="http://schemas.openxmlformats.org/officeDocument/2006/math"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zh-CN" altLang="en-AU" sz="1940" kern="0" dirty="0">
                    <a:solidFill>
                      <a:prstClr val="black"/>
                    </a:solidFill>
                    <a:latin typeface="Calibri (Body)"/>
                  </a:rPr>
                  <a:t> </a:t>
                </a: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X gates.</a:t>
                </a: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450525" lvl="2" indent="-173279" defTabSz="554492">
                  <a:spcBef>
                    <a:spcPts val="364"/>
                  </a:spcBef>
                  <a:spcAft>
                    <a:spcPts val="364"/>
                  </a:spcAft>
                  <a:buFont typeface="Wingdings" panose="05000000000000000000" pitchFamily="2" charset="2"/>
                  <a:buChar char="Ø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450525" lvl="1" indent="-173279" defTabSz="554492">
                  <a:buFont typeface="Arial" panose="020B0604020202020204" pitchFamily="34" charset="0"/>
                  <a:buChar char="•"/>
                </a:pPr>
                <a:endParaRPr lang="zh-CN" altLang="en-US" sz="1940" kern="0" dirty="0">
                  <a:solidFill>
                    <a:prstClr val="white"/>
                  </a:solidFill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BBAACD02-BD1A-71F5-8968-35799F95D8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7" y="1349651"/>
                <a:ext cx="11320898" cy="4948021"/>
              </a:xfrm>
              <a:prstGeom prst="rect">
                <a:avLst/>
              </a:prstGeom>
              <a:blipFill>
                <a:blip r:embed="rId2"/>
                <a:stretch>
                  <a:fillRect l="-431" t="-49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8" name="Picture 4" descr="undefined">
            <a:extLst>
              <a:ext uri="{FF2B5EF4-FFF2-40B4-BE49-F238E27FC236}">
                <a16:creationId xmlns:a16="http://schemas.microsoft.com/office/drawing/2014/main" id="{8D0C9A3E-C915-C1EA-5616-E0DCB07A7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366" y="1961388"/>
            <a:ext cx="3646561" cy="1800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D0E96E0A-AD45-E91E-FDED-100807DADE71}"/>
              </a:ext>
            </a:extLst>
          </p:cNvPr>
          <p:cNvSpPr txBox="1"/>
          <p:nvPr/>
        </p:nvSpPr>
        <p:spPr>
          <a:xfrm>
            <a:off x="9330542" y="5739387"/>
            <a:ext cx="2264180" cy="260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554492"/>
            <a:r>
              <a:rPr lang="zh-CN" altLang="en-US" sz="1092" kern="0" dirty="0">
                <a:solidFill>
                  <a:sysClr val="windowText" lastClr="000000"/>
                </a:solidFill>
              </a:rPr>
              <a:t>https://arxiv.org/pdf/2309.12820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E1C23321-1221-70DA-20FF-BFFE1B7031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43105" y="5004491"/>
            <a:ext cx="3223014" cy="698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977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BF9B62-7FFA-A271-AD3F-29AAAA3EDB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2521923-4DE6-E1AB-10CC-E1510BA12B9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947" y="139247"/>
            <a:ext cx="11136944" cy="607325"/>
          </a:xfrm>
          <a:prstGeom prst="rect">
            <a:avLst/>
          </a:prstGeom>
        </p:spPr>
        <p:txBody>
          <a:bodyPr vert="horz" wrap="square" lIns="0" tIns="10012" rIns="0" bIns="0" rtlCol="0">
            <a:spAutoFit/>
          </a:bodyPr>
          <a:lstStyle/>
          <a:p>
            <a:pPr marL="7701">
              <a:spcBef>
                <a:spcPts val="79"/>
              </a:spcBef>
            </a:pPr>
            <a:r>
              <a:rPr lang="en-US" sz="3881" dirty="0"/>
              <a:t>Block encode a general matrix</a:t>
            </a:r>
            <a:r>
              <a:rPr lang="en-US" altLang="zh-CN" sz="3881" dirty="0"/>
              <a:t>: </a:t>
            </a:r>
            <a:r>
              <a:rPr lang="en-US" altLang="zh-CN" sz="3881" dirty="0" err="1"/>
              <a:t>postselection</a:t>
            </a:r>
            <a:r>
              <a:rPr lang="en-US" altLang="zh-CN" sz="3881" dirty="0"/>
              <a:t> </a:t>
            </a:r>
            <a:endParaRPr sz="3881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AD713E55-C679-E8F0-C47B-9AB90C038C90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57537" y="6531953"/>
            <a:ext cx="3809829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01" defTabSz="554492">
              <a:lnSpc>
                <a:spcPts val="1419"/>
              </a:lnSpc>
            </a:pPr>
            <a:r>
              <a:rPr lang="en-US" kern="0" dirty="0">
                <a:solidFill>
                  <a:prstClr val="white"/>
                </a:solidFill>
              </a:rPr>
              <a:t>QC tracking </a:t>
            </a:r>
            <a:endParaRPr kern="0" spc="-6" dirty="0">
              <a:solidFill>
                <a:prstClr val="white"/>
              </a:solidFill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E77ADA49-2D7F-E697-FFE8-BAB9189A7022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829230" y="6536275"/>
            <a:ext cx="362342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04" defTabSz="554492">
              <a:lnSpc>
                <a:spcPts val="1513"/>
              </a:lnSpc>
            </a:pPr>
            <a:fld id="{81D60167-4931-47E6-BA6A-407CBD079E47}" type="slidenum">
              <a:rPr kern="0" spc="-30" dirty="0">
                <a:solidFill>
                  <a:prstClr val="white"/>
                </a:solidFill>
              </a:rPr>
              <a:pPr marL="23104" defTabSz="554492">
                <a:lnSpc>
                  <a:spcPts val="1513"/>
                </a:lnSpc>
              </a:pPr>
              <a:t>2</a:t>
            </a:fld>
            <a:endParaRPr kern="0" spc="-30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9A992D82-BD14-E87D-8A0F-644A0F26AEF0}"/>
                  </a:ext>
                </a:extLst>
              </p:cNvPr>
              <p:cNvSpPr txBox="1"/>
              <p:nvPr/>
            </p:nvSpPr>
            <p:spPr>
              <a:xfrm>
                <a:off x="412447" y="1349651"/>
                <a:ext cx="10766405" cy="62849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"/>
                  </a:rPr>
                  <a:t>Let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altLang="zh-CN" sz="1940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sin</m:t>
                            </m:r>
                          </m:e>
                          <m:sup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func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1940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Ψ</m:t>
                        </m:r>
                      </m:sub>
                    </m:sSub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"/>
                  </a:rPr>
                  <a:t>, 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𝑈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AU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|0</m:t>
                              </m:r>
                            </m:e>
                          </m:d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AU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p>
                                <m:sSup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AU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Ψ</m:t>
                              </m:r>
                            </m:e>
                          </m:d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𝐽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1940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d>
                        <m:dPr>
                          <m:begChr m:val=""/>
                          <m:endChr m:val="⟩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good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Ψ</m:t>
                              </m:r>
                            </m:sub>
                          </m:sSub>
                        </m:e>
                      </m:d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1940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d>
                        <m:dPr>
                          <m:begChr m:val=""/>
                          <m:endChr m:val="⟩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bad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Ψ</m:t>
                              </m:r>
                            </m:sub>
                          </m:sSub>
                        </m:e>
                      </m:d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1940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d>
                        <m:dPr>
                          <m:begChr m:val=""/>
                          <m:endChr m:val="⟩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1940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d>
                        <m:dPr>
                          <m:begChr m:val=""/>
                          <m:endChr m:val="⟩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"/>
                  </a:rPr>
                  <a:t>Define good projector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sz="1940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Π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"/>
                            <m:endChr m:val="⟩"/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|0</m:t>
                            </m:r>
                          </m:e>
                        </m:d>
                        <m:sSub>
                          <m:sSub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⟨"/>
                                <m:endChr m:val=""/>
                                <m:ctrlP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0|</m:t>
                                </m:r>
                              </m:e>
                            </m:d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⊗</m:t>
                        </m:r>
                        <m:d>
                          <m:dPr>
                            <m:begChr m:val=""/>
                            <m:endChr m:val="⟩"/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sSup>
                              <m:sSupPr>
                                <m:ctrlP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sup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e>
                        </m:d>
                        <m:sSub>
                          <m:sSub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⟨"/>
                                <m:endChr m:val=""/>
                                <m:ctrlP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altLang="zh-CN" sz="1940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1940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sup>
                                    <m:r>
                                      <a:rPr lang="en-US" altLang="zh-CN" sz="1940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</m:sSup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</m:d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𝑊</m:t>
                            </m:r>
                          </m:sub>
                        </m:sSub>
                      </m:e>
                    </m:d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⊗</m:t>
                    </m:r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𝐽</m:t>
                        </m:r>
                      </m:sub>
                    </m:sSub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"/>
                  </a:rPr>
                  <a:t>, so the normalised good and bad states are: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⟩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Π</m:t>
                              </m:r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b>
                          </m:s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AU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|0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AU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sSup>
                                    <m:sSupPr>
                                      <m:ctrl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sup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AU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altLang="zh-CN" sz="1940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Ψ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b>
                                <m:sSub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altLang="zh-CN" sz="1940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Ψ</m:t>
                                  </m:r>
                                </m:sub>
                              </m:sSub>
                            </m:e>
                          </m:rad>
                        </m:den>
                      </m:f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Π</m:t>
                              </m:r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b>
                          </m:s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AU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|0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AU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sSup>
                                    <m:sSupPr>
                                      <m:ctrl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sup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AU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altLang="zh-CN" sz="1940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Ψ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altLang="zh-CN" sz="1940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Ψ</m:t>
                                  </m:r>
                                </m:sub>
                              </m:sSub>
                            </m:e>
                          </m:rad>
                        </m:den>
                      </m:f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"/>
                  </a:rPr>
                  <a:t>We need two reflection operator:</a:t>
                </a:r>
              </a:p>
              <a:p>
                <a:pPr marL="450525" lvl="2" indent="-173279" defTabSz="554492">
                  <a:spcBef>
                    <a:spcPts val="364"/>
                  </a:spcBef>
                  <a:spcAft>
                    <a:spcPts val="364"/>
                  </a:spcAft>
                  <a:buFont typeface="Wingdings" panose="05000000000000000000" pitchFamily="2" charset="2"/>
                  <a:buChar char="Ø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"/>
                  </a:rPr>
                  <a:t>Reflection about the bad subspace:</a:t>
                </a:r>
              </a:p>
              <a:p>
                <a:pPr marL="277246" lvl="2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zh-CN" sz="1698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"/>
                </a:endParaRPr>
              </a:p>
              <a:p>
                <a:pPr marL="277246" lvl="2" defTabSz="554492">
                  <a:spcBef>
                    <a:spcPts val="364"/>
                  </a:spcBef>
                  <a:spcAft>
                    <a:spcPts val="364"/>
                  </a:spcAft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"/>
                  </a:rPr>
                  <a:t>    So in the basis </a:t>
                </a:r>
                <a14:m>
                  <m:oMath xmlns:m="http://schemas.openxmlformats.org/officeDocument/2006/math"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{</m:t>
                    </m:r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,  </m:t>
                    </m:r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"/>
                  </a:rPr>
                  <a:t>, </a:t>
                </a:r>
              </a:p>
              <a:p>
                <a:pPr marL="277246" lvl="2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"/>
                </a:endParaRPr>
              </a:p>
              <a:p>
                <a:pPr marL="450525" indent="-173279" defTabSz="554492">
                  <a:spcBef>
                    <a:spcPts val="364"/>
                  </a:spcBef>
                  <a:spcAft>
                    <a:spcPts val="364"/>
                  </a:spcAft>
                  <a:buFont typeface="Wingdings" panose="05000000000000000000" pitchFamily="2" charset="2"/>
                  <a:buChar char="Ø"/>
                </a:pPr>
                <a:endParaRPr lang="en-AU" altLang="zh-CN" sz="1940" kern="0" dirty="0">
                  <a:solidFill>
                    <a:prstClr val="black"/>
                  </a:solidFill>
                  <a:latin typeface="Calibri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450525" lvl="1" indent="-173279" defTabSz="554492">
                  <a:buFont typeface="Arial" panose="020B0604020202020204" pitchFamily="34" charset="0"/>
                  <a:buChar char="•"/>
                </a:pPr>
                <a:endParaRPr lang="zh-CN" altLang="en-US" sz="1940" kern="0" dirty="0">
                  <a:solidFill>
                    <a:prstClr val="white"/>
                  </a:solidFill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9A992D82-BD14-E87D-8A0F-644A0F26AE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7" y="1349651"/>
                <a:ext cx="10766405" cy="6284926"/>
              </a:xfrm>
              <a:prstGeom prst="rect">
                <a:avLst/>
              </a:prstGeom>
              <a:blipFill>
                <a:blip r:embed="rId2"/>
                <a:stretch>
                  <a:fillRect l="-453" t="-164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文本框 3">
            <a:extLst>
              <a:ext uri="{FF2B5EF4-FFF2-40B4-BE49-F238E27FC236}">
                <a16:creationId xmlns:a16="http://schemas.microsoft.com/office/drawing/2014/main" id="{530F1000-CB35-9016-2040-95A0B5CF8F9B}"/>
              </a:ext>
            </a:extLst>
          </p:cNvPr>
          <p:cNvSpPr txBox="1"/>
          <p:nvPr/>
        </p:nvSpPr>
        <p:spPr>
          <a:xfrm>
            <a:off x="9653997" y="4911632"/>
            <a:ext cx="2464659" cy="428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554492"/>
            <a:r>
              <a:rPr lang="zh-CN" altLang="en-US" sz="1092" kern="0" dirty="0">
                <a:solidFill>
                  <a:sysClr val="windowText" lastClr="000000"/>
                </a:solidFill>
              </a:rPr>
              <a:t>https://arxiv.org/pdf/quant-ph/0005055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098D3845-8A3B-0B11-B845-E1DB95007B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6412" y="4537986"/>
            <a:ext cx="2260044" cy="346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885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75463-25DF-5758-7194-C992CA662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3098C8A-038E-63BF-FC6C-48CB63FD2F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947" y="139247"/>
            <a:ext cx="11136944" cy="607325"/>
          </a:xfrm>
          <a:prstGeom prst="rect">
            <a:avLst/>
          </a:prstGeom>
        </p:spPr>
        <p:txBody>
          <a:bodyPr vert="horz" wrap="square" lIns="0" tIns="10012" rIns="0" bIns="0" rtlCol="0">
            <a:spAutoFit/>
          </a:bodyPr>
          <a:lstStyle/>
          <a:p>
            <a:pPr marL="7701">
              <a:spcBef>
                <a:spcPts val="79"/>
              </a:spcBef>
            </a:pPr>
            <a:r>
              <a:rPr lang="en-US" sz="3881" dirty="0"/>
              <a:t>Block encode a general matrix</a:t>
            </a:r>
            <a:r>
              <a:rPr lang="en-US" altLang="zh-CN" sz="3881" dirty="0"/>
              <a:t>: </a:t>
            </a:r>
            <a:r>
              <a:rPr lang="en-US" altLang="zh-CN" sz="3881" dirty="0" err="1"/>
              <a:t>postselection</a:t>
            </a:r>
            <a:r>
              <a:rPr lang="en-US" altLang="zh-CN" sz="3881" dirty="0"/>
              <a:t> </a:t>
            </a:r>
            <a:endParaRPr sz="3881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3C883353-1382-1337-0A72-A2201676A3BC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57537" y="6531953"/>
            <a:ext cx="3809829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01" defTabSz="554492">
              <a:lnSpc>
                <a:spcPts val="1419"/>
              </a:lnSpc>
            </a:pPr>
            <a:r>
              <a:rPr lang="en-US" kern="0" dirty="0">
                <a:solidFill>
                  <a:prstClr val="white"/>
                </a:solidFill>
              </a:rPr>
              <a:t>QC tracking </a:t>
            </a:r>
            <a:endParaRPr kern="0" spc="-6" dirty="0">
              <a:solidFill>
                <a:prstClr val="white"/>
              </a:solidFill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3EDEC82F-D997-DCA3-CE66-F92A1B58B6BF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829230" y="6536275"/>
            <a:ext cx="362342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04" defTabSz="554492">
              <a:lnSpc>
                <a:spcPts val="1513"/>
              </a:lnSpc>
            </a:pPr>
            <a:fld id="{81D60167-4931-47E6-BA6A-407CBD079E47}" type="slidenum">
              <a:rPr kern="0" spc="-30" dirty="0">
                <a:solidFill>
                  <a:prstClr val="white"/>
                </a:solidFill>
              </a:rPr>
              <a:pPr marL="23104" defTabSz="554492">
                <a:lnSpc>
                  <a:spcPts val="1513"/>
                </a:lnSpc>
              </a:pPr>
              <a:t>3</a:t>
            </a:fld>
            <a:endParaRPr kern="0" spc="-30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7D8B969-5DC5-1AFF-6980-D3639ED99949}"/>
                  </a:ext>
                </a:extLst>
              </p:cNvPr>
              <p:cNvSpPr txBox="1"/>
              <p:nvPr/>
            </p:nvSpPr>
            <p:spPr>
              <a:xfrm>
                <a:off x="412447" y="1349652"/>
                <a:ext cx="10766405" cy="67685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"/>
                  </a:rPr>
                  <a:t>Let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altLang="zh-CN" sz="1940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sin</m:t>
                            </m:r>
                          </m:e>
                          <m:sup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func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1940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Ψ</m:t>
                        </m:r>
                      </m:sub>
                    </m:sSub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"/>
                  </a:rPr>
                  <a:t>, 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𝑈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AU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|0</m:t>
                              </m:r>
                            </m:e>
                          </m:d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AU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p>
                                <m:sSup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𝑊</m:t>
                          </m:r>
                        </m:sub>
                      </m:sSub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AU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Ψ</m:t>
                              </m:r>
                            </m:e>
                          </m:d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𝐽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1940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d>
                        <m:dPr>
                          <m:begChr m:val=""/>
                          <m:endChr m:val="⟩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good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Ψ</m:t>
                              </m:r>
                            </m:sub>
                          </m:sSub>
                        </m:e>
                      </m:d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1940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d>
                        <m:dPr>
                          <m:begChr m:val=""/>
                          <m:endChr m:val="⟩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bad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Ψ</m:t>
                              </m:r>
                            </m:sub>
                          </m:sSub>
                        </m:e>
                      </m:d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1940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d>
                        <m:dPr>
                          <m:begChr m:val=""/>
                          <m:endChr m:val="⟩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1940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  <m:d>
                        <m:dPr>
                          <m:begChr m:val=""/>
                          <m:endChr m:val="⟩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"/>
                  </a:rPr>
                  <a:t>Define good projector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zh-CN" sz="1940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Π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sub>
                    </m:sSub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"/>
                            <m:endChr m:val="⟩"/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|0</m:t>
                            </m:r>
                          </m:e>
                        </m:d>
                        <m:sSub>
                          <m:sSub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⟨"/>
                                <m:endChr m:val=""/>
                                <m:ctrlP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0|</m:t>
                                </m:r>
                              </m:e>
                            </m:d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⊗</m:t>
                        </m:r>
                        <m:d>
                          <m:dPr>
                            <m:begChr m:val=""/>
                            <m:endChr m:val="⟩"/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sSup>
                              <m:sSupPr>
                                <m:ctrlP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sup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e>
                        </m:d>
                        <m:sSub>
                          <m:sSub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⟨"/>
                                <m:endChr m:val=""/>
                                <m:ctrlP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p>
                                  <m:sSupPr>
                                    <m:ctrlPr>
                                      <a:rPr lang="en-US" altLang="zh-CN" sz="1940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1940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e>
                                  <m:sup>
                                    <m:r>
                                      <a:rPr lang="en-US" altLang="zh-CN" sz="1940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</m:sSup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e>
                            </m:d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𝑊</m:t>
                            </m:r>
                          </m:sub>
                        </m:sSub>
                      </m:e>
                    </m:d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⊗</m:t>
                    </m:r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𝐽</m:t>
                        </m:r>
                      </m:sub>
                    </m:sSub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"/>
                  </a:rPr>
                  <a:t>, so the normalised good and bad states are: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⟩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Π</m:t>
                              </m:r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b>
                          </m:s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AU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|0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AU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sSup>
                                    <m:sSupPr>
                                      <m:ctrl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sup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AU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altLang="zh-CN" sz="1940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Ψ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b>
                                <m:sSub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altLang="zh-CN" sz="1940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Ψ</m:t>
                                  </m:r>
                                </m:sub>
                              </m:sSub>
                            </m:e>
                          </m:rad>
                        </m:den>
                      </m:f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Π</m:t>
                              </m:r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sub>
                          </m:s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AU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|0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AU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sSup>
                                    <m:sSupPr>
                                      <m:ctrlP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sup>
                                      <m:r>
                                        <a:rPr lang="en-US" altLang="zh-CN" sz="1940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AU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altLang="zh-CN" sz="1940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Ψ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b>
                          </m:sSub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altLang="zh-CN" sz="1940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Ψ</m:t>
                                  </m:r>
                                </m:sub>
                              </m:sSub>
                            </m:e>
                          </m:rad>
                        </m:den>
                      </m:f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"/>
                  </a:rPr>
                  <a:t>We need two reflection operator:</a:t>
                </a:r>
              </a:p>
              <a:p>
                <a:pPr marL="450525" lvl="2" indent="-173279" defTabSz="554492">
                  <a:spcBef>
                    <a:spcPts val="364"/>
                  </a:spcBef>
                  <a:spcAft>
                    <a:spcPts val="364"/>
                  </a:spcAft>
                  <a:buFont typeface="Wingdings" panose="05000000000000000000" pitchFamily="2" charset="2"/>
                  <a:buChar char="Ø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"/>
                  </a:rPr>
                  <a:t>Reflection about the bad subspace:</a:t>
                </a:r>
              </a:p>
              <a:p>
                <a:pPr marL="277246" lvl="2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zh-CN" sz="1698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"/>
                </a:endParaRPr>
              </a:p>
              <a:p>
                <a:pPr marL="277246" lvl="2" defTabSz="554492">
                  <a:spcBef>
                    <a:spcPts val="364"/>
                  </a:spcBef>
                  <a:spcAft>
                    <a:spcPts val="364"/>
                  </a:spcAft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"/>
                  </a:rPr>
                  <a:t>    So in the basis </a:t>
                </a:r>
                <a14:m>
                  <m:oMath xmlns:m="http://schemas.openxmlformats.org/officeDocument/2006/math"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{</m:t>
                    </m:r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,  </m:t>
                    </m:r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"/>
                  </a:rPr>
                  <a:t>, </a:t>
                </a:r>
              </a:p>
              <a:p>
                <a:pPr marL="277246" lvl="2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"/>
                </a:endParaRPr>
              </a:p>
              <a:p>
                <a:pPr marL="450525" lvl="2" indent="-173279" defTabSz="554492">
                  <a:spcBef>
                    <a:spcPts val="364"/>
                  </a:spcBef>
                  <a:spcAft>
                    <a:spcPts val="364"/>
                  </a:spcAft>
                  <a:buFont typeface="Wingdings" panose="05000000000000000000" pitchFamily="2" charset="2"/>
                  <a:buChar char="Ø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"/>
                  </a:rPr>
                  <a:t>Reflection about the current state </a:t>
                </a:r>
                <a14:m>
                  <m:oMath xmlns:m="http://schemas.openxmlformats.org/officeDocument/2006/math"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m:rPr>
                            <m:sty m:val="p"/>
                          </m:rPr>
                          <a:rPr lang="en-US" altLang="zh-CN" sz="1698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Φ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zh-CN" sz="1698" kern="0" dirty="0">
                    <a:solidFill>
                      <a:prstClr val="black"/>
                    </a:solidFill>
                    <a:latin typeface="Calibri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1698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func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𝐺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sz="1698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func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"/>
                  </a:rPr>
                  <a:t> (meaning that the state orthogonal to </a:t>
                </a:r>
                <a14:m>
                  <m:oMath xmlns:m="http://schemas.openxmlformats.org/officeDocument/2006/math">
                    <m:d>
                      <m:dPr>
                        <m:begChr m:val=""/>
                        <m:endChr m:val="⟩"/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m:rPr>
                            <m:sty m:val="p"/>
                          </m:rPr>
                          <a:rPr lang="en-US" altLang="zh-CN" sz="1698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Φ</m:t>
                        </m:r>
                      </m:e>
                    </m:d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"/>
                  </a:rPr>
                  <a:t> flips sign)</a:t>
                </a:r>
              </a:p>
              <a:p>
                <a:pPr marL="277246" lvl="2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CN" sz="1698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Φ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m:rPr>
                              <m:sty m:val="p"/>
                            </m:rPr>
                            <a:rPr lang="en-US" altLang="zh-CN" sz="1698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Φ</m:t>
                          </m:r>
                        </m:e>
                      </m:d>
                      <m:d>
                        <m:dPr>
                          <m:begChr m:val="⟨"/>
                          <m:endChr m:val="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altLang="zh-CN" sz="1698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Φ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d>
                        <m:d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p>
                                      <m:sSupPr>
                                        <m:ctrlPr>
                                          <a:rPr lang="en-US" altLang="zh-CN" sz="1698" i="1" ker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  <m:brk m:alnAt="7"/>
                                          </m:rPr>
                                          <a:rPr lang="en-US" altLang="zh-CN" sz="1698" ker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s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zh-CN" sz="1698" ker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in</m:t>
                                        </m:r>
                                      </m:e>
                                      <m:sup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zh-CN" sz="1698" i="1" ker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fName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p>
                                      <m:sSupPr>
                                        <m:ctrlPr>
                                          <a:rPr lang="en-US" altLang="zh-CN" sz="1698" i="1" ker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zh-CN" sz="1698" ker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e>
                                      <m:sup>
                                        <m:r>
                                          <a:rPr lang="en-US" altLang="zh-CN" sz="1698" i="1" ker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p>
                                      <m:sSupPr>
                                        <m:ctrlPr>
                                          <a:rPr lang="en-US" altLang="zh-CN" sz="1698" i="1" ker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  <m:brk m:alnAt="7"/>
                                          </m:rPr>
                                          <a:rPr lang="en-US" altLang="zh-CN" sz="1698" ker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s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zh-CN" sz="1698" ker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in</m:t>
                                        </m:r>
                                      </m:e>
                                      <m:sup>
                                        <m:r>
                                          <m:rPr>
                                            <m:brk m:alnAt="7"/>
                                          </m:rPr>
                                          <a:rPr lang="en-US" altLang="zh-CN" sz="1698" i="1" ker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fName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  <m: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p>
                                      <m:sSupPr>
                                        <m:ctrlPr>
                                          <a:rPr lang="en-US" altLang="zh-CN" sz="1698" i="1" ker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altLang="zh-CN" sz="1698" ker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cos</m:t>
                                        </m:r>
                                      </m:e>
                                      <m:sup>
                                        <m:r>
                                          <a:rPr lang="en-US" altLang="zh-CN" sz="1698" i="1" kern="0">
                                            <a:solidFill>
                                              <a:prstClr val="black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  <m: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  <m:brk m:alnAt="7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os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m:rPr>
                                        <m:brk m:alnAt="7"/>
                                      </m:r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450525" lvl="1" indent="-173279" defTabSz="554492">
                  <a:buFont typeface="Arial" panose="020B0604020202020204" pitchFamily="34" charset="0"/>
                  <a:buChar char="•"/>
                </a:pPr>
                <a:endParaRPr lang="zh-CN" altLang="en-US" sz="1940" kern="0" dirty="0">
                  <a:solidFill>
                    <a:prstClr val="white"/>
                  </a:solidFill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7D8B969-5DC5-1AFF-6980-D3639ED999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7" y="1349652"/>
                <a:ext cx="10766405" cy="6768584"/>
              </a:xfrm>
              <a:prstGeom prst="rect">
                <a:avLst/>
              </a:prstGeom>
              <a:blipFill>
                <a:blip r:embed="rId2"/>
                <a:stretch>
                  <a:fillRect l="-453" t="-15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文本框 3">
            <a:extLst>
              <a:ext uri="{FF2B5EF4-FFF2-40B4-BE49-F238E27FC236}">
                <a16:creationId xmlns:a16="http://schemas.microsoft.com/office/drawing/2014/main" id="{F49CA55E-8007-F18F-8AFD-1381F33C5FD9}"/>
              </a:ext>
            </a:extLst>
          </p:cNvPr>
          <p:cNvSpPr txBox="1"/>
          <p:nvPr/>
        </p:nvSpPr>
        <p:spPr>
          <a:xfrm>
            <a:off x="9653997" y="4911632"/>
            <a:ext cx="2464659" cy="428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554492"/>
            <a:r>
              <a:rPr lang="zh-CN" altLang="en-US" sz="1092" kern="0" dirty="0">
                <a:solidFill>
                  <a:sysClr val="windowText" lastClr="000000"/>
                </a:solidFill>
              </a:rPr>
              <a:t>https://arxiv.org/pdf/quant-ph/0005055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7C6F04B7-E9C1-A70F-82A4-EEF7BED1CB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46412" y="4537986"/>
            <a:ext cx="2260044" cy="346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834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694C3-33C8-8C4F-FFB5-1B117309B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F2A0599-9043-FC08-2087-D43B1E00A62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947" y="139247"/>
            <a:ext cx="11136944" cy="607325"/>
          </a:xfrm>
          <a:prstGeom prst="rect">
            <a:avLst/>
          </a:prstGeom>
        </p:spPr>
        <p:txBody>
          <a:bodyPr vert="horz" wrap="square" lIns="0" tIns="10012" rIns="0" bIns="0" rtlCol="0">
            <a:spAutoFit/>
          </a:bodyPr>
          <a:lstStyle/>
          <a:p>
            <a:pPr marL="7701">
              <a:spcBef>
                <a:spcPts val="79"/>
              </a:spcBef>
            </a:pPr>
            <a:r>
              <a:rPr lang="en-US" sz="3881" dirty="0"/>
              <a:t>Block encode a general matrix</a:t>
            </a:r>
            <a:r>
              <a:rPr lang="en-US" altLang="zh-CN" sz="3881" dirty="0"/>
              <a:t>: </a:t>
            </a:r>
            <a:r>
              <a:rPr lang="en-US" altLang="zh-CN" sz="3881" dirty="0" err="1"/>
              <a:t>postselection</a:t>
            </a:r>
            <a:r>
              <a:rPr lang="en-US" altLang="zh-CN" sz="3881" dirty="0"/>
              <a:t> </a:t>
            </a:r>
            <a:endParaRPr sz="3881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02452B9E-6581-633C-D880-BDD84596D3EB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57537" y="6531953"/>
            <a:ext cx="3809829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01" defTabSz="554492">
              <a:lnSpc>
                <a:spcPts val="1419"/>
              </a:lnSpc>
            </a:pPr>
            <a:r>
              <a:rPr lang="en-US" kern="0" dirty="0">
                <a:solidFill>
                  <a:prstClr val="white"/>
                </a:solidFill>
              </a:rPr>
              <a:t>QC tracking </a:t>
            </a:r>
            <a:endParaRPr kern="0" spc="-6" dirty="0">
              <a:solidFill>
                <a:prstClr val="white"/>
              </a:solidFill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616EF330-0D89-51AE-DAD2-DE97919192A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829230" y="6536275"/>
            <a:ext cx="362342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04" defTabSz="554492">
              <a:lnSpc>
                <a:spcPts val="1513"/>
              </a:lnSpc>
            </a:pPr>
            <a:fld id="{81D60167-4931-47E6-BA6A-407CBD079E47}" type="slidenum">
              <a:rPr kern="0" spc="-30" dirty="0">
                <a:solidFill>
                  <a:prstClr val="white"/>
                </a:solidFill>
              </a:rPr>
              <a:pPr marL="23104" defTabSz="554492">
                <a:lnSpc>
                  <a:spcPts val="1513"/>
                </a:lnSpc>
              </a:pPr>
              <a:t>4</a:t>
            </a:fld>
            <a:endParaRPr kern="0" spc="-30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5E3D1D77-34C5-BFE8-3DF5-89556BC5012B}"/>
                  </a:ext>
                </a:extLst>
              </p:cNvPr>
              <p:cNvSpPr txBox="1"/>
              <p:nvPr/>
            </p:nvSpPr>
            <p:spPr>
              <a:xfrm>
                <a:off x="412447" y="1349651"/>
                <a:ext cx="10766405" cy="47081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The amplitude amplification iterate as: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amp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CN" sz="1698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Φ</m:t>
                          </m:r>
                        </m:sub>
                      </m:sSub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  <m:brk m:alnAt="7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os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m:rPr>
                                        <m:brk m:alnAt="7"/>
                                      </m:r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amp</m:t>
                          </m:r>
                        </m:sub>
                      </m:sSub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m:rPr>
                              <m:sty m:val="p"/>
                            </m:rPr>
                            <a:rPr lang="en-US" altLang="zh-CN" sz="1698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Φ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  <m:brk m:alnAt="7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os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m:rPr>
                                        <m:brk m:alnAt="7"/>
                                      </m:r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r>
                                  <a:rPr lang="en-US" altLang="zh-CN" sz="1698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sin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d>
                        <m:d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  <m:brk m:alnAt="7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in</m:t>
                                    </m:r>
                                  </m:fName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  <m:brk m:alnAt="7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s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in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>
                                      <m:rPr>
                                        <m:brk m:alnAt="7"/>
                                      </m:r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  <m:mr>
                              <m:e>
                                <m:func>
                                  <m:funcPr>
                                    <m:ctrlP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CN" sz="1698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cos</m:t>
                                    </m:r>
                                  </m:fName>
                                  <m:e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>
                                      <a:rPr lang="en-US" altLang="zh-CN" sz="1698" i="1" kern="0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func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After </a:t>
                </a:r>
                <a14:m>
                  <m:oMath xmlns:m="http://schemas.openxmlformats.org/officeDocument/2006/math"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 amplification step: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amp</m:t>
                          </m:r>
                        </m:sub>
                        <m:sup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sup>
                      </m:sSubSup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m:rPr>
                              <m:sty m:val="p"/>
                            </m:rPr>
                            <a:rPr lang="en-US" altLang="zh-CN" sz="1698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Φ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1698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m:rPr>
                              <m:sty m:val="p"/>
                            </m:rPr>
                            <a:rPr lang="en-US" altLang="zh-CN" sz="1698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G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1698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m:rPr>
                              <m:sty m:val="p"/>
                            </m:rPr>
                            <a:rPr lang="en-US" altLang="zh-CN" sz="1698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</m:e>
                      </m:d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So original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1698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Ψ</m:t>
                        </m:r>
                      </m:sub>
                    </m:sSub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altLang="zh-CN" sz="1698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altLang="zh-CN" sz="1698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sin</m:t>
                            </m:r>
                          </m:e>
                          <m:sup>
                            <m:r>
                              <a:rPr lang="en-US" altLang="zh-CN" sz="1698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fName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func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 is amplified to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CN" sz="1698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Ψ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   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1698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To make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1698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Ψ</m:t>
                        </m:r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 close to 1, we want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/2</m:t>
                    </m:r>
                  </m:oMath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</m:den>
                      </m:f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limLow>
                        <m:limLow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groupChr>
                            <m:groupChrPr>
                              <m:chr m:val="⏟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groupChr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e>
                          </m:groupChr>
                        </m:e>
                        <m:lim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≈</m:t>
                          </m:r>
                          <m:rad>
                            <m:radPr>
                              <m:degHide m:val="on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rad>
                        </m:lim>
                      </m:limLow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∝3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So with amplitude amplification, just like Grover’s algo, it is sqrt improvement:</a:t>
                </a:r>
              </a:p>
              <a:p>
                <a:pPr marL="277246" lvl="2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zh-CN" sz="1698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Ψ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⟨"/>
                                  <m:endChr m:val="⟩"/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CN" sz="1698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Ψ</m:t>
                                  </m:r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altLang="zh-CN" sz="1698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3</m:t>
                                              </m:r>
                                              <m: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𝐼</m:t>
                                              </m:r>
                                              <m: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𝐵</m:t>
                                              </m:r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US" altLang="zh-CN" sz="1698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  <m:r>
                                    <m:rPr>
                                      <m:sty m:val="p"/>
                                    </m:rPr>
                                    <a:rPr lang="en-US" altLang="zh-CN" sz="1698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Ψ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b>
                          </m:sSub>
                        </m:num>
                        <m:den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450525" lvl="1" indent="-173279" defTabSz="554492">
                  <a:buFont typeface="Arial" panose="020B0604020202020204" pitchFamily="34" charset="0"/>
                  <a:buChar char="•"/>
                </a:pPr>
                <a:endParaRPr lang="zh-CN" altLang="en-US" sz="1698" kern="0" dirty="0">
                  <a:solidFill>
                    <a:prstClr val="white"/>
                  </a:solidFill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5E3D1D77-34C5-BFE8-3DF5-89556BC501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7" y="1349651"/>
                <a:ext cx="10766405" cy="4708148"/>
              </a:xfrm>
              <a:prstGeom prst="rect">
                <a:avLst/>
              </a:prstGeom>
              <a:blipFill>
                <a:blip r:embed="rId2"/>
                <a:stretch>
                  <a:fillRect l="-283" t="-38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Image of a graph lightbox">
            <a:extLst>
              <a:ext uri="{FF2B5EF4-FFF2-40B4-BE49-F238E27FC236}">
                <a16:creationId xmlns:a16="http://schemas.microsoft.com/office/drawing/2014/main" id="{C5725CB6-3BAA-0C0D-71BD-61A726CB21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856" y="3013130"/>
            <a:ext cx="4221929" cy="2864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8100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13138-4026-307A-21E0-EE0F0D2F0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A82DE51-C43F-2774-33FA-34DEEC82D8D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947" y="139247"/>
            <a:ext cx="11136944" cy="607325"/>
          </a:xfrm>
          <a:prstGeom prst="rect">
            <a:avLst/>
          </a:prstGeom>
        </p:spPr>
        <p:txBody>
          <a:bodyPr vert="horz" wrap="square" lIns="0" tIns="10012" rIns="0" bIns="0" rtlCol="0">
            <a:spAutoFit/>
          </a:bodyPr>
          <a:lstStyle/>
          <a:p>
            <a:pPr marL="7701">
              <a:spcBef>
                <a:spcPts val="79"/>
              </a:spcBef>
            </a:pPr>
            <a:r>
              <a:rPr lang="en-US" sz="3881" dirty="0"/>
              <a:t>Block encode a general matrix</a:t>
            </a:r>
            <a:r>
              <a:rPr lang="en-US" altLang="zh-CN" sz="3881" dirty="0"/>
              <a:t>: </a:t>
            </a:r>
            <a:r>
              <a:rPr lang="en-US" altLang="zh-CN" sz="3881" dirty="0" err="1"/>
              <a:t>postselection</a:t>
            </a:r>
            <a:r>
              <a:rPr lang="en-US" altLang="zh-CN" sz="3881" dirty="0"/>
              <a:t> </a:t>
            </a:r>
            <a:endParaRPr sz="3881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D3D970F0-51EB-20D1-CCCF-1A0DD4A5F700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57537" y="6531953"/>
            <a:ext cx="3809829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01" defTabSz="554492">
              <a:lnSpc>
                <a:spcPts val="1419"/>
              </a:lnSpc>
            </a:pPr>
            <a:r>
              <a:rPr lang="en-US" kern="0" dirty="0">
                <a:solidFill>
                  <a:prstClr val="white"/>
                </a:solidFill>
              </a:rPr>
              <a:t>QC tracking </a:t>
            </a:r>
            <a:endParaRPr kern="0" spc="-6" dirty="0">
              <a:solidFill>
                <a:prstClr val="white"/>
              </a:solidFill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957E01C4-82D0-1182-1FBA-075EA2654FC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829230" y="6536275"/>
            <a:ext cx="362342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04" defTabSz="554492">
              <a:lnSpc>
                <a:spcPts val="1513"/>
              </a:lnSpc>
            </a:pPr>
            <a:fld id="{81D60167-4931-47E6-BA6A-407CBD079E47}" type="slidenum">
              <a:rPr kern="0" spc="-30" dirty="0">
                <a:solidFill>
                  <a:prstClr val="white"/>
                </a:solidFill>
              </a:rPr>
              <a:pPr marL="23104" defTabSz="554492">
                <a:lnSpc>
                  <a:spcPts val="1513"/>
                </a:lnSpc>
              </a:pPr>
              <a:t>5</a:t>
            </a:fld>
            <a:endParaRPr kern="0" spc="-30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0DB5E756-32B4-2299-B625-3BAB26E077BD}"/>
                  </a:ext>
                </a:extLst>
              </p:cNvPr>
              <p:cNvSpPr txBox="1"/>
              <p:nvPr/>
            </p:nvSpPr>
            <p:spPr>
              <a:xfrm>
                <a:off x="412447" y="1349652"/>
                <a:ext cx="10766405" cy="3648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Our input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⟩"/>
                            <m:ctrlPr>
                              <a:rPr lang="en-AU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m:rPr>
                                <m:sty m:val="p"/>
                              </m:rPr>
                              <a:rPr lang="en-US" altLang="zh-CN" sz="1940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Ψ</m:t>
                            </m:r>
                          </m:e>
                        </m:d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sub>
                    </m:sSub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 is </a:t>
                </a:r>
                <a14:m>
                  <m:oMath xmlns:m="http://schemas.openxmlformats.org/officeDocument/2006/math"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1,1,…,1</m:t>
                            </m:r>
                          </m:e>
                        </m:d>
                      </m:e>
                      <m:sup>
                        <m:r>
                          <m:rPr>
                            <m:sty m:val="p"/>
                          </m:r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</m:sup>
                    </m:sSup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, which is just a superposition of </a:t>
                </a:r>
                <a14:m>
                  <m:oMath xmlns:m="http://schemas.openxmlformats.org/officeDocument/2006/math"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 qubits. Let’s call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⟩"/>
                            <m:ctrlPr>
                              <a:rPr lang="en-AU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m:rPr>
                                <m:sty m:val="p"/>
                              </m:rPr>
                              <a:rPr lang="en-US" altLang="zh-CN" sz="1940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Ψ</m:t>
                            </m:r>
                          </m:e>
                        </m:d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sub>
                    </m:sSub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⟩"/>
                            <m:ctrlPr>
                              <a:rPr lang="en-AU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sub>
                    </m:sSub>
                  </m:oMath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Our block encoding circuit: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AU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p>
                                <m:sSup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𝑎𝑊</m:t>
                          </m:r>
                        </m:sub>
                      </m:sSub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AU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Ψ</m:t>
                              </m:r>
                            </m:e>
                          </m:d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𝐽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AU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p>
                                <m:sSup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𝑎𝑊</m:t>
                          </m:r>
                        </m:sub>
                      </m:sSub>
                      <m:f>
                        <m:f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phys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AU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b>
                          </m:sSub>
                        </m:num>
                        <m:den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3⋅</m:t>
                          </m:r>
                          <m:sSup>
                            <m:sSup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rad>
                      <m:d>
                        <m:dPr>
                          <m:begChr m:val=""/>
                          <m:endChr m:val="⟩"/>
                          <m:ctrlPr>
                            <a:rPr lang="en-AU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m:rPr>
                              <m:sty m:val="p"/>
                            </m:r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bad</m:t>
                          </m:r>
                        </m:e>
                      </m:d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The projector for good subspace is: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zh-CN" sz="1940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sSup>
                            <m:sSup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sup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</m:sSup>
                        </m:e>
                      </m:d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⟨"/>
                              <m:endChr m:val=""/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p>
                              </m:sSup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e>
                          </m:d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𝑎𝑊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⊗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𝐽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 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zh-CN" sz="1940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AU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p>
                                <m:sSupPr>
                                  <m:ctrlP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e>
                                <m:sup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p>
                              </m:sSup>
                            </m:e>
                          </m:d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𝑎𝑊</m:t>
                          </m:r>
                        </m:sub>
                      </m:sSub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AU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m:rPr>
                                  <m:sty m:val="p"/>
                                </m:rPr>
                                <a:rPr lang="en-US" altLang="zh-CN" sz="1940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Ψ</m:t>
                              </m:r>
                            </m:e>
                          </m:d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𝐽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phys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AU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r>
                                    <a:rPr lang="en-US" altLang="zh-CN" sz="1940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sub>
                          </m:sSub>
                        </m:num>
                        <m:den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3⋅</m:t>
                          </m:r>
                          <m:sSup>
                            <m:sSupPr>
                              <m:ctrlP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altLang="zh-CN" sz="1940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The projector for bad subspace is: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zh-CN" sz="1940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altLang="zh-CN" sz="1940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zh-CN" sz="1940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e>
                        <m:sub>
                          <m:r>
                            <a:rPr lang="en-US" altLang="zh-CN" sz="1940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sub>
                      </m:sSub>
                    </m:oMath>
                  </m:oMathPara>
                </a14:m>
                <a:endParaRPr lang="en-US" altLang="zh-CN" sz="1940" kern="0" dirty="0">
                  <a:solidFill>
                    <a:prstClr val="white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0DB5E756-32B4-2299-B625-3BAB26E077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7" y="1349652"/>
                <a:ext cx="10766405" cy="3648435"/>
              </a:xfrm>
              <a:prstGeom prst="rect">
                <a:avLst/>
              </a:prstGeom>
              <a:blipFill>
                <a:blip r:embed="rId3"/>
                <a:stretch>
                  <a:fillRect l="-453" t="-1218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47151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06BB0-E78C-BEFB-E026-CCB41E778A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387434B-72B4-9608-973B-3F9D388E38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947" y="139247"/>
            <a:ext cx="11136944" cy="607325"/>
          </a:xfrm>
          <a:prstGeom prst="rect">
            <a:avLst/>
          </a:prstGeom>
        </p:spPr>
        <p:txBody>
          <a:bodyPr vert="horz" wrap="square" lIns="0" tIns="10012" rIns="0" bIns="0" rtlCol="0">
            <a:spAutoFit/>
          </a:bodyPr>
          <a:lstStyle/>
          <a:p>
            <a:pPr marL="7701">
              <a:spcBef>
                <a:spcPts val="79"/>
              </a:spcBef>
            </a:pPr>
            <a:r>
              <a:rPr lang="en-US" sz="3881" dirty="0"/>
              <a:t>Block encode a general matrix</a:t>
            </a:r>
            <a:endParaRPr sz="3881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014AC4C8-B247-6920-6EC4-A915F080627F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57537" y="6531953"/>
            <a:ext cx="3809829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01" defTabSz="554492">
              <a:lnSpc>
                <a:spcPts val="1419"/>
              </a:lnSpc>
            </a:pPr>
            <a:r>
              <a:rPr lang="en-US" kern="0" dirty="0">
                <a:solidFill>
                  <a:prstClr val="white"/>
                </a:solidFill>
              </a:rPr>
              <a:t>QC tracking </a:t>
            </a:r>
            <a:endParaRPr kern="0" spc="-6" dirty="0">
              <a:solidFill>
                <a:prstClr val="white"/>
              </a:solidFill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729F6F8E-5645-EBE7-DF17-55ECADE6AB87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829230" y="6536275"/>
            <a:ext cx="362342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04" defTabSz="554492">
              <a:lnSpc>
                <a:spcPts val="1513"/>
              </a:lnSpc>
            </a:pPr>
            <a:fld id="{81D60167-4931-47E6-BA6A-407CBD079E47}" type="slidenum">
              <a:rPr kern="0" spc="-30" dirty="0">
                <a:solidFill>
                  <a:prstClr val="white"/>
                </a:solidFill>
              </a:rPr>
              <a:pPr marL="23104" defTabSz="554492">
                <a:lnSpc>
                  <a:spcPts val="1513"/>
                </a:lnSpc>
              </a:pPr>
              <a:t>6</a:t>
            </a:fld>
            <a:endParaRPr kern="0" spc="-30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8EE64399-9141-2476-D72C-92EE8C8AE5C5}"/>
                  </a:ext>
                </a:extLst>
              </p:cNvPr>
              <p:cNvSpPr txBox="1"/>
              <p:nvPr/>
            </p:nvSpPr>
            <p:spPr>
              <a:xfrm>
                <a:off x="412447" y="1349651"/>
                <a:ext cx="10766405" cy="4962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US" altLang="zh-CN" sz="1940" kern="0" dirty="0">
                    <a:solidFill>
                      <a:prstClr val="black"/>
                    </a:solidFill>
                    <a:latin typeface="Calibri"/>
                  </a:rPr>
                  <a:t>Implementing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−2</m:t>
                    </m:r>
                    <m:d>
                      <m:dPr>
                        <m:begChr m:val=""/>
                        <m:endChr m:val="⟩"/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sSup>
                          <m:sSup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p>
                        </m:sSup>
                      </m:e>
                    </m:d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⟨"/>
                            <m:endChr m:val=""/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sup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p>
                            </m:sSup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</m:d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𝑎𝑊</m:t>
                        </m:r>
                      </m:sub>
                    </m:sSub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⊗</m:t>
                    </m:r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𝐽</m:t>
                        </m:r>
                      </m:sub>
                    </m:sSub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"/>
                  </a:rPr>
                  <a:t> in circuit. This is basically flip the phase in front of the good branch:</a:t>
                </a:r>
              </a:p>
              <a:p>
                <a:pPr marL="450525" indent="-173279" defTabSz="554492">
                  <a:spcBef>
                    <a:spcPts val="364"/>
                  </a:spcBef>
                  <a:spcAft>
                    <a:spcPts val="364"/>
                  </a:spcAft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  <m:sup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𝑎𝑊</m:t>
                        </m:r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sSub>
                          <m:sSub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sSub>
                          <m:sSub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sub>
                    </m:sSub>
                    <m:sSup>
                      <m:sSup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p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d>
                      <m:d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sSub>
                          <m:sSub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sSub>
                          <m:sSub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sub>
                    </m:sSub>
                  </m:oMath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450525" lvl="2" indent="-173279" defTabSz="554492">
                  <a:spcBef>
                    <a:spcPts val="364"/>
                  </a:spcBef>
                  <a:spcAft>
                    <a:spcPts val="364"/>
                  </a:spcAft>
                  <a:buFont typeface="Wingdings" panose="05000000000000000000" pitchFamily="2" charset="2"/>
                  <a:buChar char="Ø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Because </a:t>
                </a:r>
                <a14:m>
                  <m:oMath xmlns:m="http://schemas.openxmlformats.org/officeDocument/2006/math"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 gate does </a:t>
                </a:r>
                <a14:m>
                  <m:oMath xmlns:m="http://schemas.openxmlformats.org/officeDocument/2006/math">
                    <m:d>
                      <m:dPr>
                        <m:begChr m:val=""/>
                        <m:endChr m:val="⟩"/>
                        <m:ctrlPr>
                          <a:rPr lang="en-AU" altLang="zh-CN" sz="1940" i="1" kern="0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940" i="1" kern="0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|0</m:t>
                        </m:r>
                      </m:e>
                    </m:d>
                    <m:r>
                      <a:rPr lang="en-AU" altLang="zh-CN" sz="1940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↦</m:t>
                    </m:r>
                    <m:d>
                      <m:dPr>
                        <m:begChr m:val=""/>
                        <m:endChr m:val="⟩"/>
                        <m:ctrlPr>
                          <a:rPr lang="en-AU" altLang="zh-CN" sz="1940" i="1" kern="0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940" i="1" kern="0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|0</m:t>
                        </m:r>
                      </m:e>
                    </m:d>
                    <m:r>
                      <a:rPr lang="en-AU" altLang="zh-CN" sz="1940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"/>
                        <m:endChr m:val="⟩"/>
                        <m:ctrlPr>
                          <a:rPr lang="en-AU" altLang="zh-CN" sz="1940" i="1" kern="0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940" i="1" kern="0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|1</m:t>
                        </m:r>
                      </m:e>
                    </m:d>
                    <m:r>
                      <a:rPr lang="en-AU" altLang="zh-CN" sz="1940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↦</m:t>
                    </m:r>
                    <m:r>
                      <a:rPr lang="en-US" altLang="zh-CN" sz="1940" i="1" kern="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"/>
                        <m:endChr m:val="⟩"/>
                        <m:ctrlPr>
                          <a:rPr lang="en-AU" altLang="zh-CN" sz="1940" i="1" kern="0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940" i="1" kern="0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|1</m:t>
                        </m:r>
                      </m:e>
                    </m:d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, multi-controlled Z gate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p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𝑍</m:t>
                    </m:r>
                    <m:d>
                      <m:d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e>
                    </m:d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 does:</a:t>
                </a:r>
              </a:p>
              <a:p>
                <a:pPr marL="277246" lvl="2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⟩"/>
                          <m:ctrlPr>
                            <a:rPr lang="en-AU" altLang="zh-CN" sz="1940" i="1" kern="0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|11…10</m:t>
                          </m:r>
                        </m:e>
                      </m:d>
                      <m:r>
                        <a:rPr lang="en-AU" altLang="zh-CN" sz="1940" i="1" kern="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↦</m:t>
                      </m:r>
                      <m:d>
                        <m:dPr>
                          <m:begChr m:val=""/>
                          <m:endChr m:val="⟩"/>
                          <m:ctrlPr>
                            <a:rPr lang="en-AU" altLang="zh-CN" sz="1940" i="1" kern="0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|11…10</m:t>
                          </m:r>
                        </m:e>
                      </m:d>
                      <m:r>
                        <a:rPr lang="en-AU" altLang="zh-CN" sz="1940" i="1" kern="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d>
                        <m:dPr>
                          <m:begChr m:val=""/>
                          <m:endChr m:val="⟩"/>
                          <m:ctrlPr>
                            <a:rPr lang="en-AU" altLang="zh-CN" sz="1940" i="1" kern="0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|11…11</m:t>
                          </m:r>
                        </m:e>
                      </m:d>
                      <m:r>
                        <a:rPr lang="en-AU" altLang="zh-CN" sz="1940" i="1" kern="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↦</m:t>
                      </m:r>
                      <m:r>
                        <a:rPr lang="en-US" altLang="zh-CN" sz="1940" i="1" kern="0" dirty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begChr m:val=""/>
                          <m:endChr m:val="⟩"/>
                          <m:ctrlPr>
                            <a:rPr lang="en-AU" altLang="zh-CN" sz="1940" i="1" kern="0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940" i="1" kern="0" dirty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|11…11</m:t>
                          </m:r>
                        </m:e>
                      </m:d>
                    </m:oMath>
                  </m:oMathPara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Implementing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1940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Φ</m:t>
                        </m:r>
                      </m:sub>
                    </m:sSub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=2</m:t>
                    </m:r>
                    <m:d>
                      <m:dPr>
                        <m:begChr m:val=""/>
                        <m:endChr m:val="⟩"/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m:rPr>
                            <m:sty m:val="p"/>
                          </m:rPr>
                          <a:rPr lang="en-US" altLang="zh-CN" sz="1940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Φ</m:t>
                        </m:r>
                      </m:e>
                    </m:d>
                    <m:d>
                      <m:dPr>
                        <m:begChr m:val="⟨"/>
                        <m:endChr m:val=""/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altLang="zh-CN" sz="1940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Φ</m:t>
                        </m:r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</m:e>
                    </m:d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450525" indent="-173279" defTabSz="554492">
                  <a:spcBef>
                    <a:spcPts val="364"/>
                  </a:spcBef>
                  <a:spcAft>
                    <a:spcPts val="364"/>
                  </a:spcAft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d>
                      <m:dPr>
                        <m:begChr m:val=""/>
                        <m:endChr m:val="⟩"/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m:rPr>
                            <m:sty m:val="p"/>
                          </m:rPr>
                          <a:rPr lang="en-US" altLang="zh-CN" sz="1940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Φ</m:t>
                        </m:r>
                      </m:e>
                    </m:d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sub>
                    </m:sSub>
                    <m:d>
                      <m:d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𝑎𝑊</m:t>
                            </m:r>
                          </m:sub>
                        </m:s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⊗</m:t>
                        </m:r>
                        <m:sSubSup>
                          <m:sSubSup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𝐽</m:t>
                            </m:r>
                          </m:sub>
                          <m:sup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⊗</m:t>
                            </m:r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p>
                        </m:sSubSup>
                      </m:e>
                    </m:d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⟩"/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sSup>
                              <m:sSupPr>
                                <m:ctrlP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1940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sup>
                                <m:r>
                                  <m:rPr>
                                    <m:sty m:val="p"/>
                                  </m:rPr>
                                  <a:rPr lang="en-US" altLang="zh-CN" sz="1940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m</m:t>
                                </m:r>
                              </m:sup>
                            </m:sSup>
                          </m:e>
                        </m:d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𝑎𝑊</m:t>
                        </m:r>
                      </m:sub>
                    </m:sSub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⟩"/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sSup>
                              <m:sSupPr>
                                <m:ctrlP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1940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sup>
                                <m:r>
                                  <m:rPr>
                                    <m:sty m:val="p"/>
                                  </m:rPr>
                                  <a:rPr lang="en-US" altLang="zh-CN" sz="1940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  <m:t>n</m:t>
                                </m:r>
                              </m:sup>
                            </m:sSup>
                          </m:e>
                        </m:d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𝐽</m:t>
                        </m:r>
                      </m:sub>
                    </m:sSub>
                  </m:oMath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450525" lvl="2" indent="-173279" defTabSz="554492">
                  <a:spcBef>
                    <a:spcPts val="364"/>
                  </a:spcBef>
                  <a:spcAft>
                    <a:spcPts val="364"/>
                  </a:spcAft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altLang="zh-CN" sz="1940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Φ</m:t>
                        </m:r>
                      </m:sub>
                    </m:sSub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𝐹</m:t>
                        </m:r>
                      </m:sub>
                    </m:sSub>
                    <m:d>
                      <m:d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𝑎𝑊</m:t>
                            </m:r>
                          </m:sub>
                        </m:s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⊗</m:t>
                        </m:r>
                        <m:sSubSup>
                          <m:sSubSup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𝐽</m:t>
                            </m:r>
                          </m:sub>
                          <m:sup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⊗</m:t>
                            </m:r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p>
                        </m:sSubSup>
                      </m:e>
                    </m:d>
                    <m:d>
                      <m:d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d>
                          <m:dPr>
                            <m:begChr m:val=""/>
                            <m:endChr m:val="⟩"/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|</m:t>
                            </m:r>
                            <m:sSup>
                              <m:sSupPr>
                                <m:ctrlP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sup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e>
                        </m:d>
                        <m:d>
                          <m:dPr>
                            <m:begChr m:val="⟨"/>
                            <m:endChr m:val=""/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sup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|</m:t>
                            </m:r>
                          </m:e>
                        </m:d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</m:d>
                    <m:d>
                      <m:d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  <m:t>𝑎𝑊</m:t>
                            </m:r>
                          </m:sub>
                        </m:s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⊗</m:t>
                        </m:r>
                        <m:sSubSup>
                          <m:sSubSupPr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𝐽</m:t>
                            </m:r>
                          </m:sub>
                          <m:sup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⊗</m:t>
                            </m:r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p>
                        </m:sSubSup>
                      </m:e>
                    </m:d>
                    <m:sSubSup>
                      <m:sSubSup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𝐹</m:t>
                        </m:r>
                      </m:sub>
                      <m:sup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†</m:t>
                        </m:r>
                      </m:sup>
                    </m:sSubSup>
                  </m:oMath>
                </a14:m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450525" lvl="2" indent="-173279" defTabSz="554492">
                  <a:spcBef>
                    <a:spcPts val="364"/>
                  </a:spcBef>
                  <a:spcAft>
                    <a:spcPts val="364"/>
                  </a:spcAft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d>
                          <m:dPr>
                            <m:begChr m:val=""/>
                            <m:endChr m:val="⟩"/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|</m:t>
                            </m:r>
                            <m:sSup>
                              <m:sSupPr>
                                <m:ctrlP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sup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e>
                        </m:d>
                        <m:d>
                          <m:dPr>
                            <m:begChr m:val="⟨"/>
                            <m:endChr m:val=""/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sup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|</m:t>
                            </m:r>
                          </m:e>
                        </m:d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e>
                    </m:d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 is implemented as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  <m:d>
                          <m:dPr>
                            <m:begChr m:val=""/>
                            <m:endChr m:val="⟩"/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|</m:t>
                            </m:r>
                            <m:sSup>
                              <m:sSupPr>
                                <m:ctrlP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sup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</m:e>
                        </m:d>
                        <m:d>
                          <m:dPr>
                            <m:begChr m:val="⟨"/>
                            <m:endChr m:val=""/>
                            <m:ctrlP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sup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𝑚</m:t>
                                </m:r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altLang="zh-CN" sz="1940" i="1" kern="0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</m:sup>
                            </m:sSup>
                            <m:r>
                              <a:rPr lang="en-US" altLang="zh-CN" sz="1940" i="1" kern="0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|</m:t>
                            </m:r>
                          </m:e>
                        </m:d>
                      </m:e>
                    </m:d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 in real circuit, which is multi-controlled </a:t>
                </a:r>
                <a14:m>
                  <m:oMath xmlns:m="http://schemas.openxmlformats.org/officeDocument/2006/math">
                    <m:r>
                      <a:rPr lang="en-US" altLang="zh-CN" sz="1940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 gate like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zh-CN" sz="1940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AU" altLang="zh-CN" sz="1940" kern="0" dirty="0">
                    <a:solidFill>
                      <a:prstClr val="black"/>
                    </a:solidFill>
                    <a:latin typeface="Calibri (Body)"/>
                  </a:rPr>
                  <a:t> but you apply on all qubits. The overall minus sign is physically irrelevant.</a:t>
                </a: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US" altLang="zh-CN" sz="1940" kern="0" dirty="0">
                    <a:solidFill>
                      <a:prstClr val="black"/>
                    </a:solidFill>
                    <a:latin typeface="Calibri (Body)"/>
                  </a:rPr>
                  <a:t>Amplitude amplification is mathematically sensible, but for FABLE it is not a cheap trick. ​</a:t>
                </a: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940" kern="0" dirty="0">
                  <a:solidFill>
                    <a:prstClr val="black"/>
                  </a:solidFill>
                  <a:latin typeface="Calibri (Body)"/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8EE64399-9141-2476-D72C-92EE8C8AE5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7" y="1349651"/>
                <a:ext cx="10766405" cy="4962320"/>
              </a:xfrm>
              <a:prstGeom prst="rect">
                <a:avLst/>
              </a:prstGeom>
              <a:blipFill>
                <a:blip r:embed="rId2"/>
                <a:stretch>
                  <a:fillRect l="-453" t="-9091" r="-79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2594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C0816-A279-D012-98DA-F48E3EE2A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0AE1C05-F29E-49D7-4393-63D2964A30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947" y="139247"/>
            <a:ext cx="11136944" cy="607325"/>
          </a:xfrm>
          <a:prstGeom prst="rect">
            <a:avLst/>
          </a:prstGeom>
        </p:spPr>
        <p:txBody>
          <a:bodyPr vert="horz" wrap="square" lIns="0" tIns="10012" rIns="0" bIns="0" rtlCol="0">
            <a:spAutoFit/>
          </a:bodyPr>
          <a:lstStyle/>
          <a:p>
            <a:pPr marL="7701">
              <a:spcBef>
                <a:spcPts val="79"/>
              </a:spcBef>
            </a:pPr>
            <a:r>
              <a:rPr lang="en-US" sz="3881" dirty="0"/>
              <a:t>Block encoding with LCU</a:t>
            </a:r>
            <a:endParaRPr sz="3881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B30FC192-A287-89A9-01F6-45F1F3BFB863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57537" y="6531953"/>
            <a:ext cx="3809829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01" defTabSz="554492">
              <a:lnSpc>
                <a:spcPts val="1419"/>
              </a:lnSpc>
            </a:pPr>
            <a:r>
              <a:rPr lang="en-US" kern="0" dirty="0">
                <a:solidFill>
                  <a:prstClr val="white"/>
                </a:solidFill>
              </a:rPr>
              <a:t>QC tracking </a:t>
            </a:r>
            <a:endParaRPr kern="0" spc="-6" dirty="0">
              <a:solidFill>
                <a:prstClr val="white"/>
              </a:solidFill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2F78DD07-561B-B520-EA86-AA7609A3B0D3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829230" y="6536275"/>
            <a:ext cx="273777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04" defTabSz="554492">
              <a:lnSpc>
                <a:spcPts val="1513"/>
              </a:lnSpc>
            </a:pPr>
            <a:fld id="{81D60167-4931-47E6-BA6A-407CBD079E47}" type="slidenum">
              <a:rPr kern="0" spc="-30" dirty="0">
                <a:solidFill>
                  <a:prstClr val="white"/>
                </a:solidFill>
              </a:rPr>
              <a:pPr marL="23104" defTabSz="554492">
                <a:lnSpc>
                  <a:spcPts val="1513"/>
                </a:lnSpc>
              </a:pPr>
              <a:t>7</a:t>
            </a:fld>
            <a:endParaRPr kern="0" spc="-30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ECC5093-CA37-6A2A-3CB0-8E3A0DF3123E}"/>
                  </a:ext>
                </a:extLst>
              </p:cNvPr>
              <p:cNvSpPr txBox="1"/>
              <p:nvPr/>
            </p:nvSpPr>
            <p:spPr>
              <a:xfrm>
                <a:off x="412447" y="1349651"/>
                <a:ext cx="11136944" cy="53598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Liner combination of </a:t>
                </a:r>
                <a:r>
                  <a:rPr lang="en-AU" altLang="zh-CN" sz="1698" kern="0" dirty="0" err="1">
                    <a:solidFill>
                      <a:prstClr val="black"/>
                    </a:solidFill>
                    <a:latin typeface="Calibri (Body)"/>
                  </a:rPr>
                  <a:t>unitaries</a:t>
                </a: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 (LCU) decomposition of matrix A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with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being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real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positive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coeffs</m:t>
                      </m:r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Define the prepare </a:t>
                </a:r>
                <a:r>
                  <a:rPr lang="en-AU" altLang="zh-CN" sz="1698" kern="0" dirty="0">
                    <a:solidFill>
                      <a:prstClr val="black"/>
                    </a:solidFill>
                    <a:latin typeface="Calibri"/>
                  </a:rPr>
                  <a:t>operator (</a:t>
                </a:r>
                <a:r>
                  <a:rPr lang="en-US" altLang="zh-CN" sz="1698" kern="0" dirty="0">
                    <a:solidFill>
                      <a:prstClr val="black"/>
                    </a:solidFill>
                    <a:latin typeface="Calibri"/>
                  </a:rPr>
                  <a:t>which </a:t>
                </a:r>
                <a:r>
                  <a:rPr lang="en-US" altLang="zh-CN" sz="1698" kern="0" dirty="0">
                    <a:solidFill>
                      <a:sysClr val="windowText" lastClr="000000"/>
                    </a:solidFill>
                    <a:latin typeface="Calibri"/>
                  </a:rPr>
                  <a:t>prepares a state whose amplitudes are determined by the coefficients of the LCU)</a:t>
                </a:r>
                <a:r>
                  <a:rPr lang="en-AU" altLang="zh-CN" sz="1698" kern="0" dirty="0">
                    <a:solidFill>
                      <a:prstClr val="black"/>
                    </a:solidFill>
                    <a:latin typeface="Calibri"/>
                  </a:rPr>
                  <a:t>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PREP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|0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  <m:e>
                          <m:rad>
                            <m:radPr>
                              <m:degHide m:val="on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|"/>
                                      <m:endChr m:val="|"/>
                                      <m:ctrlP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zh-CN" sz="1698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CN" sz="1698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𝛼</m:t>
                                          </m:r>
                                        </m:e>
                                        <m:sub>
                                          <m:r>
                                            <a:rPr lang="en-US" altLang="zh-CN" sz="1698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e>
                                  </m:d>
                                </m:num>
                                <m:den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den>
                              </m:f>
                            </m:e>
                          </m:rad>
                          <m:d>
                            <m:dPr>
                              <m:begChr m:val=""/>
                              <m:endChr m:val="⟩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e>
                      </m:nary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 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The select </a:t>
                </a:r>
                <a:r>
                  <a:rPr lang="en-AU" altLang="zh-CN" sz="1698" kern="0" dirty="0">
                    <a:solidFill>
                      <a:prstClr val="black"/>
                    </a:solidFill>
                    <a:latin typeface="Calibri"/>
                  </a:rPr>
                  <a:t>operator (which </a:t>
                </a:r>
                <a:r>
                  <a:rPr lang="en-US" altLang="zh-CN" sz="1698" kern="0" dirty="0">
                    <a:solidFill>
                      <a:sysClr val="windowText" lastClr="000000"/>
                    </a:solidFill>
                    <a:latin typeface="Calibri"/>
                  </a:rPr>
                  <a:t>selects which unitary is applied)</a:t>
                </a:r>
                <a:r>
                  <a:rPr lang="en-AU" altLang="zh-CN" sz="1698" kern="0" dirty="0">
                    <a:solidFill>
                      <a:prstClr val="black"/>
                    </a:solidFill>
                    <a:latin typeface="Calibri"/>
                  </a:rPr>
                  <a:t>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SEL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Combine PREP and SEL operator: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AU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sSup>
                            <m:sSup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1698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PREP</m:t>
                              </m:r>
                            </m:e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†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SEL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PREP</m:t>
                          </m:r>
                        </m:e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d>
                        <m:dPr>
                          <m:begChr m:val=""/>
                          <m:endChr m:val="⟩"/>
                          <m:ctrlPr>
                            <a:rPr lang="en-AU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brk m:alnAt="7"/>
                                </m:r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sub>
                        <m:sup/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AU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  <m:e>
                              <m:rad>
                                <m:radPr>
                                  <m:degHide m:val="on"/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f>
                                    <m:fPr>
                                      <m:ctrlP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begChr m:val="|"/>
                                          <m:endChr m:val="|"/>
                                          <m:ctrlPr>
                                            <a:rPr lang="en-US" altLang="zh-CN" sz="1698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𝛼</m:t>
                                              </m:r>
                                            </m:e>
                                            <m:sub>
                                              <m:sSup>
                                                <m:sSupPr>
                                                  <m:ctrlPr>
                                                    <a:rPr lang="en-US" altLang="zh-CN" sz="1698" i="1" kern="0">
                                                      <a:solidFill>
                                                        <a:prstClr val="black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en-US" altLang="zh-CN" sz="1698" i="1" kern="0">
                                                      <a:solidFill>
                                                        <a:prstClr val="black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lang="en-US" altLang="zh-CN" sz="1698" i="1" kern="0">
                                                      <a:solidFill>
                                                        <a:prstClr val="black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′</m:t>
                                                  </m:r>
                                                </m:sup>
                                              </m:sSup>
                                            </m:sub>
                                          </m:sSub>
                                        </m:e>
                                      </m:d>
                                    </m:num>
                                    <m:den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𝜆</m:t>
                                      </m:r>
                                    </m:den>
                                  </m:f>
                                </m:e>
                              </m:rad>
                              <m:r>
                                <m:rPr>
                                  <m:sty m:val="p"/>
                                </m:r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SEL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f>
                                    <m:fPr>
                                      <m:ctrlP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begChr m:val="|"/>
                                          <m:endChr m:val="|"/>
                                          <m:ctrlPr>
                                            <a:rPr lang="en-US" altLang="zh-CN" sz="1698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𝛼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𝑘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num>
                                    <m:den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𝜆</m:t>
                                      </m:r>
                                    </m:den>
                                  </m:f>
                                </m:e>
                              </m:rad>
                            </m:e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e>
                      </m:nary>
                      <m:d>
                        <m:dPr>
                          <m:begChr m:val=""/>
                          <m:endChr m:val="⟩"/>
                          <m:ctrlPr>
                            <a:rPr lang="en-AU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brk m:alnAt="7"/>
                                </m:r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sub>
                        <m:sup/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AU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d>
                                        <m:dPr>
                                          <m:begChr m:val="|"/>
                                          <m:endChr m:val="|"/>
                                          <m:ctrlPr>
                                            <a:rPr lang="en-US" altLang="zh-CN" sz="1698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𝛼</m:t>
                                              </m:r>
                                            </m:e>
                                            <m:sub>
                                              <m:sSup>
                                                <m:sSupPr>
                                                  <m:ctrlPr>
                                                    <a:rPr lang="en-US" altLang="zh-CN" sz="1698" i="1" kern="0">
                                                      <a:solidFill>
                                                        <a:prstClr val="black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en-US" altLang="zh-CN" sz="1698" i="1" kern="0">
                                                      <a:solidFill>
                                                        <a:prstClr val="black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lang="en-US" altLang="zh-CN" sz="1698" i="1" kern="0">
                                                      <a:solidFill>
                                                        <a:prstClr val="black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′</m:t>
                                                  </m:r>
                                                </m:sup>
                                              </m:sSup>
                                            </m:sub>
                                          </m:sSub>
                                          <m:r>
                                            <a:rPr lang="en-US" altLang="zh-CN" sz="1698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||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𝛼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𝑘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rad>
                                </m:num>
                                <m:den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den>
                              </m:f>
                              <m:r>
                                <m:rPr>
                                  <m:sty m:val="p"/>
                                </m:r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SEL</m:t>
                              </m:r>
                            </m:e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e>
                      </m:nary>
                      <m:d>
                        <m:dPr>
                          <m:begChr m:val=""/>
                          <m:endChr m:val="⟩"/>
                          <m:ctrlPr>
                            <a:rPr lang="en-AU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p>
                            <m:sSup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brk m:alnAt="7"/>
                                </m:r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sub>
                        <m:sup/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AU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  <m:e>
                              <m:f>
                                <m:f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d>
                                        <m:dPr>
                                          <m:begChr m:val="|"/>
                                          <m:endChr m:val="|"/>
                                          <m:ctrlPr>
                                            <a:rPr lang="en-US" altLang="zh-CN" sz="1698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𝛼</m:t>
                                              </m:r>
                                            </m:e>
                                            <m:sub>
                                              <m:sSup>
                                                <m:sSupPr>
                                                  <m:ctrlPr>
                                                    <a:rPr lang="en-US" altLang="zh-CN" sz="1698" i="1" kern="0">
                                                      <a:solidFill>
                                                        <a:prstClr val="black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lang="en-US" altLang="zh-CN" sz="1698" i="1" kern="0">
                                                      <a:solidFill>
                                                        <a:prstClr val="black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𝑘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lang="en-US" altLang="zh-CN" sz="1698" i="1" kern="0">
                                                      <a:solidFill>
                                                        <a:prstClr val="black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′</m:t>
                                                  </m:r>
                                                </m:sup>
                                              </m:sSup>
                                            </m:sub>
                                          </m:sSub>
                                          <m:r>
                                            <a:rPr lang="en-US" altLang="zh-CN" sz="1698" i="1" kern="0">
                                              <a:solidFill>
                                                <a:prstClr val="black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||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𝛼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zh-CN" sz="1698" i="1" kern="0">
                                                  <a:solidFill>
                                                    <a:prstClr val="black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𝑘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rad>
                                </m:num>
                                <m:den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𝜆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  <m:sSub>
                            <m:sSub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  <m:d>
                        <m:dPr>
                          <m:begChr m:val=""/>
                          <m:endChr m:val="⟩"/>
                          <m:ctrlPr>
                            <a:rPr lang="en-AU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  <m:sup/>
                        <m:e>
                          <m:f>
                            <m:f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𝑈</m:t>
                                  </m:r>
                                </m:e>
                                <m:sub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den>
                          </m:f>
                        </m:e>
                      </m:nary>
                      <m:d>
                        <m:dPr>
                          <m:begChr m:val=""/>
                          <m:endChr m:val="⟩"/>
                          <m:ctrlPr>
                            <a:rPr lang="en-AU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</m:den>
                      </m:f>
                      <m:d>
                        <m:dPr>
                          <m:begChr m:val=""/>
                          <m:endChr m:val="⟩"/>
                          <m:ctrlPr>
                            <a:rPr lang="en-AU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450525" lvl="1" indent="-173279" defTabSz="554492">
                  <a:buFont typeface="Arial" panose="020B0604020202020204" pitchFamily="34" charset="0"/>
                  <a:buChar char="•"/>
                </a:pPr>
                <a:endParaRPr lang="zh-CN" altLang="en-US" sz="1698" kern="0" dirty="0">
                  <a:solidFill>
                    <a:prstClr val="white"/>
                  </a:solidFill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2ECC5093-CA37-6A2A-3CB0-8E3A0DF312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7" y="1349651"/>
                <a:ext cx="11136944" cy="5359801"/>
              </a:xfrm>
              <a:prstGeom prst="rect">
                <a:avLst/>
              </a:prstGeom>
              <a:blipFill>
                <a:blip r:embed="rId2"/>
                <a:stretch>
                  <a:fillRect l="-274" t="-3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文本框 2">
            <a:extLst>
              <a:ext uri="{FF2B5EF4-FFF2-40B4-BE49-F238E27FC236}">
                <a16:creationId xmlns:a16="http://schemas.microsoft.com/office/drawing/2014/main" id="{D8EC4D9F-D0D3-D622-C6F7-0F809991E44D}"/>
              </a:ext>
            </a:extLst>
          </p:cNvPr>
          <p:cNvSpPr txBox="1"/>
          <p:nvPr/>
        </p:nvSpPr>
        <p:spPr>
          <a:xfrm>
            <a:off x="8591219" y="3059338"/>
            <a:ext cx="2495218" cy="31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554492"/>
            <a:r>
              <a:rPr lang="zh-CN" altLang="en-US" sz="1455" kern="0" dirty="0">
                <a:solidFill>
                  <a:sysClr val="windowText" lastClr="000000"/>
                </a:solidFill>
              </a:rPr>
              <a:t>MottonenStatePreparation</a:t>
            </a:r>
          </a:p>
        </p:txBody>
      </p:sp>
    </p:spTree>
    <p:extLst>
      <p:ext uri="{BB962C8B-B14F-4D97-AF65-F5344CB8AC3E}">
        <p14:creationId xmlns:p14="http://schemas.microsoft.com/office/powerpoint/2010/main" val="1485154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9E643-6875-EE6F-4592-24838EE93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71DE6E0B-6BCF-55D8-F751-2F11481D4B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947" y="139247"/>
            <a:ext cx="11136944" cy="607325"/>
          </a:xfrm>
          <a:prstGeom prst="rect">
            <a:avLst/>
          </a:prstGeom>
        </p:spPr>
        <p:txBody>
          <a:bodyPr vert="horz" wrap="square" lIns="0" tIns="10012" rIns="0" bIns="0" rtlCol="0">
            <a:spAutoFit/>
          </a:bodyPr>
          <a:lstStyle/>
          <a:p>
            <a:pPr marL="7701">
              <a:spcBef>
                <a:spcPts val="79"/>
              </a:spcBef>
            </a:pPr>
            <a:r>
              <a:rPr lang="en-US" sz="3881" dirty="0"/>
              <a:t>Block encoding with LCU</a:t>
            </a:r>
            <a:endParaRPr sz="3881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48A7B408-C2B6-A4E6-75D4-C007DECBA89E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57537" y="6531953"/>
            <a:ext cx="3809829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01" defTabSz="554492">
              <a:lnSpc>
                <a:spcPts val="1419"/>
              </a:lnSpc>
            </a:pPr>
            <a:r>
              <a:rPr lang="en-US" kern="0" dirty="0">
                <a:solidFill>
                  <a:prstClr val="white"/>
                </a:solidFill>
              </a:rPr>
              <a:t>QC tracking </a:t>
            </a:r>
            <a:endParaRPr kern="0" spc="-6" dirty="0">
              <a:solidFill>
                <a:prstClr val="white"/>
              </a:solidFill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C03BB349-743C-5964-3410-DD1F837047F6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829230" y="6536275"/>
            <a:ext cx="273777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04" defTabSz="554492">
              <a:lnSpc>
                <a:spcPts val="1513"/>
              </a:lnSpc>
            </a:pPr>
            <a:fld id="{81D60167-4931-47E6-BA6A-407CBD079E47}" type="slidenum">
              <a:rPr kern="0" spc="-30" dirty="0">
                <a:solidFill>
                  <a:prstClr val="white"/>
                </a:solidFill>
              </a:rPr>
              <a:pPr marL="23104" defTabSz="554492">
                <a:lnSpc>
                  <a:spcPts val="1513"/>
                </a:lnSpc>
              </a:pPr>
              <a:t>8</a:t>
            </a:fld>
            <a:endParaRPr kern="0" spc="-30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98D90E6A-86A2-A3DB-CBCF-3D33C95356FF}"/>
                  </a:ext>
                </a:extLst>
              </p:cNvPr>
              <p:cNvSpPr txBox="1"/>
              <p:nvPr/>
            </p:nvSpPr>
            <p:spPr>
              <a:xfrm>
                <a:off x="412447" y="1349651"/>
                <a:ext cx="11136944" cy="50116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US" altLang="zh-CN" sz="1698" kern="0" dirty="0">
                    <a:solidFill>
                      <a:prstClr val="black"/>
                    </a:solidFill>
                    <a:latin typeface="Calibri (Body)"/>
                  </a:rPr>
                  <a:t>Our </a:t>
                </a:r>
                <a14:m>
                  <m:oMath xmlns:m="http://schemas.openxmlformats.org/officeDocument/2006/math"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 is </a:t>
                </a:r>
                <a14:m>
                  <m:oMath xmlns:m="http://schemas.openxmlformats.org/officeDocument/2006/math"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 and </a:t>
                </a:r>
                <a:r>
                  <a:rPr lang="en-US" altLang="zh-CN" sz="1698" kern="0" dirty="0">
                    <a:solidFill>
                      <a:prstClr val="black"/>
                    </a:solidFill>
                    <a:latin typeface="Calibri (Body)"/>
                  </a:rPr>
                  <a:t>suppose we decompose the sparse compatibility matrix </a:t>
                </a:r>
                <a14:m>
                  <m:oMath xmlns:m="http://schemas.openxmlformats.org/officeDocument/2006/math">
                    <m:r>
                      <a:rPr lang="en-US" altLang="zh-CN" sz="1698" i="1" ker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altLang="zh-CN" sz="1698" kern="0" dirty="0">
                    <a:solidFill>
                      <a:prstClr val="black"/>
                    </a:solidFill>
                    <a:latin typeface="Calibri (Body)"/>
                  </a:rPr>
                  <a:t> into 1-sparse pieces: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𝜒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:r>
                  <a:rPr lang="en-US" altLang="zh-CN" sz="1698" kern="0" dirty="0">
                    <a:solidFill>
                      <a:prstClr val="black"/>
                    </a:solidFill>
                    <a:latin typeface="Calibri (Body)"/>
                  </a:rPr>
                  <a:t>where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CN" sz="1698" i="1" ker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altLang="zh-CN" sz="1698" kern="0" dirty="0">
                    <a:solidFill>
                      <a:prstClr val="black"/>
                    </a:solidFill>
                    <a:latin typeface="Calibri (Body)"/>
                  </a:rPr>
                  <a:t> is a (partial-)permutation-like 0/1 matrix corresponding to one color / slot / matching / neighbor channel in our compatibility graph.</a:t>
                </a: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US" altLang="zh-CN" sz="1698" kern="0" dirty="0">
                    <a:solidFill>
                      <a:prstClr val="black"/>
                    </a:solidFill>
                    <a:latin typeface="Calibri (Body)"/>
                  </a:rPr>
                  <a:t>Define LCU coefficients: </a:t>
                </a:r>
                <a:endParaRPr lang="en-US" altLang="zh-CN" sz="1698" i="1" kern="0" dirty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=3,  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=1 </m:t>
                      </m:r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for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=1,…,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𝜒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 ⇒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=3+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𝜒</m:t>
                      </m:r>
                    </m:oMath>
                  </m:oMathPara>
                </a14:m>
                <a:endParaRPr lang="en-US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US" altLang="zh-CN" sz="1698" kern="0" dirty="0">
                    <a:solidFill>
                      <a:prstClr val="black"/>
                    </a:solidFill>
                    <a:latin typeface="Calibri (Body)"/>
                  </a:rPr>
                  <a:t>The PREP operator: </a:t>
                </a:r>
                <a:endParaRPr lang="en-US" altLang="zh-CN" sz="1698" i="1" kern="0" dirty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PREP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|0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3+</m:t>
                              </m:r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𝜒</m:t>
                              </m:r>
                            </m:den>
                          </m:f>
                        </m:e>
                      </m:rad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|0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𝜒</m:t>
                          </m:r>
                        </m:sup>
                        <m:e>
                          <m:rad>
                            <m:radPr>
                              <m:degHide m:val="on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3+</m:t>
                                  </m:r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𝜒</m:t>
                                  </m:r>
                                </m:den>
                              </m:f>
                            </m:e>
                          </m:rad>
                          <m:d>
                            <m:dPr>
                              <m:begChr m:val=""/>
                              <m:endChr m:val="⟩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US" altLang="zh-CN" sz="1698" kern="0" dirty="0">
                    <a:solidFill>
                      <a:prstClr val="black"/>
                    </a:solidFill>
                    <a:latin typeface="Calibri (Body)"/>
                  </a:rPr>
                  <a:t>The SELECT operator: </a:t>
                </a:r>
                <a:endParaRPr lang="en-US" altLang="zh-CN" sz="1698" i="1" kern="0" dirty="0">
                  <a:solidFill>
                    <a:prstClr val="black"/>
                  </a:solidFill>
                  <a:latin typeface="Cambria Math" panose="02040503050406030204" pitchFamily="18" charset="0"/>
                </a:endParaRP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SEL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|0</m:t>
                          </m:r>
                        </m:e>
                      </m:d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|0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⊗</m:t>
                      </m:r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SEL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d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⊗</m:t>
                      </m:r>
                      <m:sSub>
                        <m:sSub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(−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</m:oMath>
                  </m:oMathPara>
                </a14:m>
                <a:endParaRPr lang="en-US" altLang="zh-CN" sz="1698" kern="0" dirty="0">
                  <a:solidFill>
                    <a:prstClr val="white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98D90E6A-86A2-A3DB-CBCF-3D33C95356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7" y="1349651"/>
                <a:ext cx="11136944" cy="5011693"/>
              </a:xfrm>
              <a:prstGeom prst="rect">
                <a:avLst/>
              </a:prstGeom>
              <a:blipFill>
                <a:blip r:embed="rId2"/>
                <a:stretch>
                  <a:fillRect l="-383" t="-36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0155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19DBA-445E-11C4-7D69-C84A31AA1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F0C6DA0-AC7F-F9A5-1D37-1D5D4E159C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2947" y="139247"/>
            <a:ext cx="11136944" cy="607325"/>
          </a:xfrm>
          <a:prstGeom prst="rect">
            <a:avLst/>
          </a:prstGeom>
        </p:spPr>
        <p:txBody>
          <a:bodyPr vert="horz" wrap="square" lIns="0" tIns="10012" rIns="0" bIns="0" rtlCol="0">
            <a:spAutoFit/>
          </a:bodyPr>
          <a:lstStyle/>
          <a:p>
            <a:pPr marL="7701">
              <a:spcBef>
                <a:spcPts val="79"/>
              </a:spcBef>
            </a:pPr>
            <a:r>
              <a:rPr lang="en-US" altLang="zh-CN" sz="3881" dirty="0"/>
              <a:t>Block encoding with LCU</a:t>
            </a:r>
            <a:endParaRPr sz="3881" dirty="0"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FAE8CF3A-E49D-8C5D-CE22-08E7FBBBAED2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257537" y="6531953"/>
            <a:ext cx="3809829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01" defTabSz="554492">
              <a:lnSpc>
                <a:spcPts val="1419"/>
              </a:lnSpc>
            </a:pPr>
            <a:r>
              <a:rPr lang="en-US" kern="0" dirty="0">
                <a:solidFill>
                  <a:prstClr val="white"/>
                </a:solidFill>
              </a:rPr>
              <a:t>QC tracking </a:t>
            </a:r>
            <a:endParaRPr kern="0" spc="-6" dirty="0">
              <a:solidFill>
                <a:prstClr val="white"/>
              </a:solidFill>
            </a:endParaRPr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BD655A24-4B9B-F1A1-F6AF-C3C8A289F683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xfrm>
            <a:off x="11829230" y="6536275"/>
            <a:ext cx="273777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104" defTabSz="554492">
              <a:lnSpc>
                <a:spcPts val="1513"/>
              </a:lnSpc>
            </a:pPr>
            <a:fld id="{81D60167-4931-47E6-BA6A-407CBD079E47}" type="slidenum">
              <a:rPr kern="0" spc="-30" dirty="0">
                <a:solidFill>
                  <a:prstClr val="white"/>
                </a:solidFill>
              </a:rPr>
              <a:pPr marL="23104" defTabSz="554492">
                <a:lnSpc>
                  <a:spcPts val="1513"/>
                </a:lnSpc>
              </a:pPr>
              <a:t>9</a:t>
            </a:fld>
            <a:endParaRPr kern="0" spc="-30" dirty="0">
              <a:solidFill>
                <a:prstClr val="white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A32F421E-E951-4CE3-4DF6-96B8091CB6E1}"/>
                  </a:ext>
                </a:extLst>
              </p:cNvPr>
              <p:cNvSpPr txBox="1"/>
              <p:nvPr/>
            </p:nvSpPr>
            <p:spPr>
              <a:xfrm>
                <a:off x="412447" y="1349651"/>
                <a:ext cx="11274691" cy="21280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73279" lvl="3" indent="-173279" defTabSz="554492">
                  <a:spcBef>
                    <a:spcPts val="364"/>
                  </a:spcBef>
                  <a:spcAft>
                    <a:spcPts val="364"/>
                  </a:spcAft>
                  <a:buFont typeface="Arial" panose="020B0604020202020204" pitchFamily="34" charset="0"/>
                  <a:buChar char="•"/>
                </a:pPr>
                <a:r>
                  <a:rPr lang="en-AU" altLang="zh-CN" sz="1698" kern="0" dirty="0">
                    <a:solidFill>
                      <a:prstClr val="black"/>
                    </a:solidFill>
                    <a:latin typeface="Calibri (Body)"/>
                  </a:rPr>
                  <a:t>Combine PREP and SEL operator:</a:t>
                </a:r>
              </a:p>
              <a:p>
                <a:pPr marL="0" lvl="3" defTabSz="554492">
                  <a:spcBef>
                    <a:spcPts val="364"/>
                  </a:spcBef>
                  <a:spcAft>
                    <a:spcPts val="364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⟨"/>
                          <m:endChr m:val="⟩"/>
                          <m:ctrlPr>
                            <a:rPr lang="en-AU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  <m:e>
                          <m:sSup>
                            <m:sSup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altLang="zh-CN" sz="1698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PREP</m:t>
                              </m:r>
                            </m:e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†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SEL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PREP</m:t>
                          </m:r>
                        </m:e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d>
                        <m:dPr>
                          <m:begChr m:val=""/>
                          <m:endChr m:val="⟩"/>
                          <m:ctrlPr>
                            <a:rPr lang="en-AU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3+</m:t>
                                  </m:r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𝜒</m:t>
                                  </m:r>
                                </m:den>
                              </m:f>
                            </m:e>
                          </m:rad>
                          <m:d>
                            <m:dPr>
                              <m:begChr m:val="⟨"/>
                              <m:endChr m:val="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0|</m:t>
                              </m:r>
                            </m:e>
                          </m:d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p>
                                <m:sSup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brk m:alnAt="23"/>
                                    </m:r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𝜒</m:t>
                              </m:r>
                            </m:sup>
                            <m:e>
                              <m:rad>
                                <m:radPr>
                                  <m:degHide m:val="on"/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f>
                                    <m:fPr>
                                      <m:ctrlP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3+</m:t>
                                      </m:r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𝜒</m:t>
                                      </m:r>
                                    </m:den>
                                  </m:f>
                                </m:e>
                              </m:rad>
                              <m:d>
                                <m:dPr>
                                  <m:begChr m:val="⟨"/>
                                  <m:endChr m:val=""/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p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</m:e>
                              </m:d>
                            </m:e>
                          </m:nary>
                        </m:e>
                      </m:d>
                      <m:r>
                        <m:rPr>
                          <m:sty m:val="p"/>
                        </m:rP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SEL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3+</m:t>
                                  </m:r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𝜒</m:t>
                                  </m:r>
                                </m:den>
                              </m:f>
                            </m:e>
                          </m:rad>
                          <m:d>
                            <m:dPr>
                              <m:begChr m:val=""/>
                              <m:endChr m:val="⟩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|0</m:t>
                              </m:r>
                            </m:e>
                          </m:d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𝜒</m:t>
                              </m:r>
                            </m:sup>
                            <m:e>
                              <m:rad>
                                <m:radPr>
                                  <m:degHide m:val="on"/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f>
                                    <m:fPr>
                                      <m:ctrlP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3+</m:t>
                                      </m:r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𝜒</m:t>
                                      </m:r>
                                    </m:den>
                                  </m:f>
                                </m:e>
                              </m:rad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</m:d>
                            </m:e>
                          </m:nary>
                        </m:e>
                      </m:d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3+</m:t>
                                  </m:r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𝜒</m:t>
                                  </m:r>
                                </m:den>
                              </m:f>
                            </m:e>
                          </m:rad>
                          <m:d>
                            <m:dPr>
                              <m:begChr m:val="⟨"/>
                              <m:endChr m:val="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0|</m:t>
                              </m:r>
                            </m:e>
                          </m:d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sSup>
                                <m:sSup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brk m:alnAt="23"/>
                                    </m:r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𝜒</m:t>
                              </m:r>
                            </m:sup>
                            <m:e>
                              <m:rad>
                                <m:radPr>
                                  <m:degHide m:val="on"/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f>
                                    <m:fPr>
                                      <m:ctrlP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3+</m:t>
                                      </m:r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𝜒</m:t>
                                      </m:r>
                                    </m:den>
                                  </m:f>
                                </m:e>
                              </m:rad>
                              <m:d>
                                <m:dPr>
                                  <m:begChr m:val="⟨"/>
                                  <m:endChr m:val=""/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p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p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</m:e>
                              </m:d>
                            </m:e>
                          </m:nary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f>
                                <m:f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3+</m:t>
                                  </m:r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𝜒</m:t>
                                  </m:r>
                                </m:den>
                              </m:f>
                            </m:e>
                          </m:rad>
                          <m:d>
                            <m:dPr>
                              <m:begChr m:val=""/>
                              <m:endChr m:val="⟩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|0</m:t>
                              </m:r>
                            </m:e>
                          </m:d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⊗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𝜒</m:t>
                              </m:r>
                            </m:sup>
                            <m:e>
                              <m:rad>
                                <m:radPr>
                                  <m:degHide m:val="on"/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f>
                                    <m:fPr>
                                      <m:ctrlP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3+</m:t>
                                      </m:r>
                                      <m:r>
                                        <a:rPr lang="en-US" altLang="zh-CN" sz="1698" i="1" kern="0">
                                          <a:solidFill>
                                            <a:prstClr val="black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𝜒</m:t>
                                      </m:r>
                                    </m:den>
                                  </m:f>
                                </m:e>
                              </m:rad>
                              <m:d>
                                <m:dPr>
                                  <m:begChr m:val=""/>
                                  <m:endChr m:val="⟩"/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|</m:t>
                                  </m:r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</m:d>
                            </m:e>
                          </m:nary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⊗(−</m:t>
                          </m:r>
                          <m:sSub>
                            <m:sSubPr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3+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𝜒</m:t>
                          </m:r>
                        </m:den>
                      </m:f>
                      <m:d>
                        <m:d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3−</m:t>
                          </m:r>
                          <m:nary>
                            <m:naryPr>
                              <m:chr m:val="∑"/>
                              <m:ctrl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CN" sz="1698" i="1" ker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𝜒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altLang="zh-CN" sz="1698" i="1" ker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sub>
                              </m:sSub>
                            </m:e>
                          </m:nary>
                        </m:e>
                      </m:d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  <m:r>
                        <a:rPr lang="en-US" altLang="zh-CN" sz="1698" i="1" ker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num>
                        <m:den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𝜆</m:t>
                          </m:r>
                        </m:den>
                      </m:f>
                      <m:d>
                        <m:dPr>
                          <m:begChr m:val=""/>
                          <m:endChr m:val="⟩"/>
                          <m:ctrlP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CN" sz="1698" i="1" ker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</m:oMath>
                  </m:oMathPara>
                </a14:m>
                <a:endParaRPr lang="en-AU" altLang="zh-CN" sz="1698" kern="0" dirty="0">
                  <a:solidFill>
                    <a:prstClr val="black"/>
                  </a:solidFill>
                  <a:latin typeface="Calibri (Body)"/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A32F421E-E951-4CE3-4DF6-96B8091CB6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47" y="1349651"/>
                <a:ext cx="11274691" cy="2128018"/>
              </a:xfrm>
              <a:prstGeom prst="rect">
                <a:avLst/>
              </a:prstGeom>
              <a:blipFill>
                <a:blip r:embed="rId2"/>
                <a:stretch>
                  <a:fillRect l="-270" t="-86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3968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1678</Words>
  <Application>Microsoft Macintosh PowerPoint</Application>
  <PresentationFormat>Widescreen</PresentationFormat>
  <Paragraphs>185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等线</vt:lpstr>
      <vt:lpstr>Arial</vt:lpstr>
      <vt:lpstr>Calibri</vt:lpstr>
      <vt:lpstr>Calibri (Body)</vt:lpstr>
      <vt:lpstr>Cambria Math</vt:lpstr>
      <vt:lpstr>Consolas</vt:lpstr>
      <vt:lpstr>Wingdings</vt:lpstr>
      <vt:lpstr>Office Theme</vt:lpstr>
      <vt:lpstr>Block encode a general matrix: postselection </vt:lpstr>
      <vt:lpstr>Block encode a general matrix: postselection </vt:lpstr>
      <vt:lpstr>Block encode a general matrix: postselection </vt:lpstr>
      <vt:lpstr>Block encode a general matrix: postselection </vt:lpstr>
      <vt:lpstr>Block encode a general matrix: postselection </vt:lpstr>
      <vt:lpstr>Block encode a general matrix</vt:lpstr>
      <vt:lpstr>Block encoding with LCU</vt:lpstr>
      <vt:lpstr>Block encoding with LCU</vt:lpstr>
      <vt:lpstr>Block encoding with LCU</vt:lpstr>
      <vt:lpstr>Block encoding with LCU</vt:lpstr>
      <vt:lpstr>Block encoding with LCU</vt:lpstr>
      <vt:lpstr>Block encoding with LCU</vt:lpstr>
      <vt:lpstr>Block encoding with LCU</vt:lpstr>
      <vt:lpstr>Block encoding of general sparse Hermitian matrix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Shi Qiu</dc:creator>
  <cp:lastModifiedBy>Merk, Marcel (GWFP)</cp:lastModifiedBy>
  <cp:revision>1</cp:revision>
  <dcterms:created xsi:type="dcterms:W3CDTF">2026-04-02T10:29:31Z</dcterms:created>
  <dcterms:modified xsi:type="dcterms:W3CDTF">2026-04-02T16:00:38Z</dcterms:modified>
</cp:coreProperties>
</file>