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3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_rels/presentation.xml.rels" ContentType="application/vnd.openxmlformats-package.relationships+xml"/>
  <Override PartName="/ppt/media/image29.png" ContentType="image/png"/>
  <Override PartName="/ppt/media/image4.gif" ContentType="image/gif"/>
  <Override PartName="/ppt/media/image28.png" ContentType="image/png"/>
  <Override PartName="/ppt/media/image27.png" ContentType="image/png"/>
  <Override PartName="/ppt/media/image26.png" ContentType="image/png"/>
  <Override PartName="/ppt/media/image25.png" ContentType="image/png"/>
  <Override PartName="/ppt/media/image37.jpeg" ContentType="image/jpeg"/>
  <Override PartName="/ppt/media/image24.png" ContentType="image/png"/>
  <Override PartName="/ppt/media/image23.png" ContentType="image/png"/>
  <Override PartName="/ppt/media/image16.jpeg" ContentType="image/jpeg"/>
  <Override PartName="/ppt/media/image30.gif" ContentType="image/gif"/>
  <Override PartName="/ppt/media/image22.png" ContentType="image/png"/>
  <Override PartName="/ppt/media/image21.png" ContentType="image/png"/>
  <Override PartName="/ppt/media/image19.png" ContentType="image/png"/>
  <Override PartName="/ppt/media/image15.jpeg" ContentType="image/jpeg"/>
  <Override PartName="/ppt/media/image3.png" ContentType="image/png"/>
  <Override PartName="/ppt/media/image38.jpeg" ContentType="image/jpeg"/>
  <Override PartName="/ppt/media/image17.png" ContentType="image/png"/>
  <Override PartName="/ppt/media/image14.gif" ContentType="image/gif"/>
  <Override PartName="/ppt/media/image33.jpeg" ContentType="image/jpeg"/>
  <Override PartName="/ppt/media/image1.png" ContentType="image/png"/>
  <Override PartName="/ppt/media/image40.jpeg" ContentType="image/jpeg"/>
  <Override PartName="/ppt/media/image42.png" ContentType="image/png"/>
  <Override PartName="/ppt/media/image45.png" ContentType="image/png"/>
  <Override PartName="/ppt/media/image39.jpeg" ContentType="image/jpeg"/>
  <Override PartName="/ppt/media/image6.png" ContentType="image/png"/>
  <Override PartName="/ppt/media/image41.png" ContentType="image/png"/>
  <Override PartName="/ppt/media/image32.jpeg" ContentType="image/jpeg"/>
  <Override PartName="/ppt/media/image8.png" ContentType="image/png"/>
  <Override PartName="/ppt/media/image43.png" ContentType="image/png"/>
  <Override PartName="/ppt/media/image31.tif" ContentType="image/tiff"/>
  <Override PartName="/ppt/media/image44.png" ContentType="image/png"/>
  <Override PartName="/ppt/media/image46.png" ContentType="image/png"/>
  <Override PartName="/ppt/media/image11.png" ContentType="image/png"/>
  <Override PartName="/ppt/media/image36.jpeg" ContentType="image/jpeg"/>
  <Override PartName="/ppt/media/image48.jpeg" ContentType="image/jpeg"/>
  <Override PartName="/ppt/media/image13.gif" ContentType="image/gif"/>
  <Override PartName="/ppt/media/image7.png" ContentType="image/png"/>
  <Override PartName="/ppt/media/image12.gif" ContentType="image/gif"/>
  <Override PartName="/ppt/media/image35.jpeg" ContentType="image/jpeg"/>
  <Override PartName="/ppt/media/image10.png" ContentType="image/png"/>
  <Override PartName="/ppt/media/image47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2.png" ContentType="image/png"/>
  <Override PartName="/ppt/media/image34.png" ContentType="image/png"/>
  <Override PartName="/ppt/media/image5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comments/comment6.xml" ContentType="application/vnd.openxmlformats-officedocument.presentationml.comments+xml"/>
  <Override PartName="/ppt/comments/comment8.xml" ContentType="application/vnd.openxmlformats-officedocument.presentationml.comment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commentAuthors.xml" ContentType="application/vnd.openxmlformats-officedocument.presentationml.commentAuthor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</p:presentation>
</file>

<file path=ppt/commentAuthors.xml><?xml version="1.0" encoding="utf-8"?>
<p:cmAuthorLst xmlns:p="http://schemas.openxmlformats.org/presentationml/2006/main">
  <p:cmAuthor id="0" name="Tjip Bischoff" initials="TB" lastIdx="2" clrIdx="0"/>
</p:cmAuthorLst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presProps" Target="presProps.xml"/><Relationship Id="rId21" Type="http://schemas.openxmlformats.org/officeDocument/2006/relationships/commentAuthors" Target="commentAuthors.xml"/>
</Relationships>
</file>

<file path=ppt/comments/comment6.xml><?xml version="1.0" encoding="utf-8"?>
<p:cmLst xmlns:p="http://schemas.openxmlformats.org/presentationml/2006/main">
  <p:cm authorId="0" dt="2026-05-07T09:24:51.987000000" idx="1">
    <p:pos x="7558" y="2159"/>
    <p:text/>
  </p:cm>
</p:cmLst>
</file>

<file path=ppt/comments/comment8.xml><?xml version="1.0" encoding="utf-8"?>
<p:cmLst xmlns:p="http://schemas.openxmlformats.org/presentationml/2006/main">
  <p:cm authorId="0" dt="2026-05-08T11:57:03.093000000" idx="2">
    <p:pos x="6118" y="0"/>
    <p:text/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 defTabSz="914400">
              <a:lnSpc>
                <a:spcPct val="90000"/>
              </a:lnSpc>
            </a:pPr>
            <a:r>
              <a:rPr lang="nl-NL" sz="6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move the slide</a:t>
            </a:r>
            <a:endParaRPr lang="nl-NL" sz="60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ft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6"/>
          <p:cNvSpPr>
            <a:spLocks noGrp="1"/>
          </p:cNvSpPr>
          <p:nvPr>
            <p:ph type="sldNum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fld id="{9084C495-6582-4B25-B2B9-0DB3491C06B4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nl-NL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Explain that you detect the origin of the particle by tracing back it’s route, from multiple interactions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nl-NL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4925092-B364-4C87-932B-CD023236DFBF}" type="slidenum">
              <a:rPr lang="nl-NL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6334920"/>
            <a:ext cx="12191760" cy="52272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nl-NL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" name="Vorm"/>
          <p:cNvSpPr/>
          <p:nvPr/>
        </p:nvSpPr>
        <p:spPr>
          <a:xfrm>
            <a:off x="0" y="6334920"/>
            <a:ext cx="1790280" cy="522720"/>
          </a:xfrm>
          <a:custGeom>
            <a:avLst/>
            <a:gdLst>
              <a:gd name="textAreaLeft" fmla="*/ 0 w 1790280"/>
              <a:gd name="textAreaRight" fmla="*/ 1790640 w 1790280"/>
              <a:gd name="textAreaTop" fmla="*/ 0 h 522720"/>
              <a:gd name="textAreaBottom" fmla="*/ 523080 h 522720"/>
              <a:gd name="GluePoint1X" fmla="*/ 0 w 11807"/>
              <a:gd name="GluePoint1Y" fmla="*/ 0 h 21600"/>
              <a:gd name="GluePoint2X" fmla="*/ 11807 w 11807"/>
              <a:gd name="GluePoint2Y" fmla="*/ 0 h 21600"/>
              <a:gd name="GluePoint3X" fmla="*/ 10124 w 11807"/>
              <a:gd name="GluePoint3Y" fmla="*/ 21600 h 21600"/>
              <a:gd name="GluePoint4X" fmla="*/ 0 w 11807"/>
              <a:gd name="GluePoint4Y" fmla="*/ 21600 h 21600"/>
              <a:gd name="GluePoint5X" fmla="*/ 0 w 11807"/>
              <a:gd name="GluePoint5Y" fmla="*/ 0 h 21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textAreaLeft" t="textAreaTop" r="textAreaRight" b="textAreaBottom"/>
            <a:pathLst>
              <a:path w="11807" h="21600">
                <a:moveTo>
                  <a:pt x="0" y="0"/>
                </a:moveTo>
                <a:lnTo>
                  <a:pt x="11807" y="0"/>
                </a:lnTo>
                <a:lnTo>
                  <a:pt x="10124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21429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</a:pPr>
            <a:fld id="{428355A3-83E6-4130-9FC7-810A7935A554}" type="slidenum">
              <a:rPr lang="nl-NL" sz="2800" b="0" u="none" strike="noStrike"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</a:rPr>
              <a:t>&lt;number&gt;</a:t>
            </a:fld>
            <a:endParaRPr lang="en-US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" name="Vorm"/>
          <p:cNvSpPr/>
          <p:nvPr/>
        </p:nvSpPr>
        <p:spPr>
          <a:xfrm rot="10800000">
            <a:off x="10401840" y="6335280"/>
            <a:ext cx="1790280" cy="522720"/>
          </a:xfrm>
          <a:custGeom>
            <a:avLst/>
            <a:gdLst>
              <a:gd name="textAreaLeft" fmla="*/ 0 w 1790280"/>
              <a:gd name="textAreaRight" fmla="*/ 1790640 w 1790280"/>
              <a:gd name="textAreaTop" fmla="*/ 0 h 522720"/>
              <a:gd name="textAreaBottom" fmla="*/ 523080 h 522720"/>
              <a:gd name="GluePoint1X" fmla="*/ 0 w 11807"/>
              <a:gd name="GluePoint1Y" fmla="*/ 0 h 21600"/>
              <a:gd name="GluePoint2X" fmla="*/ 11807 w 11807"/>
              <a:gd name="GluePoint2Y" fmla="*/ 0 h 21600"/>
              <a:gd name="GluePoint3X" fmla="*/ 10124 w 11807"/>
              <a:gd name="GluePoint3Y" fmla="*/ 21600 h 21600"/>
              <a:gd name="GluePoint4X" fmla="*/ 0 w 11807"/>
              <a:gd name="GluePoint4Y" fmla="*/ 21600 h 21600"/>
              <a:gd name="GluePoint5X" fmla="*/ 0 w 11807"/>
              <a:gd name="GluePoint5Y" fmla="*/ 0 h 21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textAreaLeft" t="textAreaTop" r="textAreaRight" b="textAreaBottom"/>
            <a:pathLst>
              <a:path w="11807" h="21600">
                <a:moveTo>
                  <a:pt x="0" y="0"/>
                </a:moveTo>
                <a:lnTo>
                  <a:pt x="11807" y="0"/>
                </a:lnTo>
                <a:lnTo>
                  <a:pt x="10124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21429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</a:pPr>
            <a:endParaRPr lang="nl-NL" sz="3200" b="0" u="none" strike="noStrike"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</a:endParaRPr>
          </a:p>
        </p:txBody>
      </p:sp>
      <p:pic>
        <p:nvPicPr>
          <p:cNvPr id="5" name="NIKHEF_LOGO.png" descr="NIKHEF_LOGO.png"/>
          <p:cNvPicPr/>
          <p:nvPr/>
        </p:nvPicPr>
        <p:blipFill>
          <a:blip r:embed="rId2"/>
          <a:stretch/>
        </p:blipFill>
        <p:spPr>
          <a:xfrm>
            <a:off x="10865160" y="6360480"/>
            <a:ext cx="1211760" cy="4741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" name="TextBox 12"/>
          <p:cNvSpPr/>
          <p:nvPr/>
        </p:nvSpPr>
        <p:spPr>
          <a:xfrm>
            <a:off x="1966680" y="6311520"/>
            <a:ext cx="843408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8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Tjip Bischoff                                                Jamboree 2026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nl-NL" sz="60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nl-NL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nl-NL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/>
        </p:nvSpPr>
        <p:spPr>
          <a:xfrm>
            <a:off x="0" y="6334920"/>
            <a:ext cx="12191760" cy="52272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nl-NL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" name="Vorm"/>
          <p:cNvSpPr/>
          <p:nvPr/>
        </p:nvSpPr>
        <p:spPr>
          <a:xfrm>
            <a:off x="0" y="6334920"/>
            <a:ext cx="1790280" cy="522720"/>
          </a:xfrm>
          <a:custGeom>
            <a:avLst/>
            <a:gdLst>
              <a:gd name="textAreaLeft" fmla="*/ 0 w 1790280"/>
              <a:gd name="textAreaRight" fmla="*/ 1790640 w 1790280"/>
              <a:gd name="textAreaTop" fmla="*/ 0 h 522720"/>
              <a:gd name="textAreaBottom" fmla="*/ 523080 h 522720"/>
              <a:gd name="GluePoint1X" fmla="*/ 0 w 11807"/>
              <a:gd name="GluePoint1Y" fmla="*/ 0 h 21600"/>
              <a:gd name="GluePoint2X" fmla="*/ 11807 w 11807"/>
              <a:gd name="GluePoint2Y" fmla="*/ 0 h 21600"/>
              <a:gd name="GluePoint3X" fmla="*/ 10124 w 11807"/>
              <a:gd name="GluePoint3Y" fmla="*/ 21600 h 21600"/>
              <a:gd name="GluePoint4X" fmla="*/ 0 w 11807"/>
              <a:gd name="GluePoint4Y" fmla="*/ 21600 h 21600"/>
              <a:gd name="GluePoint5X" fmla="*/ 0 w 11807"/>
              <a:gd name="GluePoint5Y" fmla="*/ 0 h 21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textAreaLeft" t="textAreaTop" r="textAreaRight" b="textAreaBottom"/>
            <a:pathLst>
              <a:path w="11807" h="21600">
                <a:moveTo>
                  <a:pt x="0" y="0"/>
                </a:moveTo>
                <a:lnTo>
                  <a:pt x="11807" y="0"/>
                </a:lnTo>
                <a:lnTo>
                  <a:pt x="10124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21429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</a:pPr>
            <a:fld id="{44404E82-90AB-4187-AB17-6D4FCC7E05C9}" type="slidenum">
              <a:rPr lang="nl-NL" sz="2800" b="0" u="none" strike="noStrike"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</a:rPr>
              <a:t>&lt;number&gt;</a:t>
            </a:fld>
            <a:endParaRPr lang="en-US" sz="2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1" name="Vorm"/>
          <p:cNvSpPr/>
          <p:nvPr/>
        </p:nvSpPr>
        <p:spPr>
          <a:xfrm rot="10800000">
            <a:off x="10401840" y="6335280"/>
            <a:ext cx="1790280" cy="522720"/>
          </a:xfrm>
          <a:custGeom>
            <a:avLst/>
            <a:gdLst>
              <a:gd name="textAreaLeft" fmla="*/ 0 w 1790280"/>
              <a:gd name="textAreaRight" fmla="*/ 1790640 w 1790280"/>
              <a:gd name="textAreaTop" fmla="*/ 0 h 522720"/>
              <a:gd name="textAreaBottom" fmla="*/ 523080 h 522720"/>
              <a:gd name="GluePoint1X" fmla="*/ 0 w 11807"/>
              <a:gd name="GluePoint1Y" fmla="*/ 0 h 21600"/>
              <a:gd name="GluePoint2X" fmla="*/ 11807 w 11807"/>
              <a:gd name="GluePoint2Y" fmla="*/ 0 h 21600"/>
              <a:gd name="GluePoint3X" fmla="*/ 10124 w 11807"/>
              <a:gd name="GluePoint3Y" fmla="*/ 21600 h 21600"/>
              <a:gd name="GluePoint4X" fmla="*/ 0 w 11807"/>
              <a:gd name="GluePoint4Y" fmla="*/ 21600 h 21600"/>
              <a:gd name="GluePoint5X" fmla="*/ 0 w 11807"/>
              <a:gd name="GluePoint5Y" fmla="*/ 0 h 21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textAreaLeft" t="textAreaTop" r="textAreaRight" b="textAreaBottom"/>
            <a:pathLst>
              <a:path w="11807" h="21600">
                <a:moveTo>
                  <a:pt x="0" y="0"/>
                </a:moveTo>
                <a:lnTo>
                  <a:pt x="11807" y="0"/>
                </a:lnTo>
                <a:lnTo>
                  <a:pt x="10124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21429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</a:pPr>
            <a:endParaRPr lang="nl-NL" sz="3200" b="0" u="none" strike="noStrike"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</a:endParaRPr>
          </a:p>
        </p:txBody>
      </p:sp>
      <p:pic>
        <p:nvPicPr>
          <p:cNvPr id="12" name="NIKHEF_LOGO.png" descr="NIKHEF_LOGO.png"/>
          <p:cNvPicPr/>
          <p:nvPr/>
        </p:nvPicPr>
        <p:blipFill>
          <a:blip r:embed="rId2"/>
          <a:stretch/>
        </p:blipFill>
        <p:spPr>
          <a:xfrm>
            <a:off x="10865160" y="6360480"/>
            <a:ext cx="1211760" cy="47412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" name="TextBox 12"/>
          <p:cNvSpPr/>
          <p:nvPr/>
        </p:nvSpPr>
        <p:spPr>
          <a:xfrm>
            <a:off x="1966680" y="6311520"/>
            <a:ext cx="843408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8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Tjip Bischoff                                                Jamboree 2026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nl-NL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nl-NL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the title text format</a:t>
            </a:r>
            <a:endParaRPr lang="nl-NL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nl-NL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nl-NL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Relationship Id="rId11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gif"/><Relationship Id="rId4" Type="http://schemas.openxmlformats.org/officeDocument/2006/relationships/image" Target="../media/image14.gif"/><Relationship Id="rId5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1.tif"/><Relationship Id="rId2" Type="http://schemas.openxmlformats.org/officeDocument/2006/relationships/image" Target="../media/image32.jpeg"/><Relationship Id="rId3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gif"/><Relationship Id="rId2" Type="http://schemas.openxmlformats.org/officeDocument/2006/relationships/image" Target="../media/image33.jpeg"/><Relationship Id="rId3" Type="http://schemas.openxmlformats.org/officeDocument/2006/relationships/image" Target="../media/image34.png"/><Relationship Id="rId4" Type="http://schemas.openxmlformats.org/officeDocument/2006/relationships/hyperlink" Target="http://dx.doi.org/10.1016/j.nima.2022.167325" TargetMode="External"/><Relationship Id="rId5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image" Target="../media/image36.jpeg"/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6" Type="http://schemas.openxmlformats.org/officeDocument/2006/relationships/image" Target="../media/image40.jpe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jpeg"/><Relationship Id="rId7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4" Type="http://schemas.openxmlformats.org/officeDocument/2006/relationships/comments" Target="../comments/comment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gif"/><Relationship Id="rId3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gif"/><Relationship Id="rId2" Type="http://schemas.openxmlformats.org/officeDocument/2006/relationships/image" Target="../media/image13.gif"/><Relationship Id="rId3" Type="http://schemas.openxmlformats.org/officeDocument/2006/relationships/image" Target="../media/image14.gif"/><Relationship Id="rId4" Type="http://schemas.openxmlformats.org/officeDocument/2006/relationships/slideLayout" Target="../slideLayouts/slideLayout2.xml"/><Relationship Id="rId5" Type="http://schemas.openxmlformats.org/officeDocument/2006/relationships/comments" Target="../comments/comment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gif"/><Relationship Id="rId2" Type="http://schemas.openxmlformats.org/officeDocument/2006/relationships/image" Target="../media/image15.jpeg"/><Relationship Id="rId3" Type="http://schemas.openxmlformats.org/officeDocument/2006/relationships/image" Target="../media/image16.jpe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7960" y="825480"/>
            <a:ext cx="7899120" cy="2468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90000"/>
              </a:lnSpc>
              <a:buNone/>
            </a:pPr>
            <a:r>
              <a:rPr lang="nl-NL" sz="6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New sensor technologies for particle tracking</a:t>
            </a:r>
            <a:endParaRPr lang="nl-NL" sz="60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subTitle"/>
          </p:nvPr>
        </p:nvSpPr>
        <p:spPr>
          <a:xfrm>
            <a:off x="507960" y="3330000"/>
            <a:ext cx="7899120" cy="1711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Tjip Bischoff on behalf of the Detector R&amp;D group.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24" name="Picture 4"/>
          <p:cNvPicPr/>
          <p:nvPr/>
        </p:nvPicPr>
        <p:blipFill>
          <a:blip r:embed="rId1"/>
          <a:stretch/>
        </p:blipFill>
        <p:spPr>
          <a:xfrm>
            <a:off x="8610480" y="0"/>
            <a:ext cx="3580920" cy="6363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4"/>
          <p:cNvPicPr/>
          <p:nvPr/>
        </p:nvPicPr>
        <p:blipFill>
          <a:blip r:embed="rId1"/>
          <a:stretch/>
        </p:blipFill>
        <p:spPr>
          <a:xfrm>
            <a:off x="7016040" y="302400"/>
            <a:ext cx="4851720" cy="278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Text Placeholder 6"/>
          <p:cNvSpPr/>
          <p:nvPr/>
        </p:nvSpPr>
        <p:spPr>
          <a:xfrm>
            <a:off x="266760" y="498600"/>
            <a:ext cx="6148080" cy="837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825480">
              <a:lnSpc>
                <a:spcPct val="100000"/>
              </a:lnSpc>
              <a:tabLst>
                <a:tab pos="0" algn="l"/>
              </a:tabLst>
            </a:pPr>
            <a:r>
              <a:rPr lang="en-GB" sz="5000" b="0" u="none" strike="noStrike">
                <a:solidFill>
                  <a:srgbClr val="E6223C"/>
                </a:solidFill>
                <a:effectLst/>
                <a:uFillTx/>
                <a:latin typeface="Arial"/>
              </a:rPr>
              <a:t>Achieved resolution</a:t>
            </a:r>
            <a:endParaRPr lang="en-US" sz="5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2" name="Rectangle 29"/>
          <p:cNvSpPr/>
          <p:nvPr/>
        </p:nvSpPr>
        <p:spPr>
          <a:xfrm>
            <a:off x="896400" y="1355400"/>
            <a:ext cx="3210480" cy="97524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tIns="0" rIns="0" bIns="0" anchor="ctr">
            <a:spAutoFit/>
          </a:bodyPr>
          <a:p>
            <a:pPr algn="ctr" defTabSz="825480">
              <a:lnSpc>
                <a:spcPct val="100000"/>
              </a:lnSpc>
              <a:tabLst>
                <a:tab pos="0" algn="l"/>
              </a:tabLst>
            </a:pPr>
            <a:r>
              <a:rPr lang="nl-NL" sz="3200" b="0" u="none" strike="noStrike"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</a:rPr>
              <a:t>Intrapixel charge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3" name="TextBox 32"/>
          <p:cNvSpPr/>
          <p:nvPr/>
        </p:nvSpPr>
        <p:spPr>
          <a:xfrm>
            <a:off x="2800440" y="2763000"/>
            <a:ext cx="102240" cy="1179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50760" tIns="50760" rIns="50760" bIns="50760" anchor="ctr">
            <a:spAutoFit/>
          </a:bodyPr>
          <a:p>
            <a:pPr defTabSz="825480">
              <a:lnSpc>
                <a:spcPct val="100000"/>
              </a:lnSpc>
              <a:tabLst>
                <a:tab pos="0" algn="l"/>
              </a:tabLst>
            </a:pPr>
            <a:endParaRPr lang="nl-NL" sz="7000" b="0" u="none" strike="noStrike" cap="all">
              <a:solidFill>
                <a:srgbClr val="E6223D"/>
              </a:solidFill>
              <a:effectLst/>
              <a:uFillTx/>
              <a:latin typeface="Arial"/>
            </a:endParaRPr>
          </a:p>
        </p:txBody>
      </p:sp>
      <p:grpSp>
        <p:nvGrpSpPr>
          <p:cNvPr id="104" name="Group 20"/>
          <p:cNvGrpSpPr/>
          <p:nvPr/>
        </p:nvGrpSpPr>
        <p:grpSpPr>
          <a:xfrm>
            <a:off x="342360" y="1527480"/>
            <a:ext cx="5478840" cy="5057640"/>
            <a:chOff x="342360" y="1527480"/>
            <a:chExt cx="5478840" cy="5057640"/>
          </a:xfrm>
        </p:grpSpPr>
        <p:pic>
          <p:nvPicPr>
            <p:cNvPr id="105" name="Picture 21"/>
            <p:cNvPicPr/>
            <p:nvPr/>
          </p:nvPicPr>
          <p:blipFill>
            <a:blip r:embed="rId2"/>
            <a:stretch/>
          </p:blipFill>
          <p:spPr>
            <a:xfrm>
              <a:off x="540720" y="1830240"/>
              <a:ext cx="4925880" cy="4514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6" name="TextBox 22"/>
            <p:cNvSpPr/>
            <p:nvPr/>
          </p:nvSpPr>
          <p:spPr>
            <a:xfrm>
              <a:off x="4097160" y="6175080"/>
              <a:ext cx="551160" cy="410040"/>
            </a:xfrm>
            <a:prstGeom prst="rect">
              <a:avLst/>
            </a:prstGeom>
            <a:blipFill rotWithShape="0">
              <a:blip r:embed="rId3"/>
              <a:srcRect/>
              <a:stretch/>
            </a:blip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lang="nl-NL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7" name="TextBox 19"/>
            <p:cNvSpPr/>
            <p:nvPr/>
          </p:nvSpPr>
          <p:spPr>
            <a:xfrm rot="16200000">
              <a:off x="182520" y="2439720"/>
              <a:ext cx="552960" cy="233280"/>
            </a:xfrm>
            <a:prstGeom prst="rect">
              <a:avLst/>
            </a:prstGeom>
            <a:blipFill rotWithShape="0">
              <a:blip r:embed="rId4"/>
              <a:srcRect/>
              <a:stretch/>
            </a:blip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lang="nl-NL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8" name="TextBox 58"/>
            <p:cNvSpPr/>
            <p:nvPr/>
          </p:nvSpPr>
          <p:spPr>
            <a:xfrm>
              <a:off x="4296240" y="1527480"/>
              <a:ext cx="1524960" cy="410040"/>
            </a:xfrm>
            <a:prstGeom prst="rect">
              <a:avLst/>
            </a:prstGeom>
            <a:blipFill rotWithShape="0">
              <a:blip r:embed="rId5"/>
              <a:srcRect/>
              <a:stretch/>
            </a:blip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lang="nl-NL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09" name="Rectangle 25"/>
          <p:cNvSpPr/>
          <p:nvPr/>
        </p:nvSpPr>
        <p:spPr>
          <a:xfrm>
            <a:off x="1559160" y="2798640"/>
            <a:ext cx="2570400" cy="2550600"/>
          </a:xfrm>
          <a:prstGeom prst="rect">
            <a:avLst/>
          </a:prstGeom>
          <a:solidFill>
            <a:srgbClr val="E6223C">
              <a:alpha val="37000"/>
            </a:srgbClr>
          </a:solidFill>
          <a:ln w="762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tIns="0" rIns="0" bIns="0" anchor="ctr">
            <a:spAutoFit/>
          </a:bodyPr>
          <a:p>
            <a:pPr algn="ctr" defTabSz="825480">
              <a:lnSpc>
                <a:spcPct val="100000"/>
              </a:lnSpc>
              <a:tabLst>
                <a:tab pos="0" algn="l"/>
              </a:tabLst>
            </a:pPr>
            <a:endParaRPr lang="nl-NL" sz="3200" b="0" u="none" strike="noStrike"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</a:endParaRPr>
          </a:p>
        </p:txBody>
      </p:sp>
      <p:sp>
        <p:nvSpPr>
          <p:cNvPr id="110" name="Rectangle 26"/>
          <p:cNvSpPr/>
          <p:nvPr/>
        </p:nvSpPr>
        <p:spPr>
          <a:xfrm>
            <a:off x="848880" y="2143440"/>
            <a:ext cx="3933000" cy="3887640"/>
          </a:xfrm>
          <a:prstGeom prst="rect">
            <a:avLst/>
          </a:prstGeom>
          <a:noFill/>
          <a:ln w="762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tIns="0" rIns="0" bIns="0" anchor="ctr">
            <a:spAutoFit/>
          </a:bodyPr>
          <a:p>
            <a:pPr algn="ctr" defTabSz="825480">
              <a:lnSpc>
                <a:spcPct val="100000"/>
              </a:lnSpc>
              <a:tabLst>
                <a:tab pos="0" algn="l"/>
              </a:tabLst>
            </a:pPr>
            <a:endParaRPr lang="nl-NL" sz="3200" b="0" u="none" strike="noStrike"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</a:endParaRPr>
          </a:p>
        </p:txBody>
      </p:sp>
      <p:sp>
        <p:nvSpPr>
          <p:cNvPr id="111" name="TextBox 33"/>
          <p:cNvSpPr/>
          <p:nvPr/>
        </p:nvSpPr>
        <p:spPr>
          <a:xfrm>
            <a:off x="2028240" y="3244680"/>
            <a:ext cx="1524240" cy="1456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50760" tIns="50760" rIns="50760" bIns="50760" anchor="ctr">
            <a:spAutoFit/>
          </a:bodyPr>
          <a:p>
            <a:pPr defTabSz="825480">
              <a:lnSpc>
                <a:spcPct val="100000"/>
              </a:lnSpc>
              <a:tabLst>
                <a:tab pos="0" algn="l"/>
              </a:tabLst>
            </a:pPr>
            <a:r>
              <a:rPr lang="nl-NL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Inner 60%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112" name="Group 54"/>
          <p:cNvGrpSpPr/>
          <p:nvPr/>
        </p:nvGrpSpPr>
        <p:grpSpPr>
          <a:xfrm>
            <a:off x="6941880" y="2985840"/>
            <a:ext cx="4925880" cy="3093120"/>
            <a:chOff x="6941880" y="2985840"/>
            <a:chExt cx="4925880" cy="3093120"/>
          </a:xfrm>
        </p:grpSpPr>
        <p:pic>
          <p:nvPicPr>
            <p:cNvPr id="113" name="Picture 19"/>
            <p:cNvPicPr/>
            <p:nvPr/>
          </p:nvPicPr>
          <p:blipFill>
            <a:blip r:embed="rId6"/>
            <a:stretch/>
          </p:blipFill>
          <p:spPr>
            <a:xfrm>
              <a:off x="6941880" y="3251880"/>
              <a:ext cx="4925880" cy="28270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4" name="Rectangle 46"/>
            <p:cNvSpPr/>
            <p:nvPr/>
          </p:nvSpPr>
          <p:spPr>
            <a:xfrm>
              <a:off x="7624080" y="2985840"/>
              <a:ext cx="3784680" cy="51048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lang="nl-NL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cxnSp>
        <p:nvCxnSpPr>
          <p:cNvPr id="115" name="Straight Arrow Connector 27"/>
          <p:cNvCxnSpPr/>
          <p:nvPr/>
        </p:nvCxnSpPr>
        <p:spPr>
          <a:xfrm flipV="1">
            <a:off x="4794480" y="1613520"/>
            <a:ext cx="2209320" cy="2569680"/>
          </a:xfrm>
          <a:prstGeom prst="straightConnector1">
            <a:avLst/>
          </a:prstGeom>
          <a:ln w="25400">
            <a:solidFill>
              <a:srgbClr val="000000"/>
            </a:solidFill>
            <a:miter/>
            <a:tailEnd len="med" type="triangle" w="med"/>
          </a:ln>
        </p:spPr>
      </p:cxnSp>
      <p:cxnSp>
        <p:nvCxnSpPr>
          <p:cNvPr id="116" name="Straight Arrow Connector 28"/>
          <p:cNvCxnSpPr>
            <a:stCxn id="109" idx="3"/>
            <a:endCxn id="113" idx="1"/>
          </p:cNvCxnSpPr>
          <p:nvPr/>
        </p:nvCxnSpPr>
        <p:spPr>
          <a:xfrm>
            <a:off x="4129560" y="4073760"/>
            <a:ext cx="2812680" cy="591840"/>
          </a:xfrm>
          <a:prstGeom prst="straightConnector1">
            <a:avLst/>
          </a:prstGeom>
          <a:ln w="2540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117" name="TextBox 50"/>
          <p:cNvSpPr/>
          <p:nvPr/>
        </p:nvSpPr>
        <p:spPr>
          <a:xfrm>
            <a:off x="10287000" y="3016080"/>
            <a:ext cx="177768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8" name="TextBox 55"/>
          <p:cNvSpPr/>
          <p:nvPr/>
        </p:nvSpPr>
        <p:spPr>
          <a:xfrm>
            <a:off x="10931040" y="5913000"/>
            <a:ext cx="129888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9" name="TextBox 56"/>
          <p:cNvSpPr/>
          <p:nvPr/>
        </p:nvSpPr>
        <p:spPr>
          <a:xfrm rot="16200000">
            <a:off x="5671800" y="658800"/>
            <a:ext cx="2279160" cy="461160"/>
          </a:xfrm>
          <a:prstGeom prst="rect">
            <a:avLst/>
          </a:prstGeom>
          <a:blipFill rotWithShape="0">
            <a:blip r:embed="rId9"/>
            <a:srcRect/>
            <a:stretch/>
          </a:blip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0" name="TextBox 57"/>
          <p:cNvSpPr/>
          <p:nvPr/>
        </p:nvSpPr>
        <p:spPr>
          <a:xfrm rot="16200000">
            <a:off x="5701320" y="3639960"/>
            <a:ext cx="2279160" cy="461160"/>
          </a:xfrm>
          <a:prstGeom prst="rect">
            <a:avLst/>
          </a:prstGeom>
          <a:blipFill rotWithShape="0">
            <a:blip r:embed="rId10"/>
            <a:srcRect/>
            <a:stretch/>
          </a:blip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1" name="TextBox 30"/>
          <p:cNvSpPr/>
          <p:nvPr/>
        </p:nvSpPr>
        <p:spPr>
          <a:xfrm>
            <a:off x="9972360" y="841680"/>
            <a:ext cx="1642680" cy="717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50760" tIns="50760" rIns="50760" bIns="50760" anchor="ctr">
            <a:spAutoFit/>
          </a:bodyPr>
          <a:p>
            <a:pPr defTabSz="825480">
              <a:lnSpc>
                <a:spcPct val="100000"/>
              </a:lnSpc>
              <a:tabLst>
                <a:tab pos="0" algn="l"/>
              </a:tabLst>
            </a:pPr>
            <a:r>
              <a:rPr lang="nl-NL" sz="4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130 ps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2" name="TextBox 31"/>
          <p:cNvSpPr/>
          <p:nvPr/>
        </p:nvSpPr>
        <p:spPr>
          <a:xfrm>
            <a:off x="10109520" y="3983040"/>
            <a:ext cx="1642680" cy="717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50760" tIns="50760" rIns="50760" bIns="50760" anchor="ctr">
            <a:spAutoFit/>
          </a:bodyPr>
          <a:p>
            <a:pPr defTabSz="825480">
              <a:lnSpc>
                <a:spcPct val="100000"/>
              </a:lnSpc>
              <a:tabLst>
                <a:tab pos="0" algn="l"/>
              </a:tabLst>
            </a:pPr>
            <a:r>
              <a:rPr lang="nl-NL" sz="4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104 ps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le 1"/>
          <p:cNvSpPr/>
          <p:nvPr/>
        </p:nvSpPr>
        <p:spPr>
          <a:xfrm>
            <a:off x="680400" y="240840"/>
            <a:ext cx="9143640" cy="10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rmAutofit/>
          </a:bodyPr>
          <a:p>
            <a:pPr defTabSz="914400">
              <a:lnSpc>
                <a:spcPct val="90000"/>
              </a:lnSpc>
            </a:pPr>
            <a:r>
              <a:rPr lang="nl-NL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3D sensors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4" name="TextBox 7"/>
          <p:cNvSpPr/>
          <p:nvPr/>
        </p:nvSpPr>
        <p:spPr>
          <a:xfrm>
            <a:off x="12341880" y="4102200"/>
            <a:ext cx="5402160" cy="30744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lang="nl-NL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A. Loi, https://indico.cern.ch/event/1586892/contributions/6846213/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5" name="TextBox 8"/>
          <p:cNvSpPr/>
          <p:nvPr/>
        </p:nvSpPr>
        <p:spPr>
          <a:xfrm>
            <a:off x="520560" y="1269000"/>
            <a:ext cx="39340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No extra doping layer, so radiation hard.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6" name="pasted-movie.png" descr="pasted-movie.png"/>
          <p:cNvSpPr/>
          <p:nvPr/>
        </p:nvSpPr>
        <p:spPr>
          <a:xfrm>
            <a:off x="4136400" y="1944720"/>
            <a:ext cx="2831760" cy="3925080"/>
          </a:xfrm>
          <a:custGeom>
            <a:avLst/>
            <a:gdLst>
              <a:gd name="textAreaLeft" fmla="*/ 0 w 2831760"/>
              <a:gd name="textAreaRight" fmla="*/ 2832120 w 2831760"/>
              <a:gd name="textAreaTop" fmla="*/ 0 h 3925080"/>
              <a:gd name="textAreaBottom" fmla="*/ 3925440 h 3925080"/>
              <a:gd name="GluePoint1X" fmla="*/ 1 w 2"/>
              <a:gd name="GluePoint1Y" fmla="*/ 1 h 2"/>
              <a:gd name="GluePoint2X" fmla="*/ 1 w 2"/>
              <a:gd name="GluePoint2Y" fmla="*/ 1 h 2"/>
              <a:gd name="GluePoint3X" fmla="*/ 1 w 2"/>
              <a:gd name="GluePoint3Y" fmla="*/ 1 h 2"/>
              <a:gd name="GluePoint4X" fmla="*/ 1 w 2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1586" h="21585">
                <a:moveTo>
                  <a:pt x="10856" y="2"/>
                </a:moveTo>
                <a:cubicBezTo>
                  <a:pt x="10705" y="-15"/>
                  <a:pt x="10440" y="67"/>
                  <a:pt x="9827" y="319"/>
                </a:cubicBezTo>
                <a:cubicBezTo>
                  <a:pt x="9607" y="409"/>
                  <a:pt x="9407" y="483"/>
                  <a:pt x="9382" y="483"/>
                </a:cubicBezTo>
                <a:cubicBezTo>
                  <a:pt x="9358" y="483"/>
                  <a:pt x="9296" y="503"/>
                  <a:pt x="9243" y="527"/>
                </a:cubicBezTo>
                <a:cubicBezTo>
                  <a:pt x="9148" y="572"/>
                  <a:pt x="8639" y="774"/>
                  <a:pt x="8347" y="884"/>
                </a:cubicBezTo>
                <a:cubicBezTo>
                  <a:pt x="7746" y="1110"/>
                  <a:pt x="7376" y="1252"/>
                  <a:pt x="6492" y="1597"/>
                </a:cubicBezTo>
                <a:cubicBezTo>
                  <a:pt x="6337" y="1657"/>
                  <a:pt x="6206" y="1706"/>
                  <a:pt x="6199" y="1706"/>
                </a:cubicBezTo>
                <a:cubicBezTo>
                  <a:pt x="6187" y="1706"/>
                  <a:pt x="5882" y="1825"/>
                  <a:pt x="5332" y="2042"/>
                </a:cubicBezTo>
                <a:cubicBezTo>
                  <a:pt x="5213" y="2089"/>
                  <a:pt x="5010" y="2166"/>
                  <a:pt x="4882" y="2211"/>
                </a:cubicBezTo>
                <a:cubicBezTo>
                  <a:pt x="4754" y="2257"/>
                  <a:pt x="4483" y="2362"/>
                  <a:pt x="4280" y="2444"/>
                </a:cubicBezTo>
                <a:cubicBezTo>
                  <a:pt x="4077" y="2526"/>
                  <a:pt x="3902" y="2593"/>
                  <a:pt x="3891" y="2593"/>
                </a:cubicBezTo>
                <a:cubicBezTo>
                  <a:pt x="3880" y="2593"/>
                  <a:pt x="3734" y="2648"/>
                  <a:pt x="3565" y="2716"/>
                </a:cubicBezTo>
                <a:cubicBezTo>
                  <a:pt x="3397" y="2783"/>
                  <a:pt x="3252" y="2838"/>
                  <a:pt x="3243" y="2838"/>
                </a:cubicBezTo>
                <a:cubicBezTo>
                  <a:pt x="3235" y="2838"/>
                  <a:pt x="3119" y="2881"/>
                  <a:pt x="2985" y="2933"/>
                </a:cubicBezTo>
                <a:cubicBezTo>
                  <a:pt x="2714" y="3039"/>
                  <a:pt x="2540" y="3107"/>
                  <a:pt x="2274" y="3207"/>
                </a:cubicBezTo>
                <a:cubicBezTo>
                  <a:pt x="2175" y="3244"/>
                  <a:pt x="1973" y="3322"/>
                  <a:pt x="1825" y="3380"/>
                </a:cubicBezTo>
                <a:cubicBezTo>
                  <a:pt x="1676" y="3439"/>
                  <a:pt x="1506" y="3505"/>
                  <a:pt x="1447" y="3527"/>
                </a:cubicBezTo>
                <a:cubicBezTo>
                  <a:pt x="1283" y="3587"/>
                  <a:pt x="921" y="3724"/>
                  <a:pt x="800" y="3771"/>
                </a:cubicBezTo>
                <a:cubicBezTo>
                  <a:pt x="740" y="3795"/>
                  <a:pt x="551" y="3868"/>
                  <a:pt x="380" y="3935"/>
                </a:cubicBezTo>
                <a:cubicBezTo>
                  <a:pt x="186" y="4010"/>
                  <a:pt x="50" y="4083"/>
                  <a:pt x="22" y="4127"/>
                </a:cubicBezTo>
                <a:cubicBezTo>
                  <a:pt x="9" y="4149"/>
                  <a:pt x="1" y="4366"/>
                  <a:pt x="0" y="4808"/>
                </a:cubicBezTo>
                <a:cubicBezTo>
                  <a:pt x="-4" y="6133"/>
                  <a:pt x="49" y="9482"/>
                  <a:pt x="169" y="15652"/>
                </a:cubicBezTo>
                <a:cubicBezTo>
                  <a:pt x="188" y="16669"/>
                  <a:pt x="214" y="18421"/>
                  <a:pt x="226" y="19544"/>
                </a:cubicBezTo>
                <a:lnTo>
                  <a:pt x="250" y="21585"/>
                </a:lnTo>
                <a:lnTo>
                  <a:pt x="21288" y="21585"/>
                </a:lnTo>
                <a:lnTo>
                  <a:pt x="21308" y="21486"/>
                </a:lnTo>
                <a:cubicBezTo>
                  <a:pt x="21319" y="21431"/>
                  <a:pt x="21344" y="19893"/>
                  <a:pt x="21363" y="18068"/>
                </a:cubicBezTo>
                <a:cubicBezTo>
                  <a:pt x="21383" y="16243"/>
                  <a:pt x="21416" y="13938"/>
                  <a:pt x="21437" y="12945"/>
                </a:cubicBezTo>
                <a:cubicBezTo>
                  <a:pt x="21459" y="11953"/>
                  <a:pt x="21493" y="10047"/>
                  <a:pt x="21512" y="8710"/>
                </a:cubicBezTo>
                <a:cubicBezTo>
                  <a:pt x="21531" y="7373"/>
                  <a:pt x="21558" y="5811"/>
                  <a:pt x="21572" y="5239"/>
                </a:cubicBezTo>
                <a:cubicBezTo>
                  <a:pt x="21596" y="4256"/>
                  <a:pt x="21594" y="4194"/>
                  <a:pt x="21531" y="4118"/>
                </a:cubicBezTo>
                <a:cubicBezTo>
                  <a:pt x="21494" y="4074"/>
                  <a:pt x="21429" y="4024"/>
                  <a:pt x="21387" y="4007"/>
                </a:cubicBezTo>
                <a:cubicBezTo>
                  <a:pt x="21274" y="3961"/>
                  <a:pt x="20817" y="3785"/>
                  <a:pt x="20733" y="3755"/>
                </a:cubicBezTo>
                <a:cubicBezTo>
                  <a:pt x="20664" y="3730"/>
                  <a:pt x="20423" y="3636"/>
                  <a:pt x="19842" y="3407"/>
                </a:cubicBezTo>
                <a:cubicBezTo>
                  <a:pt x="19688" y="3347"/>
                  <a:pt x="19552" y="3297"/>
                  <a:pt x="19540" y="3297"/>
                </a:cubicBezTo>
                <a:cubicBezTo>
                  <a:pt x="19528" y="3297"/>
                  <a:pt x="19434" y="3264"/>
                  <a:pt x="19333" y="3224"/>
                </a:cubicBezTo>
                <a:cubicBezTo>
                  <a:pt x="18932" y="3064"/>
                  <a:pt x="18181" y="2775"/>
                  <a:pt x="17909" y="2676"/>
                </a:cubicBezTo>
                <a:cubicBezTo>
                  <a:pt x="17839" y="2650"/>
                  <a:pt x="17670" y="2585"/>
                  <a:pt x="17531" y="2531"/>
                </a:cubicBezTo>
                <a:cubicBezTo>
                  <a:pt x="17393" y="2477"/>
                  <a:pt x="17142" y="2382"/>
                  <a:pt x="16973" y="2319"/>
                </a:cubicBezTo>
                <a:cubicBezTo>
                  <a:pt x="16805" y="2256"/>
                  <a:pt x="16554" y="2159"/>
                  <a:pt x="16415" y="2105"/>
                </a:cubicBezTo>
                <a:cubicBezTo>
                  <a:pt x="16277" y="2051"/>
                  <a:pt x="16115" y="1988"/>
                  <a:pt x="16056" y="1966"/>
                </a:cubicBezTo>
                <a:cubicBezTo>
                  <a:pt x="15760" y="1856"/>
                  <a:pt x="15361" y="1701"/>
                  <a:pt x="15270" y="1660"/>
                </a:cubicBezTo>
                <a:cubicBezTo>
                  <a:pt x="15214" y="1635"/>
                  <a:pt x="15155" y="1615"/>
                  <a:pt x="15139" y="1615"/>
                </a:cubicBezTo>
                <a:cubicBezTo>
                  <a:pt x="15123" y="1615"/>
                  <a:pt x="14905" y="1533"/>
                  <a:pt x="14656" y="1432"/>
                </a:cubicBezTo>
                <a:cubicBezTo>
                  <a:pt x="14406" y="1331"/>
                  <a:pt x="14193" y="1248"/>
                  <a:pt x="14184" y="1248"/>
                </a:cubicBezTo>
                <a:cubicBezTo>
                  <a:pt x="14174" y="1248"/>
                  <a:pt x="14058" y="1205"/>
                  <a:pt x="13924" y="1153"/>
                </a:cubicBezTo>
                <a:cubicBezTo>
                  <a:pt x="13689" y="1061"/>
                  <a:pt x="13614" y="1032"/>
                  <a:pt x="13196" y="872"/>
                </a:cubicBezTo>
                <a:cubicBezTo>
                  <a:pt x="13087" y="831"/>
                  <a:pt x="12868" y="746"/>
                  <a:pt x="12710" y="684"/>
                </a:cubicBezTo>
                <a:cubicBezTo>
                  <a:pt x="12551" y="622"/>
                  <a:pt x="12389" y="561"/>
                  <a:pt x="12350" y="546"/>
                </a:cubicBezTo>
                <a:cubicBezTo>
                  <a:pt x="12251" y="511"/>
                  <a:pt x="11890" y="372"/>
                  <a:pt x="11630" y="269"/>
                </a:cubicBezTo>
                <a:cubicBezTo>
                  <a:pt x="11086" y="53"/>
                  <a:pt x="10977" y="16"/>
                  <a:pt x="10856" y="2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27" name="Picture 2"/>
          <p:cNvPicPr/>
          <p:nvPr/>
        </p:nvPicPr>
        <p:blipFill>
          <a:blip r:embed="rId2"/>
          <a:srcRect l="0" t="0" r="0" b="49653"/>
          <a:stretch/>
        </p:blipFill>
        <p:spPr>
          <a:xfrm>
            <a:off x="8013240" y="85320"/>
            <a:ext cx="3941640" cy="308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" name="Picture 6"/>
          <p:cNvPicPr/>
          <p:nvPr/>
        </p:nvPicPr>
        <p:blipFill>
          <a:blip r:embed="rId3"/>
          <a:srcRect l="13850" t="0" r="15772" b="3835"/>
          <a:stretch/>
        </p:blipFill>
        <p:spPr>
          <a:xfrm>
            <a:off x="8013240" y="3327120"/>
            <a:ext cx="3772800" cy="2899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" name="Picture 22"/>
          <p:cNvPicPr/>
          <p:nvPr/>
        </p:nvPicPr>
        <p:blipFill>
          <a:blip r:embed="rId4"/>
          <a:srcRect l="11924" t="10290" r="22587" b="10290"/>
          <a:stretch/>
        </p:blipFill>
        <p:spPr>
          <a:xfrm>
            <a:off x="405360" y="2017080"/>
            <a:ext cx="3171240" cy="3846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Image" descr="Image"/>
          <p:cNvPicPr/>
          <p:nvPr/>
        </p:nvPicPr>
        <p:blipFill>
          <a:blip r:embed="rId1"/>
          <a:stretch/>
        </p:blipFill>
        <p:spPr>
          <a:xfrm>
            <a:off x="544320" y="2758320"/>
            <a:ext cx="4901040" cy="34974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31" name="pasted-movie.heic" descr="pasted-movie.heic"/>
          <p:cNvPicPr/>
          <p:nvPr/>
        </p:nvPicPr>
        <p:blipFill>
          <a:blip r:embed="rId2"/>
          <a:srcRect l="0" t="6483" r="0" b="0"/>
          <a:stretch/>
        </p:blipFill>
        <p:spPr>
          <a:xfrm>
            <a:off x="6858360" y="2837880"/>
            <a:ext cx="4788720" cy="34974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2" name="TextBox 3"/>
          <p:cNvSpPr/>
          <p:nvPr/>
        </p:nvSpPr>
        <p:spPr>
          <a:xfrm>
            <a:off x="939240" y="2155680"/>
            <a:ext cx="474300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Gain at different bias voltages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3" name="TextBox 4"/>
          <p:cNvSpPr/>
          <p:nvPr/>
        </p:nvSpPr>
        <p:spPr>
          <a:xfrm>
            <a:off x="7587360" y="2217240"/>
            <a:ext cx="4743000" cy="4611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Timing resolution with laser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4" name="TextBox 6"/>
          <p:cNvSpPr/>
          <p:nvPr/>
        </p:nvSpPr>
        <p:spPr>
          <a:xfrm>
            <a:off x="850680" y="812160"/>
            <a:ext cx="1019124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First laser results look promising (but not representative for the full system)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Testbeam measurements are waiting for analysis.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5" name="TextBox 7"/>
          <p:cNvSpPr/>
          <p:nvPr/>
        </p:nvSpPr>
        <p:spPr>
          <a:xfrm>
            <a:off x="1316880" y="5935680"/>
            <a:ext cx="3557880" cy="3996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bias voltage [V]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6" name="TextBox 8"/>
          <p:cNvSpPr/>
          <p:nvPr/>
        </p:nvSpPr>
        <p:spPr>
          <a:xfrm rot="16200000">
            <a:off x="-960480" y="4177080"/>
            <a:ext cx="3080160" cy="4366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charge/charge</a:t>
            </a:r>
            <a:r>
              <a:rPr lang="nl-NL" sz="2000" b="0" u="none" strike="noStrike" baseline="-25000">
                <a:solidFill>
                  <a:schemeClr val="dk1"/>
                </a:solidFill>
                <a:effectLst/>
                <a:uFillTx/>
                <a:latin typeface="Calibri"/>
              </a:rPr>
              <a:t>10V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7" name="TextBox 9"/>
          <p:cNvSpPr/>
          <p:nvPr/>
        </p:nvSpPr>
        <p:spPr>
          <a:xfrm>
            <a:off x="7700040" y="3198240"/>
            <a:ext cx="1721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Sensor only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1"/>
          <p:cNvSpPr/>
          <p:nvPr/>
        </p:nvSpPr>
        <p:spPr>
          <a:xfrm>
            <a:off x="680400" y="240840"/>
            <a:ext cx="9143640" cy="10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rmAutofit/>
          </a:bodyPr>
          <a:p>
            <a:pPr defTabSz="914400">
              <a:lnSpc>
                <a:spcPct val="90000"/>
              </a:lnSpc>
            </a:pPr>
            <a:endParaRPr lang="nl-NL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39" name="Title 1"/>
          <p:cNvSpPr/>
          <p:nvPr/>
        </p:nvSpPr>
        <p:spPr>
          <a:xfrm>
            <a:off x="833040" y="393120"/>
            <a:ext cx="9143640" cy="10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rmAutofit fontScale="92500" lnSpcReduction="9999"/>
          </a:bodyPr>
          <a:p>
            <a:pPr defTabSz="914400">
              <a:lnSpc>
                <a:spcPct val="90000"/>
              </a:lnSpc>
            </a:pPr>
            <a:r>
              <a:rPr lang="nl-NL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SiEM (Silicon Electron Multiplier)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40" name="Picture 3"/>
          <p:cNvPicPr/>
          <p:nvPr/>
        </p:nvPicPr>
        <p:blipFill>
          <a:blip r:embed="rId1"/>
          <a:srcRect l="12623" t="10554" r="22899" b="10186"/>
          <a:stretch/>
        </p:blipFill>
        <p:spPr>
          <a:xfrm>
            <a:off x="6089760" y="1419120"/>
            <a:ext cx="3471840" cy="4268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1" name="Picture 2" descr="The Silicon Electron Multiplier sensor - ScienceDirect"/>
          <p:cNvPicPr/>
          <p:nvPr/>
        </p:nvPicPr>
        <p:blipFill>
          <a:blip r:embed="rId2"/>
          <a:srcRect l="0" t="0" r="49902" b="0"/>
          <a:stretch/>
        </p:blipFill>
        <p:spPr>
          <a:xfrm>
            <a:off x="12386160" y="957600"/>
            <a:ext cx="2270160" cy="4942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AutoShape 4" descr=", AI-gegenereerd"/>
          <p:cNvSpPr/>
          <p:nvPr/>
        </p:nvSpPr>
        <p:spPr>
          <a:xfrm>
            <a:off x="5943600" y="32767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</a:pPr>
            <a:endParaRPr lang="nl-NL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143" name="Picture 6"/>
          <p:cNvPicPr/>
          <p:nvPr/>
        </p:nvPicPr>
        <p:blipFill>
          <a:blip r:embed="rId3"/>
          <a:stretch/>
        </p:blipFill>
        <p:spPr>
          <a:xfrm>
            <a:off x="9686160" y="754920"/>
            <a:ext cx="2495880" cy="5427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TextBox 8"/>
          <p:cNvSpPr/>
          <p:nvPr/>
        </p:nvSpPr>
        <p:spPr>
          <a:xfrm>
            <a:off x="110520" y="1504080"/>
            <a:ext cx="6467040" cy="230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Combination of geometry and electrodes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Voltage can be controlled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Less sensitive to radiation damage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Design is still being optimised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800280" lvl="1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One electrode or two electrodes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800280" lvl="1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Straight pillars or slanted pillars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5" name="TextBox 10"/>
          <p:cNvSpPr/>
          <p:nvPr/>
        </p:nvSpPr>
        <p:spPr>
          <a:xfrm>
            <a:off x="9482760" y="477360"/>
            <a:ext cx="3144960" cy="26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1100" b="0" u="none" strike="noStrike">
                <a:solidFill>
                  <a:srgbClr val="0563C1"/>
                </a:solidFill>
                <a:effectLst/>
                <a:uFillTx/>
                <a:latin typeface="PT Sans"/>
                <a:hlinkClick r:id="rId4"/>
              </a:rPr>
              <a:t>M. Halvorsen, 10.1016/j.nima.2022.167325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6"/>
          <p:cNvPicPr/>
          <p:nvPr/>
        </p:nvPicPr>
        <p:blipFill>
          <a:blip r:embed="rId1"/>
          <a:stretch/>
        </p:blipFill>
        <p:spPr>
          <a:xfrm>
            <a:off x="148680" y="4645080"/>
            <a:ext cx="1588680" cy="1584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Picture 8"/>
          <p:cNvPicPr/>
          <p:nvPr/>
        </p:nvPicPr>
        <p:blipFill>
          <a:blip r:embed="rId2"/>
          <a:srcRect l="13817" t="0" r="24421" b="0"/>
          <a:stretch/>
        </p:blipFill>
        <p:spPr>
          <a:xfrm>
            <a:off x="1955520" y="4645080"/>
            <a:ext cx="1739880" cy="1584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8" name="Picture 10"/>
          <p:cNvPicPr/>
          <p:nvPr/>
        </p:nvPicPr>
        <p:blipFill>
          <a:blip r:embed="rId3"/>
          <a:srcRect l="10624" t="0" r="20998" b="0"/>
          <a:stretch/>
        </p:blipFill>
        <p:spPr>
          <a:xfrm>
            <a:off x="3933360" y="4645080"/>
            <a:ext cx="1931040" cy="1588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9" name="Picture 12"/>
          <p:cNvPicPr/>
          <p:nvPr/>
        </p:nvPicPr>
        <p:blipFill>
          <a:blip r:embed="rId4"/>
          <a:srcRect l="19059" t="0" r="24374" b="0"/>
          <a:stretch/>
        </p:blipFill>
        <p:spPr>
          <a:xfrm>
            <a:off x="6102000" y="4645080"/>
            <a:ext cx="1593360" cy="1584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0" name="Picture 14"/>
          <p:cNvPicPr/>
          <p:nvPr/>
        </p:nvPicPr>
        <p:blipFill>
          <a:blip r:embed="rId5"/>
          <a:srcRect l="24583" t="0" r="18764" b="3314"/>
          <a:stretch/>
        </p:blipFill>
        <p:spPr>
          <a:xfrm>
            <a:off x="8618760" y="2964960"/>
            <a:ext cx="3499920" cy="3360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1" name="Picture 16"/>
          <p:cNvPicPr/>
          <p:nvPr/>
        </p:nvPicPr>
        <p:blipFill>
          <a:blip r:embed="rId6"/>
          <a:srcRect l="47156" t="0" r="2" b="54873"/>
          <a:stretch/>
        </p:blipFill>
        <p:spPr>
          <a:xfrm>
            <a:off x="6191640" y="0"/>
            <a:ext cx="6000120" cy="2881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2" name="Rectangle 17"/>
          <p:cNvSpPr/>
          <p:nvPr/>
        </p:nvSpPr>
        <p:spPr>
          <a:xfrm>
            <a:off x="10576800" y="4957560"/>
            <a:ext cx="726840" cy="479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nl-NL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cxnSp>
        <p:nvCxnSpPr>
          <p:cNvPr id="153" name="Straight Arrow Connector 19"/>
          <p:cNvCxnSpPr>
            <a:endCxn id="151" idx="2"/>
          </p:cNvCxnSpPr>
          <p:nvPr/>
        </p:nvCxnSpPr>
        <p:spPr>
          <a:xfrm flipH="1" flipV="1">
            <a:off x="9191520" y="2881800"/>
            <a:ext cx="1748880" cy="2076120"/>
          </a:xfrm>
          <a:prstGeom prst="straightConnector1">
            <a:avLst/>
          </a:prstGeom>
          <a:ln w="38100">
            <a:solidFill>
              <a:srgbClr val="FF0000"/>
            </a:solidFill>
            <a:tailEnd len="med" type="triangle" w="med"/>
          </a:ln>
        </p:spPr>
      </p:cxnSp>
      <p:pic>
        <p:nvPicPr>
          <p:cNvPr id="154" name="Picture 21"/>
          <p:cNvPicPr/>
          <p:nvPr/>
        </p:nvPicPr>
        <p:blipFill>
          <a:blip r:embed="rId7"/>
          <a:srcRect l="12446" t="50659" r="24444" b="10999"/>
          <a:stretch/>
        </p:blipFill>
        <p:spPr>
          <a:xfrm>
            <a:off x="10271880" y="1715400"/>
            <a:ext cx="1919880" cy="116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TextBox 25"/>
          <p:cNvSpPr/>
          <p:nvPr/>
        </p:nvSpPr>
        <p:spPr>
          <a:xfrm>
            <a:off x="9969840" y="3679200"/>
            <a:ext cx="15958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200x200 pillars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6" name="TextBox 26"/>
          <p:cNvSpPr/>
          <p:nvPr/>
        </p:nvSpPr>
        <p:spPr>
          <a:xfrm>
            <a:off x="6191640" y="28800"/>
            <a:ext cx="61563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400" b="0" u="none" strike="noStrike">
                <a:solidFill>
                  <a:schemeClr val="lt1"/>
                </a:solidFill>
                <a:effectLst/>
                <a:highlight>
                  <a:srgbClr val="000000"/>
                </a:highlight>
                <a:uFillTx/>
                <a:latin typeface="Calibri"/>
              </a:rPr>
              <a:t>Every dot is a pillar, 10 microns between pillars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7" name="TextBox 27"/>
          <p:cNvSpPr/>
          <p:nvPr/>
        </p:nvSpPr>
        <p:spPr>
          <a:xfrm>
            <a:off x="110520" y="1504080"/>
            <a:ext cx="6467040" cy="193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First measurements performed in the lab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Sensors need to be polished to allow laser measurements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Structures are quite delicate </a:t>
            </a:r>
            <a:br>
              <a:rPr sz="2400"/>
            </a:b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(the first one broke)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8" name="Title 1"/>
          <p:cNvSpPr/>
          <p:nvPr/>
        </p:nvSpPr>
        <p:spPr>
          <a:xfrm>
            <a:off x="833040" y="393120"/>
            <a:ext cx="9143640" cy="10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rmAutofit/>
          </a:bodyPr>
          <a:p>
            <a:pPr defTabSz="914400">
              <a:lnSpc>
                <a:spcPct val="90000"/>
              </a:lnSpc>
            </a:pPr>
            <a:r>
              <a:rPr lang="nl-NL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SiEM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59" name="Picture 29"/>
          <p:cNvPicPr/>
          <p:nvPr/>
        </p:nvPicPr>
        <p:blipFill>
          <a:blip r:embed="rId8"/>
          <a:srcRect l="28549" t="0" r="50552" b="2421"/>
          <a:stretch/>
        </p:blipFill>
        <p:spPr>
          <a:xfrm rot="14757600">
            <a:off x="2095200" y="2737440"/>
            <a:ext cx="627840" cy="41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TextBox 30"/>
          <p:cNvSpPr/>
          <p:nvPr/>
        </p:nvSpPr>
        <p:spPr>
          <a:xfrm>
            <a:off x="389880" y="4275720"/>
            <a:ext cx="93924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3x3 mm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Box 1"/>
          <p:cNvSpPr/>
          <p:nvPr/>
        </p:nvSpPr>
        <p:spPr>
          <a:xfrm>
            <a:off x="0" y="1526040"/>
            <a:ext cx="11854080" cy="452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Currently no perfect combination (good for us, there is a lot to test).</a:t>
            </a:r>
            <a:br>
              <a:rPr sz="3200"/>
            </a:b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LGADs: most mature technology, not radiation hard enough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3Ds with gain: Look promising, still need to be tested further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SiEM: Cool idea, still in early development.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I only showed a few examples, not a complete overview.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All these devices only use Silicon, Ginger will show the </a:t>
            </a:r>
            <a:br>
              <a:rPr sz="3200"/>
            </a:b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advantages of other materials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2" name="Title 1"/>
          <p:cNvSpPr/>
          <p:nvPr/>
        </p:nvSpPr>
        <p:spPr>
          <a:xfrm>
            <a:off x="833040" y="393120"/>
            <a:ext cx="9143640" cy="10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rmAutofit/>
          </a:bodyPr>
          <a:p>
            <a:pPr defTabSz="914400">
              <a:lnSpc>
                <a:spcPct val="90000"/>
              </a:lnSpc>
            </a:pPr>
            <a:r>
              <a:rPr lang="nl-NL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Conclusion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15"/>
          <p:cNvPicPr/>
          <p:nvPr/>
        </p:nvPicPr>
        <p:blipFill>
          <a:blip r:embed="rId1"/>
          <a:srcRect l="25713" t="15912" r="11036" b="8224"/>
          <a:stretch/>
        </p:blipFill>
        <p:spPr>
          <a:xfrm>
            <a:off x="8793360" y="3260520"/>
            <a:ext cx="3398400" cy="3057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4" name="Title 1"/>
          <p:cNvSpPr/>
          <p:nvPr/>
        </p:nvSpPr>
        <p:spPr>
          <a:xfrm>
            <a:off x="716760" y="844560"/>
            <a:ext cx="9143640" cy="10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rmAutofit/>
          </a:bodyPr>
          <a:p>
            <a:pPr defTabSz="914400">
              <a:lnSpc>
                <a:spcPct val="90000"/>
              </a:lnSpc>
            </a:pPr>
            <a:r>
              <a:rPr lang="nl-NL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Questions?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5" name="AutoShape 2"/>
          <p:cNvSpPr/>
          <p:nvPr/>
        </p:nvSpPr>
        <p:spPr>
          <a:xfrm>
            <a:off x="4984200" y="232740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</a:pPr>
            <a:endParaRPr lang="nl-NL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166" name="Picture 4"/>
          <p:cNvPicPr/>
          <p:nvPr/>
        </p:nvPicPr>
        <p:blipFill>
          <a:blip r:embed="rId2"/>
          <a:srcRect l="19142" t="0" r="19744" b="22872"/>
          <a:stretch/>
        </p:blipFill>
        <p:spPr>
          <a:xfrm>
            <a:off x="24120" y="2392920"/>
            <a:ext cx="5542920" cy="3936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7" name="Picture 6"/>
          <p:cNvPicPr/>
          <p:nvPr/>
        </p:nvPicPr>
        <p:blipFill>
          <a:blip r:embed="rId3"/>
          <a:srcRect l="21995" t="27315" r="14472" b="11476"/>
          <a:stretch/>
        </p:blipFill>
        <p:spPr>
          <a:xfrm>
            <a:off x="7662600" y="0"/>
            <a:ext cx="4529160" cy="3272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8" name="AutoShape 6"/>
          <p:cNvSpPr/>
          <p:nvPr/>
        </p:nvSpPr>
        <p:spPr>
          <a:xfrm>
            <a:off x="5136480" y="248004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</a:pPr>
            <a:endParaRPr lang="nl-NL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169" name="Group 13"/>
          <p:cNvGrpSpPr/>
          <p:nvPr/>
        </p:nvGrpSpPr>
        <p:grpSpPr>
          <a:xfrm>
            <a:off x="1538640" y="7340760"/>
            <a:ext cx="4256640" cy="3272040"/>
            <a:chOff x="1538640" y="7340760"/>
            <a:chExt cx="4256640" cy="3272040"/>
          </a:xfrm>
        </p:grpSpPr>
        <p:pic>
          <p:nvPicPr>
            <p:cNvPr id="170" name="Picture 8"/>
            <p:cNvPicPr/>
            <p:nvPr/>
          </p:nvPicPr>
          <p:blipFill>
            <a:blip r:embed="rId4"/>
            <a:stretch/>
          </p:blipFill>
          <p:spPr>
            <a:xfrm>
              <a:off x="1538640" y="7341120"/>
              <a:ext cx="4256640" cy="327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1" name="TextBox 9"/>
            <p:cNvSpPr/>
            <p:nvPr/>
          </p:nvSpPr>
          <p:spPr>
            <a:xfrm>
              <a:off x="2746800" y="7340760"/>
              <a:ext cx="1547280" cy="57780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lang="nl-NL" sz="32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Team 3D</a:t>
              </a:r>
              <a:endPara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172" name="Picture 12"/>
          <p:cNvPicPr/>
          <p:nvPr/>
        </p:nvPicPr>
        <p:blipFill>
          <a:blip r:embed="rId5"/>
          <a:srcRect l="0" t="0" r="18978" b="0"/>
          <a:stretch/>
        </p:blipFill>
        <p:spPr>
          <a:xfrm>
            <a:off x="5500080" y="3272760"/>
            <a:ext cx="3292920" cy="305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3" name="Picture 17"/>
          <p:cNvPicPr/>
          <p:nvPr/>
        </p:nvPicPr>
        <p:blipFill>
          <a:blip r:embed="rId6"/>
          <a:srcRect l="18122" t="0" r="24267" b="0"/>
          <a:stretch/>
        </p:blipFill>
        <p:spPr>
          <a:xfrm>
            <a:off x="4325760" y="0"/>
            <a:ext cx="3357000" cy="3278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4" name="TextBox 18"/>
          <p:cNvSpPr/>
          <p:nvPr/>
        </p:nvSpPr>
        <p:spPr>
          <a:xfrm>
            <a:off x="5889600" y="2586600"/>
            <a:ext cx="1547280" cy="5778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Team 3D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1"/>
          <p:cNvGrpSpPr/>
          <p:nvPr/>
        </p:nvGrpSpPr>
        <p:grpSpPr>
          <a:xfrm>
            <a:off x="1347120" y="462960"/>
            <a:ext cx="9658800" cy="5456520"/>
            <a:chOff x="1347120" y="462960"/>
            <a:chExt cx="9658800" cy="5456520"/>
          </a:xfrm>
        </p:grpSpPr>
        <p:pic>
          <p:nvPicPr>
            <p:cNvPr id="26" name="Picture 2" descr="VErtex LOcator (VELO)"/>
            <p:cNvPicPr/>
            <p:nvPr/>
          </p:nvPicPr>
          <p:blipFill>
            <a:blip r:embed="rId1"/>
            <a:srcRect l="0" t="0" r="0" b="37995"/>
            <a:stretch/>
          </p:blipFill>
          <p:spPr>
            <a:xfrm>
              <a:off x="1347120" y="462960"/>
              <a:ext cx="9658800" cy="5456520"/>
            </a:xfrm>
            <a:prstGeom prst="rect">
              <a:avLst/>
            </a:prstGeom>
            <a:noFill/>
            <a:ln w="0">
              <a:noFill/>
            </a:ln>
          </p:spPr>
        </p:pic>
        <p:cxnSp>
          <p:nvCxnSpPr>
            <p:cNvPr id="27" name="Straight Arrow Connector 4"/>
            <p:cNvCxnSpPr/>
            <p:nvPr/>
          </p:nvCxnSpPr>
          <p:spPr>
            <a:xfrm>
              <a:off x="4409280" y="3360240"/>
              <a:ext cx="3950640" cy="1899360"/>
            </a:xfrm>
            <a:prstGeom prst="straightConnector1">
              <a:avLst/>
            </a:prstGeom>
            <a:ln w="76200">
              <a:solidFill>
                <a:srgbClr val="FFFFFF"/>
              </a:solidFill>
              <a:prstDash val="sysDot"/>
              <a:tailEnd len="med" type="triangle" w="med"/>
            </a:ln>
          </p:spPr>
        </p:cxnSp>
        <p:sp>
          <p:nvSpPr>
            <p:cNvPr id="28" name="TextBox 5"/>
            <p:cNvSpPr/>
            <p:nvPr/>
          </p:nvSpPr>
          <p:spPr>
            <a:xfrm flipH="1">
              <a:off x="7045560" y="1421280"/>
              <a:ext cx="3303360" cy="117936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38160" horzOverflow="overflow" lIns="50760" tIns="50760" rIns="50760" bIns="50760" anchor="ctr">
              <a:spAutoFit/>
            </a:bodyPr>
            <a:p>
              <a:pPr defTabSz="825480">
                <a:lnSpc>
                  <a:spcPct val="100000"/>
                </a:lnSpc>
              </a:pPr>
              <a:r>
                <a:rPr lang="nl-NL" sz="7000" b="0" u="none" strike="noStrike">
                  <a:solidFill>
                    <a:srgbClr val="FFFFFF"/>
                  </a:solidFill>
                  <a:effectLst/>
                  <a:uFillTx/>
                  <a:latin typeface="Calibri"/>
                </a:rPr>
                <a:t>Readout </a:t>
              </a:r>
              <a:endParaRPr lang="en-US" sz="7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9" name="TextBox 10"/>
            <p:cNvSpPr/>
            <p:nvPr/>
          </p:nvSpPr>
          <p:spPr>
            <a:xfrm flipH="1">
              <a:off x="2815920" y="4079520"/>
              <a:ext cx="2643840" cy="117936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38160" horzOverflow="overflow" lIns="50760" tIns="50760" rIns="50760" bIns="50760" anchor="ctr">
              <a:spAutoFit/>
            </a:bodyPr>
            <a:p>
              <a:pPr defTabSz="825480">
                <a:lnSpc>
                  <a:spcPct val="100000"/>
                </a:lnSpc>
              </a:pPr>
              <a:r>
                <a:rPr lang="nl-NL" sz="7000" b="0" u="none" strike="noStrike">
                  <a:solidFill>
                    <a:srgbClr val="FFFFFF"/>
                  </a:solidFill>
                  <a:effectLst/>
                  <a:uFillTx/>
                  <a:latin typeface="Calibri"/>
                </a:rPr>
                <a:t>Sensor </a:t>
              </a:r>
              <a:endParaRPr lang="en-US" sz="7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cxnSp>
          <p:nvCxnSpPr>
            <p:cNvPr id="30" name="Straight Connector 2"/>
            <p:cNvCxnSpPr/>
            <p:nvPr/>
          </p:nvCxnSpPr>
          <p:spPr>
            <a:xfrm>
              <a:off x="6626160" y="3744720"/>
              <a:ext cx="273600" cy="289080"/>
            </a:xfrm>
            <a:prstGeom prst="straightConnector1">
              <a:avLst/>
            </a:prstGeom>
            <a:ln w="28575">
              <a:solidFill>
                <a:srgbClr val="FF0000"/>
              </a:solidFill>
            </a:ln>
          </p:spPr>
        </p:cxnSp>
        <p:cxnSp>
          <p:nvCxnSpPr>
            <p:cNvPr id="31" name="Straight Connector 8"/>
            <p:cNvCxnSpPr/>
            <p:nvPr/>
          </p:nvCxnSpPr>
          <p:spPr>
            <a:xfrm flipV="1">
              <a:off x="6858720" y="2766600"/>
              <a:ext cx="373320" cy="435600"/>
            </a:xfrm>
            <a:prstGeom prst="straightConnector1">
              <a:avLst/>
            </a:prstGeom>
            <a:ln w="28575">
              <a:solidFill>
                <a:srgbClr val="FF0000"/>
              </a:solidFill>
            </a:ln>
          </p:spPr>
        </p:cxnSp>
        <p:cxnSp>
          <p:nvCxnSpPr>
            <p:cNvPr id="32" name="Straight Connector 12"/>
            <p:cNvCxnSpPr/>
            <p:nvPr/>
          </p:nvCxnSpPr>
          <p:spPr>
            <a:xfrm flipV="1">
              <a:off x="7435800" y="3360240"/>
              <a:ext cx="373320" cy="435600"/>
            </a:xfrm>
            <a:prstGeom prst="straightConnector1">
              <a:avLst/>
            </a:prstGeom>
            <a:ln w="28575">
              <a:solidFill>
                <a:srgbClr val="FF0000"/>
              </a:solidFill>
            </a:ln>
          </p:spPr>
        </p:cxnSp>
        <p:cxnSp>
          <p:nvCxnSpPr>
            <p:cNvPr id="33" name="Straight Connector 14"/>
            <p:cNvCxnSpPr/>
            <p:nvPr/>
          </p:nvCxnSpPr>
          <p:spPr>
            <a:xfrm flipV="1">
              <a:off x="6045120" y="3758040"/>
              <a:ext cx="586800" cy="686880"/>
            </a:xfrm>
            <a:prstGeom prst="straightConnector1">
              <a:avLst/>
            </a:prstGeom>
            <a:ln w="28575">
              <a:solidFill>
                <a:srgbClr val="FF0000"/>
              </a:solidFill>
            </a:ln>
          </p:spPr>
        </p:cxnSp>
        <p:cxnSp>
          <p:nvCxnSpPr>
            <p:cNvPr id="34" name="Straight Connector 18"/>
            <p:cNvCxnSpPr/>
            <p:nvPr/>
          </p:nvCxnSpPr>
          <p:spPr>
            <a:xfrm>
              <a:off x="6045120" y="4444560"/>
              <a:ext cx="270720" cy="263160"/>
            </a:xfrm>
            <a:prstGeom prst="straightConnector1">
              <a:avLst/>
            </a:prstGeom>
            <a:ln w="28575">
              <a:solidFill>
                <a:srgbClr val="FF0000"/>
              </a:solidFill>
            </a:ln>
          </p:spPr>
        </p:cxnSp>
        <p:cxnSp>
          <p:nvCxnSpPr>
            <p:cNvPr id="35" name="Straight Connector 20"/>
            <p:cNvCxnSpPr/>
            <p:nvPr/>
          </p:nvCxnSpPr>
          <p:spPr>
            <a:xfrm>
              <a:off x="6858720" y="3201840"/>
              <a:ext cx="577440" cy="594000"/>
            </a:xfrm>
            <a:prstGeom prst="straightConnector1">
              <a:avLst/>
            </a:prstGeom>
            <a:ln w="28575">
              <a:solidFill>
                <a:srgbClr val="FF0000"/>
              </a:solidFill>
            </a:ln>
          </p:spPr>
        </p:cxnSp>
        <p:cxnSp>
          <p:nvCxnSpPr>
            <p:cNvPr id="36" name="Straight Connector 22"/>
            <p:cNvCxnSpPr/>
            <p:nvPr/>
          </p:nvCxnSpPr>
          <p:spPr>
            <a:xfrm flipV="1">
              <a:off x="6312600" y="4020480"/>
              <a:ext cx="587160" cy="686880"/>
            </a:xfrm>
            <a:prstGeom prst="straightConnector1">
              <a:avLst/>
            </a:prstGeom>
            <a:ln w="28575">
              <a:solidFill>
                <a:srgbClr val="FF0000"/>
              </a:solidFill>
            </a:ln>
          </p:spPr>
        </p:cxnSp>
        <p:cxnSp>
          <p:nvCxnSpPr>
            <p:cNvPr id="37" name="Straight Connector 23"/>
            <p:cNvCxnSpPr>
              <a:stCxn id="29" idx="1"/>
            </p:cNvCxnSpPr>
            <p:nvPr/>
          </p:nvCxnSpPr>
          <p:spPr>
            <a:xfrm flipV="1">
              <a:off x="5459760" y="4430160"/>
              <a:ext cx="612000" cy="239400"/>
            </a:xfrm>
            <a:prstGeom prst="straightConnector1">
              <a:avLst/>
            </a:prstGeom>
            <a:ln w="28575">
              <a:solidFill>
                <a:srgbClr val="FF0000"/>
              </a:solidFill>
            </a:ln>
          </p:spPr>
        </p:cxnSp>
        <p:sp>
          <p:nvSpPr>
            <p:cNvPr id="38" name="Freeform: Shape 26"/>
            <p:cNvSpPr/>
            <p:nvPr/>
          </p:nvSpPr>
          <p:spPr>
            <a:xfrm>
              <a:off x="7216920" y="2395800"/>
              <a:ext cx="3718080" cy="371520"/>
            </a:xfrm>
            <a:custGeom>
              <a:avLst/>
              <a:gdLst>
                <a:gd name="textAreaLeft" fmla="*/ 0 w 3718080"/>
                <a:gd name="textAreaRight" fmla="*/ 3718440 w 3718080"/>
                <a:gd name="textAreaTop" fmla="*/ 0 h 371520"/>
                <a:gd name="textAreaBottom" fmla="*/ 371880 h 371520"/>
                <a:gd name="GluePoint1X" fmla="*/ 0 w 3718560"/>
                <a:gd name="GluePoint1Y" fmla="*/ 371825 h 371825"/>
                <a:gd name="GluePoint2X" fmla="*/ 38100 w 3718560"/>
                <a:gd name="GluePoint2Y" fmla="*/ 348965 h 371825"/>
                <a:gd name="GluePoint3X" fmla="*/ 60960 w 3718560"/>
                <a:gd name="GluePoint3Y" fmla="*/ 333725 h 371825"/>
                <a:gd name="GluePoint4X" fmla="*/ 83820 w 3718560"/>
                <a:gd name="GluePoint4Y" fmla="*/ 326105 h 371825"/>
                <a:gd name="GluePoint5X" fmla="*/ 160020 w 3718560"/>
                <a:gd name="GluePoint5Y" fmla="*/ 257525 h 371825"/>
                <a:gd name="GluePoint6X" fmla="*/ 198120 w 3718560"/>
                <a:gd name="GluePoint6Y" fmla="*/ 211805 h 371825"/>
                <a:gd name="GluePoint7X" fmla="*/ 220980 w 3718560"/>
                <a:gd name="GluePoint7Y" fmla="*/ 204185 h 371825"/>
                <a:gd name="GluePoint8X" fmla="*/ 289560 w 3718560"/>
                <a:gd name="GluePoint8Y" fmla="*/ 166085 h 371825"/>
                <a:gd name="GluePoint9X" fmla="*/ 312420 w 3718560"/>
                <a:gd name="GluePoint9Y" fmla="*/ 150845 h 371825"/>
                <a:gd name="GluePoint10X" fmla="*/ 464820 w 3718560"/>
                <a:gd name="GluePoint10Y" fmla="*/ 135605 h 371825"/>
                <a:gd name="GluePoint11X" fmla="*/ 518160 w 3718560"/>
                <a:gd name="GluePoint11Y" fmla="*/ 89885 h 371825"/>
                <a:gd name="GluePoint12X" fmla="*/ 541020 w 3718560"/>
                <a:gd name="GluePoint12Y" fmla="*/ 67025 h 371825"/>
                <a:gd name="GluePoint13X" fmla="*/ 601980 w 3718560"/>
                <a:gd name="GluePoint13Y" fmla="*/ 51785 h 371825"/>
                <a:gd name="GluePoint14X" fmla="*/ 815340 w 3718560"/>
                <a:gd name="GluePoint14Y" fmla="*/ 59405 h 371825"/>
                <a:gd name="GluePoint15X" fmla="*/ 845820 w 3718560"/>
                <a:gd name="GluePoint15Y" fmla="*/ 67025 h 371825"/>
                <a:gd name="GluePoint16X" fmla="*/ 868680 w 3718560"/>
                <a:gd name="GluePoint16Y" fmla="*/ 89885 h 371825"/>
                <a:gd name="GluePoint17X" fmla="*/ 891540 w 3718560"/>
                <a:gd name="GluePoint17Y" fmla="*/ 97505 h 371825"/>
                <a:gd name="GluePoint18X" fmla="*/ 990600 w 3718560"/>
                <a:gd name="GluePoint18Y" fmla="*/ 135605 h 371825"/>
                <a:gd name="GluePoint19X" fmla="*/ 1135380 w 3718560"/>
                <a:gd name="GluePoint19Y" fmla="*/ 127985 h 371825"/>
                <a:gd name="GluePoint20X" fmla="*/ 1333500 w 3718560"/>
                <a:gd name="GluePoint20Y" fmla="*/ 120365 h 371825"/>
                <a:gd name="GluePoint21X" fmla="*/ 1341120 w 3718560"/>
                <a:gd name="GluePoint21Y" fmla="*/ 97505 h 371825"/>
                <a:gd name="GluePoint22X" fmla="*/ 1386840 w 3718560"/>
                <a:gd name="GluePoint22Y" fmla="*/ 74645 h 371825"/>
                <a:gd name="GluePoint23X" fmla="*/ 1463040 w 3718560"/>
                <a:gd name="GluePoint23Y" fmla="*/ 67025 h 371825"/>
                <a:gd name="GluePoint24X" fmla="*/ 1493520 w 3718560"/>
                <a:gd name="GluePoint24Y" fmla="*/ 59405 h 371825"/>
                <a:gd name="GluePoint25X" fmla="*/ 1524000 w 3718560"/>
                <a:gd name="GluePoint25Y" fmla="*/ 67025 h 371825"/>
                <a:gd name="GluePoint26X" fmla="*/ 1569720 w 3718560"/>
                <a:gd name="GluePoint26Y" fmla="*/ 74645 h 371825"/>
                <a:gd name="GluePoint27X" fmla="*/ 1600200 w 3718560"/>
                <a:gd name="GluePoint27Y" fmla="*/ 82265 h 371825"/>
                <a:gd name="GluePoint28X" fmla="*/ 1638300 w 3718560"/>
                <a:gd name="GluePoint28Y" fmla="*/ 89885 h 371825"/>
                <a:gd name="GluePoint29X" fmla="*/ 2217420 w 3718560"/>
                <a:gd name="GluePoint29Y" fmla="*/ 74645 h 371825"/>
                <a:gd name="GluePoint30X" fmla="*/ 2247900 w 3718560"/>
                <a:gd name="GluePoint30Y" fmla="*/ 67025 h 371825"/>
                <a:gd name="GluePoint31X" fmla="*/ 2346960 w 3718560"/>
                <a:gd name="GluePoint31Y" fmla="*/ 59405 h 371825"/>
                <a:gd name="GluePoint32X" fmla="*/ 2705100 w 3718560"/>
                <a:gd name="GluePoint32Y" fmla="*/ 51785 h 371825"/>
                <a:gd name="GluePoint33X" fmla="*/ 3718560 w 3718560"/>
                <a:gd name="GluePoint33Y" fmla="*/ 36545 h 37182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</a:cxnLst>
              <a:rect l="textAreaLeft" t="textAreaTop" r="textAreaRight" b="textAreaBottom"/>
              <a:pathLst>
                <a:path w="3718560" h="371825">
                  <a:moveTo>
                    <a:pt x="0" y="371825"/>
                  </a:moveTo>
                  <a:cubicBezTo>
                    <a:pt x="12700" y="364205"/>
                    <a:pt x="25541" y="356815"/>
                    <a:pt x="38100" y="348965"/>
                  </a:cubicBezTo>
                  <a:cubicBezTo>
                    <a:pt x="45866" y="344111"/>
                    <a:pt x="52769" y="337821"/>
                    <a:pt x="60960" y="333725"/>
                  </a:cubicBezTo>
                  <a:cubicBezTo>
                    <a:pt x="68144" y="330133"/>
                    <a:pt x="76200" y="328645"/>
                    <a:pt x="83820" y="326105"/>
                  </a:cubicBezTo>
                  <a:cubicBezTo>
                    <a:pt x="110054" y="306430"/>
                    <a:pt x="141787" y="284875"/>
                    <a:pt x="160020" y="257525"/>
                  </a:cubicBezTo>
                  <a:cubicBezTo>
                    <a:pt x="171265" y="240657"/>
                    <a:pt x="180519" y="223539"/>
                    <a:pt x="198120" y="211805"/>
                  </a:cubicBezTo>
                  <a:cubicBezTo>
                    <a:pt x="204803" y="207350"/>
                    <a:pt x="213360" y="206725"/>
                    <a:pt x="220980" y="204185"/>
                  </a:cubicBezTo>
                  <a:cubicBezTo>
                    <a:pt x="292727" y="132438"/>
                    <a:pt x="177673" y="240676"/>
                    <a:pt x="289560" y="166085"/>
                  </a:cubicBezTo>
                  <a:cubicBezTo>
                    <a:pt x="297180" y="161005"/>
                    <a:pt x="303732" y="153741"/>
                    <a:pt x="312420" y="150845"/>
                  </a:cubicBezTo>
                  <a:cubicBezTo>
                    <a:pt x="341833" y="141041"/>
                    <a:pt x="461500" y="135842"/>
                    <a:pt x="464820" y="135605"/>
                  </a:cubicBezTo>
                  <a:cubicBezTo>
                    <a:pt x="556398" y="44027"/>
                    <a:pt x="448530" y="147910"/>
                    <a:pt x="518160" y="89885"/>
                  </a:cubicBezTo>
                  <a:cubicBezTo>
                    <a:pt x="526439" y="82986"/>
                    <a:pt x="532054" y="73003"/>
                    <a:pt x="541020" y="67025"/>
                  </a:cubicBezTo>
                  <a:cubicBezTo>
                    <a:pt x="551062" y="60330"/>
                    <a:pt x="596484" y="52884"/>
                    <a:pt x="601980" y="51785"/>
                  </a:cubicBezTo>
                  <a:cubicBezTo>
                    <a:pt x="673100" y="54325"/>
                    <a:pt x="744313" y="54966"/>
                    <a:pt x="815340" y="59405"/>
                  </a:cubicBezTo>
                  <a:cubicBezTo>
                    <a:pt x="825792" y="60058"/>
                    <a:pt x="836727" y="61829"/>
                    <a:pt x="845820" y="67025"/>
                  </a:cubicBezTo>
                  <a:cubicBezTo>
                    <a:pt x="855176" y="72372"/>
                    <a:pt x="859714" y="83907"/>
                    <a:pt x="868680" y="89885"/>
                  </a:cubicBezTo>
                  <a:cubicBezTo>
                    <a:pt x="875363" y="94340"/>
                    <a:pt x="884519" y="93604"/>
                    <a:pt x="891540" y="97505"/>
                  </a:cubicBezTo>
                  <a:cubicBezTo>
                    <a:pt x="968537" y="140281"/>
                    <a:pt x="903112" y="123107"/>
                    <a:pt x="990600" y="135605"/>
                  </a:cubicBezTo>
                  <a:lnTo>
                    <a:pt x="1135380" y="127985"/>
                  </a:lnTo>
                  <a:cubicBezTo>
                    <a:pt x="1201404" y="125051"/>
                    <a:pt x="1268125" y="130050"/>
                    <a:pt x="1333500" y="120365"/>
                  </a:cubicBezTo>
                  <a:cubicBezTo>
                    <a:pt x="1341445" y="119188"/>
                    <a:pt x="1335022" y="102732"/>
                    <a:pt x="1341120" y="97505"/>
                  </a:cubicBezTo>
                  <a:cubicBezTo>
                    <a:pt x="1354057" y="86416"/>
                    <a:pt x="1370310" y="78778"/>
                    <a:pt x="1386840" y="74645"/>
                  </a:cubicBezTo>
                  <a:cubicBezTo>
                    <a:pt x="1411605" y="68454"/>
                    <a:pt x="1437640" y="69565"/>
                    <a:pt x="1463040" y="67025"/>
                  </a:cubicBezTo>
                  <a:cubicBezTo>
                    <a:pt x="1473200" y="64485"/>
                    <a:pt x="1483047" y="59405"/>
                    <a:pt x="1493520" y="59405"/>
                  </a:cubicBezTo>
                  <a:cubicBezTo>
                    <a:pt x="1503993" y="59405"/>
                    <a:pt x="1513731" y="64971"/>
                    <a:pt x="1524000" y="67025"/>
                  </a:cubicBezTo>
                  <a:cubicBezTo>
                    <a:pt x="1539150" y="70055"/>
                    <a:pt x="1554570" y="71615"/>
                    <a:pt x="1569720" y="74645"/>
                  </a:cubicBezTo>
                  <a:cubicBezTo>
                    <a:pt x="1579989" y="76699"/>
                    <a:pt x="1589977" y="79993"/>
                    <a:pt x="1600200" y="82265"/>
                  </a:cubicBezTo>
                  <a:cubicBezTo>
                    <a:pt x="1612843" y="85075"/>
                    <a:pt x="1625600" y="87345"/>
                    <a:pt x="1638300" y="89885"/>
                  </a:cubicBezTo>
                  <a:cubicBezTo>
                    <a:pt x="1707772" y="88496"/>
                    <a:pt x="2088828" y="83218"/>
                    <a:pt x="2217420" y="74645"/>
                  </a:cubicBezTo>
                  <a:cubicBezTo>
                    <a:pt x="2227869" y="73948"/>
                    <a:pt x="2237499" y="68249"/>
                    <a:pt x="2247900" y="67025"/>
                  </a:cubicBezTo>
                  <a:cubicBezTo>
                    <a:pt x="2280791" y="63156"/>
                    <a:pt x="2313861" y="60508"/>
                    <a:pt x="2346960" y="59405"/>
                  </a:cubicBezTo>
                  <a:cubicBezTo>
                    <a:pt x="2466301" y="55427"/>
                    <a:pt x="2585720" y="54325"/>
                    <a:pt x="2705100" y="51785"/>
                  </a:cubicBezTo>
                  <a:cubicBezTo>
                    <a:pt x="3025620" y="-55055"/>
                    <a:pt x="3718560" y="36545"/>
                    <a:pt x="3718560" y="36545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lang="nl-NL" sz="1800" b="0" u="none" strike="noStrike">
                <a:ln>
                  <a:solidFill>
                    <a:srgbClr val="FF0000"/>
                  </a:solidFill>
                </a:ln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/>
          <p:nvPr/>
        </p:nvSpPr>
        <p:spPr>
          <a:xfrm>
            <a:off x="680400" y="240840"/>
            <a:ext cx="9143640" cy="10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rmAutofit fontScale="85000" lnSpcReduction="9999"/>
          </a:bodyPr>
          <a:p>
            <a:pPr defTabSz="914400">
              <a:lnSpc>
                <a:spcPct val="90000"/>
              </a:lnSpc>
            </a:pPr>
            <a:r>
              <a:rPr lang="nl-NL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How does a silicon pixel sensor operate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0" name="TextBox 8"/>
          <p:cNvSpPr/>
          <p:nvPr/>
        </p:nvSpPr>
        <p:spPr>
          <a:xfrm>
            <a:off x="334080" y="1659240"/>
            <a:ext cx="4615200" cy="353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 charged particle creates electron hole pairs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Electrons drift to one side, holes to the other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The movement of these charge carriers induces a signal on the readout electrode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41" name="Group 18"/>
          <p:cNvGrpSpPr/>
          <p:nvPr/>
        </p:nvGrpSpPr>
        <p:grpSpPr>
          <a:xfrm>
            <a:off x="7093440" y="700560"/>
            <a:ext cx="5893200" cy="5147640"/>
            <a:chOff x="7093440" y="700560"/>
            <a:chExt cx="5893200" cy="5147640"/>
          </a:xfrm>
        </p:grpSpPr>
        <p:pic>
          <p:nvPicPr>
            <p:cNvPr id="42" name="Picture 7"/>
            <p:cNvPicPr/>
            <p:nvPr/>
          </p:nvPicPr>
          <p:blipFill>
            <a:blip r:embed="rId1"/>
            <a:srcRect l="10549" t="14825" r="8438" b="8315"/>
            <a:stretch/>
          </p:blipFill>
          <p:spPr>
            <a:xfrm>
              <a:off x="7093440" y="1173960"/>
              <a:ext cx="4927320" cy="4674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3" name="TextBox 9"/>
            <p:cNvSpPr/>
            <p:nvPr/>
          </p:nvSpPr>
          <p:spPr>
            <a:xfrm flipH="1">
              <a:off x="7516800" y="700560"/>
              <a:ext cx="3303360" cy="117936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38160" horzOverflow="overflow" lIns="50760" tIns="50760" rIns="50760" bIns="50760" anchor="ctr">
              <a:spAutoFit/>
            </a:bodyPr>
            <a:p>
              <a:pPr defTabSz="825480">
                <a:lnSpc>
                  <a:spcPct val="100000"/>
                </a:lnSpc>
              </a:pPr>
              <a:r>
                <a:rPr lang="nl-NL" sz="70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Readout </a:t>
              </a:r>
              <a:endParaRPr lang="en-US" sz="7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" name="TextBox 10"/>
            <p:cNvSpPr/>
            <p:nvPr/>
          </p:nvSpPr>
          <p:spPr>
            <a:xfrm flipH="1">
              <a:off x="9683280" y="3844080"/>
              <a:ext cx="3303360" cy="117936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38160" horzOverflow="overflow" lIns="50760" tIns="50760" rIns="50760" bIns="50760" anchor="ctr">
              <a:spAutoFit/>
            </a:bodyPr>
            <a:p>
              <a:pPr defTabSz="825480">
                <a:lnSpc>
                  <a:spcPct val="100000"/>
                </a:lnSpc>
              </a:pPr>
              <a:r>
                <a:rPr lang="nl-NL" sz="70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Sensor</a:t>
              </a:r>
              <a:endParaRPr lang="en-US" sz="7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grpSp>
          <p:nvGrpSpPr>
            <p:cNvPr id="45" name="Group 17"/>
            <p:cNvGrpSpPr/>
            <p:nvPr/>
          </p:nvGrpSpPr>
          <p:grpSpPr>
            <a:xfrm>
              <a:off x="7252920" y="4034160"/>
              <a:ext cx="1252080" cy="669600"/>
              <a:chOff x="7252920" y="4034160"/>
              <a:chExt cx="1252080" cy="669600"/>
            </a:xfrm>
          </p:grpSpPr>
          <p:sp>
            <p:nvSpPr>
              <p:cNvPr id="46" name="Oval 11"/>
              <p:cNvSpPr/>
              <p:nvPr/>
            </p:nvSpPr>
            <p:spPr>
              <a:xfrm>
                <a:off x="7252920" y="4181040"/>
                <a:ext cx="106200" cy="106200"/>
              </a:xfrm>
              <a:prstGeom prst="ellipse">
                <a:avLst/>
              </a:prstGeom>
              <a:solidFill>
                <a:srgbClr val="F5C242"/>
              </a:solidFill>
              <a:ln>
                <a:solidFill>
                  <a:srgbClr val="32549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30240" rIns="90000" bIns="30240" anchor="ctr">
                <a:noAutofit/>
              </a:bodyPr>
              <a:p>
                <a:pPr algn="ctr" defTabSz="914400">
                  <a:lnSpc>
                    <a:spcPct val="100000"/>
                  </a:lnSpc>
                </a:pPr>
                <a:endParaRPr lang="nl-NL" sz="18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7" name="Oval 12"/>
              <p:cNvSpPr/>
              <p:nvPr/>
            </p:nvSpPr>
            <p:spPr>
              <a:xfrm>
                <a:off x="7252920" y="4466160"/>
                <a:ext cx="106200" cy="106200"/>
              </a:xfrm>
              <a:prstGeom prst="ellipse">
                <a:avLst/>
              </a:prstGeom>
              <a:solidFill>
                <a:srgbClr val="73F8FC"/>
              </a:solidFill>
              <a:ln>
                <a:solidFill>
                  <a:srgbClr val="32549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30240" rIns="90000" bIns="30240" anchor="ctr">
                <a:noAutofit/>
              </a:bodyPr>
              <a:p>
                <a:pPr algn="ctr" defTabSz="914400">
                  <a:lnSpc>
                    <a:spcPct val="100000"/>
                  </a:lnSpc>
                </a:pPr>
                <a:endParaRPr lang="nl-NL" sz="18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8" name="TextBox 13"/>
              <p:cNvSpPr/>
              <p:nvPr/>
            </p:nvSpPr>
            <p:spPr>
              <a:xfrm>
                <a:off x="7455600" y="4034160"/>
                <a:ext cx="1049400" cy="369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5000" rIns="90000" bIns="45000" anchor="t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lang="nl-NL" sz="18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Electrons</a:t>
                </a: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9" name="TextBox 16"/>
              <p:cNvSpPr/>
              <p:nvPr/>
            </p:nvSpPr>
            <p:spPr>
              <a:xfrm>
                <a:off x="7453800" y="4334760"/>
                <a:ext cx="708480" cy="369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5000" rIns="90000" bIns="45000" anchor="t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lang="nl-NL" sz="18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Holes</a:t>
                </a: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endParaRPr>
              </a:p>
            </p:txBody>
          </p:sp>
        </p:grpSp>
      </p:grpSp>
      <p:sp>
        <p:nvSpPr>
          <p:cNvPr id="50" name="TextBox 2"/>
          <p:cNvSpPr/>
          <p:nvPr/>
        </p:nvSpPr>
        <p:spPr>
          <a:xfrm>
            <a:off x="8408880" y="5834160"/>
            <a:ext cx="1381680" cy="369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1" name="TextBox 14"/>
          <p:cNvSpPr/>
          <p:nvPr/>
        </p:nvSpPr>
        <p:spPr>
          <a:xfrm rot="16200000">
            <a:off x="6265080" y="4302000"/>
            <a:ext cx="1264680" cy="369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cxnSp>
        <p:nvCxnSpPr>
          <p:cNvPr id="52" name="Straight Arrow Connector 4"/>
          <p:cNvCxnSpPr/>
          <p:nvPr/>
        </p:nvCxnSpPr>
        <p:spPr>
          <a:xfrm>
            <a:off x="7194960" y="5795280"/>
            <a:ext cx="3843360" cy="360"/>
          </a:xfrm>
          <a:prstGeom prst="straightConnector1">
            <a:avLst/>
          </a:prstGeom>
          <a:ln w="57150">
            <a:solidFill>
              <a:srgbClr val="000000"/>
            </a:solidFill>
            <a:headEnd len="med" type="triangle" w="med"/>
            <a:tailEnd len="med" type="triangle" w="med"/>
          </a:ln>
        </p:spPr>
      </p:cxnSp>
      <p:cxnSp>
        <p:nvCxnSpPr>
          <p:cNvPr id="53" name="Straight Arrow Connector 19"/>
          <p:cNvCxnSpPr/>
          <p:nvPr/>
        </p:nvCxnSpPr>
        <p:spPr>
          <a:xfrm>
            <a:off x="7119720" y="3323160"/>
            <a:ext cx="360" cy="2376360"/>
          </a:xfrm>
          <a:prstGeom prst="straightConnector1">
            <a:avLst/>
          </a:prstGeom>
          <a:ln w="57150">
            <a:solidFill>
              <a:srgbClr val="000000"/>
            </a:solidFill>
            <a:headEnd len="med" type="triangle" w="med"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80400" y="240840"/>
            <a:ext cx="9143640" cy="102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70000" lnSpcReduction="19999"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nl-NL" sz="6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Challenges for tracking sensors</a:t>
            </a:r>
            <a:endParaRPr lang="nl-NL" sz="60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522720" y="1962360"/>
            <a:ext cx="11086200" cy="355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9999"/>
          </a:bodyPr>
          <a:p>
            <a:pPr marL="457200" indent="-4572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3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Spatial resolution -&gt; Where does a particle go through the sensor</a:t>
            </a:r>
            <a:endParaRPr lang="en-US" sz="3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indent="-4572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3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Material budget -&gt; How much scattering happens in the sensor</a:t>
            </a:r>
            <a:endParaRPr lang="en-US" sz="3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indent="-4572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3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Timing resolution -&gt; When did the particle go through the sensor</a:t>
            </a:r>
            <a:endParaRPr lang="en-US" sz="3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indent="-4572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3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Radiation hardness -&gt; How long can the sensor last</a:t>
            </a:r>
            <a:br>
              <a:rPr sz="3000"/>
            </a:br>
            <a:r>
              <a:rPr lang="nl-NL" sz="3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(More on this by Ginger)</a:t>
            </a:r>
            <a:endParaRPr lang="en-US" sz="3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The goal for the HL-LHC is 50x50x50 (50 microns thick, 50 micron pitch and 50 ps timing resolution)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Placeholder 6"/>
          <p:cNvSpPr/>
          <p:nvPr/>
        </p:nvSpPr>
        <p:spPr>
          <a:xfrm>
            <a:off x="1578960" y="187560"/>
            <a:ext cx="11521440" cy="384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825480">
              <a:lnSpc>
                <a:spcPct val="100000"/>
              </a:lnSpc>
              <a:tabLst>
                <a:tab pos="0" algn="l"/>
              </a:tabLst>
            </a:pPr>
            <a:endParaRPr lang="en-NL" sz="2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57" name="Picture 13"/>
          <p:cNvPicPr/>
          <p:nvPr/>
        </p:nvPicPr>
        <p:blipFill>
          <a:blip r:embed="rId1"/>
          <a:stretch/>
        </p:blipFill>
        <p:spPr>
          <a:xfrm>
            <a:off x="0" y="2992680"/>
            <a:ext cx="6066000" cy="3018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" name="Picture 14"/>
          <p:cNvPicPr/>
          <p:nvPr/>
        </p:nvPicPr>
        <p:blipFill>
          <a:blip r:embed="rId2"/>
          <a:stretch/>
        </p:blipFill>
        <p:spPr>
          <a:xfrm>
            <a:off x="6161760" y="3004920"/>
            <a:ext cx="6029640" cy="2993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" name="Content Placeholder 4"/>
          <p:cNvSpPr/>
          <p:nvPr/>
        </p:nvSpPr>
        <p:spPr>
          <a:xfrm>
            <a:off x="808560" y="1702080"/>
            <a:ext cx="10515240" cy="4350960"/>
          </a:xfr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825480">
              <a:lnSpc>
                <a:spcPct val="100000"/>
              </a:lnSpc>
              <a:tabLst>
                <a:tab pos="0" algn="l"/>
              </a:tabLst>
            </a:pPr>
            <a:endParaRPr lang="nl-NL" sz="27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cxnSp>
        <p:nvCxnSpPr>
          <p:cNvPr id="60" name="Rechte verbindingslijn met pijl 11"/>
          <p:cNvCxnSpPr/>
          <p:nvPr/>
        </p:nvCxnSpPr>
        <p:spPr>
          <a:xfrm>
            <a:off x="5618880" y="4431240"/>
            <a:ext cx="930960" cy="360"/>
          </a:xfrm>
          <a:prstGeom prst="straightConnector1">
            <a:avLst/>
          </a:prstGeom>
          <a:ln w="76200">
            <a:solidFill>
              <a:srgbClr val="FF0000"/>
            </a:solidFill>
            <a:tailEnd len="med" type="triangle" w="med"/>
          </a:ln>
        </p:spPr>
      </p:cxnSp>
      <p:sp>
        <p:nvSpPr>
          <p:cNvPr id="61" name="TextBox 18"/>
          <p:cNvSpPr/>
          <p:nvPr/>
        </p:nvSpPr>
        <p:spPr>
          <a:xfrm>
            <a:off x="8309160" y="2813040"/>
            <a:ext cx="173520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Window: 30 ps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2" name="TextBox 27"/>
          <p:cNvSpPr/>
          <p:nvPr/>
        </p:nvSpPr>
        <p:spPr>
          <a:xfrm>
            <a:off x="2202120" y="2805120"/>
            <a:ext cx="19951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Window: 2000 ps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3" name="Text Placeholder 7"/>
          <p:cNvSpPr/>
          <p:nvPr/>
        </p:nvSpPr>
        <p:spPr>
          <a:xfrm>
            <a:off x="442800" y="1320840"/>
            <a:ext cx="5513400" cy="130860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tIns="23040" rIns="45720" bIns="23040" anchor="t">
            <a:noAutofit/>
          </a:bodyPr>
          <a:p>
            <a:pPr defTabSz="825480">
              <a:lnSpc>
                <a:spcPct val="100000"/>
              </a:lnSpc>
              <a:tabLst>
                <a:tab pos="0" algn="l"/>
              </a:tabLst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Enable 4D tracking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82548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pos="0" algn="l"/>
              </a:tabLst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Precise spatial resolution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82548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pos="0" algn="l"/>
              </a:tabLst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Precise timing information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825480">
              <a:lnSpc>
                <a:spcPct val="100000"/>
              </a:lnSpc>
              <a:tabLst>
                <a:tab pos="0" algn="l"/>
              </a:tabLst>
            </a:pP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4" name="Title 1"/>
          <p:cNvSpPr/>
          <p:nvPr/>
        </p:nvSpPr>
        <p:spPr>
          <a:xfrm>
            <a:off x="680400" y="240840"/>
            <a:ext cx="9143640" cy="10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rmAutofit fontScale="85000" lnSpcReduction="9999"/>
          </a:bodyPr>
          <a:p>
            <a:pPr defTabSz="914400">
              <a:lnSpc>
                <a:spcPct val="90000"/>
              </a:lnSpc>
            </a:pPr>
            <a:r>
              <a:rPr lang="en-GB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Why do we want timing information?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1"/>
          <p:cNvSpPr/>
          <p:nvPr/>
        </p:nvSpPr>
        <p:spPr>
          <a:xfrm>
            <a:off x="680400" y="240840"/>
            <a:ext cx="9143640" cy="10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rmAutofit/>
          </a:bodyPr>
          <a:p>
            <a:pPr defTabSz="914400">
              <a:lnSpc>
                <a:spcPct val="90000"/>
              </a:lnSpc>
            </a:pPr>
            <a:r>
              <a:rPr lang="nl-NL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Timing performance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6" name="TextBox 4"/>
          <p:cNvSpPr/>
          <p:nvPr/>
        </p:nvSpPr>
        <p:spPr>
          <a:xfrm>
            <a:off x="521640" y="1374480"/>
            <a:ext cx="428688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We want thin sensors, so we get a fast uniform signal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67" name="Picture 3"/>
          <p:cNvPicPr/>
          <p:nvPr/>
        </p:nvPicPr>
        <p:blipFill>
          <a:blip r:embed="rId1"/>
          <a:srcRect l="11754" t="19639" r="24259" b="10469"/>
          <a:stretch/>
        </p:blipFill>
        <p:spPr>
          <a:xfrm>
            <a:off x="1047600" y="2688120"/>
            <a:ext cx="3234600" cy="3533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TextBox 9"/>
          <p:cNvSpPr/>
          <p:nvPr/>
        </p:nvSpPr>
        <p:spPr>
          <a:xfrm>
            <a:off x="6278400" y="1487880"/>
            <a:ext cx="611856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We want a large signal, since the front-end electronics will perfom better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69" name="Group 5"/>
          <p:cNvGrpSpPr/>
          <p:nvPr/>
        </p:nvGrpSpPr>
        <p:grpSpPr>
          <a:xfrm>
            <a:off x="6328800" y="2946960"/>
            <a:ext cx="5372640" cy="3263760"/>
            <a:chOff x="6328800" y="2946960"/>
            <a:chExt cx="5372640" cy="3263760"/>
          </a:xfrm>
        </p:grpSpPr>
        <p:pic>
          <p:nvPicPr>
            <p:cNvPr id="70" name="Picture 13"/>
            <p:cNvPicPr/>
            <p:nvPr/>
          </p:nvPicPr>
          <p:blipFill>
            <a:blip r:embed="rId2"/>
            <a:srcRect l="0" t="7769" r="0" b="0"/>
            <a:stretch/>
          </p:blipFill>
          <p:spPr>
            <a:xfrm>
              <a:off x="6328800" y="2946960"/>
              <a:ext cx="5372640" cy="3048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1" name="TextBox 1"/>
            <p:cNvSpPr/>
            <p:nvPr/>
          </p:nvSpPr>
          <p:spPr>
            <a:xfrm rot="16200000">
              <a:off x="5513040" y="4226760"/>
              <a:ext cx="2268360" cy="39960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lang="nl-NL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Time resolution (ps)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2" name="TextBox 7"/>
            <p:cNvSpPr/>
            <p:nvPr/>
          </p:nvSpPr>
          <p:spPr>
            <a:xfrm>
              <a:off x="8219160" y="5811120"/>
              <a:ext cx="2237040" cy="39960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lang="nl-NL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Injected charge (ke)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6"/>
          <p:cNvSpPr/>
          <p:nvPr/>
        </p:nvSpPr>
        <p:spPr>
          <a:xfrm>
            <a:off x="784080" y="520200"/>
            <a:ext cx="1188036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36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Gain mechanisms. 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4" name="TextBox 8"/>
          <p:cNvSpPr/>
          <p:nvPr/>
        </p:nvSpPr>
        <p:spPr>
          <a:xfrm>
            <a:off x="341640" y="1322280"/>
            <a:ext cx="7327800" cy="193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Allows us to combine a thin sensor with a large signal.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Need a region with a high electric field.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Electrons can kick loose other electrons when they have enough kinetic energy, which creates an avalanche effect.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75" name="Picture 2"/>
          <p:cNvPicPr/>
          <p:nvPr/>
        </p:nvPicPr>
        <p:blipFill>
          <a:blip r:embed="rId1"/>
          <a:stretch/>
        </p:blipFill>
        <p:spPr>
          <a:xfrm>
            <a:off x="3338640" y="3586320"/>
            <a:ext cx="2930040" cy="25610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6" name="Group 11"/>
          <p:cNvGrpSpPr/>
          <p:nvPr/>
        </p:nvGrpSpPr>
        <p:grpSpPr>
          <a:xfrm>
            <a:off x="7669800" y="997200"/>
            <a:ext cx="4196880" cy="4993920"/>
            <a:chOff x="7669800" y="997200"/>
            <a:chExt cx="4196880" cy="4993920"/>
          </a:xfrm>
        </p:grpSpPr>
        <p:pic>
          <p:nvPicPr>
            <p:cNvPr id="77" name="Picture 3"/>
            <p:cNvPicPr/>
            <p:nvPr/>
          </p:nvPicPr>
          <p:blipFill>
            <a:blip r:embed="rId2"/>
            <a:srcRect l="11230" t="11116" r="23173" b="10833"/>
            <a:stretch/>
          </p:blipFill>
          <p:spPr>
            <a:xfrm>
              <a:off x="7669800" y="997200"/>
              <a:ext cx="4196880" cy="4993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8" name="Rectangle 4"/>
            <p:cNvSpPr/>
            <p:nvPr/>
          </p:nvSpPr>
          <p:spPr>
            <a:xfrm>
              <a:off x="8114400" y="3594600"/>
              <a:ext cx="3311640" cy="314640"/>
            </a:xfrm>
            <a:prstGeom prst="rect">
              <a:avLst/>
            </a:prstGeom>
            <a:noFill/>
            <a:ln w="38100">
              <a:solidFill>
                <a:srgbClr val="E1A42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lang="nl-NL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cxnSp>
        <p:nvCxnSpPr>
          <p:cNvPr id="79" name="Straight Arrow Connector 7"/>
          <p:cNvCxnSpPr>
            <a:stCxn id="78" idx="1"/>
            <a:endCxn id="75" idx="3"/>
          </p:cNvCxnSpPr>
          <p:nvPr/>
        </p:nvCxnSpPr>
        <p:spPr>
          <a:xfrm flipH="1">
            <a:off x="6268680" y="3751920"/>
            <a:ext cx="1846080" cy="1115280"/>
          </a:xfrm>
          <a:prstGeom prst="straightConnector1">
            <a:avLst/>
          </a:prstGeom>
          <a:ln w="38100">
            <a:solidFill>
              <a:srgbClr val="E1A426"/>
            </a:solidFill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2"/>
          <p:cNvSpPr/>
          <p:nvPr/>
        </p:nvSpPr>
        <p:spPr>
          <a:xfrm>
            <a:off x="1135080" y="591120"/>
            <a:ext cx="4798440" cy="76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How to achieve gain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" name="TextBox 3"/>
          <p:cNvSpPr/>
          <p:nvPr/>
        </p:nvSpPr>
        <p:spPr>
          <a:xfrm>
            <a:off x="1135080" y="1899720"/>
            <a:ext cx="22579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Using doping (LGADs)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2" name="TextBox 4"/>
          <p:cNvSpPr/>
          <p:nvPr/>
        </p:nvSpPr>
        <p:spPr>
          <a:xfrm>
            <a:off x="5203800" y="1899720"/>
            <a:ext cx="21700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Using geometry (3D)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3" name="TextBox 6"/>
          <p:cNvSpPr/>
          <p:nvPr/>
        </p:nvSpPr>
        <p:spPr>
          <a:xfrm>
            <a:off x="8408880" y="1905480"/>
            <a:ext cx="35661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Using Geometry + Electrodes (SiEM)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84" name="Picture 5"/>
          <p:cNvPicPr/>
          <p:nvPr/>
        </p:nvPicPr>
        <p:blipFill>
          <a:blip r:embed="rId1"/>
          <a:srcRect l="10034" t="8929" r="21217" b="8773"/>
          <a:stretch/>
        </p:blipFill>
        <p:spPr>
          <a:xfrm>
            <a:off x="805320" y="2615760"/>
            <a:ext cx="2851920" cy="341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5" name="Picture 21"/>
          <p:cNvPicPr/>
          <p:nvPr/>
        </p:nvPicPr>
        <p:blipFill>
          <a:blip r:embed="rId2"/>
          <a:srcRect l="12623" t="10554" r="22899" b="10186"/>
          <a:stretch/>
        </p:blipFill>
        <p:spPr>
          <a:xfrm>
            <a:off x="8612280" y="2569680"/>
            <a:ext cx="2774160" cy="3411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" name="Picture 14"/>
          <p:cNvPicPr/>
          <p:nvPr/>
        </p:nvPicPr>
        <p:blipFill>
          <a:blip r:embed="rId3"/>
          <a:srcRect l="11924" t="10290" r="22587" b="10290"/>
          <a:stretch/>
        </p:blipFill>
        <p:spPr>
          <a:xfrm>
            <a:off x="4793400" y="2615760"/>
            <a:ext cx="2774160" cy="3364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le 1"/>
          <p:cNvSpPr/>
          <p:nvPr/>
        </p:nvSpPr>
        <p:spPr>
          <a:xfrm>
            <a:off x="680400" y="240840"/>
            <a:ext cx="11175840" cy="10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rmAutofit fontScale="85000" lnSpcReduction="9999"/>
          </a:bodyPr>
          <a:p>
            <a:pPr defTabSz="914400">
              <a:lnSpc>
                <a:spcPct val="90000"/>
              </a:lnSpc>
            </a:pPr>
            <a:r>
              <a:rPr lang="nl-NL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TI-LGADs (Trench Isolated Low Gain Avalange Diodes)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8" name="TextBox 3"/>
          <p:cNvSpPr/>
          <p:nvPr/>
        </p:nvSpPr>
        <p:spPr>
          <a:xfrm>
            <a:off x="638640" y="1051560"/>
            <a:ext cx="6555240" cy="224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Disadvantage of LGADs, large pitch size -&gt; Lower spatial resolution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New technologies like trenches allow small pitches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Not very radiation hard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89" name="Picture 21"/>
          <p:cNvPicPr/>
          <p:nvPr/>
        </p:nvPicPr>
        <p:blipFill>
          <a:blip r:embed="rId1"/>
          <a:srcRect l="11655" t="10370" r="19653" b="6009"/>
          <a:stretch/>
        </p:blipFill>
        <p:spPr>
          <a:xfrm>
            <a:off x="146880" y="3308040"/>
            <a:ext cx="2349000" cy="2859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90" name="Group 1"/>
          <p:cNvGrpSpPr/>
          <p:nvPr/>
        </p:nvGrpSpPr>
        <p:grpSpPr>
          <a:xfrm>
            <a:off x="15118200" y="2426040"/>
            <a:ext cx="6023880" cy="2980080"/>
            <a:chOff x="15118200" y="2426040"/>
            <a:chExt cx="6023880" cy="2980080"/>
          </a:xfrm>
        </p:grpSpPr>
        <p:grpSp>
          <p:nvGrpSpPr>
            <p:cNvPr id="91" name="Group 5"/>
            <p:cNvGrpSpPr/>
            <p:nvPr/>
          </p:nvGrpSpPr>
          <p:grpSpPr>
            <a:xfrm>
              <a:off x="15118200" y="2426040"/>
              <a:ext cx="6023880" cy="2980080"/>
              <a:chOff x="15118200" y="2426040"/>
              <a:chExt cx="6023880" cy="2980080"/>
            </a:xfrm>
          </p:grpSpPr>
          <p:grpSp>
            <p:nvGrpSpPr>
              <p:cNvPr id="92" name="Group 6"/>
              <p:cNvGrpSpPr/>
              <p:nvPr/>
            </p:nvGrpSpPr>
            <p:grpSpPr>
              <a:xfrm>
                <a:off x="15118200" y="2426040"/>
                <a:ext cx="6023880" cy="2980080"/>
                <a:chOff x="15118200" y="2426040"/>
                <a:chExt cx="6023880" cy="2980080"/>
              </a:xfrm>
            </p:grpSpPr>
            <p:pic>
              <p:nvPicPr>
                <p:cNvPr id="93" name="Picture 8"/>
                <p:cNvPicPr/>
                <p:nvPr/>
              </p:nvPicPr>
              <p:blipFill>
                <a:blip r:embed="rId2"/>
                <a:srcRect l="0" t="0" r="42146" b="0"/>
                <a:stretch/>
              </p:blipFill>
              <p:spPr>
                <a:xfrm>
                  <a:off x="15118200" y="2426040"/>
                  <a:ext cx="6023880" cy="2980080"/>
                </a:xfrm>
                <a:prstGeom prst="rect">
                  <a:avLst/>
                </a:prstGeom>
                <a:noFill/>
                <a:ln w="0">
                  <a:noFill/>
                </a:ln>
              </p:spPr>
            </p:pic>
            <p:sp>
              <p:nvSpPr>
                <p:cNvPr id="94" name="Rectangle 9"/>
                <p:cNvSpPr/>
                <p:nvPr/>
              </p:nvSpPr>
              <p:spPr>
                <a:xfrm>
                  <a:off x="15535080" y="3992760"/>
                  <a:ext cx="451440" cy="487440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numCol="1" spcCol="38160" horzOverflow="overflow" lIns="0" tIns="0" rIns="0" bIns="0" anchor="ctr">
                  <a:spAutoFit/>
                </a:bodyPr>
                <a:p>
                  <a:pPr algn="ctr" defTabSz="825480">
                    <a:lnSpc>
                      <a:spcPct val="100000"/>
                    </a:lnSpc>
                    <a:tabLst>
                      <a:tab pos="0" algn="l"/>
                    </a:tabLst>
                  </a:pPr>
                  <a:r>
                    <a:rPr lang="nl-NL" sz="3200" b="0" u="none" strike="noStrike" cap="all">
                      <a:solidFill>
                        <a:schemeClr val="lt1"/>
                      </a:solidFill>
                      <a:effectLst/>
                      <a:uFillTx/>
                      <a:latin typeface="Calibri"/>
                    </a:rPr>
                    <a:t>45</a:t>
                  </a:r>
                  <a:endParaRPr lang="en-US" sz="3200" b="0" u="none" strike="noStrike">
                    <a:solidFill>
                      <a:srgbClr val="000000"/>
                    </a:solidFill>
                    <a:effectLst/>
                    <a:uFillTx/>
                    <a:latin typeface="Calibri"/>
                  </a:endParaRPr>
                </a:p>
              </p:txBody>
            </p:sp>
          </p:grpSp>
          <p:sp>
            <p:nvSpPr>
              <p:cNvPr id="95" name="Rectangle 7"/>
              <p:cNvSpPr/>
              <p:nvPr/>
            </p:nvSpPr>
            <p:spPr>
              <a:xfrm>
                <a:off x="18259560" y="4176360"/>
                <a:ext cx="180000" cy="247320"/>
              </a:xfrm>
              <a:prstGeom prst="rect">
                <a:avLst/>
              </a:prstGeom>
              <a:solidFill>
                <a:srgbClr val="DE8E97"/>
              </a:solidFill>
              <a:ln w="1270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38160" horzOverflow="overflow" lIns="0" tIns="0" rIns="0" bIns="0" anchor="ctr">
                <a:spAutoFit/>
              </a:bodyPr>
              <a:p>
                <a:pPr algn="ctr" defTabSz="825480">
                  <a:lnSpc>
                    <a:spcPct val="100000"/>
                  </a:lnSpc>
                  <a:tabLst>
                    <a:tab pos="0" algn="l"/>
                  </a:tabLst>
                </a:pPr>
                <a:endParaRPr lang="nl-NL" sz="3200" b="0" u="none" strike="noStrike"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</a:endParaRPr>
              </a:p>
            </p:txBody>
          </p:sp>
        </p:grpSp>
        <p:sp>
          <p:nvSpPr>
            <p:cNvPr id="96" name="Rectangle 10"/>
            <p:cNvSpPr/>
            <p:nvPr/>
          </p:nvSpPr>
          <p:spPr>
            <a:xfrm>
              <a:off x="16980120" y="4053960"/>
              <a:ext cx="3738240" cy="492120"/>
            </a:xfrm>
            <a:prstGeom prst="rect">
              <a:avLst/>
            </a:prstGeom>
            <a:solidFill>
              <a:srgbClr val="DE8E97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38160" horzOverflow="overflow" lIns="0" tIns="0" rIns="0" bIns="0" anchor="ctr">
              <a:spAutoFit/>
            </a:bodyPr>
            <a:p>
              <a:pPr algn="ctr" defTabSz="825480">
                <a:lnSpc>
                  <a:spcPct val="100000"/>
                </a:lnSpc>
                <a:tabLst>
                  <a:tab pos="0" algn="l"/>
                </a:tabLst>
              </a:pPr>
              <a:r>
                <a:rPr lang="nl-NL" sz="3200" b="0" u="none" strike="noStrike"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</a:rPr>
                <a:t>No-gain region</a:t>
              </a:r>
              <a:endPara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7" name="Rectangle 11"/>
            <p:cNvSpPr/>
            <p:nvPr/>
          </p:nvSpPr>
          <p:spPr>
            <a:xfrm>
              <a:off x="15522480" y="3900240"/>
              <a:ext cx="451440" cy="49212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38160" horzOverflow="overflow" lIns="0" tIns="0" rIns="0" bIns="0" anchor="ctr">
              <a:spAutoFit/>
            </a:bodyPr>
            <a:p>
              <a:pPr algn="ctr" defTabSz="825480">
                <a:lnSpc>
                  <a:spcPct val="100000"/>
                </a:lnSpc>
                <a:tabLst>
                  <a:tab pos="0" algn="l"/>
                </a:tabLst>
              </a:pPr>
              <a:r>
                <a:rPr lang="nl-NL" sz="3200" b="0" u="none" strike="noStrike" cap="all">
                  <a:solidFill>
                    <a:srgbClr val="000000"/>
                  </a:solidFill>
                  <a:effectLst/>
                  <a:uFillTx/>
                  <a:latin typeface="Calibri"/>
                </a:rPr>
                <a:t>55</a:t>
              </a:r>
              <a:endPara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98" name="Picture 13"/>
          <p:cNvPicPr/>
          <p:nvPr/>
        </p:nvPicPr>
        <p:blipFill>
          <a:blip r:embed="rId3"/>
          <a:srcRect l="8620" t="9886" r="22027" b="15108"/>
          <a:stretch/>
        </p:blipFill>
        <p:spPr>
          <a:xfrm rot="5400000">
            <a:off x="8067600" y="2054520"/>
            <a:ext cx="4301640" cy="3489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" name="Picture 4"/>
          <p:cNvPicPr/>
          <p:nvPr/>
        </p:nvPicPr>
        <p:blipFill>
          <a:blip r:embed="rId4"/>
          <a:stretch/>
        </p:blipFill>
        <p:spPr>
          <a:xfrm>
            <a:off x="2841480" y="3332160"/>
            <a:ext cx="5290200" cy="2618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Application>Collabora_Office/25.04.9.4$Linux_X86_64 LibreOffice_project/bbf180856f1919e69a04fdf6175ff4f11f52e1db</Application>
  <AppVersion>15.0000</AppVersion>
  <Words>595</Words>
  <Paragraphs>97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2026-04-26T12:40:01Z</dcterms:created>
  <dc:creator>Tjip Bischoff</dc:creator>
  <dc:description/>
  <dc:language>en-US</dc:language>
  <cp:lastModifiedBy>Tjip Bischoff</cp:lastModifiedBy>
  <dcterms:modified xsi:type="dcterms:W3CDTF">2026-05-10T10:19:03Z</dcterms:modified>
  <cp:revision>63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</vt:r8>
  </property>
  <property fmtid="{D5CDD505-2E9C-101B-9397-08002B2CF9AE}" pid="3" name="PresentationFormat">
    <vt:lpwstr>Widescreen</vt:lpwstr>
  </property>
  <property fmtid="{D5CDD505-2E9C-101B-9397-08002B2CF9AE}" pid="4" name="Slides">
    <vt:r8>16</vt:r8>
  </property>
</Properties>
</file>