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82" r:id="rId5"/>
    <p:sldId id="287" r:id="rId6"/>
    <p:sldId id="284" r:id="rId7"/>
    <p:sldId id="285" r:id="rId8"/>
    <p:sldId id="286" r:id="rId9"/>
    <p:sldId id="306" r:id="rId10"/>
    <p:sldId id="291" r:id="rId11"/>
    <p:sldId id="308" r:id="rId12"/>
    <p:sldId id="303" r:id="rId13"/>
    <p:sldId id="296" r:id="rId14"/>
    <p:sldId id="297" r:id="rId15"/>
    <p:sldId id="295" r:id="rId16"/>
    <p:sldId id="298" r:id="rId17"/>
    <p:sldId id="300" r:id="rId18"/>
    <p:sldId id="301" r:id="rId19"/>
    <p:sldId id="302" r:id="rId20"/>
    <p:sldId id="307" r:id="rId21"/>
    <p:sldId id="294" r:id="rId22"/>
    <p:sldId id="305" r:id="rId2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700"/>
    <a:srgbClr val="EAE911"/>
    <a:srgbClr val="F57F00"/>
    <a:srgbClr val="A257AA"/>
    <a:srgbClr val="FFC000"/>
    <a:srgbClr val="00C3C6"/>
    <a:srgbClr val="08C795"/>
    <a:srgbClr val="00FFBD"/>
    <a:srgbClr val="FFB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72"/>
    <p:restoredTop sz="82925"/>
  </p:normalViewPr>
  <p:slideViewPr>
    <p:cSldViewPr snapToGrid="0">
      <p:cViewPr varScale="1">
        <p:scale>
          <a:sx n="84" d="100"/>
          <a:sy n="84" d="100"/>
        </p:scale>
        <p:origin x="20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96D89-D43F-1944-BAC1-1FDFEC4978D1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D3884-25F3-6B49-8ABC-33323A9007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123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428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20EFB-4E2F-42E5-72C2-AC0FB09D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CAC3D-4687-4B89-70F6-DA1AE42A7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BD6FC-DF11-4DFA-9DE8-D59ADD88F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0F8E8-99D8-9EE6-EE2C-97D2A6945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8087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9E55-EE2E-3A87-9177-7FA8111A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D74D0-4C9F-2B5A-0E5B-34C4D162C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577B4-F69B-792E-6EDF-3046207BC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CEF57-D7DD-2F48-C74C-831CEAD98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5694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E525-860B-FAA1-7DA7-3BFF387D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F72DC-E786-AB8D-2E38-2C82F2BB0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6B26B-CACA-9FBF-45CB-B69F4688A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291DC-F1D7-229F-71E8-550FC448F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1241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819F0-DFB0-07C7-6B53-8E9D46321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B12A8-75EA-F405-C752-C81984C36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B68F8-C0D1-0343-23A0-362D8BA26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C7A4-01B4-B5CD-2834-EC3C60992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6986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5826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F45FD-7489-0189-D7DE-7A4159E79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13C81-7E18-2C72-A011-FB62FD0B3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845D6-877B-5159-8117-A34402B41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50CE5-959A-86F3-AAD3-8F58400D7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6718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0D95B-0661-619C-0C65-780BD85F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2C141-29F8-8A1A-BE59-086F66B55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4752C-3E8B-33FF-C50D-F3B12B7F4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Apologies, frequentists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67149-A7B5-73A8-4CC8-40500C228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8764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NL" dirty="0"/>
              <a:t>-tagging - optimistic =&gt; overestimating recobj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53969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594A3-D341-A5D7-FD11-DC4893CA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D93F7-337F-2030-4932-5BAB99A5E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2E3F0-798C-3DA4-114B-73C732931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E6DB8-12EC-6169-9256-5BCAA33FD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075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93644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10^4 -&gt; 10^1 = data compression =&gt; loss of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465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162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Mask one hit, compare difference between original and masked</a:t>
            </a:r>
          </a:p>
          <a:p>
            <a:r>
              <a:rPr lang="en-GB" dirty="0"/>
              <a:t>E</a:t>
            </a:r>
            <a:r>
              <a:rPr lang="en-NL" dirty="0"/>
              <a:t>xpect phi invariance - getting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486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NL" dirty="0"/>
              <a:t>o true barcodes transfer</a:t>
            </a:r>
            <a:r>
              <a:rPr lang="en-GB" dirty="0"/>
              <a:t>r</a:t>
            </a:r>
            <a:r>
              <a:rPr lang="en-NL" dirty="0"/>
              <a:t>ed over MC tools. Matching on PID and kinematics to find Higgs descendant hits.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728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6022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3DDE7-05F2-BC00-F281-58078D27B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917A7-0C7E-B916-1C89-7407B2252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28C40-F284-9A73-25DB-E52FC4E7A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7B88B-82C0-9ABF-2A66-87C2EC5A8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1B9EB-49F7-8A4A-83C4-684F63690DD5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324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D3884-25F3-6B49-8ABC-33323A9007BF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416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3A13-29AB-C0E1-D3EA-EF92B0402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D162E-8A4C-EFC3-BCF7-6A4A8E5C7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0559-0C7B-179D-A48D-C64AB346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1D427-D08F-552E-FFED-35EC1AB8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F7948-2829-D888-2FBB-AD3525B5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001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B260-E068-1777-427D-7D1DFFC6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04830-2BA5-CF1D-28F6-3C0A778EA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E8F07-7146-A688-4139-7CA18C12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23EE3-91CA-E4A1-C023-834EC20D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A803B-A4D1-DE82-8796-61D4A3D8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524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3E9DC-573A-61DF-605A-DFC1BE40E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997A5-114B-8087-81D0-BAAE9ABF1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5EAA-D65C-DC1C-D908-5517F1AD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800BA-08CC-A209-D534-571E668D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94FC-2DC2-D6C6-E353-98BC8163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37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339B-A256-0EA3-4BB7-ED6A4AEC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B1D9-67C5-1BE1-B3E1-F2AAFFA6E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6380-1728-6C9E-C94F-AF53EE1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01795-FC6D-10AB-EABE-68609F10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D1D1E-7153-0F59-B70F-17B6BCBF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706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7C96-063B-0B1B-763F-19CD6E0C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D9666-603E-B10A-E60E-5A6FCD925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363F-5EEB-7E67-72F5-411540DE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01B54-F4C0-45A5-FB68-5A8F12D1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6513E-E5D0-4AD5-B53D-D1ADBDEA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594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88AC-DF27-1111-E0AE-C4C4D4B1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0C50-FFB6-F900-A187-684515A7D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6383-7C9C-47C1-20B2-A7DF915EE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473BA-115E-A16E-610C-9F2F9388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FFD62-888C-F652-E4E7-0B64C8B6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EA23D-EE3B-BFCC-2FEB-DABEDF89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084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5807-E93C-ED71-BD9F-8C6160E6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AACB9-5E8F-4849-A788-AE6B5C24A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D898A-E6BF-F720-BBA0-3C211C8EE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FB007-69EB-4E4E-10C8-7C28DF7E1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E5956-D5D4-6FCA-CA5E-5A764C2AD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45A36-9A06-3BF6-AFB8-E3A05D40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5825A-2FC3-0573-E6A1-E07CAF6B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74237-28C6-5AE2-51D3-F8088830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023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D87D0-724A-0AC9-410F-538098B2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8CED0-BAB6-7311-F335-9184287D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6B28E-60DB-4E6D-9D1C-A7392FCA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5909D-9FF5-CF17-61E0-0914FDBF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667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0FA5B-8A4A-B09C-87DC-1FC3C186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D749F-6649-3EA4-8803-110DBA6D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9CA51-8A25-17A8-25C5-9902ADEE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3429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E3E3-D6D2-476E-DD76-20340597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4143-CE18-ACF9-E95E-E885392F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9EFF6-B133-41A3-6711-01179E34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743A7-0358-1B4E-6F33-D49AE063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634A2-AE34-8FAB-A193-0164A296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11422-E52F-DCD7-57DE-48F843CA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131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2286-32FD-9BD6-D39D-0B73C6E9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D144A-26C9-A5CD-0076-A5ED9EFB3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FB390-3866-7CD7-93C8-ECEEE065B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AD684-B140-3EF7-B1C2-487B2AE2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89179-3163-C5CD-1C0E-17DFEFEE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382E1-3DFF-B641-D16E-B765FB0B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76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BE255-76E0-F10A-952D-6AE483E0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9DBE7-5A2A-AF0D-D771-1334F9403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FDE03-21B1-DA33-1709-A7DCF582C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157AF-BC9C-0C48-B394-244E592E9A55}" type="datetimeFigureOut">
              <a:rPr lang="en-NL" smtClean="0"/>
              <a:t>12/05/2026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F0066-8E52-AAA5-2FEA-36990C8DF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99536-4AF5-5433-F078-697F11F4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600A8-E316-9545-BA70-3F50EFE07B5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0998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0.png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" Type="http://schemas.openxmlformats.org/officeDocument/2006/relationships/image" Target="../media/image210.png"/><Relationship Id="rId21" Type="http://schemas.openxmlformats.org/officeDocument/2006/relationships/image" Target="../media/image39.png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17" Type="http://schemas.openxmlformats.org/officeDocument/2006/relationships/image" Target="../media/image30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0.png"/><Relationship Id="rId15" Type="http://schemas.openxmlformats.org/officeDocument/2006/relationships/image" Target="../media/image33.png"/><Relationship Id="rId23" Type="http://schemas.openxmlformats.org/officeDocument/2006/relationships/image" Target="../media/image35.png"/><Relationship Id="rId10" Type="http://schemas.openxmlformats.org/officeDocument/2006/relationships/image" Target="../media/image280.png"/><Relationship Id="rId19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20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9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5" Type="http://schemas.openxmlformats.org/officeDocument/2006/relationships/image" Target="../media/image58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0">
            <a:extLst>
              <a:ext uri="{FF2B5EF4-FFF2-40B4-BE49-F238E27FC236}">
                <a16:creationId xmlns:a16="http://schemas.microsoft.com/office/drawing/2014/main" id="{1785FCFC-5D6D-E270-0AC8-A41E0EA7E0DE}"/>
              </a:ext>
            </a:extLst>
          </p:cNvPr>
          <p:cNvSpPr/>
          <p:nvPr/>
        </p:nvSpPr>
        <p:spPr>
          <a:xfrm>
            <a:off x="909636" y="2826198"/>
            <a:ext cx="6962775" cy="2650538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201D9B73-F67B-0AD2-BE6E-805184F06677}"/>
              </a:ext>
            </a:extLst>
          </p:cNvPr>
          <p:cNvSpPr/>
          <p:nvPr/>
        </p:nvSpPr>
        <p:spPr>
          <a:xfrm>
            <a:off x="909636" y="2823267"/>
            <a:ext cx="6962775" cy="1211465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9F39FE4-B315-F227-C70C-B6E9D8B1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6142728"/>
            <a:ext cx="10719624" cy="176213"/>
          </a:xfrm>
          <a:prstGeom prst="rect">
            <a:avLst/>
          </a:prstGeom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D94717DB-84CB-0B15-A578-970C7C436EE8}"/>
              </a:ext>
            </a:extLst>
          </p:cNvPr>
          <p:cNvSpPr/>
          <p:nvPr/>
        </p:nvSpPr>
        <p:spPr>
          <a:xfrm>
            <a:off x="909635" y="3652197"/>
            <a:ext cx="5112394" cy="9985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260"/>
              </a:lnSpc>
            </a:pPr>
            <a:r>
              <a:rPr lang="en-US" sz="1200" kern="0" spc="-21" dirty="0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Presenting: Eugene Shalugin – </a:t>
            </a:r>
            <a:r>
              <a:rPr lang="en-US" sz="1200" u="sng" kern="0" spc="-21" dirty="0" err="1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eugene.shalugin@nikhef.nl</a:t>
            </a:r>
            <a:endParaRPr lang="en-NL" sz="1200" u="sng" dirty="0">
              <a:latin typeface="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96F98FB1-5A4D-6202-2DF0-F16ED25F1780}"/>
              </a:ext>
            </a:extLst>
          </p:cNvPr>
          <p:cNvSpPr/>
          <p:nvPr/>
        </p:nvSpPr>
        <p:spPr>
          <a:xfrm>
            <a:off x="909635" y="2040289"/>
            <a:ext cx="7420601" cy="12114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kern="0" spc="-27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FUTURA MEDIUM" panose="020B0602020204020303" pitchFamily="34" charset="-79"/>
              </a:rPr>
              <a:t>Hits2Higgs &amp; More</a:t>
            </a:r>
          </a:p>
          <a:p>
            <a:pPr marL="0" indent="0" algn="l">
              <a:lnSpc>
                <a:spcPts val="2700"/>
              </a:lnSpc>
              <a:buNone/>
            </a:pPr>
            <a:endParaRPr lang="en-US" sz="2800" b="1" kern="0" spc="-27" dirty="0">
              <a:solidFill>
                <a:srgbClr val="FFFFFF">
                  <a:alpha val="99000"/>
                </a:srgbClr>
              </a:solidFill>
              <a:latin typeface=""/>
              <a:ea typeface="Inter" pitchFamily="34" charset="-122"/>
              <a:cs typeface="FUTURA MEDIUM" panose="020B0602020204020303" pitchFamily="34" charset="-79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2800" b="1" kern="0" spc="-27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FUTURA MEDIUM" panose="020B0602020204020303" pitchFamily="34" charset="-79"/>
              </a:rPr>
              <a:t>ATLAS &amp; AI Group</a:t>
            </a:r>
            <a:endParaRPr lang="en-US" sz="2800" dirty="0">
              <a:latin typeface=""/>
            </a:endParaRPr>
          </a:p>
        </p:txBody>
      </p:sp>
      <p:pic>
        <p:nvPicPr>
          <p:cNvPr id="10" name="Picture 4" descr="Home - Nikhef">
            <a:extLst>
              <a:ext uri="{FF2B5EF4-FFF2-40B4-BE49-F238E27FC236}">
                <a16:creationId xmlns:a16="http://schemas.microsoft.com/office/drawing/2014/main" id="{ABF23D8B-3D66-227D-2165-9D72DF0B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770" y="303959"/>
            <a:ext cx="1391755" cy="4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8C2733F0-F692-D5B2-D5F2-6E3A2692A3F2}"/>
              </a:ext>
            </a:extLst>
          </p:cNvPr>
          <p:cNvSpPr/>
          <p:nvPr/>
        </p:nvSpPr>
        <p:spPr>
          <a:xfrm>
            <a:off x="909635" y="3389080"/>
            <a:ext cx="5112394" cy="9985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260"/>
              </a:lnSpc>
            </a:pPr>
            <a:r>
              <a:rPr lang="en-US" sz="1200" kern="0" spc="-21" dirty="0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Sascha Caron, Wouter </a:t>
            </a:r>
            <a:r>
              <a:rPr lang="en-US" sz="1200" kern="0" spc="-21" dirty="0" err="1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Verkerke</a:t>
            </a:r>
            <a:r>
              <a:rPr lang="en-US" sz="1200" kern="0" spc="-21" dirty="0">
                <a:solidFill>
                  <a:srgbClr val="BCC0C5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, Eugene Shalugin</a:t>
            </a:r>
            <a:endParaRPr lang="en-NL" sz="1200" u="sng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5844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AF3208-26C6-CBA6-9910-D3951A0C13B3}"/>
              </a:ext>
            </a:extLst>
          </p:cNvPr>
          <p:cNvSpPr txBox="1"/>
          <p:nvPr/>
        </p:nvSpPr>
        <p:spPr>
          <a:xfrm>
            <a:off x="497813" y="5527344"/>
            <a:ext cx="498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use for b trigger – in discussion with trigger group</a:t>
            </a: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5B51A3C3-BBF7-95A7-A6D7-A7B23F2A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234" y="1602995"/>
            <a:ext cx="5423168" cy="3957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9A8A9-5CCE-3F07-BA51-E36F53CEA219}"/>
              </a:ext>
            </a:extLst>
          </p:cNvPr>
          <p:cNvSpPr txBox="1"/>
          <p:nvPr/>
        </p:nvSpPr>
        <p:spPr>
          <a:xfrm>
            <a:off x="844361" y="258417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24B60-66A5-7634-5C73-BC0D3CFD8D0E}"/>
              </a:ext>
            </a:extLst>
          </p:cNvPr>
          <p:cNvSpPr txBox="1"/>
          <p:nvPr/>
        </p:nvSpPr>
        <p:spPr>
          <a:xfrm>
            <a:off x="2916496" y="259080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1000ms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35FCC9CE-89E4-9627-C183-F7232A935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648" y="2997428"/>
            <a:ext cx="1313781" cy="1168377"/>
          </a:xfrm>
          <a:prstGeom prst="rect">
            <a:avLst/>
          </a:prstGeom>
        </p:spPr>
      </p:pic>
      <p:sp>
        <p:nvSpPr>
          <p:cNvPr id="12" name="Text 4">
            <a:extLst>
              <a:ext uri="{FF2B5EF4-FFF2-40B4-BE49-F238E27FC236}">
                <a16:creationId xmlns:a16="http://schemas.microsoft.com/office/drawing/2014/main" id="{BF727FB3-52F3-0C1D-58DC-63299E4D0044}"/>
              </a:ext>
            </a:extLst>
          </p:cNvPr>
          <p:cNvSpPr/>
          <p:nvPr/>
        </p:nvSpPr>
        <p:spPr>
          <a:xfrm>
            <a:off x="650598" y="3027618"/>
            <a:ext cx="1168961" cy="369332"/>
          </a:xfrm>
          <a:prstGeom prst="roundRect">
            <a:avLst>
              <a:gd name="adj" fmla="val 22261"/>
            </a:avLst>
          </a:prstGeom>
          <a:solidFill>
            <a:srgbClr val="FFC000">
              <a:alpha val="56948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1200" dirty="0" err="1">
                <a:latin typeface=""/>
                <a:cs typeface="InaiMathi" pitchFamily="2" charset="0"/>
              </a:rPr>
              <a:t>Higgsformer</a:t>
            </a:r>
            <a:endParaRPr lang="en-US" sz="1200" dirty="0">
              <a:latin typeface=""/>
              <a:cs typeface="InaiMathi" pitchFamily="2" charset="0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BD467FE-5326-477A-1C51-D08DE151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9358"/>
            <a:ext cx="2743200" cy="365125"/>
          </a:xfrm>
        </p:spPr>
        <p:txBody>
          <a:bodyPr/>
          <a:lstStyle/>
          <a:p>
            <a:fld id="{E7214962-0A49-A240-889E-9EF04F925924}" type="slidenum">
              <a:rPr lang="en-NL" smtClean="0"/>
              <a:t>10</a:t>
            </a:fld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380FB-3A74-FF12-1924-14E42158FF72}"/>
              </a:ext>
            </a:extLst>
          </p:cNvPr>
          <p:cNvSpPr txBox="1"/>
          <p:nvPr/>
        </p:nvSpPr>
        <p:spPr>
          <a:xfrm>
            <a:off x="497813" y="5896676"/>
            <a:ext cx="393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add learned emberdding to reco algos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28B90-6FFD-3EE1-3B16-770AF82C054F}"/>
              </a:ext>
            </a:extLst>
          </p:cNvPr>
          <p:cNvSpPr txBox="1"/>
          <p:nvPr/>
        </p:nvSpPr>
        <p:spPr>
          <a:xfrm>
            <a:off x="497813" y="5158012"/>
            <a:ext cx="305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TODO Practical applications: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CFE5C-5C6F-706E-C8B9-FB3B29018BD9}"/>
              </a:ext>
            </a:extLst>
          </p:cNvPr>
          <p:cNvSpPr txBox="1"/>
          <p:nvPr/>
        </p:nvSpPr>
        <p:spPr>
          <a:xfrm>
            <a:off x="650598" y="149387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/>
              <a:t>©Tristan </a:t>
            </a:r>
            <a:endParaRPr lang="en-NL" dirty="0"/>
          </a:p>
        </p:txBody>
      </p:sp>
      <p:sp>
        <p:nvSpPr>
          <p:cNvPr id="3" name="Text 17">
            <a:extLst>
              <a:ext uri="{FF2B5EF4-FFF2-40B4-BE49-F238E27FC236}">
                <a16:creationId xmlns:a16="http://schemas.microsoft.com/office/drawing/2014/main" id="{CB5343BB-C693-7A2C-8EED-2FCD1E62F436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</a:rPr>
              <a:t>‘From LaLa Land to HH Land’</a:t>
            </a:r>
            <a:endParaRPr lang="en-US" sz="32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83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2" grpId="0" animBg="1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22964-8D35-C38B-C2AE-B8AE1B264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0AB5462-E224-1CD9-5266-A6B644C5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9358"/>
            <a:ext cx="2743200" cy="365125"/>
          </a:xfrm>
        </p:spPr>
        <p:txBody>
          <a:bodyPr/>
          <a:lstStyle/>
          <a:p>
            <a:fld id="{E7214962-0A49-A240-889E-9EF04F925924}" type="slidenum">
              <a:rPr lang="en-NL" smtClean="0"/>
              <a:t>11</a:t>
            </a:fld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03B7F-1977-E928-28D6-AD12B50C0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93" y="2356178"/>
            <a:ext cx="4848825" cy="3063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0DD5D1-75EC-0252-04BD-70D6660C1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92" y="2083774"/>
            <a:ext cx="6021615" cy="3336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83207-6C1C-4E6E-9362-A9F140106844}"/>
              </a:ext>
            </a:extLst>
          </p:cNvPr>
          <p:cNvSpPr txBox="1"/>
          <p:nvPr/>
        </p:nvSpPr>
        <p:spPr>
          <a:xfrm>
            <a:off x="650598" y="149387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/>
              <a:t>©Tristan </a:t>
            </a:r>
            <a:endParaRPr lang="en-NL" dirty="0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D33362F3-3A2B-43A3-26C0-6365CA0759A7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</a:rPr>
              <a:t>‘From LaLa Land to HH Land’</a:t>
            </a:r>
            <a:endParaRPr lang="en-US" sz="32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3782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8DE9-2E72-609F-D8F9-AD510B42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If enough time (Backup)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F7B8-E3DB-4413-086D-7929D323A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36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C78D2-E582-6441-6CB4-1B4413A9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F3F8C-295C-AD35-AFDF-C4905204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13</a:t>
            </a:fld>
            <a:endParaRPr lang="en-NL" dirty="0"/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6554FAD2-FC47-99D6-28A2-9E28AF580473}"/>
              </a:ext>
            </a:extLst>
          </p:cNvPr>
          <p:cNvSpPr/>
          <p:nvPr/>
        </p:nvSpPr>
        <p:spPr>
          <a:xfrm>
            <a:off x="915751" y="5245562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3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1F1CFD5B-9F37-56F2-BA8C-FEE7A6C37441}"/>
              </a:ext>
            </a:extLst>
          </p:cNvPr>
          <p:cNvSpPr/>
          <p:nvPr/>
        </p:nvSpPr>
        <p:spPr>
          <a:xfrm>
            <a:off x="2980631" y="5245561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1C24D6-8768-0BF8-A8F4-419A1E14ED07}"/>
              </a:ext>
            </a:extLst>
          </p:cNvPr>
          <p:cNvCxnSpPr>
            <a:cxnSpLocks/>
          </p:cNvCxnSpPr>
          <p:nvPr/>
        </p:nvCxnSpPr>
        <p:spPr>
          <a:xfrm>
            <a:off x="2176265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AD3E3A-FC74-2031-FF39-39F21D07D4FD}"/>
              </a:ext>
            </a:extLst>
          </p:cNvPr>
          <p:cNvCxnSpPr>
            <a:cxnSpLocks/>
          </p:cNvCxnSpPr>
          <p:nvPr/>
        </p:nvCxnSpPr>
        <p:spPr>
          <a:xfrm>
            <a:off x="5521741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0562D1-7F57-9D73-25F5-EEB68371C58B}"/>
              </a:ext>
            </a:extLst>
          </p:cNvPr>
          <p:cNvSpPr txBox="1"/>
          <p:nvPr/>
        </p:nvSpPr>
        <p:spPr>
          <a:xfrm>
            <a:off x="921886" y="1503620"/>
            <a:ext cx="40219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5C1833-A1C1-F9BD-1E7A-2B3C65E8EAAB}"/>
              </a:ext>
            </a:extLst>
          </p:cNvPr>
          <p:cNvSpPr txBox="1"/>
          <p:nvPr/>
        </p:nvSpPr>
        <p:spPr>
          <a:xfrm>
            <a:off x="463335" y="1579303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1)</a:t>
            </a:r>
          </a:p>
        </p:txBody>
      </p:sp>
      <p:pic>
        <p:nvPicPr>
          <p:cNvPr id="36" name="Picture 35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146BE531-2A22-18A8-353B-C01561A7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5188595" y="739074"/>
            <a:ext cx="748050" cy="814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A744A3F-7001-C393-5634-02FD4EB5DA50}"/>
              </a:ext>
            </a:extLst>
          </p:cNvPr>
          <p:cNvSpPr txBox="1"/>
          <p:nvPr/>
        </p:nvSpPr>
        <p:spPr>
          <a:xfrm rot="21373746">
            <a:off x="5980284" y="1125837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E36CCC-5782-7DC9-4226-F7EBC71FAC04}"/>
              </a:ext>
            </a:extLst>
          </p:cNvPr>
          <p:cNvSpPr txBox="1"/>
          <p:nvPr/>
        </p:nvSpPr>
        <p:spPr>
          <a:xfrm>
            <a:off x="5898258" y="67226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39" name="Picture 3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613745EC-5756-9F10-CC5B-8B06B7273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6771579" y="1447201"/>
            <a:ext cx="613168" cy="839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167A68-924B-FA67-2934-CEB1DC84A037}"/>
              </a:ext>
            </a:extLst>
          </p:cNvPr>
          <p:cNvSpPr txBox="1"/>
          <p:nvPr/>
        </p:nvSpPr>
        <p:spPr>
          <a:xfrm rot="519529">
            <a:off x="5328313" y="1682078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8D0CA0-573D-7EAC-A6CA-515B7072715E}"/>
              </a:ext>
            </a:extLst>
          </p:cNvPr>
          <p:cNvSpPr txBox="1"/>
          <p:nvPr/>
        </p:nvSpPr>
        <p:spPr>
          <a:xfrm>
            <a:off x="443494" y="15301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9DD45D-687D-9300-0B8E-F58FFA63A291}"/>
              </a:ext>
            </a:extLst>
          </p:cNvPr>
          <p:cNvSpPr txBox="1"/>
          <p:nvPr/>
        </p:nvSpPr>
        <p:spPr>
          <a:xfrm>
            <a:off x="902045" y="76074"/>
            <a:ext cx="33166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Reconstruct objects</a:t>
            </a:r>
          </a:p>
        </p:txBody>
      </p:sp>
      <p:pic>
        <p:nvPicPr>
          <p:cNvPr id="50" name="Picture 49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2D921C67-B22C-DE3B-A15B-8E0C6350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51" y="4624286"/>
            <a:ext cx="1794221" cy="1794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F0834CB-9F46-97A1-5692-665FA92F28E9}"/>
              </a:ext>
            </a:extLst>
          </p:cNvPr>
          <p:cNvSpPr txBox="1"/>
          <p:nvPr/>
        </p:nvSpPr>
        <p:spPr>
          <a:xfrm>
            <a:off x="6265170" y="6429322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Latent Representation</a:t>
            </a:r>
          </a:p>
        </p:txBody>
      </p:sp>
      <p:pic>
        <p:nvPicPr>
          <p:cNvPr id="53" name="Picture 52" descr="A diagram of a cone&#10;&#10;AI-generated content may be incorrect.">
            <a:extLst>
              <a:ext uri="{FF2B5EF4-FFF2-40B4-BE49-F238E27FC236}">
                <a16:creationId xmlns:a16="http://schemas.microsoft.com/office/drawing/2014/main" id="{05AC4681-388D-EF73-29E2-157D08F01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304" y="-28890"/>
            <a:ext cx="994344" cy="94787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7FE341A-BEE1-9F22-5655-C88933EB5B28}"/>
              </a:ext>
            </a:extLst>
          </p:cNvPr>
          <p:cNvSpPr/>
          <p:nvPr/>
        </p:nvSpPr>
        <p:spPr>
          <a:xfrm>
            <a:off x="7275757" y="4687365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D566B43-1095-D13D-8498-DAE448AF8195}"/>
              </a:ext>
            </a:extLst>
          </p:cNvPr>
          <p:cNvSpPr/>
          <p:nvPr/>
        </p:nvSpPr>
        <p:spPr>
          <a:xfrm>
            <a:off x="7762664" y="491565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0D0EF77-1F67-DFCE-BCC2-C73031436EDB}"/>
              </a:ext>
            </a:extLst>
          </p:cNvPr>
          <p:cNvSpPr/>
          <p:nvPr/>
        </p:nvSpPr>
        <p:spPr>
          <a:xfrm>
            <a:off x="7355923" y="5133909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FD9F3B8-6577-2EE8-362E-26C3DF22D944}"/>
              </a:ext>
            </a:extLst>
          </p:cNvPr>
          <p:cNvSpPr/>
          <p:nvPr/>
        </p:nvSpPr>
        <p:spPr>
          <a:xfrm>
            <a:off x="7671962" y="5425280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E6CA585-9170-6928-B769-3D8B05AF52B3}"/>
              </a:ext>
            </a:extLst>
          </p:cNvPr>
          <p:cNvSpPr/>
          <p:nvPr/>
        </p:nvSpPr>
        <p:spPr>
          <a:xfrm>
            <a:off x="7560856" y="584188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13DDFA5-5679-BFAF-5CE6-33FBBFE52ECA}"/>
              </a:ext>
            </a:extLst>
          </p:cNvPr>
          <p:cNvSpPr/>
          <p:nvPr/>
        </p:nvSpPr>
        <p:spPr>
          <a:xfrm>
            <a:off x="7219800" y="5541398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C3DE168-A966-6867-01A5-F0B46C75CB76}"/>
              </a:ext>
            </a:extLst>
          </p:cNvPr>
          <p:cNvSpPr/>
          <p:nvPr/>
        </p:nvSpPr>
        <p:spPr>
          <a:xfrm>
            <a:off x="6527620" y="4656109"/>
            <a:ext cx="1794221" cy="1730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0FA01998-C8E8-161B-D6BF-E12F4DAF32E8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 flipV="1">
            <a:off x="8321841" y="2242902"/>
            <a:ext cx="1265630" cy="3278494"/>
          </a:xfrm>
          <a:prstGeom prst="curvedConnector3">
            <a:avLst>
              <a:gd name="adj1" fmla="val 197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84B600C-40A4-B8E3-AF89-818EC61FBD08}"/>
              </a:ext>
            </a:extLst>
          </p:cNvPr>
          <p:cNvSpPr/>
          <p:nvPr/>
        </p:nvSpPr>
        <p:spPr>
          <a:xfrm>
            <a:off x="9587471" y="191807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Event Classification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C5874603-F12B-9D33-CC99-F33D5D507B6C}"/>
              </a:ext>
            </a:extLst>
          </p:cNvPr>
          <p:cNvSpPr/>
          <p:nvPr/>
        </p:nvSpPr>
        <p:spPr>
          <a:xfrm>
            <a:off x="9587471" y="2713688"/>
            <a:ext cx="2008658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Jets,</a:t>
            </a:r>
          </a:p>
          <a:p>
            <a:pPr algn="ctr"/>
            <a:r>
              <a:rPr lang="en-NL" dirty="0"/>
              <a:t>Flavour Tagging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081297B-E9C7-40A3-98A1-5746C065F38C}"/>
              </a:ext>
            </a:extLst>
          </p:cNvPr>
          <p:cNvSpPr/>
          <p:nvPr/>
        </p:nvSpPr>
        <p:spPr>
          <a:xfrm>
            <a:off x="9587468" y="4299459"/>
            <a:ext cx="2008659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MET, HT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0DF5D2FD-EF06-E86C-B938-311E0806CBB5}"/>
              </a:ext>
            </a:extLst>
          </p:cNvPr>
          <p:cNvSpPr/>
          <p:nvPr/>
        </p:nvSpPr>
        <p:spPr>
          <a:xfrm>
            <a:off x="9587470" y="351275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Leptons</a:t>
            </a:r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B841CA42-7027-9DA4-201F-E9552105698F}"/>
              </a:ext>
            </a:extLst>
          </p:cNvPr>
          <p:cNvCxnSpPr>
            <a:stCxn id="55" idx="6"/>
            <a:endCxn id="68" idx="1"/>
          </p:cNvCxnSpPr>
          <p:nvPr/>
        </p:nvCxnSpPr>
        <p:spPr>
          <a:xfrm flipV="1">
            <a:off x="8114529" y="3038515"/>
            <a:ext cx="1472942" cy="2042094"/>
          </a:xfrm>
          <a:prstGeom prst="curvedConnector3">
            <a:avLst>
              <a:gd name="adj1" fmla="val 1462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965F1963-EFD2-7186-00A1-CBA4A7B95625}"/>
              </a:ext>
            </a:extLst>
          </p:cNvPr>
          <p:cNvCxnSpPr>
            <a:stCxn id="54" idx="6"/>
            <a:endCxn id="68" idx="1"/>
          </p:cNvCxnSpPr>
          <p:nvPr/>
        </p:nvCxnSpPr>
        <p:spPr>
          <a:xfrm flipV="1">
            <a:off x="7627622" y="3038515"/>
            <a:ext cx="1959849" cy="1813802"/>
          </a:xfrm>
          <a:prstGeom prst="curvedConnector3">
            <a:avLst>
              <a:gd name="adj1" fmla="val 359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FA28A9FA-CC9F-C160-DA7E-D14A745D60C1}"/>
              </a:ext>
            </a:extLst>
          </p:cNvPr>
          <p:cNvCxnSpPr>
            <a:stCxn id="56" idx="6"/>
            <a:endCxn id="73" idx="1"/>
          </p:cNvCxnSpPr>
          <p:nvPr/>
        </p:nvCxnSpPr>
        <p:spPr>
          <a:xfrm flipV="1">
            <a:off x="7707788" y="3837582"/>
            <a:ext cx="1879682" cy="1461279"/>
          </a:xfrm>
          <a:prstGeom prst="curvedConnector3">
            <a:avLst>
              <a:gd name="adj1" fmla="val 58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836FC96C-404C-3DED-4E0C-B869CE276C9E}"/>
              </a:ext>
            </a:extLst>
          </p:cNvPr>
          <p:cNvCxnSpPr>
            <a:stCxn id="57" idx="6"/>
            <a:endCxn id="73" idx="1"/>
          </p:cNvCxnSpPr>
          <p:nvPr/>
        </p:nvCxnSpPr>
        <p:spPr>
          <a:xfrm flipV="1">
            <a:off x="8023827" y="3837582"/>
            <a:ext cx="1563643" cy="17526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383682E1-ADA4-F437-3664-21743A65916D}"/>
              </a:ext>
            </a:extLst>
          </p:cNvPr>
          <p:cNvCxnSpPr>
            <a:stCxn id="59" idx="6"/>
            <a:endCxn id="72" idx="1"/>
          </p:cNvCxnSpPr>
          <p:nvPr/>
        </p:nvCxnSpPr>
        <p:spPr>
          <a:xfrm flipV="1">
            <a:off x="7571665" y="4624286"/>
            <a:ext cx="2015803" cy="1082064"/>
          </a:xfrm>
          <a:prstGeom prst="curvedConnector3">
            <a:avLst>
              <a:gd name="adj1" fmla="val 6951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EBDB3C51-CB20-4A35-83C6-C19C2FCFDE3F}"/>
              </a:ext>
            </a:extLst>
          </p:cNvPr>
          <p:cNvCxnSpPr>
            <a:cxnSpLocks/>
            <a:stCxn id="58" idx="6"/>
            <a:endCxn id="72" idx="1"/>
          </p:cNvCxnSpPr>
          <p:nvPr/>
        </p:nvCxnSpPr>
        <p:spPr>
          <a:xfrm flipV="1">
            <a:off x="7912721" y="4624286"/>
            <a:ext cx="1674747" cy="1382553"/>
          </a:xfrm>
          <a:prstGeom prst="curvedConnector3">
            <a:avLst>
              <a:gd name="adj1" fmla="val 605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5C46A9-B194-2C82-98F4-E3BE5ECC3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130" y="5109470"/>
            <a:ext cx="1051192" cy="771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373DA-31E6-2CE5-2AC9-D2CC60D99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6110" y="5099667"/>
            <a:ext cx="1060277" cy="7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2" grpId="0" animBg="1"/>
      <p:bldP spid="34" grpId="0"/>
      <p:bldP spid="37" grpId="0"/>
      <p:bldP spid="38" grpId="0"/>
      <p:bldP spid="40" grpId="0"/>
      <p:bldP spid="47" grpId="0"/>
      <p:bldP spid="48" grpId="0" animBg="1"/>
      <p:bldP spid="5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4" grpId="0" animBg="1"/>
      <p:bldP spid="68" grpId="0" animBg="1"/>
      <p:bldP spid="72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039D3-9A49-20A3-1F4E-761BC708E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CBCEB-9A5C-5384-3D66-7D82D6C6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14</a:t>
            </a:fld>
            <a:endParaRPr lang="en-NL"/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36E39A31-1DB7-649F-4248-22DC7EC43463}"/>
              </a:ext>
            </a:extLst>
          </p:cNvPr>
          <p:cNvSpPr/>
          <p:nvPr/>
        </p:nvSpPr>
        <p:spPr>
          <a:xfrm>
            <a:off x="915751" y="5245562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3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4E098C5A-60EB-46CA-12FF-4A49F0D51FDA}"/>
              </a:ext>
            </a:extLst>
          </p:cNvPr>
          <p:cNvSpPr/>
          <p:nvPr/>
        </p:nvSpPr>
        <p:spPr>
          <a:xfrm>
            <a:off x="2980631" y="5245561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BEA3DF-59CC-AA8A-B9DF-D8C4BEF9C907}"/>
              </a:ext>
            </a:extLst>
          </p:cNvPr>
          <p:cNvCxnSpPr>
            <a:cxnSpLocks/>
          </p:cNvCxnSpPr>
          <p:nvPr/>
        </p:nvCxnSpPr>
        <p:spPr>
          <a:xfrm>
            <a:off x="2176265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0F4794-86EE-EE8C-F447-9115FD30F13B}"/>
              </a:ext>
            </a:extLst>
          </p:cNvPr>
          <p:cNvCxnSpPr>
            <a:cxnSpLocks/>
          </p:cNvCxnSpPr>
          <p:nvPr/>
        </p:nvCxnSpPr>
        <p:spPr>
          <a:xfrm>
            <a:off x="5521741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916DD9B-F1BD-F47F-E0C5-E0A9B4F3BF09}"/>
              </a:ext>
            </a:extLst>
          </p:cNvPr>
          <p:cNvSpPr txBox="1"/>
          <p:nvPr/>
        </p:nvSpPr>
        <p:spPr>
          <a:xfrm>
            <a:off x="921886" y="1435380"/>
            <a:ext cx="402193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C66383-F122-5CD6-2841-8FF89BF1C36F}"/>
              </a:ext>
            </a:extLst>
          </p:cNvPr>
          <p:cNvSpPr txBox="1"/>
          <p:nvPr/>
        </p:nvSpPr>
        <p:spPr>
          <a:xfrm>
            <a:off x="463335" y="1511063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1)</a:t>
            </a:r>
          </a:p>
        </p:txBody>
      </p:sp>
      <p:pic>
        <p:nvPicPr>
          <p:cNvPr id="36" name="Picture 35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03C59C94-EF14-6729-F31C-8EC26AAB4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5188595" y="739074"/>
            <a:ext cx="748050" cy="814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E71434-26B9-9A38-D7F3-4758C2F929DB}"/>
              </a:ext>
            </a:extLst>
          </p:cNvPr>
          <p:cNvSpPr txBox="1"/>
          <p:nvPr/>
        </p:nvSpPr>
        <p:spPr>
          <a:xfrm rot="21373746">
            <a:off x="5980284" y="1125837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D2A343-5EC5-5600-7AA2-A68B542433A0}"/>
              </a:ext>
            </a:extLst>
          </p:cNvPr>
          <p:cNvSpPr txBox="1"/>
          <p:nvPr/>
        </p:nvSpPr>
        <p:spPr>
          <a:xfrm>
            <a:off x="5898258" y="67226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39" name="Picture 3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418C6A71-8C2C-E743-D29E-9D741AD44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6771579" y="1447201"/>
            <a:ext cx="613168" cy="839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7DFC07-4959-74ED-5D50-08759A40B60C}"/>
              </a:ext>
            </a:extLst>
          </p:cNvPr>
          <p:cNvSpPr txBox="1"/>
          <p:nvPr/>
        </p:nvSpPr>
        <p:spPr>
          <a:xfrm rot="519529">
            <a:off x="5328313" y="1682078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F8EB08-990C-3F5D-1D95-A19427D3FEC5}"/>
              </a:ext>
            </a:extLst>
          </p:cNvPr>
          <p:cNvSpPr txBox="1"/>
          <p:nvPr/>
        </p:nvSpPr>
        <p:spPr>
          <a:xfrm>
            <a:off x="443494" y="15301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3C3176-398E-36C3-684D-E89770FF1458}"/>
              </a:ext>
            </a:extLst>
          </p:cNvPr>
          <p:cNvSpPr txBox="1"/>
          <p:nvPr/>
        </p:nvSpPr>
        <p:spPr>
          <a:xfrm>
            <a:off x="902045" y="76074"/>
            <a:ext cx="33166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Reconstruct objects</a:t>
            </a:r>
          </a:p>
        </p:txBody>
      </p:sp>
      <p:pic>
        <p:nvPicPr>
          <p:cNvPr id="50" name="Picture 49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2A0D5E14-1229-A0BF-8CF2-F6B0CBA53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51" y="4624286"/>
            <a:ext cx="1794221" cy="1794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4061B19-D611-F3A9-D069-506A39DDBEA5}"/>
              </a:ext>
            </a:extLst>
          </p:cNvPr>
          <p:cNvSpPr txBox="1"/>
          <p:nvPr/>
        </p:nvSpPr>
        <p:spPr>
          <a:xfrm>
            <a:off x="6265170" y="6429322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Latent Representation</a:t>
            </a:r>
          </a:p>
        </p:txBody>
      </p:sp>
      <p:pic>
        <p:nvPicPr>
          <p:cNvPr id="53" name="Picture 52" descr="A diagram of a cone&#10;&#10;AI-generated content may be incorrect.">
            <a:extLst>
              <a:ext uri="{FF2B5EF4-FFF2-40B4-BE49-F238E27FC236}">
                <a16:creationId xmlns:a16="http://schemas.microsoft.com/office/drawing/2014/main" id="{EAA11F0E-6568-4D09-7AD1-A816EB291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304" y="-28890"/>
            <a:ext cx="994344" cy="94787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986976C-0D7D-A273-E2E8-764512ECFE3C}"/>
              </a:ext>
            </a:extLst>
          </p:cNvPr>
          <p:cNvSpPr/>
          <p:nvPr/>
        </p:nvSpPr>
        <p:spPr>
          <a:xfrm>
            <a:off x="7275757" y="4687365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224488-E952-301A-68E3-ABFBD89EA2D9}"/>
              </a:ext>
            </a:extLst>
          </p:cNvPr>
          <p:cNvSpPr/>
          <p:nvPr/>
        </p:nvSpPr>
        <p:spPr>
          <a:xfrm>
            <a:off x="7762664" y="491565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22EED87-4DD7-440D-260A-D151E522BCBE}"/>
              </a:ext>
            </a:extLst>
          </p:cNvPr>
          <p:cNvSpPr/>
          <p:nvPr/>
        </p:nvSpPr>
        <p:spPr>
          <a:xfrm>
            <a:off x="7355923" y="5133909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E3B6306-A09D-32BB-BA5F-59C8347F130B}"/>
              </a:ext>
            </a:extLst>
          </p:cNvPr>
          <p:cNvSpPr/>
          <p:nvPr/>
        </p:nvSpPr>
        <p:spPr>
          <a:xfrm>
            <a:off x="7671962" y="5425280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63B4874-CB5D-D5BD-E8CA-A029CE84E9D6}"/>
              </a:ext>
            </a:extLst>
          </p:cNvPr>
          <p:cNvSpPr/>
          <p:nvPr/>
        </p:nvSpPr>
        <p:spPr>
          <a:xfrm>
            <a:off x="7560856" y="584188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7F459B6-6478-1F67-9E34-D64C65C36919}"/>
              </a:ext>
            </a:extLst>
          </p:cNvPr>
          <p:cNvSpPr/>
          <p:nvPr/>
        </p:nvSpPr>
        <p:spPr>
          <a:xfrm>
            <a:off x="7219800" y="5541398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E225DA0-9D30-29A8-7AFA-EEA4220296B5}"/>
              </a:ext>
            </a:extLst>
          </p:cNvPr>
          <p:cNvSpPr/>
          <p:nvPr/>
        </p:nvSpPr>
        <p:spPr>
          <a:xfrm>
            <a:off x="6527620" y="4656109"/>
            <a:ext cx="1794221" cy="1730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40C2461F-CC70-FD81-CEDC-43C3978777D1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 flipV="1">
            <a:off x="8321841" y="2242902"/>
            <a:ext cx="1265630" cy="3278494"/>
          </a:xfrm>
          <a:prstGeom prst="curvedConnector3">
            <a:avLst>
              <a:gd name="adj1" fmla="val 197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CCDB8CE-C0D8-2D2F-7A19-FC44B62BEDF0}"/>
              </a:ext>
            </a:extLst>
          </p:cNvPr>
          <p:cNvSpPr/>
          <p:nvPr/>
        </p:nvSpPr>
        <p:spPr>
          <a:xfrm>
            <a:off x="9587471" y="191807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Event Classification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BC26C24-8B01-8B31-AEBA-C8F051BE9587}"/>
              </a:ext>
            </a:extLst>
          </p:cNvPr>
          <p:cNvSpPr/>
          <p:nvPr/>
        </p:nvSpPr>
        <p:spPr>
          <a:xfrm>
            <a:off x="9587471" y="2713688"/>
            <a:ext cx="965451" cy="649653"/>
          </a:xfrm>
          <a:prstGeom prst="roundRect">
            <a:avLst/>
          </a:prstGeom>
          <a:solidFill>
            <a:srgbClr val="FFBF0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 I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598B740-0710-C82E-EECB-79AC21A3E8CB}"/>
              </a:ext>
            </a:extLst>
          </p:cNvPr>
          <p:cNvSpPr/>
          <p:nvPr/>
        </p:nvSpPr>
        <p:spPr>
          <a:xfrm>
            <a:off x="9587468" y="4299459"/>
            <a:ext cx="2008659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MET, HT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8F0A166-8417-26C1-89AD-657F8668F0BD}"/>
              </a:ext>
            </a:extLst>
          </p:cNvPr>
          <p:cNvSpPr/>
          <p:nvPr/>
        </p:nvSpPr>
        <p:spPr>
          <a:xfrm>
            <a:off x="9587470" y="351275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Leptons</a:t>
            </a:r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6854F24F-89B7-6039-8F24-C214EF0962EB}"/>
              </a:ext>
            </a:extLst>
          </p:cNvPr>
          <p:cNvCxnSpPr>
            <a:cxnSpLocks/>
            <a:stCxn id="55" idx="6"/>
            <a:endCxn id="68" idx="1"/>
          </p:cNvCxnSpPr>
          <p:nvPr/>
        </p:nvCxnSpPr>
        <p:spPr>
          <a:xfrm flipV="1">
            <a:off x="8114529" y="3038515"/>
            <a:ext cx="1472942" cy="2042094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8528E2C1-0263-918A-E188-37CD061F48F8}"/>
              </a:ext>
            </a:extLst>
          </p:cNvPr>
          <p:cNvCxnSpPr>
            <a:cxnSpLocks/>
            <a:stCxn id="54" idx="6"/>
            <a:endCxn id="68" idx="1"/>
          </p:cNvCxnSpPr>
          <p:nvPr/>
        </p:nvCxnSpPr>
        <p:spPr>
          <a:xfrm flipV="1">
            <a:off x="7627622" y="3038515"/>
            <a:ext cx="1959849" cy="1813802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4FA6F9A2-E867-64A2-1E17-C72384D6715C}"/>
              </a:ext>
            </a:extLst>
          </p:cNvPr>
          <p:cNvCxnSpPr>
            <a:stCxn id="56" idx="6"/>
            <a:endCxn id="73" idx="1"/>
          </p:cNvCxnSpPr>
          <p:nvPr/>
        </p:nvCxnSpPr>
        <p:spPr>
          <a:xfrm flipV="1">
            <a:off x="7707788" y="3837582"/>
            <a:ext cx="1879682" cy="1461279"/>
          </a:xfrm>
          <a:prstGeom prst="curvedConnector3">
            <a:avLst>
              <a:gd name="adj1" fmla="val 58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60AC0F44-0B1E-F6FD-A7E1-6A9B3FE3E680}"/>
              </a:ext>
            </a:extLst>
          </p:cNvPr>
          <p:cNvCxnSpPr>
            <a:stCxn id="57" idx="6"/>
            <a:endCxn id="73" idx="1"/>
          </p:cNvCxnSpPr>
          <p:nvPr/>
        </p:nvCxnSpPr>
        <p:spPr>
          <a:xfrm flipV="1">
            <a:off x="8023827" y="3837582"/>
            <a:ext cx="1563643" cy="17526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51B7860E-1275-CCBF-39AD-8C161520EBFF}"/>
              </a:ext>
            </a:extLst>
          </p:cNvPr>
          <p:cNvCxnSpPr>
            <a:stCxn id="59" idx="6"/>
            <a:endCxn id="72" idx="1"/>
          </p:cNvCxnSpPr>
          <p:nvPr/>
        </p:nvCxnSpPr>
        <p:spPr>
          <a:xfrm flipV="1">
            <a:off x="7571665" y="4624286"/>
            <a:ext cx="2015803" cy="1082064"/>
          </a:xfrm>
          <a:prstGeom prst="curvedConnector3">
            <a:avLst>
              <a:gd name="adj1" fmla="val 6951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78A6EAB4-2C23-CC03-5FE6-07BEA86F946A}"/>
              </a:ext>
            </a:extLst>
          </p:cNvPr>
          <p:cNvCxnSpPr>
            <a:cxnSpLocks/>
            <a:stCxn id="58" idx="6"/>
            <a:endCxn id="72" idx="1"/>
          </p:cNvCxnSpPr>
          <p:nvPr/>
        </p:nvCxnSpPr>
        <p:spPr>
          <a:xfrm flipV="1">
            <a:off x="7912721" y="4624286"/>
            <a:ext cx="1674747" cy="1382553"/>
          </a:xfrm>
          <a:prstGeom prst="curvedConnector3">
            <a:avLst>
              <a:gd name="adj1" fmla="val 605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0B6D1E-3145-7CB1-D7B7-74FE37479897}"/>
              </a:ext>
            </a:extLst>
          </p:cNvPr>
          <p:cNvSpPr/>
          <p:nvPr/>
        </p:nvSpPr>
        <p:spPr>
          <a:xfrm>
            <a:off x="10630676" y="2713688"/>
            <a:ext cx="965451" cy="649653"/>
          </a:xfrm>
          <a:prstGeom prst="roundRect">
            <a:avLst/>
          </a:prstGeom>
          <a:solidFill>
            <a:srgbClr val="FFBF0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07407-BAE5-F70E-CDE7-08106C2ECC43}"/>
              </a:ext>
            </a:extLst>
          </p:cNvPr>
          <p:cNvSpPr txBox="1"/>
          <p:nvPr/>
        </p:nvSpPr>
        <p:spPr>
          <a:xfrm>
            <a:off x="11749382" y="285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585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792B-2EE8-3EA5-55AA-B7344705C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C446C-3454-8D3E-CAAD-110AF537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15</a:t>
            </a:fld>
            <a:endParaRPr lang="en-NL"/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613C6FD4-C1E4-AAE7-4EEC-2EE84CB433FB}"/>
              </a:ext>
            </a:extLst>
          </p:cNvPr>
          <p:cNvSpPr/>
          <p:nvPr/>
        </p:nvSpPr>
        <p:spPr>
          <a:xfrm>
            <a:off x="915751" y="5245562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3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9677EB61-0760-CB97-0CE1-55798B1670DB}"/>
              </a:ext>
            </a:extLst>
          </p:cNvPr>
          <p:cNvSpPr/>
          <p:nvPr/>
        </p:nvSpPr>
        <p:spPr>
          <a:xfrm>
            <a:off x="2980631" y="5245561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F79C57-FDEF-FDF5-F7AC-0A593CF68E29}"/>
              </a:ext>
            </a:extLst>
          </p:cNvPr>
          <p:cNvCxnSpPr>
            <a:cxnSpLocks/>
          </p:cNvCxnSpPr>
          <p:nvPr/>
        </p:nvCxnSpPr>
        <p:spPr>
          <a:xfrm>
            <a:off x="2176265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F1D0E7-0493-4352-B745-244652292804}"/>
              </a:ext>
            </a:extLst>
          </p:cNvPr>
          <p:cNvCxnSpPr>
            <a:cxnSpLocks/>
          </p:cNvCxnSpPr>
          <p:nvPr/>
        </p:nvCxnSpPr>
        <p:spPr>
          <a:xfrm>
            <a:off x="5521741" y="5693520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816418-3799-E823-E2D3-F8366F3BA2EE}"/>
              </a:ext>
            </a:extLst>
          </p:cNvPr>
          <p:cNvSpPr txBox="1"/>
          <p:nvPr/>
        </p:nvSpPr>
        <p:spPr>
          <a:xfrm>
            <a:off x="924679" y="1432447"/>
            <a:ext cx="40219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6B951E-042C-A430-9943-7FD03C34B731}"/>
              </a:ext>
            </a:extLst>
          </p:cNvPr>
          <p:cNvSpPr txBox="1"/>
          <p:nvPr/>
        </p:nvSpPr>
        <p:spPr>
          <a:xfrm>
            <a:off x="915751" y="2788820"/>
            <a:ext cx="45861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object definition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94D604-5D47-B46B-B765-6A011AA09AA7}"/>
              </a:ext>
            </a:extLst>
          </p:cNvPr>
          <p:cNvSpPr txBox="1"/>
          <p:nvPr/>
        </p:nvSpPr>
        <p:spPr>
          <a:xfrm>
            <a:off x="466128" y="150813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18589D-F4B2-40EE-87FB-E254AA5C9F00}"/>
              </a:ext>
            </a:extLst>
          </p:cNvPr>
          <p:cNvSpPr txBox="1"/>
          <p:nvPr/>
        </p:nvSpPr>
        <p:spPr>
          <a:xfrm>
            <a:off x="463335" y="2865764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2)</a:t>
            </a:r>
          </a:p>
        </p:txBody>
      </p:sp>
      <p:pic>
        <p:nvPicPr>
          <p:cNvPr id="36" name="Picture 35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7EA6C42C-3D0F-6F8A-79C3-C1EBFFD12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5188595" y="739074"/>
            <a:ext cx="748050" cy="814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3B92D1-8CC1-D271-8347-208DB331CC43}"/>
              </a:ext>
            </a:extLst>
          </p:cNvPr>
          <p:cNvSpPr txBox="1"/>
          <p:nvPr/>
        </p:nvSpPr>
        <p:spPr>
          <a:xfrm rot="21373746">
            <a:off x="5980284" y="1125837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4AC3B7-3F28-EEE7-2E56-F7EC7AFD01B6}"/>
              </a:ext>
            </a:extLst>
          </p:cNvPr>
          <p:cNvSpPr txBox="1"/>
          <p:nvPr/>
        </p:nvSpPr>
        <p:spPr>
          <a:xfrm>
            <a:off x="5898258" y="67226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39" name="Picture 3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BA42796F-B338-B914-C6C4-3511C9F7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973">
            <a:off x="6771579" y="1447201"/>
            <a:ext cx="613168" cy="8390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E6ECD8-7895-816C-20D5-038577714AAA}"/>
              </a:ext>
            </a:extLst>
          </p:cNvPr>
          <p:cNvSpPr txBox="1"/>
          <p:nvPr/>
        </p:nvSpPr>
        <p:spPr>
          <a:xfrm rot="519529">
            <a:off x="5328313" y="1682078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FC8D55-8791-1023-2560-34BA32458E33}"/>
              </a:ext>
            </a:extLst>
          </p:cNvPr>
          <p:cNvSpPr txBox="1"/>
          <p:nvPr/>
        </p:nvSpPr>
        <p:spPr>
          <a:xfrm rot="1003310">
            <a:off x="5907835" y="3361550"/>
            <a:ext cx="134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NL" dirty="0"/>
              <a:t>artial jets?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605881-F972-3642-89E7-2C9B87766D4B}"/>
              </a:ext>
            </a:extLst>
          </p:cNvPr>
          <p:cNvSpPr txBox="1"/>
          <p:nvPr/>
        </p:nvSpPr>
        <p:spPr>
          <a:xfrm>
            <a:off x="6527620" y="2988956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Higgsiness</a:t>
            </a:r>
            <a:r>
              <a:rPr lang="en-NL" dirty="0"/>
              <a:t>?</a:t>
            </a:r>
          </a:p>
        </p:txBody>
      </p:sp>
      <p:pic>
        <p:nvPicPr>
          <p:cNvPr id="43" name="Picture 42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D418CAA2-B88C-247A-F619-CF52A8FC7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381" y="2304414"/>
            <a:ext cx="667071" cy="823545"/>
          </a:xfrm>
          <a:prstGeom prst="rect">
            <a:avLst/>
          </a:prstGeom>
        </p:spPr>
      </p:pic>
      <p:pic>
        <p:nvPicPr>
          <p:cNvPr id="44" name="Picture 43" descr="A purple object with a black background&#10;&#10;AI-generated content may be incorrect.">
            <a:extLst>
              <a:ext uri="{FF2B5EF4-FFF2-40B4-BE49-F238E27FC236}">
                <a16:creationId xmlns:a16="http://schemas.microsoft.com/office/drawing/2014/main" id="{D630AE43-DBBF-DC3A-422C-1278004E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014" y="3423282"/>
            <a:ext cx="922205" cy="830998"/>
          </a:xfrm>
          <a:prstGeom prst="rect">
            <a:avLst/>
          </a:prstGeom>
        </p:spPr>
      </p:pic>
      <p:pic>
        <p:nvPicPr>
          <p:cNvPr id="45" name="Picture 44" descr="A paper plane on a black background&#10;&#10;AI-generated content may be incorrect.">
            <a:extLst>
              <a:ext uri="{FF2B5EF4-FFF2-40B4-BE49-F238E27FC236}">
                <a16:creationId xmlns:a16="http://schemas.microsoft.com/office/drawing/2014/main" id="{9EDFF506-EEBB-1C37-9443-0BC9F2E0D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131" y="2110045"/>
            <a:ext cx="703729" cy="8309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7D72D90-8DD9-A279-486A-6BB21130C884}"/>
              </a:ext>
            </a:extLst>
          </p:cNvPr>
          <p:cNvSpPr txBox="1"/>
          <p:nvPr/>
        </p:nvSpPr>
        <p:spPr>
          <a:xfrm>
            <a:off x="443494" y="15301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7D7122-04D5-0BFA-E85C-43F4072FA9B8}"/>
              </a:ext>
            </a:extLst>
          </p:cNvPr>
          <p:cNvSpPr txBox="1"/>
          <p:nvPr/>
        </p:nvSpPr>
        <p:spPr>
          <a:xfrm>
            <a:off x="902045" y="76074"/>
            <a:ext cx="33166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Reconstruct objects</a:t>
            </a:r>
          </a:p>
        </p:txBody>
      </p:sp>
      <p:pic>
        <p:nvPicPr>
          <p:cNvPr id="50" name="Picture 49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F9750B4A-46AC-4369-34FA-67DFDAF72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351" y="4624286"/>
            <a:ext cx="1794221" cy="1794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A201480-D7A1-96EE-AF59-D5EC50D9F3FA}"/>
              </a:ext>
            </a:extLst>
          </p:cNvPr>
          <p:cNvSpPr txBox="1"/>
          <p:nvPr/>
        </p:nvSpPr>
        <p:spPr>
          <a:xfrm>
            <a:off x="6265170" y="6429322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Latent Representation</a:t>
            </a:r>
          </a:p>
        </p:txBody>
      </p:sp>
      <p:pic>
        <p:nvPicPr>
          <p:cNvPr id="53" name="Picture 52" descr="A diagram of a cone&#10;&#10;AI-generated content may be incorrect.">
            <a:extLst>
              <a:ext uri="{FF2B5EF4-FFF2-40B4-BE49-F238E27FC236}">
                <a16:creationId xmlns:a16="http://schemas.microsoft.com/office/drawing/2014/main" id="{78EE2AE3-3FBA-71AD-4ABF-1B3FD569B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304" y="-28890"/>
            <a:ext cx="994344" cy="94787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40A93E8E-7480-0F08-7897-FB32DF8F5B4D}"/>
              </a:ext>
            </a:extLst>
          </p:cNvPr>
          <p:cNvSpPr/>
          <p:nvPr/>
        </p:nvSpPr>
        <p:spPr>
          <a:xfrm>
            <a:off x="7275757" y="4687365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3FE5DA-8EF2-3423-4732-031251365EAA}"/>
              </a:ext>
            </a:extLst>
          </p:cNvPr>
          <p:cNvSpPr/>
          <p:nvPr/>
        </p:nvSpPr>
        <p:spPr>
          <a:xfrm>
            <a:off x="7762664" y="491565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F295253-70E6-7192-D717-E9F4F1958F8B}"/>
              </a:ext>
            </a:extLst>
          </p:cNvPr>
          <p:cNvSpPr/>
          <p:nvPr/>
        </p:nvSpPr>
        <p:spPr>
          <a:xfrm>
            <a:off x="7355923" y="5133909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C1A7784-0CB2-3792-5756-49D1D27EC285}"/>
              </a:ext>
            </a:extLst>
          </p:cNvPr>
          <p:cNvSpPr/>
          <p:nvPr/>
        </p:nvSpPr>
        <p:spPr>
          <a:xfrm>
            <a:off x="7671962" y="5425280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B314AC8-AC53-6B1C-E6B5-5AA6AF8C56E8}"/>
              </a:ext>
            </a:extLst>
          </p:cNvPr>
          <p:cNvSpPr/>
          <p:nvPr/>
        </p:nvSpPr>
        <p:spPr>
          <a:xfrm>
            <a:off x="7560856" y="5841887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02AAFD-08A1-61B6-01BF-0C4FE39219A7}"/>
              </a:ext>
            </a:extLst>
          </p:cNvPr>
          <p:cNvSpPr/>
          <p:nvPr/>
        </p:nvSpPr>
        <p:spPr>
          <a:xfrm>
            <a:off x="7219800" y="5541398"/>
            <a:ext cx="351865" cy="3299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D92BBC-FBE5-B86F-0153-3AE5E69C7BFB}"/>
              </a:ext>
            </a:extLst>
          </p:cNvPr>
          <p:cNvSpPr/>
          <p:nvPr/>
        </p:nvSpPr>
        <p:spPr>
          <a:xfrm>
            <a:off x="6928597" y="5934432"/>
            <a:ext cx="351865" cy="32990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accent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8E5D173-D444-0C01-88EF-6F90340D195A}"/>
              </a:ext>
            </a:extLst>
          </p:cNvPr>
          <p:cNvSpPr/>
          <p:nvPr/>
        </p:nvSpPr>
        <p:spPr>
          <a:xfrm>
            <a:off x="6527620" y="4656109"/>
            <a:ext cx="1794221" cy="1730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BB77012D-D907-9CBD-6EEB-03D0A304FDD2}"/>
              </a:ext>
            </a:extLst>
          </p:cNvPr>
          <p:cNvCxnSpPr>
            <a:cxnSpLocks/>
            <a:stCxn id="61" idx="6"/>
            <a:endCxn id="64" idx="1"/>
          </p:cNvCxnSpPr>
          <p:nvPr/>
        </p:nvCxnSpPr>
        <p:spPr>
          <a:xfrm flipV="1">
            <a:off x="8321841" y="2242902"/>
            <a:ext cx="1265630" cy="3278494"/>
          </a:xfrm>
          <a:prstGeom prst="curvedConnector3">
            <a:avLst>
              <a:gd name="adj1" fmla="val 197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B385AD1-9F4D-27C4-BEF5-C5388AABA5AA}"/>
              </a:ext>
            </a:extLst>
          </p:cNvPr>
          <p:cNvSpPr/>
          <p:nvPr/>
        </p:nvSpPr>
        <p:spPr>
          <a:xfrm>
            <a:off x="9587471" y="191807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Event Classification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E249BBD-3856-3974-A2FA-1CF1FCD4D739}"/>
              </a:ext>
            </a:extLst>
          </p:cNvPr>
          <p:cNvSpPr/>
          <p:nvPr/>
        </p:nvSpPr>
        <p:spPr>
          <a:xfrm>
            <a:off x="9587471" y="2713688"/>
            <a:ext cx="2008658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Jets,</a:t>
            </a:r>
          </a:p>
          <a:p>
            <a:pPr algn="ctr"/>
            <a:r>
              <a:rPr lang="en-NL" dirty="0"/>
              <a:t>Flavour Tagging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2C0F5770-16A1-89A8-D886-47E4F1142134}"/>
              </a:ext>
            </a:extLst>
          </p:cNvPr>
          <p:cNvSpPr/>
          <p:nvPr/>
        </p:nvSpPr>
        <p:spPr>
          <a:xfrm>
            <a:off x="9587468" y="4299459"/>
            <a:ext cx="2008659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MET, HT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EE7833C-CD9B-1FF9-144E-F1543EC1CC3D}"/>
              </a:ext>
            </a:extLst>
          </p:cNvPr>
          <p:cNvSpPr/>
          <p:nvPr/>
        </p:nvSpPr>
        <p:spPr>
          <a:xfrm>
            <a:off x="9587470" y="3512755"/>
            <a:ext cx="2008657" cy="6496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Leptons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FDDCE962-4C88-DCCE-B17D-C9F80A4813FB}"/>
              </a:ext>
            </a:extLst>
          </p:cNvPr>
          <p:cNvSpPr/>
          <p:nvPr/>
        </p:nvSpPr>
        <p:spPr>
          <a:xfrm>
            <a:off x="9587467" y="5510181"/>
            <a:ext cx="2008659" cy="649653"/>
          </a:xfrm>
          <a:prstGeom prst="roundRect">
            <a:avLst/>
          </a:prstGeom>
          <a:solidFill>
            <a:srgbClr val="FFC000">
              <a:alpha val="78824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Missing Physics</a:t>
            </a:r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8D2B7997-5547-5038-5979-4E675E5451D2}"/>
              </a:ext>
            </a:extLst>
          </p:cNvPr>
          <p:cNvCxnSpPr>
            <a:stCxn id="55" idx="6"/>
            <a:endCxn id="68" idx="1"/>
          </p:cNvCxnSpPr>
          <p:nvPr/>
        </p:nvCxnSpPr>
        <p:spPr>
          <a:xfrm flipV="1">
            <a:off x="8114529" y="3038515"/>
            <a:ext cx="1472942" cy="2042094"/>
          </a:xfrm>
          <a:prstGeom prst="curvedConnector3">
            <a:avLst>
              <a:gd name="adj1" fmla="val 1462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42B562A8-CD56-DBF7-E2B8-6CD49788E747}"/>
              </a:ext>
            </a:extLst>
          </p:cNvPr>
          <p:cNvCxnSpPr>
            <a:stCxn id="54" idx="6"/>
            <a:endCxn id="68" idx="1"/>
          </p:cNvCxnSpPr>
          <p:nvPr/>
        </p:nvCxnSpPr>
        <p:spPr>
          <a:xfrm flipV="1">
            <a:off x="7627622" y="3038515"/>
            <a:ext cx="1959849" cy="1813802"/>
          </a:xfrm>
          <a:prstGeom prst="curvedConnector3">
            <a:avLst>
              <a:gd name="adj1" fmla="val 359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A25ADBA2-58AF-C414-8936-1C5A715BC380}"/>
              </a:ext>
            </a:extLst>
          </p:cNvPr>
          <p:cNvCxnSpPr>
            <a:stCxn id="56" idx="6"/>
            <a:endCxn id="73" idx="1"/>
          </p:cNvCxnSpPr>
          <p:nvPr/>
        </p:nvCxnSpPr>
        <p:spPr>
          <a:xfrm flipV="1">
            <a:off x="7707788" y="3837582"/>
            <a:ext cx="1879682" cy="1461279"/>
          </a:xfrm>
          <a:prstGeom prst="curvedConnector3">
            <a:avLst>
              <a:gd name="adj1" fmla="val 58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38736A84-65B2-5DF3-B814-2A90B3C0725E}"/>
              </a:ext>
            </a:extLst>
          </p:cNvPr>
          <p:cNvCxnSpPr>
            <a:stCxn id="57" idx="6"/>
            <a:endCxn id="73" idx="1"/>
          </p:cNvCxnSpPr>
          <p:nvPr/>
        </p:nvCxnSpPr>
        <p:spPr>
          <a:xfrm flipV="1">
            <a:off x="8023827" y="3837582"/>
            <a:ext cx="1563643" cy="17526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05C4008D-43BD-5E47-D2BA-7B426D0E1D42}"/>
              </a:ext>
            </a:extLst>
          </p:cNvPr>
          <p:cNvCxnSpPr>
            <a:stCxn id="59" idx="6"/>
            <a:endCxn id="72" idx="1"/>
          </p:cNvCxnSpPr>
          <p:nvPr/>
        </p:nvCxnSpPr>
        <p:spPr>
          <a:xfrm flipV="1">
            <a:off x="7571665" y="4624286"/>
            <a:ext cx="2015803" cy="1082064"/>
          </a:xfrm>
          <a:prstGeom prst="curvedConnector3">
            <a:avLst>
              <a:gd name="adj1" fmla="val 6951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EDCEE548-3EA5-BDA5-487E-BBD25655ED90}"/>
              </a:ext>
            </a:extLst>
          </p:cNvPr>
          <p:cNvCxnSpPr>
            <a:stCxn id="58" idx="6"/>
            <a:endCxn id="72" idx="1"/>
          </p:cNvCxnSpPr>
          <p:nvPr/>
        </p:nvCxnSpPr>
        <p:spPr>
          <a:xfrm flipV="1">
            <a:off x="7912721" y="4624286"/>
            <a:ext cx="1674747" cy="1382553"/>
          </a:xfrm>
          <a:prstGeom prst="curvedConnector3">
            <a:avLst>
              <a:gd name="adj1" fmla="val 6056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7D75BB94-C702-D8B6-32A6-FF4C19189B58}"/>
              </a:ext>
            </a:extLst>
          </p:cNvPr>
          <p:cNvCxnSpPr>
            <a:stCxn id="60" idx="6"/>
            <a:endCxn id="77" idx="1"/>
          </p:cNvCxnSpPr>
          <p:nvPr/>
        </p:nvCxnSpPr>
        <p:spPr>
          <a:xfrm flipV="1">
            <a:off x="7280462" y="5835008"/>
            <a:ext cx="2307005" cy="264376"/>
          </a:xfrm>
          <a:prstGeom prst="curved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9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41" grpId="0"/>
      <p:bldP spid="42" grpId="0"/>
      <p:bldP spid="60" grpId="0" animBg="1"/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99067-6A3B-E9A8-9045-671F2021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7AA0-5013-20CC-D67C-15CB8D07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Analysis as an Optimisation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7F635-1CC1-6524-4B16-2E8527ABC1A8}"/>
              </a:ext>
            </a:extLst>
          </p:cNvPr>
          <p:cNvSpPr txBox="1"/>
          <p:nvPr/>
        </p:nvSpPr>
        <p:spPr>
          <a:xfrm>
            <a:off x="838200" y="1321356"/>
            <a:ext cx="5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The selection is defined by a parameter vector </a:t>
            </a:r>
            <a:r>
              <a:rPr lang="el-GR" dirty="0"/>
              <a:t>θ</a:t>
            </a:r>
            <a:r>
              <a:rPr lang="en-NL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BF3EF-CA6F-56AA-B5F5-B5D312262002}"/>
                  </a:ext>
                </a:extLst>
              </p:cNvPr>
              <p:cNvSpPr txBox="1"/>
              <p:nvPr/>
            </p:nvSpPr>
            <p:spPr>
              <a:xfrm>
                <a:off x="4723540" y="1783748"/>
                <a:ext cx="274491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NL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NL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NL" dirty="0"/>
                  <a:t>,…,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BF3EF-CA6F-56AA-B5F5-B5D312262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540" y="1783748"/>
                <a:ext cx="2744919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4EE7F58-B36C-36EF-0BEF-34F2D77A6337}"/>
              </a:ext>
            </a:extLst>
          </p:cNvPr>
          <p:cNvSpPr txBox="1"/>
          <p:nvPr/>
        </p:nvSpPr>
        <p:spPr>
          <a:xfrm>
            <a:off x="1034919" y="2479321"/>
            <a:ext cx="234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1. b-tag Working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D1009E-FB41-DDD5-4BBC-7F138B358C26}"/>
              </a:ext>
            </a:extLst>
          </p:cNvPr>
          <p:cNvSpPr txBox="1"/>
          <p:nvPr/>
        </p:nvSpPr>
        <p:spPr>
          <a:xfrm>
            <a:off x="1223881" y="2848653"/>
            <a:ext cx="196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controls the b-jet selection</a:t>
            </a:r>
          </a:p>
          <a:p>
            <a:pPr algn="ctr"/>
            <a:r>
              <a:rPr lang="en-GB" sz="1200" dirty="0"/>
              <a:t>e</a:t>
            </a:r>
            <a:r>
              <a:rPr lang="en-NL" sz="1200" dirty="0"/>
              <a:t>fficiency vs purity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C3567A-7D86-4A26-A7BD-71DEBD81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82" y="3360014"/>
            <a:ext cx="2163693" cy="706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200AD5-2ACC-6A2D-2F15-AE29A98486B7}"/>
              </a:ext>
            </a:extLst>
          </p:cNvPr>
          <p:cNvSpPr txBox="1"/>
          <p:nvPr/>
        </p:nvSpPr>
        <p:spPr>
          <a:xfrm>
            <a:off x="1580917" y="4116574"/>
            <a:ext cx="1206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b-tag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6213C3-9F61-54DA-E966-4997B62B1348}"/>
                  </a:ext>
                </a:extLst>
              </p:cNvPr>
              <p:cNvSpPr txBox="1"/>
              <p:nvPr/>
            </p:nvSpPr>
            <p:spPr>
              <a:xfrm>
                <a:off x="1972092" y="4652858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6213C3-9F61-54DA-E966-4997B62B1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092" y="4652858"/>
                <a:ext cx="4240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319922-D5D0-D0D8-0C24-7EBE0D6BDCDD}"/>
              </a:ext>
            </a:extLst>
          </p:cNvPr>
          <p:cNvSpPr/>
          <p:nvPr/>
        </p:nvSpPr>
        <p:spPr>
          <a:xfrm>
            <a:off x="1050358" y="2293736"/>
            <a:ext cx="2332383" cy="2760832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38A4738-EF15-FFFF-1CAC-B25AAE586B26}"/>
              </a:ext>
            </a:extLst>
          </p:cNvPr>
          <p:cNvSpPr/>
          <p:nvPr/>
        </p:nvSpPr>
        <p:spPr>
          <a:xfrm>
            <a:off x="3613022" y="2293736"/>
            <a:ext cx="2332383" cy="276083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8EF852A-D274-A0DD-5F39-9831C42EF4CC}"/>
              </a:ext>
            </a:extLst>
          </p:cNvPr>
          <p:cNvSpPr/>
          <p:nvPr/>
        </p:nvSpPr>
        <p:spPr>
          <a:xfrm>
            <a:off x="6175686" y="2297538"/>
            <a:ext cx="2332383" cy="276083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C667F7-139C-9196-099B-D1766942AE5F}"/>
              </a:ext>
            </a:extLst>
          </p:cNvPr>
          <p:cNvSpPr/>
          <p:nvPr/>
        </p:nvSpPr>
        <p:spPr>
          <a:xfrm>
            <a:off x="8807609" y="2299128"/>
            <a:ext cx="2332383" cy="276083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79C1D3-1F6D-FBF5-010C-90857643F9CB}"/>
              </a:ext>
            </a:extLst>
          </p:cNvPr>
          <p:cNvSpPr txBox="1"/>
          <p:nvPr/>
        </p:nvSpPr>
        <p:spPr>
          <a:xfrm>
            <a:off x="3687687" y="2466369"/>
            <a:ext cx="2332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 </a:t>
            </a:r>
            <a:r>
              <a:rPr lang="el-G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τ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-ID Working Point</a:t>
            </a:r>
            <a:endParaRPr lang="en-N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1BB777-0260-79F8-6E7B-234E1F9E9554}"/>
              </a:ext>
            </a:extLst>
          </p:cNvPr>
          <p:cNvSpPr txBox="1"/>
          <p:nvPr/>
        </p:nvSpPr>
        <p:spPr>
          <a:xfrm>
            <a:off x="3894708" y="2835701"/>
            <a:ext cx="176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200" dirty="0"/>
              <a:t>controls the </a:t>
            </a:r>
            <a:r>
              <a:rPr lang="en-US" sz="1200" dirty="0"/>
              <a:t>hadronic </a:t>
            </a:r>
            <a:r>
              <a:rPr lang="el-GR" sz="1200" dirty="0"/>
              <a:t>τ</a:t>
            </a:r>
            <a:br>
              <a:rPr lang="en-US" sz="1200" dirty="0"/>
            </a:br>
            <a:r>
              <a:rPr lang="en-US" sz="1200" dirty="0"/>
              <a:t>identification efficiency </a:t>
            </a:r>
            <a:endParaRPr lang="en-NL" sz="1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3A2FF24-1B88-4542-3AD6-64C989655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958" y="3308775"/>
            <a:ext cx="2140510" cy="756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E823DC9-A713-6A06-D959-11AB87B194FC}"/>
                  </a:ext>
                </a:extLst>
              </p:cNvPr>
              <p:cNvSpPr txBox="1"/>
              <p:nvPr/>
            </p:nvSpPr>
            <p:spPr>
              <a:xfrm>
                <a:off x="4087377" y="4104385"/>
                <a:ext cx="52615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h𝑎𝑑</m:t>
                          </m:r>
                        </m:sub>
                      </m:sSub>
                    </m:oMath>
                  </m:oMathPara>
                </a14:m>
                <a:endParaRPr lang="en-NL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E823DC9-A713-6A06-D959-11AB87B19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77" y="4104385"/>
                <a:ext cx="52615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E679792-A123-6362-15B0-6C204EFD366F}"/>
              </a:ext>
            </a:extLst>
          </p:cNvPr>
          <p:cNvSpPr txBox="1"/>
          <p:nvPr/>
        </p:nvSpPr>
        <p:spPr>
          <a:xfrm>
            <a:off x="4464428" y="4137289"/>
            <a:ext cx="1006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ID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8179FF-8745-7CAB-0C14-C47A02D7EE76}"/>
                  </a:ext>
                </a:extLst>
              </p:cNvPr>
              <p:cNvSpPr txBox="1"/>
              <p:nvPr/>
            </p:nvSpPr>
            <p:spPr>
              <a:xfrm>
                <a:off x="4641843" y="4639906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8179FF-8745-7CAB-0C14-C47A02D7E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843" y="4639906"/>
                <a:ext cx="42407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7363484-DA42-C310-BC3B-B0EAD9070D26}"/>
              </a:ext>
            </a:extLst>
          </p:cNvPr>
          <p:cNvSpPr txBox="1"/>
          <p:nvPr/>
        </p:nvSpPr>
        <p:spPr>
          <a:xfrm>
            <a:off x="6475226" y="2470171"/>
            <a:ext cx="1733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 SR Geometry</a:t>
            </a:r>
            <a:endParaRPr lang="en-N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5501E0-F8B3-FC7F-23B8-D40B68FEEFC6}"/>
              </a:ext>
            </a:extLst>
          </p:cNvPr>
          <p:cNvSpPr txBox="1"/>
          <p:nvPr/>
        </p:nvSpPr>
        <p:spPr>
          <a:xfrm>
            <a:off x="6291279" y="2839503"/>
            <a:ext cx="2065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defines the signal region</a:t>
            </a:r>
            <a:br>
              <a:rPr lang="en-US" sz="1200" dirty="0"/>
            </a:br>
            <a:r>
              <a:rPr lang="en-US" sz="1200" dirty="0"/>
              <a:t>in key discriminant variables</a:t>
            </a:r>
            <a:endParaRPr lang="en-NL" sz="12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29549AA-E808-DED3-D4C5-B751B2EFF5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372" y="3350864"/>
            <a:ext cx="1769010" cy="109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C79C6F-C2E8-D545-57A7-C41C7D06D7AD}"/>
                  </a:ext>
                </a:extLst>
              </p:cNvPr>
              <p:cNvSpPr txBox="1"/>
              <p:nvPr/>
            </p:nvSpPr>
            <p:spPr>
              <a:xfrm>
                <a:off x="7129843" y="4643708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C79C6F-C2E8-D545-57A7-C41C7D06D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843" y="4643708"/>
                <a:ext cx="42407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E8E0703-FF4F-194E-3175-2E726C280A27}"/>
              </a:ext>
            </a:extLst>
          </p:cNvPr>
          <p:cNvSpPr txBox="1"/>
          <p:nvPr/>
        </p:nvSpPr>
        <p:spPr>
          <a:xfrm>
            <a:off x="9049998" y="2484713"/>
            <a:ext cx="2032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7F00"/>
                </a:solidFill>
              </a:rPr>
              <a:t>4. Category Splits</a:t>
            </a:r>
            <a:endParaRPr lang="en-NL" dirty="0">
              <a:solidFill>
                <a:srgbClr val="F57F0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67E0D41-FE70-776B-E8C7-F87D9FE88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4171" y="3745781"/>
            <a:ext cx="1959258" cy="9625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B8353F9-2033-6C73-F74C-CA127A411E74}"/>
              </a:ext>
            </a:extLst>
          </p:cNvPr>
          <p:cNvSpPr txBox="1"/>
          <p:nvPr/>
        </p:nvSpPr>
        <p:spPr>
          <a:xfrm>
            <a:off x="9133828" y="2854044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defines boundaries for</a:t>
            </a:r>
            <a:br>
              <a:rPr lang="en-US" sz="1200" dirty="0"/>
            </a:br>
            <a:r>
              <a:rPr lang="en-US" sz="1200" dirty="0"/>
              <a:t>event </a:t>
            </a:r>
            <a:r>
              <a:rPr lang="en-US" sz="1200" dirty="0" err="1"/>
              <a:t>categorisation</a:t>
            </a:r>
            <a:endParaRPr lang="en-NL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30FA56-D5AB-6050-8E8A-1673A0634B9B}"/>
              </a:ext>
            </a:extLst>
          </p:cNvPr>
          <p:cNvSpPr txBox="1"/>
          <p:nvPr/>
        </p:nvSpPr>
        <p:spPr>
          <a:xfrm>
            <a:off x="8831885" y="3365406"/>
            <a:ext cx="228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Example: split by jet multiplicity</a:t>
            </a:r>
            <a:br>
              <a:rPr lang="en-US" sz="1200" dirty="0"/>
            </a:br>
            <a:r>
              <a:rPr lang="en-US" sz="1200" dirty="0"/>
              <a:t>and b-tag multiplicity</a:t>
            </a:r>
            <a:endParaRPr lang="en-N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EFE330E-73FF-E69C-3587-400B456D24C3}"/>
                  </a:ext>
                </a:extLst>
              </p:cNvPr>
              <p:cNvSpPr txBox="1"/>
              <p:nvPr/>
            </p:nvSpPr>
            <p:spPr>
              <a:xfrm>
                <a:off x="9854385" y="4658250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57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57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57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F57F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EFE330E-73FF-E69C-3587-400B456D2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385" y="4658250"/>
                <a:ext cx="42407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F8F227-5926-E302-A11D-B427989AB209}"/>
                  </a:ext>
                </a:extLst>
              </p:cNvPr>
              <p:cNvSpPr txBox="1"/>
              <p:nvPr/>
            </p:nvSpPr>
            <p:spPr>
              <a:xfrm>
                <a:off x="528390" y="5471272"/>
                <a:ext cx="1910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rgbClr val="00C3C6"/>
                    </a:solidFill>
                  </a:rPr>
                  <a:t>Jet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i="1" smtClean="0">
                            <a:solidFill>
                              <a:srgbClr val="00C3C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C3C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C3C6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NL" dirty="0">
                    <a:solidFill>
                      <a:srgbClr val="00C3C6"/>
                    </a:solidFill>
                  </a:rPr>
                  <a:t> thresholds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F8F227-5926-E302-A11D-B427989AB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90" y="5471272"/>
                <a:ext cx="1910651" cy="369332"/>
              </a:xfrm>
              <a:prstGeom prst="rect">
                <a:avLst/>
              </a:prstGeom>
              <a:blipFill>
                <a:blip r:embed="rId13"/>
                <a:stretch>
                  <a:fillRect l="-2649" t="-10345" r="-1987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35CF0F-4DF7-8930-83F0-3C61167B1588}"/>
                  </a:ext>
                </a:extLst>
              </p:cNvPr>
              <p:cNvSpPr txBox="1"/>
              <p:nvPr/>
            </p:nvSpPr>
            <p:spPr>
              <a:xfrm>
                <a:off x="556495" y="5844909"/>
                <a:ext cx="14913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/>
                  <a:t>Leading/subleading</a:t>
                </a:r>
                <a:br>
                  <a:rPr lang="en-NL" sz="1200" dirty="0"/>
                </a:br>
                <a:r>
                  <a:rPr lang="en-NL" sz="1200" dirty="0"/>
                  <a:t>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sz="1200" dirty="0"/>
                  <a:t> cuts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35CF0F-4DF7-8930-83F0-3C61167B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95" y="5844909"/>
                <a:ext cx="1491370" cy="461665"/>
              </a:xfrm>
              <a:prstGeom prst="rect">
                <a:avLst/>
              </a:prstGeom>
              <a:blipFill>
                <a:blip r:embed="rId1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D64447B1-1452-28E6-7C9C-CBEDB894EC76}"/>
              </a:ext>
            </a:extLst>
          </p:cNvPr>
          <p:cNvSpPr txBox="1"/>
          <p:nvPr/>
        </p:nvSpPr>
        <p:spPr>
          <a:xfrm>
            <a:off x="3238058" y="5471272"/>
            <a:ext cx="18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257AA"/>
                </a:solidFill>
              </a:rPr>
              <a:t>MET requirement</a:t>
            </a:r>
            <a:endParaRPr lang="en-NL" dirty="0">
              <a:solidFill>
                <a:srgbClr val="A257A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93D76E-459A-6B6B-227C-D770BFA8C580}"/>
                  </a:ext>
                </a:extLst>
              </p:cNvPr>
              <p:cNvSpPr txBox="1"/>
              <p:nvPr/>
            </p:nvSpPr>
            <p:spPr>
              <a:xfrm>
                <a:off x="3264725" y="5843490"/>
                <a:ext cx="1446037" cy="28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Threshold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endParaRPr lang="en-NL" sz="1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93D76E-459A-6B6B-227C-D770BFA8C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25" y="5843490"/>
                <a:ext cx="1446037" cy="287258"/>
              </a:xfrm>
              <a:prstGeom prst="rect">
                <a:avLst/>
              </a:prstGeom>
              <a:blipFill>
                <a:blip r:embed="rId15"/>
                <a:stretch>
                  <a:fillRect l="-870"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7F6FA434-5CF5-9F59-F6BD-61A0CCA39392}"/>
              </a:ext>
            </a:extLst>
          </p:cNvPr>
          <p:cNvSpPr txBox="1"/>
          <p:nvPr/>
        </p:nvSpPr>
        <p:spPr>
          <a:xfrm>
            <a:off x="6044238" y="5471272"/>
            <a:ext cx="164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Mass windows</a:t>
            </a:r>
            <a:endParaRPr lang="en-NL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B64B9E-8F01-F20B-C4CA-FF9261569EF5}"/>
                  </a:ext>
                </a:extLst>
              </p:cNvPr>
              <p:cNvSpPr txBox="1"/>
              <p:nvPr/>
            </p:nvSpPr>
            <p:spPr>
              <a:xfrm>
                <a:off x="6072343" y="5844909"/>
                <a:ext cx="1293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𝑏𝑏</m:t>
                        </m:r>
                      </m:sub>
                    </m:sSub>
                  </m:oMath>
                </a14:m>
                <a:r>
                  <a:rPr lang="en-NL" sz="1200" dirty="0"/>
                  <a:t> window size</a:t>
                </a:r>
                <a:br>
                  <a:rPr lang="en-NL" sz="1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NL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</m:sSub>
                  </m:oMath>
                </a14:m>
                <a:r>
                  <a:rPr lang="en-NL" sz="1200" dirty="0"/>
                  <a:t> window size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B64B9E-8F01-F20B-C4CA-FF9261569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343" y="5844909"/>
                <a:ext cx="1293175" cy="461665"/>
              </a:xfrm>
              <a:prstGeom prst="rect">
                <a:avLst/>
              </a:prstGeom>
              <a:blipFill>
                <a:blip r:embed="rId1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B02E8763-4CA6-EFF9-F222-11A39F847F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967" y="5425105"/>
            <a:ext cx="425598" cy="4616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417B828-55CA-6DC7-C229-CE8EF0F251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9383" y="5291385"/>
            <a:ext cx="749300" cy="812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A4869D0-1E87-9FF4-21A4-AE99EA2414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8256" y="5249538"/>
            <a:ext cx="7493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CA626FF-6A42-FF01-2275-0E4FD77DE2E1}"/>
                  </a:ext>
                </a:extLst>
              </p:cNvPr>
              <p:cNvSpPr txBox="1"/>
              <p:nvPr/>
            </p:nvSpPr>
            <p:spPr>
              <a:xfrm>
                <a:off x="1205840" y="6302367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C3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C3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C3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00C3C6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CA626FF-6A42-FF01-2275-0E4FD77DE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40" y="6302367"/>
                <a:ext cx="424070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9A5F6E0-0E56-89C7-BAD6-DDF0831B0E1C}"/>
                  </a:ext>
                </a:extLst>
              </p:cNvPr>
              <p:cNvSpPr txBox="1"/>
              <p:nvPr/>
            </p:nvSpPr>
            <p:spPr>
              <a:xfrm>
                <a:off x="3841165" y="6302367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A257A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A257A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A257A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A257AA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9A5F6E0-0E56-89C7-BAD6-DDF0831B0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165" y="6302367"/>
                <a:ext cx="424070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64940E5-3A07-9FE3-F3A4-A8270FA32A7C}"/>
                  </a:ext>
                </a:extLst>
              </p:cNvPr>
              <p:cNvSpPr txBox="1"/>
              <p:nvPr/>
            </p:nvSpPr>
            <p:spPr>
              <a:xfrm>
                <a:off x="6392535" y="6310879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64940E5-3A07-9FE3-F3A4-A8270FA32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535" y="6310879"/>
                <a:ext cx="424070" cy="369332"/>
              </a:xfrm>
              <a:prstGeom prst="rect">
                <a:avLst/>
              </a:prstGeom>
              <a:blipFill>
                <a:blip r:embed="rId22"/>
                <a:stretch>
                  <a:fillRect r="-382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>
            <a:extLst>
              <a:ext uri="{FF2B5EF4-FFF2-40B4-BE49-F238E27FC236}">
                <a16:creationId xmlns:a16="http://schemas.microsoft.com/office/drawing/2014/main" id="{91704B4B-345A-F6A5-E8A7-B7F21D5452A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12039" y="5278649"/>
            <a:ext cx="749300" cy="8128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8231BD-60F7-9736-DC19-117C9C7AD054}"/>
              </a:ext>
            </a:extLst>
          </p:cNvPr>
          <p:cNvSpPr txBox="1"/>
          <p:nvPr/>
        </p:nvSpPr>
        <p:spPr>
          <a:xfrm>
            <a:off x="8459312" y="5471272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Angular selections</a:t>
            </a:r>
            <a:endParaRPr lang="en-NL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B1616D3-3E00-CF36-9FF5-D3AF1592B1F7}"/>
                  </a:ext>
                </a:extLst>
              </p:cNvPr>
              <p:cNvSpPr txBox="1"/>
              <p:nvPr/>
            </p:nvSpPr>
            <p:spPr>
              <a:xfrm>
                <a:off x="8487417" y="5844909"/>
                <a:ext cx="11598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ea typeface="Cambria Math" panose="02040503050406030204" pitchFamily="18" charset="0"/>
                  </a:rPr>
                  <a:t>e.g. </a:t>
                </a:r>
                <a14:m>
                  <m:oMath xmlns:m="http://schemas.openxmlformats.org/officeDocument/2006/math">
                    <m:r>
                      <a:rPr lang="en-NL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△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𝑗𝑒𝑡</m:t>
                        </m:r>
                      </m:e>
                    </m:d>
                  </m:oMath>
                </a14:m>
                <a:br>
                  <a:rPr lang="en-US" sz="1200" dirty="0"/>
                </a:br>
                <a:r>
                  <a:rPr lang="en-US" sz="1200" dirty="0"/>
                  <a:t>minimum</a:t>
                </a:r>
                <a:endParaRPr lang="en-NL" sz="12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B1616D3-3E00-CF36-9FF5-D3AF1592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417" y="5844909"/>
                <a:ext cx="1159805" cy="461665"/>
              </a:xfrm>
              <a:prstGeom prst="rect">
                <a:avLst/>
              </a:prstGeom>
              <a:blipFill>
                <a:blip r:embed="rId2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DA2FE65-8C65-BE0A-4A2F-345C3C026D92}"/>
                  </a:ext>
                </a:extLst>
              </p:cNvPr>
              <p:cNvSpPr txBox="1"/>
              <p:nvPr/>
            </p:nvSpPr>
            <p:spPr>
              <a:xfrm>
                <a:off x="8807609" y="6310879"/>
                <a:ext cx="4240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bg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DA2FE65-8C65-BE0A-4A2F-345C3C026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609" y="6310879"/>
                <a:ext cx="424070" cy="369332"/>
              </a:xfrm>
              <a:prstGeom prst="rect">
                <a:avLst/>
              </a:prstGeom>
              <a:blipFill>
                <a:blip r:embed="rId25"/>
                <a:stretch>
                  <a:fillRect r="-411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ABF58F1-5630-B60C-0D78-889E274EB9C8}"/>
              </a:ext>
            </a:extLst>
          </p:cNvPr>
          <p:cNvSpPr/>
          <p:nvPr/>
        </p:nvSpPr>
        <p:spPr>
          <a:xfrm>
            <a:off x="92194" y="5266160"/>
            <a:ext cx="11974839" cy="147193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4C66AC5-67AE-21DE-1B51-92D973B12611}"/>
              </a:ext>
            </a:extLst>
          </p:cNvPr>
          <p:cNvCxnSpPr>
            <a:cxnSpLocks/>
          </p:cNvCxnSpPr>
          <p:nvPr/>
        </p:nvCxnSpPr>
        <p:spPr>
          <a:xfrm>
            <a:off x="2501057" y="5471272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F94A9E3-F4F3-8B27-F531-C9DF7EB5227C}"/>
              </a:ext>
            </a:extLst>
          </p:cNvPr>
          <p:cNvCxnSpPr>
            <a:cxnSpLocks/>
          </p:cNvCxnSpPr>
          <p:nvPr/>
        </p:nvCxnSpPr>
        <p:spPr>
          <a:xfrm>
            <a:off x="5168444" y="5425105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BA504D0-C976-2583-F43F-CC006FB9F4A0}"/>
              </a:ext>
            </a:extLst>
          </p:cNvPr>
          <p:cNvCxnSpPr>
            <a:cxnSpLocks/>
          </p:cNvCxnSpPr>
          <p:nvPr/>
        </p:nvCxnSpPr>
        <p:spPr>
          <a:xfrm>
            <a:off x="7712039" y="5425105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1ABD8C-C57F-D231-E6AD-5A37CC667530}"/>
              </a:ext>
            </a:extLst>
          </p:cNvPr>
          <p:cNvCxnSpPr>
            <a:cxnSpLocks/>
          </p:cNvCxnSpPr>
          <p:nvPr/>
        </p:nvCxnSpPr>
        <p:spPr>
          <a:xfrm>
            <a:off x="10485829" y="5425105"/>
            <a:ext cx="0" cy="1037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ABFF091D-86F8-3E8A-A8A7-435047E37D1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85819" y="5389220"/>
            <a:ext cx="617111" cy="53343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F9B9A99-E771-BD70-882E-6E10425127C3}"/>
              </a:ext>
            </a:extLst>
          </p:cNvPr>
          <p:cNvSpPr txBox="1"/>
          <p:nvPr/>
        </p:nvSpPr>
        <p:spPr>
          <a:xfrm>
            <a:off x="10975151" y="5851051"/>
            <a:ext cx="63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Others</a:t>
            </a:r>
            <a:endParaRPr lang="en-NL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F1C884D-B04A-528A-93AE-C4ECA86183E9}"/>
                  </a:ext>
                </a:extLst>
              </p:cNvPr>
              <p:cNvSpPr txBox="1"/>
              <p:nvPr/>
            </p:nvSpPr>
            <p:spPr>
              <a:xfrm>
                <a:off x="10801173" y="6310879"/>
                <a:ext cx="8343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NL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F1C884D-B04A-528A-93AE-C4ECA8618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173" y="6310879"/>
                <a:ext cx="834332" cy="369332"/>
              </a:xfrm>
              <a:prstGeom prst="rect">
                <a:avLst/>
              </a:prstGeom>
              <a:blipFill>
                <a:blip r:embed="rId27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830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animBg="1"/>
      <p:bldP spid="15" grpId="0"/>
      <p:bldP spid="16" grpId="0"/>
      <p:bldP spid="20" grpId="0"/>
      <p:bldP spid="22" grpId="0"/>
      <p:bldP spid="23" grpId="0" animBg="1"/>
      <p:bldP spid="24" grpId="0" animBg="1"/>
      <p:bldP spid="25" grpId="0" animBg="1"/>
      <p:bldP spid="26" grpId="0" animBg="1"/>
      <p:bldP spid="30" grpId="0"/>
      <p:bldP spid="31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1" grpId="0"/>
      <p:bldP spid="62" grpId="0"/>
      <p:bldP spid="63" grpId="0"/>
      <p:bldP spid="64" grpId="0" animBg="1"/>
      <p:bldP spid="74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16649-EAB3-F0E3-9D66-BA8B9DEE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D6C7-DE0A-CBDA-D369-08789F04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D552F4-B5B3-D3AD-ADD4-C49C46ED073D}"/>
                  </a:ext>
                </a:extLst>
              </p:cNvPr>
              <p:cNvSpPr txBox="1"/>
              <p:nvPr/>
            </p:nvSpPr>
            <p:spPr>
              <a:xfrm>
                <a:off x="431477" y="2113397"/>
                <a:ext cx="2905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S</a:t>
                </a:r>
                <a:r>
                  <a:rPr lang="en-NL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tep 1 – Sampling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NL" dirty="0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-space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D552F4-B5B3-D3AD-ADD4-C49C46ED0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77" y="2113397"/>
                <a:ext cx="2905732" cy="369332"/>
              </a:xfrm>
              <a:prstGeom prst="rect">
                <a:avLst/>
              </a:prstGeom>
              <a:blipFill>
                <a:blip r:embed="rId3"/>
                <a:stretch>
                  <a:fillRect l="-2183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0DAE641-435E-9198-EBAB-F9E6A2AD7984}"/>
              </a:ext>
            </a:extLst>
          </p:cNvPr>
          <p:cNvSpPr/>
          <p:nvPr/>
        </p:nvSpPr>
        <p:spPr>
          <a:xfrm>
            <a:off x="257954" y="1916294"/>
            <a:ext cx="3290426" cy="3432599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DB0C1-8323-E488-BA2A-4422E92FD020}"/>
              </a:ext>
            </a:extLst>
          </p:cNvPr>
          <p:cNvSpPr txBox="1"/>
          <p:nvPr/>
        </p:nvSpPr>
        <p:spPr>
          <a:xfrm>
            <a:off x="296054" y="2896912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Latin Hypercube </a:t>
            </a:r>
            <a:br>
              <a:rPr lang="en-NL" sz="1200" dirty="0"/>
            </a:br>
            <a:r>
              <a:rPr lang="en-NL" sz="1200" dirty="0"/>
              <a:t>Sampling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9AB9C-7481-B8CF-C914-9024F6C8367F}"/>
              </a:ext>
            </a:extLst>
          </p:cNvPr>
          <p:cNvSpPr txBox="1"/>
          <p:nvPr/>
        </p:nvSpPr>
        <p:spPr>
          <a:xfrm>
            <a:off x="1568087" y="2977173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Sobol 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A464F-4F1F-DC75-CA3F-35C9B1C54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87" y="3426765"/>
            <a:ext cx="76835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ED807-6D62-B464-9DBE-2EEEB0B28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665" y="3426765"/>
            <a:ext cx="768350" cy="755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3C335-5062-A2AD-DB48-7085E7405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909" y="3568913"/>
            <a:ext cx="280974" cy="280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44322A-834D-131F-A8C8-2A6F9785AF7E}"/>
                  </a:ext>
                </a:extLst>
              </p:cNvPr>
              <p:cNvSpPr txBox="1"/>
              <p:nvPr/>
            </p:nvSpPr>
            <p:spPr>
              <a:xfrm>
                <a:off x="3024017" y="3160945"/>
                <a:ext cx="449229" cy="1235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  <a:p>
                <a:r>
                  <a:rPr lang="en-NL" dirty="0"/>
                  <a:t>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44322A-834D-131F-A8C8-2A6F9785A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017" y="3160945"/>
                <a:ext cx="449229" cy="1235210"/>
              </a:xfrm>
              <a:prstGeom prst="rect">
                <a:avLst/>
              </a:prstGeom>
              <a:blipFill>
                <a:blip r:embed="rId7"/>
                <a:stretch>
                  <a:fillRect l="-11111" r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3C995F-289A-8811-2794-DC629ABBDCFE}"/>
                  </a:ext>
                </a:extLst>
              </p:cNvPr>
              <p:cNvSpPr txBox="1"/>
              <p:nvPr/>
            </p:nvSpPr>
            <p:spPr>
              <a:xfrm>
                <a:off x="578797" y="4448736"/>
                <a:ext cx="221688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100" dirty="0"/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sz="110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100" i="1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100" b="0" i="1" smtClean="0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200−500</m:t>
                    </m:r>
                  </m:oMath>
                </a14:m>
                <a:r>
                  <a:rPr lang="en-NL" sz="11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NL" sz="1100" dirty="0"/>
                  <a:t>points</a:t>
                </a:r>
                <a:br>
                  <a:rPr lang="en-NL" sz="1100" dirty="0"/>
                </a:br>
                <a:r>
                  <a:rPr lang="en-NL" sz="1100" dirty="0"/>
                  <a:t>Ensures coverage</a:t>
                </a:r>
                <a:br>
                  <a:rPr lang="en-NL" sz="1100" dirty="0"/>
                </a:br>
                <a:r>
                  <a:rPr lang="en-NL" sz="1100" dirty="0"/>
                  <a:t>Each point is one configuration</a:t>
                </a:r>
                <a:r>
                  <a:rPr lang="en-US" sz="1100" dirty="0">
                    <a:solidFill>
                      <a:schemeClr val="bg2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bg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NL" sz="11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3C995F-289A-8811-2794-DC629ABB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97" y="4448736"/>
                <a:ext cx="2216889" cy="600164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CEF3129-89C4-E72E-5EF6-0EE84B1A0E4B}"/>
              </a:ext>
            </a:extLst>
          </p:cNvPr>
          <p:cNvSpPr/>
          <p:nvPr/>
        </p:nvSpPr>
        <p:spPr>
          <a:xfrm>
            <a:off x="4047382" y="1916293"/>
            <a:ext cx="4949298" cy="3432599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4C0444-FD6E-FEFC-90DB-155B392736F3}"/>
                  </a:ext>
                </a:extLst>
              </p:cNvPr>
              <p:cNvSpPr txBox="1"/>
              <p:nvPr/>
            </p:nvSpPr>
            <p:spPr>
              <a:xfrm>
                <a:off x="4802264" y="2068100"/>
                <a:ext cx="3439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92D050"/>
                    </a:solidFill>
                  </a:rPr>
                  <a:t>Step 2 – For each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92D050"/>
                    </a:solidFill>
                  </a:rPr>
                  <a:t> compute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NL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4C0444-FD6E-FEFC-90DB-155B39273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264" y="2068100"/>
                <a:ext cx="3439533" cy="369332"/>
              </a:xfrm>
              <a:prstGeom prst="rect">
                <a:avLst/>
              </a:prstGeom>
              <a:blipFill>
                <a:blip r:embed="rId9"/>
                <a:stretch>
                  <a:fillRect l="-1845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8C33ADD-1F8C-F9FB-0CE2-654D74DA58BF}"/>
              </a:ext>
            </a:extLst>
          </p:cNvPr>
          <p:cNvSpPr txBox="1"/>
          <p:nvPr/>
        </p:nvSpPr>
        <p:spPr>
          <a:xfrm>
            <a:off x="5935980" y="2432654"/>
            <a:ext cx="1169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expensive step</a:t>
            </a:r>
            <a:endParaRPr lang="en-NL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FD82E2-09D8-FE82-90C5-4E0F5096DA6C}"/>
              </a:ext>
            </a:extLst>
          </p:cNvPr>
          <p:cNvSpPr txBox="1"/>
          <p:nvPr/>
        </p:nvSpPr>
        <p:spPr>
          <a:xfrm>
            <a:off x="4360297" y="2896912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Apply</a:t>
            </a:r>
            <a:br>
              <a:rPr lang="en-US" sz="1200" dirty="0"/>
            </a:br>
            <a:r>
              <a:rPr lang="en-US" sz="1200" dirty="0"/>
              <a:t> selections</a:t>
            </a:r>
            <a:endParaRPr lang="en-NL" sz="12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639A19-1AB3-C721-B7DA-3335C27F7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1193" y="3481431"/>
            <a:ext cx="537727" cy="53772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0521E2-F603-C678-640E-0FC8CD63A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845" y="3426522"/>
            <a:ext cx="625823" cy="82139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EB31F88-E97C-FB6E-9D75-D0FFF2E97E3E}"/>
              </a:ext>
            </a:extLst>
          </p:cNvPr>
          <p:cNvSpPr txBox="1"/>
          <p:nvPr/>
        </p:nvSpPr>
        <p:spPr>
          <a:xfrm>
            <a:off x="5548473" y="2896912"/>
            <a:ext cx="85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Build </a:t>
            </a:r>
            <a:br>
              <a:rPr lang="en-US" sz="1200" dirty="0"/>
            </a:br>
            <a:r>
              <a:rPr lang="en-US" sz="1200" dirty="0"/>
              <a:t>templates</a:t>
            </a:r>
            <a:endParaRPr lang="en-NL" sz="1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15E66B-5A7F-0380-D7F1-B47695B966C4}"/>
              </a:ext>
            </a:extLst>
          </p:cNvPr>
          <p:cNvSpPr txBox="1"/>
          <p:nvPr/>
        </p:nvSpPr>
        <p:spPr>
          <a:xfrm>
            <a:off x="6651464" y="2896912"/>
            <a:ext cx="90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Build </a:t>
            </a:r>
            <a:br>
              <a:rPr lang="en-US" sz="1200" dirty="0"/>
            </a:br>
            <a:r>
              <a:rPr lang="en-US" sz="1200" dirty="0"/>
              <a:t>likelihoods</a:t>
            </a:r>
            <a:endParaRPr lang="en-NL" sz="1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D84CD61-26E5-27CA-05A0-B700DE169045}"/>
              </a:ext>
            </a:extLst>
          </p:cNvPr>
          <p:cNvSpPr txBox="1"/>
          <p:nvPr/>
        </p:nvSpPr>
        <p:spPr>
          <a:xfrm>
            <a:off x="7787207" y="2792506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Compute </a:t>
            </a:r>
            <a:br>
              <a:rPr lang="en-US" sz="1200" dirty="0"/>
            </a:br>
            <a:r>
              <a:rPr lang="en-US" sz="1200" dirty="0"/>
              <a:t>expected </a:t>
            </a:r>
            <a:br>
              <a:rPr lang="en-US" sz="1200" dirty="0"/>
            </a:br>
            <a:r>
              <a:rPr lang="en-US" sz="1200" dirty="0"/>
              <a:t>sensitivity</a:t>
            </a:r>
            <a:endParaRPr lang="en-NL" sz="1200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63A9488E-74BE-A6F0-94DA-C9E688679F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1464" y="3414152"/>
            <a:ext cx="981553" cy="76286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E75E367-A8DB-DA6F-880B-969A0F72F1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7207" y="3426522"/>
            <a:ext cx="942105" cy="80847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D4005C9-F9EF-D5EE-DC6D-88E1AAAA2F90}"/>
              </a:ext>
            </a:extLst>
          </p:cNvPr>
          <p:cNvSpPr txBox="1"/>
          <p:nvPr/>
        </p:nvSpPr>
        <p:spPr>
          <a:xfrm>
            <a:off x="4103806" y="4308417"/>
            <a:ext cx="12250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Object-level cuts</a:t>
            </a:r>
            <a:br>
              <a:rPr lang="en-US" sz="1000" dirty="0"/>
            </a:br>
            <a:r>
              <a:rPr lang="en-US" sz="1000" dirty="0"/>
              <a:t>- Event-level cuts</a:t>
            </a:r>
            <a:br>
              <a:rPr lang="en-US" sz="1000" dirty="0"/>
            </a:br>
            <a:r>
              <a:rPr lang="en-US" sz="1000" dirty="0"/>
              <a:t>- Assign categories</a:t>
            </a:r>
            <a:endParaRPr lang="en-NL" sz="1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96358E-709F-1A4E-1C27-BC4C6B949C08}"/>
              </a:ext>
            </a:extLst>
          </p:cNvPr>
          <p:cNvSpPr txBox="1"/>
          <p:nvPr/>
        </p:nvSpPr>
        <p:spPr>
          <a:xfrm>
            <a:off x="5391453" y="4332137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For each process</a:t>
            </a:r>
            <a:br>
              <a:rPr lang="en-US" sz="1000" dirty="0"/>
            </a:br>
            <a:r>
              <a:rPr lang="en-US" sz="1000" dirty="0"/>
              <a:t>(</a:t>
            </a:r>
            <a:r>
              <a:rPr lang="en-US" sz="1000" dirty="0" err="1"/>
              <a:t>sig+bkg</a:t>
            </a:r>
            <a:r>
              <a:rPr lang="en-US" sz="1000" dirty="0"/>
              <a:t>)</a:t>
            </a:r>
            <a:br>
              <a:rPr lang="en-US" sz="1000" dirty="0"/>
            </a:br>
            <a:r>
              <a:rPr lang="en-US" sz="1000" dirty="0"/>
              <a:t>- Fill histograms</a:t>
            </a:r>
            <a:br>
              <a:rPr lang="en-US" sz="1000" dirty="0"/>
            </a:br>
            <a:endParaRPr lang="en-NL" sz="10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71913C5-8E14-A924-DD67-85B28A5442D3}"/>
              </a:ext>
            </a:extLst>
          </p:cNvPr>
          <p:cNvSpPr txBox="1"/>
          <p:nvPr/>
        </p:nvSpPr>
        <p:spPr>
          <a:xfrm>
            <a:off x="6651464" y="4310183"/>
            <a:ext cx="1228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- Poisson per bin</a:t>
            </a:r>
            <a:br>
              <a:rPr lang="en-US" sz="1000" dirty="0"/>
            </a:br>
            <a:r>
              <a:rPr lang="en-US" sz="1000" dirty="0"/>
              <a:t>- </a:t>
            </a:r>
            <a:r>
              <a:rPr lang="en-US" sz="1000" dirty="0" err="1"/>
              <a:t>Normalisation</a:t>
            </a:r>
            <a:r>
              <a:rPr lang="en-US" sz="1000" dirty="0"/>
              <a:t> </a:t>
            </a:r>
            <a:br>
              <a:rPr lang="en-US" sz="1000" dirty="0"/>
            </a:br>
            <a:r>
              <a:rPr lang="en-US" sz="1000" dirty="0"/>
              <a:t>nuisances</a:t>
            </a:r>
          </a:p>
          <a:p>
            <a:r>
              <a:rPr lang="en-US" sz="1000" dirty="0"/>
              <a:t>- Shape nuisances </a:t>
            </a:r>
            <a:br>
              <a:rPr lang="en-US" sz="1000" dirty="0"/>
            </a:br>
            <a:r>
              <a:rPr lang="en-US" sz="1000" dirty="0"/>
              <a:t>(later)</a:t>
            </a:r>
            <a:br>
              <a:rPr lang="en-US" sz="1000" dirty="0"/>
            </a:br>
            <a:endParaRPr lang="en-NL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23288B-8293-7C37-65C7-AC139E6F232D}"/>
                  </a:ext>
                </a:extLst>
              </p:cNvPr>
              <p:cNvSpPr txBox="1"/>
              <p:nvPr/>
            </p:nvSpPr>
            <p:spPr>
              <a:xfrm>
                <a:off x="7750014" y="4311625"/>
                <a:ext cx="129554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- Expected 95% CL</a:t>
                </a:r>
                <a:br>
                  <a:rPr lang="en-US" sz="1000" dirty="0"/>
                </a:br>
                <a:r>
                  <a:rPr lang="en-US" sz="1000" dirty="0"/>
                  <a:t>upper limit on mu or</a:t>
                </a:r>
                <a:br>
                  <a:rPr lang="en-US" sz="1000" dirty="0"/>
                </a:br>
                <a:r>
                  <a:rPr lang="en-US" sz="1000" dirty="0"/>
                  <a:t>expected </a:t>
                </a:r>
                <a:r>
                  <a:rPr lang="en-US" sz="1000" dirty="0" err="1"/>
                  <a:t>signif</a:t>
                </a:r>
                <a:r>
                  <a:rPr lang="en-US" sz="1000" dirty="0"/>
                  <a:t>.</a:t>
                </a:r>
                <a:br>
                  <a:rPr lang="en-US" sz="1000" dirty="0"/>
                </a:br>
                <a:r>
                  <a:rPr lang="en-US" sz="1000" dirty="0"/>
                  <a:t>- This is</a:t>
                </a:r>
                <a14:m>
                  <m:oMath xmlns:m="http://schemas.openxmlformats.org/officeDocument/2006/math">
                    <m:r>
                      <a:rPr lang="en-US" sz="1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0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NL" sz="10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23288B-8293-7C37-65C7-AC139E6F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014" y="4311625"/>
                <a:ext cx="1295547" cy="707886"/>
              </a:xfrm>
              <a:prstGeom prst="rect">
                <a:avLst/>
              </a:prstGeom>
              <a:blipFill>
                <a:blip r:embed="rId1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F0EF4B11-D3B2-905C-20A8-2BEF85604D00}"/>
              </a:ext>
            </a:extLst>
          </p:cNvPr>
          <p:cNvSpPr/>
          <p:nvPr/>
        </p:nvSpPr>
        <p:spPr>
          <a:xfrm>
            <a:off x="9498897" y="1916292"/>
            <a:ext cx="2404108" cy="3409553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90FA202-C00F-DE36-994C-D773A7F1E95A}"/>
              </a:ext>
            </a:extLst>
          </p:cNvPr>
          <p:cNvSpPr txBox="1"/>
          <p:nvPr/>
        </p:nvSpPr>
        <p:spPr>
          <a:xfrm>
            <a:off x="9575467" y="2068100"/>
            <a:ext cx="2249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Step 3 – Train the surrogate</a:t>
            </a:r>
            <a:endParaRPr lang="en-NL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2B28D93-4301-97AF-1F08-7E786FA92C75}"/>
              </a:ext>
            </a:extLst>
          </p:cNvPr>
          <p:cNvSpPr txBox="1"/>
          <p:nvPr/>
        </p:nvSpPr>
        <p:spPr>
          <a:xfrm>
            <a:off x="9613452" y="272773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Input: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01FEDB3-682F-EBA0-02D2-210672A1EC37}"/>
              </a:ext>
            </a:extLst>
          </p:cNvPr>
          <p:cNvSpPr txBox="1"/>
          <p:nvPr/>
        </p:nvSpPr>
        <p:spPr>
          <a:xfrm>
            <a:off x="9613452" y="3275652"/>
            <a:ext cx="626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Target: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81550C5-DD37-4A5E-7DB2-E0D9605484B2}"/>
                  </a:ext>
                </a:extLst>
              </p:cNvPr>
              <p:cNvSpPr txBox="1"/>
              <p:nvPr/>
            </p:nvSpPr>
            <p:spPr>
              <a:xfrm>
                <a:off x="9875529" y="2941723"/>
                <a:ext cx="227075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20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NL" sz="1200" dirty="0">
                    <a:solidFill>
                      <a:srgbClr val="A257AA"/>
                    </a:solidFill>
                  </a:rPr>
                  <a:t>,</a:t>
                </a:r>
                <a:r>
                  <a:rPr lang="en-US" sz="1200" dirty="0">
                    <a:solidFill>
                      <a:srgbClr val="A257AA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NL" sz="1200" dirty="0">
                    <a:solidFill>
                      <a:srgbClr val="A257AA"/>
                    </a:solidFill>
                  </a:rPr>
                  <a:t>,</a:t>
                </a:r>
                <a:r>
                  <a:rPr lang="en-US" sz="1200" dirty="0">
                    <a:solidFill>
                      <a:srgbClr val="A257AA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NL" sz="1200" dirty="0">
                    <a:solidFill>
                      <a:srgbClr val="A257AA"/>
                    </a:solidFill>
                  </a:rPr>
                  <a:t>,…,</a:t>
                </a:r>
                <a:r>
                  <a:rPr lang="en-US" sz="1200" dirty="0">
                    <a:solidFill>
                      <a:srgbClr val="A257AA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A257A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NL" sz="1200" dirty="0">
                  <a:solidFill>
                    <a:srgbClr val="A257AA"/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81550C5-DD37-4A5E-7DB2-E0D960548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529" y="2941723"/>
                <a:ext cx="2270751" cy="276999"/>
              </a:xfrm>
              <a:prstGeom prst="rect">
                <a:avLst/>
              </a:prstGeom>
              <a:blipFill>
                <a:blip r:embed="rId1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9A0702D-7A78-C84A-8F14-6B012145EE8C}"/>
                  </a:ext>
                </a:extLst>
              </p:cNvPr>
              <p:cNvSpPr txBox="1"/>
              <p:nvPr/>
            </p:nvSpPr>
            <p:spPr>
              <a:xfrm>
                <a:off x="10110049" y="2727738"/>
                <a:ext cx="89091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NL" sz="1200" dirty="0">
                    <a:solidFill>
                      <a:schemeClr val="tx1"/>
                    </a:solidFill>
                  </a:rPr>
                  <a:t> vectors</a:t>
                </a: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9A0702D-7A78-C84A-8F14-6B012145E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049" y="2727738"/>
                <a:ext cx="890912" cy="276999"/>
              </a:xfrm>
              <a:prstGeom prst="rect">
                <a:avLst/>
              </a:prstGeom>
              <a:blipFill>
                <a:blip r:embed="rId1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6A62287-CDA7-697D-8632-1DF1520A2D36}"/>
                  </a:ext>
                </a:extLst>
              </p:cNvPr>
              <p:cNvSpPr txBox="1"/>
              <p:nvPr/>
            </p:nvSpPr>
            <p:spPr>
              <a:xfrm>
                <a:off x="10110049" y="3267122"/>
                <a:ext cx="25880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200" b="0" i="1" smtClean="0">
                        <a:solidFill>
                          <a:srgbClr val="A25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sz="1200" dirty="0"/>
                  <a:t> expected sensitivity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6A62287-CDA7-697D-8632-1DF1520A2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049" y="3267122"/>
                <a:ext cx="2588058" cy="276999"/>
              </a:xfrm>
              <a:prstGeom prst="rect">
                <a:avLst/>
              </a:prstGeom>
              <a:blipFill>
                <a:blip r:embed="rId1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Picture 102">
            <a:extLst>
              <a:ext uri="{FF2B5EF4-FFF2-40B4-BE49-F238E27FC236}">
                <a16:creationId xmlns:a16="http://schemas.microsoft.com/office/drawing/2014/main" id="{51BE47B5-76E9-EF5F-F425-B7EC5EF845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8627" y="3870616"/>
            <a:ext cx="1621286" cy="408238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4B00CCD1-C330-920B-79AC-85634F46DEFA}"/>
              </a:ext>
            </a:extLst>
          </p:cNvPr>
          <p:cNvSpPr txBox="1"/>
          <p:nvPr/>
        </p:nvSpPr>
        <p:spPr>
          <a:xfrm>
            <a:off x="9643684" y="4384859"/>
            <a:ext cx="766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Validate: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BEAB620-6379-4639-8D69-1574603D805C}"/>
              </a:ext>
            </a:extLst>
          </p:cNvPr>
          <p:cNvSpPr txBox="1"/>
          <p:nvPr/>
        </p:nvSpPr>
        <p:spPr>
          <a:xfrm>
            <a:off x="9616622" y="3573134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Models:</a:t>
            </a:r>
            <a:endParaRPr lang="en-NL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CE12123-4226-58A1-E525-61C9CF34A1CC}"/>
              </a:ext>
            </a:extLst>
          </p:cNvPr>
          <p:cNvSpPr txBox="1"/>
          <p:nvPr/>
        </p:nvSpPr>
        <p:spPr>
          <a:xfrm>
            <a:off x="9953193" y="418942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GP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B63C597-14D9-BED1-5A43-8288776E637D}"/>
              </a:ext>
            </a:extLst>
          </p:cNvPr>
          <p:cNvSpPr txBox="1"/>
          <p:nvPr/>
        </p:nvSpPr>
        <p:spPr>
          <a:xfrm>
            <a:off x="10461183" y="4193381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NNs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D8A842-5AD1-6A87-EDCB-A4C6EF6943E1}"/>
              </a:ext>
            </a:extLst>
          </p:cNvPr>
          <p:cNvSpPr txBox="1"/>
          <p:nvPr/>
        </p:nvSpPr>
        <p:spPr>
          <a:xfrm>
            <a:off x="11019610" y="4199102"/>
            <a:ext cx="520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BDTs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61E9217B-91C3-7E99-3D70-DDC2C3019C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3376" y="4704812"/>
            <a:ext cx="1007801" cy="578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B0DA980-600C-B248-F385-79E50D339EB9}"/>
                  </a:ext>
                </a:extLst>
              </p:cNvPr>
              <p:cNvSpPr txBox="1"/>
              <p:nvPr/>
            </p:nvSpPr>
            <p:spPr>
              <a:xfrm>
                <a:off x="10521231" y="4448736"/>
                <a:ext cx="14394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/>
                  <a:t>- MAE on heldout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en-US" sz="1200" dirty="0"/>
                </a:br>
                <a:r>
                  <a:rPr lang="en-US" sz="1200" dirty="0"/>
                  <a:t>- Rank correlation</a:t>
                </a:r>
                <a:endParaRPr lang="en-NL" sz="12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B0DA980-600C-B248-F385-79E50D339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231" y="4448736"/>
                <a:ext cx="1439497" cy="461665"/>
              </a:xfrm>
              <a:prstGeom prst="rect">
                <a:avLst/>
              </a:prstGeom>
              <a:blipFill>
                <a:blip r:embed="rId20"/>
                <a:stretch>
                  <a:fillRect t="-2703"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Right Arrow 112">
            <a:extLst>
              <a:ext uri="{FF2B5EF4-FFF2-40B4-BE49-F238E27FC236}">
                <a16:creationId xmlns:a16="http://schemas.microsoft.com/office/drawing/2014/main" id="{CE2ABA26-3426-88F6-53E6-5867C32B62AC}"/>
              </a:ext>
            </a:extLst>
          </p:cNvPr>
          <p:cNvSpPr/>
          <p:nvPr/>
        </p:nvSpPr>
        <p:spPr>
          <a:xfrm>
            <a:off x="3566774" y="3481431"/>
            <a:ext cx="535057" cy="39624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4" name="Right Arrow 113">
            <a:extLst>
              <a:ext uri="{FF2B5EF4-FFF2-40B4-BE49-F238E27FC236}">
                <a16:creationId xmlns:a16="http://schemas.microsoft.com/office/drawing/2014/main" id="{BE2CF11E-A3AF-08E7-6012-1A2FF890DC6B}"/>
              </a:ext>
            </a:extLst>
          </p:cNvPr>
          <p:cNvSpPr/>
          <p:nvPr/>
        </p:nvSpPr>
        <p:spPr>
          <a:xfrm>
            <a:off x="9036117" y="3450385"/>
            <a:ext cx="535057" cy="39624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AA83046-D913-D8D1-A639-23AFD1030B9A}"/>
              </a:ext>
            </a:extLst>
          </p:cNvPr>
          <p:cNvSpPr/>
          <p:nvPr/>
        </p:nvSpPr>
        <p:spPr>
          <a:xfrm>
            <a:off x="9854385" y="8613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3">
              <a:lumMod val="20000"/>
              <a:lumOff val="8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u="sng" dirty="0">
                <a:latin typeface=""/>
                <a:cs typeface="InaiMathi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1958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" grpId="0"/>
      <p:bldP spid="4" grpId="0"/>
      <p:bldP spid="13" grpId="0"/>
      <p:bldP spid="17" grpId="0"/>
      <p:bldP spid="18" grpId="0" animBg="1"/>
      <p:bldP spid="21" grpId="0"/>
      <p:bldP spid="27" grpId="0"/>
      <p:bldP spid="65" grpId="0"/>
      <p:bldP spid="72" grpId="0"/>
      <p:bldP spid="75" grpId="0"/>
      <p:bldP spid="76" grpId="0"/>
      <p:bldP spid="83" grpId="0"/>
      <p:bldP spid="84" grpId="0"/>
      <p:bldP spid="87" grpId="0"/>
      <p:bldP spid="88" grpId="0"/>
      <p:bldP spid="89" grpId="0" animBg="1"/>
      <p:bldP spid="90" grpId="0"/>
      <p:bldP spid="91" grpId="0"/>
      <p:bldP spid="94" grpId="0"/>
      <p:bldP spid="96" grpId="0"/>
      <p:bldP spid="99" grpId="0"/>
      <p:bldP spid="101" grpId="0"/>
      <p:bldP spid="104" grpId="0"/>
      <p:bldP spid="105" grpId="0"/>
      <p:bldP spid="106" grpId="0"/>
      <p:bldP spid="108" grpId="0"/>
      <p:bldP spid="109" grpId="0"/>
      <p:bldP spid="111" grpId="0"/>
      <p:bldP spid="113" grpId="0" animBg="1"/>
      <p:bldP spid="1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36C71-EFB0-04BE-9DBD-537ECD234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6FDB-B432-DD46-2222-B3BD65E7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Final Sauce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71EA9FB-91D7-5BA4-1CBD-8678E8938924}"/>
              </a:ext>
            </a:extLst>
          </p:cNvPr>
          <p:cNvSpPr/>
          <p:nvPr/>
        </p:nvSpPr>
        <p:spPr>
          <a:xfrm>
            <a:off x="231314" y="1849982"/>
            <a:ext cx="8801763" cy="3505950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17D0D-2520-4366-BE77-D1F798C7F1C9}"/>
              </a:ext>
            </a:extLst>
          </p:cNvPr>
          <p:cNvSpPr txBox="1"/>
          <p:nvPr/>
        </p:nvSpPr>
        <p:spPr>
          <a:xfrm>
            <a:off x="2836484" y="1932287"/>
            <a:ext cx="3884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7F00"/>
                </a:solidFill>
              </a:rPr>
              <a:t>Step 4 – Bayesian optimization loop</a:t>
            </a:r>
            <a:endParaRPr lang="en-NL" dirty="0">
              <a:solidFill>
                <a:srgbClr val="F57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845F8-7C54-B161-9D4A-B68CC55FD818}"/>
                  </a:ext>
                </a:extLst>
              </p:cNvPr>
              <p:cNvSpPr txBox="1"/>
              <p:nvPr/>
            </p:nvSpPr>
            <p:spPr>
              <a:xfrm>
                <a:off x="541870" y="2569107"/>
                <a:ext cx="1750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57F00"/>
                    </a:solidFill>
                  </a:rPr>
                  <a:t>Propose Next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rgbClr val="F57F00"/>
                    </a:solidFill>
                  </a:rPr>
                  <a:t>* </a:t>
                </a:r>
                <a:br>
                  <a:rPr lang="en-US" sz="1600" dirty="0">
                    <a:solidFill>
                      <a:srgbClr val="F57F00"/>
                    </a:solidFill>
                  </a:rPr>
                </a:br>
                <a:r>
                  <a:rPr lang="en-US" sz="1600" dirty="0">
                    <a:solidFill>
                      <a:srgbClr val="F57F00"/>
                    </a:solidFill>
                  </a:rPr>
                  <a:t>(using surrogate)  </a:t>
                </a:r>
                <a:endParaRPr lang="en-NL" sz="1600" dirty="0">
                  <a:solidFill>
                    <a:srgbClr val="F57F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845F8-7C54-B161-9D4A-B68CC55FD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70" y="2569107"/>
                <a:ext cx="1750094" cy="584775"/>
              </a:xfrm>
              <a:prstGeom prst="rect">
                <a:avLst/>
              </a:prstGeom>
              <a:blipFill>
                <a:blip r:embed="rId3"/>
                <a:stretch>
                  <a:fillRect l="-1439" t="-2128" r="-1439" b="-106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73748-4BE2-8A41-E34B-67F77D043E93}"/>
              </a:ext>
            </a:extLst>
          </p:cNvPr>
          <p:cNvSpPr txBox="1"/>
          <p:nvPr/>
        </p:nvSpPr>
        <p:spPr>
          <a:xfrm>
            <a:off x="379613" y="3126481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200" dirty="0"/>
              <a:t>A</a:t>
            </a:r>
            <a:r>
              <a:rPr lang="en-GB" sz="1200" dirty="0"/>
              <a:t>c</a:t>
            </a:r>
            <a:r>
              <a:rPr lang="en-NL" sz="1200" dirty="0"/>
              <a:t>quisition function</a:t>
            </a:r>
            <a:br>
              <a:rPr lang="en-NL" sz="1200" dirty="0"/>
            </a:br>
            <a:r>
              <a:rPr lang="en-NL" sz="1200" dirty="0"/>
              <a:t>(e.g. expected improvement)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A837B3-48D8-290D-3E64-B3933E01F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04" y="3653945"/>
            <a:ext cx="1289050" cy="8255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A561CE1-C6C8-0A60-633F-594F775994BD}"/>
              </a:ext>
            </a:extLst>
          </p:cNvPr>
          <p:cNvSpPr/>
          <p:nvPr/>
        </p:nvSpPr>
        <p:spPr>
          <a:xfrm>
            <a:off x="379612" y="2429020"/>
            <a:ext cx="2074607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0E149E-5F54-FDA1-2962-8191B15C4159}"/>
                  </a:ext>
                </a:extLst>
              </p:cNvPr>
              <p:cNvSpPr txBox="1"/>
              <p:nvPr/>
            </p:nvSpPr>
            <p:spPr>
              <a:xfrm>
                <a:off x="2784946" y="2569107"/>
                <a:ext cx="19335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57F00"/>
                    </a:solidFill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rgbClr val="F57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rgbClr val="F57F00"/>
                    </a:solidFill>
                  </a:rPr>
                  <a:t>*)</a:t>
                </a:r>
                <a:br>
                  <a:rPr lang="en-US" sz="1600" dirty="0">
                    <a:solidFill>
                      <a:srgbClr val="F57F00"/>
                    </a:solidFill>
                  </a:rPr>
                </a:br>
                <a:r>
                  <a:rPr lang="en-US" sz="1600" dirty="0">
                    <a:solidFill>
                      <a:srgbClr val="F57F00"/>
                    </a:solidFill>
                  </a:rPr>
                  <a:t>with whole pipeline </a:t>
                </a:r>
                <a:endParaRPr lang="en-NL" sz="1600" dirty="0">
                  <a:solidFill>
                    <a:srgbClr val="F57F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0E149E-5F54-FDA1-2962-8191B15C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946" y="2569107"/>
                <a:ext cx="1933543" cy="584775"/>
              </a:xfrm>
              <a:prstGeom prst="rect">
                <a:avLst/>
              </a:prstGeom>
              <a:blipFill>
                <a:blip r:embed="rId5"/>
                <a:stretch>
                  <a:fillRect l="-1307" t="-2128" r="-1307" b="-1063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BAA16C1-8377-F683-C4C9-6D413294CDA8}"/>
              </a:ext>
            </a:extLst>
          </p:cNvPr>
          <p:cNvSpPr/>
          <p:nvPr/>
        </p:nvSpPr>
        <p:spPr>
          <a:xfrm>
            <a:off x="2714408" y="2429020"/>
            <a:ext cx="2074607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6B1238-ECA5-D025-7498-EA2458D7D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211" y="3092257"/>
            <a:ext cx="1143000" cy="48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2FF20F-91D0-FB30-9513-40ACCAA23BE8}"/>
                  </a:ext>
                </a:extLst>
              </p:cNvPr>
              <p:cNvSpPr txBox="1"/>
              <p:nvPr/>
            </p:nvSpPr>
            <p:spPr>
              <a:xfrm>
                <a:off x="2847015" y="3688858"/>
                <a:ext cx="193719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 Run full selection</a:t>
                </a:r>
                <a:br>
                  <a:rPr lang="en-US" sz="1200" dirty="0"/>
                </a:br>
                <a:r>
                  <a:rPr lang="en-US" sz="1200" dirty="0"/>
                  <a:t>- Build templates</a:t>
                </a:r>
                <a:br>
                  <a:rPr lang="en-US" sz="1200" dirty="0"/>
                </a:br>
                <a:r>
                  <a:rPr lang="en-US" sz="1200" dirty="0"/>
                  <a:t>- Build likelihoods</a:t>
                </a:r>
                <a:br>
                  <a:rPr lang="en-US" sz="1200" dirty="0"/>
                </a:br>
                <a:r>
                  <a:rPr lang="en-US" sz="1200" dirty="0"/>
                  <a:t>- Compute expected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2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i="1">
                        <a:solidFill>
                          <a:srgbClr val="F57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200" dirty="0">
                    <a:solidFill>
                      <a:srgbClr val="F57F00"/>
                    </a:solidFill>
                  </a:rPr>
                  <a:t>*)</a:t>
                </a:r>
                <a:r>
                  <a:rPr lang="en-US" sz="1200" dirty="0"/>
                  <a:t> </a:t>
                </a:r>
                <a:endParaRPr lang="en-NL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2FF20F-91D0-FB30-9513-40ACCAA23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015" y="3688858"/>
                <a:ext cx="1937197" cy="830997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1A9240A-0BCD-CE67-83F9-90F3838A7CB0}"/>
              </a:ext>
            </a:extLst>
          </p:cNvPr>
          <p:cNvSpPr txBox="1"/>
          <p:nvPr/>
        </p:nvSpPr>
        <p:spPr>
          <a:xfrm>
            <a:off x="5158295" y="2569107"/>
            <a:ext cx="1466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57F00"/>
                </a:solidFill>
              </a:rPr>
              <a:t>Add to dataset</a:t>
            </a:r>
            <a:endParaRPr lang="en-NL" sz="1600" dirty="0">
              <a:solidFill>
                <a:srgbClr val="F57F00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A8AB8BB-77A5-077D-9BEE-664FC7CD3389}"/>
              </a:ext>
            </a:extLst>
          </p:cNvPr>
          <p:cNvSpPr/>
          <p:nvPr/>
        </p:nvSpPr>
        <p:spPr>
          <a:xfrm>
            <a:off x="5025638" y="2429020"/>
            <a:ext cx="1778590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F961DA2-2DF2-523C-C59C-D48C503CD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835" y="3092257"/>
            <a:ext cx="1123950" cy="1219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FF50B8-63A1-70B2-2AFF-889D7CC8C693}"/>
              </a:ext>
            </a:extLst>
          </p:cNvPr>
          <p:cNvSpPr txBox="1"/>
          <p:nvPr/>
        </p:nvSpPr>
        <p:spPr>
          <a:xfrm>
            <a:off x="7056461" y="2571243"/>
            <a:ext cx="1700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57F00"/>
                </a:solidFill>
              </a:rPr>
              <a:t>Retrain surrogate</a:t>
            </a:r>
            <a:endParaRPr lang="en-NL" sz="1600" dirty="0">
              <a:solidFill>
                <a:srgbClr val="F57F00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718B989-ABA3-6E50-186B-6BD057F26CD5}"/>
              </a:ext>
            </a:extLst>
          </p:cNvPr>
          <p:cNvSpPr/>
          <p:nvPr/>
        </p:nvSpPr>
        <p:spPr>
          <a:xfrm>
            <a:off x="7040851" y="2431156"/>
            <a:ext cx="1778590" cy="2204962"/>
          </a:xfrm>
          <a:prstGeom prst="roundRect">
            <a:avLst/>
          </a:prstGeom>
          <a:noFill/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228798B-E6D3-D654-9A11-9B46484C9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394" y="3336732"/>
            <a:ext cx="1244856" cy="10793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08EBD2F-62AE-BD4F-2F6A-FD2DCB3E8C1C}"/>
              </a:ext>
            </a:extLst>
          </p:cNvPr>
          <p:cNvSpPr txBox="1"/>
          <p:nvPr/>
        </p:nvSpPr>
        <p:spPr>
          <a:xfrm>
            <a:off x="7325829" y="2819051"/>
            <a:ext cx="1161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Update model </a:t>
            </a:r>
            <a:br>
              <a:rPr lang="en-US" sz="1200" dirty="0"/>
            </a:br>
            <a:r>
              <a:rPr lang="en-US" sz="1200" dirty="0"/>
              <a:t>with new data</a:t>
            </a:r>
            <a:endParaRPr lang="en-NL" sz="1200" dirty="0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9B6BC64C-6967-D656-B034-373CB60310F6}"/>
              </a:ext>
            </a:extLst>
          </p:cNvPr>
          <p:cNvCxnSpPr>
            <a:stCxn id="38" idx="2"/>
            <a:endCxn id="22" idx="2"/>
          </p:cNvCxnSpPr>
          <p:nvPr/>
        </p:nvCxnSpPr>
        <p:spPr>
          <a:xfrm rot="5400000" flipH="1">
            <a:off x="4672463" y="1378435"/>
            <a:ext cx="2136" cy="6513230"/>
          </a:xfrm>
          <a:prstGeom prst="bentConnector3">
            <a:avLst>
              <a:gd name="adj1" fmla="val -10702247"/>
            </a:avLst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2C1300A-A119-A016-4894-3F3516DA9BA8}"/>
              </a:ext>
            </a:extLst>
          </p:cNvPr>
          <p:cNvSpPr txBox="1"/>
          <p:nvPr/>
        </p:nvSpPr>
        <p:spPr>
          <a:xfrm>
            <a:off x="4171570" y="4891959"/>
            <a:ext cx="1234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rgbClr val="F57F00"/>
                </a:solidFill>
              </a:rPr>
              <a:t>Repeat the loop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9FBA070-1056-0590-427D-023F37FA9509}"/>
              </a:ext>
            </a:extLst>
          </p:cNvPr>
          <p:cNvSpPr/>
          <p:nvPr/>
        </p:nvSpPr>
        <p:spPr>
          <a:xfrm>
            <a:off x="2466070" y="3507640"/>
            <a:ext cx="312346" cy="179079"/>
          </a:xfrm>
          <a:prstGeom prst="rightArrow">
            <a:avLst/>
          </a:prstGeom>
          <a:solidFill>
            <a:schemeClr val="accent2"/>
          </a:solidFill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6494CF99-3F1D-82D5-98D5-C5CA658CD2C5}"/>
              </a:ext>
            </a:extLst>
          </p:cNvPr>
          <p:cNvSpPr/>
          <p:nvPr/>
        </p:nvSpPr>
        <p:spPr>
          <a:xfrm>
            <a:off x="4794648" y="3498606"/>
            <a:ext cx="312346" cy="179079"/>
          </a:xfrm>
          <a:prstGeom prst="rightArrow">
            <a:avLst/>
          </a:prstGeom>
          <a:solidFill>
            <a:schemeClr val="accent2"/>
          </a:solidFill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B4AC5D8E-D132-4141-DC94-4DF68C3D2AC2}"/>
              </a:ext>
            </a:extLst>
          </p:cNvPr>
          <p:cNvSpPr/>
          <p:nvPr/>
        </p:nvSpPr>
        <p:spPr>
          <a:xfrm>
            <a:off x="6816079" y="3498606"/>
            <a:ext cx="312346" cy="179079"/>
          </a:xfrm>
          <a:prstGeom prst="rightArrow">
            <a:avLst/>
          </a:prstGeom>
          <a:solidFill>
            <a:schemeClr val="accent2"/>
          </a:solidFill>
          <a:ln>
            <a:solidFill>
              <a:srgbClr val="F5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C9A79E1-3248-BD85-CFC7-CC8E76334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287" y="3786663"/>
            <a:ext cx="2155426" cy="11851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86FF09-0A5B-50CA-CB25-0F67AA9BA7B2}"/>
              </a:ext>
            </a:extLst>
          </p:cNvPr>
          <p:cNvSpPr txBox="1"/>
          <p:nvPr/>
        </p:nvSpPr>
        <p:spPr>
          <a:xfrm>
            <a:off x="9820999" y="1936844"/>
            <a:ext cx="1942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ED700"/>
                </a:solidFill>
              </a:rPr>
              <a:t>Stop When:</a:t>
            </a:r>
            <a:endParaRPr lang="en-NL" dirty="0">
              <a:solidFill>
                <a:srgbClr val="EED7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80FB18-6EC5-462C-F1B2-729A938C9FD6}"/>
              </a:ext>
            </a:extLst>
          </p:cNvPr>
          <p:cNvSpPr txBox="1"/>
          <p:nvPr/>
        </p:nvSpPr>
        <p:spPr>
          <a:xfrm>
            <a:off x="9796526" y="2582454"/>
            <a:ext cx="1966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Improvement in J saturates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Uncertainty near optimum</a:t>
            </a:r>
            <a:br>
              <a:rPr lang="en-US" sz="1200" dirty="0"/>
            </a:br>
            <a:r>
              <a:rPr lang="en-US" sz="1200" dirty="0"/>
              <a:t> is small</a:t>
            </a:r>
            <a:endParaRPr lang="en-NL" sz="1200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AC75220-4A5A-C507-5308-272444EE79B5}"/>
              </a:ext>
            </a:extLst>
          </p:cNvPr>
          <p:cNvSpPr/>
          <p:nvPr/>
        </p:nvSpPr>
        <p:spPr>
          <a:xfrm>
            <a:off x="9535464" y="1854539"/>
            <a:ext cx="2390929" cy="3505950"/>
          </a:xfrm>
          <a:prstGeom prst="roundRect">
            <a:avLst/>
          </a:prstGeom>
          <a:noFill/>
          <a:ln>
            <a:solidFill>
              <a:srgbClr val="EED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F57F0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3917847-C526-C533-EC17-500CB6DCB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3608" y="2605499"/>
            <a:ext cx="217127" cy="26055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6E147AA-0F3E-581D-14AB-86E6DEF1B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3607" y="2960060"/>
            <a:ext cx="217127" cy="260552"/>
          </a:xfrm>
          <a:prstGeom prst="rect">
            <a:avLst/>
          </a:prstGeom>
        </p:spPr>
      </p:pic>
      <p:sp>
        <p:nvSpPr>
          <p:cNvPr id="56" name="Right Arrow 55">
            <a:extLst>
              <a:ext uri="{FF2B5EF4-FFF2-40B4-BE49-F238E27FC236}">
                <a16:creationId xmlns:a16="http://schemas.microsoft.com/office/drawing/2014/main" id="{077B5847-F02D-2324-B59A-4F04BA065B30}"/>
              </a:ext>
            </a:extLst>
          </p:cNvPr>
          <p:cNvSpPr/>
          <p:nvPr/>
        </p:nvSpPr>
        <p:spPr>
          <a:xfrm>
            <a:off x="9036117" y="3450385"/>
            <a:ext cx="535057" cy="396240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9675634E-21DF-DA49-3685-83C0B429F39F}"/>
              </a:ext>
            </a:extLst>
          </p:cNvPr>
          <p:cNvSpPr/>
          <p:nvPr/>
        </p:nvSpPr>
        <p:spPr>
          <a:xfrm>
            <a:off x="9854385" y="8613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3">
              <a:lumMod val="20000"/>
              <a:lumOff val="8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u="sng" dirty="0">
                <a:latin typeface=""/>
                <a:cs typeface="InaiMathi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1062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9" grpId="0"/>
      <p:bldP spid="22" grpId="0" animBg="1"/>
      <p:bldP spid="25" grpId="0"/>
      <p:bldP spid="29" grpId="0" animBg="1"/>
      <p:bldP spid="31" grpId="0"/>
      <p:bldP spid="32" grpId="0"/>
      <p:bldP spid="33" grpId="0" animBg="1"/>
      <p:bldP spid="37" grpId="0"/>
      <p:bldP spid="38" grpId="0" animBg="1"/>
      <p:bldP spid="41" grpId="0"/>
      <p:bldP spid="44" grpId="0"/>
      <p:bldP spid="45" grpId="0" animBg="1"/>
      <p:bldP spid="46" grpId="0" animBg="1"/>
      <p:bldP spid="48" grpId="0" animBg="1"/>
      <p:bldP spid="50" grpId="0"/>
      <p:bldP spid="51" grpId="0"/>
      <p:bldP spid="52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E8EE-BD67-341E-1EBF-F1C754D4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we will get (mock plots &amp; numbers)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01E62-90D8-2D2E-227D-0A2CB047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91" y="1467843"/>
            <a:ext cx="4379422" cy="2777908"/>
          </a:xfrm>
          <a:prstGeom prst="rect">
            <a:avLst/>
          </a:prstGeom>
        </p:spPr>
      </p:pic>
      <p:pic>
        <p:nvPicPr>
          <p:cNvPr id="8" name="Picture 7" descr="A screen shot of a screen&#10;&#10;AI-generated content may be incorrect.">
            <a:extLst>
              <a:ext uri="{FF2B5EF4-FFF2-40B4-BE49-F238E27FC236}">
                <a16:creationId xmlns:a16="http://schemas.microsoft.com/office/drawing/2014/main" id="{8D62724B-2DA9-D248-BA93-24874C4E0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90" y="1365165"/>
            <a:ext cx="4560219" cy="2983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CDCCE-CFE2-F01D-C6BE-57832E35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88" y="4567987"/>
            <a:ext cx="5791712" cy="2145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F4558E-1F68-EEF5-0B09-FEC995FD41F1}"/>
                  </a:ext>
                </a:extLst>
              </p:cNvPr>
              <p:cNvSpPr txBox="1"/>
              <p:nvPr/>
            </p:nvSpPr>
            <p:spPr>
              <a:xfrm>
                <a:off x="7089913" y="4994373"/>
                <a:ext cx="40419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/>
                  <a:t>Best point (observed so far</a:t>
                </a:r>
                <a:r>
                  <a:rPr lang="en-NL" dirty="0">
                    <a:sym typeface="Wingdings" pitchFamily="2" charset="2"/>
                  </a:rPr>
                  <a:t>):</a:t>
                </a:r>
                <a:br>
                  <a:rPr lang="en-NL" dirty="0">
                    <a:sym typeface="Wingdings" pitchFamily="2" charset="2"/>
                  </a:rPr>
                </a:br>
                <a:r>
                  <a:rPr lang="en-NL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L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en-NL" dirty="0"/>
                      <m:t>(0.72, 0.62, 48.7 </m:t>
                    </m:r>
                    <m:r>
                      <m:rPr>
                        <m:nor/>
                      </m:rPr>
                      <a:rPr lang="en-NL" dirty="0"/>
                      <m:t>GeV</m:t>
                    </m:r>
                    <m:r>
                      <m:rPr>
                        <m:nor/>
                      </m:rPr>
                      <a:rPr lang="en-NL" dirty="0"/>
                      <m:t>)</m:t>
                    </m:r>
                    <m:r>
                      <a:rPr lang="en-NL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F4558E-1F68-EEF5-0B09-FEC995FD4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913" y="4994373"/>
                <a:ext cx="4041913" cy="646331"/>
              </a:xfrm>
              <a:prstGeom prst="rect">
                <a:avLst/>
              </a:prstGeom>
              <a:blipFill>
                <a:blip r:embed="rId5"/>
                <a:stretch>
                  <a:fillRect l="-1254" t="-3846" b="-96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956C75-7F48-0B27-E6BF-C197107F676B}"/>
              </a:ext>
            </a:extLst>
          </p:cNvPr>
          <p:cNvSpPr/>
          <p:nvPr/>
        </p:nvSpPr>
        <p:spPr>
          <a:xfrm>
            <a:off x="6957391" y="4891270"/>
            <a:ext cx="4174435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F0C575A0-796A-9B80-417F-005084F1349C}"/>
              </a:ext>
            </a:extLst>
          </p:cNvPr>
          <p:cNvSpPr/>
          <p:nvPr/>
        </p:nvSpPr>
        <p:spPr>
          <a:xfrm>
            <a:off x="9854385" y="8613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3">
              <a:lumMod val="20000"/>
              <a:lumOff val="8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u="sng" dirty="0">
                <a:latin typeface=""/>
                <a:cs typeface="InaiMathi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17180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5E0BB-CD52-8A27-B623-DDC8744C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2</a:t>
            </a:fld>
            <a:endParaRPr lang="en-NL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91737EC3-9482-8178-5865-C2604EDC574F}"/>
              </a:ext>
            </a:extLst>
          </p:cNvPr>
          <p:cNvSpPr/>
          <p:nvPr/>
        </p:nvSpPr>
        <p:spPr>
          <a:xfrm>
            <a:off x="8312150" y="5887118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Hits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CB4BB4FE-AE74-4A90-5B3F-5E6416792A3E}"/>
              </a:ext>
            </a:extLst>
          </p:cNvPr>
          <p:cNvSpPr/>
          <p:nvPr/>
        </p:nvSpPr>
        <p:spPr>
          <a:xfrm>
            <a:off x="8312150" y="4883065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Tracks &amp; Vertexes</a:t>
            </a: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21329F5-9B6B-A25F-8790-2E6BED560B67}"/>
              </a:ext>
            </a:extLst>
          </p:cNvPr>
          <p:cNvSpPr/>
          <p:nvPr/>
        </p:nvSpPr>
        <p:spPr>
          <a:xfrm>
            <a:off x="8312150" y="3879011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b-tagging</a:t>
            </a: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A69B264C-8BCC-6319-F6BC-9BE407EEC924}"/>
              </a:ext>
            </a:extLst>
          </p:cNvPr>
          <p:cNvSpPr/>
          <p:nvPr/>
        </p:nvSpPr>
        <p:spPr>
          <a:xfrm>
            <a:off x="8312150" y="2882281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Leptons, MET</a:t>
            </a: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FB6966B1-E51F-688A-097F-8B1115011987}"/>
              </a:ext>
            </a:extLst>
          </p:cNvPr>
          <p:cNvSpPr/>
          <p:nvPr/>
        </p:nvSpPr>
        <p:spPr>
          <a:xfrm>
            <a:off x="8312150" y="1557138"/>
            <a:ext cx="2806700" cy="876300"/>
          </a:xfrm>
          <a:prstGeom prst="roundRect">
            <a:avLst>
              <a:gd name="adj" fmla="val 22261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b-tagged Jets, e, mu, tau, MET..</a:t>
            </a: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ABCE8699-D174-9A13-EC72-F8BC1D9AFE6F}"/>
              </a:ext>
            </a:extLst>
          </p:cNvPr>
          <p:cNvSpPr/>
          <p:nvPr/>
        </p:nvSpPr>
        <p:spPr>
          <a:xfrm>
            <a:off x="8312150" y="306188"/>
            <a:ext cx="2806700" cy="812800"/>
          </a:xfrm>
          <a:prstGeom prst="roundRect">
            <a:avLst>
              <a:gd name="adj" fmla="val 24000"/>
            </a:avLst>
          </a:prstGeom>
          <a:solidFill>
            <a:srgbClr val="96EC9E">
              <a:alpha val="74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Higgs / no Higgs</a:t>
            </a: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B8BAB7E6-8BC6-1EB7-AD89-056AB8A8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99312"/>
            <a:ext cx="6483351" cy="5765800"/>
          </a:xfrm>
          <a:prstGeom prst="rect">
            <a:avLst/>
          </a:prstGeom>
        </p:spPr>
      </p:pic>
      <p:pic>
        <p:nvPicPr>
          <p:cNvPr id="16" name="Image 5" descr="preencoded.png">
            <a:extLst>
              <a:ext uri="{FF2B5EF4-FFF2-40B4-BE49-F238E27FC236}">
                <a16:creationId xmlns:a16="http://schemas.microsoft.com/office/drawing/2014/main" id="{0C8DA996-4DC7-0580-4670-CE96C7321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32" y="5619750"/>
            <a:ext cx="1771651" cy="1047751"/>
          </a:xfrm>
          <a:prstGeom prst="rect">
            <a:avLst/>
          </a:prstGeom>
        </p:spPr>
      </p:pic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1404E75A-1A41-D8A9-6CAA-8EF6607C5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32" y="4641763"/>
            <a:ext cx="1771651" cy="1047751"/>
          </a:xfrm>
          <a:prstGeom prst="rect">
            <a:avLst/>
          </a:prstGeom>
        </p:spPr>
      </p:pic>
      <p:pic>
        <p:nvPicPr>
          <p:cNvPr id="18" name="Image 7" descr="preencoded.png">
            <a:extLst>
              <a:ext uri="{FF2B5EF4-FFF2-40B4-BE49-F238E27FC236}">
                <a16:creationId xmlns:a16="http://schemas.microsoft.com/office/drawing/2014/main" id="{CF99ACC0-7170-F60C-4555-E34119697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733" y="3682213"/>
            <a:ext cx="1771649" cy="1049361"/>
          </a:xfrm>
          <a:prstGeom prst="rect">
            <a:avLst/>
          </a:prstGeom>
        </p:spPr>
      </p:pic>
      <p:pic>
        <p:nvPicPr>
          <p:cNvPr id="19" name="Image 8" descr="preencoded.png">
            <a:extLst>
              <a:ext uri="{FF2B5EF4-FFF2-40B4-BE49-F238E27FC236}">
                <a16:creationId xmlns:a16="http://schemas.microsoft.com/office/drawing/2014/main" id="{B06EFA2C-4874-917D-44C6-97EC3AD00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734" y="2632852"/>
            <a:ext cx="1771649" cy="1049361"/>
          </a:xfrm>
          <a:prstGeom prst="rect">
            <a:avLst/>
          </a:prstGeom>
        </p:spPr>
      </p:pic>
      <p:pic>
        <p:nvPicPr>
          <p:cNvPr id="20" name="Image 9" descr="preencoded.png">
            <a:extLst>
              <a:ext uri="{FF2B5EF4-FFF2-40B4-BE49-F238E27FC236}">
                <a16:creationId xmlns:a16="http://schemas.microsoft.com/office/drawing/2014/main" id="{EB6255A9-F44D-BF12-1C1C-E3905F27D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733" y="1466948"/>
            <a:ext cx="1771649" cy="1049361"/>
          </a:xfrm>
          <a:prstGeom prst="rect">
            <a:avLst/>
          </a:prstGeom>
        </p:spPr>
      </p:pic>
      <p:pic>
        <p:nvPicPr>
          <p:cNvPr id="21" name="Image 10" descr="preencoded.png">
            <a:extLst>
              <a:ext uri="{FF2B5EF4-FFF2-40B4-BE49-F238E27FC236}">
                <a16:creationId xmlns:a16="http://schemas.microsoft.com/office/drawing/2014/main" id="{70745723-04B9-9840-349D-EEEB9D091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732" y="172244"/>
            <a:ext cx="1771649" cy="1049361"/>
          </a:xfrm>
          <a:prstGeom prst="rect">
            <a:avLst/>
          </a:prstGeom>
        </p:spPr>
      </p:pic>
      <p:sp>
        <p:nvSpPr>
          <p:cNvPr id="22" name="Text 6">
            <a:extLst>
              <a:ext uri="{FF2B5EF4-FFF2-40B4-BE49-F238E27FC236}">
                <a16:creationId xmlns:a16="http://schemas.microsoft.com/office/drawing/2014/main" id="{A02B0149-BA28-77C5-A16C-BFD80D04FE1E}"/>
              </a:ext>
            </a:extLst>
          </p:cNvPr>
          <p:cNvSpPr/>
          <p:nvPr/>
        </p:nvSpPr>
        <p:spPr>
          <a:xfrm>
            <a:off x="11060955" y="5969667"/>
            <a:ext cx="1046552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10^4</a:t>
            </a:r>
            <a:endParaRPr lang="en-US" sz="2667" dirty="0">
              <a:latin typeface=""/>
            </a:endParaRPr>
          </a:p>
        </p:txBody>
      </p:sp>
      <p:sp>
        <p:nvSpPr>
          <p:cNvPr id="23" name="Text 7">
            <a:extLst>
              <a:ext uri="{FF2B5EF4-FFF2-40B4-BE49-F238E27FC236}">
                <a16:creationId xmlns:a16="http://schemas.microsoft.com/office/drawing/2014/main" id="{92F5868F-E0D0-41CD-A78D-8F58682B9DE4}"/>
              </a:ext>
            </a:extLst>
          </p:cNvPr>
          <p:cNvSpPr/>
          <p:nvPr/>
        </p:nvSpPr>
        <p:spPr>
          <a:xfrm>
            <a:off x="11060957" y="1791601"/>
            <a:ext cx="1046551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10^1</a:t>
            </a:r>
            <a:endParaRPr lang="en-US" sz="2667" dirty="0">
              <a:latin typeface="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5709CE-83C8-4926-8186-8E2128BDDA43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9715500" y="5448215"/>
            <a:ext cx="0" cy="43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CFF7CF-F340-F7C0-888C-B7C4E28335FF}"/>
              </a:ext>
            </a:extLst>
          </p:cNvPr>
          <p:cNvCxnSpPr>
            <a:cxnSpLocks/>
            <a:stCxn id="13" idx="0"/>
            <a:endCxn id="14" idx="2"/>
          </p:cNvCxnSpPr>
          <p:nvPr/>
        </p:nvCxnSpPr>
        <p:spPr>
          <a:xfrm flipV="1">
            <a:off x="9715500" y="1118988"/>
            <a:ext cx="0" cy="43814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59E4E8-2149-5919-E2CE-A8771D091E0E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9715500" y="4444162"/>
            <a:ext cx="0" cy="4389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D5AD98-9240-CAF8-B0A2-22CAA3729733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9715500" y="3447431"/>
            <a:ext cx="0" cy="431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151801-FA0B-CB2D-C3AA-70E6984E6464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9715500" y="2433437"/>
            <a:ext cx="0" cy="4488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205E61-9444-5772-59D7-E19B38B48A7B}"/>
              </a:ext>
            </a:extLst>
          </p:cNvPr>
          <p:cNvCxnSpPr>
            <a:cxnSpLocks/>
          </p:cNvCxnSpPr>
          <p:nvPr/>
        </p:nvCxnSpPr>
        <p:spPr>
          <a:xfrm flipV="1">
            <a:off x="11582493" y="2310063"/>
            <a:ext cx="0" cy="35749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42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709B4-393E-1EF2-6B5A-457392C3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20</a:t>
            </a:fld>
            <a:endParaRPr lang="en-NL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9ED60A45-4758-2121-33AA-0D4782463C1E}"/>
              </a:ext>
            </a:extLst>
          </p:cNvPr>
          <p:cNvSpPr/>
          <p:nvPr/>
        </p:nvSpPr>
        <p:spPr>
          <a:xfrm>
            <a:off x="508000" y="1016001"/>
            <a:ext cx="4648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95310E35-C01F-5E96-14B3-3234A4286E54}"/>
              </a:ext>
            </a:extLst>
          </p:cNvPr>
          <p:cNvSpPr/>
          <p:nvPr/>
        </p:nvSpPr>
        <p:spPr>
          <a:xfrm>
            <a:off x="508000" y="1016001"/>
            <a:ext cx="5257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Inter" pitchFamily="34" charset="0"/>
                <a:ea typeface="Inter" pitchFamily="34" charset="-122"/>
                <a:cs typeface="Inter" pitchFamily="34" charset="-120"/>
              </a:rPr>
              <a:t>Data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232B6-D489-73C5-343C-2CF52473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33" y="143721"/>
            <a:ext cx="3090105" cy="2233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51C0A9-8ED9-68D3-0CC2-E926CB65C155}"/>
              </a:ext>
            </a:extLst>
          </p:cNvPr>
          <p:cNvSpPr/>
          <p:nvPr/>
        </p:nvSpPr>
        <p:spPr>
          <a:xfrm>
            <a:off x="9064133" y="510605"/>
            <a:ext cx="2087305" cy="9260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2E1DE554-4F5A-EA97-00D7-F43D35B75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78" y="2194345"/>
            <a:ext cx="3209925" cy="1898344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2624C-B4CB-4EE2-1AE2-2D42AE698576}"/>
              </a:ext>
            </a:extLst>
          </p:cNvPr>
          <p:cNvSpPr txBox="1"/>
          <p:nvPr/>
        </p:nvSpPr>
        <p:spPr>
          <a:xfrm>
            <a:off x="1684902" y="1030818"/>
            <a:ext cx="175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"/>
              </a:rPr>
              <a:t>ROOT files </a:t>
            </a:r>
            <a:endParaRPr lang="en-NL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D9F072-C627-DCCA-F534-A004CEFF8845}"/>
              </a:ext>
            </a:extLst>
          </p:cNvPr>
          <p:cNvCxnSpPr>
            <a:cxnSpLocks/>
          </p:cNvCxnSpPr>
          <p:nvPr/>
        </p:nvCxnSpPr>
        <p:spPr>
          <a:xfrm flipV="1">
            <a:off x="3441128" y="1019697"/>
            <a:ext cx="720000" cy="2400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463A3D-FF18-B37C-40BE-8B5D1B9C574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441130" y="1261651"/>
            <a:ext cx="719999" cy="2553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8E404A-BCD4-09F9-199F-AFE54D388152}"/>
              </a:ext>
            </a:extLst>
          </p:cNvPr>
          <p:cNvSpPr txBox="1"/>
          <p:nvPr/>
        </p:nvSpPr>
        <p:spPr>
          <a:xfrm>
            <a:off x="4171025" y="767256"/>
            <a:ext cx="175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"/>
              </a:rPr>
              <a:t>Hits</a:t>
            </a:r>
            <a:endParaRPr lang="en-NL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5675E-F189-80F2-B367-97C777849DCB}"/>
              </a:ext>
            </a:extLst>
          </p:cNvPr>
          <p:cNvSpPr txBox="1"/>
          <p:nvPr/>
        </p:nvSpPr>
        <p:spPr>
          <a:xfrm>
            <a:off x="4171022" y="1270817"/>
            <a:ext cx="3090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"/>
              </a:rPr>
              <a:t>Jets, METtrk, b-tags</a:t>
            </a:r>
            <a:endParaRPr lang="en-NL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5F813-375D-B354-56F2-112112A17043}"/>
              </a:ext>
            </a:extLst>
          </p:cNvPr>
          <p:cNvSpPr txBox="1"/>
          <p:nvPr/>
        </p:nvSpPr>
        <p:spPr>
          <a:xfrm>
            <a:off x="1406072" y="3693327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Open Data Detector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C934-1F4F-5152-EAC6-50CB333912F5}"/>
              </a:ext>
            </a:extLst>
          </p:cNvPr>
          <p:cNvCxnSpPr>
            <a:cxnSpLocks/>
          </p:cNvCxnSpPr>
          <p:nvPr/>
        </p:nvCxnSpPr>
        <p:spPr>
          <a:xfrm>
            <a:off x="3615241" y="3132909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ADF121-FC4F-A678-B140-F7976BF7C091}"/>
              </a:ext>
            </a:extLst>
          </p:cNvPr>
          <p:cNvSpPr/>
          <p:nvPr/>
        </p:nvSpPr>
        <p:spPr>
          <a:xfrm>
            <a:off x="4432426" y="2719093"/>
            <a:ext cx="2255180" cy="848848"/>
          </a:xfrm>
          <a:prstGeom prst="roundRect">
            <a:avLst/>
          </a:prstGeom>
          <a:solidFill>
            <a:srgbClr val="FFC000">
              <a:alpha val="683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solidFill>
                  <a:schemeClr val="tx1"/>
                </a:solidFill>
                <a:latin typeface=""/>
              </a:rPr>
              <a:t>Detector Response </a:t>
            </a:r>
          </a:p>
          <a:p>
            <a:pPr algn="ctr"/>
            <a:r>
              <a:rPr lang="en-NL" sz="1600" dirty="0">
                <a:solidFill>
                  <a:schemeClr val="tx1"/>
                </a:solidFill>
                <a:latin typeface=""/>
              </a:rPr>
              <a:t>Simulation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678689-3222-2CE9-E1DF-0D2649575D8D}"/>
              </a:ext>
            </a:extLst>
          </p:cNvPr>
          <p:cNvCxnSpPr>
            <a:cxnSpLocks/>
          </p:cNvCxnSpPr>
          <p:nvPr/>
        </p:nvCxnSpPr>
        <p:spPr>
          <a:xfrm>
            <a:off x="9990297" y="3132909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AFE138-E063-CCCF-F826-7058CF30D120}"/>
              </a:ext>
            </a:extLst>
          </p:cNvPr>
          <p:cNvCxnSpPr>
            <a:cxnSpLocks/>
          </p:cNvCxnSpPr>
          <p:nvPr/>
        </p:nvCxnSpPr>
        <p:spPr>
          <a:xfrm>
            <a:off x="9990296" y="5336817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5B2A38-FF41-B4EF-0495-40F00426A1D9}"/>
              </a:ext>
            </a:extLst>
          </p:cNvPr>
          <p:cNvCxnSpPr>
            <a:cxnSpLocks/>
          </p:cNvCxnSpPr>
          <p:nvPr/>
        </p:nvCxnSpPr>
        <p:spPr>
          <a:xfrm>
            <a:off x="6795557" y="3132909"/>
            <a:ext cx="73147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8C81093-195B-A5F4-F782-72FC21525A37}"/>
              </a:ext>
            </a:extLst>
          </p:cNvPr>
          <p:cNvSpPr/>
          <p:nvPr/>
        </p:nvSpPr>
        <p:spPr>
          <a:xfrm>
            <a:off x="7634981" y="2755556"/>
            <a:ext cx="2255180" cy="848848"/>
          </a:xfrm>
          <a:prstGeom prst="roundRect">
            <a:avLst/>
          </a:prstGeom>
          <a:solidFill>
            <a:srgbClr val="FFC000">
              <a:alpha val="683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dirty="0">
                <a:solidFill>
                  <a:schemeClr val="tx1"/>
                </a:solidFill>
                <a:latin typeface=""/>
              </a:rPr>
              <a:t>Digitisation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2B085-C684-78E9-8DB6-60F97723C98B}"/>
              </a:ext>
            </a:extLst>
          </p:cNvPr>
          <p:cNvSpPr txBox="1"/>
          <p:nvPr/>
        </p:nvSpPr>
        <p:spPr>
          <a:xfrm>
            <a:off x="4346714" y="3567942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Output: SimHits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75FC5A-FDBD-C657-C49C-21D2DB6AE903}"/>
              </a:ext>
            </a:extLst>
          </p:cNvPr>
          <p:cNvSpPr txBox="1"/>
          <p:nvPr/>
        </p:nvSpPr>
        <p:spPr>
          <a:xfrm>
            <a:off x="4346714" y="2339154"/>
            <a:ext cx="1629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ACTS+FATRAS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4BB139-2F90-4E1C-FE5D-C2F6CB491171}"/>
              </a:ext>
            </a:extLst>
          </p:cNvPr>
          <p:cNvSpPr txBox="1"/>
          <p:nvPr/>
        </p:nvSpPr>
        <p:spPr>
          <a:xfrm>
            <a:off x="7603137" y="2386583"/>
            <a:ext cx="1629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ACTS+FATRAS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F9B3866-E27F-0E97-8935-5EBF5B0832BF}"/>
              </a:ext>
            </a:extLst>
          </p:cNvPr>
          <p:cNvSpPr/>
          <p:nvPr/>
        </p:nvSpPr>
        <p:spPr>
          <a:xfrm>
            <a:off x="3840821" y="4937592"/>
            <a:ext cx="1754383" cy="848848"/>
          </a:xfrm>
          <a:prstGeom prst="roundRect">
            <a:avLst/>
          </a:prstGeom>
          <a:solidFill>
            <a:schemeClr val="accent1">
              <a:alpha val="683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  <a:latin typeface=""/>
              </a:rPr>
              <a:t>TrackJetFinder</a:t>
            </a:r>
            <a:endParaRPr lang="en-NL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68347E5-5185-71CB-3A67-606362A53145}"/>
              </a:ext>
            </a:extLst>
          </p:cNvPr>
          <p:cNvSpPr/>
          <p:nvPr/>
        </p:nvSpPr>
        <p:spPr>
          <a:xfrm>
            <a:off x="5968295" y="4948557"/>
            <a:ext cx="1754383" cy="848848"/>
          </a:xfrm>
          <a:prstGeom prst="roundRect">
            <a:avLst/>
          </a:prstGeom>
          <a:solidFill>
            <a:schemeClr val="accent1">
              <a:alpha val="683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  <a:latin typeface=""/>
              </a:rPr>
              <a:t>TrackMissingET</a:t>
            </a:r>
            <a:endParaRPr lang="en-NL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14EBC6-041C-69B3-A94F-0DC5062488FA}"/>
              </a:ext>
            </a:extLst>
          </p:cNvPr>
          <p:cNvSpPr/>
          <p:nvPr/>
        </p:nvSpPr>
        <p:spPr>
          <a:xfrm>
            <a:off x="8090195" y="4948557"/>
            <a:ext cx="1754383" cy="848848"/>
          </a:xfrm>
          <a:prstGeom prst="roundRect">
            <a:avLst/>
          </a:prstGeom>
          <a:solidFill>
            <a:schemeClr val="accent1">
              <a:alpha val="6834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  <a:latin typeface=""/>
              </a:rPr>
              <a:t>TrackBTagging</a:t>
            </a:r>
            <a:endParaRPr lang="en-NL" sz="1600" dirty="0">
              <a:solidFill>
                <a:schemeClr val="tx1"/>
              </a:solidFill>
              <a:latin typeface="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99C47E1-4DB3-E9EA-6B06-EA8126F8A162}"/>
              </a:ext>
            </a:extLst>
          </p:cNvPr>
          <p:cNvCxnSpPr>
            <a:cxnSpLocks/>
          </p:cNvCxnSpPr>
          <p:nvPr/>
        </p:nvCxnSpPr>
        <p:spPr>
          <a:xfrm>
            <a:off x="3566800" y="5348696"/>
            <a:ext cx="23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D6370E-CCFC-34EA-857E-15A1A0984291}"/>
              </a:ext>
            </a:extLst>
          </p:cNvPr>
          <p:cNvCxnSpPr>
            <a:cxnSpLocks/>
          </p:cNvCxnSpPr>
          <p:nvPr/>
        </p:nvCxnSpPr>
        <p:spPr>
          <a:xfrm>
            <a:off x="5648636" y="5348696"/>
            <a:ext cx="23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9A49DE-DFD0-7CB5-6E61-8734610AE677}"/>
              </a:ext>
            </a:extLst>
          </p:cNvPr>
          <p:cNvCxnSpPr>
            <a:cxnSpLocks/>
          </p:cNvCxnSpPr>
          <p:nvPr/>
        </p:nvCxnSpPr>
        <p:spPr>
          <a:xfrm>
            <a:off x="7776884" y="5395865"/>
            <a:ext cx="23432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7ECF8835-5F28-D101-C4C9-03740E06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32" y="142945"/>
            <a:ext cx="3090105" cy="223350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A3D04B8-7BD8-8BE8-60C2-1BA60EB6E40B}"/>
              </a:ext>
            </a:extLst>
          </p:cNvPr>
          <p:cNvSpPr/>
          <p:nvPr/>
        </p:nvSpPr>
        <p:spPr>
          <a:xfrm>
            <a:off x="11151437" y="485108"/>
            <a:ext cx="142263" cy="15133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48798D-F0BF-920D-FCF4-9A9C1E97D0BE}"/>
              </a:ext>
            </a:extLst>
          </p:cNvPr>
          <p:cNvSpPr/>
          <p:nvPr/>
        </p:nvSpPr>
        <p:spPr>
          <a:xfrm>
            <a:off x="10544432" y="1840569"/>
            <a:ext cx="1576957" cy="6025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sp>
        <p:nvSpPr>
          <p:cNvPr id="34" name="Text 4">
            <a:extLst>
              <a:ext uri="{FF2B5EF4-FFF2-40B4-BE49-F238E27FC236}">
                <a16:creationId xmlns:a16="http://schemas.microsoft.com/office/drawing/2014/main" id="{D91E9997-E1C9-7854-D8AC-B40CDD68BCC1}"/>
              </a:ext>
            </a:extLst>
          </p:cNvPr>
          <p:cNvSpPr/>
          <p:nvPr/>
        </p:nvSpPr>
        <p:spPr>
          <a:xfrm>
            <a:off x="10837231" y="4948558"/>
            <a:ext cx="1206855" cy="873373"/>
          </a:xfrm>
          <a:prstGeom prst="roundRect">
            <a:avLst>
              <a:gd name="adj" fmla="val 22261"/>
            </a:avLst>
          </a:prstGeom>
          <a:solidFill>
            <a:schemeClr val="accent2">
              <a:lumMod val="60000"/>
              <a:lumOff val="4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1400" dirty="0">
                <a:latin typeface=""/>
                <a:cs typeface="InaiMathi" pitchFamily="2" charset="0"/>
              </a:rPr>
              <a:t>Jets, b-jets, </a:t>
            </a:r>
            <a:r>
              <a:rPr lang="en-US" sz="1400" dirty="0" err="1">
                <a:latin typeface=""/>
                <a:cs typeface="InaiMathi" pitchFamily="2" charset="0"/>
              </a:rPr>
              <a:t>METtrk</a:t>
            </a:r>
            <a:endParaRPr lang="en-US" sz="1400" dirty="0">
              <a:latin typeface=""/>
              <a:cs typeface="InaiMathi" pitchFamily="2" charset="0"/>
            </a:endParaRPr>
          </a:p>
        </p:txBody>
      </p:sp>
      <p:sp>
        <p:nvSpPr>
          <p:cNvPr id="35" name="Text 4">
            <a:extLst>
              <a:ext uri="{FF2B5EF4-FFF2-40B4-BE49-F238E27FC236}">
                <a16:creationId xmlns:a16="http://schemas.microsoft.com/office/drawing/2014/main" id="{4CF7C66D-99B3-2FB9-D460-EE284057D558}"/>
              </a:ext>
            </a:extLst>
          </p:cNvPr>
          <p:cNvSpPr/>
          <p:nvPr/>
        </p:nvSpPr>
        <p:spPr>
          <a:xfrm>
            <a:off x="10817439" y="2700387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5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pic>
        <p:nvPicPr>
          <p:cNvPr id="36" name="Image 0" descr="preencoded.png">
            <a:extLst>
              <a:ext uri="{FF2B5EF4-FFF2-40B4-BE49-F238E27FC236}">
                <a16:creationId xmlns:a16="http://schemas.microsoft.com/office/drawing/2014/main" id="{BE5F66AA-D174-5721-801F-C9DA82CE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05" y="4387645"/>
            <a:ext cx="3209925" cy="1898344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09A419D-2B76-85E7-3E17-FDEE7AF682F9}"/>
              </a:ext>
            </a:extLst>
          </p:cNvPr>
          <p:cNvSpPr txBox="1"/>
          <p:nvPr/>
        </p:nvSpPr>
        <p:spPr>
          <a:xfrm>
            <a:off x="1365622" y="5916197"/>
            <a:ext cx="220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latin typeface=""/>
              </a:rPr>
              <a:t>Delphes ATLAS Card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279034F-AD95-8F92-B4F0-5F15D3F5F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978" y="5861035"/>
            <a:ext cx="4098815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7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24D09-E8D9-5DD7-BD0A-ECEE74ADE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4">
            <a:extLst>
              <a:ext uri="{FF2B5EF4-FFF2-40B4-BE49-F238E27FC236}">
                <a16:creationId xmlns:a16="http://schemas.microsoft.com/office/drawing/2014/main" id="{F93165FA-7974-E8F5-04C8-F1A5A27D7909}"/>
              </a:ext>
            </a:extLst>
          </p:cNvPr>
          <p:cNvSpPr/>
          <p:nvPr/>
        </p:nvSpPr>
        <p:spPr>
          <a:xfrm>
            <a:off x="4570863" y="2771454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&lt;</a:t>
            </a:r>
            <a:r>
              <a:rPr lang="en-US" sz="2133" dirty="0" err="1">
                <a:latin typeface=""/>
                <a:cs typeface="InaiMathi" pitchFamily="2" charset="0"/>
              </a:rPr>
              <a:t>Someformer</a:t>
            </a:r>
            <a:r>
              <a:rPr lang="en-US" sz="2133" dirty="0">
                <a:latin typeface=""/>
                <a:cs typeface="InaiMathi" pitchFamily="2" charset="0"/>
              </a:rPr>
              <a:t>&gt;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CF2FA5-4AAF-8B40-5196-D898A6FE4584}"/>
              </a:ext>
            </a:extLst>
          </p:cNvPr>
          <p:cNvCxnSpPr>
            <a:cxnSpLocks/>
          </p:cNvCxnSpPr>
          <p:nvPr/>
        </p:nvCxnSpPr>
        <p:spPr>
          <a:xfrm>
            <a:off x="3633647" y="3215569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6A5618-6FD5-9D6E-1DE5-1DC60DF1BC7D}"/>
              </a:ext>
            </a:extLst>
          </p:cNvPr>
          <p:cNvCxnSpPr>
            <a:cxnSpLocks/>
          </p:cNvCxnSpPr>
          <p:nvPr/>
        </p:nvCxnSpPr>
        <p:spPr>
          <a:xfrm>
            <a:off x="7070898" y="3215569"/>
            <a:ext cx="7304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4">
            <a:extLst>
              <a:ext uri="{FF2B5EF4-FFF2-40B4-BE49-F238E27FC236}">
                <a16:creationId xmlns:a16="http://schemas.microsoft.com/office/drawing/2014/main" id="{A6F5F95E-7A9B-C0B7-B107-97F85AD1EBCA}"/>
              </a:ext>
            </a:extLst>
          </p:cNvPr>
          <p:cNvSpPr/>
          <p:nvPr/>
        </p:nvSpPr>
        <p:spPr>
          <a:xfrm>
            <a:off x="2302900" y="2767610"/>
            <a:ext cx="1206855" cy="873373"/>
          </a:xfrm>
          <a:prstGeom prst="roundRect">
            <a:avLst>
              <a:gd name="adj" fmla="val 22261"/>
            </a:avLst>
          </a:prstGeom>
          <a:solidFill>
            <a:schemeClr val="accent2">
              <a:lumMod val="60000"/>
              <a:lumOff val="40000"/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1400" dirty="0" err="1">
                <a:latin typeface=""/>
                <a:cs typeface="InaiMathi" pitchFamily="2" charset="0"/>
              </a:rPr>
              <a:t>ntuples</a:t>
            </a:r>
            <a:endParaRPr lang="en-US" sz="1400" dirty="0">
              <a:latin typeface=""/>
              <a:cs typeface="InaiMathi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5F37B-CF8D-AF76-3CC0-A191559F9454}"/>
              </a:ext>
            </a:extLst>
          </p:cNvPr>
          <p:cNvSpPr txBox="1"/>
          <p:nvPr/>
        </p:nvSpPr>
        <p:spPr>
          <a:xfrm>
            <a:off x="895361" y="835329"/>
            <a:ext cx="40219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800" dirty="0"/>
              <a:t>Data-driven optimisation</a:t>
            </a:r>
          </a:p>
        </p:txBody>
      </p:sp>
      <p:pic>
        <p:nvPicPr>
          <p:cNvPr id="9" name="Picture 8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AE057A39-853C-9177-3134-A5257CF5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4973">
            <a:off x="5365799" y="81238"/>
            <a:ext cx="748050" cy="814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A9D245-A13F-6468-964A-70C8C507E23C}"/>
              </a:ext>
            </a:extLst>
          </p:cNvPr>
          <p:cNvSpPr txBox="1"/>
          <p:nvPr/>
        </p:nvSpPr>
        <p:spPr>
          <a:xfrm rot="21373746">
            <a:off x="6157488" y="468001"/>
            <a:ext cx="126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vertex cut?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27C926-9921-B5AB-794B-348FBBCF61DF}"/>
              </a:ext>
            </a:extLst>
          </p:cNvPr>
          <p:cNvSpPr txBox="1"/>
          <p:nvPr/>
        </p:nvSpPr>
        <p:spPr>
          <a:xfrm>
            <a:off x="6075462" y="1443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R=0.4</a:t>
            </a:r>
          </a:p>
        </p:txBody>
      </p:sp>
      <p:pic>
        <p:nvPicPr>
          <p:cNvPr id="13" name="Picture 12" descr="A pink cone on a black background&#10;&#10;AI-generated content may be incorrect.">
            <a:extLst>
              <a:ext uri="{FF2B5EF4-FFF2-40B4-BE49-F238E27FC236}">
                <a16:creationId xmlns:a16="http://schemas.microsoft.com/office/drawing/2014/main" id="{99D7CD71-FF68-813B-4BB3-33C9809B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4973">
            <a:off x="6948783" y="789365"/>
            <a:ext cx="613168" cy="839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D13A6C-4561-375F-26AD-2C9649E11708}"/>
              </a:ext>
            </a:extLst>
          </p:cNvPr>
          <p:cNvSpPr txBox="1"/>
          <p:nvPr/>
        </p:nvSpPr>
        <p:spPr>
          <a:xfrm>
            <a:off x="7255367" y="135854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R=0.28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CBC73-9D4C-F4D9-7184-39E7F4147DF9}"/>
              </a:ext>
            </a:extLst>
          </p:cNvPr>
          <p:cNvSpPr txBox="1"/>
          <p:nvPr/>
        </p:nvSpPr>
        <p:spPr>
          <a:xfrm rot="519529">
            <a:off x="5505517" y="1024242"/>
            <a:ext cx="1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</a:t>
            </a:r>
            <a:r>
              <a:rPr lang="en-US" dirty="0" err="1"/>
              <a:t>pT</a:t>
            </a:r>
            <a:r>
              <a:rPr lang="en-US" dirty="0"/>
              <a:t> cut?</a:t>
            </a:r>
            <a:endParaRPr lang="en-N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D51EDF-635F-EF98-C617-A039341737FD}"/>
              </a:ext>
            </a:extLst>
          </p:cNvPr>
          <p:cNvSpPr txBox="1"/>
          <p:nvPr/>
        </p:nvSpPr>
        <p:spPr>
          <a:xfrm>
            <a:off x="816796" y="5261621"/>
            <a:ext cx="532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4b</a:t>
            </a:r>
            <a:r>
              <a:rPr lang="en-NL" dirty="0"/>
              <a:t> – Varsha, Andrea – produced ntuples yesterday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F932A2-B2AF-E207-A37B-40A4A055C67C}"/>
              </a:ext>
            </a:extLst>
          </p:cNvPr>
          <p:cNvSpPr txBox="1"/>
          <p:nvPr/>
        </p:nvSpPr>
        <p:spPr>
          <a:xfrm>
            <a:off x="816797" y="5709580"/>
            <a:ext cx="479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C000"/>
                </a:solidFill>
              </a:rPr>
              <a:t>bb</a:t>
            </a:r>
            <a:r>
              <a:rPr lang="el-GR" dirty="0" err="1">
                <a:solidFill>
                  <a:srgbClr val="FFC000"/>
                </a:solidFill>
              </a:rPr>
              <a:t>ττ</a:t>
            </a:r>
            <a:r>
              <a:rPr lang="en-NL" dirty="0"/>
              <a:t> – Varsha, Samuel – producing ntuples</a:t>
            </a: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1F31EE7C-733F-12FE-9909-E7FB65A133FA}"/>
              </a:ext>
            </a:extLst>
          </p:cNvPr>
          <p:cNvSpPr/>
          <p:nvPr/>
        </p:nvSpPr>
        <p:spPr>
          <a:xfrm>
            <a:off x="7971048" y="2771454"/>
            <a:ext cx="2337921" cy="895919"/>
          </a:xfrm>
          <a:prstGeom prst="roundRect">
            <a:avLst>
              <a:gd name="adj" fmla="val 2226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 rtlCol="0" anchor="ctr"/>
          <a:lstStyle/>
          <a:p>
            <a:pPr algn="ctr"/>
            <a:r>
              <a:rPr lang="en-US" sz="2130" dirty="0">
                <a:latin typeface=""/>
                <a:cs typeface="InaiMathi" pitchFamily="2" charset="0"/>
              </a:rPr>
              <a:t>E(J(</a:t>
            </a:r>
            <a:r>
              <a:rPr lang="el-GR" sz="2130" dirty="0"/>
              <a:t>θ</a:t>
            </a:r>
            <a:r>
              <a:rPr lang="en-US" sz="2130" dirty="0"/>
              <a:t>))</a:t>
            </a:r>
            <a:endParaRPr lang="en-US" sz="2130" dirty="0">
              <a:latin typeface=""/>
              <a:cs typeface="InaiMathi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BD66B6-5581-8170-9420-9A853C42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34" y="3429000"/>
            <a:ext cx="2163498" cy="1335334"/>
          </a:xfrm>
          <a:prstGeom prst="rect">
            <a:avLst/>
          </a:prstGeom>
        </p:spPr>
      </p:pic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AEC6571B-5344-6C61-5164-05776DD4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214962-0A49-A240-889E-9EF04F925924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3306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10" grpId="0"/>
      <p:bldP spid="12" grpId="0"/>
      <p:bldP spid="17" grpId="0"/>
      <p:bldP spid="18" grpId="0"/>
      <p:bldP spid="25" grpId="0"/>
      <p:bldP spid="26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1B463-82ED-CD46-A7B3-FA0DD7A7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C07C-29A3-4902-E06B-4530F441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22</a:t>
            </a:fld>
            <a:endParaRPr lang="en-NL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8AE20079-F920-7554-6106-D97AD02F180C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RecFree vs RecObj ML</a:t>
            </a:r>
            <a:endParaRPr lang="en-US" sz="3200" dirty="0">
              <a:latin typeface="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8BC9620-2364-E595-9400-0A7A913A6D71}"/>
              </a:ext>
            </a:extLst>
          </p:cNvPr>
          <p:cNvSpPr/>
          <p:nvPr/>
        </p:nvSpPr>
        <p:spPr>
          <a:xfrm>
            <a:off x="225632" y="1607685"/>
            <a:ext cx="6203535" cy="4737026"/>
          </a:xfrm>
          <a:prstGeom prst="roundRect">
            <a:avLst>
              <a:gd name="adj" fmla="val 6399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89274A1E-D4A6-2CA5-9560-2FE0477B9C4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214962-0A49-A240-889E-9EF04F925924}" type="slidenum">
              <a:rPr lang="en-NL" smtClean="0"/>
              <a:pPr/>
              <a:t>22</a:t>
            </a:fld>
            <a:endParaRPr lang="en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A37A3CC-69CF-5D9B-8F60-849C74C6B33F}"/>
              </a:ext>
            </a:extLst>
          </p:cNvPr>
          <p:cNvSpPr/>
          <p:nvPr/>
        </p:nvSpPr>
        <p:spPr>
          <a:xfrm>
            <a:off x="878114" y="2133600"/>
            <a:ext cx="5355772" cy="446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ACCC65A-7F6B-8268-111A-28E2A4DE91A5}"/>
              </a:ext>
            </a:extLst>
          </p:cNvPr>
          <p:cNvSpPr/>
          <p:nvPr/>
        </p:nvSpPr>
        <p:spPr>
          <a:xfrm>
            <a:off x="878114" y="2991173"/>
            <a:ext cx="5355772" cy="77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209C7B8-97CD-47AC-6B9D-99B81BA00C3C}"/>
              </a:ext>
            </a:extLst>
          </p:cNvPr>
          <p:cNvSpPr/>
          <p:nvPr/>
        </p:nvSpPr>
        <p:spPr>
          <a:xfrm>
            <a:off x="878114" y="3866827"/>
            <a:ext cx="5355772" cy="929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12BCD-5A39-9B9B-EDB5-A9734C18025C}"/>
              </a:ext>
            </a:extLst>
          </p:cNvPr>
          <p:cNvSpPr/>
          <p:nvPr/>
        </p:nvSpPr>
        <p:spPr>
          <a:xfrm>
            <a:off x="2737173" y="4796725"/>
            <a:ext cx="2123268" cy="139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4DB131E-71B0-68AE-E111-EB4712E41376}"/>
              </a:ext>
            </a:extLst>
          </p:cNvPr>
          <p:cNvSpPr/>
          <p:nvPr/>
        </p:nvSpPr>
        <p:spPr>
          <a:xfrm>
            <a:off x="2737173" y="4936210"/>
            <a:ext cx="2921430" cy="449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1FC961-4494-3B45-85C5-1306C6FC7731}"/>
              </a:ext>
            </a:extLst>
          </p:cNvPr>
          <p:cNvSpPr/>
          <p:nvPr/>
        </p:nvSpPr>
        <p:spPr>
          <a:xfrm>
            <a:off x="2737173" y="5364145"/>
            <a:ext cx="3104827" cy="17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BB7933C-EE47-D10B-CFA5-498D9211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470" y="2073435"/>
            <a:ext cx="372654" cy="235059"/>
          </a:xfrm>
          <a:prstGeom prst="rect">
            <a:avLst/>
          </a:prstGeom>
        </p:spPr>
      </p:pic>
      <p:pic>
        <p:nvPicPr>
          <p:cNvPr id="65" name="Image 5" descr="preencoded.png">
            <a:extLst>
              <a:ext uri="{FF2B5EF4-FFF2-40B4-BE49-F238E27FC236}">
                <a16:creationId xmlns:a16="http://schemas.microsoft.com/office/drawing/2014/main" id="{07AE21CF-5357-DA7F-0D42-D1729532B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431" y="5201416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Image 7" descr="preencoded.png">
            <a:extLst>
              <a:ext uri="{FF2B5EF4-FFF2-40B4-BE49-F238E27FC236}">
                <a16:creationId xmlns:a16="http://schemas.microsoft.com/office/drawing/2014/main" id="{CB907E9C-4747-6E02-34D7-4ED69AC9F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433" y="3942646"/>
            <a:ext cx="1771649" cy="1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Image 8" descr="preencoded.png">
            <a:extLst>
              <a:ext uri="{FF2B5EF4-FFF2-40B4-BE49-F238E27FC236}">
                <a16:creationId xmlns:a16="http://schemas.microsoft.com/office/drawing/2014/main" id="{DA60BAC5-04EE-51B1-89A0-AF644DB4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430" y="559471"/>
            <a:ext cx="1771649" cy="1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age 5" descr="preencoded.png">
            <a:extLst>
              <a:ext uri="{FF2B5EF4-FFF2-40B4-BE49-F238E27FC236}">
                <a16:creationId xmlns:a16="http://schemas.microsoft.com/office/drawing/2014/main" id="{FA2DC2FB-8E82-B324-7685-421B6940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430" y="2682878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0ADC2F5-0A55-AB29-D3E7-A32085ACB1E7}"/>
              </a:ext>
            </a:extLst>
          </p:cNvPr>
          <p:cNvSpPr txBox="1"/>
          <p:nvPr/>
        </p:nvSpPr>
        <p:spPr>
          <a:xfrm>
            <a:off x="8865795" y="1801226"/>
            <a:ext cx="18168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latin typeface=""/>
              </a:rPr>
              <a:t>10^4 human-years of </a:t>
            </a:r>
          </a:p>
          <a:p>
            <a:pPr algn="ctr"/>
            <a:r>
              <a:rPr lang="en-NL" sz="1200" dirty="0">
                <a:latin typeface=""/>
              </a:rPr>
              <a:t>reconstruction algorithms development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6E1903-B1D3-B8F9-D3F3-A684D8A8D745}"/>
              </a:ext>
            </a:extLst>
          </p:cNvPr>
          <p:cNvSpPr txBox="1"/>
          <p:nvPr/>
        </p:nvSpPr>
        <p:spPr>
          <a:xfrm>
            <a:off x="8487404" y="1966090"/>
            <a:ext cx="3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+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650F26-85D0-1AE1-5FF1-DD0784C054C3}"/>
              </a:ext>
            </a:extLst>
          </p:cNvPr>
          <p:cNvSpPr txBox="1"/>
          <p:nvPr/>
        </p:nvSpPr>
        <p:spPr>
          <a:xfrm>
            <a:off x="8056275" y="4281725"/>
            <a:ext cx="3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F4164F0-99FD-DCA0-98C5-4D995C10E42A}"/>
              </a:ext>
            </a:extLst>
          </p:cNvPr>
          <p:cNvSpPr txBox="1"/>
          <p:nvPr/>
        </p:nvSpPr>
        <p:spPr>
          <a:xfrm>
            <a:off x="8391556" y="428172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  (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D9F69A-4322-F3CC-6029-D1A20930D155}"/>
              </a:ext>
            </a:extLst>
          </p:cNvPr>
          <p:cNvSpPr txBox="1"/>
          <p:nvPr/>
        </p:nvSpPr>
        <p:spPr>
          <a:xfrm>
            <a:off x="10650082" y="4289617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C7EC014-BD31-7201-8B43-DAE698685960}"/>
              </a:ext>
            </a:extLst>
          </p:cNvPr>
          <p:cNvSpPr txBox="1"/>
          <p:nvPr/>
        </p:nvSpPr>
        <p:spPr>
          <a:xfrm>
            <a:off x="10782429" y="5568480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Higgsformer</a:t>
            </a: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750FE503-24C4-395E-8929-0BE83F7C4F31}"/>
              </a:ext>
            </a:extLst>
          </p:cNvPr>
          <p:cNvSpPr/>
          <p:nvPr/>
        </p:nvSpPr>
        <p:spPr>
          <a:xfrm>
            <a:off x="6618111" y="5280668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8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ADB87F-88F9-A47D-4730-B990D6B81001}"/>
              </a:ext>
            </a:extLst>
          </p:cNvPr>
          <p:cNvSpPr txBox="1"/>
          <p:nvPr/>
        </p:nvSpPr>
        <p:spPr>
          <a:xfrm>
            <a:off x="8012748" y="5568480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D54D74C-DC80-A11B-081E-01272C90030C}"/>
              </a:ext>
            </a:extLst>
          </p:cNvPr>
          <p:cNvSpPr txBox="1"/>
          <p:nvPr/>
        </p:nvSpPr>
        <p:spPr>
          <a:xfrm>
            <a:off x="11043330" y="3635558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ParT</a:t>
            </a:r>
          </a:p>
        </p:txBody>
      </p:sp>
      <p:pic>
        <p:nvPicPr>
          <p:cNvPr id="78" name="Image 0" descr="preencoded.png">
            <a:extLst>
              <a:ext uri="{FF2B5EF4-FFF2-40B4-BE49-F238E27FC236}">
                <a16:creationId xmlns:a16="http://schemas.microsoft.com/office/drawing/2014/main" id="{C7409D78-619F-BF44-0F54-ABA71A1FB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2122" y="2638588"/>
            <a:ext cx="1348962" cy="11996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C61B8A6-1C6D-78D5-A125-E15920DAD890}"/>
              </a:ext>
            </a:extLst>
          </p:cNvPr>
          <p:cNvSpPr txBox="1"/>
          <p:nvPr/>
        </p:nvSpPr>
        <p:spPr>
          <a:xfrm>
            <a:off x="8012748" y="3019589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F16AB51-7A4E-44BD-2423-C99BB81432FB}"/>
              </a:ext>
            </a:extLst>
          </p:cNvPr>
          <p:cNvSpPr/>
          <p:nvPr/>
        </p:nvSpPr>
        <p:spPr>
          <a:xfrm>
            <a:off x="6561515" y="5149296"/>
            <a:ext cx="5569126" cy="1195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B007A8F-E9C9-9392-7682-C5C2F17EEAE0}"/>
              </a:ext>
            </a:extLst>
          </p:cNvPr>
          <p:cNvSpPr/>
          <p:nvPr/>
        </p:nvSpPr>
        <p:spPr>
          <a:xfrm>
            <a:off x="6561515" y="2579914"/>
            <a:ext cx="5569126" cy="2490737"/>
          </a:xfrm>
          <a:prstGeom prst="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F1C6D04-AAE6-FB83-556C-CD3DDE52E8D5}"/>
              </a:ext>
            </a:extLst>
          </p:cNvPr>
          <p:cNvSpPr/>
          <p:nvPr/>
        </p:nvSpPr>
        <p:spPr>
          <a:xfrm>
            <a:off x="6561515" y="342901"/>
            <a:ext cx="5569126" cy="21808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FDA61DB-5C34-45EC-63CD-E9FF60E68AAC}"/>
              </a:ext>
            </a:extLst>
          </p:cNvPr>
          <p:cNvSpPr txBox="1"/>
          <p:nvPr/>
        </p:nvSpPr>
        <p:spPr>
          <a:xfrm>
            <a:off x="11043329" y="1248681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2">
                    <a:lumMod val="75000"/>
                  </a:schemeClr>
                </a:solidFill>
              </a:rPr>
              <a:t>ParT</a:t>
            </a:r>
          </a:p>
        </p:txBody>
      </p:sp>
      <p:pic>
        <p:nvPicPr>
          <p:cNvPr id="84" name="Image 0" descr="preencoded.png">
            <a:extLst>
              <a:ext uri="{FF2B5EF4-FFF2-40B4-BE49-F238E27FC236}">
                <a16:creationId xmlns:a16="http://schemas.microsoft.com/office/drawing/2014/main" id="{39BB5B72-6DBB-78A2-5B34-2C6EA9989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786" y="484319"/>
            <a:ext cx="1348962" cy="119966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4F82E65-BC56-F2DD-BEC6-0D220D0FDFF0}"/>
              </a:ext>
            </a:extLst>
          </p:cNvPr>
          <p:cNvSpPr txBox="1"/>
          <p:nvPr/>
        </p:nvSpPr>
        <p:spPr>
          <a:xfrm>
            <a:off x="8001084" y="836970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</p:spTree>
    <p:extLst>
      <p:ext uri="{BB962C8B-B14F-4D97-AF65-F5344CB8AC3E}">
        <p14:creationId xmlns:p14="http://schemas.microsoft.com/office/powerpoint/2010/main" val="10805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 animBg="1"/>
      <p:bldP spid="76" grpId="0"/>
      <p:bldP spid="77" grpId="0"/>
      <p:bldP spid="79" grpId="0"/>
      <p:bldP spid="80" grpId="0" animBg="1"/>
      <p:bldP spid="81" grpId="0" animBg="1"/>
      <p:bldP spid="82" grpId="0" animBg="1"/>
      <p:bldP spid="83" grpId="0"/>
      <p:bldP spid="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68B9-4997-7EE0-1282-BAC73707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3</a:t>
            </a:fld>
            <a:endParaRPr lang="en-NL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889D9E80-6AAD-B439-39F2-D008E1A900BE}"/>
              </a:ext>
            </a:extLst>
          </p:cNvPr>
          <p:cNvSpPr/>
          <p:nvPr/>
        </p:nvSpPr>
        <p:spPr>
          <a:xfrm>
            <a:off x="2300643" y="5973842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Hits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A3D6E53D-89AB-D1DF-9073-AA702CD77891}"/>
              </a:ext>
            </a:extLst>
          </p:cNvPr>
          <p:cNvSpPr/>
          <p:nvPr/>
        </p:nvSpPr>
        <p:spPr>
          <a:xfrm>
            <a:off x="2300643" y="4969789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Tracks &amp; Vertexes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934FC2E-BDF5-2F3F-C77D-888073545D7D}"/>
              </a:ext>
            </a:extLst>
          </p:cNvPr>
          <p:cNvSpPr/>
          <p:nvPr/>
        </p:nvSpPr>
        <p:spPr>
          <a:xfrm>
            <a:off x="2300643" y="3965735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b-tagging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9CF5C5D-879D-CB2D-2E0A-C4A1AB9AECCE}"/>
              </a:ext>
            </a:extLst>
          </p:cNvPr>
          <p:cNvSpPr/>
          <p:nvPr/>
        </p:nvSpPr>
        <p:spPr>
          <a:xfrm>
            <a:off x="2300643" y="2969005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Leptons, MET</a:t>
            </a: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3D6D482-6BBA-B378-E004-2712D61A0518}"/>
              </a:ext>
            </a:extLst>
          </p:cNvPr>
          <p:cNvSpPr/>
          <p:nvPr/>
        </p:nvSpPr>
        <p:spPr>
          <a:xfrm>
            <a:off x="2300643" y="1643862"/>
            <a:ext cx="2806700" cy="876300"/>
          </a:xfrm>
          <a:prstGeom prst="roundRect">
            <a:avLst>
              <a:gd name="adj" fmla="val 22261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Jets, b-tagged Jets, e, mu, tau, MET..</a:t>
            </a: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37E3C0C4-9D33-31E6-EC79-00A10F1F8BF0}"/>
              </a:ext>
            </a:extLst>
          </p:cNvPr>
          <p:cNvSpPr/>
          <p:nvPr/>
        </p:nvSpPr>
        <p:spPr>
          <a:xfrm>
            <a:off x="2300643" y="392912"/>
            <a:ext cx="7885079" cy="812800"/>
          </a:xfrm>
          <a:prstGeom prst="roundRect">
            <a:avLst>
              <a:gd name="adj" fmla="val 24000"/>
            </a:avLst>
          </a:prstGeom>
          <a:solidFill>
            <a:srgbClr val="96EC9E">
              <a:alpha val="74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Higgs / no Higgs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8C332E52-B8DA-5DF1-8D8E-7FF9BF2C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00" y="799312"/>
            <a:ext cx="6483351" cy="5765800"/>
          </a:xfrm>
          <a:prstGeom prst="rect">
            <a:avLst/>
          </a:prstGeom>
        </p:spPr>
      </p:pic>
      <p:pic>
        <p:nvPicPr>
          <p:cNvPr id="12" name="Image 5" descr="preencoded.png">
            <a:extLst>
              <a:ext uri="{FF2B5EF4-FFF2-40B4-BE49-F238E27FC236}">
                <a16:creationId xmlns:a16="http://schemas.microsoft.com/office/drawing/2014/main" id="{DD17363F-284C-F31E-08B0-AFACF93B1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5" y="5706474"/>
            <a:ext cx="1771651" cy="1047751"/>
          </a:xfrm>
          <a:prstGeom prst="rect">
            <a:avLst/>
          </a:prstGeom>
        </p:spPr>
      </p:pic>
      <p:pic>
        <p:nvPicPr>
          <p:cNvPr id="13" name="Image 6" descr="preencoded.png">
            <a:extLst>
              <a:ext uri="{FF2B5EF4-FFF2-40B4-BE49-F238E27FC236}">
                <a16:creationId xmlns:a16="http://schemas.microsoft.com/office/drawing/2014/main" id="{23D0FCE7-BA04-3EAD-F25E-807242107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5" y="4728487"/>
            <a:ext cx="1771651" cy="1047751"/>
          </a:xfrm>
          <a:prstGeom prst="rect">
            <a:avLst/>
          </a:prstGeom>
        </p:spPr>
      </p:pic>
      <p:pic>
        <p:nvPicPr>
          <p:cNvPr id="14" name="Image 7" descr="preencoded.png">
            <a:extLst>
              <a:ext uri="{FF2B5EF4-FFF2-40B4-BE49-F238E27FC236}">
                <a16:creationId xmlns:a16="http://schemas.microsoft.com/office/drawing/2014/main" id="{1B921BB6-0D78-AD5F-D1ED-41C169F42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26" y="3768937"/>
            <a:ext cx="1771649" cy="1049361"/>
          </a:xfrm>
          <a:prstGeom prst="rect">
            <a:avLst/>
          </a:prstGeom>
        </p:spPr>
      </p:pic>
      <p:pic>
        <p:nvPicPr>
          <p:cNvPr id="15" name="Image 8" descr="preencoded.png">
            <a:extLst>
              <a:ext uri="{FF2B5EF4-FFF2-40B4-BE49-F238E27FC236}">
                <a16:creationId xmlns:a16="http://schemas.microsoft.com/office/drawing/2014/main" id="{0A794454-2072-8D21-85B6-34455B8D6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8" y="2719576"/>
            <a:ext cx="1771649" cy="1049361"/>
          </a:xfrm>
          <a:prstGeom prst="rect">
            <a:avLst/>
          </a:prstGeom>
        </p:spPr>
      </p:pic>
      <p:pic>
        <p:nvPicPr>
          <p:cNvPr id="16" name="Image 9" descr="preencoded.png">
            <a:extLst>
              <a:ext uri="{FF2B5EF4-FFF2-40B4-BE49-F238E27FC236}">
                <a16:creationId xmlns:a16="http://schemas.microsoft.com/office/drawing/2014/main" id="{6007E654-14A9-01CA-BA56-7718ED253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6" y="1553672"/>
            <a:ext cx="1771649" cy="1049361"/>
          </a:xfrm>
          <a:prstGeom prst="rect">
            <a:avLst/>
          </a:prstGeom>
        </p:spPr>
      </p:pic>
      <p:pic>
        <p:nvPicPr>
          <p:cNvPr id="17" name="Image 10" descr="preencoded.png">
            <a:extLst>
              <a:ext uri="{FF2B5EF4-FFF2-40B4-BE49-F238E27FC236}">
                <a16:creationId xmlns:a16="http://schemas.microsoft.com/office/drawing/2014/main" id="{262634A5-E378-CF68-922F-B89504170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5" y="258968"/>
            <a:ext cx="1771649" cy="1049361"/>
          </a:xfrm>
          <a:prstGeom prst="rect">
            <a:avLst/>
          </a:prstGeom>
        </p:spPr>
      </p:pic>
      <p:sp>
        <p:nvSpPr>
          <p:cNvPr id="18" name="Text 6">
            <a:extLst>
              <a:ext uri="{FF2B5EF4-FFF2-40B4-BE49-F238E27FC236}">
                <a16:creationId xmlns:a16="http://schemas.microsoft.com/office/drawing/2014/main" id="{783602A5-3168-5C1A-D433-BC3DA1B6F581}"/>
              </a:ext>
            </a:extLst>
          </p:cNvPr>
          <p:cNvSpPr/>
          <p:nvPr/>
        </p:nvSpPr>
        <p:spPr>
          <a:xfrm>
            <a:off x="5719905" y="6056391"/>
            <a:ext cx="1046552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10^4</a:t>
            </a:r>
            <a:endParaRPr lang="en-US" sz="2667" dirty="0">
              <a:latin typeface=""/>
            </a:endParaRPr>
          </a:p>
        </p:txBody>
      </p:sp>
      <p:sp>
        <p:nvSpPr>
          <p:cNvPr id="19" name="Text 7">
            <a:extLst>
              <a:ext uri="{FF2B5EF4-FFF2-40B4-BE49-F238E27FC236}">
                <a16:creationId xmlns:a16="http://schemas.microsoft.com/office/drawing/2014/main" id="{8F5336F8-9C24-EE97-232B-795E12879061}"/>
              </a:ext>
            </a:extLst>
          </p:cNvPr>
          <p:cNvSpPr/>
          <p:nvPr/>
        </p:nvSpPr>
        <p:spPr>
          <a:xfrm>
            <a:off x="5719907" y="1878325"/>
            <a:ext cx="1046551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10^1</a:t>
            </a:r>
            <a:endParaRPr lang="en-US" sz="2667" dirty="0">
              <a:latin typeface="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F90373-4453-E000-72A3-97D6F5E8ECB3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3703993" y="5534939"/>
            <a:ext cx="0" cy="43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B662C9-8AE4-51CD-2F73-6EEA36617BB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703993" y="1202429"/>
            <a:ext cx="0" cy="44143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8E6110-F890-C3D3-A764-07CD882CBDD7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3703993" y="4530886"/>
            <a:ext cx="0" cy="4389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535A4C-362F-3587-299C-E8F8C4260B8C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 flipV="1">
            <a:off x="3703993" y="3534155"/>
            <a:ext cx="0" cy="431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9B421C-3D22-2490-CFA1-C526C934E7A3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V="1">
            <a:off x="3703993" y="2520161"/>
            <a:ext cx="0" cy="4488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153E6C-2891-B06B-3957-63622CA4699A}"/>
              </a:ext>
            </a:extLst>
          </p:cNvPr>
          <p:cNvCxnSpPr>
            <a:cxnSpLocks/>
          </p:cNvCxnSpPr>
          <p:nvPr/>
        </p:nvCxnSpPr>
        <p:spPr>
          <a:xfrm flipV="1">
            <a:off x="6241444" y="2396787"/>
            <a:ext cx="0" cy="35749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DF4F7F-B00A-13CC-1EF5-59A0E6197C59}"/>
              </a:ext>
            </a:extLst>
          </p:cNvPr>
          <p:cNvCxnSpPr>
            <a:cxnSpLocks/>
          </p:cNvCxnSpPr>
          <p:nvPr/>
        </p:nvCxnSpPr>
        <p:spPr>
          <a:xfrm flipV="1">
            <a:off x="8782372" y="1202429"/>
            <a:ext cx="0" cy="479626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0">
            <a:extLst>
              <a:ext uri="{FF2B5EF4-FFF2-40B4-BE49-F238E27FC236}">
                <a16:creationId xmlns:a16="http://schemas.microsoft.com/office/drawing/2014/main" id="{629D3BCA-E48A-89F5-7495-7D3CD014F31D}"/>
              </a:ext>
            </a:extLst>
          </p:cNvPr>
          <p:cNvSpPr/>
          <p:nvPr/>
        </p:nvSpPr>
        <p:spPr>
          <a:xfrm>
            <a:off x="7379021" y="5998691"/>
            <a:ext cx="2806700" cy="565151"/>
          </a:xfrm>
          <a:prstGeom prst="roundRect">
            <a:avLst>
              <a:gd name="adj" fmla="val 34517"/>
            </a:avLst>
          </a:prstGeom>
          <a:solidFill>
            <a:srgbClr val="E0B9FF">
              <a:alpha val="40000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>
                <a:latin typeface=""/>
                <a:cs typeface="InaiMathi" pitchFamily="2" charset="0"/>
              </a:rPr>
              <a:t>Hits</a:t>
            </a:r>
          </a:p>
        </p:txBody>
      </p:sp>
    </p:spTree>
    <p:extLst>
      <p:ext uri="{BB962C8B-B14F-4D97-AF65-F5344CB8AC3E}">
        <p14:creationId xmlns:p14="http://schemas.microsoft.com/office/powerpoint/2010/main" val="199180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075AA-F625-0300-9BEC-1733077C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4</a:t>
            </a:fld>
            <a:endParaRPr lang="en-NL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EAB561D8-4E9E-9B00-6C5D-9C442990D13A}"/>
              </a:ext>
            </a:extLst>
          </p:cNvPr>
          <p:cNvSpPr/>
          <p:nvPr/>
        </p:nvSpPr>
        <p:spPr>
          <a:xfrm>
            <a:off x="508000" y="1016001"/>
            <a:ext cx="4648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FC8FE118-772E-1B2F-89CA-D408C4427439}"/>
              </a:ext>
            </a:extLst>
          </p:cNvPr>
          <p:cNvSpPr/>
          <p:nvPr/>
        </p:nvSpPr>
        <p:spPr>
          <a:xfrm>
            <a:off x="508000" y="1016001"/>
            <a:ext cx="5257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"/>
                <a:ea typeface="Inter" pitchFamily="34" charset="-122"/>
                <a:cs typeface="Inter" pitchFamily="34" charset="-120"/>
              </a:rPr>
              <a:t>Models</a:t>
            </a:r>
            <a:endParaRPr lang="en-US" sz="3200" dirty="0">
              <a:latin typeface="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322FF45A-32FC-D02E-89A9-58A565A4B4C7}"/>
              </a:ext>
            </a:extLst>
          </p:cNvPr>
          <p:cNvSpPr/>
          <p:nvPr/>
        </p:nvSpPr>
        <p:spPr>
          <a:xfrm>
            <a:off x="6467684" y="2500962"/>
            <a:ext cx="2337921" cy="652460"/>
          </a:xfrm>
          <a:prstGeom prst="roundRect">
            <a:avLst>
              <a:gd name="adj" fmla="val 22261"/>
            </a:avLst>
          </a:prstGeom>
          <a:solidFill>
            <a:schemeClr val="accent1">
              <a:alpha val="56948"/>
            </a:scheme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ParT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1B53619-5E81-F496-D9ED-D27BE2196B03}"/>
              </a:ext>
            </a:extLst>
          </p:cNvPr>
          <p:cNvSpPr/>
          <p:nvPr/>
        </p:nvSpPr>
        <p:spPr>
          <a:xfrm>
            <a:off x="6482930" y="4852103"/>
            <a:ext cx="2337921" cy="652460"/>
          </a:xfrm>
          <a:prstGeom prst="roundRect">
            <a:avLst>
              <a:gd name="adj" fmla="val 22261"/>
            </a:avLst>
          </a:prstGeom>
          <a:solidFill>
            <a:srgbClr val="FFC000">
              <a:alpha val="56948"/>
            </a:srgbClr>
          </a:solidFill>
          <a:ln/>
        </p:spPr>
        <p:txBody>
          <a:bodyPr wrap="square" rtlCol="0" anchor="ctr"/>
          <a:lstStyle/>
          <a:p>
            <a:pPr algn="ctr"/>
            <a:r>
              <a:rPr lang="en-US" sz="2133" dirty="0" err="1">
                <a:latin typeface=""/>
                <a:cs typeface="InaiMathi" pitchFamily="2" charset="0"/>
              </a:rPr>
              <a:t>Higgsformer</a:t>
            </a:r>
            <a:endParaRPr lang="en-US" sz="2133" dirty="0">
              <a:latin typeface=""/>
              <a:cs typeface="InaiMathi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97E409-05AF-4442-C429-510DAD3ED095}"/>
              </a:ext>
            </a:extLst>
          </p:cNvPr>
          <p:cNvCxnSpPr>
            <a:cxnSpLocks/>
          </p:cNvCxnSpPr>
          <p:nvPr/>
        </p:nvCxnSpPr>
        <p:spPr>
          <a:xfrm>
            <a:off x="9131885" y="4358634"/>
            <a:ext cx="0" cy="18000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536E51-ADD6-3F1E-56E3-959EEE1F7E41}"/>
              </a:ext>
            </a:extLst>
          </p:cNvPr>
          <p:cNvCxnSpPr>
            <a:cxnSpLocks/>
          </p:cNvCxnSpPr>
          <p:nvPr/>
        </p:nvCxnSpPr>
        <p:spPr>
          <a:xfrm>
            <a:off x="9135663" y="2447809"/>
            <a:ext cx="0" cy="78896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D35D1A-2E2D-B1A0-D2C4-55CACFD5BD78}"/>
              </a:ext>
            </a:extLst>
          </p:cNvPr>
          <p:cNvSpPr txBox="1"/>
          <p:nvPr/>
        </p:nvSpPr>
        <p:spPr>
          <a:xfrm>
            <a:off x="9138758" y="4358638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FlexAttention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370FD3-9650-BCCE-C281-0EBC5B666DD3}"/>
              </a:ext>
            </a:extLst>
          </p:cNvPr>
          <p:cNvSpPr txBox="1"/>
          <p:nvPr/>
        </p:nvSpPr>
        <p:spPr>
          <a:xfrm>
            <a:off x="9138758" y="4723706"/>
            <a:ext cx="1771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70k – 1M params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2BDBA-F2A8-3B9A-8634-0D9DBD849008}"/>
              </a:ext>
            </a:extLst>
          </p:cNvPr>
          <p:cNvSpPr txBox="1"/>
          <p:nvPr/>
        </p:nvSpPr>
        <p:spPr>
          <a:xfrm>
            <a:off x="9138758" y="5093038"/>
            <a:ext cx="2425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Trackformer Architecture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E86C1-E8D0-CDE1-06AD-FE4972DE55B1}"/>
              </a:ext>
            </a:extLst>
          </p:cNvPr>
          <p:cNvSpPr txBox="1"/>
          <p:nvPr/>
        </p:nvSpPr>
        <p:spPr>
          <a:xfrm>
            <a:off x="9163451" y="5458106"/>
            <a:ext cx="1583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(x, y, z) = token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AEF1C-17A8-8954-F53F-11E9EB9F9CD5}"/>
              </a:ext>
            </a:extLst>
          </p:cNvPr>
          <p:cNvSpPr txBox="1"/>
          <p:nvPr/>
        </p:nvSpPr>
        <p:spPr>
          <a:xfrm>
            <a:off x="9131885" y="2472957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2.13M params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C21087-92FA-7D37-D2FB-B4F3D714DB51}"/>
              </a:ext>
            </a:extLst>
          </p:cNvPr>
          <p:cNvSpPr txBox="1"/>
          <p:nvPr/>
        </p:nvSpPr>
        <p:spPr>
          <a:xfrm>
            <a:off x="9131661" y="2814868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Rec Objects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EFB6BF-380F-F0E4-6CBA-445232FC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1" y="1637864"/>
            <a:ext cx="2430920" cy="2501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7A0775-6C68-8DB8-1BEE-59E794F54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1" y="2566450"/>
            <a:ext cx="528199" cy="521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B69D0C-18B9-D518-A6CA-B7739AFE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63" y="4972749"/>
            <a:ext cx="528199" cy="521484"/>
          </a:xfrm>
          <a:prstGeom prst="rect">
            <a:avLst/>
          </a:prstGeom>
        </p:spPr>
      </p:pic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6F0340B1-4E08-3E05-6FB7-CB5D979CC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167" y="1633900"/>
            <a:ext cx="2812512" cy="250123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3723FC-8B44-6027-252E-F7D33945A6E2}"/>
              </a:ext>
            </a:extLst>
          </p:cNvPr>
          <p:cNvCxnSpPr>
            <a:cxnSpLocks/>
          </p:cNvCxnSpPr>
          <p:nvPr/>
        </p:nvCxnSpPr>
        <p:spPr>
          <a:xfrm>
            <a:off x="2548787" y="2827788"/>
            <a:ext cx="34245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2FAFC2-3DC5-5AD3-35D7-48436229F08C}"/>
              </a:ext>
            </a:extLst>
          </p:cNvPr>
          <p:cNvCxnSpPr>
            <a:cxnSpLocks/>
          </p:cNvCxnSpPr>
          <p:nvPr/>
        </p:nvCxnSpPr>
        <p:spPr>
          <a:xfrm>
            <a:off x="5991575" y="2827788"/>
            <a:ext cx="342459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933FA5-3E12-41C3-BE4D-A13DFE95756C}"/>
              </a:ext>
            </a:extLst>
          </p:cNvPr>
          <p:cNvCxnSpPr>
            <a:cxnSpLocks/>
          </p:cNvCxnSpPr>
          <p:nvPr/>
        </p:nvCxnSpPr>
        <p:spPr>
          <a:xfrm>
            <a:off x="1759132" y="5217171"/>
            <a:ext cx="4574901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7">
            <a:extLst>
              <a:ext uri="{FF2B5EF4-FFF2-40B4-BE49-F238E27FC236}">
                <a16:creationId xmlns:a16="http://schemas.microsoft.com/office/drawing/2014/main" id="{3B116D40-895E-9D6D-0C85-B918F5374081}"/>
              </a:ext>
            </a:extLst>
          </p:cNvPr>
          <p:cNvSpPr/>
          <p:nvPr/>
        </p:nvSpPr>
        <p:spPr>
          <a:xfrm>
            <a:off x="5145399" y="3622429"/>
            <a:ext cx="1046551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latin typeface=""/>
                <a:ea typeface="Inter" pitchFamily="34" charset="-122"/>
                <a:cs typeface="Inter" pitchFamily="34" charset="-120"/>
              </a:rPr>
              <a:t>10^1</a:t>
            </a:r>
            <a:endParaRPr lang="en-US" sz="2667" dirty="0">
              <a:latin typeface=""/>
            </a:endParaRPr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BB045FBA-E177-FFA2-3ADF-1863A7C24D17}"/>
              </a:ext>
            </a:extLst>
          </p:cNvPr>
          <p:cNvSpPr/>
          <p:nvPr/>
        </p:nvSpPr>
        <p:spPr>
          <a:xfrm>
            <a:off x="1454979" y="5551520"/>
            <a:ext cx="1046552" cy="400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136"/>
              </a:lnSpc>
            </a:pPr>
            <a:r>
              <a:rPr lang="en-US" sz="2667" b="1" kern="0" spc="-28" dirty="0">
                <a:latin typeface=""/>
                <a:ea typeface="Inter" pitchFamily="34" charset="-122"/>
                <a:cs typeface="Inter" pitchFamily="34" charset="-120"/>
              </a:rPr>
              <a:t>10^4</a:t>
            </a:r>
            <a:endParaRPr lang="en-US" sz="2667" dirty="0">
              <a:latin typeface="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AE2E22-858C-3A89-FC88-A274AF6FCCCE}"/>
              </a:ext>
            </a:extLst>
          </p:cNvPr>
          <p:cNvSpPr txBox="1"/>
          <p:nvPr/>
        </p:nvSpPr>
        <p:spPr>
          <a:xfrm>
            <a:off x="9163451" y="5823174"/>
            <a:ext cx="1703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latin typeface=""/>
              </a:rPr>
              <a:t>+ HT regression</a:t>
            </a:r>
          </a:p>
        </p:txBody>
      </p:sp>
    </p:spTree>
    <p:extLst>
      <p:ext uri="{BB962C8B-B14F-4D97-AF65-F5344CB8AC3E}">
        <p14:creationId xmlns:p14="http://schemas.microsoft.com/office/powerpoint/2010/main" val="35234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/>
      <p:bldP spid="15" grpId="0"/>
      <p:bldP spid="16" grpId="0"/>
      <p:bldP spid="17" grpId="0"/>
      <p:bldP spid="28" grpId="0" animBg="1"/>
      <p:bldP spid="29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AAF3B-5791-960C-EB41-7873DFC5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5</a:t>
            </a:fld>
            <a:endParaRPr lang="en-NL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CF3692DE-0277-0CF4-5A43-8E3DD569756F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 err="1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Higgsformer</a:t>
            </a:r>
            <a:endParaRPr lang="en-US" sz="3200" dirty="0">
              <a:latin typeface="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5B2B421-FF96-C273-469F-0F5F75733A6A}"/>
              </a:ext>
            </a:extLst>
          </p:cNvPr>
          <p:cNvSpPr/>
          <p:nvPr/>
        </p:nvSpPr>
        <p:spPr>
          <a:xfrm>
            <a:off x="225632" y="1607685"/>
            <a:ext cx="6203535" cy="4737026"/>
          </a:xfrm>
          <a:prstGeom prst="roundRect">
            <a:avLst>
              <a:gd name="adj" fmla="val 6399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579CF906-6E67-2843-19D8-C2908945D33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214962-0A49-A240-889E-9EF04F925924}" type="slidenum">
              <a:rPr lang="en-NL" smtClean="0"/>
              <a:pPr/>
              <a:t>5</a:t>
            </a:fld>
            <a:endParaRPr lang="en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6F2D1F5-AED2-F003-062D-DC77429653A6}"/>
              </a:ext>
            </a:extLst>
          </p:cNvPr>
          <p:cNvSpPr/>
          <p:nvPr/>
        </p:nvSpPr>
        <p:spPr>
          <a:xfrm>
            <a:off x="878114" y="2133600"/>
            <a:ext cx="5355772" cy="446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F71C2C-123D-3065-4C5B-E083BE58634D}"/>
              </a:ext>
            </a:extLst>
          </p:cNvPr>
          <p:cNvSpPr/>
          <p:nvPr/>
        </p:nvSpPr>
        <p:spPr>
          <a:xfrm>
            <a:off x="878114" y="2991173"/>
            <a:ext cx="5355772" cy="77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69E76F6-5BAB-75B2-63A9-49B3B75DA769}"/>
              </a:ext>
            </a:extLst>
          </p:cNvPr>
          <p:cNvSpPr/>
          <p:nvPr/>
        </p:nvSpPr>
        <p:spPr>
          <a:xfrm>
            <a:off x="878114" y="3866827"/>
            <a:ext cx="5355772" cy="929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D426B5-C3AA-44F8-2713-710CB2E3CD12}"/>
              </a:ext>
            </a:extLst>
          </p:cNvPr>
          <p:cNvSpPr/>
          <p:nvPr/>
        </p:nvSpPr>
        <p:spPr>
          <a:xfrm>
            <a:off x="2737173" y="4796725"/>
            <a:ext cx="2123268" cy="139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FF707-9CE0-EDCB-EFCD-9DA63E8C4B8B}"/>
              </a:ext>
            </a:extLst>
          </p:cNvPr>
          <p:cNvSpPr/>
          <p:nvPr/>
        </p:nvSpPr>
        <p:spPr>
          <a:xfrm>
            <a:off x="2737173" y="4936210"/>
            <a:ext cx="2921430" cy="449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CA0380-5A65-FE5C-0E93-D2161740DB9D}"/>
              </a:ext>
            </a:extLst>
          </p:cNvPr>
          <p:cNvSpPr/>
          <p:nvPr/>
        </p:nvSpPr>
        <p:spPr>
          <a:xfrm>
            <a:off x="2737173" y="5364145"/>
            <a:ext cx="3104827" cy="17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5" name="Image 5" descr="preencoded.png">
            <a:extLst>
              <a:ext uri="{FF2B5EF4-FFF2-40B4-BE49-F238E27FC236}">
                <a16:creationId xmlns:a16="http://schemas.microsoft.com/office/drawing/2014/main" id="{A53E6486-0FC3-A0EF-F015-B9BA04AA7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58" y="4555957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0E79AFC-C8BE-CD66-E78C-1CB95916196B}"/>
              </a:ext>
            </a:extLst>
          </p:cNvPr>
          <p:cNvSpPr txBox="1"/>
          <p:nvPr/>
        </p:nvSpPr>
        <p:spPr>
          <a:xfrm>
            <a:off x="10719956" y="4923021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Higgsformer</a:t>
            </a: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EEE2F283-B094-FBBC-5FE0-163E717FDAC8}"/>
              </a:ext>
            </a:extLst>
          </p:cNvPr>
          <p:cNvSpPr/>
          <p:nvPr/>
        </p:nvSpPr>
        <p:spPr>
          <a:xfrm>
            <a:off x="6555638" y="4635209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5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DDD6A5D-E498-6C79-3BA3-7C4D59D562EA}"/>
              </a:ext>
            </a:extLst>
          </p:cNvPr>
          <p:cNvSpPr txBox="1"/>
          <p:nvPr/>
        </p:nvSpPr>
        <p:spPr>
          <a:xfrm>
            <a:off x="7950275" y="4923021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3592C9-F6C7-9254-711A-5803A2331414}"/>
              </a:ext>
            </a:extLst>
          </p:cNvPr>
          <p:cNvSpPr/>
          <p:nvPr/>
        </p:nvSpPr>
        <p:spPr>
          <a:xfrm>
            <a:off x="6499042" y="4503837"/>
            <a:ext cx="5569126" cy="1195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366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  <p:bldP spid="74" grpId="0"/>
      <p:bldP spid="75" grpId="0" animBg="1"/>
      <p:bldP spid="76" grpId="0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758CC-652F-9997-7D9C-3A9F9C5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6</a:t>
            </a:fld>
            <a:endParaRPr lang="en-NL" dirty="0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92BA580A-4BBB-953F-9F45-7A31C30B5065}"/>
              </a:ext>
            </a:extLst>
          </p:cNvPr>
          <p:cNvSpPr/>
          <p:nvPr/>
        </p:nvSpPr>
        <p:spPr>
          <a:xfrm>
            <a:off x="508000" y="1016001"/>
            <a:ext cx="5791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AA597FB4-B2FD-AF24-27A7-88054C28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1" y="3028951"/>
            <a:ext cx="5480051" cy="2292351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3B922FB7-5753-5A99-C2C1-AEAD99D1F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3028951"/>
            <a:ext cx="5467351" cy="2292351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BFDF129B-2BDA-FC6D-F0A2-46BEBCD3B8EA}"/>
              </a:ext>
            </a:extLst>
          </p:cNvPr>
          <p:cNvSpPr/>
          <p:nvPr/>
        </p:nvSpPr>
        <p:spPr>
          <a:xfrm>
            <a:off x="508000" y="1016001"/>
            <a:ext cx="6400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Learned Features Exploration</a:t>
            </a:r>
            <a:endParaRPr lang="en-US" sz="3200" dirty="0">
              <a:latin typeface="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50562522-4838-1552-F518-51F09830E736}"/>
              </a:ext>
            </a:extLst>
          </p:cNvPr>
          <p:cNvSpPr/>
          <p:nvPr/>
        </p:nvSpPr>
        <p:spPr>
          <a:xfrm>
            <a:off x="508001" y="1504951"/>
            <a:ext cx="5518151" cy="571500"/>
          </a:xfrm>
          <a:prstGeom prst="roundRect">
            <a:avLst>
              <a:gd name="adj" fmla="val 34133"/>
            </a:avLst>
          </a:prstGeom>
          <a:solidFill>
            <a:schemeClr val="accent6">
              <a:alpha val="79922"/>
            </a:schemeClr>
          </a:solidFill>
          <a:ln/>
        </p:spPr>
        <p:txBody>
          <a:bodyPr wrap="square" rtlCol="0" anchor="ctr"/>
          <a:lstStyle/>
          <a:p>
            <a:r>
              <a:rPr lang="en-US" sz="1867" dirty="0">
                <a:latin typeface=""/>
              </a:rPr>
              <a:t>Most Important Hits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833C05-1E54-C672-EBB7-521F1520E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0" y="315448"/>
            <a:ext cx="2409637" cy="2379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F9D51E-5639-8536-5405-EFFED7D65480}"/>
              </a:ext>
            </a:extLst>
          </p:cNvPr>
          <p:cNvSpPr txBox="1"/>
          <p:nvPr/>
        </p:nvSpPr>
        <p:spPr>
          <a:xfrm>
            <a:off x="2026343" y="5353049"/>
            <a:ext cx="243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Higgsformer-small 10k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549BF-68B6-81A7-C40A-0A62387691BD}"/>
              </a:ext>
            </a:extLst>
          </p:cNvPr>
          <p:cNvSpPr txBox="1"/>
          <p:nvPr/>
        </p:nvSpPr>
        <p:spPr>
          <a:xfrm>
            <a:off x="7944543" y="5353049"/>
            <a:ext cx="243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Higgsformer-small 40k</a:t>
            </a:r>
          </a:p>
        </p:txBody>
      </p:sp>
    </p:spTree>
    <p:extLst>
      <p:ext uri="{BB962C8B-B14F-4D97-AF65-F5344CB8AC3E}">
        <p14:creationId xmlns:p14="http://schemas.microsoft.com/office/powerpoint/2010/main" val="181841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F239A-6228-CE00-D206-1CB51C2A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7</a:t>
            </a:fld>
            <a:endParaRPr lang="en-NL"/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78DB8B93-4920-821C-0C77-9B44DB7E4012}"/>
              </a:ext>
            </a:extLst>
          </p:cNvPr>
          <p:cNvSpPr/>
          <p:nvPr/>
        </p:nvSpPr>
        <p:spPr>
          <a:xfrm>
            <a:off x="508000" y="1016001"/>
            <a:ext cx="5791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7012F733-0165-0897-F3BD-24566379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1" y="2425701"/>
            <a:ext cx="4610100" cy="3384551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47B880BB-F37E-C739-9682-F57F53F77A63}"/>
              </a:ext>
            </a:extLst>
          </p:cNvPr>
          <p:cNvSpPr/>
          <p:nvPr/>
        </p:nvSpPr>
        <p:spPr>
          <a:xfrm>
            <a:off x="508000" y="1016001"/>
            <a:ext cx="6400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"/>
                <a:ea typeface="Inter" pitchFamily="34" charset="-122"/>
                <a:cs typeface="Inter" pitchFamily="34" charset="-120"/>
              </a:rPr>
              <a:t>Learned Features Exploration</a:t>
            </a:r>
            <a:endParaRPr lang="en-US" sz="3200" dirty="0">
              <a:latin typeface="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AB30D1EE-58F7-D39C-1F24-8F6ABAD1BF89}"/>
              </a:ext>
            </a:extLst>
          </p:cNvPr>
          <p:cNvSpPr/>
          <p:nvPr/>
        </p:nvSpPr>
        <p:spPr>
          <a:xfrm>
            <a:off x="508001" y="1504951"/>
            <a:ext cx="5518151" cy="571500"/>
          </a:xfrm>
          <a:prstGeom prst="roundRect">
            <a:avLst>
              <a:gd name="adj" fmla="val 34133"/>
            </a:avLst>
          </a:prstGeom>
          <a:solidFill>
            <a:schemeClr val="accent6">
              <a:alpha val="79922"/>
            </a:schemeClr>
          </a:solidFill>
          <a:ln/>
        </p:spPr>
        <p:txBody>
          <a:bodyPr wrap="square" rtlCol="0" anchor="ctr"/>
          <a:lstStyle/>
          <a:p>
            <a:r>
              <a:rPr lang="en-US" sz="1867" dirty="0">
                <a:latin typeface=""/>
              </a:rPr>
              <a:t>Higgs-related Hits Importance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1E9F1E-97D2-44F5-9BA2-D46736B3B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913" y="2707829"/>
            <a:ext cx="2479896" cy="244837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5B2022-6FA2-EAC8-992C-941BA13F2DDD}"/>
              </a:ext>
            </a:extLst>
          </p:cNvPr>
          <p:cNvSpPr/>
          <p:nvPr/>
        </p:nvSpPr>
        <p:spPr>
          <a:xfrm>
            <a:off x="7418516" y="3633188"/>
            <a:ext cx="204168" cy="199843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71218-A7EA-5D12-5BF0-08A6D3042012}"/>
              </a:ext>
            </a:extLst>
          </p:cNvPr>
          <p:cNvSpPr txBox="1"/>
          <p:nvPr/>
        </p:nvSpPr>
        <p:spPr>
          <a:xfrm>
            <a:off x="8576931" y="3733110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7AE9CA-CD86-0A84-C126-4FD83D15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161" y="2707829"/>
            <a:ext cx="2479896" cy="2448371"/>
          </a:xfrm>
          <a:prstGeom prst="rect">
            <a:avLst/>
          </a:prstGeom>
        </p:spPr>
      </p:pic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3B58FB8A-DEBF-309C-6783-39BE1D2CD279}"/>
              </a:ext>
            </a:extLst>
          </p:cNvPr>
          <p:cNvCxnSpPr>
            <a:cxnSpLocks/>
            <a:endCxn id="11" idx="0"/>
          </p:cNvCxnSpPr>
          <p:nvPr/>
        </p:nvCxnSpPr>
        <p:spPr>
          <a:xfrm rot="10800000" flipV="1">
            <a:off x="7520600" y="2283093"/>
            <a:ext cx="1358469" cy="1350095"/>
          </a:xfrm>
          <a:prstGeom prst="curved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E8A195-CCB3-BBBE-7DE3-3B4ED3381C2C}"/>
              </a:ext>
            </a:extLst>
          </p:cNvPr>
          <p:cNvSpPr txBox="1"/>
          <p:nvPr/>
        </p:nvSpPr>
        <p:spPr>
          <a:xfrm>
            <a:off x="7224295" y="1758056"/>
            <a:ext cx="379783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>
                <a:latin typeface=""/>
              </a:rPr>
              <a:t>Higgs-related Hits Masked</a:t>
            </a:r>
          </a:p>
        </p:txBody>
      </p:sp>
    </p:spTree>
    <p:extLst>
      <p:ext uri="{BB962C8B-B14F-4D97-AF65-F5344CB8AC3E}">
        <p14:creationId xmlns:p14="http://schemas.microsoft.com/office/powerpoint/2010/main" val="1227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4B1CE-90ED-9CE5-2647-869FA540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8</a:t>
            </a:fld>
            <a:endParaRPr lang="en-NL"/>
          </a:p>
        </p:txBody>
      </p:sp>
      <p:sp>
        <p:nvSpPr>
          <p:cNvPr id="11" name="Shape 0">
            <a:extLst>
              <a:ext uri="{FF2B5EF4-FFF2-40B4-BE49-F238E27FC236}">
                <a16:creationId xmlns:a16="http://schemas.microsoft.com/office/drawing/2014/main" id="{EEAA73F6-00E7-7F7C-C8D0-B588EE2DB525}"/>
              </a:ext>
            </a:extLst>
          </p:cNvPr>
          <p:cNvSpPr/>
          <p:nvPr/>
        </p:nvSpPr>
        <p:spPr>
          <a:xfrm>
            <a:off x="508000" y="1016001"/>
            <a:ext cx="5791200" cy="48895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NL" sz="2400"/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6FBF8DCD-D8B3-3F31-79FF-38F43034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2965451"/>
            <a:ext cx="6540500" cy="1543051"/>
          </a:xfrm>
          <a:prstGeom prst="rect">
            <a:avLst/>
          </a:prstGeom>
        </p:spPr>
      </p:pic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F1F09775-C48A-C2A9-0F6D-171E5C3A0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2965451"/>
            <a:ext cx="4311651" cy="318770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3A48A081-C9BD-A2D1-F1E2-71D025CA9756}"/>
              </a:ext>
            </a:extLst>
          </p:cNvPr>
          <p:cNvSpPr/>
          <p:nvPr/>
        </p:nvSpPr>
        <p:spPr>
          <a:xfrm>
            <a:off x="508000" y="1016001"/>
            <a:ext cx="64008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latin typeface=""/>
                <a:ea typeface="Inter" pitchFamily="34" charset="-122"/>
                <a:cs typeface="Inter" pitchFamily="34" charset="-120"/>
              </a:rPr>
              <a:t>Learned Features Exploration</a:t>
            </a:r>
            <a:endParaRPr lang="en-US" sz="3200" dirty="0">
              <a:latin typeface="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D851810E-A0F6-E1D6-E58B-B782C47E3945}"/>
              </a:ext>
            </a:extLst>
          </p:cNvPr>
          <p:cNvSpPr/>
          <p:nvPr/>
        </p:nvSpPr>
        <p:spPr>
          <a:xfrm>
            <a:off x="508001" y="1504951"/>
            <a:ext cx="5518151" cy="571500"/>
          </a:xfrm>
          <a:prstGeom prst="roundRect">
            <a:avLst>
              <a:gd name="adj" fmla="val 34133"/>
            </a:avLst>
          </a:prstGeom>
          <a:solidFill>
            <a:schemeClr val="accent6">
              <a:alpha val="79922"/>
            </a:schemeClr>
          </a:solidFill>
          <a:ln/>
        </p:spPr>
        <p:txBody>
          <a:bodyPr wrap="square" rtlCol="0" anchor="ctr"/>
          <a:lstStyle/>
          <a:p>
            <a:r>
              <a:rPr lang="en-US" sz="1867" dirty="0">
                <a:latin typeface=""/>
              </a:rPr>
              <a:t>Higgs-related Hits Importance</a:t>
            </a:r>
          </a:p>
        </p:txBody>
      </p:sp>
    </p:spTree>
    <p:extLst>
      <p:ext uri="{BB962C8B-B14F-4D97-AF65-F5344CB8AC3E}">
        <p14:creationId xmlns:p14="http://schemas.microsoft.com/office/powerpoint/2010/main" val="151433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E0043-7442-EA03-8BED-F1B51E2FD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46C6E-1433-47CA-4503-6CC0151F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4962-0A49-A240-889E-9EF04F925924}" type="slidenum">
              <a:rPr lang="en-NL" smtClean="0"/>
              <a:t>9</a:t>
            </a:fld>
            <a:endParaRPr lang="en-NL"/>
          </a:p>
        </p:txBody>
      </p:sp>
      <p:sp>
        <p:nvSpPr>
          <p:cNvPr id="6" name="Text 17">
            <a:extLst>
              <a:ext uri="{FF2B5EF4-FFF2-40B4-BE49-F238E27FC236}">
                <a16:creationId xmlns:a16="http://schemas.microsoft.com/office/drawing/2014/main" id="{EDF13F0E-9EFB-AA83-F1AE-EB4DF1661144}"/>
              </a:ext>
            </a:extLst>
          </p:cNvPr>
          <p:cNvSpPr/>
          <p:nvPr/>
        </p:nvSpPr>
        <p:spPr>
          <a:xfrm>
            <a:off x="508001" y="1016001"/>
            <a:ext cx="8013700" cy="4889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40"/>
              </a:lnSpc>
            </a:pPr>
            <a:r>
              <a:rPr lang="en-US" sz="3200" b="1" kern="0" spc="-80" dirty="0">
                <a:solidFill>
                  <a:srgbClr val="FFFFFF">
                    <a:alpha val="99000"/>
                  </a:srgbClr>
                </a:solidFill>
                <a:latin typeface=""/>
                <a:ea typeface="Inter" pitchFamily="34" charset="-122"/>
                <a:cs typeface="Inter" pitchFamily="34" charset="-120"/>
              </a:rPr>
              <a:t>RecFree vs RecObj ML</a:t>
            </a:r>
            <a:endParaRPr lang="en-US" sz="3200" dirty="0">
              <a:latin typeface="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26D82E33-655C-8DD1-061F-904637A7A4D3}"/>
              </a:ext>
            </a:extLst>
          </p:cNvPr>
          <p:cNvSpPr/>
          <p:nvPr/>
        </p:nvSpPr>
        <p:spPr>
          <a:xfrm>
            <a:off x="225632" y="1607685"/>
            <a:ext cx="6203535" cy="4737026"/>
          </a:xfrm>
          <a:prstGeom prst="roundRect">
            <a:avLst>
              <a:gd name="adj" fmla="val 6399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4EB0F04A-BB87-6F5D-7CB7-C9A32D4BB87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214962-0A49-A240-889E-9EF04F925924}" type="slidenum">
              <a:rPr lang="en-NL" smtClean="0"/>
              <a:pPr/>
              <a:t>9</a:t>
            </a:fld>
            <a:endParaRPr lang="en-NL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D9B1B5-9F59-D0B9-3322-9F82C4A12721}"/>
              </a:ext>
            </a:extLst>
          </p:cNvPr>
          <p:cNvSpPr/>
          <p:nvPr/>
        </p:nvSpPr>
        <p:spPr>
          <a:xfrm>
            <a:off x="878114" y="2133600"/>
            <a:ext cx="5355772" cy="446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97EDCC7-48E4-8A37-0DAD-61DC4FF24B72}"/>
              </a:ext>
            </a:extLst>
          </p:cNvPr>
          <p:cNvSpPr/>
          <p:nvPr/>
        </p:nvSpPr>
        <p:spPr>
          <a:xfrm>
            <a:off x="878114" y="2991173"/>
            <a:ext cx="5355772" cy="77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E8DDDBA-6CB6-6164-6B42-7C22A8756C51}"/>
              </a:ext>
            </a:extLst>
          </p:cNvPr>
          <p:cNvSpPr/>
          <p:nvPr/>
        </p:nvSpPr>
        <p:spPr>
          <a:xfrm>
            <a:off x="878114" y="3866827"/>
            <a:ext cx="5355772" cy="9298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DA1BB8-C971-9291-41F5-7062234D053C}"/>
              </a:ext>
            </a:extLst>
          </p:cNvPr>
          <p:cNvSpPr/>
          <p:nvPr/>
        </p:nvSpPr>
        <p:spPr>
          <a:xfrm>
            <a:off x="2737173" y="4796725"/>
            <a:ext cx="2123268" cy="139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BF5509-410A-40CB-EA9F-906CEF26589A}"/>
              </a:ext>
            </a:extLst>
          </p:cNvPr>
          <p:cNvSpPr/>
          <p:nvPr/>
        </p:nvSpPr>
        <p:spPr>
          <a:xfrm>
            <a:off x="2737173" y="4936210"/>
            <a:ext cx="2921430" cy="449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AB37C1D-BACE-CA60-660C-260468680832}"/>
              </a:ext>
            </a:extLst>
          </p:cNvPr>
          <p:cNvSpPr/>
          <p:nvPr/>
        </p:nvSpPr>
        <p:spPr>
          <a:xfrm>
            <a:off x="2737173" y="5364145"/>
            <a:ext cx="3104827" cy="1704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5" name="Image 5" descr="preencoded.png">
            <a:extLst>
              <a:ext uri="{FF2B5EF4-FFF2-40B4-BE49-F238E27FC236}">
                <a16:creationId xmlns:a16="http://schemas.microsoft.com/office/drawing/2014/main" id="{E21073C4-65AD-1C86-1B8D-FB312737E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58" y="4555957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Image 7" descr="preencoded.png">
            <a:extLst>
              <a:ext uri="{FF2B5EF4-FFF2-40B4-BE49-F238E27FC236}">
                <a16:creationId xmlns:a16="http://schemas.microsoft.com/office/drawing/2014/main" id="{0B690AC2-2962-B24C-E455-2E590FF8F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960" y="3297187"/>
            <a:ext cx="1771649" cy="1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Image 5" descr="preencoded.png">
            <a:extLst>
              <a:ext uri="{FF2B5EF4-FFF2-40B4-BE49-F238E27FC236}">
                <a16:creationId xmlns:a16="http://schemas.microsoft.com/office/drawing/2014/main" id="{7E289BD9-22C9-E061-628F-99FE399E9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57" y="2037419"/>
            <a:ext cx="1771651" cy="104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97A0479-7A14-F1E3-52A2-0C0839E7D832}"/>
              </a:ext>
            </a:extLst>
          </p:cNvPr>
          <p:cNvSpPr txBox="1"/>
          <p:nvPr/>
        </p:nvSpPr>
        <p:spPr>
          <a:xfrm>
            <a:off x="7993802" y="3636266"/>
            <a:ext cx="3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C7E489-C129-E2F4-F08D-C5D6AFB3A484}"/>
              </a:ext>
            </a:extLst>
          </p:cNvPr>
          <p:cNvSpPr txBox="1"/>
          <p:nvPr/>
        </p:nvSpPr>
        <p:spPr>
          <a:xfrm>
            <a:off x="8329083" y="3636266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O  (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E9622C9-253C-4352-693C-8AACF24F9C97}"/>
              </a:ext>
            </a:extLst>
          </p:cNvPr>
          <p:cNvSpPr txBox="1"/>
          <p:nvPr/>
        </p:nvSpPr>
        <p:spPr>
          <a:xfrm>
            <a:off x="10587609" y="3644158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BAC8ED-CEDC-B428-181C-A366FB771D55}"/>
              </a:ext>
            </a:extLst>
          </p:cNvPr>
          <p:cNvSpPr txBox="1"/>
          <p:nvPr/>
        </p:nvSpPr>
        <p:spPr>
          <a:xfrm>
            <a:off x="10719956" y="4923021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Higgsformer</a:t>
            </a:r>
          </a:p>
        </p:txBody>
      </p:sp>
      <p:sp>
        <p:nvSpPr>
          <p:cNvPr id="75" name="Text 4">
            <a:extLst>
              <a:ext uri="{FF2B5EF4-FFF2-40B4-BE49-F238E27FC236}">
                <a16:creationId xmlns:a16="http://schemas.microsoft.com/office/drawing/2014/main" id="{1734AE63-5522-70C9-A74A-5DBC4B21104A}"/>
              </a:ext>
            </a:extLst>
          </p:cNvPr>
          <p:cNvSpPr/>
          <p:nvPr/>
        </p:nvSpPr>
        <p:spPr>
          <a:xfrm>
            <a:off x="6555638" y="4635209"/>
            <a:ext cx="1226647" cy="895919"/>
          </a:xfrm>
          <a:prstGeom prst="roundRect">
            <a:avLst>
              <a:gd name="adj" fmla="val 22261"/>
            </a:avLst>
          </a:prstGeom>
          <a:blipFill>
            <a:blip r:embed="rId6"/>
            <a:stretch>
              <a:fillRect/>
            </a:stretch>
          </a:blipFill>
          <a:ln/>
        </p:spPr>
        <p:txBody>
          <a:bodyPr wrap="square" rtlCol="0" anchor="ctr"/>
          <a:lstStyle/>
          <a:p>
            <a:pPr algn="ctr"/>
            <a:endParaRPr lang="en-US" sz="2133" dirty="0">
              <a:latin typeface=""/>
              <a:cs typeface="InaiMathi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EFCB81-5572-9A20-4C01-815E869973C8}"/>
              </a:ext>
            </a:extLst>
          </p:cNvPr>
          <p:cNvSpPr txBox="1"/>
          <p:nvPr/>
        </p:nvSpPr>
        <p:spPr>
          <a:xfrm>
            <a:off x="7950275" y="4923021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AFF4B0-E2C4-CF35-0F7B-4F5FF043E54E}"/>
              </a:ext>
            </a:extLst>
          </p:cNvPr>
          <p:cNvSpPr txBox="1"/>
          <p:nvPr/>
        </p:nvSpPr>
        <p:spPr>
          <a:xfrm>
            <a:off x="10980857" y="2990099"/>
            <a:ext cx="6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ParT</a:t>
            </a:r>
          </a:p>
        </p:txBody>
      </p:sp>
      <p:pic>
        <p:nvPicPr>
          <p:cNvPr id="78" name="Image 0" descr="preencoded.png">
            <a:extLst>
              <a:ext uri="{FF2B5EF4-FFF2-40B4-BE49-F238E27FC236}">
                <a16:creationId xmlns:a16="http://schemas.microsoft.com/office/drawing/2014/main" id="{DC647F82-E5EA-E56D-BA59-08049E99A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649" y="1993129"/>
            <a:ext cx="1348962" cy="11996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96E6D4F-4DEB-37BD-063A-E5B1E58990EC}"/>
              </a:ext>
            </a:extLst>
          </p:cNvPr>
          <p:cNvSpPr txBox="1"/>
          <p:nvPr/>
        </p:nvSpPr>
        <p:spPr>
          <a:xfrm>
            <a:off x="7950275" y="2374130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from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FB988D2-2C5B-DE07-487B-ECD1FCD46AF9}"/>
              </a:ext>
            </a:extLst>
          </p:cNvPr>
          <p:cNvSpPr/>
          <p:nvPr/>
        </p:nvSpPr>
        <p:spPr>
          <a:xfrm>
            <a:off x="6499042" y="4503837"/>
            <a:ext cx="5569126" cy="11954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C5811C7-CCAD-6F1A-D169-926AA0EABD14}"/>
              </a:ext>
            </a:extLst>
          </p:cNvPr>
          <p:cNvSpPr/>
          <p:nvPr/>
        </p:nvSpPr>
        <p:spPr>
          <a:xfrm>
            <a:off x="6499042" y="1934455"/>
            <a:ext cx="5569126" cy="2490737"/>
          </a:xfrm>
          <a:prstGeom prst="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968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2" grpId="0" animBg="1"/>
      <p:bldP spid="63" grpId="0" animBg="1"/>
      <p:bldP spid="71" grpId="0"/>
      <p:bldP spid="72" grpId="0"/>
      <p:bldP spid="73" grpId="0"/>
      <p:bldP spid="74" grpId="0"/>
      <p:bldP spid="75" grpId="0" animBg="1"/>
      <p:bldP spid="76" grpId="0"/>
      <p:bldP spid="77" grpId="0"/>
      <p:bldP spid="79" grpId="0"/>
      <p:bldP spid="80" grpId="0" animBg="1"/>
      <p:bldP spid="8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978</Words>
  <Application>Microsoft Macintosh PowerPoint</Application>
  <PresentationFormat>Widescreen</PresentationFormat>
  <Paragraphs>281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Cambria Math</vt:lpstr>
      <vt:lpstr>Inter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enough time (Backup)</vt:lpstr>
      <vt:lpstr>PowerPoint Presentation</vt:lpstr>
      <vt:lpstr>PowerPoint Presentation</vt:lpstr>
      <vt:lpstr>PowerPoint Presentation</vt:lpstr>
      <vt:lpstr>Analysis as an Optimisation Problem</vt:lpstr>
      <vt:lpstr>Workflow</vt:lpstr>
      <vt:lpstr>Final Sauce</vt:lpstr>
      <vt:lpstr>What we will get (mock plots &amp; numbers)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Eugene Shalugin</dc:creator>
  <cp:lastModifiedBy>Eugene Shalugin</cp:lastModifiedBy>
  <cp:revision>23</cp:revision>
  <dcterms:created xsi:type="dcterms:W3CDTF">2026-04-21T12:09:34Z</dcterms:created>
  <dcterms:modified xsi:type="dcterms:W3CDTF">2026-05-12T11:09:31Z</dcterms:modified>
</cp:coreProperties>
</file>