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00" r:id="rId3"/>
    <p:sldId id="297" r:id="rId4"/>
    <p:sldId id="342" r:id="rId5"/>
    <p:sldId id="317" r:id="rId6"/>
    <p:sldId id="316" r:id="rId7"/>
    <p:sldId id="277" r:id="rId8"/>
    <p:sldId id="278" r:id="rId9"/>
    <p:sldId id="279" r:id="rId10"/>
    <p:sldId id="348" r:id="rId11"/>
    <p:sldId id="337" r:id="rId12"/>
    <p:sldId id="339" r:id="rId13"/>
    <p:sldId id="315" r:id="rId14"/>
    <p:sldId id="325" r:id="rId15"/>
    <p:sldId id="347" r:id="rId16"/>
    <p:sldId id="346" r:id="rId17"/>
    <p:sldId id="344" r:id="rId18"/>
    <p:sldId id="328" r:id="rId19"/>
    <p:sldId id="329" r:id="rId20"/>
    <p:sldId id="331" r:id="rId21"/>
    <p:sldId id="299" r:id="rId22"/>
    <p:sldId id="343" r:id="rId23"/>
    <p:sldId id="341" r:id="rId24"/>
    <p:sldId id="345"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080C10-793E-4766-9BB5-9E9B19598B82}">
          <p14:sldIdLst>
            <p14:sldId id="256"/>
            <p14:sldId id="300"/>
            <p14:sldId id="297"/>
            <p14:sldId id="342"/>
            <p14:sldId id="317"/>
            <p14:sldId id="316"/>
            <p14:sldId id="277"/>
            <p14:sldId id="278"/>
            <p14:sldId id="279"/>
            <p14:sldId id="348"/>
            <p14:sldId id="337"/>
            <p14:sldId id="339"/>
            <p14:sldId id="315"/>
            <p14:sldId id="325"/>
            <p14:sldId id="347"/>
            <p14:sldId id="346"/>
            <p14:sldId id="344"/>
            <p14:sldId id="328"/>
            <p14:sldId id="329"/>
            <p14:sldId id="331"/>
            <p14:sldId id="299"/>
            <p14:sldId id="343"/>
            <p14:sldId id="341"/>
            <p14:sldId id="345"/>
          </p14:sldIdLst>
        </p14:section>
      </p14:sectionLst>
    </p:ext>
    <p:ext uri="{EFAFB233-063F-42B5-8137-9DF3F51BA10A}">
      <p15:sldGuideLst xmlns="" xmlns:p15="http://schemas.microsoft.com/office/powerpoint/2012/main">
        <p15:guide id="1" orient="horz" pos="415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AC"/>
    <a:srgbClr val="2F5D78"/>
    <a:srgbClr val="83A8E6"/>
    <a:srgbClr val="77B7E6"/>
    <a:srgbClr val="7E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54" autoAdjust="0"/>
    <p:restoredTop sz="80427" autoAdjust="0"/>
  </p:normalViewPr>
  <p:slideViewPr>
    <p:cSldViewPr snapToGrid="0">
      <p:cViewPr>
        <p:scale>
          <a:sx n="92" d="100"/>
          <a:sy n="92" d="100"/>
        </p:scale>
        <p:origin x="-696" y="-272"/>
      </p:cViewPr>
      <p:guideLst>
        <p:guide orient="horz" pos="415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FA4A1-7B28-C943-80F7-3C996F424E7F}" type="datetimeFigureOut">
              <a:rPr lang="it-IT" smtClean="0"/>
              <a:t>08/01/18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88822-AA01-DB48-9458-8A2151B990FF}" type="slidenum">
              <a:rPr lang="it-IT" smtClean="0"/>
              <a:t>‹n.›</a:t>
            </a:fld>
            <a:endParaRPr lang="it-IT"/>
          </a:p>
        </p:txBody>
      </p:sp>
    </p:spTree>
    <p:extLst>
      <p:ext uri="{BB962C8B-B14F-4D97-AF65-F5344CB8AC3E}">
        <p14:creationId xmlns:p14="http://schemas.microsoft.com/office/powerpoint/2010/main" val="198588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2</a:t>
            </a:fld>
            <a:endParaRPr lang="it-IT" dirty="0"/>
          </a:p>
        </p:txBody>
      </p:sp>
    </p:spTree>
    <p:extLst>
      <p:ext uri="{BB962C8B-B14F-4D97-AF65-F5344CB8AC3E}">
        <p14:creationId xmlns:p14="http://schemas.microsoft.com/office/powerpoint/2010/main" val="691981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13</a:t>
            </a:fld>
            <a:endParaRPr lang="it-IT"/>
          </a:p>
        </p:txBody>
      </p:sp>
    </p:spTree>
    <p:extLst>
      <p:ext uri="{BB962C8B-B14F-4D97-AF65-F5344CB8AC3E}">
        <p14:creationId xmlns:p14="http://schemas.microsoft.com/office/powerpoint/2010/main" val="16006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14</a:t>
            </a:fld>
            <a:endParaRPr lang="it-IT"/>
          </a:p>
        </p:txBody>
      </p:sp>
    </p:spTree>
    <p:extLst>
      <p:ext uri="{BB962C8B-B14F-4D97-AF65-F5344CB8AC3E}">
        <p14:creationId xmlns:p14="http://schemas.microsoft.com/office/powerpoint/2010/main" val="2085179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15</a:t>
            </a:fld>
            <a:endParaRPr lang="it-IT"/>
          </a:p>
        </p:txBody>
      </p:sp>
    </p:spTree>
    <p:extLst>
      <p:ext uri="{BB962C8B-B14F-4D97-AF65-F5344CB8AC3E}">
        <p14:creationId xmlns:p14="http://schemas.microsoft.com/office/powerpoint/2010/main" val="2085179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16</a:t>
            </a:fld>
            <a:endParaRPr lang="it-IT"/>
          </a:p>
        </p:txBody>
      </p:sp>
    </p:spTree>
    <p:extLst>
      <p:ext uri="{BB962C8B-B14F-4D97-AF65-F5344CB8AC3E}">
        <p14:creationId xmlns:p14="http://schemas.microsoft.com/office/powerpoint/2010/main" val="2085179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17</a:t>
            </a:fld>
            <a:endParaRPr lang="it-IT"/>
          </a:p>
        </p:txBody>
      </p:sp>
    </p:spTree>
    <p:extLst>
      <p:ext uri="{BB962C8B-B14F-4D97-AF65-F5344CB8AC3E}">
        <p14:creationId xmlns:p14="http://schemas.microsoft.com/office/powerpoint/2010/main" val="983051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18</a:t>
            </a:fld>
            <a:endParaRPr lang="it-IT"/>
          </a:p>
        </p:txBody>
      </p:sp>
    </p:spTree>
    <p:extLst>
      <p:ext uri="{BB962C8B-B14F-4D97-AF65-F5344CB8AC3E}">
        <p14:creationId xmlns:p14="http://schemas.microsoft.com/office/powerpoint/2010/main" val="98305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19</a:t>
            </a:fld>
            <a:endParaRPr lang="it-IT"/>
          </a:p>
        </p:txBody>
      </p:sp>
    </p:spTree>
    <p:extLst>
      <p:ext uri="{BB962C8B-B14F-4D97-AF65-F5344CB8AC3E}">
        <p14:creationId xmlns:p14="http://schemas.microsoft.com/office/powerpoint/2010/main" val="476947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20</a:t>
            </a:fld>
            <a:endParaRPr lang="it-IT"/>
          </a:p>
        </p:txBody>
      </p:sp>
    </p:spTree>
    <p:extLst>
      <p:ext uri="{BB962C8B-B14F-4D97-AF65-F5344CB8AC3E}">
        <p14:creationId xmlns:p14="http://schemas.microsoft.com/office/powerpoint/2010/main" val="421835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22</a:t>
            </a:fld>
            <a:endParaRPr lang="it-IT"/>
          </a:p>
        </p:txBody>
      </p:sp>
    </p:spTree>
    <p:extLst>
      <p:ext uri="{BB962C8B-B14F-4D97-AF65-F5344CB8AC3E}">
        <p14:creationId xmlns:p14="http://schemas.microsoft.com/office/powerpoint/2010/main" val="662386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23</a:t>
            </a:fld>
            <a:endParaRPr lang="it-IT"/>
          </a:p>
        </p:txBody>
      </p:sp>
    </p:spTree>
    <p:extLst>
      <p:ext uri="{BB962C8B-B14F-4D97-AF65-F5344CB8AC3E}">
        <p14:creationId xmlns:p14="http://schemas.microsoft.com/office/powerpoint/2010/main" val="212425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3</a:t>
            </a:fld>
            <a:endParaRPr lang="it-IT" dirty="0"/>
          </a:p>
        </p:txBody>
      </p:sp>
    </p:spTree>
    <p:extLst>
      <p:ext uri="{BB962C8B-B14F-4D97-AF65-F5344CB8AC3E}">
        <p14:creationId xmlns:p14="http://schemas.microsoft.com/office/powerpoint/2010/main" val="1993058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24</a:t>
            </a:fld>
            <a:endParaRPr lang="it-IT"/>
          </a:p>
        </p:txBody>
      </p:sp>
    </p:spTree>
    <p:extLst>
      <p:ext uri="{BB962C8B-B14F-4D97-AF65-F5344CB8AC3E}">
        <p14:creationId xmlns:p14="http://schemas.microsoft.com/office/powerpoint/2010/main" val="1991888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4</a:t>
            </a:fld>
            <a:endParaRPr lang="it-IT"/>
          </a:p>
        </p:txBody>
      </p:sp>
    </p:spTree>
    <p:extLst>
      <p:ext uri="{BB962C8B-B14F-4D97-AF65-F5344CB8AC3E}">
        <p14:creationId xmlns:p14="http://schemas.microsoft.com/office/powerpoint/2010/main" val="77058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5</a:t>
            </a:fld>
            <a:endParaRPr lang="it-IT"/>
          </a:p>
        </p:txBody>
      </p:sp>
    </p:spTree>
    <p:extLst>
      <p:ext uri="{BB962C8B-B14F-4D97-AF65-F5344CB8AC3E}">
        <p14:creationId xmlns:p14="http://schemas.microsoft.com/office/powerpoint/2010/main" val="102351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7</a:t>
            </a:fld>
            <a:endParaRPr lang="it-IT"/>
          </a:p>
        </p:txBody>
      </p:sp>
    </p:spTree>
    <p:extLst>
      <p:ext uri="{BB962C8B-B14F-4D97-AF65-F5344CB8AC3E}">
        <p14:creationId xmlns:p14="http://schemas.microsoft.com/office/powerpoint/2010/main" val="99228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8</a:t>
            </a:fld>
            <a:endParaRPr lang="it-IT"/>
          </a:p>
        </p:txBody>
      </p:sp>
    </p:spTree>
    <p:extLst>
      <p:ext uri="{BB962C8B-B14F-4D97-AF65-F5344CB8AC3E}">
        <p14:creationId xmlns:p14="http://schemas.microsoft.com/office/powerpoint/2010/main" val="190358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9</a:t>
            </a:fld>
            <a:endParaRPr lang="it-IT"/>
          </a:p>
        </p:txBody>
      </p:sp>
    </p:spTree>
    <p:extLst>
      <p:ext uri="{BB962C8B-B14F-4D97-AF65-F5344CB8AC3E}">
        <p14:creationId xmlns:p14="http://schemas.microsoft.com/office/powerpoint/2010/main" val="212425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10</a:t>
            </a:fld>
            <a:endParaRPr lang="it-IT"/>
          </a:p>
        </p:txBody>
      </p:sp>
    </p:spTree>
    <p:extLst>
      <p:ext uri="{BB962C8B-B14F-4D97-AF65-F5344CB8AC3E}">
        <p14:creationId xmlns:p14="http://schemas.microsoft.com/office/powerpoint/2010/main" val="212425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0F141-EBCB-E644-BB30-0503A878B9D9}" type="slidenum">
              <a:rPr lang="it-IT" smtClean="0"/>
              <a:t>11</a:t>
            </a:fld>
            <a:endParaRPr lang="it-IT"/>
          </a:p>
        </p:txBody>
      </p:sp>
    </p:spTree>
    <p:extLst>
      <p:ext uri="{BB962C8B-B14F-4D97-AF65-F5344CB8AC3E}">
        <p14:creationId xmlns:p14="http://schemas.microsoft.com/office/powerpoint/2010/main" val="1253189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90C2BE-8F56-4139-94FD-0F47BF1893EC}" type="datetimeFigureOut">
              <a:rPr lang="it-IT" smtClean="0"/>
              <a:t>08/01/18</a:t>
            </a:fld>
            <a:endParaRPr lang="it-IT"/>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183AEC-C5F7-48FC-A81B-485E47B1D3F8}" type="slidenum">
              <a:rPr lang="it-IT" smtClean="0"/>
              <a:t>‹n.›</a:t>
            </a:fld>
            <a:endParaRPr lang="it-IT"/>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 y="762"/>
            <a:ext cx="12190476" cy="6856476"/>
          </a:xfrm>
          <a:prstGeom prst="rect">
            <a:avLst/>
          </a:prstGeom>
        </p:spPr>
      </p:pic>
      <p:sp>
        <p:nvSpPr>
          <p:cNvPr id="8" name="TextBox 1"/>
          <p:cNvSpPr txBox="1"/>
          <p:nvPr userDrawn="1"/>
        </p:nvSpPr>
        <p:spPr>
          <a:xfrm>
            <a:off x="5104638" y="4877828"/>
            <a:ext cx="6807231" cy="1569660"/>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2400" b="0" baseline="0" noProof="0" dirty="0" smtClean="0">
                <a:solidFill>
                  <a:schemeClr val="bg1"/>
                </a:solidFill>
              </a:rPr>
              <a:t>APPEC</a:t>
            </a:r>
            <a:r>
              <a:rPr lang="en-GB" sz="2400" dirty="0" smtClean="0"/>
              <a:t> </a:t>
            </a:r>
            <a:r>
              <a:rPr lang="en-GB" sz="2400" dirty="0" smtClean="0">
                <a:solidFill>
                  <a:schemeClr val="bg1"/>
                </a:solidFill>
              </a:rPr>
              <a:t>Launch Event 2017 for the new European Physics Roadmap</a:t>
            </a:r>
            <a:r>
              <a:rPr lang="en-GB" sz="2400" b="0" baseline="0" noProof="0" dirty="0" smtClean="0">
                <a:solidFill>
                  <a:schemeClr val="bg1"/>
                </a:solidFill>
              </a:rPr>
              <a:t> </a:t>
            </a:r>
            <a:endParaRPr lang="en-GB" sz="2400" b="0" baseline="0" noProof="0" dirty="0" smtClean="0">
              <a:solidFill>
                <a:schemeClr val="bg1"/>
              </a:solidFill>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GB" sz="2400" b="0" baseline="0" noProof="0" dirty="0" smtClean="0">
              <a:solidFill>
                <a:schemeClr val="bg1"/>
              </a:solidFill>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2400" b="0" baseline="0" noProof="0" dirty="0" err="1" smtClean="0">
                <a:solidFill>
                  <a:schemeClr val="bg1"/>
                </a:solidFill>
              </a:rPr>
              <a:t>Bruxelles</a:t>
            </a:r>
            <a:r>
              <a:rPr lang="en-GB" sz="2400" b="0" baseline="0" noProof="0" dirty="0" smtClean="0">
                <a:solidFill>
                  <a:schemeClr val="bg1"/>
                </a:solidFill>
              </a:rPr>
              <a:t>, 9 January 2018</a:t>
            </a:r>
            <a:endParaRPr lang="en-GB" sz="2400" b="0" baseline="0" noProof="0" dirty="0" smtClean="0">
              <a:solidFill>
                <a:schemeClr val="bg1"/>
              </a:solidFill>
            </a:endParaRPr>
          </a:p>
        </p:txBody>
      </p:sp>
    </p:spTree>
    <p:extLst>
      <p:ext uri="{BB962C8B-B14F-4D97-AF65-F5344CB8AC3E}">
        <p14:creationId xmlns:p14="http://schemas.microsoft.com/office/powerpoint/2010/main" val="1932026371"/>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8AC"/>
                </a:solidFill>
              </a:defRPr>
            </a:lvl1pPr>
          </a:lstStyle>
          <a:p>
            <a:r>
              <a:rPr lang="en-US" dirty="0" smtClean="0"/>
              <a:t>Click to edit Master title style</a:t>
            </a:r>
            <a:endParaRPr lang="it-IT" dirty="0"/>
          </a:p>
        </p:txBody>
      </p:sp>
      <p:sp>
        <p:nvSpPr>
          <p:cNvPr id="3" name="Text Placeholder 2"/>
          <p:cNvSpPr>
            <a:spLocks noGrp="1"/>
          </p:cNvSpPr>
          <p:nvPr>
            <p:ph idx="1"/>
          </p:nvPr>
        </p:nvSpPr>
        <p:spPr>
          <a:xfrm>
            <a:off x="1371599" y="1704113"/>
            <a:ext cx="10598727" cy="412865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4" name="Rectangle 2"/>
          <p:cNvSpPr/>
          <p:nvPr userDrawn="1"/>
        </p:nvSpPr>
        <p:spPr>
          <a:xfrm>
            <a:off x="1371599" y="5905917"/>
            <a:ext cx="10598727" cy="860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en-GB" sz="2000" b="1" baseline="0" noProof="0" dirty="0" smtClean="0">
                <a:solidFill>
                  <a:srgbClr val="0068AC"/>
                </a:solidFill>
              </a:rPr>
              <a:t>APPEC</a:t>
            </a:r>
            <a:r>
              <a:rPr lang="en-GB" sz="2000" b="1" dirty="0" smtClean="0">
                <a:solidFill>
                  <a:srgbClr val="0068AC"/>
                </a:solidFill>
              </a:rPr>
              <a:t> Launch Event 2017 for the new European Physics Roadmap</a:t>
            </a:r>
            <a:r>
              <a:rPr lang="en-GB" sz="2000" b="1" baseline="0" noProof="0" dirty="0" smtClean="0">
                <a:solidFill>
                  <a:srgbClr val="0068AC"/>
                </a:solidFill>
              </a:rPr>
              <a:t> </a:t>
            </a:r>
            <a:endParaRPr lang="it-IT" sz="2000" b="1" dirty="0" smtClean="0">
              <a:solidFill>
                <a:srgbClr val="0068AC"/>
              </a:solidFill>
            </a:endParaRPr>
          </a:p>
          <a:p>
            <a:pPr algn="r"/>
            <a:r>
              <a:rPr lang="it-IT" sz="2000" b="0" dirty="0" smtClean="0">
                <a:solidFill>
                  <a:srgbClr val="0068AC"/>
                </a:solidFill>
              </a:rPr>
              <a:t>Bruxelles, 9 </a:t>
            </a:r>
            <a:r>
              <a:rPr lang="it-IT" sz="2000" b="0" dirty="0" err="1" smtClean="0">
                <a:solidFill>
                  <a:srgbClr val="0068AC"/>
                </a:solidFill>
              </a:rPr>
              <a:t>January</a:t>
            </a:r>
            <a:r>
              <a:rPr lang="it-IT" sz="2000" b="0" dirty="0" smtClean="0">
                <a:solidFill>
                  <a:srgbClr val="0068AC"/>
                </a:solidFill>
              </a:rPr>
              <a:t> 2018</a:t>
            </a:r>
            <a:endParaRPr lang="it-IT" sz="2000" b="0" dirty="0" smtClean="0">
              <a:solidFill>
                <a:srgbClr val="0068AC"/>
              </a:solidFill>
            </a:endParaRPr>
          </a:p>
        </p:txBody>
      </p:sp>
    </p:spTree>
    <p:extLst>
      <p:ext uri="{BB962C8B-B14F-4D97-AF65-F5344CB8AC3E}">
        <p14:creationId xmlns:p14="http://schemas.microsoft.com/office/powerpoint/2010/main" val="41036229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66256"/>
            <a:ext cx="10598726" cy="1371600"/>
          </a:xfrm>
          <a:prstGeom prst="rect">
            <a:avLst/>
          </a:prstGeom>
        </p:spPr>
        <p:txBody>
          <a:bodyPr vert="horz" lIns="91440" tIns="45720" rIns="91440" bIns="45720" rtlCol="0" anchor="ctr">
            <a:normAutofit/>
          </a:bodyPr>
          <a:lstStyle/>
          <a:p>
            <a:r>
              <a:rPr lang="en-US" dirty="0" smtClean="0"/>
              <a:t>Click to edit Master title style</a:t>
            </a:r>
            <a:endParaRPr lang="it-IT" dirty="0"/>
          </a:p>
        </p:txBody>
      </p:sp>
      <p:sp>
        <p:nvSpPr>
          <p:cNvPr id="3" name="Text Placeholder 2"/>
          <p:cNvSpPr>
            <a:spLocks noGrp="1"/>
          </p:cNvSpPr>
          <p:nvPr>
            <p:ph type="body" idx="1"/>
          </p:nvPr>
        </p:nvSpPr>
        <p:spPr>
          <a:xfrm>
            <a:off x="1371599" y="1704113"/>
            <a:ext cx="10598727" cy="412865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0476" cy="6856476"/>
          </a:xfrm>
          <a:prstGeom prst="rect">
            <a:avLst/>
          </a:prstGeom>
        </p:spPr>
      </p:pic>
    </p:spTree>
    <p:extLst>
      <p:ext uri="{BB962C8B-B14F-4D97-AF65-F5344CB8AC3E}">
        <p14:creationId xmlns:p14="http://schemas.microsoft.com/office/powerpoint/2010/main" val="92157496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b="1" kern="1200">
          <a:solidFill>
            <a:srgbClr val="0068AC"/>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2"/>
          <p:cNvSpPr txBox="1">
            <a:spLocks/>
          </p:cNvSpPr>
          <p:nvPr/>
        </p:nvSpPr>
        <p:spPr>
          <a:xfrm>
            <a:off x="0" y="2393237"/>
            <a:ext cx="6588625" cy="3621002"/>
          </a:xfrm>
          <a:prstGeom prst="rect">
            <a:avLst/>
          </a:prstGeom>
        </p:spPr>
        <p:txBody>
          <a:bodyPr vert="horz" lIns="91440" tIns="45720" rIns="91440" bIns="45720" rtlCol="0">
            <a:noAutofit/>
          </a:bodyPr>
          <a:lstStyle>
            <a:lvl1pPr marL="0" indent="0" algn="ctr" defTabSz="3429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lvl="0">
              <a:defRPr/>
            </a:pPr>
            <a:r>
              <a:rPr lang="en-GB" sz="5400" b="1" cap="all" dirty="0" err="1" smtClean="0">
                <a:solidFill>
                  <a:schemeClr val="bg1"/>
                </a:solidFill>
                <a:latin typeface="+mj-lt"/>
              </a:rPr>
              <a:t>esfri</a:t>
            </a:r>
            <a:r>
              <a:rPr lang="en-GB" sz="5400" b="1" cap="all" dirty="0" smtClean="0">
                <a:solidFill>
                  <a:schemeClr val="bg1"/>
                </a:solidFill>
                <a:latin typeface="+mj-lt"/>
              </a:rPr>
              <a:t> ACTIVITIES</a:t>
            </a:r>
          </a:p>
          <a:p>
            <a:pPr lvl="0">
              <a:defRPr/>
            </a:pPr>
            <a:endParaRPr lang="en-GB" sz="5400" b="1" cap="all" dirty="0" smtClean="0">
              <a:solidFill>
                <a:schemeClr val="bg1"/>
              </a:solidFill>
              <a:latin typeface="+mj-lt"/>
            </a:endParaRPr>
          </a:p>
          <a:p>
            <a:pPr lvl="0">
              <a:defRPr/>
            </a:pPr>
            <a:r>
              <a:rPr lang="en-GB" sz="3600" b="1" cap="all" dirty="0" smtClean="0">
                <a:solidFill>
                  <a:schemeClr val="bg1"/>
                </a:solidFill>
                <a:latin typeface="+mj-lt"/>
              </a:rPr>
              <a:t>G</a:t>
            </a:r>
            <a:r>
              <a:rPr lang="en-GB" sz="2800" b="1" cap="all" dirty="0" smtClean="0">
                <a:solidFill>
                  <a:schemeClr val="bg1"/>
                </a:solidFill>
                <a:latin typeface="+mj-lt"/>
              </a:rPr>
              <a:t>iorgio</a:t>
            </a:r>
            <a:r>
              <a:rPr lang="en-GB" sz="3600" b="1" cap="all" dirty="0" smtClean="0">
                <a:solidFill>
                  <a:schemeClr val="bg1"/>
                </a:solidFill>
                <a:latin typeface="+mj-lt"/>
              </a:rPr>
              <a:t> </a:t>
            </a:r>
            <a:r>
              <a:rPr lang="en-GB" sz="3600" b="1" cap="all" dirty="0" smtClean="0">
                <a:solidFill>
                  <a:schemeClr val="bg1"/>
                </a:solidFill>
                <a:latin typeface="+mj-lt"/>
              </a:rPr>
              <a:t>R</a:t>
            </a:r>
            <a:r>
              <a:rPr lang="en-GB" sz="2800" b="1" cap="all" dirty="0" smtClean="0">
                <a:solidFill>
                  <a:schemeClr val="bg1"/>
                </a:solidFill>
                <a:latin typeface="+mj-lt"/>
              </a:rPr>
              <a:t>OSSI</a:t>
            </a:r>
          </a:p>
        </p:txBody>
      </p:sp>
    </p:spTree>
    <p:extLst>
      <p:ext uri="{BB962C8B-B14F-4D97-AF65-F5344CB8AC3E}">
        <p14:creationId xmlns:p14="http://schemas.microsoft.com/office/powerpoint/2010/main" val="28765592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4230069" cy="4770537"/>
          </a:xfrm>
          <a:prstGeom prst="rect">
            <a:avLst/>
          </a:prstGeom>
        </p:spPr>
        <p:txBody>
          <a:bodyPr wrap="none">
            <a:spAutoFit/>
          </a:bodyPr>
          <a:lstStyle/>
          <a:p>
            <a:pPr fontAlgn="auto">
              <a:spcAft>
                <a:spcPts val="0"/>
              </a:spcAft>
            </a:pPr>
            <a:r>
              <a:rPr lang="en-GB" sz="4400" b="1" dirty="0" smtClean="0">
                <a:solidFill>
                  <a:srgbClr val="0068AC"/>
                </a:solidFill>
                <a:latin typeface="+mj-lt"/>
                <a:ea typeface="Calibri" charset="0"/>
                <a:cs typeface="Calibri" charset="0"/>
              </a:rPr>
              <a:t>ESFRI </a:t>
            </a:r>
            <a:r>
              <a:rPr lang="en-GB" sz="4400" b="1" dirty="0" smtClean="0">
                <a:solidFill>
                  <a:srgbClr val="0068AC"/>
                </a:solidFill>
                <a:latin typeface="+mj-lt"/>
                <a:ea typeface="Calibri" charset="0"/>
                <a:cs typeface="Calibri" charset="0"/>
              </a:rPr>
              <a:t>LANDSCAPE</a:t>
            </a:r>
          </a:p>
          <a:p>
            <a:pPr fontAlgn="auto">
              <a:spcAft>
                <a:spcPts val="0"/>
              </a:spcAft>
            </a:pPr>
            <a:endParaRPr lang="en-GB" sz="4400" b="1" dirty="0">
              <a:solidFill>
                <a:srgbClr val="0068AC"/>
              </a:solidFill>
              <a:latin typeface="+mj-lt"/>
              <a:ea typeface="Calibri" charset="0"/>
              <a:cs typeface="Calibri" charset="0"/>
            </a:endParaRPr>
          </a:p>
          <a:p>
            <a:pPr fontAlgn="auto">
              <a:spcAft>
                <a:spcPts val="0"/>
              </a:spcAft>
            </a:pPr>
            <a:r>
              <a:rPr lang="en-GB" sz="3600" b="1" dirty="0" err="1">
                <a:solidFill>
                  <a:srgbClr val="0068AC"/>
                </a:solidFill>
                <a:latin typeface="+mj-lt"/>
                <a:ea typeface="Calibri" charset="0"/>
                <a:cs typeface="Calibri" charset="0"/>
              </a:rPr>
              <a:t>A</a:t>
            </a:r>
            <a:r>
              <a:rPr lang="en-GB" sz="3600" b="1" dirty="0" err="1" smtClean="0">
                <a:solidFill>
                  <a:srgbClr val="0068AC"/>
                </a:solidFill>
                <a:latin typeface="+mj-lt"/>
                <a:ea typeface="Calibri" charset="0"/>
                <a:cs typeface="Calibri" charset="0"/>
              </a:rPr>
              <a:t>stroparticle</a:t>
            </a:r>
            <a:r>
              <a:rPr lang="en-GB" sz="3600" b="1" dirty="0" smtClean="0">
                <a:solidFill>
                  <a:srgbClr val="0068AC"/>
                </a:solidFill>
                <a:latin typeface="+mj-lt"/>
                <a:ea typeface="Calibri" charset="0"/>
                <a:cs typeface="Calibri" charset="0"/>
              </a:rPr>
              <a:t> Physics</a:t>
            </a:r>
          </a:p>
          <a:p>
            <a:pPr fontAlgn="auto">
              <a:spcAft>
                <a:spcPts val="0"/>
              </a:spcAft>
            </a:pPr>
            <a:r>
              <a:rPr lang="en-GB" sz="3600" b="1" dirty="0" smtClean="0">
                <a:solidFill>
                  <a:srgbClr val="0068AC"/>
                </a:solidFill>
                <a:latin typeface="+mj-lt"/>
                <a:ea typeface="Calibri" charset="0"/>
                <a:cs typeface="Calibri" charset="0"/>
              </a:rPr>
              <a:t>and Astronomy</a:t>
            </a:r>
          </a:p>
          <a:p>
            <a:pPr fontAlgn="auto">
              <a:spcAft>
                <a:spcPts val="0"/>
              </a:spcAft>
            </a:pPr>
            <a:endParaRPr lang="en-GB" sz="3600" b="1" dirty="0">
              <a:solidFill>
                <a:srgbClr val="0068AC"/>
              </a:solidFill>
              <a:latin typeface="+mj-lt"/>
              <a:ea typeface="Calibri" charset="0"/>
              <a:cs typeface="Calibri" charset="0"/>
            </a:endParaRPr>
          </a:p>
          <a:p>
            <a:pPr fontAlgn="auto">
              <a:spcAft>
                <a:spcPts val="0"/>
              </a:spcAft>
            </a:pPr>
            <a:endParaRPr lang="en-GB" sz="3600" b="1" dirty="0" smtClean="0">
              <a:solidFill>
                <a:srgbClr val="0068AC"/>
              </a:solidFill>
              <a:latin typeface="+mj-lt"/>
              <a:ea typeface="Calibri" charset="0"/>
              <a:cs typeface="Calibri" charset="0"/>
            </a:endParaRPr>
          </a:p>
          <a:p>
            <a:pPr fontAlgn="auto">
              <a:spcAft>
                <a:spcPts val="0"/>
              </a:spcAft>
            </a:pPr>
            <a:endParaRPr lang="en-GB" sz="3600" b="1" dirty="0">
              <a:solidFill>
                <a:srgbClr val="0068AC"/>
              </a:solidFill>
              <a:latin typeface="+mj-lt"/>
              <a:ea typeface="Calibri" charset="0"/>
              <a:cs typeface="Calibri" charset="0"/>
            </a:endParaRPr>
          </a:p>
          <a:p>
            <a:pPr fontAlgn="auto">
              <a:spcAft>
                <a:spcPts val="0"/>
              </a:spcAft>
            </a:pPr>
            <a:r>
              <a:rPr lang="en-GB" sz="3600" b="1" smtClean="0">
                <a:solidFill>
                  <a:srgbClr val="0068AC"/>
                </a:solidFill>
                <a:latin typeface="+mj-lt"/>
                <a:ea typeface="Calibri" charset="0"/>
                <a:cs typeface="Calibri" charset="0"/>
              </a:rPr>
              <a:t>ASTERICS </a:t>
            </a:r>
            <a:r>
              <a:rPr lang="en-GB" sz="3600" b="1" dirty="0" smtClean="0">
                <a:solidFill>
                  <a:srgbClr val="0068AC"/>
                </a:solidFill>
                <a:latin typeface="+mj-lt"/>
                <a:ea typeface="Calibri" charset="0"/>
                <a:cs typeface="Calibri" charset="0"/>
              </a:rPr>
              <a:t>cluster</a:t>
            </a:r>
            <a:endParaRPr lang="en-GB" sz="3600" b="1" dirty="0">
              <a:solidFill>
                <a:srgbClr val="0068AC"/>
              </a:solidFill>
              <a:latin typeface="+mj-lt"/>
              <a:ea typeface="Calibri" charset="0"/>
              <a:cs typeface="Calibri" charset="0"/>
            </a:endParaRPr>
          </a:p>
        </p:txBody>
      </p:sp>
      <p:pic>
        <p:nvPicPr>
          <p:cNvPr id="2" name="Immagine 1"/>
          <p:cNvPicPr>
            <a:picLocks noChangeAspect="1"/>
          </p:cNvPicPr>
          <p:nvPr/>
        </p:nvPicPr>
        <p:blipFill>
          <a:blip r:embed="rId3"/>
          <a:stretch>
            <a:fillRect/>
          </a:stretch>
        </p:blipFill>
        <p:spPr>
          <a:xfrm>
            <a:off x="5355784" y="0"/>
            <a:ext cx="6836216" cy="6858000"/>
          </a:xfrm>
          <a:prstGeom prst="rect">
            <a:avLst/>
          </a:prstGeom>
        </p:spPr>
      </p:pic>
      <p:pic>
        <p:nvPicPr>
          <p:cNvPr id="4" name="Immagine 3"/>
          <p:cNvPicPr>
            <a:picLocks noChangeAspect="1"/>
          </p:cNvPicPr>
          <p:nvPr/>
        </p:nvPicPr>
        <p:blipFill>
          <a:blip r:embed="rId4"/>
          <a:stretch>
            <a:fillRect/>
          </a:stretch>
        </p:blipFill>
        <p:spPr>
          <a:xfrm>
            <a:off x="3527379" y="5207000"/>
            <a:ext cx="1879600" cy="1651000"/>
          </a:xfrm>
          <a:prstGeom prst="rect">
            <a:avLst/>
          </a:prstGeom>
        </p:spPr>
      </p:pic>
    </p:spTree>
    <p:extLst>
      <p:ext uri="{BB962C8B-B14F-4D97-AF65-F5344CB8AC3E}">
        <p14:creationId xmlns:p14="http://schemas.microsoft.com/office/powerpoint/2010/main" val="86388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386592" y="5849257"/>
            <a:ext cx="7722278" cy="97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p:cNvSpPr/>
          <p:nvPr/>
        </p:nvSpPr>
        <p:spPr>
          <a:xfrm>
            <a:off x="6063668" y="0"/>
            <a:ext cx="12415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rot="5400000">
            <a:off x="4029851" y="2157205"/>
            <a:ext cx="4602404" cy="461665"/>
          </a:xfrm>
          <a:prstGeom prst="rect">
            <a:avLst/>
          </a:prstGeom>
          <a:noFill/>
        </p:spPr>
        <p:txBody>
          <a:bodyPr wrap="none" rtlCol="0">
            <a:spAutoFit/>
          </a:bodyPr>
          <a:lstStyle/>
          <a:p>
            <a:r>
              <a:rPr lang="it-IT" sz="2400" i="1" dirty="0" err="1" smtClean="0">
                <a:solidFill>
                  <a:schemeClr val="bg1"/>
                </a:solidFill>
              </a:rPr>
              <a:t>Two</a:t>
            </a:r>
            <a:r>
              <a:rPr lang="it-IT" sz="2400" i="1" dirty="0" smtClean="0">
                <a:solidFill>
                  <a:schemeClr val="bg1"/>
                </a:solidFill>
              </a:rPr>
              <a:t> </a:t>
            </a:r>
            <a:r>
              <a:rPr lang="it-IT" sz="2400" i="1" dirty="0" err="1" smtClean="0">
                <a:solidFill>
                  <a:schemeClr val="bg1"/>
                </a:solidFill>
              </a:rPr>
              <a:t>sites</a:t>
            </a:r>
            <a:r>
              <a:rPr lang="it-IT" sz="2400" i="1" dirty="0" smtClean="0">
                <a:solidFill>
                  <a:schemeClr val="bg1"/>
                </a:solidFill>
              </a:rPr>
              <a:t> </a:t>
            </a:r>
            <a:r>
              <a:rPr lang="it-IT" sz="2400" i="1" dirty="0" smtClean="0">
                <a:solidFill>
                  <a:schemeClr val="bg1"/>
                </a:solidFill>
              </a:rPr>
              <a:t>under </a:t>
            </a:r>
            <a:r>
              <a:rPr lang="it-IT" sz="2400" i="1" dirty="0" err="1" smtClean="0">
                <a:solidFill>
                  <a:schemeClr val="bg1"/>
                </a:solidFill>
              </a:rPr>
              <a:t>construction</a:t>
            </a:r>
            <a:r>
              <a:rPr lang="it-IT" sz="2400" i="1" dirty="0" smtClean="0">
                <a:solidFill>
                  <a:schemeClr val="bg1"/>
                </a:solidFill>
              </a:rPr>
              <a:t>, </a:t>
            </a:r>
            <a:r>
              <a:rPr lang="it-IT" sz="2400" i="1" dirty="0" smtClean="0">
                <a:solidFill>
                  <a:schemeClr val="bg1"/>
                </a:solidFill>
              </a:rPr>
              <a:t>2016</a:t>
            </a:r>
            <a:endParaRPr lang="it-IT" sz="2400" i="1" dirty="0">
              <a:solidFill>
                <a:schemeClr val="bg1"/>
              </a:solidFill>
            </a:endParaRPr>
          </a:p>
        </p:txBody>
      </p:sp>
      <p:sp>
        <p:nvSpPr>
          <p:cNvPr id="17" name="CasellaDiTesto 16"/>
          <p:cNvSpPr txBox="1"/>
          <p:nvPr/>
        </p:nvSpPr>
        <p:spPr>
          <a:xfrm rot="16200000">
            <a:off x="3603156" y="3181648"/>
            <a:ext cx="6849212" cy="461665"/>
          </a:xfrm>
          <a:prstGeom prst="rect">
            <a:avLst/>
          </a:prstGeom>
          <a:noFill/>
        </p:spPr>
        <p:txBody>
          <a:bodyPr wrap="square" rtlCol="0">
            <a:spAutoFit/>
          </a:bodyPr>
          <a:lstStyle/>
          <a:p>
            <a:r>
              <a:rPr lang="it-IT" sz="2400" i="1" dirty="0" err="1" smtClean="0">
                <a:solidFill>
                  <a:schemeClr val="bg1"/>
                </a:solidFill>
              </a:rPr>
              <a:t>One</a:t>
            </a:r>
            <a:r>
              <a:rPr lang="it-IT" sz="2400" i="1" dirty="0" smtClean="0">
                <a:solidFill>
                  <a:schemeClr val="bg1"/>
                </a:solidFill>
              </a:rPr>
              <a:t> site </a:t>
            </a:r>
            <a:r>
              <a:rPr lang="it-IT" sz="2400" i="1" dirty="0">
                <a:solidFill>
                  <a:schemeClr val="bg1"/>
                </a:solidFill>
              </a:rPr>
              <a:t>under </a:t>
            </a:r>
            <a:r>
              <a:rPr lang="it-IT" sz="2400" i="1" dirty="0" err="1">
                <a:solidFill>
                  <a:schemeClr val="bg1"/>
                </a:solidFill>
              </a:rPr>
              <a:t>construction</a:t>
            </a:r>
            <a:r>
              <a:rPr lang="it-IT" sz="2400" i="1" dirty="0">
                <a:solidFill>
                  <a:schemeClr val="bg1"/>
                </a:solidFill>
              </a:rPr>
              <a:t>, </a:t>
            </a:r>
            <a:r>
              <a:rPr lang="it-IT" sz="2400" i="1" dirty="0" smtClean="0">
                <a:solidFill>
                  <a:schemeClr val="bg1"/>
                </a:solidFill>
              </a:rPr>
              <a:t>2008</a:t>
            </a:r>
            <a:endParaRPr lang="it-IT" sz="2400" i="1" dirty="0">
              <a:solidFill>
                <a:schemeClr val="bg1"/>
              </a:solidFill>
            </a:endParaRPr>
          </a:p>
        </p:txBody>
      </p:sp>
      <p:pic>
        <p:nvPicPr>
          <p:cNvPr id="3" name="Immagine 2"/>
          <p:cNvPicPr>
            <a:picLocks noChangeAspect="1"/>
          </p:cNvPicPr>
          <p:nvPr/>
        </p:nvPicPr>
        <p:blipFill>
          <a:blip r:embed="rId3"/>
          <a:stretch>
            <a:fillRect/>
          </a:stretch>
        </p:blipFill>
        <p:spPr>
          <a:xfrm>
            <a:off x="1195049" y="0"/>
            <a:ext cx="4736669" cy="6858000"/>
          </a:xfrm>
          <a:prstGeom prst="rect">
            <a:avLst/>
          </a:prstGeom>
        </p:spPr>
      </p:pic>
      <p:pic>
        <p:nvPicPr>
          <p:cNvPr id="4" name="Immagine 3"/>
          <p:cNvPicPr>
            <a:picLocks noChangeAspect="1"/>
          </p:cNvPicPr>
          <p:nvPr/>
        </p:nvPicPr>
        <p:blipFill>
          <a:blip r:embed="rId4"/>
          <a:stretch>
            <a:fillRect/>
          </a:stretch>
        </p:blipFill>
        <p:spPr>
          <a:xfrm>
            <a:off x="7417195" y="-13806"/>
            <a:ext cx="4733393" cy="6858000"/>
          </a:xfrm>
          <a:prstGeom prst="rect">
            <a:avLst/>
          </a:prstGeom>
        </p:spPr>
      </p:pic>
    </p:spTree>
    <p:extLst>
      <p:ext uri="{BB962C8B-B14F-4D97-AF65-F5344CB8AC3E}">
        <p14:creationId xmlns:p14="http://schemas.microsoft.com/office/powerpoint/2010/main" val="93409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6022107" y="0"/>
            <a:ext cx="12415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rot="5400000">
            <a:off x="3940215" y="2223180"/>
            <a:ext cx="4698584" cy="461665"/>
          </a:xfrm>
          <a:prstGeom prst="rect">
            <a:avLst/>
          </a:prstGeom>
          <a:noFill/>
        </p:spPr>
        <p:txBody>
          <a:bodyPr wrap="none" rtlCol="0">
            <a:spAutoFit/>
          </a:bodyPr>
          <a:lstStyle/>
          <a:p>
            <a:r>
              <a:rPr lang="it-IT" sz="2400" i="1" dirty="0" smtClean="0">
                <a:solidFill>
                  <a:schemeClr val="bg1"/>
                </a:solidFill>
              </a:rPr>
              <a:t>Single </a:t>
            </a:r>
            <a:r>
              <a:rPr lang="it-IT" sz="2400" i="1" dirty="0" smtClean="0">
                <a:solidFill>
                  <a:schemeClr val="bg1"/>
                </a:solidFill>
              </a:rPr>
              <a:t>site</a:t>
            </a:r>
            <a:r>
              <a:rPr lang="it-IT" sz="2400" i="1" dirty="0" smtClean="0">
                <a:solidFill>
                  <a:schemeClr val="bg1"/>
                </a:solidFill>
              </a:rPr>
              <a:t> </a:t>
            </a:r>
            <a:r>
              <a:rPr lang="it-IT" sz="2400" i="1" dirty="0" smtClean="0">
                <a:solidFill>
                  <a:schemeClr val="bg1"/>
                </a:solidFill>
              </a:rPr>
              <a:t>under </a:t>
            </a:r>
            <a:r>
              <a:rPr lang="it-IT" sz="2400" i="1" dirty="0" err="1" smtClean="0">
                <a:solidFill>
                  <a:schemeClr val="bg1"/>
                </a:solidFill>
              </a:rPr>
              <a:t>construction</a:t>
            </a:r>
            <a:r>
              <a:rPr lang="it-IT" sz="2400" i="1" dirty="0" smtClean="0">
                <a:solidFill>
                  <a:schemeClr val="bg1"/>
                </a:solidFill>
              </a:rPr>
              <a:t>, </a:t>
            </a:r>
            <a:r>
              <a:rPr lang="it-IT" sz="2400" i="1" dirty="0" smtClean="0">
                <a:solidFill>
                  <a:schemeClr val="bg1"/>
                </a:solidFill>
              </a:rPr>
              <a:t>2006</a:t>
            </a:r>
            <a:endParaRPr lang="it-IT" sz="2400" i="1" dirty="0">
              <a:solidFill>
                <a:schemeClr val="bg1"/>
              </a:solidFill>
            </a:endParaRPr>
          </a:p>
        </p:txBody>
      </p:sp>
      <p:sp>
        <p:nvSpPr>
          <p:cNvPr id="10" name="CasellaDiTesto 9"/>
          <p:cNvSpPr txBox="1"/>
          <p:nvPr/>
        </p:nvSpPr>
        <p:spPr>
          <a:xfrm rot="16200000">
            <a:off x="3561595" y="3181648"/>
            <a:ext cx="6849212" cy="461665"/>
          </a:xfrm>
          <a:prstGeom prst="rect">
            <a:avLst/>
          </a:prstGeom>
          <a:noFill/>
        </p:spPr>
        <p:txBody>
          <a:bodyPr wrap="square" rtlCol="0">
            <a:spAutoFit/>
          </a:bodyPr>
          <a:lstStyle/>
          <a:p>
            <a:r>
              <a:rPr lang="it-IT" sz="2400" i="1" dirty="0" err="1" smtClean="0">
                <a:solidFill>
                  <a:schemeClr val="bg1"/>
                </a:solidFill>
              </a:rPr>
              <a:t>Two</a:t>
            </a:r>
            <a:r>
              <a:rPr lang="it-IT" sz="2400" i="1" dirty="0" smtClean="0">
                <a:solidFill>
                  <a:schemeClr val="bg1"/>
                </a:solidFill>
              </a:rPr>
              <a:t> </a:t>
            </a:r>
            <a:r>
              <a:rPr lang="it-IT" sz="2400" i="1" dirty="0" err="1" smtClean="0">
                <a:solidFill>
                  <a:schemeClr val="bg1"/>
                </a:solidFill>
              </a:rPr>
              <a:t>sites</a:t>
            </a:r>
            <a:r>
              <a:rPr lang="it-IT" sz="2400" i="1" dirty="0" smtClean="0">
                <a:solidFill>
                  <a:schemeClr val="bg1"/>
                </a:solidFill>
              </a:rPr>
              <a:t>  under </a:t>
            </a:r>
            <a:r>
              <a:rPr lang="it-IT" sz="2400" i="1" dirty="0" err="1" smtClean="0">
                <a:solidFill>
                  <a:schemeClr val="bg1"/>
                </a:solidFill>
              </a:rPr>
              <a:t>construction</a:t>
            </a:r>
            <a:r>
              <a:rPr lang="it-IT" sz="2400" i="1" dirty="0" smtClean="0">
                <a:solidFill>
                  <a:schemeClr val="bg1"/>
                </a:solidFill>
              </a:rPr>
              <a:t>, 2006</a:t>
            </a:r>
            <a:endParaRPr lang="it-IT" sz="2400" i="1" dirty="0">
              <a:solidFill>
                <a:schemeClr val="bg1"/>
              </a:solidFill>
            </a:endParaRPr>
          </a:p>
        </p:txBody>
      </p:sp>
      <p:pic>
        <p:nvPicPr>
          <p:cNvPr id="2" name="Immagine 1"/>
          <p:cNvPicPr>
            <a:picLocks noChangeAspect="1"/>
          </p:cNvPicPr>
          <p:nvPr/>
        </p:nvPicPr>
        <p:blipFill>
          <a:blip r:embed="rId2"/>
          <a:stretch>
            <a:fillRect/>
          </a:stretch>
        </p:blipFill>
        <p:spPr>
          <a:xfrm>
            <a:off x="7458095" y="0"/>
            <a:ext cx="4733905" cy="6858000"/>
          </a:xfrm>
          <a:prstGeom prst="rect">
            <a:avLst/>
          </a:prstGeom>
        </p:spPr>
      </p:pic>
      <p:pic>
        <p:nvPicPr>
          <p:cNvPr id="5" name="Immagine 4"/>
          <p:cNvPicPr>
            <a:picLocks noChangeAspect="1"/>
          </p:cNvPicPr>
          <p:nvPr/>
        </p:nvPicPr>
        <p:blipFill>
          <a:blip r:embed="rId3"/>
          <a:stretch>
            <a:fillRect/>
          </a:stretch>
        </p:blipFill>
        <p:spPr>
          <a:xfrm>
            <a:off x="1222655" y="0"/>
            <a:ext cx="4746171" cy="6858000"/>
          </a:xfrm>
          <a:prstGeom prst="rect">
            <a:avLst/>
          </a:prstGeom>
        </p:spPr>
      </p:pic>
    </p:spTree>
    <p:extLst>
      <p:ext uri="{BB962C8B-B14F-4D97-AF65-F5344CB8AC3E}">
        <p14:creationId xmlns:p14="http://schemas.microsoft.com/office/powerpoint/2010/main" val="147009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429936" y="-7308"/>
            <a:ext cx="4864506" cy="6858000"/>
          </a:xfrm>
          <a:prstGeom prst="rect">
            <a:avLst/>
          </a:prstGeom>
        </p:spPr>
      </p:pic>
      <p:sp>
        <p:nvSpPr>
          <p:cNvPr id="5" name="Rettangolo 4"/>
          <p:cNvSpPr/>
          <p:nvPr/>
        </p:nvSpPr>
        <p:spPr>
          <a:xfrm>
            <a:off x="4908176" y="5741894"/>
            <a:ext cx="7140389" cy="1021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6146473" y="-16933"/>
            <a:ext cx="1252693" cy="6875395"/>
          </a:xfrm>
          <a:prstGeom prst="rect">
            <a:avLst/>
          </a:prstGeom>
          <a:solidFill>
            <a:srgbClr val="77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60000"/>
                  <a:lumOff val="40000"/>
                </a:schemeClr>
              </a:solidFill>
            </a:endParaRPr>
          </a:p>
        </p:txBody>
      </p:sp>
      <p:sp>
        <p:nvSpPr>
          <p:cNvPr id="7" name="CasellaDiTesto 6"/>
          <p:cNvSpPr txBox="1"/>
          <p:nvPr/>
        </p:nvSpPr>
        <p:spPr>
          <a:xfrm rot="16200000">
            <a:off x="4223750" y="3729688"/>
            <a:ext cx="5794958" cy="461665"/>
          </a:xfrm>
          <a:prstGeom prst="rect">
            <a:avLst/>
          </a:prstGeom>
          <a:noFill/>
        </p:spPr>
        <p:txBody>
          <a:bodyPr wrap="square" rtlCol="0">
            <a:spAutoFit/>
          </a:bodyPr>
          <a:lstStyle/>
          <a:p>
            <a:r>
              <a:rPr lang="it-IT" sz="2400" i="1" dirty="0" err="1">
                <a:solidFill>
                  <a:schemeClr val="bg1"/>
                </a:solidFill>
              </a:rPr>
              <a:t>One</a:t>
            </a:r>
            <a:r>
              <a:rPr lang="it-IT" sz="2400" i="1" dirty="0">
                <a:solidFill>
                  <a:schemeClr val="bg1"/>
                </a:solidFill>
              </a:rPr>
              <a:t> site under </a:t>
            </a:r>
            <a:r>
              <a:rPr lang="it-IT" sz="2400" i="1" dirty="0" err="1">
                <a:solidFill>
                  <a:schemeClr val="bg1"/>
                </a:solidFill>
              </a:rPr>
              <a:t>construction</a:t>
            </a:r>
            <a:r>
              <a:rPr lang="it-IT" sz="2400" i="1" dirty="0">
                <a:solidFill>
                  <a:schemeClr val="bg1"/>
                </a:solidFill>
              </a:rPr>
              <a:t>, </a:t>
            </a:r>
            <a:r>
              <a:rPr lang="it-IT" sz="2400" i="1" dirty="0" smtClean="0">
                <a:solidFill>
                  <a:schemeClr val="bg1"/>
                </a:solidFill>
              </a:rPr>
              <a:t>2016</a:t>
            </a:r>
            <a:endParaRPr lang="it-IT" sz="2400" i="1" dirty="0">
              <a:solidFill>
                <a:schemeClr val="bg1"/>
              </a:solidFill>
            </a:endParaRPr>
          </a:p>
        </p:txBody>
      </p:sp>
      <p:sp>
        <p:nvSpPr>
          <p:cNvPr id="8" name="CasellaDiTesto 7"/>
          <p:cNvSpPr txBox="1"/>
          <p:nvPr/>
        </p:nvSpPr>
        <p:spPr>
          <a:xfrm rot="5400000">
            <a:off x="5199029" y="994820"/>
            <a:ext cx="2469779" cy="523220"/>
          </a:xfrm>
          <a:prstGeom prst="rect">
            <a:avLst/>
          </a:prstGeom>
          <a:noFill/>
        </p:spPr>
        <p:txBody>
          <a:bodyPr wrap="none" rtlCol="0">
            <a:spAutoFit/>
          </a:bodyPr>
          <a:lstStyle/>
          <a:p>
            <a:r>
              <a:rPr lang="it-IT" sz="2800" i="1" dirty="0">
                <a:solidFill>
                  <a:schemeClr val="tx1">
                    <a:lumMod val="65000"/>
                    <a:lumOff val="35000"/>
                  </a:schemeClr>
                </a:solidFill>
              </a:rPr>
              <a:t>e</a:t>
            </a:r>
            <a:r>
              <a:rPr lang="it-IT" sz="2800" i="1" dirty="0" smtClean="0">
                <a:solidFill>
                  <a:schemeClr val="tx1">
                    <a:lumMod val="65000"/>
                    <a:lumOff val="35000"/>
                  </a:schemeClr>
                </a:solidFill>
              </a:rPr>
              <a:t>-</a:t>
            </a:r>
            <a:r>
              <a:rPr lang="it-IT" sz="2800" i="1" dirty="0" err="1" smtClean="0">
                <a:solidFill>
                  <a:schemeClr val="tx1">
                    <a:lumMod val="65000"/>
                    <a:lumOff val="35000"/>
                  </a:schemeClr>
                </a:solidFill>
              </a:rPr>
              <a:t>Infrastructure</a:t>
            </a:r>
            <a:endParaRPr lang="it-IT" sz="2800" i="1" dirty="0">
              <a:solidFill>
                <a:schemeClr val="tx1">
                  <a:lumMod val="65000"/>
                  <a:lumOff val="35000"/>
                </a:schemeClr>
              </a:solidFill>
            </a:endParaRPr>
          </a:p>
        </p:txBody>
      </p:sp>
      <p:pic>
        <p:nvPicPr>
          <p:cNvPr id="4" name="Immagine 3"/>
          <p:cNvPicPr>
            <a:picLocks noChangeAspect="1"/>
          </p:cNvPicPr>
          <p:nvPr/>
        </p:nvPicPr>
        <p:blipFill>
          <a:blip r:embed="rId4"/>
          <a:stretch>
            <a:fillRect/>
          </a:stretch>
        </p:blipFill>
        <p:spPr>
          <a:xfrm>
            <a:off x="7449689" y="0"/>
            <a:ext cx="4742311" cy="6858000"/>
          </a:xfrm>
          <a:prstGeom prst="rect">
            <a:avLst/>
          </a:prstGeom>
        </p:spPr>
      </p:pic>
    </p:spTree>
    <p:extLst>
      <p:ext uri="{BB962C8B-B14F-4D97-AF65-F5344CB8AC3E}">
        <p14:creationId xmlns:p14="http://schemas.microsoft.com/office/powerpoint/2010/main" val="10034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87127"/>
            <a:ext cx="10483458" cy="1138773"/>
          </a:xfrm>
          <a:prstGeom prst="rect">
            <a:avLst/>
          </a:prstGeom>
        </p:spPr>
        <p:txBody>
          <a:bodyPr wrap="none">
            <a:spAutoFit/>
          </a:bodyPr>
          <a:lstStyle/>
          <a:p>
            <a:pPr fontAlgn="auto">
              <a:spcAft>
                <a:spcPts val="0"/>
              </a:spcAft>
            </a:pPr>
            <a:r>
              <a:rPr lang="en-GB" sz="4000" b="1" dirty="0">
                <a:solidFill>
                  <a:srgbClr val="0068AC"/>
                </a:solidFill>
                <a:latin typeface="+mj-lt"/>
                <a:ea typeface="Calibri" charset="0"/>
                <a:cs typeface="Calibri" charset="0"/>
              </a:rPr>
              <a:t>INVESTMENT STRATEGIES IN e-INFRASTRUCTURES</a:t>
            </a:r>
          </a:p>
          <a:p>
            <a:r>
              <a:rPr lang="it-IT" sz="2800" i="1" dirty="0">
                <a:solidFill>
                  <a:srgbClr val="0068AC"/>
                </a:solidFill>
              </a:rPr>
              <a:t>Ad hoc</a:t>
            </a:r>
            <a:r>
              <a:rPr lang="it-IT" sz="2800" dirty="0">
                <a:solidFill>
                  <a:srgbClr val="0068AC"/>
                </a:solidFill>
              </a:rPr>
              <a:t> </a:t>
            </a:r>
            <a:r>
              <a:rPr lang="it-IT" sz="2800" dirty="0" err="1">
                <a:solidFill>
                  <a:srgbClr val="0068AC"/>
                </a:solidFill>
              </a:rPr>
              <a:t>Working</a:t>
            </a:r>
            <a:r>
              <a:rPr lang="it-IT" sz="2800" dirty="0">
                <a:solidFill>
                  <a:srgbClr val="0068AC"/>
                </a:solidFill>
              </a:rPr>
              <a:t> Group on e-INFRA</a:t>
            </a:r>
            <a:endParaRPr lang="it-IT" sz="2800" i="1" dirty="0">
              <a:solidFill>
                <a:srgbClr val="0068AC"/>
              </a:solidFill>
            </a:endParaRPr>
          </a:p>
        </p:txBody>
      </p:sp>
      <p:sp>
        <p:nvSpPr>
          <p:cNvPr id="5" name="Text Placeholder 2"/>
          <p:cNvSpPr txBox="1">
            <a:spLocks/>
          </p:cNvSpPr>
          <p:nvPr/>
        </p:nvSpPr>
        <p:spPr>
          <a:xfrm>
            <a:off x="1161007" y="1595044"/>
            <a:ext cx="7521431" cy="5017903"/>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sz="2000" dirty="0">
                <a:solidFill>
                  <a:schemeClr val="accent5">
                    <a:lumMod val="50000"/>
                  </a:schemeClr>
                </a:solidFill>
              </a:rPr>
              <a:t>The </a:t>
            </a:r>
            <a:r>
              <a:rPr lang="it-IT" sz="2000" dirty="0" err="1">
                <a:solidFill>
                  <a:schemeClr val="accent5">
                    <a:lumMod val="50000"/>
                  </a:schemeClr>
                </a:solidFill>
              </a:rPr>
              <a:t>Working</a:t>
            </a:r>
            <a:r>
              <a:rPr lang="it-IT" sz="2000" dirty="0">
                <a:solidFill>
                  <a:schemeClr val="accent5">
                    <a:lumMod val="50000"/>
                  </a:schemeClr>
                </a:solidFill>
              </a:rPr>
              <a:t> Group on </a:t>
            </a:r>
            <a:r>
              <a:rPr lang="it-IT" sz="2000" dirty="0" err="1">
                <a:solidFill>
                  <a:schemeClr val="accent5">
                    <a:lumMod val="50000"/>
                  </a:schemeClr>
                </a:solidFill>
              </a:rPr>
              <a:t>Investment</a:t>
            </a:r>
            <a:r>
              <a:rPr lang="it-IT" sz="2000" dirty="0">
                <a:solidFill>
                  <a:schemeClr val="accent5">
                    <a:lumMod val="50000"/>
                  </a:schemeClr>
                </a:solidFill>
              </a:rPr>
              <a:t> </a:t>
            </a:r>
            <a:r>
              <a:rPr lang="it-IT" sz="2000" dirty="0" err="1">
                <a:solidFill>
                  <a:schemeClr val="accent5">
                    <a:lumMod val="50000"/>
                  </a:schemeClr>
                </a:solidFill>
              </a:rPr>
              <a:t>Strategies</a:t>
            </a:r>
            <a:r>
              <a:rPr lang="it-IT" sz="2000" dirty="0">
                <a:solidFill>
                  <a:schemeClr val="accent5">
                    <a:lumMod val="50000"/>
                  </a:schemeClr>
                </a:solidFill>
              </a:rPr>
              <a:t> in e-</a:t>
            </a:r>
            <a:r>
              <a:rPr lang="it-IT" sz="2000" dirty="0" err="1">
                <a:solidFill>
                  <a:schemeClr val="accent5">
                    <a:lumMod val="50000"/>
                  </a:schemeClr>
                </a:solidFill>
              </a:rPr>
              <a:t>Infrastructures</a:t>
            </a:r>
            <a:r>
              <a:rPr lang="it-IT" sz="2000" dirty="0">
                <a:solidFill>
                  <a:schemeClr val="accent5">
                    <a:lumMod val="50000"/>
                  </a:schemeClr>
                </a:solidFill>
              </a:rPr>
              <a:t> – e-INFRA WG – </a:t>
            </a:r>
            <a:r>
              <a:rPr lang="it-IT" sz="2000" dirty="0" err="1">
                <a:solidFill>
                  <a:schemeClr val="accent5">
                    <a:lumMod val="50000"/>
                  </a:schemeClr>
                </a:solidFill>
              </a:rPr>
              <a:t>was</a:t>
            </a:r>
            <a:r>
              <a:rPr lang="it-IT" sz="2000" dirty="0">
                <a:solidFill>
                  <a:schemeClr val="accent5">
                    <a:lumMod val="50000"/>
                  </a:schemeClr>
                </a:solidFill>
              </a:rPr>
              <a:t> </a:t>
            </a:r>
            <a:r>
              <a:rPr lang="it-IT" sz="2000" dirty="0" err="1">
                <a:solidFill>
                  <a:schemeClr val="accent5">
                    <a:lumMod val="50000"/>
                  </a:schemeClr>
                </a:solidFill>
              </a:rPr>
              <a:t>active</a:t>
            </a:r>
            <a:r>
              <a:rPr lang="it-IT" sz="2000" dirty="0">
                <a:solidFill>
                  <a:schemeClr val="accent5">
                    <a:lumMod val="50000"/>
                  </a:schemeClr>
                </a:solidFill>
              </a:rPr>
              <a:t> in 2015/2016 in </a:t>
            </a:r>
            <a:r>
              <a:rPr lang="it-IT" sz="2000" dirty="0" err="1">
                <a:solidFill>
                  <a:schemeClr val="accent5">
                    <a:lumMod val="50000"/>
                  </a:schemeClr>
                </a:solidFill>
              </a:rPr>
              <a:t>order</a:t>
            </a:r>
            <a:r>
              <a:rPr lang="it-IT" sz="2000" dirty="0">
                <a:solidFill>
                  <a:schemeClr val="accent5">
                    <a:lumMod val="50000"/>
                  </a:schemeClr>
                </a:solidFill>
              </a:rPr>
              <a:t> to </a:t>
            </a:r>
            <a:r>
              <a:rPr lang="it-IT" sz="2000" dirty="0" err="1">
                <a:solidFill>
                  <a:schemeClr val="accent5">
                    <a:lumMod val="50000"/>
                  </a:schemeClr>
                </a:solidFill>
              </a:rPr>
              <a:t>prepare</a:t>
            </a:r>
            <a:r>
              <a:rPr lang="it-IT" sz="2000" dirty="0">
                <a:solidFill>
                  <a:schemeClr val="accent5">
                    <a:lumMod val="50000"/>
                  </a:schemeClr>
                </a:solidFill>
              </a:rPr>
              <a:t> the </a:t>
            </a:r>
            <a:r>
              <a:rPr lang="it-IT" sz="2000" dirty="0" err="1">
                <a:solidFill>
                  <a:schemeClr val="accent5">
                    <a:lumMod val="50000"/>
                  </a:schemeClr>
                </a:solidFill>
              </a:rPr>
              <a:t>response</a:t>
            </a:r>
            <a:r>
              <a:rPr lang="it-IT" sz="2000" dirty="0">
                <a:solidFill>
                  <a:schemeClr val="accent5">
                    <a:lumMod val="50000"/>
                  </a:schemeClr>
                </a:solidFill>
              </a:rPr>
              <a:t> to the </a:t>
            </a:r>
            <a:r>
              <a:rPr lang="it-IT" sz="2000" dirty="0" err="1">
                <a:solidFill>
                  <a:schemeClr val="accent5">
                    <a:lumMod val="50000"/>
                  </a:schemeClr>
                </a:solidFill>
              </a:rPr>
              <a:t>Conclusions</a:t>
            </a:r>
            <a:r>
              <a:rPr lang="it-IT" sz="2000" dirty="0">
                <a:solidFill>
                  <a:schemeClr val="accent5">
                    <a:lumMod val="50000"/>
                  </a:schemeClr>
                </a:solidFill>
              </a:rPr>
              <a:t> of the </a:t>
            </a:r>
            <a:r>
              <a:rPr lang="it-IT" sz="2000" dirty="0" err="1">
                <a:solidFill>
                  <a:schemeClr val="accent5">
                    <a:lumMod val="50000"/>
                  </a:schemeClr>
                </a:solidFill>
              </a:rPr>
              <a:t>Council</a:t>
            </a:r>
            <a:r>
              <a:rPr lang="it-IT" sz="2000" dirty="0">
                <a:solidFill>
                  <a:schemeClr val="accent5">
                    <a:lumMod val="50000"/>
                  </a:schemeClr>
                </a:solidFill>
              </a:rPr>
              <a:t> of the </a:t>
            </a:r>
            <a:r>
              <a:rPr lang="it-IT" sz="2000" dirty="0" err="1">
                <a:solidFill>
                  <a:schemeClr val="accent5">
                    <a:lumMod val="50000"/>
                  </a:schemeClr>
                </a:solidFill>
              </a:rPr>
              <a:t>European</a:t>
            </a:r>
            <a:r>
              <a:rPr lang="it-IT" sz="2000" dirty="0">
                <a:solidFill>
                  <a:schemeClr val="accent5">
                    <a:lumMod val="50000"/>
                  </a:schemeClr>
                </a:solidFill>
              </a:rPr>
              <a:t> Union of 29</a:t>
            </a:r>
            <a:r>
              <a:rPr lang="it-IT" sz="2000" baseline="30000" dirty="0">
                <a:solidFill>
                  <a:schemeClr val="accent5">
                    <a:lumMod val="50000"/>
                  </a:schemeClr>
                </a:solidFill>
              </a:rPr>
              <a:t>th</a:t>
            </a:r>
            <a:r>
              <a:rPr lang="it-IT" sz="2000" dirty="0">
                <a:solidFill>
                  <a:schemeClr val="accent5">
                    <a:lumMod val="50000"/>
                  </a:schemeClr>
                </a:solidFill>
              </a:rPr>
              <a:t> </a:t>
            </a:r>
            <a:r>
              <a:rPr lang="it-IT" sz="2000" dirty="0" err="1">
                <a:solidFill>
                  <a:schemeClr val="accent5">
                    <a:lumMod val="50000"/>
                  </a:schemeClr>
                </a:solidFill>
              </a:rPr>
              <a:t>May</a:t>
            </a:r>
            <a:r>
              <a:rPr lang="it-IT" sz="2000" dirty="0">
                <a:solidFill>
                  <a:schemeClr val="accent5">
                    <a:lumMod val="50000"/>
                  </a:schemeClr>
                </a:solidFill>
              </a:rPr>
              <a:t> 2015 </a:t>
            </a:r>
            <a:r>
              <a:rPr lang="it-IT" sz="2000" dirty="0" err="1">
                <a:solidFill>
                  <a:schemeClr val="accent5">
                    <a:lumMod val="50000"/>
                  </a:schemeClr>
                </a:solidFill>
              </a:rPr>
              <a:t>that</a:t>
            </a:r>
            <a:endParaRPr lang="it-IT" sz="2000" dirty="0">
              <a:solidFill>
                <a:schemeClr val="accent5">
                  <a:lumMod val="50000"/>
                </a:schemeClr>
              </a:solidFill>
            </a:endParaRPr>
          </a:p>
          <a:p>
            <a:pPr algn="just">
              <a:lnSpc>
                <a:spcPct val="150000"/>
              </a:lnSpc>
            </a:pPr>
            <a:r>
              <a:rPr lang="it-IT" sz="2000" dirty="0">
                <a:solidFill>
                  <a:srgbClr val="0A64AB"/>
                </a:solidFill>
              </a:rPr>
              <a:t>“</a:t>
            </a:r>
            <a:r>
              <a:rPr lang="it-IT" sz="2000" i="1" dirty="0">
                <a:solidFill>
                  <a:srgbClr val="0A64AB"/>
                </a:solidFill>
              </a:rPr>
              <a:t>INVITES ESFRI to </a:t>
            </a:r>
            <a:r>
              <a:rPr lang="it-IT" sz="2000" i="1" dirty="0" err="1">
                <a:solidFill>
                  <a:srgbClr val="0A64AB"/>
                </a:solidFill>
              </a:rPr>
              <a:t>explore</a:t>
            </a:r>
            <a:r>
              <a:rPr lang="it-IT" sz="2000" i="1" dirty="0">
                <a:solidFill>
                  <a:srgbClr val="0A64AB"/>
                </a:solidFill>
              </a:rPr>
              <a:t> </a:t>
            </a:r>
            <a:r>
              <a:rPr lang="it-IT" sz="2000" i="1" dirty="0" err="1">
                <a:solidFill>
                  <a:srgbClr val="0A64AB"/>
                </a:solidFill>
              </a:rPr>
              <a:t>mechanisms</a:t>
            </a:r>
            <a:r>
              <a:rPr lang="it-IT" sz="2000" i="1" dirty="0">
                <a:solidFill>
                  <a:srgbClr val="0A64AB"/>
                </a:solidFill>
              </a:rPr>
              <a:t> for </a:t>
            </a:r>
            <a:r>
              <a:rPr lang="it-IT" sz="2000" i="1" dirty="0" err="1">
                <a:solidFill>
                  <a:srgbClr val="0A64AB"/>
                </a:solidFill>
              </a:rPr>
              <a:t>better</a:t>
            </a:r>
            <a:r>
              <a:rPr lang="it-IT" sz="2000" i="1" dirty="0">
                <a:solidFill>
                  <a:srgbClr val="0A64AB"/>
                </a:solidFill>
              </a:rPr>
              <a:t> </a:t>
            </a:r>
            <a:r>
              <a:rPr lang="it-IT" sz="2000" i="1" dirty="0" err="1">
                <a:solidFill>
                  <a:srgbClr val="0A64AB"/>
                </a:solidFill>
              </a:rPr>
              <a:t>coordination</a:t>
            </a:r>
            <a:r>
              <a:rPr lang="it-IT" sz="2000" i="1" dirty="0">
                <a:solidFill>
                  <a:srgbClr val="0A64AB"/>
                </a:solidFill>
              </a:rPr>
              <a:t> of </a:t>
            </a:r>
            <a:r>
              <a:rPr lang="it-IT" sz="2000" i="1" dirty="0" err="1">
                <a:solidFill>
                  <a:srgbClr val="0A64AB"/>
                </a:solidFill>
              </a:rPr>
              <a:t>Member</a:t>
            </a:r>
            <a:r>
              <a:rPr lang="it-IT" sz="2000" i="1" dirty="0">
                <a:solidFill>
                  <a:srgbClr val="0A64AB"/>
                </a:solidFill>
              </a:rPr>
              <a:t> </a:t>
            </a:r>
            <a:r>
              <a:rPr lang="it-IT" sz="2000" i="1" dirty="0" err="1">
                <a:solidFill>
                  <a:srgbClr val="0A64AB"/>
                </a:solidFill>
              </a:rPr>
              <a:t>States</a:t>
            </a:r>
            <a:r>
              <a:rPr lang="it-IT" sz="2000" i="1" dirty="0">
                <a:solidFill>
                  <a:srgbClr val="0A64AB"/>
                </a:solidFill>
              </a:rPr>
              <a:t>’ </a:t>
            </a:r>
            <a:r>
              <a:rPr lang="it-IT" sz="2000" i="1" dirty="0" err="1">
                <a:solidFill>
                  <a:srgbClr val="0A64AB"/>
                </a:solidFill>
              </a:rPr>
              <a:t>investment</a:t>
            </a:r>
            <a:r>
              <a:rPr lang="it-IT" sz="2000" i="1" dirty="0">
                <a:solidFill>
                  <a:srgbClr val="0A64AB"/>
                </a:solidFill>
              </a:rPr>
              <a:t> </a:t>
            </a:r>
            <a:r>
              <a:rPr lang="it-IT" sz="2000" i="1" dirty="0" err="1">
                <a:solidFill>
                  <a:srgbClr val="0A64AB"/>
                </a:solidFill>
              </a:rPr>
              <a:t>strategies</a:t>
            </a:r>
            <a:r>
              <a:rPr lang="it-IT" sz="2000" i="1" dirty="0">
                <a:solidFill>
                  <a:srgbClr val="0A64AB"/>
                </a:solidFill>
              </a:rPr>
              <a:t> in e-</a:t>
            </a:r>
            <a:r>
              <a:rPr lang="it-IT" sz="2000" i="1" dirty="0" err="1">
                <a:solidFill>
                  <a:srgbClr val="0A64AB"/>
                </a:solidFill>
              </a:rPr>
              <a:t>Infrastructures</a:t>
            </a:r>
            <a:r>
              <a:rPr lang="it-IT" sz="2000" i="1" dirty="0">
                <a:solidFill>
                  <a:srgbClr val="0A64AB"/>
                </a:solidFill>
              </a:rPr>
              <a:t>, </a:t>
            </a:r>
            <a:r>
              <a:rPr lang="it-IT" sz="2000" i="1" dirty="0" err="1">
                <a:solidFill>
                  <a:srgbClr val="0A64AB"/>
                </a:solidFill>
              </a:rPr>
              <a:t>covering</a:t>
            </a:r>
            <a:r>
              <a:rPr lang="it-IT" sz="2000" i="1" dirty="0">
                <a:solidFill>
                  <a:srgbClr val="0A64AB"/>
                </a:solidFill>
              </a:rPr>
              <a:t> </a:t>
            </a:r>
            <a:r>
              <a:rPr lang="it-IT" sz="2000" i="1" dirty="0" err="1">
                <a:solidFill>
                  <a:srgbClr val="0A64AB"/>
                </a:solidFill>
              </a:rPr>
              <a:t>also</a:t>
            </a:r>
            <a:r>
              <a:rPr lang="it-IT" sz="2000" i="1" dirty="0">
                <a:solidFill>
                  <a:srgbClr val="0A64AB"/>
                </a:solidFill>
              </a:rPr>
              <a:t> HPC, </a:t>
            </a:r>
            <a:r>
              <a:rPr lang="it-IT" sz="2000" i="1" dirty="0" err="1">
                <a:solidFill>
                  <a:srgbClr val="0A64AB"/>
                </a:solidFill>
              </a:rPr>
              <a:t>distributed</a:t>
            </a:r>
            <a:r>
              <a:rPr lang="it-IT" sz="2000" i="1" dirty="0">
                <a:solidFill>
                  <a:srgbClr val="0A64AB"/>
                </a:solidFill>
              </a:rPr>
              <a:t> </a:t>
            </a:r>
            <a:r>
              <a:rPr lang="it-IT" sz="2000" i="1" dirty="0" err="1">
                <a:solidFill>
                  <a:srgbClr val="0A64AB"/>
                </a:solidFill>
              </a:rPr>
              <a:t>computing</a:t>
            </a:r>
            <a:r>
              <a:rPr lang="it-IT" sz="2000" i="1" dirty="0">
                <a:solidFill>
                  <a:srgbClr val="0A64AB"/>
                </a:solidFill>
              </a:rPr>
              <a:t>, </a:t>
            </a:r>
            <a:r>
              <a:rPr lang="it-IT" sz="2000" i="1" dirty="0" err="1">
                <a:solidFill>
                  <a:srgbClr val="0A64AB"/>
                </a:solidFill>
              </a:rPr>
              <a:t>scientific</a:t>
            </a:r>
            <a:r>
              <a:rPr lang="it-IT" sz="2000" i="1" dirty="0">
                <a:solidFill>
                  <a:srgbClr val="0A64AB"/>
                </a:solidFill>
              </a:rPr>
              <a:t> data and networks</a:t>
            </a:r>
            <a:r>
              <a:rPr lang="it-IT" sz="2000" dirty="0">
                <a:solidFill>
                  <a:srgbClr val="0A64AB"/>
                </a:solidFill>
              </a:rPr>
              <a:t>”.</a:t>
            </a:r>
          </a:p>
          <a:p>
            <a:pPr algn="just">
              <a:lnSpc>
                <a:spcPct val="150000"/>
              </a:lnSpc>
              <a:spcAft>
                <a:spcPts val="1000"/>
              </a:spcAft>
            </a:pPr>
            <a:r>
              <a:rPr lang="it-IT" sz="2000" dirty="0">
                <a:solidFill>
                  <a:schemeClr val="accent5">
                    <a:lumMod val="50000"/>
                  </a:schemeClr>
                </a:solidFill>
              </a:rPr>
              <a:t>ESFRI </a:t>
            </a:r>
            <a:r>
              <a:rPr lang="it-IT" sz="2000" dirty="0" err="1">
                <a:solidFill>
                  <a:schemeClr val="accent5">
                    <a:lumMod val="50000"/>
                  </a:schemeClr>
                </a:solidFill>
              </a:rPr>
              <a:t>adopted</a:t>
            </a:r>
            <a:r>
              <a:rPr lang="it-IT" sz="2000" dirty="0">
                <a:solidFill>
                  <a:schemeClr val="accent5">
                    <a:lumMod val="50000"/>
                  </a:schemeClr>
                </a:solidFill>
              </a:rPr>
              <a:t> the </a:t>
            </a:r>
            <a:r>
              <a:rPr lang="it-IT" sz="2000" dirty="0" err="1">
                <a:solidFill>
                  <a:schemeClr val="accent5">
                    <a:lumMod val="50000"/>
                  </a:schemeClr>
                </a:solidFill>
              </a:rPr>
              <a:t>recommendation</a:t>
            </a:r>
            <a:r>
              <a:rPr lang="it-IT" sz="2000" dirty="0">
                <a:solidFill>
                  <a:schemeClr val="accent5">
                    <a:lumMod val="50000"/>
                  </a:schemeClr>
                </a:solidFill>
              </a:rPr>
              <a:t> </a:t>
            </a:r>
            <a:r>
              <a:rPr lang="it-IT" sz="2000" dirty="0" err="1">
                <a:solidFill>
                  <a:schemeClr val="accent5">
                    <a:lumMod val="50000"/>
                  </a:schemeClr>
                </a:solidFill>
              </a:rPr>
              <a:t>during</a:t>
            </a:r>
            <a:r>
              <a:rPr lang="it-IT" sz="2000" dirty="0">
                <a:solidFill>
                  <a:schemeClr val="accent5">
                    <a:lumMod val="50000"/>
                  </a:schemeClr>
                </a:solidFill>
              </a:rPr>
              <a:t> </a:t>
            </a:r>
            <a:r>
              <a:rPr lang="it-IT" sz="2000" dirty="0" err="1">
                <a:solidFill>
                  <a:schemeClr val="accent5">
                    <a:lumMod val="50000"/>
                  </a:schemeClr>
                </a:solidFill>
              </a:rPr>
              <a:t>its</a:t>
            </a:r>
            <a:r>
              <a:rPr lang="it-IT" sz="2000" dirty="0">
                <a:solidFill>
                  <a:schemeClr val="accent5">
                    <a:lumMod val="50000"/>
                  </a:schemeClr>
                </a:solidFill>
              </a:rPr>
              <a:t> 59</a:t>
            </a:r>
            <a:r>
              <a:rPr lang="it-IT" sz="2000" baseline="30000" dirty="0">
                <a:solidFill>
                  <a:schemeClr val="accent5">
                    <a:lumMod val="50000"/>
                  </a:schemeClr>
                </a:solidFill>
              </a:rPr>
              <a:t>th</a:t>
            </a:r>
            <a:r>
              <a:rPr lang="it-IT" sz="2000" dirty="0">
                <a:solidFill>
                  <a:schemeClr val="accent5">
                    <a:lumMod val="50000"/>
                  </a:schemeClr>
                </a:solidFill>
              </a:rPr>
              <a:t> </a:t>
            </a:r>
            <a:r>
              <a:rPr lang="it-IT" sz="2000" dirty="0" err="1">
                <a:solidFill>
                  <a:schemeClr val="accent5">
                    <a:lumMod val="50000"/>
                  </a:schemeClr>
                </a:solidFill>
              </a:rPr>
              <a:t>Plenary</a:t>
            </a:r>
            <a:r>
              <a:rPr lang="it-IT" sz="2000" dirty="0">
                <a:solidFill>
                  <a:schemeClr val="accent5">
                    <a:lumMod val="50000"/>
                  </a:schemeClr>
                </a:solidFill>
              </a:rPr>
              <a:t> Forum </a:t>
            </a:r>
            <a:r>
              <a:rPr lang="it-IT" sz="2000" dirty="0" err="1">
                <a:solidFill>
                  <a:schemeClr val="accent5">
                    <a:lumMod val="50000"/>
                  </a:schemeClr>
                </a:solidFill>
              </a:rPr>
              <a:t>that</a:t>
            </a:r>
            <a:r>
              <a:rPr lang="it-IT" sz="2000" dirty="0">
                <a:solidFill>
                  <a:schemeClr val="accent5">
                    <a:lumMod val="50000"/>
                  </a:schemeClr>
                </a:solidFill>
              </a:rPr>
              <a:t> </a:t>
            </a:r>
            <a:r>
              <a:rPr lang="it-IT" sz="2000" dirty="0" err="1">
                <a:solidFill>
                  <a:schemeClr val="accent5">
                    <a:lumMod val="50000"/>
                  </a:schemeClr>
                </a:solidFill>
              </a:rPr>
              <a:t>took</a:t>
            </a:r>
            <a:r>
              <a:rPr lang="it-IT" sz="2000" dirty="0">
                <a:solidFill>
                  <a:schemeClr val="accent5">
                    <a:lumMod val="50000"/>
                  </a:schemeClr>
                </a:solidFill>
              </a:rPr>
              <a:t> </a:t>
            </a:r>
            <a:r>
              <a:rPr lang="it-IT" sz="2000" dirty="0" err="1">
                <a:solidFill>
                  <a:schemeClr val="accent5">
                    <a:lumMod val="50000"/>
                  </a:schemeClr>
                </a:solidFill>
              </a:rPr>
              <a:t>place</a:t>
            </a:r>
            <a:r>
              <a:rPr lang="it-IT" sz="2000" dirty="0">
                <a:solidFill>
                  <a:schemeClr val="accent5">
                    <a:lumMod val="50000"/>
                  </a:schemeClr>
                </a:solidFill>
              </a:rPr>
              <a:t> on 9</a:t>
            </a:r>
            <a:r>
              <a:rPr lang="it-IT" sz="2000" baseline="30000" dirty="0">
                <a:solidFill>
                  <a:schemeClr val="accent5">
                    <a:lumMod val="50000"/>
                  </a:schemeClr>
                </a:solidFill>
              </a:rPr>
              <a:t>th</a:t>
            </a:r>
            <a:r>
              <a:rPr lang="it-IT" sz="2000" dirty="0">
                <a:solidFill>
                  <a:schemeClr val="accent5">
                    <a:lumMod val="50000"/>
                  </a:schemeClr>
                </a:solidFill>
              </a:rPr>
              <a:t> </a:t>
            </a:r>
            <a:r>
              <a:rPr lang="it-IT" sz="2000" dirty="0" err="1">
                <a:solidFill>
                  <a:schemeClr val="accent5">
                    <a:lumMod val="50000"/>
                  </a:schemeClr>
                </a:solidFill>
              </a:rPr>
              <a:t>December</a:t>
            </a:r>
            <a:r>
              <a:rPr lang="it-IT" sz="2000" dirty="0">
                <a:solidFill>
                  <a:schemeClr val="accent5">
                    <a:lumMod val="50000"/>
                  </a:schemeClr>
                </a:solidFill>
              </a:rPr>
              <a:t> 2016 in </a:t>
            </a:r>
            <a:r>
              <a:rPr lang="it-IT" sz="2000" dirty="0" err="1">
                <a:solidFill>
                  <a:schemeClr val="accent5">
                    <a:lumMod val="50000"/>
                  </a:schemeClr>
                </a:solidFill>
              </a:rPr>
              <a:t>Brussels</a:t>
            </a:r>
            <a:r>
              <a:rPr lang="it-IT" sz="2000" dirty="0">
                <a:solidFill>
                  <a:schemeClr val="accent5">
                    <a:lumMod val="50000"/>
                  </a:schemeClr>
                </a:solidFill>
              </a:rPr>
              <a:t>.</a:t>
            </a:r>
          </a:p>
          <a:p>
            <a:pPr marL="0" indent="0" algn="just">
              <a:lnSpc>
                <a:spcPct val="150000"/>
              </a:lnSpc>
              <a:spcBef>
                <a:spcPts val="600"/>
              </a:spcBef>
              <a:spcAft>
                <a:spcPts val="600"/>
              </a:spcAft>
              <a:buNone/>
            </a:pPr>
            <a:endParaRPr lang="en-GB" sz="2000" b="0" dirty="0"/>
          </a:p>
        </p:txBody>
      </p:sp>
      <p:pic>
        <p:nvPicPr>
          <p:cNvPr id="4" name="Immagine 3"/>
          <p:cNvPicPr>
            <a:picLocks noChangeAspect="1"/>
          </p:cNvPicPr>
          <p:nvPr/>
        </p:nvPicPr>
        <p:blipFill>
          <a:blip r:embed="rId3"/>
          <a:stretch>
            <a:fillRect/>
          </a:stretch>
        </p:blipFill>
        <p:spPr>
          <a:xfrm>
            <a:off x="8615381" y="901844"/>
            <a:ext cx="3586291" cy="5812543"/>
          </a:xfrm>
          <a:prstGeom prst="rect">
            <a:avLst/>
          </a:prstGeom>
        </p:spPr>
      </p:pic>
    </p:spTree>
    <p:extLst>
      <p:ext uri="{BB962C8B-B14F-4D97-AF65-F5344CB8AC3E}">
        <p14:creationId xmlns:p14="http://schemas.microsoft.com/office/powerpoint/2010/main" val="115404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0"/>
            <a:ext cx="10483458" cy="1138773"/>
          </a:xfrm>
          <a:prstGeom prst="rect">
            <a:avLst/>
          </a:prstGeom>
        </p:spPr>
        <p:txBody>
          <a:bodyPr wrap="none">
            <a:spAutoFit/>
          </a:bodyPr>
          <a:lstStyle/>
          <a:p>
            <a:pPr fontAlgn="auto">
              <a:spcAft>
                <a:spcPts val="0"/>
              </a:spcAft>
            </a:pPr>
            <a:r>
              <a:rPr lang="en-GB" sz="4000" b="1" dirty="0">
                <a:solidFill>
                  <a:srgbClr val="0068AC"/>
                </a:solidFill>
                <a:latin typeface="+mj-lt"/>
                <a:ea typeface="Calibri" charset="0"/>
                <a:cs typeface="Calibri" charset="0"/>
              </a:rPr>
              <a:t>INVESTMENT STRATEGIES IN e-INFRASTRUCTURES</a:t>
            </a:r>
          </a:p>
          <a:p>
            <a:r>
              <a:rPr lang="it-IT" sz="2800" i="1" dirty="0" err="1" smtClean="0">
                <a:solidFill>
                  <a:srgbClr val="0068AC"/>
                </a:solidFill>
              </a:rPr>
              <a:t>Recommendations</a:t>
            </a:r>
            <a:r>
              <a:rPr lang="it-IT" sz="2800" i="1" dirty="0" smtClean="0">
                <a:solidFill>
                  <a:srgbClr val="0068AC"/>
                </a:solidFill>
              </a:rPr>
              <a:t> </a:t>
            </a:r>
            <a:r>
              <a:rPr lang="it-IT" sz="2800" i="1" dirty="0">
                <a:solidFill>
                  <a:srgbClr val="0068AC"/>
                </a:solidFill>
              </a:rPr>
              <a:t>(</a:t>
            </a:r>
            <a:r>
              <a:rPr lang="it-IT" sz="2800" i="1" dirty="0" smtClean="0">
                <a:solidFill>
                  <a:srgbClr val="0068AC"/>
                </a:solidFill>
              </a:rPr>
              <a:t>2 and 3 of 9)</a:t>
            </a:r>
            <a:endParaRPr lang="it-IT" sz="2800" i="1" dirty="0">
              <a:solidFill>
                <a:srgbClr val="0068AC"/>
              </a:solidFill>
            </a:endParaRPr>
          </a:p>
        </p:txBody>
      </p:sp>
      <p:sp>
        <p:nvSpPr>
          <p:cNvPr id="5" name="Text Placeholder 2"/>
          <p:cNvSpPr txBox="1">
            <a:spLocks/>
          </p:cNvSpPr>
          <p:nvPr/>
        </p:nvSpPr>
        <p:spPr>
          <a:xfrm>
            <a:off x="1174811" y="1456978"/>
            <a:ext cx="10820489" cy="5294028"/>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sz="2000" dirty="0" smtClean="0">
                <a:solidFill>
                  <a:schemeClr val="accent5">
                    <a:lumMod val="50000"/>
                  </a:schemeClr>
                </a:solidFill>
              </a:rPr>
              <a:t>ESFRI </a:t>
            </a:r>
            <a:r>
              <a:rPr lang="it-IT" sz="2000" dirty="0" err="1">
                <a:solidFill>
                  <a:schemeClr val="accent5">
                    <a:lumMod val="50000"/>
                  </a:schemeClr>
                </a:solidFill>
              </a:rPr>
              <a:t>advises</a:t>
            </a:r>
            <a:r>
              <a:rPr lang="it-IT" sz="2000" dirty="0">
                <a:solidFill>
                  <a:schemeClr val="accent5">
                    <a:lumMod val="50000"/>
                  </a:schemeClr>
                </a:solidFill>
              </a:rPr>
              <a:t> to </a:t>
            </a:r>
            <a:r>
              <a:rPr lang="it-IT" sz="2000" dirty="0" err="1">
                <a:solidFill>
                  <a:schemeClr val="accent5">
                    <a:lumMod val="50000"/>
                  </a:schemeClr>
                </a:solidFill>
              </a:rPr>
              <a:t>establish</a:t>
            </a:r>
            <a:r>
              <a:rPr lang="it-IT" sz="2000" dirty="0">
                <a:solidFill>
                  <a:schemeClr val="accent5">
                    <a:lumMod val="50000"/>
                  </a:schemeClr>
                </a:solidFill>
              </a:rPr>
              <a:t> </a:t>
            </a:r>
            <a:r>
              <a:rPr lang="it-IT" sz="2000" i="1" dirty="0" err="1">
                <a:solidFill>
                  <a:srgbClr val="0A64AB"/>
                </a:solidFill>
              </a:rPr>
              <a:t>urgently</a:t>
            </a:r>
            <a:r>
              <a:rPr lang="it-IT" sz="2000" i="1" dirty="0">
                <a:solidFill>
                  <a:srgbClr val="0A64AB"/>
                </a:solidFill>
              </a:rPr>
              <a:t> a </a:t>
            </a:r>
            <a:r>
              <a:rPr lang="it-IT" sz="2000" i="1" dirty="0" err="1">
                <a:solidFill>
                  <a:srgbClr val="0A64AB"/>
                </a:solidFill>
              </a:rPr>
              <a:t>convergent</a:t>
            </a:r>
            <a:r>
              <a:rPr lang="it-IT" sz="2000" i="1" dirty="0">
                <a:solidFill>
                  <a:srgbClr val="0A64AB"/>
                </a:solidFill>
              </a:rPr>
              <a:t> policy of </a:t>
            </a:r>
            <a:r>
              <a:rPr lang="it-IT" sz="2000" i="1" dirty="0" err="1">
                <a:solidFill>
                  <a:srgbClr val="0A64AB"/>
                </a:solidFill>
              </a:rPr>
              <a:t>funding</a:t>
            </a:r>
            <a:r>
              <a:rPr lang="it-IT" sz="2000" i="1" dirty="0">
                <a:solidFill>
                  <a:srgbClr val="0A64AB"/>
                </a:solidFill>
              </a:rPr>
              <a:t> </a:t>
            </a:r>
            <a:r>
              <a:rPr lang="it-IT" sz="2000" i="1" dirty="0" err="1">
                <a:solidFill>
                  <a:srgbClr val="0A64AB"/>
                </a:solidFill>
              </a:rPr>
              <a:t>mechanisms</a:t>
            </a:r>
            <a:r>
              <a:rPr lang="it-IT" sz="2000" i="1" dirty="0">
                <a:solidFill>
                  <a:srgbClr val="0A64AB"/>
                </a:solidFill>
              </a:rPr>
              <a:t> </a:t>
            </a:r>
            <a:r>
              <a:rPr lang="it-IT" sz="2000" dirty="0">
                <a:solidFill>
                  <a:schemeClr val="accent5">
                    <a:lumMod val="50000"/>
                  </a:schemeClr>
                </a:solidFill>
              </a:rPr>
              <a:t>for e-</a:t>
            </a:r>
            <a:r>
              <a:rPr lang="it-IT" sz="2000" dirty="0" err="1">
                <a:solidFill>
                  <a:schemeClr val="accent5">
                    <a:lumMod val="50000"/>
                  </a:schemeClr>
                </a:solidFill>
              </a:rPr>
              <a:t>Infrastructures</a:t>
            </a:r>
            <a:r>
              <a:rPr lang="it-IT" sz="2000" dirty="0">
                <a:solidFill>
                  <a:schemeClr val="accent5">
                    <a:lumMod val="50000"/>
                  </a:schemeClr>
                </a:solidFill>
              </a:rPr>
              <a:t> </a:t>
            </a:r>
            <a:r>
              <a:rPr lang="it-IT" sz="2000" dirty="0" err="1">
                <a:solidFill>
                  <a:schemeClr val="accent5">
                    <a:lumMod val="50000"/>
                  </a:schemeClr>
                </a:solidFill>
              </a:rPr>
              <a:t>at</a:t>
            </a:r>
            <a:r>
              <a:rPr lang="it-IT" sz="2000" dirty="0">
                <a:solidFill>
                  <a:schemeClr val="accent5">
                    <a:lumMod val="50000"/>
                  </a:schemeClr>
                </a:solidFill>
              </a:rPr>
              <a:t> the </a:t>
            </a:r>
            <a:r>
              <a:rPr lang="it-IT" sz="2000" dirty="0" err="1">
                <a:solidFill>
                  <a:schemeClr val="accent5">
                    <a:lumMod val="50000"/>
                  </a:schemeClr>
                </a:solidFill>
              </a:rPr>
              <a:t>various</a:t>
            </a:r>
            <a:r>
              <a:rPr lang="it-IT" sz="2000" dirty="0">
                <a:solidFill>
                  <a:schemeClr val="accent5">
                    <a:lumMod val="50000"/>
                  </a:schemeClr>
                </a:solidFill>
              </a:rPr>
              <a:t> </a:t>
            </a:r>
            <a:r>
              <a:rPr lang="it-IT" sz="2000" dirty="0" err="1">
                <a:solidFill>
                  <a:schemeClr val="accent5">
                    <a:lumMod val="50000"/>
                  </a:schemeClr>
                </a:solidFill>
              </a:rPr>
              <a:t>levels</a:t>
            </a:r>
            <a:r>
              <a:rPr lang="it-IT" sz="2000" dirty="0">
                <a:solidFill>
                  <a:schemeClr val="accent5">
                    <a:lumMod val="50000"/>
                  </a:schemeClr>
                </a:solidFill>
              </a:rPr>
              <a:t> (</a:t>
            </a:r>
            <a:r>
              <a:rPr lang="it-IT" sz="2000" dirty="0" err="1">
                <a:solidFill>
                  <a:schemeClr val="accent5">
                    <a:lumMod val="50000"/>
                  </a:schemeClr>
                </a:solidFill>
              </a:rPr>
              <a:t>institutional</a:t>
            </a:r>
            <a:r>
              <a:rPr lang="it-IT" sz="2000" dirty="0">
                <a:solidFill>
                  <a:schemeClr val="accent5">
                    <a:lumMod val="50000"/>
                  </a:schemeClr>
                </a:solidFill>
              </a:rPr>
              <a:t>, </a:t>
            </a:r>
            <a:r>
              <a:rPr lang="it-IT" sz="2000" dirty="0" err="1">
                <a:solidFill>
                  <a:schemeClr val="accent5">
                    <a:lumMod val="50000"/>
                  </a:schemeClr>
                </a:solidFill>
              </a:rPr>
              <a:t>regional</a:t>
            </a:r>
            <a:r>
              <a:rPr lang="it-IT" sz="2000" dirty="0">
                <a:solidFill>
                  <a:schemeClr val="accent5">
                    <a:lumMod val="50000"/>
                  </a:schemeClr>
                </a:solidFill>
              </a:rPr>
              <a:t>, </a:t>
            </a:r>
            <a:r>
              <a:rPr lang="it-IT" sz="2000" dirty="0" err="1">
                <a:solidFill>
                  <a:schemeClr val="accent5">
                    <a:lumMod val="50000"/>
                  </a:schemeClr>
                </a:solidFill>
              </a:rPr>
              <a:t>national</a:t>
            </a:r>
            <a:r>
              <a:rPr lang="it-IT" sz="2000" dirty="0">
                <a:solidFill>
                  <a:schemeClr val="accent5">
                    <a:lumMod val="50000"/>
                  </a:schemeClr>
                </a:solidFill>
              </a:rPr>
              <a:t>, </a:t>
            </a:r>
            <a:r>
              <a:rPr lang="it-IT" sz="2000" dirty="0" err="1">
                <a:solidFill>
                  <a:schemeClr val="accent5">
                    <a:lumMod val="50000"/>
                  </a:schemeClr>
                </a:solidFill>
              </a:rPr>
              <a:t>European</a:t>
            </a:r>
            <a:r>
              <a:rPr lang="it-IT" sz="2000" dirty="0">
                <a:solidFill>
                  <a:schemeClr val="accent5">
                    <a:lumMod val="50000"/>
                  </a:schemeClr>
                </a:solidFill>
              </a:rPr>
              <a:t>). </a:t>
            </a:r>
            <a:r>
              <a:rPr lang="it-IT" sz="2000" dirty="0" err="1">
                <a:solidFill>
                  <a:schemeClr val="accent5">
                    <a:lumMod val="50000"/>
                  </a:schemeClr>
                </a:solidFill>
              </a:rPr>
              <a:t>Such</a:t>
            </a:r>
            <a:r>
              <a:rPr lang="it-IT" sz="2000" dirty="0">
                <a:solidFill>
                  <a:schemeClr val="accent5">
                    <a:lumMod val="50000"/>
                  </a:schemeClr>
                </a:solidFill>
              </a:rPr>
              <a:t> policy </a:t>
            </a:r>
            <a:r>
              <a:rPr lang="it-IT" sz="2000" dirty="0" err="1">
                <a:solidFill>
                  <a:schemeClr val="accent5">
                    <a:lumMod val="50000"/>
                  </a:schemeClr>
                </a:solidFill>
              </a:rPr>
              <a:t>could</a:t>
            </a:r>
            <a:r>
              <a:rPr lang="it-IT" sz="2000" dirty="0">
                <a:solidFill>
                  <a:schemeClr val="accent5">
                    <a:lumMod val="50000"/>
                  </a:schemeClr>
                </a:solidFill>
              </a:rPr>
              <a:t> include </a:t>
            </a:r>
            <a:r>
              <a:rPr lang="it-IT" sz="2000" i="1" dirty="0" err="1">
                <a:solidFill>
                  <a:srgbClr val="0A64AB"/>
                </a:solidFill>
              </a:rPr>
              <a:t>support</a:t>
            </a:r>
            <a:r>
              <a:rPr lang="it-IT" sz="2000" i="1" dirty="0">
                <a:solidFill>
                  <a:srgbClr val="0A64AB"/>
                </a:solidFill>
              </a:rPr>
              <a:t> and </a:t>
            </a:r>
            <a:r>
              <a:rPr lang="it-IT" sz="2000" i="1" dirty="0" err="1">
                <a:solidFill>
                  <a:srgbClr val="0A64AB"/>
                </a:solidFill>
              </a:rPr>
              <a:t>financing</a:t>
            </a:r>
            <a:r>
              <a:rPr lang="it-IT" sz="2000" i="1" dirty="0">
                <a:solidFill>
                  <a:srgbClr val="0A64AB"/>
                </a:solidFill>
              </a:rPr>
              <a:t> of e-</a:t>
            </a:r>
            <a:r>
              <a:rPr lang="it-IT" sz="2000" i="1" dirty="0" err="1">
                <a:solidFill>
                  <a:srgbClr val="0A64AB"/>
                </a:solidFill>
              </a:rPr>
              <a:t>Infrastructures</a:t>
            </a:r>
            <a:r>
              <a:rPr lang="it-IT" sz="2000" i="1" dirty="0">
                <a:solidFill>
                  <a:srgbClr val="0A64AB"/>
                </a:solidFill>
              </a:rPr>
              <a:t> </a:t>
            </a:r>
            <a:r>
              <a:rPr lang="it-IT" sz="2000" dirty="0">
                <a:solidFill>
                  <a:schemeClr val="accent5">
                    <a:lumMod val="50000"/>
                  </a:schemeClr>
                </a:solidFill>
              </a:rPr>
              <a:t>for </a:t>
            </a:r>
            <a:r>
              <a:rPr lang="it-IT" sz="2000" dirty="0" err="1">
                <a:solidFill>
                  <a:schemeClr val="accent5">
                    <a:lumMod val="50000"/>
                  </a:schemeClr>
                </a:solidFill>
              </a:rPr>
              <a:t>scientific</a:t>
            </a:r>
            <a:r>
              <a:rPr lang="it-IT" sz="2000" dirty="0">
                <a:solidFill>
                  <a:schemeClr val="accent5">
                    <a:lumMod val="50000"/>
                  </a:schemeClr>
                </a:solidFill>
              </a:rPr>
              <a:t> </a:t>
            </a:r>
            <a:r>
              <a:rPr lang="it-IT" sz="2000" dirty="0" err="1">
                <a:solidFill>
                  <a:schemeClr val="accent5">
                    <a:lumMod val="50000"/>
                  </a:schemeClr>
                </a:solidFill>
              </a:rPr>
              <a:t>users</a:t>
            </a:r>
            <a:r>
              <a:rPr lang="it-IT" sz="2000" dirty="0">
                <a:solidFill>
                  <a:schemeClr val="accent5">
                    <a:lumMod val="50000"/>
                  </a:schemeClr>
                </a:solidFill>
              </a:rPr>
              <a:t>, </a:t>
            </a:r>
            <a:r>
              <a:rPr lang="it-IT" sz="2000" dirty="0" err="1">
                <a:solidFill>
                  <a:schemeClr val="accent5">
                    <a:lumMod val="50000"/>
                  </a:schemeClr>
                </a:solidFill>
              </a:rPr>
              <a:t>providing</a:t>
            </a:r>
            <a:r>
              <a:rPr lang="it-IT" sz="2000" dirty="0">
                <a:solidFill>
                  <a:schemeClr val="accent5">
                    <a:lumMod val="50000"/>
                  </a:schemeClr>
                </a:solidFill>
              </a:rPr>
              <a:t> </a:t>
            </a:r>
            <a:r>
              <a:rPr lang="it-IT" sz="2000" dirty="0" err="1">
                <a:solidFill>
                  <a:schemeClr val="accent5">
                    <a:lumMod val="50000"/>
                  </a:schemeClr>
                </a:solidFill>
              </a:rPr>
              <a:t>incentives</a:t>
            </a:r>
            <a:r>
              <a:rPr lang="it-IT" sz="2000" dirty="0">
                <a:solidFill>
                  <a:schemeClr val="accent5">
                    <a:lumMod val="50000"/>
                  </a:schemeClr>
                </a:solidFill>
              </a:rPr>
              <a:t> to </a:t>
            </a:r>
            <a:r>
              <a:rPr lang="it-IT" sz="2000" dirty="0" err="1">
                <a:solidFill>
                  <a:schemeClr val="accent5">
                    <a:lumMod val="50000"/>
                  </a:schemeClr>
                </a:solidFill>
              </a:rPr>
              <a:t>researchers</a:t>
            </a:r>
            <a:r>
              <a:rPr lang="it-IT" sz="2000" dirty="0">
                <a:solidFill>
                  <a:schemeClr val="accent5">
                    <a:lumMod val="50000"/>
                  </a:schemeClr>
                </a:solidFill>
              </a:rPr>
              <a:t> to generate </a:t>
            </a:r>
            <a:r>
              <a:rPr lang="it-IT" sz="2000" i="1" dirty="0">
                <a:solidFill>
                  <a:srgbClr val="0A64AB"/>
                </a:solidFill>
              </a:rPr>
              <a:t>FAIR and </a:t>
            </a:r>
            <a:r>
              <a:rPr lang="it-IT" sz="2000" i="1" dirty="0" err="1">
                <a:solidFill>
                  <a:srgbClr val="0A64AB"/>
                </a:solidFill>
              </a:rPr>
              <a:t>reproducible</a:t>
            </a:r>
            <a:r>
              <a:rPr lang="it-IT" sz="2000" i="1" dirty="0">
                <a:solidFill>
                  <a:srgbClr val="0A64AB"/>
                </a:solidFill>
              </a:rPr>
              <a:t> (+</a:t>
            </a:r>
            <a:r>
              <a:rPr lang="it-IT" sz="2000" i="1" dirty="0" err="1">
                <a:solidFill>
                  <a:srgbClr val="0A64AB"/>
                </a:solidFill>
              </a:rPr>
              <a:t>R</a:t>
            </a:r>
            <a:r>
              <a:rPr lang="it-IT" sz="2000" i="1" dirty="0">
                <a:solidFill>
                  <a:srgbClr val="0A64AB"/>
                </a:solidFill>
              </a:rPr>
              <a:t>) data</a:t>
            </a:r>
            <a:r>
              <a:rPr lang="it-IT" sz="2000" dirty="0">
                <a:solidFill>
                  <a:schemeClr val="accent5">
                    <a:lumMod val="50000"/>
                  </a:schemeClr>
                </a:solidFill>
              </a:rPr>
              <a:t>, </a:t>
            </a:r>
            <a:r>
              <a:rPr lang="it-IT" sz="2000" dirty="0" err="1">
                <a:solidFill>
                  <a:schemeClr val="accent5">
                    <a:lumMod val="50000"/>
                  </a:schemeClr>
                </a:solidFill>
              </a:rPr>
              <a:t>as</a:t>
            </a:r>
            <a:r>
              <a:rPr lang="it-IT" sz="2000" dirty="0">
                <a:solidFill>
                  <a:schemeClr val="accent5">
                    <a:lumMod val="50000"/>
                  </a:schemeClr>
                </a:solidFill>
              </a:rPr>
              <a:t> </a:t>
            </a:r>
            <a:r>
              <a:rPr lang="it-IT" sz="2000" dirty="0" err="1">
                <a:solidFill>
                  <a:schemeClr val="accent5">
                    <a:lumMod val="50000"/>
                  </a:schemeClr>
                </a:solidFill>
              </a:rPr>
              <a:t>well</a:t>
            </a:r>
            <a:r>
              <a:rPr lang="it-IT" sz="2000" dirty="0">
                <a:solidFill>
                  <a:schemeClr val="accent5">
                    <a:lumMod val="50000"/>
                  </a:schemeClr>
                </a:solidFill>
              </a:rPr>
              <a:t> </a:t>
            </a:r>
            <a:r>
              <a:rPr lang="it-IT" sz="2000" dirty="0" err="1">
                <a:solidFill>
                  <a:schemeClr val="accent5">
                    <a:lumMod val="50000"/>
                  </a:schemeClr>
                </a:solidFill>
              </a:rPr>
              <a:t>as</a:t>
            </a:r>
            <a:r>
              <a:rPr lang="it-IT" sz="2000" dirty="0">
                <a:solidFill>
                  <a:schemeClr val="accent5">
                    <a:lumMod val="50000"/>
                  </a:schemeClr>
                </a:solidFill>
              </a:rPr>
              <a:t> the </a:t>
            </a:r>
            <a:r>
              <a:rPr lang="it-IT" sz="2000" dirty="0" err="1">
                <a:solidFill>
                  <a:schemeClr val="accent5">
                    <a:lumMod val="50000"/>
                  </a:schemeClr>
                </a:solidFill>
              </a:rPr>
              <a:t>development</a:t>
            </a:r>
            <a:r>
              <a:rPr lang="it-IT" sz="2000" dirty="0">
                <a:solidFill>
                  <a:schemeClr val="accent5">
                    <a:lumMod val="50000"/>
                  </a:schemeClr>
                </a:solidFill>
              </a:rPr>
              <a:t> of </a:t>
            </a:r>
            <a:r>
              <a:rPr lang="it-IT" sz="2000" dirty="0" err="1">
                <a:solidFill>
                  <a:schemeClr val="accent5">
                    <a:lumMod val="50000"/>
                  </a:schemeClr>
                </a:solidFill>
              </a:rPr>
              <a:t>enabling</a:t>
            </a:r>
            <a:r>
              <a:rPr lang="it-IT" sz="2000" dirty="0">
                <a:solidFill>
                  <a:schemeClr val="accent5">
                    <a:lumMod val="50000"/>
                  </a:schemeClr>
                </a:solidFill>
              </a:rPr>
              <a:t> e-</a:t>
            </a:r>
            <a:r>
              <a:rPr lang="it-IT" sz="2000" dirty="0" err="1">
                <a:solidFill>
                  <a:schemeClr val="accent5">
                    <a:lumMod val="50000"/>
                  </a:schemeClr>
                </a:solidFill>
              </a:rPr>
              <a:t>tools</a:t>
            </a:r>
            <a:r>
              <a:rPr lang="it-IT" sz="2000" dirty="0">
                <a:solidFill>
                  <a:schemeClr val="accent5">
                    <a:lumMod val="50000"/>
                  </a:schemeClr>
                </a:solidFill>
              </a:rPr>
              <a:t>/e-</a:t>
            </a:r>
            <a:r>
              <a:rPr lang="it-IT" sz="2000" dirty="0" err="1">
                <a:solidFill>
                  <a:schemeClr val="accent5">
                    <a:lumMod val="50000"/>
                  </a:schemeClr>
                </a:solidFill>
              </a:rPr>
              <a:t>technologies</a:t>
            </a:r>
            <a:r>
              <a:rPr lang="it-IT" sz="2000" dirty="0">
                <a:solidFill>
                  <a:schemeClr val="accent5">
                    <a:lumMod val="50000"/>
                  </a:schemeClr>
                </a:solidFill>
              </a:rPr>
              <a:t> and the </a:t>
            </a:r>
            <a:r>
              <a:rPr lang="it-IT" sz="2000" dirty="0" err="1">
                <a:solidFill>
                  <a:schemeClr val="accent5">
                    <a:lumMod val="50000"/>
                  </a:schemeClr>
                </a:solidFill>
              </a:rPr>
              <a:t>mainstreaming</a:t>
            </a:r>
            <a:r>
              <a:rPr lang="it-IT" sz="2000" dirty="0">
                <a:solidFill>
                  <a:schemeClr val="accent5">
                    <a:lumMod val="50000"/>
                  </a:schemeClr>
                </a:solidFill>
              </a:rPr>
              <a:t> of </a:t>
            </a:r>
            <a:r>
              <a:rPr lang="it-IT" sz="2000" dirty="0" err="1">
                <a:solidFill>
                  <a:schemeClr val="accent5">
                    <a:lumMod val="50000"/>
                  </a:schemeClr>
                </a:solidFill>
              </a:rPr>
              <a:t>support</a:t>
            </a:r>
            <a:r>
              <a:rPr lang="it-IT" sz="2000" dirty="0">
                <a:solidFill>
                  <a:schemeClr val="accent5">
                    <a:lumMod val="50000"/>
                  </a:schemeClr>
                </a:solidFill>
              </a:rPr>
              <a:t> </a:t>
            </a:r>
            <a:r>
              <a:rPr lang="it-IT" sz="2000" dirty="0" err="1">
                <a:solidFill>
                  <a:schemeClr val="accent5">
                    <a:lumMod val="50000"/>
                  </a:schemeClr>
                </a:solidFill>
              </a:rPr>
              <a:t>actions</a:t>
            </a:r>
            <a:r>
              <a:rPr lang="it-IT" sz="2000" dirty="0">
                <a:solidFill>
                  <a:schemeClr val="accent5">
                    <a:lumMod val="50000"/>
                  </a:schemeClr>
                </a:solidFill>
              </a:rPr>
              <a:t> </a:t>
            </a:r>
            <a:r>
              <a:rPr lang="it-IT" sz="2000" dirty="0" err="1">
                <a:solidFill>
                  <a:schemeClr val="accent5">
                    <a:lumMod val="50000"/>
                  </a:schemeClr>
                </a:solidFill>
              </a:rPr>
              <a:t>addressing</a:t>
            </a:r>
            <a:r>
              <a:rPr lang="it-IT" sz="2000" dirty="0">
                <a:solidFill>
                  <a:schemeClr val="accent5">
                    <a:lumMod val="50000"/>
                  </a:schemeClr>
                </a:solidFill>
              </a:rPr>
              <a:t> e-</a:t>
            </a:r>
            <a:r>
              <a:rPr lang="it-IT" sz="2000" dirty="0" err="1">
                <a:solidFill>
                  <a:schemeClr val="accent5">
                    <a:lumMod val="50000"/>
                  </a:schemeClr>
                </a:solidFill>
              </a:rPr>
              <a:t>needs</a:t>
            </a:r>
            <a:r>
              <a:rPr lang="it-IT" sz="2000" dirty="0">
                <a:solidFill>
                  <a:schemeClr val="accent5">
                    <a:lumMod val="50000"/>
                  </a:schemeClr>
                </a:solidFill>
              </a:rPr>
              <a:t> of </a:t>
            </a:r>
            <a:r>
              <a:rPr lang="it-IT" sz="2000" dirty="0" err="1">
                <a:solidFill>
                  <a:schemeClr val="accent5">
                    <a:lumMod val="50000"/>
                  </a:schemeClr>
                </a:solidFill>
              </a:rPr>
              <a:t>all</a:t>
            </a:r>
            <a:r>
              <a:rPr lang="it-IT" sz="2000" dirty="0">
                <a:solidFill>
                  <a:schemeClr val="accent5">
                    <a:lumMod val="50000"/>
                  </a:schemeClr>
                </a:solidFill>
              </a:rPr>
              <a:t> </a:t>
            </a:r>
            <a:r>
              <a:rPr lang="it-IT" sz="2000" dirty="0" err="1">
                <a:solidFill>
                  <a:schemeClr val="accent5">
                    <a:lumMod val="50000"/>
                  </a:schemeClr>
                </a:solidFill>
              </a:rPr>
              <a:t>levels</a:t>
            </a:r>
            <a:r>
              <a:rPr lang="it-IT" sz="2000" dirty="0">
                <a:solidFill>
                  <a:schemeClr val="accent5">
                    <a:lumMod val="50000"/>
                  </a:schemeClr>
                </a:solidFill>
              </a:rPr>
              <a:t> of </a:t>
            </a:r>
            <a:r>
              <a:rPr lang="it-IT" sz="2000" dirty="0" err="1">
                <a:solidFill>
                  <a:schemeClr val="accent5">
                    <a:lumMod val="50000"/>
                  </a:schemeClr>
                </a:solidFill>
              </a:rPr>
              <a:t>intervention</a:t>
            </a:r>
            <a:r>
              <a:rPr lang="it-IT" sz="2000" dirty="0" smtClean="0">
                <a:solidFill>
                  <a:schemeClr val="accent5">
                    <a:lumMod val="50000"/>
                  </a:schemeClr>
                </a:solidFill>
              </a:rPr>
              <a:t>.</a:t>
            </a:r>
          </a:p>
          <a:p>
            <a:pPr marL="342900" indent="-342900" algn="just">
              <a:lnSpc>
                <a:spcPct val="150000"/>
              </a:lnSpc>
              <a:buFont typeface="Arial" charset="0"/>
              <a:buChar char="•"/>
            </a:pPr>
            <a:endParaRPr lang="it-IT" sz="2000" dirty="0" smtClean="0">
              <a:solidFill>
                <a:schemeClr val="accent5">
                  <a:lumMod val="50000"/>
                </a:schemeClr>
              </a:solidFill>
            </a:endParaRPr>
          </a:p>
          <a:p>
            <a:pPr algn="just">
              <a:lnSpc>
                <a:spcPct val="150000"/>
              </a:lnSpc>
            </a:pPr>
            <a:r>
              <a:rPr lang="it-IT" sz="2000" dirty="0">
                <a:solidFill>
                  <a:schemeClr val="accent5">
                    <a:lumMod val="50000"/>
                  </a:schemeClr>
                </a:solidFill>
              </a:rPr>
              <a:t>ESFRI </a:t>
            </a:r>
            <a:r>
              <a:rPr lang="it-IT" sz="2000" dirty="0" err="1">
                <a:solidFill>
                  <a:schemeClr val="accent5">
                    <a:lumMod val="50000"/>
                  </a:schemeClr>
                </a:solidFill>
              </a:rPr>
              <a:t>suggests</a:t>
            </a:r>
            <a:r>
              <a:rPr lang="it-IT" sz="2000" dirty="0">
                <a:solidFill>
                  <a:schemeClr val="accent5">
                    <a:lumMod val="50000"/>
                  </a:schemeClr>
                </a:solidFill>
              </a:rPr>
              <a:t> to </a:t>
            </a:r>
            <a:r>
              <a:rPr lang="it-IT" sz="2000" dirty="0" err="1">
                <a:solidFill>
                  <a:schemeClr val="accent5">
                    <a:lumMod val="50000"/>
                  </a:schemeClr>
                </a:solidFill>
              </a:rPr>
              <a:t>act</a:t>
            </a:r>
            <a:r>
              <a:rPr lang="it-IT" sz="2000" dirty="0">
                <a:solidFill>
                  <a:schemeClr val="accent5">
                    <a:lumMod val="50000"/>
                  </a:schemeClr>
                </a:solidFill>
              </a:rPr>
              <a:t> </a:t>
            </a:r>
            <a:r>
              <a:rPr lang="it-IT" sz="2000" dirty="0" err="1">
                <a:solidFill>
                  <a:schemeClr val="accent5">
                    <a:lumMod val="50000"/>
                  </a:schemeClr>
                </a:solidFill>
              </a:rPr>
              <a:t>as</a:t>
            </a:r>
            <a:r>
              <a:rPr lang="it-IT" sz="2000" dirty="0">
                <a:solidFill>
                  <a:schemeClr val="accent5">
                    <a:lumMod val="50000"/>
                  </a:schemeClr>
                </a:solidFill>
              </a:rPr>
              <a:t> </a:t>
            </a:r>
            <a:r>
              <a:rPr lang="it-IT" sz="2000" i="1" dirty="0">
                <a:solidFill>
                  <a:srgbClr val="0A64AB"/>
                </a:solidFill>
              </a:rPr>
              <a:t>STRATEGY FORUM OF FUNDERS </a:t>
            </a:r>
            <a:r>
              <a:rPr lang="it-IT" sz="2000" dirty="0">
                <a:solidFill>
                  <a:schemeClr val="accent5">
                    <a:lumMod val="50000"/>
                  </a:schemeClr>
                </a:solidFill>
              </a:rPr>
              <a:t>of the e-</a:t>
            </a:r>
            <a:r>
              <a:rPr lang="it-IT" sz="2000" dirty="0" err="1">
                <a:solidFill>
                  <a:schemeClr val="accent5">
                    <a:lumMod val="50000"/>
                  </a:schemeClr>
                </a:solidFill>
              </a:rPr>
              <a:t>Infrastructures</a:t>
            </a:r>
            <a:r>
              <a:rPr lang="it-IT" sz="2000" dirty="0">
                <a:solidFill>
                  <a:schemeClr val="accent5">
                    <a:lumMod val="50000"/>
                  </a:schemeClr>
                </a:solidFill>
              </a:rPr>
              <a:t> for </a:t>
            </a:r>
            <a:r>
              <a:rPr lang="it-IT" sz="2000" dirty="0" err="1">
                <a:solidFill>
                  <a:schemeClr val="accent5">
                    <a:lumMod val="50000"/>
                  </a:schemeClr>
                </a:solidFill>
              </a:rPr>
              <a:t>European</a:t>
            </a:r>
            <a:r>
              <a:rPr lang="it-IT" sz="2000" dirty="0">
                <a:solidFill>
                  <a:schemeClr val="accent5">
                    <a:lumMod val="50000"/>
                  </a:schemeClr>
                </a:solidFill>
              </a:rPr>
              <a:t> science </a:t>
            </a:r>
            <a:r>
              <a:rPr lang="it-IT" sz="2000" dirty="0" err="1">
                <a:solidFill>
                  <a:schemeClr val="accent5">
                    <a:lumMod val="50000"/>
                  </a:schemeClr>
                </a:solidFill>
              </a:rPr>
              <a:t>as</a:t>
            </a:r>
            <a:r>
              <a:rPr lang="it-IT" sz="2000" dirty="0">
                <a:solidFill>
                  <a:schemeClr val="accent5">
                    <a:lumMod val="50000"/>
                  </a:schemeClr>
                </a:solidFill>
              </a:rPr>
              <a:t> a </a:t>
            </a:r>
            <a:r>
              <a:rPr lang="it-IT" sz="2000" dirty="0" err="1">
                <a:solidFill>
                  <a:schemeClr val="accent5">
                    <a:lumMod val="50000"/>
                  </a:schemeClr>
                </a:solidFill>
              </a:rPr>
              <a:t>key</a:t>
            </a:r>
            <a:r>
              <a:rPr lang="it-IT" sz="2000" dirty="0">
                <a:solidFill>
                  <a:schemeClr val="accent5">
                    <a:lumMod val="50000"/>
                  </a:schemeClr>
                </a:solidFill>
              </a:rPr>
              <a:t> </a:t>
            </a:r>
            <a:r>
              <a:rPr lang="it-IT" sz="2000" dirty="0" err="1">
                <a:solidFill>
                  <a:schemeClr val="accent5">
                    <a:lumMod val="50000"/>
                  </a:schemeClr>
                </a:solidFill>
              </a:rPr>
              <a:t>element</a:t>
            </a:r>
            <a:r>
              <a:rPr lang="it-IT" sz="2000" dirty="0">
                <a:solidFill>
                  <a:schemeClr val="accent5">
                    <a:lumMod val="50000"/>
                  </a:schemeClr>
                </a:solidFill>
              </a:rPr>
              <a:t> of </a:t>
            </a:r>
            <a:r>
              <a:rPr lang="it-IT" sz="2000" dirty="0" err="1">
                <a:solidFill>
                  <a:schemeClr val="accent5">
                    <a:lumMod val="50000"/>
                  </a:schemeClr>
                </a:solidFill>
              </a:rPr>
              <a:t>support</a:t>
            </a:r>
            <a:r>
              <a:rPr lang="it-IT" sz="2000" dirty="0">
                <a:solidFill>
                  <a:schemeClr val="accent5">
                    <a:lumMod val="50000"/>
                  </a:schemeClr>
                </a:solidFill>
              </a:rPr>
              <a:t> of a </a:t>
            </a:r>
            <a:r>
              <a:rPr lang="it-IT" sz="2000" dirty="0" err="1">
                <a:solidFill>
                  <a:schemeClr val="accent5">
                    <a:lumMod val="50000"/>
                  </a:schemeClr>
                </a:solidFill>
              </a:rPr>
              <a:t>coherent</a:t>
            </a:r>
            <a:r>
              <a:rPr lang="it-IT" sz="2000" dirty="0">
                <a:solidFill>
                  <a:schemeClr val="accent5">
                    <a:lumMod val="50000"/>
                  </a:schemeClr>
                </a:solidFill>
              </a:rPr>
              <a:t> </a:t>
            </a:r>
            <a:r>
              <a:rPr lang="it-IT" sz="2000" dirty="0" err="1">
                <a:solidFill>
                  <a:schemeClr val="accent5">
                    <a:lumMod val="50000"/>
                  </a:schemeClr>
                </a:solidFill>
              </a:rPr>
              <a:t>approach</a:t>
            </a:r>
            <a:r>
              <a:rPr lang="it-IT" sz="2000" dirty="0">
                <a:solidFill>
                  <a:schemeClr val="accent5">
                    <a:lumMod val="50000"/>
                  </a:schemeClr>
                </a:solidFill>
              </a:rPr>
              <a:t> to </a:t>
            </a:r>
            <a:r>
              <a:rPr lang="it-IT" sz="2000" dirty="0" err="1">
                <a:solidFill>
                  <a:schemeClr val="accent5">
                    <a:lumMod val="50000"/>
                  </a:schemeClr>
                </a:solidFill>
              </a:rPr>
              <a:t>policymaking</a:t>
            </a:r>
            <a:r>
              <a:rPr lang="it-IT" sz="2000" dirty="0">
                <a:solidFill>
                  <a:schemeClr val="accent5">
                    <a:lumMod val="50000"/>
                  </a:schemeClr>
                </a:solidFill>
              </a:rPr>
              <a:t> on </a:t>
            </a:r>
            <a:r>
              <a:rPr lang="it-IT" sz="2000" dirty="0" err="1">
                <a:solidFill>
                  <a:schemeClr val="accent5">
                    <a:lumMod val="50000"/>
                  </a:schemeClr>
                </a:solidFill>
              </a:rPr>
              <a:t>Research</a:t>
            </a:r>
            <a:r>
              <a:rPr lang="it-IT" sz="2000" dirty="0">
                <a:solidFill>
                  <a:schemeClr val="accent5">
                    <a:lumMod val="50000"/>
                  </a:schemeClr>
                </a:solidFill>
              </a:rPr>
              <a:t> </a:t>
            </a:r>
            <a:r>
              <a:rPr lang="it-IT" sz="2000" dirty="0" err="1">
                <a:solidFill>
                  <a:schemeClr val="accent5">
                    <a:lumMod val="50000"/>
                  </a:schemeClr>
                </a:solidFill>
              </a:rPr>
              <a:t>Infrastructure</a:t>
            </a:r>
            <a:r>
              <a:rPr lang="it-IT" sz="2000" dirty="0">
                <a:solidFill>
                  <a:schemeClr val="accent5">
                    <a:lumMod val="50000"/>
                  </a:schemeClr>
                </a:solidFill>
              </a:rPr>
              <a:t> in Europe.</a:t>
            </a:r>
          </a:p>
          <a:p>
            <a:pPr marL="342900" indent="-342900" algn="just">
              <a:lnSpc>
                <a:spcPct val="150000"/>
              </a:lnSpc>
              <a:buFont typeface="Arial" charset="0"/>
              <a:buChar char="•"/>
            </a:pPr>
            <a:endParaRPr lang="it-IT" sz="2000" dirty="0">
              <a:solidFill>
                <a:schemeClr val="accent5">
                  <a:lumMod val="50000"/>
                </a:schemeClr>
              </a:solidFill>
            </a:endParaRPr>
          </a:p>
          <a:p>
            <a:pPr marL="0" indent="0" algn="just">
              <a:lnSpc>
                <a:spcPct val="150000"/>
              </a:lnSpc>
              <a:spcBef>
                <a:spcPts val="600"/>
              </a:spcBef>
              <a:spcAft>
                <a:spcPts val="600"/>
              </a:spcAft>
              <a:buNone/>
            </a:pPr>
            <a:endParaRPr lang="en-GB" sz="2000" b="0" dirty="0"/>
          </a:p>
        </p:txBody>
      </p:sp>
    </p:spTree>
    <p:extLst>
      <p:ext uri="{BB962C8B-B14F-4D97-AF65-F5344CB8AC3E}">
        <p14:creationId xmlns:p14="http://schemas.microsoft.com/office/powerpoint/2010/main" val="344642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10972747" cy="1169551"/>
          </a:xfrm>
          <a:prstGeom prst="rect">
            <a:avLst/>
          </a:prstGeom>
        </p:spPr>
        <p:txBody>
          <a:bodyPr wrap="none">
            <a:spAutoFit/>
          </a:bodyPr>
          <a:lstStyle/>
          <a:p>
            <a:pPr fontAlgn="auto">
              <a:spcAft>
                <a:spcPts val="0"/>
              </a:spcAft>
            </a:pPr>
            <a:r>
              <a:rPr lang="en-GB" sz="4200" b="1" dirty="0">
                <a:solidFill>
                  <a:srgbClr val="0068AC"/>
                </a:solidFill>
                <a:latin typeface="+mj-lt"/>
                <a:ea typeface="Calibri" charset="0"/>
                <a:cs typeface="Calibri" charset="0"/>
              </a:rPr>
              <a:t>INVESTMENT STRATEGIES IN e-INFRASTRUCTURES</a:t>
            </a:r>
          </a:p>
          <a:p>
            <a:pPr fontAlgn="auto">
              <a:spcAft>
                <a:spcPts val="0"/>
              </a:spcAft>
            </a:pPr>
            <a:r>
              <a:rPr lang="en-GB" sz="2800" b="1" i="1" dirty="0" smtClean="0">
                <a:solidFill>
                  <a:srgbClr val="0068AC"/>
                </a:solidFill>
                <a:latin typeface="+mj-lt"/>
                <a:ea typeface="Calibri" charset="0"/>
                <a:cs typeface="Calibri" charset="0"/>
              </a:rPr>
              <a:t>Recommendation (2)</a:t>
            </a:r>
            <a:endParaRPr lang="en-GB" sz="2800" b="1" i="1" dirty="0">
              <a:solidFill>
                <a:srgbClr val="0068AC"/>
              </a:solidFill>
              <a:latin typeface="+mj-lt"/>
              <a:ea typeface="Calibri" charset="0"/>
              <a:cs typeface="Calibri" charset="0"/>
            </a:endParaRPr>
          </a:p>
        </p:txBody>
      </p:sp>
      <p:sp>
        <p:nvSpPr>
          <p:cNvPr id="4" name="CasellaDiTesto 3"/>
          <p:cNvSpPr txBox="1"/>
          <p:nvPr/>
        </p:nvSpPr>
        <p:spPr>
          <a:xfrm>
            <a:off x="1199220" y="32737"/>
            <a:ext cx="10923760" cy="6715685"/>
          </a:xfrm>
          <a:prstGeom prst="rect">
            <a:avLst/>
          </a:prstGeom>
          <a:solidFill>
            <a:schemeClr val="bg1"/>
          </a:solidFill>
          <a:ln>
            <a:noFill/>
          </a:ln>
        </p:spPr>
        <p:txBody>
          <a:bodyPr wrap="square" rtlCol="0">
            <a:spAutoFit/>
          </a:bodyPr>
          <a:lstStyle/>
          <a:p>
            <a:pPr marL="44450" algn="ctr">
              <a:lnSpc>
                <a:spcPct val="120000"/>
              </a:lnSpc>
              <a:spcBef>
                <a:spcPts val="300"/>
              </a:spcBef>
              <a:spcAft>
                <a:spcPts val="300"/>
              </a:spcAft>
            </a:pPr>
            <a:r>
              <a:rPr lang="en-US" sz="2200" b="1" dirty="0" smtClean="0">
                <a:solidFill>
                  <a:srgbClr val="2F5D78"/>
                </a:solidFill>
                <a:latin typeface="Calibri" charset="0"/>
                <a:ea typeface="Calibri" charset="0"/>
                <a:cs typeface="Calibri" charset="0"/>
              </a:rPr>
              <a:t>ELEMENTS FOR </a:t>
            </a:r>
            <a:r>
              <a:rPr lang="en-US" sz="2200" b="1" dirty="0" smtClean="0">
                <a:solidFill>
                  <a:srgbClr val="2F5D78"/>
                </a:solidFill>
                <a:latin typeface="Calibri" charset="0"/>
                <a:ea typeface="Calibri" charset="0"/>
                <a:cs typeface="Calibri" charset="0"/>
              </a:rPr>
              <a:t>THE ESFRI POSITION ON EOSC </a:t>
            </a:r>
          </a:p>
          <a:p>
            <a:pPr marL="44450" algn="ctr">
              <a:lnSpc>
                <a:spcPct val="90000"/>
              </a:lnSpc>
              <a:spcBef>
                <a:spcPts val="300"/>
              </a:spcBef>
              <a:spcAft>
                <a:spcPts val="300"/>
              </a:spcAft>
            </a:pPr>
            <a:r>
              <a:rPr lang="en-US" sz="1600" i="1" dirty="0" smtClean="0">
                <a:solidFill>
                  <a:srgbClr val="2F5D78"/>
                </a:solidFill>
                <a:latin typeface="Calibri" charset="0"/>
                <a:ea typeface="Calibri" charset="0"/>
                <a:cs typeface="Calibri" charset="0"/>
              </a:rPr>
              <a:t>(63</a:t>
            </a:r>
            <a:r>
              <a:rPr lang="en-US" sz="1600" i="1" baseline="30000" dirty="0" smtClean="0">
                <a:solidFill>
                  <a:srgbClr val="2F5D78"/>
                </a:solidFill>
                <a:latin typeface="Calibri" charset="0"/>
                <a:ea typeface="Calibri" charset="0"/>
                <a:cs typeface="Calibri" charset="0"/>
              </a:rPr>
              <a:t>rd</a:t>
            </a:r>
            <a:r>
              <a:rPr lang="en-US" sz="1600" i="1" dirty="0" smtClean="0">
                <a:solidFill>
                  <a:srgbClr val="2F5D78"/>
                </a:solidFill>
                <a:latin typeface="Calibri" charset="0"/>
                <a:ea typeface="Calibri" charset="0"/>
                <a:cs typeface="Calibri" charset="0"/>
              </a:rPr>
              <a:t> ESFRI Forum, 13/12/2017, Lund)</a:t>
            </a:r>
          </a:p>
          <a:p>
            <a:pPr marL="44450" algn="ctr">
              <a:lnSpc>
                <a:spcPct val="90000"/>
              </a:lnSpc>
              <a:spcBef>
                <a:spcPts val="300"/>
              </a:spcBef>
              <a:spcAft>
                <a:spcPts val="300"/>
              </a:spcAft>
            </a:pPr>
            <a:endParaRPr lang="en-US" sz="2200" i="1" dirty="0" smtClean="0">
              <a:solidFill>
                <a:srgbClr val="2F5D78"/>
              </a:solidFill>
              <a:latin typeface="Calibri" charset="0"/>
              <a:ea typeface="Calibri" charset="0"/>
              <a:cs typeface="Calibri" charset="0"/>
            </a:endParaRPr>
          </a:p>
          <a:p>
            <a:pPr marL="320675" indent="-152400" algn="just">
              <a:lnSpc>
                <a:spcPct val="90000"/>
              </a:lnSpc>
              <a:spcBef>
                <a:spcPts val="300"/>
              </a:spcBef>
              <a:spcAft>
                <a:spcPts val="300"/>
              </a:spcAft>
              <a:buFont typeface="Arial" charset="0"/>
              <a:buChar char="•"/>
            </a:pPr>
            <a:r>
              <a:rPr lang="en-US" sz="2000" dirty="0" smtClean="0">
                <a:solidFill>
                  <a:srgbClr val="2F5D78"/>
                </a:solidFill>
                <a:latin typeface="Calibri" charset="0"/>
                <a:ea typeface="Calibri" charset="0"/>
                <a:cs typeface="Calibri" charset="0"/>
              </a:rPr>
              <a:t>ESFRI is a </a:t>
            </a:r>
            <a:r>
              <a:rPr lang="en-US" sz="2000" dirty="0" smtClean="0">
                <a:solidFill>
                  <a:srgbClr val="2F5D78"/>
                </a:solidFill>
                <a:latin typeface="Calibri" charset="0"/>
                <a:ea typeface="Calibri" charset="0"/>
                <a:cs typeface="Calibri" charset="0"/>
              </a:rPr>
              <a:t>strategy hub </a:t>
            </a:r>
            <a:r>
              <a:rPr lang="en-US" sz="2000" dirty="0" smtClean="0">
                <a:solidFill>
                  <a:srgbClr val="2F5D78"/>
                </a:solidFill>
                <a:latin typeface="Calibri" charset="0"/>
                <a:ea typeface="Calibri" charset="0"/>
                <a:cs typeface="Calibri" charset="0"/>
              </a:rPr>
              <a:t>of </a:t>
            </a:r>
            <a:r>
              <a:rPr lang="en-US" sz="2000" dirty="0" smtClean="0">
                <a:solidFill>
                  <a:srgbClr val="2F5D78"/>
                </a:solidFill>
                <a:latin typeface="Calibri" charset="0"/>
                <a:ea typeface="Calibri" charset="0"/>
                <a:cs typeface="Calibri" charset="0"/>
              </a:rPr>
              <a:t>funders</a:t>
            </a:r>
            <a:endParaRPr lang="en-US" sz="2000" dirty="0" smtClean="0">
              <a:solidFill>
                <a:srgbClr val="2F5D78"/>
              </a:solidFill>
              <a:latin typeface="Calibri" charset="0"/>
              <a:ea typeface="Calibri" charset="0"/>
              <a:cs typeface="Calibri" charset="0"/>
            </a:endParaRPr>
          </a:p>
          <a:p>
            <a:pPr marL="320675" indent="-152400" algn="just">
              <a:lnSpc>
                <a:spcPct val="120000"/>
              </a:lnSpc>
              <a:spcBef>
                <a:spcPts val="300"/>
              </a:spcBef>
              <a:spcAft>
                <a:spcPts val="300"/>
              </a:spcAft>
              <a:buFont typeface="Arial" charset="0"/>
              <a:buChar char="•"/>
            </a:pPr>
            <a:r>
              <a:rPr lang="en-US" sz="2000" dirty="0" smtClean="0">
                <a:solidFill>
                  <a:srgbClr val="2F5D78"/>
                </a:solidFill>
                <a:latin typeface="Calibri" charset="0"/>
                <a:ea typeface="Calibri" charset="0"/>
                <a:cs typeface="Calibri" charset="0"/>
              </a:rPr>
              <a:t>ESFRI (and other internationally open) RIs are unique in assuring a robust quality control on scientific data to be opened</a:t>
            </a:r>
          </a:p>
          <a:p>
            <a:pPr marL="320675" indent="-152400" algn="just">
              <a:lnSpc>
                <a:spcPct val="120000"/>
              </a:lnSpc>
              <a:spcBef>
                <a:spcPts val="300"/>
              </a:spcBef>
              <a:spcAft>
                <a:spcPts val="300"/>
              </a:spcAft>
              <a:buFont typeface="Arial" charset="0"/>
              <a:buChar char="•"/>
            </a:pPr>
            <a:r>
              <a:rPr lang="en-US" sz="2000" dirty="0" smtClean="0">
                <a:solidFill>
                  <a:srgbClr val="2F5D78"/>
                </a:solidFill>
                <a:latin typeface="Calibri" charset="0"/>
                <a:ea typeface="Calibri" charset="0"/>
                <a:cs typeface="Calibri" charset="0"/>
              </a:rPr>
              <a:t>EOSC should adopt a SUBSIDIARITY and PARTICIPATORY principle, where robust data management practices exist it should NOT DELEGITIMATE, should not CREATE FUNDING PROBLEMS to well DMP-performing RIs</a:t>
            </a:r>
          </a:p>
          <a:p>
            <a:pPr marL="320675" indent="-152400" algn="just">
              <a:lnSpc>
                <a:spcPct val="120000"/>
              </a:lnSpc>
              <a:spcBef>
                <a:spcPts val="300"/>
              </a:spcBef>
              <a:spcAft>
                <a:spcPts val="300"/>
              </a:spcAft>
              <a:buFont typeface="Arial" charset="0"/>
              <a:buChar char="•"/>
            </a:pPr>
            <a:r>
              <a:rPr lang="en-US" sz="2000" dirty="0" smtClean="0">
                <a:solidFill>
                  <a:srgbClr val="2F5D78"/>
                </a:solidFill>
                <a:latin typeface="Calibri" charset="0"/>
                <a:ea typeface="Calibri" charset="0"/>
                <a:cs typeface="Calibri" charset="0"/>
              </a:rPr>
              <a:t>EOSC should FILL THE GAPS of unstructured areas</a:t>
            </a:r>
          </a:p>
          <a:p>
            <a:pPr marL="320675" indent="-152400" algn="just">
              <a:lnSpc>
                <a:spcPct val="120000"/>
              </a:lnSpc>
              <a:spcBef>
                <a:spcPts val="300"/>
              </a:spcBef>
              <a:spcAft>
                <a:spcPts val="300"/>
              </a:spcAft>
              <a:buFont typeface="Arial" charset="0"/>
              <a:buChar char="•"/>
            </a:pPr>
            <a:r>
              <a:rPr lang="en-US" sz="2000" dirty="0" smtClean="0">
                <a:solidFill>
                  <a:srgbClr val="2F5D78"/>
                </a:solidFill>
                <a:latin typeface="Calibri" charset="0"/>
                <a:ea typeface="Calibri" charset="0"/>
                <a:cs typeface="Calibri" charset="0"/>
              </a:rPr>
              <a:t>EOSC should enable high level INTERDISCIPLINARITY</a:t>
            </a:r>
          </a:p>
          <a:p>
            <a:pPr marL="320675" indent="-152400" algn="just">
              <a:lnSpc>
                <a:spcPct val="120000"/>
              </a:lnSpc>
              <a:spcBef>
                <a:spcPts val="300"/>
              </a:spcBef>
              <a:spcAft>
                <a:spcPts val="300"/>
              </a:spcAft>
              <a:buFont typeface="Arial" charset="0"/>
              <a:buChar char="•"/>
            </a:pPr>
            <a:r>
              <a:rPr lang="en-US" sz="2000" dirty="0" smtClean="0">
                <a:solidFill>
                  <a:srgbClr val="2F5D78"/>
                </a:solidFill>
                <a:latin typeface="Calibri" charset="0"/>
                <a:ea typeface="Calibri" charset="0"/>
                <a:cs typeface="Calibri" charset="0"/>
              </a:rPr>
              <a:t>EOSC should make high level INTEROPERABILITY possible and </a:t>
            </a:r>
            <a:r>
              <a:rPr lang="en-US" sz="2000" dirty="0" smtClean="0">
                <a:solidFill>
                  <a:srgbClr val="2F5D78"/>
                </a:solidFill>
                <a:latin typeface="Calibri" charset="0"/>
                <a:ea typeface="Calibri" charset="0"/>
                <a:cs typeface="Calibri" charset="0"/>
              </a:rPr>
              <a:t>workable</a:t>
            </a:r>
          </a:p>
          <a:p>
            <a:pPr marL="168275" algn="just">
              <a:lnSpc>
                <a:spcPct val="120000"/>
              </a:lnSpc>
              <a:spcBef>
                <a:spcPts val="300"/>
              </a:spcBef>
              <a:spcAft>
                <a:spcPts val="300"/>
              </a:spcAft>
            </a:pPr>
            <a:endParaRPr lang="en-US" sz="2000" dirty="0" smtClean="0">
              <a:solidFill>
                <a:srgbClr val="2F5D78"/>
              </a:solidFill>
              <a:latin typeface="Calibri" charset="0"/>
              <a:ea typeface="Calibri" charset="0"/>
              <a:cs typeface="Calibri" charset="0"/>
            </a:endParaRPr>
          </a:p>
          <a:p>
            <a:pPr marL="168275" algn="just">
              <a:lnSpc>
                <a:spcPct val="120000"/>
              </a:lnSpc>
              <a:spcBef>
                <a:spcPts val="300"/>
              </a:spcBef>
              <a:spcAft>
                <a:spcPts val="300"/>
              </a:spcAft>
            </a:pPr>
            <a:r>
              <a:rPr lang="en-GB" i="1" dirty="0" smtClean="0">
                <a:solidFill>
                  <a:srgbClr val="FF0000"/>
                </a:solidFill>
              </a:rPr>
              <a:t>ESFRI </a:t>
            </a:r>
            <a:r>
              <a:rPr lang="en-GB" i="1" dirty="0">
                <a:solidFill>
                  <a:srgbClr val="FF0000"/>
                </a:solidFill>
              </a:rPr>
              <a:t>is more than a “stakeholder” of the EOSC as it represents the effort of the Landmarks and Projects (80-90% funded by MS and AS) in developing Open Science objectives and namely Open Data policies that amount to </a:t>
            </a:r>
            <a:r>
              <a:rPr lang="en-GB" i="1" dirty="0" err="1">
                <a:solidFill>
                  <a:srgbClr val="FF0000"/>
                </a:solidFill>
              </a:rPr>
              <a:t>ca</a:t>
            </a:r>
            <a:r>
              <a:rPr lang="en-GB" i="1" dirty="0">
                <a:solidFill>
                  <a:srgbClr val="FF0000"/>
                </a:solidFill>
              </a:rPr>
              <a:t> 15% average of the overall financial effort in RIs.  Therefore ESFRI is the </a:t>
            </a:r>
            <a:r>
              <a:rPr lang="en-GB" i="1" dirty="0" smtClean="0">
                <a:solidFill>
                  <a:srgbClr val="FF0000"/>
                </a:solidFill>
              </a:rPr>
              <a:t>Strategy Hub </a:t>
            </a:r>
            <a:r>
              <a:rPr lang="en-GB" i="1" dirty="0">
                <a:solidFill>
                  <a:srgbClr val="FF0000"/>
                </a:solidFill>
              </a:rPr>
              <a:t>of Founders also for a large share of the EOSC-building actions</a:t>
            </a:r>
            <a:r>
              <a:rPr lang="en-GB" i="1" dirty="0" smtClean="0">
                <a:solidFill>
                  <a:srgbClr val="FF0000"/>
                </a:solidFill>
              </a:rPr>
              <a:t>.</a:t>
            </a:r>
            <a:endParaRPr lang="it-IT" i="1" dirty="0">
              <a:solidFill>
                <a:srgbClr val="FF0000"/>
              </a:solidFill>
            </a:endParaRPr>
          </a:p>
        </p:txBody>
      </p:sp>
    </p:spTree>
    <p:extLst>
      <p:ext uri="{BB962C8B-B14F-4D97-AF65-F5344CB8AC3E}">
        <p14:creationId xmlns:p14="http://schemas.microsoft.com/office/powerpoint/2010/main" val="108617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400374"/>
            <a:ext cx="12213130" cy="6858000"/>
          </a:xfrm>
          <a:prstGeom prst="rect">
            <a:avLst/>
          </a:prstGeom>
        </p:spPr>
      </p:pic>
      <p:pic>
        <p:nvPicPr>
          <p:cNvPr id="3" name="Immagine 2"/>
          <p:cNvPicPr>
            <a:picLocks noChangeAspect="1"/>
          </p:cNvPicPr>
          <p:nvPr/>
        </p:nvPicPr>
        <p:blipFill>
          <a:blip r:embed="rId4"/>
          <a:stretch>
            <a:fillRect/>
          </a:stretch>
        </p:blipFill>
        <p:spPr>
          <a:xfrm>
            <a:off x="4366611" y="-317532"/>
            <a:ext cx="3515225" cy="1536700"/>
          </a:xfrm>
          <a:prstGeom prst="rect">
            <a:avLst/>
          </a:prstGeom>
        </p:spPr>
      </p:pic>
      <p:pic>
        <p:nvPicPr>
          <p:cNvPr id="4" name="Immagine 3"/>
          <p:cNvPicPr>
            <a:picLocks noChangeAspect="1"/>
          </p:cNvPicPr>
          <p:nvPr/>
        </p:nvPicPr>
        <p:blipFill>
          <a:blip r:embed="rId4"/>
          <a:stretch>
            <a:fillRect/>
          </a:stretch>
        </p:blipFill>
        <p:spPr>
          <a:xfrm>
            <a:off x="-27608" y="6437073"/>
            <a:ext cx="12298978" cy="434733"/>
          </a:xfrm>
          <a:prstGeom prst="rect">
            <a:avLst/>
          </a:prstGeom>
        </p:spPr>
      </p:pic>
      <p:pic>
        <p:nvPicPr>
          <p:cNvPr id="9" name="Immagine 8"/>
          <p:cNvPicPr>
            <a:picLocks noChangeAspect="1"/>
          </p:cNvPicPr>
          <p:nvPr/>
        </p:nvPicPr>
        <p:blipFill>
          <a:blip r:embed="rId4"/>
          <a:stretch>
            <a:fillRect/>
          </a:stretch>
        </p:blipFill>
        <p:spPr>
          <a:xfrm>
            <a:off x="0" y="-434733"/>
            <a:ext cx="12298978" cy="434733"/>
          </a:xfrm>
          <a:prstGeom prst="rect">
            <a:avLst/>
          </a:prstGeom>
        </p:spPr>
      </p:pic>
      <p:pic>
        <p:nvPicPr>
          <p:cNvPr id="8" name="Immagine 7"/>
          <p:cNvPicPr>
            <a:picLocks noChangeAspect="1"/>
          </p:cNvPicPr>
          <p:nvPr/>
        </p:nvPicPr>
        <p:blipFill>
          <a:blip r:embed="rId5"/>
          <a:stretch>
            <a:fillRect/>
          </a:stretch>
        </p:blipFill>
        <p:spPr>
          <a:xfrm>
            <a:off x="306480" y="-1"/>
            <a:ext cx="2552697" cy="1145877"/>
          </a:xfrm>
          <a:prstGeom prst="rect">
            <a:avLst/>
          </a:prstGeom>
        </p:spPr>
      </p:pic>
      <p:pic>
        <p:nvPicPr>
          <p:cNvPr id="10" name="Immagine 9"/>
          <p:cNvPicPr>
            <a:picLocks noChangeAspect="1"/>
          </p:cNvPicPr>
          <p:nvPr/>
        </p:nvPicPr>
        <p:blipFill>
          <a:blip r:embed="rId6"/>
          <a:stretch>
            <a:fillRect/>
          </a:stretch>
        </p:blipFill>
        <p:spPr>
          <a:xfrm>
            <a:off x="9690103" y="13806"/>
            <a:ext cx="2239629" cy="1119815"/>
          </a:xfrm>
          <a:prstGeom prst="rect">
            <a:avLst/>
          </a:prstGeom>
        </p:spPr>
      </p:pic>
    </p:spTree>
    <p:extLst>
      <p:ext uri="{BB962C8B-B14F-4D97-AF65-F5344CB8AC3E}">
        <p14:creationId xmlns:p14="http://schemas.microsoft.com/office/powerpoint/2010/main" val="4411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7871642" cy="1169551"/>
          </a:xfrm>
          <a:prstGeom prst="rect">
            <a:avLst/>
          </a:prstGeom>
        </p:spPr>
        <p:txBody>
          <a:bodyPr wrap="none">
            <a:spAutoFit/>
          </a:bodyPr>
          <a:lstStyle/>
          <a:p>
            <a:pPr fontAlgn="auto">
              <a:spcAft>
                <a:spcPts val="0"/>
              </a:spcAft>
            </a:pPr>
            <a:r>
              <a:rPr lang="en-GB" sz="4200" b="1" dirty="0">
                <a:solidFill>
                  <a:srgbClr val="0068AC"/>
                </a:solidFill>
                <a:latin typeface="+mj-lt"/>
                <a:ea typeface="Calibri" charset="0"/>
                <a:cs typeface="Calibri" charset="0"/>
              </a:rPr>
              <a:t>LONG-TERM SUSTAINABILITY OF RIs</a:t>
            </a:r>
          </a:p>
          <a:p>
            <a:pPr fontAlgn="auto">
              <a:spcAft>
                <a:spcPts val="0"/>
              </a:spcAft>
            </a:pPr>
            <a:r>
              <a:rPr lang="en-GB" sz="2800" b="1" i="1" dirty="0">
                <a:solidFill>
                  <a:srgbClr val="0068AC"/>
                </a:solidFill>
                <a:latin typeface="+mj-lt"/>
                <a:ea typeface="Calibri" charset="0"/>
                <a:cs typeface="Calibri" charset="0"/>
              </a:rPr>
              <a:t>Ad hoc Working </a:t>
            </a:r>
            <a:r>
              <a:rPr lang="en-GB" sz="2800" b="1" i="1" dirty="0" smtClean="0">
                <a:solidFill>
                  <a:srgbClr val="0068AC"/>
                </a:solidFill>
                <a:latin typeface="+mj-lt"/>
                <a:ea typeface="Calibri" charset="0"/>
                <a:cs typeface="Calibri" charset="0"/>
              </a:rPr>
              <a:t>Group on LTS</a:t>
            </a:r>
            <a:endParaRPr lang="en-GB" sz="2800" b="1" i="1" dirty="0">
              <a:solidFill>
                <a:srgbClr val="0068AC"/>
              </a:solidFill>
              <a:latin typeface="+mj-lt"/>
              <a:ea typeface="Calibri" charset="0"/>
              <a:cs typeface="Calibri" charset="0"/>
            </a:endParaRPr>
          </a:p>
        </p:txBody>
      </p:sp>
      <p:sp>
        <p:nvSpPr>
          <p:cNvPr id="5" name="Text Placeholder 2"/>
          <p:cNvSpPr txBox="1">
            <a:spLocks/>
          </p:cNvSpPr>
          <p:nvPr/>
        </p:nvSpPr>
        <p:spPr>
          <a:xfrm>
            <a:off x="1379729" y="1487469"/>
            <a:ext cx="10598726" cy="444268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000" indent="-342900" algn="just">
              <a:lnSpc>
                <a:spcPct val="150000"/>
              </a:lnSpc>
              <a:buFont typeface=".AppleSystemUIFont" charset="0"/>
              <a:buChar char="–"/>
            </a:pPr>
            <a:r>
              <a:rPr lang="en-GB" sz="2000" b="0" dirty="0"/>
              <a:t>The </a:t>
            </a:r>
            <a:r>
              <a:rPr lang="en-GB" sz="2000" i="1" dirty="0" smtClean="0">
                <a:solidFill>
                  <a:srgbClr val="0068AC"/>
                </a:solidFill>
              </a:rPr>
              <a:t>Long-Term Sustainability Working Group – LTS WG </a:t>
            </a:r>
            <a:r>
              <a:rPr lang="en-GB" sz="2000" b="0" dirty="0" smtClean="0"/>
              <a:t>– </a:t>
            </a:r>
            <a:r>
              <a:rPr lang="en-GB" sz="2000" b="0" dirty="0"/>
              <a:t>was created by ESFRI in 2016 to comprehensively respond to the Conclusions of the Competitiveness Council of the European Union of 27th May 2016 that</a:t>
            </a:r>
          </a:p>
          <a:p>
            <a:pPr marL="342000" indent="-342900" algn="just">
              <a:lnSpc>
                <a:spcPct val="150000"/>
              </a:lnSpc>
              <a:buFont typeface=".AppleSystemUIFont" charset="0"/>
              <a:buChar char="–"/>
            </a:pPr>
            <a:r>
              <a:rPr lang="en-GB" sz="2000" b="0" dirty="0"/>
              <a:t>”</a:t>
            </a:r>
            <a:r>
              <a:rPr lang="en-GB" sz="2000" b="0" i="1" dirty="0"/>
              <a:t>UNDERLINES the importance of ensuring Long-Term Sustainability of Research Infrastructures and INVITES the Commission to prepare together with ESFRI and relevant stakeholders a targeted action plan</a:t>
            </a:r>
            <a:r>
              <a:rPr lang="en-GB" sz="2000" b="0" dirty="0" smtClean="0"/>
              <a:t>”.</a:t>
            </a:r>
          </a:p>
          <a:p>
            <a:pPr marL="342000" indent="-342900" algn="just">
              <a:lnSpc>
                <a:spcPct val="150000"/>
              </a:lnSpc>
              <a:buFont typeface=".AppleSystemUIFont" charset="0"/>
              <a:buChar char="–"/>
            </a:pPr>
            <a:r>
              <a:rPr lang="en-GB" sz="2000" b="0" dirty="0" smtClean="0"/>
              <a:t>The </a:t>
            </a:r>
            <a:r>
              <a:rPr lang="en-GB" sz="2000" b="0" dirty="0"/>
              <a:t>concluding report of the </a:t>
            </a:r>
            <a:r>
              <a:rPr lang="en-GB" sz="2000" b="0" dirty="0" smtClean="0"/>
              <a:t>LTS WG </a:t>
            </a:r>
            <a:r>
              <a:rPr lang="en-GB" sz="2000" b="0" dirty="0"/>
              <a:t>was published as </a:t>
            </a:r>
            <a:r>
              <a:rPr lang="en-GB" sz="2000" dirty="0" smtClean="0">
                <a:solidFill>
                  <a:srgbClr val="0068AC"/>
                </a:solidFill>
              </a:rPr>
              <a:t>ESFRI </a:t>
            </a:r>
            <a:r>
              <a:rPr lang="en-GB" sz="2000" dirty="0" err="1" smtClean="0">
                <a:solidFill>
                  <a:srgbClr val="0068AC"/>
                </a:solidFill>
              </a:rPr>
              <a:t>Scripta</a:t>
            </a:r>
            <a:r>
              <a:rPr lang="en-GB" sz="2000" dirty="0" smtClean="0">
                <a:solidFill>
                  <a:srgbClr val="0068AC"/>
                </a:solidFill>
              </a:rPr>
              <a:t> Vol.2 </a:t>
            </a:r>
            <a:r>
              <a:rPr lang="en-GB" sz="2000" dirty="0">
                <a:solidFill>
                  <a:srgbClr val="0068AC"/>
                </a:solidFill>
              </a:rPr>
              <a:t>in </a:t>
            </a:r>
            <a:r>
              <a:rPr lang="en-GB" sz="2000" dirty="0" smtClean="0">
                <a:solidFill>
                  <a:srgbClr val="0068AC"/>
                </a:solidFill>
              </a:rPr>
              <a:t>October 2017</a:t>
            </a:r>
            <a:r>
              <a:rPr lang="en-GB" sz="2000" dirty="0" smtClean="0"/>
              <a:t>.</a:t>
            </a:r>
            <a:endParaRPr lang="en-GB" sz="2000" dirty="0"/>
          </a:p>
          <a:p>
            <a:pPr marL="342000" indent="-342900" algn="just">
              <a:lnSpc>
                <a:spcPct val="150000"/>
              </a:lnSpc>
              <a:buFont typeface=".AppleSystemUIFont" charset="0"/>
              <a:buChar char="–"/>
            </a:pPr>
            <a:endParaRPr lang="en-GB" sz="2000" b="0" dirty="0"/>
          </a:p>
        </p:txBody>
      </p:sp>
    </p:spTree>
    <p:extLst>
      <p:ext uri="{BB962C8B-B14F-4D97-AF65-F5344CB8AC3E}">
        <p14:creationId xmlns:p14="http://schemas.microsoft.com/office/powerpoint/2010/main" val="214102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7871642" cy="1169551"/>
          </a:xfrm>
          <a:prstGeom prst="rect">
            <a:avLst/>
          </a:prstGeom>
        </p:spPr>
        <p:txBody>
          <a:bodyPr wrap="none">
            <a:spAutoFit/>
          </a:bodyPr>
          <a:lstStyle/>
          <a:p>
            <a:pPr fontAlgn="auto">
              <a:spcAft>
                <a:spcPts val="0"/>
              </a:spcAft>
            </a:pPr>
            <a:r>
              <a:rPr lang="en-GB" sz="4200" b="1" dirty="0">
                <a:solidFill>
                  <a:srgbClr val="0068AC"/>
                </a:solidFill>
                <a:latin typeface="+mj-lt"/>
                <a:ea typeface="Calibri" charset="0"/>
                <a:cs typeface="Calibri" charset="0"/>
              </a:rPr>
              <a:t>LONG-TERM SUSTAINABILITY OF RIs</a:t>
            </a:r>
          </a:p>
          <a:p>
            <a:pPr fontAlgn="auto">
              <a:spcAft>
                <a:spcPts val="0"/>
              </a:spcAft>
            </a:pPr>
            <a:r>
              <a:rPr lang="en-GB" sz="2800" b="1" i="1" dirty="0" smtClean="0">
                <a:solidFill>
                  <a:srgbClr val="0068AC"/>
                </a:solidFill>
                <a:latin typeface="+mj-lt"/>
                <a:ea typeface="Calibri" charset="0"/>
                <a:cs typeface="Calibri" charset="0"/>
              </a:rPr>
              <a:t>ESFRI SCRIPTA VOL.2</a:t>
            </a:r>
            <a:endParaRPr lang="en-GB" sz="2800" b="1" i="1" dirty="0">
              <a:solidFill>
                <a:srgbClr val="0068AC"/>
              </a:solidFill>
              <a:latin typeface="+mj-lt"/>
              <a:ea typeface="Calibri" charset="0"/>
              <a:cs typeface="Calibri" charset="0"/>
            </a:endParaRPr>
          </a:p>
        </p:txBody>
      </p:sp>
      <p:sp>
        <p:nvSpPr>
          <p:cNvPr id="5" name="Text Placeholder 2"/>
          <p:cNvSpPr txBox="1">
            <a:spLocks/>
          </p:cNvSpPr>
          <p:nvPr/>
        </p:nvSpPr>
        <p:spPr>
          <a:xfrm>
            <a:off x="1379729" y="1487469"/>
            <a:ext cx="5491718" cy="444268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42900" algn="just">
              <a:lnSpc>
                <a:spcPct val="150000"/>
              </a:lnSpc>
              <a:spcBef>
                <a:spcPts val="600"/>
              </a:spcBef>
              <a:spcAft>
                <a:spcPts val="600"/>
              </a:spcAft>
              <a:buFont typeface=".AppleSystemUIFont" charset="0"/>
              <a:buChar char="–"/>
            </a:pPr>
            <a:r>
              <a:rPr lang="en-GB" sz="2400" i="1" dirty="0" smtClean="0">
                <a:solidFill>
                  <a:srgbClr val="FF0000"/>
                </a:solidFill>
              </a:rPr>
              <a:t>Downloadable at </a:t>
            </a:r>
            <a:r>
              <a:rPr lang="en-GB" sz="2400" i="1" dirty="0" err="1" smtClean="0">
                <a:solidFill>
                  <a:srgbClr val="FF0000"/>
                </a:solidFill>
              </a:rPr>
              <a:t>www.esfri.eu</a:t>
            </a:r>
            <a:endParaRPr lang="en-GB" sz="2400" i="1" dirty="0">
              <a:solidFill>
                <a:srgbClr val="FF0000"/>
              </a:solidFill>
            </a:endParaRPr>
          </a:p>
        </p:txBody>
      </p:sp>
      <p:sp>
        <p:nvSpPr>
          <p:cNvPr id="6" name="Rettangolo 5"/>
          <p:cNvSpPr/>
          <p:nvPr/>
        </p:nvSpPr>
        <p:spPr>
          <a:xfrm>
            <a:off x="4908176" y="5741894"/>
            <a:ext cx="7140389" cy="1021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a:stretch>
            <a:fillRect/>
          </a:stretch>
        </p:blipFill>
        <p:spPr>
          <a:xfrm>
            <a:off x="7145617" y="918712"/>
            <a:ext cx="4883081" cy="5778593"/>
          </a:xfrm>
          <a:prstGeom prst="rect">
            <a:avLst/>
          </a:prstGeom>
        </p:spPr>
      </p:pic>
    </p:spTree>
    <p:extLst>
      <p:ext uri="{BB962C8B-B14F-4D97-AF65-F5344CB8AC3E}">
        <p14:creationId xmlns:p14="http://schemas.microsoft.com/office/powerpoint/2010/main" val="9708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728" y="166256"/>
            <a:ext cx="10598726" cy="921139"/>
          </a:xfrm>
        </p:spPr>
        <p:txBody>
          <a:bodyPr/>
          <a:lstStyle/>
          <a:p>
            <a:r>
              <a:rPr lang="it-IT" dirty="0" smtClean="0">
                <a:latin typeface="+mj-lt"/>
              </a:rPr>
              <a:t>ROLE OF ESFRI</a:t>
            </a:r>
            <a:endParaRPr lang="it-IT" dirty="0">
              <a:latin typeface="+mj-lt"/>
            </a:endParaRPr>
          </a:p>
        </p:txBody>
      </p:sp>
      <p:sp>
        <p:nvSpPr>
          <p:cNvPr id="4" name="Text Placeholder 2"/>
          <p:cNvSpPr txBox="1">
            <a:spLocks/>
          </p:cNvSpPr>
          <p:nvPr/>
        </p:nvSpPr>
        <p:spPr>
          <a:xfrm>
            <a:off x="1379729" y="976483"/>
            <a:ext cx="10598726" cy="493990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200" b="0" dirty="0" smtClean="0"/>
              <a:t>The European Strategy Forum on Research Infrastructures – ESFRI</a:t>
            </a:r>
            <a:r>
              <a:rPr lang="en-GB" sz="2200" b="0" dirty="0"/>
              <a:t> </a:t>
            </a:r>
            <a:r>
              <a:rPr lang="en-GB" sz="2200" b="0" dirty="0" smtClean="0"/>
              <a:t>– was established in 2002 with a mandate from the Council of the European Union to:</a:t>
            </a:r>
            <a:endParaRPr lang="en-GB" sz="2200" dirty="0" smtClean="0"/>
          </a:p>
          <a:p>
            <a:pPr marL="266700" lvl="1" indent="-266700">
              <a:lnSpc>
                <a:spcPct val="100000"/>
              </a:lnSpc>
              <a:spcBef>
                <a:spcPts val="1000"/>
              </a:spcBef>
              <a:buFont typeface=".AppleSystemUIFont" charset="0"/>
              <a:buChar char="–"/>
            </a:pPr>
            <a:r>
              <a:rPr lang="en-GB" sz="2000" dirty="0" smtClean="0">
                <a:solidFill>
                  <a:srgbClr val="0068AC"/>
                </a:solidFill>
              </a:rPr>
              <a:t>support a coherent and strategy-led approach to policy-making on Research </a:t>
            </a:r>
            <a:r>
              <a:rPr lang="en-GB" sz="2000" dirty="0">
                <a:solidFill>
                  <a:srgbClr val="0068AC"/>
                </a:solidFill>
              </a:rPr>
              <a:t>I</a:t>
            </a:r>
            <a:r>
              <a:rPr lang="en-GB" sz="2000" dirty="0" smtClean="0">
                <a:solidFill>
                  <a:srgbClr val="0068AC"/>
                </a:solidFill>
              </a:rPr>
              <a:t>nfrastructures in Europe</a:t>
            </a:r>
          </a:p>
          <a:p>
            <a:pPr marL="266700" lvl="1" indent="-266700">
              <a:lnSpc>
                <a:spcPct val="100000"/>
              </a:lnSpc>
              <a:spcBef>
                <a:spcPts val="1000"/>
              </a:spcBef>
              <a:buFont typeface=".AppleSystemUIFont" charset="0"/>
              <a:buChar char="–"/>
            </a:pPr>
            <a:r>
              <a:rPr lang="en-GB" sz="2000" dirty="0" smtClean="0">
                <a:solidFill>
                  <a:srgbClr val="0068AC"/>
                </a:solidFill>
              </a:rPr>
              <a:t>facilitate multilateral initiatives leading to the better use and development of </a:t>
            </a:r>
            <a:r>
              <a:rPr lang="en-GB" sz="2000" dirty="0">
                <a:solidFill>
                  <a:srgbClr val="0068AC"/>
                </a:solidFill>
              </a:rPr>
              <a:t>R</a:t>
            </a:r>
            <a:r>
              <a:rPr lang="en-GB" sz="2000" dirty="0" smtClean="0">
                <a:solidFill>
                  <a:srgbClr val="0068AC"/>
                </a:solidFill>
              </a:rPr>
              <a:t>esearch Infrastructures</a:t>
            </a:r>
            <a:endParaRPr lang="en-GB" sz="2000" dirty="0">
              <a:solidFill>
                <a:srgbClr val="0068AC"/>
              </a:solidFill>
            </a:endParaRPr>
          </a:p>
          <a:p>
            <a:pPr marL="0" lvl="1" indent="0">
              <a:lnSpc>
                <a:spcPct val="100000"/>
              </a:lnSpc>
              <a:spcBef>
                <a:spcPts val="1000"/>
              </a:spcBef>
              <a:buNone/>
            </a:pPr>
            <a:r>
              <a:rPr lang="en-GB" sz="2200" b="0" dirty="0" smtClean="0">
                <a:solidFill>
                  <a:srgbClr val="2F5D78"/>
                </a:solidFill>
              </a:rPr>
              <a:t>ESFRI brings together representatives of Ministers of the 28 Member States, 12 Associated States, and of the European Commission that are the decision makers and financers of the ESFRI Research Infrastructures</a:t>
            </a:r>
            <a:endParaRPr lang="en-GB" sz="2200" b="0" dirty="0" smtClean="0">
              <a:solidFill>
                <a:srgbClr val="2F5D78"/>
              </a:solidFill>
              <a:ea typeface="ＭＳ Ｐゴシック" pitchFamily="34" charset="-128"/>
            </a:endParaRPr>
          </a:p>
          <a:p>
            <a:pPr marL="266700" indent="-266700">
              <a:lnSpc>
                <a:spcPct val="100000"/>
              </a:lnSpc>
              <a:buFont typeface=".AppleSystemUIFont" charset="0"/>
              <a:buChar char="–"/>
            </a:pPr>
            <a:r>
              <a:rPr lang="en-GB" sz="2000" b="0" dirty="0">
                <a:solidFill>
                  <a:srgbClr val="0068AC"/>
                </a:solidFill>
              </a:rPr>
              <a:t>i</a:t>
            </a:r>
            <a:r>
              <a:rPr lang="en-GB" sz="2000" b="0" dirty="0" smtClean="0">
                <a:solidFill>
                  <a:srgbClr val="0068AC"/>
                </a:solidFill>
              </a:rPr>
              <a:t>ndicates strategies for the necessary major financial investment (~20 b€) and long-term commitment for operation (~2 b€/year, +15% of current effort)</a:t>
            </a:r>
          </a:p>
          <a:p>
            <a:pPr marL="266700" indent="-266700">
              <a:lnSpc>
                <a:spcPct val="100000"/>
              </a:lnSpc>
              <a:buFont typeface=".AppleSystemUIFont" charset="0"/>
              <a:buChar char="–"/>
            </a:pPr>
            <a:r>
              <a:rPr lang="en-GB" sz="2000" b="0" dirty="0" smtClean="0">
                <a:solidFill>
                  <a:srgbClr val="0068AC"/>
                </a:solidFill>
              </a:rPr>
              <a:t>upon mandate of Competitiveness Council of the European Union, ESFRI has completed the ESFRI Roadmap 2016 and starts now the update process that will lead to the </a:t>
            </a:r>
            <a:r>
              <a:rPr lang="en-GB" sz="2000" cap="all" dirty="0" smtClean="0">
                <a:solidFill>
                  <a:srgbClr val="0068AC"/>
                </a:solidFill>
              </a:rPr>
              <a:t>ESFRI Roadmap 2018</a:t>
            </a:r>
            <a:endParaRPr lang="en-GB" sz="2000" cap="all" dirty="0">
              <a:solidFill>
                <a:srgbClr val="0068AC"/>
              </a:solidFill>
            </a:endParaRPr>
          </a:p>
        </p:txBody>
      </p:sp>
    </p:spTree>
    <p:extLst>
      <p:ext uri="{BB962C8B-B14F-4D97-AF65-F5344CB8AC3E}">
        <p14:creationId xmlns:p14="http://schemas.microsoft.com/office/powerpoint/2010/main" val="128262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7871642" cy="1169551"/>
          </a:xfrm>
          <a:prstGeom prst="rect">
            <a:avLst/>
          </a:prstGeom>
        </p:spPr>
        <p:txBody>
          <a:bodyPr wrap="none">
            <a:spAutoFit/>
          </a:bodyPr>
          <a:lstStyle/>
          <a:p>
            <a:pPr fontAlgn="auto">
              <a:spcAft>
                <a:spcPts val="0"/>
              </a:spcAft>
            </a:pPr>
            <a:r>
              <a:rPr lang="en-GB" sz="4200" b="1" dirty="0">
                <a:solidFill>
                  <a:srgbClr val="0068AC"/>
                </a:solidFill>
                <a:latin typeface="+mj-lt"/>
                <a:ea typeface="Calibri" charset="0"/>
                <a:cs typeface="Calibri" charset="0"/>
              </a:rPr>
              <a:t>LONG-TERM SUSTAINABILITY OF RIs</a:t>
            </a:r>
          </a:p>
          <a:p>
            <a:pPr fontAlgn="auto">
              <a:spcAft>
                <a:spcPts val="0"/>
              </a:spcAft>
            </a:pPr>
            <a:r>
              <a:rPr lang="en-GB" sz="2800" b="1" i="1" dirty="0" smtClean="0">
                <a:solidFill>
                  <a:srgbClr val="0068AC"/>
                </a:solidFill>
                <a:latin typeface="+mj-lt"/>
                <a:ea typeface="Calibri" charset="0"/>
                <a:cs typeface="Calibri" charset="0"/>
              </a:rPr>
              <a:t>MAIN RECOMMENDATIONS</a:t>
            </a:r>
            <a:endParaRPr lang="en-GB" sz="2800" b="1" i="1" dirty="0">
              <a:solidFill>
                <a:srgbClr val="0068AC"/>
              </a:solidFill>
              <a:latin typeface="+mj-lt"/>
              <a:ea typeface="Calibri" charset="0"/>
              <a:cs typeface="Calibri" charset="0"/>
            </a:endParaRPr>
          </a:p>
        </p:txBody>
      </p:sp>
      <p:sp>
        <p:nvSpPr>
          <p:cNvPr id="2" name="Rettangolo 1"/>
          <p:cNvSpPr/>
          <p:nvPr/>
        </p:nvSpPr>
        <p:spPr>
          <a:xfrm>
            <a:off x="4988860" y="5741894"/>
            <a:ext cx="7059706" cy="1021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3"/>
          <a:stretch>
            <a:fillRect/>
          </a:stretch>
        </p:blipFill>
        <p:spPr>
          <a:xfrm>
            <a:off x="6346424" y="835184"/>
            <a:ext cx="5689600" cy="5965794"/>
          </a:xfrm>
          <a:prstGeom prst="rect">
            <a:avLst/>
          </a:prstGeom>
          <a:ln>
            <a:solidFill>
              <a:schemeClr val="accent1"/>
            </a:solidFill>
          </a:ln>
        </p:spPr>
      </p:pic>
      <p:sp>
        <p:nvSpPr>
          <p:cNvPr id="9" name="Text Placeholder 2"/>
          <p:cNvSpPr txBox="1">
            <a:spLocks/>
          </p:cNvSpPr>
          <p:nvPr/>
        </p:nvSpPr>
        <p:spPr>
          <a:xfrm>
            <a:off x="1379729" y="1487469"/>
            <a:ext cx="4550424" cy="444268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42900">
              <a:lnSpc>
                <a:spcPct val="150000"/>
              </a:lnSpc>
              <a:spcBef>
                <a:spcPts val="600"/>
              </a:spcBef>
              <a:spcAft>
                <a:spcPts val="600"/>
              </a:spcAft>
              <a:buFont typeface=".AppleSystemUIFont" charset="0"/>
              <a:buChar char="–"/>
            </a:pPr>
            <a:r>
              <a:rPr lang="en-GB" sz="2000" b="0" dirty="0" smtClean="0"/>
              <a:t>The seven main recommendations are declined into 35 final specific recommendations</a:t>
            </a:r>
            <a:endParaRPr lang="en-GB" sz="2000" b="0" dirty="0"/>
          </a:p>
        </p:txBody>
      </p:sp>
    </p:spTree>
    <p:extLst>
      <p:ext uri="{BB962C8B-B14F-4D97-AF65-F5344CB8AC3E}">
        <p14:creationId xmlns:p14="http://schemas.microsoft.com/office/powerpoint/2010/main" val="57870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1980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9982605" cy="1169551"/>
          </a:xfrm>
          <a:prstGeom prst="rect">
            <a:avLst/>
          </a:prstGeom>
        </p:spPr>
        <p:txBody>
          <a:bodyPr wrap="none">
            <a:spAutoFit/>
          </a:bodyPr>
          <a:lstStyle/>
          <a:p>
            <a:pPr fontAlgn="auto">
              <a:spcAft>
                <a:spcPts val="0"/>
              </a:spcAft>
            </a:pPr>
            <a:r>
              <a:rPr lang="en-GB" sz="4200" b="1" dirty="0" smtClean="0">
                <a:solidFill>
                  <a:srgbClr val="0068AC"/>
                </a:solidFill>
                <a:latin typeface="+mj-lt"/>
                <a:ea typeface="Calibri" charset="0"/>
                <a:cs typeface="Calibri" charset="0"/>
              </a:rPr>
              <a:t>NEUTRON SCATTERING FACILITIES IN EUROPE</a:t>
            </a:r>
            <a:endParaRPr lang="en-GB" sz="4200" b="1" dirty="0">
              <a:solidFill>
                <a:srgbClr val="0068AC"/>
              </a:solidFill>
              <a:latin typeface="+mj-lt"/>
              <a:ea typeface="Calibri" charset="0"/>
              <a:cs typeface="Calibri" charset="0"/>
            </a:endParaRPr>
          </a:p>
          <a:p>
            <a:pPr fontAlgn="auto">
              <a:spcAft>
                <a:spcPts val="0"/>
              </a:spcAft>
            </a:pPr>
            <a:r>
              <a:rPr lang="en-GB" sz="2800" b="1" i="1" dirty="0" smtClean="0">
                <a:solidFill>
                  <a:srgbClr val="0068AC"/>
                </a:solidFill>
                <a:latin typeface="+mj-lt"/>
                <a:ea typeface="Calibri" charset="0"/>
                <a:cs typeface="Calibri" charset="0"/>
              </a:rPr>
              <a:t>ESFRI SCRIPTA VOL.1</a:t>
            </a:r>
            <a:endParaRPr lang="en-GB" sz="2800" b="1" i="1" dirty="0">
              <a:solidFill>
                <a:srgbClr val="0068AC"/>
              </a:solidFill>
              <a:latin typeface="+mj-lt"/>
              <a:ea typeface="Calibri" charset="0"/>
              <a:cs typeface="Calibri" charset="0"/>
            </a:endParaRPr>
          </a:p>
        </p:txBody>
      </p:sp>
      <p:sp>
        <p:nvSpPr>
          <p:cNvPr id="5" name="Text Placeholder 2"/>
          <p:cNvSpPr txBox="1">
            <a:spLocks/>
          </p:cNvSpPr>
          <p:nvPr/>
        </p:nvSpPr>
        <p:spPr>
          <a:xfrm>
            <a:off x="1379729" y="1487469"/>
            <a:ext cx="5491718" cy="444268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42900">
              <a:lnSpc>
                <a:spcPct val="150000"/>
              </a:lnSpc>
              <a:spcBef>
                <a:spcPts val="600"/>
              </a:spcBef>
              <a:spcAft>
                <a:spcPts val="600"/>
              </a:spcAft>
              <a:buFont typeface=".AppleSystemUIFont" charset="0"/>
              <a:buChar char="–"/>
            </a:pPr>
            <a:r>
              <a:rPr lang="en-GB" sz="2000" b="0" dirty="0" smtClean="0"/>
              <a:t>Downloadable at </a:t>
            </a:r>
            <a:r>
              <a:rPr lang="en-GB" sz="2000" b="0" dirty="0" err="1" smtClean="0"/>
              <a:t>www.esfri.eu</a:t>
            </a:r>
            <a:endParaRPr lang="en-GB" sz="2000" b="0" dirty="0"/>
          </a:p>
        </p:txBody>
      </p:sp>
      <p:sp>
        <p:nvSpPr>
          <p:cNvPr id="6" name="Rettangolo 5"/>
          <p:cNvSpPr/>
          <p:nvPr/>
        </p:nvSpPr>
        <p:spPr>
          <a:xfrm>
            <a:off x="4908176" y="5741894"/>
            <a:ext cx="7140389" cy="1021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3"/>
          <a:stretch>
            <a:fillRect/>
          </a:stretch>
        </p:blipFill>
        <p:spPr>
          <a:xfrm>
            <a:off x="6871447" y="941294"/>
            <a:ext cx="4905488" cy="5809130"/>
          </a:xfrm>
          <a:prstGeom prst="rect">
            <a:avLst/>
          </a:prstGeom>
        </p:spPr>
      </p:pic>
    </p:spTree>
    <p:extLst>
      <p:ext uri="{BB962C8B-B14F-4D97-AF65-F5344CB8AC3E}">
        <p14:creationId xmlns:p14="http://schemas.microsoft.com/office/powerpoint/2010/main" val="172837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0"/>
            <a:ext cx="8874996" cy="769441"/>
          </a:xfrm>
          <a:prstGeom prst="rect">
            <a:avLst/>
          </a:prstGeom>
        </p:spPr>
        <p:txBody>
          <a:bodyPr wrap="none">
            <a:spAutoFit/>
          </a:bodyPr>
          <a:lstStyle/>
          <a:p>
            <a:pPr fontAlgn="auto">
              <a:spcAft>
                <a:spcPts val="0"/>
              </a:spcAft>
            </a:pPr>
            <a:r>
              <a:rPr lang="en-GB" sz="4400" b="1" dirty="0" smtClean="0">
                <a:solidFill>
                  <a:srgbClr val="0068AC"/>
                </a:solidFill>
                <a:latin typeface="+mj-lt"/>
                <a:ea typeface="Calibri" charset="0"/>
                <a:cs typeface="Calibri" charset="0"/>
              </a:rPr>
              <a:t>NEW PROPOSALS UNDER EVALUATION</a:t>
            </a:r>
            <a:endParaRPr lang="en-GB" sz="4400" b="1" dirty="0">
              <a:solidFill>
                <a:srgbClr val="0068AC"/>
              </a:solidFill>
              <a:latin typeface="+mj-lt"/>
              <a:ea typeface="Calibri" charset="0"/>
              <a:cs typeface="Calibri" charset="0"/>
            </a:endParaRPr>
          </a:p>
        </p:txBody>
      </p:sp>
      <p:sp>
        <p:nvSpPr>
          <p:cNvPr id="5" name="Rettangolo 4"/>
          <p:cNvSpPr/>
          <p:nvPr/>
        </p:nvSpPr>
        <p:spPr>
          <a:xfrm>
            <a:off x="1283732" y="812866"/>
            <a:ext cx="3630337" cy="5650265"/>
          </a:xfrm>
          <a:prstGeom prst="rect">
            <a:avLst/>
          </a:prstGeom>
        </p:spPr>
        <p:txBody>
          <a:bodyPr wrap="square">
            <a:spAutoFit/>
          </a:bodyPr>
          <a:lstStyle/>
          <a:p>
            <a:pPr algn="just">
              <a:lnSpc>
                <a:spcPct val="150000"/>
              </a:lnSpc>
            </a:pPr>
            <a:r>
              <a:rPr lang="it-IT" sz="2200" dirty="0" err="1">
                <a:solidFill>
                  <a:schemeClr val="accent5">
                    <a:lumMod val="50000"/>
                  </a:schemeClr>
                </a:solidFill>
              </a:rPr>
              <a:t>As</a:t>
            </a:r>
            <a:r>
              <a:rPr lang="it-IT" sz="2200" dirty="0">
                <a:solidFill>
                  <a:schemeClr val="accent5">
                    <a:lumMod val="50000"/>
                  </a:schemeClr>
                </a:solidFill>
              </a:rPr>
              <a:t> </a:t>
            </a:r>
            <a:r>
              <a:rPr lang="it-IT" sz="2200" dirty="0" err="1">
                <a:solidFill>
                  <a:schemeClr val="accent5">
                    <a:lumMod val="50000"/>
                  </a:schemeClr>
                </a:solidFill>
              </a:rPr>
              <a:t>novel</a:t>
            </a:r>
            <a:r>
              <a:rPr lang="it-IT" sz="2200" dirty="0">
                <a:solidFill>
                  <a:schemeClr val="accent5">
                    <a:lumMod val="50000"/>
                  </a:schemeClr>
                </a:solidFill>
              </a:rPr>
              <a:t> </a:t>
            </a:r>
            <a:r>
              <a:rPr lang="it-IT" sz="2200" dirty="0" err="1">
                <a:solidFill>
                  <a:schemeClr val="accent5">
                    <a:lumMod val="50000"/>
                  </a:schemeClr>
                </a:solidFill>
              </a:rPr>
              <a:t>proposals</a:t>
            </a:r>
            <a:r>
              <a:rPr lang="it-IT" sz="2200" dirty="0">
                <a:solidFill>
                  <a:schemeClr val="accent5">
                    <a:lumMod val="50000"/>
                  </a:schemeClr>
                </a:solidFill>
              </a:rPr>
              <a:t> with a </a:t>
            </a:r>
            <a:r>
              <a:rPr lang="it-IT" sz="2200" dirty="0" err="1">
                <a:solidFill>
                  <a:schemeClr val="accent5">
                    <a:lumMod val="50000"/>
                  </a:schemeClr>
                </a:solidFill>
              </a:rPr>
              <a:t>dominant</a:t>
            </a:r>
            <a:r>
              <a:rPr lang="it-IT" sz="2200" dirty="0">
                <a:solidFill>
                  <a:schemeClr val="accent5">
                    <a:lumMod val="50000"/>
                  </a:schemeClr>
                </a:solidFill>
              </a:rPr>
              <a:t>, or </a:t>
            </a:r>
            <a:r>
              <a:rPr lang="it-IT" sz="2200" dirty="0" err="1">
                <a:solidFill>
                  <a:schemeClr val="accent5">
                    <a:lumMod val="50000"/>
                  </a:schemeClr>
                </a:solidFill>
              </a:rPr>
              <a:t>substantial</a:t>
            </a:r>
            <a:r>
              <a:rPr lang="it-IT" sz="2200" dirty="0">
                <a:solidFill>
                  <a:schemeClr val="accent5">
                    <a:lumMod val="50000"/>
                  </a:schemeClr>
                </a:solidFill>
              </a:rPr>
              <a:t>, </a:t>
            </a:r>
            <a:r>
              <a:rPr lang="it-IT" sz="2200" dirty="0" err="1">
                <a:solidFill>
                  <a:schemeClr val="accent5">
                    <a:lumMod val="50000"/>
                  </a:schemeClr>
                </a:solidFill>
              </a:rPr>
              <a:t>digital</a:t>
            </a:r>
            <a:r>
              <a:rPr lang="it-IT" sz="2200" dirty="0">
                <a:solidFill>
                  <a:schemeClr val="accent5">
                    <a:lumMod val="50000"/>
                  </a:schemeClr>
                </a:solidFill>
              </a:rPr>
              <a:t> </a:t>
            </a:r>
            <a:r>
              <a:rPr lang="it-IT" sz="2200" dirty="0" err="1" smtClean="0">
                <a:solidFill>
                  <a:schemeClr val="accent5">
                    <a:lumMod val="50000"/>
                  </a:schemeClr>
                </a:solidFill>
              </a:rPr>
              <a:t>research</a:t>
            </a:r>
            <a:r>
              <a:rPr lang="it-IT" sz="2200" dirty="0" smtClean="0">
                <a:solidFill>
                  <a:schemeClr val="accent5">
                    <a:lumMod val="50000"/>
                  </a:schemeClr>
                </a:solidFill>
              </a:rPr>
              <a:t> </a:t>
            </a:r>
            <a:r>
              <a:rPr lang="it-IT" sz="2200" dirty="0" err="1" smtClean="0">
                <a:solidFill>
                  <a:schemeClr val="accent5">
                    <a:lumMod val="50000"/>
                  </a:schemeClr>
                </a:solidFill>
              </a:rPr>
              <a:t>infrastructure</a:t>
            </a:r>
            <a:r>
              <a:rPr lang="it-IT" sz="2200" dirty="0" smtClean="0">
                <a:solidFill>
                  <a:schemeClr val="accent5">
                    <a:lumMod val="50000"/>
                  </a:schemeClr>
                </a:solidFill>
              </a:rPr>
              <a:t> </a:t>
            </a:r>
            <a:r>
              <a:rPr lang="it-IT" sz="2200" dirty="0" err="1">
                <a:solidFill>
                  <a:schemeClr val="accent5">
                    <a:lumMod val="50000"/>
                  </a:schemeClr>
                </a:solidFill>
              </a:rPr>
              <a:t>character</a:t>
            </a:r>
            <a:r>
              <a:rPr lang="it-IT" sz="2200" dirty="0">
                <a:solidFill>
                  <a:schemeClr val="accent5">
                    <a:lumMod val="50000"/>
                  </a:schemeClr>
                </a:solidFill>
              </a:rPr>
              <a:t> </a:t>
            </a:r>
            <a:r>
              <a:rPr lang="it-IT" sz="2200" dirty="0" err="1">
                <a:solidFill>
                  <a:schemeClr val="accent5">
                    <a:lumMod val="50000"/>
                  </a:schemeClr>
                </a:solidFill>
              </a:rPr>
              <a:t>have</a:t>
            </a:r>
            <a:r>
              <a:rPr lang="it-IT" sz="2200" dirty="0">
                <a:solidFill>
                  <a:schemeClr val="accent5">
                    <a:lumMod val="50000"/>
                  </a:schemeClr>
                </a:solidFill>
              </a:rPr>
              <a:t> </a:t>
            </a:r>
            <a:r>
              <a:rPr lang="it-IT" sz="2200" dirty="0" err="1">
                <a:solidFill>
                  <a:schemeClr val="accent5">
                    <a:lumMod val="50000"/>
                  </a:schemeClr>
                </a:solidFill>
              </a:rPr>
              <a:t>been</a:t>
            </a:r>
            <a:r>
              <a:rPr lang="it-IT" sz="2200" dirty="0">
                <a:solidFill>
                  <a:schemeClr val="accent5">
                    <a:lumMod val="50000"/>
                  </a:schemeClr>
                </a:solidFill>
              </a:rPr>
              <a:t> </a:t>
            </a:r>
            <a:r>
              <a:rPr lang="it-IT" sz="2200" dirty="0" err="1">
                <a:solidFill>
                  <a:schemeClr val="accent5">
                    <a:lumMod val="50000"/>
                  </a:schemeClr>
                </a:solidFill>
              </a:rPr>
              <a:t>proposed</a:t>
            </a:r>
            <a:r>
              <a:rPr lang="it-IT" sz="2200" dirty="0">
                <a:solidFill>
                  <a:schemeClr val="accent5">
                    <a:lumMod val="50000"/>
                  </a:schemeClr>
                </a:solidFill>
              </a:rPr>
              <a:t> to the ESFRI </a:t>
            </a:r>
            <a:r>
              <a:rPr lang="it-IT" sz="2200" dirty="0" err="1">
                <a:solidFill>
                  <a:schemeClr val="accent5">
                    <a:lumMod val="50000"/>
                  </a:schemeClr>
                </a:solidFill>
              </a:rPr>
              <a:t>Roadmap</a:t>
            </a:r>
            <a:r>
              <a:rPr lang="it-IT" sz="2200" dirty="0">
                <a:solidFill>
                  <a:schemeClr val="accent5">
                    <a:lumMod val="50000"/>
                  </a:schemeClr>
                </a:solidFill>
              </a:rPr>
              <a:t> </a:t>
            </a:r>
            <a:r>
              <a:rPr lang="it-IT" sz="2200" dirty="0" smtClean="0">
                <a:solidFill>
                  <a:schemeClr val="accent5">
                    <a:lumMod val="50000"/>
                  </a:schemeClr>
                </a:solidFill>
              </a:rPr>
              <a:t>2018, </a:t>
            </a:r>
            <a:r>
              <a:rPr lang="it-IT" sz="2200" dirty="0">
                <a:solidFill>
                  <a:schemeClr val="accent5">
                    <a:lumMod val="50000"/>
                  </a:schemeClr>
                </a:solidFill>
              </a:rPr>
              <a:t>ESFRI </a:t>
            </a:r>
            <a:r>
              <a:rPr lang="it-IT" sz="2200" dirty="0" err="1">
                <a:solidFill>
                  <a:schemeClr val="accent5">
                    <a:lumMod val="50000"/>
                  </a:schemeClr>
                </a:solidFill>
              </a:rPr>
              <a:t>decides</a:t>
            </a:r>
            <a:r>
              <a:rPr lang="it-IT" sz="2200" dirty="0">
                <a:solidFill>
                  <a:schemeClr val="accent5">
                    <a:lumMod val="50000"/>
                  </a:schemeClr>
                </a:solidFill>
              </a:rPr>
              <a:t> to </a:t>
            </a:r>
            <a:r>
              <a:rPr lang="it-IT" sz="2200" dirty="0" err="1">
                <a:solidFill>
                  <a:schemeClr val="accent5">
                    <a:lumMod val="50000"/>
                  </a:schemeClr>
                </a:solidFill>
              </a:rPr>
              <a:t>proceed</a:t>
            </a:r>
            <a:r>
              <a:rPr lang="it-IT" sz="2200" dirty="0">
                <a:solidFill>
                  <a:schemeClr val="accent5">
                    <a:lumMod val="50000"/>
                  </a:schemeClr>
                </a:solidFill>
              </a:rPr>
              <a:t> in </a:t>
            </a:r>
            <a:r>
              <a:rPr lang="it-IT" sz="2200" dirty="0" err="1">
                <a:solidFill>
                  <a:schemeClr val="accent5">
                    <a:lumMod val="50000"/>
                  </a:schemeClr>
                </a:solidFill>
              </a:rPr>
              <a:t>establishing</a:t>
            </a:r>
            <a:r>
              <a:rPr lang="it-IT" sz="2200" dirty="0">
                <a:solidFill>
                  <a:schemeClr val="accent5">
                    <a:lumMod val="50000"/>
                  </a:schemeClr>
                </a:solidFill>
              </a:rPr>
              <a:t> a </a:t>
            </a:r>
            <a:r>
              <a:rPr lang="it-IT" sz="2200" b="1" dirty="0" err="1">
                <a:solidFill>
                  <a:srgbClr val="0A64AB"/>
                </a:solidFill>
              </a:rPr>
              <a:t>Strategy</a:t>
            </a:r>
            <a:r>
              <a:rPr lang="it-IT" sz="2200" b="1" dirty="0">
                <a:solidFill>
                  <a:srgbClr val="0A64AB"/>
                </a:solidFill>
              </a:rPr>
              <a:t> </a:t>
            </a:r>
            <a:r>
              <a:rPr lang="it-IT" sz="2200" b="1" dirty="0" err="1">
                <a:solidFill>
                  <a:srgbClr val="0A64AB"/>
                </a:solidFill>
              </a:rPr>
              <a:t>Working</a:t>
            </a:r>
            <a:r>
              <a:rPr lang="it-IT" sz="2200" b="1" dirty="0">
                <a:solidFill>
                  <a:srgbClr val="0A64AB"/>
                </a:solidFill>
              </a:rPr>
              <a:t> Group on Data, Computing and Digital </a:t>
            </a:r>
            <a:r>
              <a:rPr lang="it-IT" sz="2200" b="1" dirty="0" err="1">
                <a:solidFill>
                  <a:srgbClr val="0A64AB"/>
                </a:solidFill>
              </a:rPr>
              <a:t>Research</a:t>
            </a:r>
            <a:r>
              <a:rPr lang="it-IT" sz="2200" b="1" dirty="0">
                <a:solidFill>
                  <a:srgbClr val="0A64AB"/>
                </a:solidFill>
              </a:rPr>
              <a:t> </a:t>
            </a:r>
            <a:r>
              <a:rPr lang="it-IT" sz="2200" b="1" dirty="0" err="1">
                <a:solidFill>
                  <a:srgbClr val="0A64AB"/>
                </a:solidFill>
              </a:rPr>
              <a:t>Infrastructures</a:t>
            </a:r>
            <a:r>
              <a:rPr lang="it-IT" sz="2200" b="1" dirty="0">
                <a:solidFill>
                  <a:srgbClr val="0A64AB"/>
                </a:solidFill>
              </a:rPr>
              <a:t> </a:t>
            </a:r>
            <a:r>
              <a:rPr lang="it-IT" sz="2200" b="1" dirty="0" smtClean="0">
                <a:solidFill>
                  <a:srgbClr val="0A64AB"/>
                </a:solidFill>
              </a:rPr>
              <a:t>– DIGIT SWG –</a:t>
            </a:r>
            <a:endParaRPr lang="it-IT" sz="2200" b="1" dirty="0">
              <a:solidFill>
                <a:srgbClr val="0A64AB"/>
              </a:solidFill>
            </a:endParaRPr>
          </a:p>
        </p:txBody>
      </p:sp>
      <p:graphicFrame>
        <p:nvGraphicFramePr>
          <p:cNvPr id="6" name="Tabella 5"/>
          <p:cNvGraphicFramePr>
            <a:graphicFrameLocks noGrp="1"/>
          </p:cNvGraphicFramePr>
          <p:nvPr>
            <p:extLst>
              <p:ext uri="{D42A27DB-BD31-4B8C-83A1-F6EECF244321}">
                <p14:modId xmlns:p14="http://schemas.microsoft.com/office/powerpoint/2010/main" val="2312858029"/>
              </p:ext>
            </p:extLst>
          </p:nvPr>
        </p:nvGraphicFramePr>
        <p:xfrm>
          <a:off x="7302086" y="1090653"/>
          <a:ext cx="4792164" cy="4757874"/>
        </p:xfrm>
        <a:graphic>
          <a:graphicData uri="http://schemas.openxmlformats.org/drawingml/2006/table">
            <a:tbl>
              <a:tblPr firstRow="1" bandRow="1">
                <a:tableStyleId>{5C22544A-7EE6-4342-B048-85BDC9FD1C3A}</a:tableStyleId>
              </a:tblPr>
              <a:tblGrid>
                <a:gridCol w="604530"/>
                <a:gridCol w="1580595"/>
                <a:gridCol w="1264825"/>
                <a:gridCol w="1342214"/>
              </a:tblGrid>
              <a:tr h="340805">
                <a:tc>
                  <a:txBody>
                    <a:bodyPr/>
                    <a:lstStyle/>
                    <a:p>
                      <a:endParaRPr lang="it-IT" sz="1800" dirty="0">
                        <a:solidFill>
                          <a:srgbClr val="2F5D78"/>
                        </a:solidFill>
                      </a:endParaRPr>
                    </a:p>
                  </a:txBody>
                  <a:tcPr/>
                </a:tc>
                <a:tc>
                  <a:txBody>
                    <a:bodyPr/>
                    <a:lstStyle/>
                    <a:p>
                      <a:r>
                        <a:rPr lang="it-IT" sz="1800" dirty="0" smtClean="0">
                          <a:solidFill>
                            <a:schemeClr val="bg1"/>
                          </a:solidFill>
                        </a:rPr>
                        <a:t>PROPOSAL</a:t>
                      </a:r>
                      <a:endParaRPr lang="it-IT" sz="1800" dirty="0">
                        <a:solidFill>
                          <a:schemeClr val="bg1"/>
                        </a:solidFill>
                      </a:endParaRPr>
                    </a:p>
                  </a:txBody>
                  <a:tcPr/>
                </a:tc>
                <a:tc>
                  <a:txBody>
                    <a:bodyPr/>
                    <a:lstStyle/>
                    <a:p>
                      <a:r>
                        <a:rPr lang="it-IT" sz="1800" dirty="0" smtClean="0">
                          <a:solidFill>
                            <a:schemeClr val="bg1"/>
                          </a:solidFill>
                        </a:rPr>
                        <a:t>LEAD SWG</a:t>
                      </a:r>
                      <a:endParaRPr lang="it-IT" sz="1800" dirty="0">
                        <a:solidFill>
                          <a:schemeClr val="bg1"/>
                        </a:solidFill>
                      </a:endParaRPr>
                    </a:p>
                  </a:txBody>
                  <a:tcPr/>
                </a:tc>
                <a:tc>
                  <a:txBody>
                    <a:bodyPr/>
                    <a:lstStyle/>
                    <a:p>
                      <a:r>
                        <a:rPr lang="it-IT" sz="1800" dirty="0" smtClean="0">
                          <a:solidFill>
                            <a:schemeClr val="bg1"/>
                          </a:solidFill>
                        </a:rPr>
                        <a:t>OTHER</a:t>
                      </a:r>
                      <a:r>
                        <a:rPr lang="it-IT" sz="1800" baseline="0" dirty="0" smtClean="0">
                          <a:solidFill>
                            <a:schemeClr val="bg1"/>
                          </a:solidFill>
                        </a:rPr>
                        <a:t> SWG</a:t>
                      </a:r>
                      <a:endParaRPr lang="it-IT" sz="1800" dirty="0">
                        <a:solidFill>
                          <a:schemeClr val="bg1"/>
                        </a:solidFill>
                      </a:endParaRPr>
                    </a:p>
                  </a:txBody>
                  <a:tcPr/>
                </a:tc>
              </a:tr>
              <a:tr h="34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2F5D78"/>
                          </a:solidFill>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dirty="0" err="1" smtClean="0">
                          <a:solidFill>
                            <a:srgbClr val="2F5D78"/>
                          </a:solidFill>
                        </a:rPr>
                        <a:t>DiSSCo</a:t>
                      </a:r>
                      <a:endParaRPr lang="it-IT" sz="1800" b="1" dirty="0" smtClean="0">
                        <a:solidFill>
                          <a:srgbClr val="2F5D78"/>
                        </a:solidFill>
                      </a:endParaRPr>
                    </a:p>
                  </a:txBody>
                  <a:tcPr/>
                </a:tc>
                <a:tc>
                  <a:txBody>
                    <a:bodyPr/>
                    <a:lstStyle/>
                    <a:p>
                      <a:r>
                        <a:rPr lang="it-IT" sz="1800" b="1" dirty="0" smtClean="0">
                          <a:solidFill>
                            <a:schemeClr val="accent6">
                              <a:lumMod val="75000"/>
                            </a:schemeClr>
                          </a:solidFill>
                        </a:rPr>
                        <a:t>ENV</a:t>
                      </a:r>
                      <a:endParaRPr lang="it-IT" sz="1800" b="1" dirty="0">
                        <a:solidFill>
                          <a:schemeClr val="accent6">
                            <a:lumMod val="7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dirty="0" smtClean="0">
                          <a:solidFill>
                            <a:schemeClr val="bg2">
                              <a:lumMod val="50000"/>
                            </a:schemeClr>
                          </a:solidFill>
                        </a:rPr>
                        <a:t>DIGIT</a:t>
                      </a:r>
                    </a:p>
                  </a:txBody>
                  <a:tcPr/>
                </a:tc>
              </a:tr>
              <a:tr h="340805">
                <a:tc>
                  <a:txBody>
                    <a:bodyPr/>
                    <a:lstStyle/>
                    <a:p>
                      <a:r>
                        <a:rPr lang="it-IT" sz="1800" dirty="0" smtClean="0">
                          <a:solidFill>
                            <a:srgbClr val="2F5D78"/>
                          </a:solidFill>
                        </a:rPr>
                        <a:t>2</a:t>
                      </a:r>
                      <a:endParaRPr lang="it-IT" sz="1800" dirty="0">
                        <a:solidFill>
                          <a:srgbClr val="2F5D78"/>
                        </a:solidFill>
                      </a:endParaRPr>
                    </a:p>
                  </a:txBody>
                  <a:tcPr/>
                </a:tc>
                <a:tc>
                  <a:txBody>
                    <a:bodyPr/>
                    <a:lstStyle/>
                    <a:p>
                      <a:r>
                        <a:rPr lang="it-IT" sz="1800" b="1" dirty="0" smtClean="0">
                          <a:solidFill>
                            <a:srgbClr val="2F5D78"/>
                          </a:solidFill>
                        </a:rPr>
                        <a:t>EHRI</a:t>
                      </a:r>
                      <a:endParaRPr lang="it-IT" sz="1800" b="1" dirty="0">
                        <a:solidFill>
                          <a:srgbClr val="2F5D78"/>
                        </a:solidFill>
                      </a:endParaRPr>
                    </a:p>
                  </a:txBody>
                  <a:tcPr/>
                </a:tc>
                <a:tc>
                  <a:txBody>
                    <a:bodyPr/>
                    <a:lstStyle/>
                    <a:p>
                      <a:r>
                        <a:rPr lang="it-IT" sz="1800" b="1" dirty="0" smtClean="0">
                          <a:solidFill>
                            <a:srgbClr val="FF2F92"/>
                          </a:solidFill>
                        </a:rPr>
                        <a:t>SCI</a:t>
                      </a:r>
                      <a:endParaRPr lang="it-IT" sz="1800" b="1" dirty="0">
                        <a:solidFill>
                          <a:srgbClr val="FF2F92"/>
                        </a:solidFill>
                      </a:endParaRPr>
                    </a:p>
                  </a:txBody>
                  <a:tcPr/>
                </a:tc>
                <a:tc>
                  <a:txBody>
                    <a:bodyPr/>
                    <a:lstStyle/>
                    <a:p>
                      <a:endParaRPr lang="it-IT" sz="1800" b="1">
                        <a:solidFill>
                          <a:srgbClr val="2F5D78"/>
                        </a:solidFill>
                      </a:endParaRPr>
                    </a:p>
                  </a:txBody>
                  <a:tcPr/>
                </a:tc>
              </a:tr>
              <a:tr h="340805">
                <a:tc>
                  <a:txBody>
                    <a:bodyPr/>
                    <a:lstStyle/>
                    <a:p>
                      <a:r>
                        <a:rPr lang="it-IT" sz="1800" dirty="0" smtClean="0">
                          <a:solidFill>
                            <a:srgbClr val="2F5D78"/>
                          </a:solidFill>
                        </a:rPr>
                        <a:t>3</a:t>
                      </a:r>
                      <a:endParaRPr lang="it-IT" sz="1800" dirty="0">
                        <a:solidFill>
                          <a:srgbClr val="2F5D78"/>
                        </a:solidFill>
                      </a:endParaRPr>
                    </a:p>
                  </a:txBody>
                  <a:tcPr/>
                </a:tc>
                <a:tc>
                  <a:txBody>
                    <a:bodyPr/>
                    <a:lstStyle/>
                    <a:p>
                      <a:r>
                        <a:rPr lang="it-IT" sz="1800" b="1" dirty="0" smtClean="0">
                          <a:solidFill>
                            <a:srgbClr val="2F5D78"/>
                          </a:solidFill>
                        </a:rPr>
                        <a:t>EIRENE</a:t>
                      </a:r>
                      <a:endParaRPr lang="it-IT" sz="1800" b="1" dirty="0">
                        <a:solidFill>
                          <a:srgbClr val="2F5D78"/>
                        </a:solidFill>
                      </a:endParaRPr>
                    </a:p>
                  </a:txBody>
                  <a:tcPr/>
                </a:tc>
                <a:tc>
                  <a:txBody>
                    <a:bodyPr/>
                    <a:lstStyle/>
                    <a:p>
                      <a:r>
                        <a:rPr lang="it-IT" sz="1800" b="1" dirty="0" smtClean="0">
                          <a:solidFill>
                            <a:schemeClr val="accent2"/>
                          </a:solidFill>
                        </a:rPr>
                        <a:t>H&amp;F</a:t>
                      </a:r>
                      <a:endParaRPr lang="it-IT" sz="1800" b="1" dirty="0">
                        <a:solidFill>
                          <a:schemeClr val="accent2"/>
                        </a:solidFill>
                      </a:endParaRPr>
                    </a:p>
                  </a:txBody>
                  <a:tcPr/>
                </a:tc>
                <a:tc>
                  <a:txBody>
                    <a:bodyPr/>
                    <a:lstStyle/>
                    <a:p>
                      <a:r>
                        <a:rPr lang="it-IT" sz="1800" b="1" dirty="0" smtClean="0">
                          <a:solidFill>
                            <a:schemeClr val="accent6">
                              <a:lumMod val="75000"/>
                            </a:schemeClr>
                          </a:solidFill>
                        </a:rPr>
                        <a:t>ENV</a:t>
                      </a:r>
                      <a:endParaRPr lang="it-IT" sz="1800" b="1" dirty="0">
                        <a:solidFill>
                          <a:schemeClr val="accent6">
                            <a:lumMod val="75000"/>
                          </a:schemeClr>
                        </a:solidFill>
                      </a:endParaRPr>
                    </a:p>
                  </a:txBody>
                  <a:tcPr/>
                </a:tc>
              </a:tr>
              <a:tr h="340805">
                <a:tc>
                  <a:txBody>
                    <a:bodyPr/>
                    <a:lstStyle/>
                    <a:p>
                      <a:r>
                        <a:rPr lang="it-IT" sz="1800" dirty="0" smtClean="0">
                          <a:solidFill>
                            <a:srgbClr val="2F5D78"/>
                          </a:solidFill>
                        </a:rPr>
                        <a:t>4</a:t>
                      </a:r>
                      <a:endParaRPr lang="it-IT" sz="1800" dirty="0">
                        <a:solidFill>
                          <a:srgbClr val="2F5D78"/>
                        </a:solidFill>
                      </a:endParaRPr>
                    </a:p>
                  </a:txBody>
                  <a:tcPr/>
                </a:tc>
                <a:tc>
                  <a:txBody>
                    <a:bodyPr/>
                    <a:lstStyle/>
                    <a:p>
                      <a:r>
                        <a:rPr lang="it-IT" sz="1800" b="1" dirty="0" err="1" smtClean="0">
                          <a:solidFill>
                            <a:srgbClr val="2F5D78"/>
                          </a:solidFill>
                        </a:rPr>
                        <a:t>eLTER</a:t>
                      </a:r>
                      <a:endParaRPr lang="it-IT" sz="1800" b="1" dirty="0">
                        <a:solidFill>
                          <a:srgbClr val="2F5D78"/>
                        </a:solidFill>
                      </a:endParaRPr>
                    </a:p>
                  </a:txBody>
                  <a:tcPr/>
                </a:tc>
                <a:tc>
                  <a:txBody>
                    <a:bodyPr/>
                    <a:lstStyle/>
                    <a:p>
                      <a:r>
                        <a:rPr lang="it-IT" sz="1800" b="1" dirty="0" smtClean="0">
                          <a:solidFill>
                            <a:schemeClr val="accent6">
                              <a:lumMod val="75000"/>
                            </a:schemeClr>
                          </a:solidFill>
                        </a:rPr>
                        <a:t>ENV</a:t>
                      </a:r>
                      <a:endParaRPr lang="it-IT" sz="1800" b="1" dirty="0">
                        <a:solidFill>
                          <a:schemeClr val="accent6">
                            <a:lumMod val="75000"/>
                          </a:schemeClr>
                        </a:solidFill>
                      </a:endParaRPr>
                    </a:p>
                  </a:txBody>
                  <a:tcPr/>
                </a:tc>
                <a:tc>
                  <a:txBody>
                    <a:bodyPr/>
                    <a:lstStyle/>
                    <a:p>
                      <a:endParaRPr lang="it-IT" sz="1800" b="1" dirty="0">
                        <a:solidFill>
                          <a:srgbClr val="2F5D78"/>
                        </a:solidFill>
                      </a:endParaRPr>
                    </a:p>
                  </a:txBody>
                  <a:tcPr/>
                </a:tc>
              </a:tr>
              <a:tr h="340805">
                <a:tc>
                  <a:txBody>
                    <a:bodyPr/>
                    <a:lstStyle/>
                    <a:p>
                      <a:r>
                        <a:rPr lang="it-IT" sz="1800" dirty="0" smtClean="0">
                          <a:solidFill>
                            <a:srgbClr val="2F5D78"/>
                          </a:solidFill>
                        </a:rPr>
                        <a:t>5</a:t>
                      </a:r>
                      <a:endParaRPr lang="it-IT" sz="1800" dirty="0">
                        <a:solidFill>
                          <a:srgbClr val="2F5D78"/>
                        </a:solidFill>
                      </a:endParaRPr>
                    </a:p>
                  </a:txBody>
                  <a:tcPr/>
                </a:tc>
                <a:tc>
                  <a:txBody>
                    <a:bodyPr/>
                    <a:lstStyle/>
                    <a:p>
                      <a:r>
                        <a:rPr lang="it-IT" sz="1800" b="1" dirty="0" smtClean="0">
                          <a:solidFill>
                            <a:srgbClr val="2F5D78"/>
                          </a:solidFill>
                        </a:rPr>
                        <a:t>EU-IBISBA</a:t>
                      </a:r>
                      <a:endParaRPr lang="it-IT" sz="1800" b="1" dirty="0">
                        <a:solidFill>
                          <a:srgbClr val="2F5D78"/>
                        </a:solidFill>
                      </a:endParaRPr>
                    </a:p>
                  </a:txBody>
                  <a:tcPr/>
                </a:tc>
                <a:tc>
                  <a:txBody>
                    <a:bodyPr/>
                    <a:lstStyle/>
                    <a:p>
                      <a:r>
                        <a:rPr lang="it-IT" sz="1800" b="1" dirty="0" smtClean="0">
                          <a:solidFill>
                            <a:schemeClr val="accent2"/>
                          </a:solidFill>
                        </a:rPr>
                        <a:t>H&amp;F</a:t>
                      </a:r>
                      <a:endParaRPr lang="it-IT" sz="1800" b="1" dirty="0">
                        <a:solidFill>
                          <a:schemeClr val="accent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dirty="0" smtClean="0">
                          <a:solidFill>
                            <a:srgbClr val="929000"/>
                          </a:solidFill>
                        </a:rPr>
                        <a:t>ENE</a:t>
                      </a:r>
                    </a:p>
                  </a:txBody>
                  <a:tcPr/>
                </a:tc>
              </a:tr>
              <a:tr h="368754">
                <a:tc>
                  <a:txBody>
                    <a:bodyPr/>
                    <a:lstStyle/>
                    <a:p>
                      <a:r>
                        <a:rPr lang="it-IT" sz="1800" dirty="0" smtClean="0">
                          <a:solidFill>
                            <a:srgbClr val="2F5D78"/>
                          </a:solidFill>
                        </a:rPr>
                        <a:t>6</a:t>
                      </a:r>
                      <a:endParaRPr lang="it-IT" sz="1800" dirty="0">
                        <a:solidFill>
                          <a:srgbClr val="2F5D78"/>
                        </a:solidFill>
                      </a:endParaRPr>
                    </a:p>
                  </a:txBody>
                  <a:tcPr/>
                </a:tc>
                <a:tc>
                  <a:txBody>
                    <a:bodyPr/>
                    <a:lstStyle/>
                    <a:p>
                      <a:r>
                        <a:rPr lang="it-IT" sz="1800" b="1" dirty="0" err="1" smtClean="0">
                          <a:solidFill>
                            <a:srgbClr val="2F5D78"/>
                          </a:solidFill>
                        </a:rPr>
                        <a:t>EuroNanoLab</a:t>
                      </a:r>
                      <a:endParaRPr lang="it-IT" sz="1800" b="1" dirty="0">
                        <a:solidFill>
                          <a:srgbClr val="2F5D78"/>
                        </a:solidFill>
                      </a:endParaRPr>
                    </a:p>
                  </a:txBody>
                  <a:tcPr/>
                </a:tc>
                <a:tc>
                  <a:txBody>
                    <a:bodyPr/>
                    <a:lstStyle/>
                    <a:p>
                      <a:r>
                        <a:rPr lang="it-IT" sz="1800" b="1" dirty="0" smtClean="0">
                          <a:solidFill>
                            <a:srgbClr val="7030A0"/>
                          </a:solidFill>
                        </a:rPr>
                        <a:t>PSE</a:t>
                      </a:r>
                      <a:endParaRPr lang="it-IT" sz="1800" b="1" dirty="0">
                        <a:solidFill>
                          <a:srgbClr val="7030A0"/>
                        </a:solidFill>
                      </a:endParaRPr>
                    </a:p>
                  </a:txBody>
                  <a:tcPr/>
                </a:tc>
                <a:tc>
                  <a:txBody>
                    <a:bodyPr/>
                    <a:lstStyle/>
                    <a:p>
                      <a:endParaRPr lang="it-IT" sz="1800" b="1">
                        <a:solidFill>
                          <a:srgbClr val="2F5D78"/>
                        </a:solidFill>
                      </a:endParaRPr>
                    </a:p>
                  </a:txBody>
                  <a:tcPr/>
                </a:tc>
              </a:tr>
              <a:tr h="340805">
                <a:tc>
                  <a:txBody>
                    <a:bodyPr/>
                    <a:lstStyle/>
                    <a:p>
                      <a:r>
                        <a:rPr lang="it-IT" sz="1800" dirty="0" smtClean="0">
                          <a:solidFill>
                            <a:srgbClr val="2F5D78"/>
                          </a:solidFill>
                        </a:rPr>
                        <a:t>7</a:t>
                      </a:r>
                      <a:endParaRPr lang="it-IT" sz="1800" dirty="0">
                        <a:solidFill>
                          <a:srgbClr val="2F5D78"/>
                        </a:solidFill>
                      </a:endParaRPr>
                    </a:p>
                  </a:txBody>
                  <a:tcPr/>
                </a:tc>
                <a:tc>
                  <a:txBody>
                    <a:bodyPr/>
                    <a:lstStyle/>
                    <a:p>
                      <a:r>
                        <a:rPr lang="it-IT" sz="1800" b="1" dirty="0" err="1" smtClean="0">
                          <a:solidFill>
                            <a:srgbClr val="2F5D78"/>
                          </a:solidFill>
                        </a:rPr>
                        <a:t>EuroStrain</a:t>
                      </a:r>
                      <a:endParaRPr lang="it-IT" sz="1800" b="1" dirty="0">
                        <a:solidFill>
                          <a:srgbClr val="2F5D78"/>
                        </a:solidFill>
                      </a:endParaRPr>
                    </a:p>
                  </a:txBody>
                  <a:tcPr/>
                </a:tc>
                <a:tc>
                  <a:txBody>
                    <a:bodyPr/>
                    <a:lstStyle/>
                    <a:p>
                      <a:r>
                        <a:rPr lang="it-IT" sz="1800" b="1" dirty="0" smtClean="0">
                          <a:solidFill>
                            <a:srgbClr val="7030A0"/>
                          </a:solidFill>
                        </a:rPr>
                        <a:t>PSE</a:t>
                      </a:r>
                      <a:endParaRPr lang="it-IT" sz="1800" b="1" dirty="0">
                        <a:solidFill>
                          <a:srgbClr val="7030A0"/>
                        </a:solidFill>
                      </a:endParaRPr>
                    </a:p>
                  </a:txBody>
                  <a:tcPr/>
                </a:tc>
                <a:tc>
                  <a:txBody>
                    <a:bodyPr/>
                    <a:lstStyle/>
                    <a:p>
                      <a:endParaRPr lang="it-IT" sz="1800" b="1">
                        <a:solidFill>
                          <a:srgbClr val="2F5D78"/>
                        </a:solidFill>
                      </a:endParaRPr>
                    </a:p>
                  </a:txBody>
                  <a:tcPr/>
                </a:tc>
              </a:tr>
              <a:tr h="340805">
                <a:tc>
                  <a:txBody>
                    <a:bodyPr/>
                    <a:lstStyle/>
                    <a:p>
                      <a:r>
                        <a:rPr lang="it-IT" sz="1800" dirty="0" smtClean="0">
                          <a:solidFill>
                            <a:srgbClr val="2F5D78"/>
                          </a:solidFill>
                        </a:rPr>
                        <a:t>8</a:t>
                      </a:r>
                      <a:endParaRPr lang="it-IT" sz="1800" dirty="0">
                        <a:solidFill>
                          <a:srgbClr val="2F5D78"/>
                        </a:solidFill>
                      </a:endParaRPr>
                    </a:p>
                  </a:txBody>
                  <a:tcPr/>
                </a:tc>
                <a:tc>
                  <a:txBody>
                    <a:bodyPr/>
                    <a:lstStyle/>
                    <a:p>
                      <a:r>
                        <a:rPr lang="it-IT" sz="1800" b="1" dirty="0" smtClean="0">
                          <a:solidFill>
                            <a:srgbClr val="2F5D78"/>
                          </a:solidFill>
                        </a:rPr>
                        <a:t>IFMIF-DONES</a:t>
                      </a:r>
                      <a:endParaRPr lang="it-IT" sz="1800" b="1" dirty="0">
                        <a:solidFill>
                          <a:srgbClr val="2F5D78"/>
                        </a:solidFill>
                      </a:endParaRPr>
                    </a:p>
                  </a:txBody>
                  <a:tcPr/>
                </a:tc>
                <a:tc>
                  <a:txBody>
                    <a:bodyPr/>
                    <a:lstStyle/>
                    <a:p>
                      <a:r>
                        <a:rPr lang="it-IT" sz="1800" b="1" dirty="0" smtClean="0">
                          <a:solidFill>
                            <a:srgbClr val="929000"/>
                          </a:solidFill>
                        </a:rPr>
                        <a:t>ENE</a:t>
                      </a:r>
                      <a:endParaRPr lang="it-IT" sz="1800" b="1" dirty="0">
                        <a:solidFill>
                          <a:srgbClr val="929000"/>
                        </a:solidFill>
                      </a:endParaRPr>
                    </a:p>
                  </a:txBody>
                  <a:tcPr/>
                </a:tc>
                <a:tc>
                  <a:txBody>
                    <a:bodyPr/>
                    <a:lstStyle/>
                    <a:p>
                      <a:r>
                        <a:rPr lang="it-IT" sz="1800" b="1" dirty="0" smtClean="0">
                          <a:solidFill>
                            <a:srgbClr val="7030A0"/>
                          </a:solidFill>
                        </a:rPr>
                        <a:t>PSE</a:t>
                      </a:r>
                      <a:endParaRPr lang="it-IT" sz="1800" b="1" dirty="0">
                        <a:solidFill>
                          <a:srgbClr val="7030A0"/>
                        </a:solidFill>
                      </a:endParaRPr>
                    </a:p>
                  </a:txBody>
                  <a:tcPr/>
                </a:tc>
              </a:tr>
              <a:tr h="360217">
                <a:tc>
                  <a:txBody>
                    <a:bodyPr/>
                    <a:lstStyle/>
                    <a:p>
                      <a:r>
                        <a:rPr lang="it-IT" sz="1800" dirty="0" smtClean="0">
                          <a:solidFill>
                            <a:srgbClr val="2F5D78"/>
                          </a:solidFill>
                        </a:rPr>
                        <a:t>9</a:t>
                      </a:r>
                      <a:endParaRPr lang="it-IT" sz="1800" dirty="0">
                        <a:solidFill>
                          <a:srgbClr val="2F5D78"/>
                        </a:solidFill>
                      </a:endParaRPr>
                    </a:p>
                  </a:txBody>
                  <a:tcPr/>
                </a:tc>
                <a:tc>
                  <a:txBody>
                    <a:bodyPr/>
                    <a:lstStyle/>
                    <a:p>
                      <a:r>
                        <a:rPr lang="it-IT" sz="1800" b="1" dirty="0" smtClean="0">
                          <a:solidFill>
                            <a:srgbClr val="2F5D78"/>
                          </a:solidFill>
                        </a:rPr>
                        <a:t>METROFOOD</a:t>
                      </a:r>
                      <a:endParaRPr lang="it-IT" sz="1800" b="1" dirty="0">
                        <a:solidFill>
                          <a:srgbClr val="2F5D78"/>
                        </a:solidFill>
                      </a:endParaRPr>
                    </a:p>
                  </a:txBody>
                  <a:tcPr/>
                </a:tc>
                <a:tc>
                  <a:txBody>
                    <a:bodyPr/>
                    <a:lstStyle/>
                    <a:p>
                      <a:r>
                        <a:rPr lang="it-IT" sz="1800" b="1" dirty="0" smtClean="0">
                          <a:solidFill>
                            <a:schemeClr val="accent2"/>
                          </a:solidFill>
                        </a:rPr>
                        <a:t>H&amp;F</a:t>
                      </a:r>
                      <a:endParaRPr lang="it-IT" sz="1800" b="1" dirty="0">
                        <a:solidFill>
                          <a:schemeClr val="accent2"/>
                        </a:solidFill>
                      </a:endParaRPr>
                    </a:p>
                  </a:txBody>
                  <a:tcPr/>
                </a:tc>
                <a:tc>
                  <a:txBody>
                    <a:bodyPr/>
                    <a:lstStyle/>
                    <a:p>
                      <a:r>
                        <a:rPr lang="it-IT" sz="1800" b="1" dirty="0" smtClean="0">
                          <a:solidFill>
                            <a:schemeClr val="accent6">
                              <a:lumMod val="75000"/>
                            </a:schemeClr>
                          </a:solidFill>
                        </a:rPr>
                        <a:t>ENV</a:t>
                      </a:r>
                      <a:endParaRPr lang="it-IT" sz="1800" b="1" dirty="0">
                        <a:solidFill>
                          <a:schemeClr val="accent6">
                            <a:lumMod val="75000"/>
                          </a:schemeClr>
                        </a:solidFill>
                      </a:endParaRPr>
                    </a:p>
                  </a:txBody>
                  <a:tcPr/>
                </a:tc>
              </a:tr>
              <a:tr h="340805">
                <a:tc>
                  <a:txBody>
                    <a:bodyPr/>
                    <a:lstStyle/>
                    <a:p>
                      <a:r>
                        <a:rPr lang="it-IT" sz="1800" dirty="0" smtClean="0">
                          <a:solidFill>
                            <a:srgbClr val="2F5D78"/>
                          </a:solidFill>
                        </a:rPr>
                        <a:t>10</a:t>
                      </a:r>
                      <a:endParaRPr lang="it-IT" sz="1800" dirty="0">
                        <a:solidFill>
                          <a:srgbClr val="2F5D78"/>
                        </a:solidFill>
                      </a:endParaRPr>
                    </a:p>
                  </a:txBody>
                  <a:tcPr/>
                </a:tc>
                <a:tc>
                  <a:txBody>
                    <a:bodyPr/>
                    <a:lstStyle/>
                    <a:p>
                      <a:r>
                        <a:rPr lang="it-IT" sz="1800" b="1" dirty="0" smtClean="0">
                          <a:solidFill>
                            <a:srgbClr val="2F5D78"/>
                          </a:solidFill>
                        </a:rPr>
                        <a:t>OPERAS</a:t>
                      </a:r>
                      <a:endParaRPr lang="it-IT" sz="1800" b="1" dirty="0">
                        <a:solidFill>
                          <a:srgbClr val="2F5D78"/>
                        </a:solidFill>
                      </a:endParaRPr>
                    </a:p>
                  </a:txBody>
                  <a:tcPr/>
                </a:tc>
                <a:tc>
                  <a:txBody>
                    <a:bodyPr/>
                    <a:lstStyle/>
                    <a:p>
                      <a:r>
                        <a:rPr lang="it-IT" sz="1800" b="1" dirty="0" smtClean="0">
                          <a:solidFill>
                            <a:srgbClr val="FF2F92"/>
                          </a:solidFill>
                        </a:rPr>
                        <a:t>SCI</a:t>
                      </a:r>
                      <a:endParaRPr lang="it-IT" sz="1800" b="1" dirty="0">
                        <a:solidFill>
                          <a:srgbClr val="FF2F92"/>
                        </a:solidFill>
                      </a:endParaRPr>
                    </a:p>
                  </a:txBody>
                  <a:tcPr/>
                </a:tc>
                <a:tc>
                  <a:txBody>
                    <a:bodyPr/>
                    <a:lstStyle/>
                    <a:p>
                      <a:r>
                        <a:rPr lang="it-IT" sz="1800" b="1" dirty="0" smtClean="0">
                          <a:solidFill>
                            <a:schemeClr val="bg2">
                              <a:lumMod val="50000"/>
                            </a:schemeClr>
                          </a:solidFill>
                        </a:rPr>
                        <a:t>DIGIT</a:t>
                      </a:r>
                      <a:endParaRPr lang="it-IT" sz="1800" b="1" dirty="0">
                        <a:solidFill>
                          <a:schemeClr val="bg2">
                            <a:lumMod val="50000"/>
                          </a:schemeClr>
                        </a:solidFill>
                      </a:endParaRPr>
                    </a:p>
                  </a:txBody>
                  <a:tcPr/>
                </a:tc>
              </a:tr>
              <a:tr h="340805">
                <a:tc>
                  <a:txBody>
                    <a:bodyPr/>
                    <a:lstStyle/>
                    <a:p>
                      <a:r>
                        <a:rPr lang="it-IT" sz="1800" dirty="0" smtClean="0">
                          <a:solidFill>
                            <a:srgbClr val="2F5D78"/>
                          </a:solidFill>
                        </a:rPr>
                        <a:t>11</a:t>
                      </a:r>
                      <a:endParaRPr lang="it-IT" sz="1800" dirty="0">
                        <a:solidFill>
                          <a:srgbClr val="2F5D78"/>
                        </a:solidFill>
                      </a:endParaRPr>
                    </a:p>
                  </a:txBody>
                  <a:tcPr/>
                </a:tc>
                <a:tc>
                  <a:txBody>
                    <a:bodyPr/>
                    <a:lstStyle/>
                    <a:p>
                      <a:r>
                        <a:rPr lang="it-IT" sz="1800" b="1" dirty="0" smtClean="0">
                          <a:solidFill>
                            <a:srgbClr val="2F5D78"/>
                          </a:solidFill>
                        </a:rPr>
                        <a:t>RESILIENCE</a:t>
                      </a:r>
                      <a:endParaRPr lang="it-IT" sz="1800" b="1" dirty="0">
                        <a:solidFill>
                          <a:srgbClr val="2F5D78"/>
                        </a:solidFill>
                      </a:endParaRPr>
                    </a:p>
                  </a:txBody>
                  <a:tcPr/>
                </a:tc>
                <a:tc>
                  <a:txBody>
                    <a:bodyPr/>
                    <a:lstStyle/>
                    <a:p>
                      <a:r>
                        <a:rPr lang="it-IT" sz="1800" b="1" dirty="0" smtClean="0">
                          <a:solidFill>
                            <a:srgbClr val="FF2F92"/>
                          </a:solidFill>
                        </a:rPr>
                        <a:t>SCI</a:t>
                      </a:r>
                      <a:endParaRPr lang="it-IT" sz="1800" b="1" dirty="0">
                        <a:solidFill>
                          <a:srgbClr val="FF2F92"/>
                        </a:solidFill>
                      </a:endParaRPr>
                    </a:p>
                  </a:txBody>
                  <a:tcPr/>
                </a:tc>
                <a:tc>
                  <a:txBody>
                    <a:bodyPr/>
                    <a:lstStyle/>
                    <a:p>
                      <a:endParaRPr lang="it-IT" sz="1800" b="1">
                        <a:solidFill>
                          <a:srgbClr val="2F5D78"/>
                        </a:solidFill>
                      </a:endParaRPr>
                    </a:p>
                  </a:txBody>
                  <a:tcPr/>
                </a:tc>
              </a:tr>
              <a:tr h="340805">
                <a:tc>
                  <a:txBody>
                    <a:bodyPr/>
                    <a:lstStyle/>
                    <a:p>
                      <a:r>
                        <a:rPr lang="it-IT" sz="1800" dirty="0" smtClean="0">
                          <a:solidFill>
                            <a:srgbClr val="2F5D78"/>
                          </a:solidFill>
                        </a:rPr>
                        <a:t>12</a:t>
                      </a:r>
                      <a:endParaRPr lang="it-IT" sz="1800" dirty="0">
                        <a:solidFill>
                          <a:srgbClr val="2F5D78"/>
                        </a:solidFill>
                      </a:endParaRPr>
                    </a:p>
                  </a:txBody>
                  <a:tcPr/>
                </a:tc>
                <a:tc>
                  <a:txBody>
                    <a:bodyPr/>
                    <a:lstStyle/>
                    <a:p>
                      <a:r>
                        <a:rPr lang="it-IT" sz="1800" b="1" dirty="0" smtClean="0">
                          <a:solidFill>
                            <a:srgbClr val="2F5D78"/>
                          </a:solidFill>
                        </a:rPr>
                        <a:t>SILECS</a:t>
                      </a:r>
                      <a:endParaRPr lang="it-IT" sz="1800" b="1" dirty="0">
                        <a:solidFill>
                          <a:srgbClr val="2F5D78"/>
                        </a:solidFill>
                      </a:endParaRPr>
                    </a:p>
                  </a:txBody>
                  <a:tcPr/>
                </a:tc>
                <a:tc>
                  <a:txBody>
                    <a:bodyPr/>
                    <a:lstStyle/>
                    <a:p>
                      <a:r>
                        <a:rPr lang="it-IT" sz="1800" b="1" dirty="0" smtClean="0">
                          <a:solidFill>
                            <a:schemeClr val="bg2">
                              <a:lumMod val="50000"/>
                            </a:schemeClr>
                          </a:solidFill>
                        </a:rPr>
                        <a:t>DIGIT</a:t>
                      </a:r>
                      <a:endParaRPr lang="it-IT" sz="1800" b="1" dirty="0">
                        <a:solidFill>
                          <a:schemeClr val="bg2">
                            <a:lumMod val="50000"/>
                          </a:schemeClr>
                        </a:solidFill>
                      </a:endParaRPr>
                    </a:p>
                  </a:txBody>
                  <a:tcPr/>
                </a:tc>
                <a:tc>
                  <a:txBody>
                    <a:bodyPr/>
                    <a:lstStyle/>
                    <a:p>
                      <a:endParaRPr lang="it-IT" sz="1800" b="1" dirty="0">
                        <a:solidFill>
                          <a:srgbClr val="2F5D78"/>
                        </a:solidFill>
                      </a:endParaRPr>
                    </a:p>
                  </a:txBody>
                  <a:tcPr/>
                </a:tc>
              </a:tr>
            </a:tbl>
          </a:graphicData>
        </a:graphic>
      </p:graphicFrame>
      <p:sp>
        <p:nvSpPr>
          <p:cNvPr id="4" name="Freccia destra 3"/>
          <p:cNvSpPr/>
          <p:nvPr/>
        </p:nvSpPr>
        <p:spPr>
          <a:xfrm>
            <a:off x="5880319" y="3492851"/>
            <a:ext cx="978408" cy="484632"/>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338995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6256"/>
            <a:ext cx="10598726" cy="921139"/>
          </a:xfrm>
        </p:spPr>
        <p:txBody>
          <a:bodyPr/>
          <a:lstStyle/>
          <a:p>
            <a:r>
              <a:rPr lang="it-IT" dirty="0" smtClean="0">
                <a:latin typeface="+mj-lt"/>
              </a:rPr>
              <a:t>PARALLEL PROCESSES</a:t>
            </a:r>
            <a:endParaRPr lang="it-IT" dirty="0">
              <a:latin typeface="+mj-lt"/>
            </a:endParaRPr>
          </a:p>
        </p:txBody>
      </p:sp>
      <p:sp>
        <p:nvSpPr>
          <p:cNvPr id="7" name="Text Placeholder 2"/>
          <p:cNvSpPr txBox="1">
            <a:spLocks/>
          </p:cNvSpPr>
          <p:nvPr/>
        </p:nvSpPr>
        <p:spPr>
          <a:xfrm>
            <a:off x="1958911" y="1351553"/>
            <a:ext cx="4239732" cy="8239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dirty="0" smtClean="0">
                <a:solidFill>
                  <a:srgbClr val="0068AC"/>
                </a:solidFill>
                <a:latin typeface="+mj-lt"/>
              </a:rPr>
              <a:t>STRATEGY WORKING GROUPS (SWG) IN FIVE SCIENTIFIC DOMAINS EVALUATE SCIENTIFIC CASE</a:t>
            </a:r>
            <a:endParaRPr lang="de-CH" sz="2000" dirty="0">
              <a:solidFill>
                <a:srgbClr val="0068AC"/>
              </a:solidFill>
              <a:latin typeface="+mj-lt"/>
            </a:endParaRPr>
          </a:p>
        </p:txBody>
      </p:sp>
      <p:sp>
        <p:nvSpPr>
          <p:cNvPr id="9" name="Content Placeholder 4"/>
          <p:cNvSpPr>
            <a:spLocks noGrp="1"/>
          </p:cNvSpPr>
          <p:nvPr>
            <p:ph sz="half" idx="4294967295"/>
          </p:nvPr>
        </p:nvSpPr>
        <p:spPr>
          <a:xfrm>
            <a:off x="1958911" y="2525302"/>
            <a:ext cx="4239732" cy="3684588"/>
          </a:xfrm>
          <a:prstGeom prst="rect">
            <a:avLst/>
          </a:prstGeom>
        </p:spPr>
        <p:txBody>
          <a:bodyPr>
            <a:normAutofit/>
          </a:bodyPr>
          <a:lstStyle/>
          <a:p>
            <a:pPr marL="457200" indent="-457200">
              <a:buFont typeface="+mj-lt"/>
              <a:buAutoNum type="arabicPeriod"/>
            </a:pPr>
            <a:r>
              <a:rPr lang="en-GB" sz="2000" b="0" cap="all" dirty="0">
                <a:solidFill>
                  <a:schemeClr val="accent1">
                    <a:lumMod val="50000"/>
                  </a:schemeClr>
                </a:solidFill>
              </a:rPr>
              <a:t>scientific excellence</a:t>
            </a:r>
          </a:p>
          <a:p>
            <a:pPr marL="457200" indent="-457200">
              <a:buFont typeface="+mj-lt"/>
              <a:buAutoNum type="arabicPeriod"/>
            </a:pPr>
            <a:r>
              <a:rPr lang="en-GB" sz="2000" b="0" cap="all" dirty="0">
                <a:solidFill>
                  <a:schemeClr val="accent1">
                    <a:lumMod val="50000"/>
                  </a:schemeClr>
                </a:solidFill>
              </a:rPr>
              <a:t>pan-European relevance</a:t>
            </a:r>
          </a:p>
          <a:p>
            <a:pPr marL="457200" indent="-457200">
              <a:buFont typeface="+mj-lt"/>
              <a:buAutoNum type="arabicPeriod"/>
            </a:pPr>
            <a:r>
              <a:rPr lang="en-GB" sz="2000" b="0" cap="all" dirty="0">
                <a:solidFill>
                  <a:schemeClr val="accent1">
                    <a:lumMod val="50000"/>
                  </a:schemeClr>
                </a:solidFill>
              </a:rPr>
              <a:t>socio-economic impact</a:t>
            </a:r>
          </a:p>
          <a:p>
            <a:pPr marL="457200" indent="-457200">
              <a:buFont typeface="+mj-lt"/>
              <a:buAutoNum type="arabicPeriod"/>
            </a:pPr>
            <a:r>
              <a:rPr lang="en-GB" sz="2000" b="0" cap="all" dirty="0">
                <a:solidFill>
                  <a:schemeClr val="accent1">
                    <a:lumMod val="50000"/>
                  </a:schemeClr>
                </a:solidFill>
              </a:rPr>
              <a:t>e-needs</a:t>
            </a:r>
          </a:p>
          <a:p>
            <a:endParaRPr lang="en-GB" sz="2000" b="0" cap="all" dirty="0">
              <a:solidFill>
                <a:srgbClr val="0070C0"/>
              </a:solidFill>
            </a:endParaRPr>
          </a:p>
        </p:txBody>
      </p:sp>
      <p:sp>
        <p:nvSpPr>
          <p:cNvPr id="10" name="Text Placeholder 7"/>
          <p:cNvSpPr txBox="1">
            <a:spLocks/>
          </p:cNvSpPr>
          <p:nvPr/>
        </p:nvSpPr>
        <p:spPr>
          <a:xfrm>
            <a:off x="7298060" y="1351553"/>
            <a:ext cx="4025753" cy="8239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2000" dirty="0" smtClean="0">
                <a:solidFill>
                  <a:srgbClr val="0068AC"/>
                </a:solidFill>
                <a:latin typeface="+mj-lt"/>
              </a:rPr>
              <a:t>IMPLEMENTATION GROUP (IG) ASSESSES IMPLEMENTATION </a:t>
            </a:r>
          </a:p>
          <a:p>
            <a:pPr marL="0" indent="0">
              <a:buNone/>
            </a:pPr>
            <a:r>
              <a:rPr lang="de-CH" sz="2000" dirty="0" smtClean="0">
                <a:solidFill>
                  <a:srgbClr val="0068AC"/>
                </a:solidFill>
                <a:latin typeface="+mj-lt"/>
              </a:rPr>
              <a:t> </a:t>
            </a:r>
            <a:endParaRPr lang="de-CH" sz="2000" dirty="0">
              <a:solidFill>
                <a:srgbClr val="0068AC"/>
              </a:solidFill>
              <a:latin typeface="+mj-lt"/>
            </a:endParaRPr>
          </a:p>
        </p:txBody>
      </p:sp>
      <p:sp>
        <p:nvSpPr>
          <p:cNvPr id="11" name="Content Placeholder 8"/>
          <p:cNvSpPr>
            <a:spLocks noGrp="1"/>
          </p:cNvSpPr>
          <p:nvPr>
            <p:ph sz="quarter" idx="4294967295"/>
          </p:nvPr>
        </p:nvSpPr>
        <p:spPr>
          <a:xfrm>
            <a:off x="7298060" y="2525302"/>
            <a:ext cx="4259531" cy="3684588"/>
          </a:xfrm>
          <a:prstGeom prst="rect">
            <a:avLst/>
          </a:prstGeom>
        </p:spPr>
        <p:txBody>
          <a:bodyPr>
            <a:normAutofit/>
          </a:bodyPr>
          <a:lstStyle/>
          <a:p>
            <a:pPr marL="457200" indent="-457200">
              <a:buFont typeface="+mj-lt"/>
              <a:buAutoNum type="arabicPeriod"/>
            </a:pPr>
            <a:r>
              <a:rPr lang="en-US" sz="2000" b="0" cap="all" dirty="0" smtClean="0">
                <a:solidFill>
                  <a:schemeClr val="accent1">
                    <a:lumMod val="50000"/>
                  </a:schemeClr>
                </a:solidFill>
              </a:rPr>
              <a:t>stakeholder commitment</a:t>
            </a:r>
            <a:endParaRPr lang="en-US" sz="2000" b="0" cap="all" dirty="0">
              <a:solidFill>
                <a:schemeClr val="accent1">
                  <a:lumMod val="50000"/>
                </a:schemeClr>
              </a:solidFill>
            </a:endParaRPr>
          </a:p>
          <a:p>
            <a:pPr marL="457200" indent="-457200">
              <a:buFont typeface="+mj-lt"/>
              <a:buAutoNum type="arabicPeriod"/>
            </a:pPr>
            <a:r>
              <a:rPr lang="en-US" sz="2000" b="0" cap="all" dirty="0" smtClean="0">
                <a:solidFill>
                  <a:schemeClr val="accent1">
                    <a:lumMod val="50000"/>
                  </a:schemeClr>
                </a:solidFill>
              </a:rPr>
              <a:t>user </a:t>
            </a:r>
            <a:r>
              <a:rPr lang="en-US" sz="2000" b="0" cap="all" dirty="0">
                <a:solidFill>
                  <a:schemeClr val="accent1">
                    <a:lumMod val="50000"/>
                  </a:schemeClr>
                </a:solidFill>
              </a:rPr>
              <a:t>strategy &amp; access </a:t>
            </a:r>
            <a:r>
              <a:rPr lang="en-US" sz="2000" b="0" cap="all" dirty="0" smtClean="0">
                <a:solidFill>
                  <a:schemeClr val="accent1">
                    <a:lumMod val="50000"/>
                  </a:schemeClr>
                </a:solidFill>
              </a:rPr>
              <a:t>policy</a:t>
            </a:r>
            <a:endParaRPr lang="en-US" sz="2000" b="0" cap="all" dirty="0">
              <a:solidFill>
                <a:schemeClr val="accent1">
                  <a:lumMod val="50000"/>
                </a:schemeClr>
              </a:solidFill>
            </a:endParaRPr>
          </a:p>
          <a:p>
            <a:pPr marL="457200" indent="-457200">
              <a:buFont typeface="+mj-lt"/>
              <a:buAutoNum type="arabicPeriod"/>
            </a:pPr>
            <a:r>
              <a:rPr lang="en-US" sz="2000" b="0" cap="all" dirty="0" smtClean="0">
                <a:solidFill>
                  <a:schemeClr val="accent1">
                    <a:lumMod val="50000"/>
                  </a:schemeClr>
                </a:solidFill>
              </a:rPr>
              <a:t>preparatory work</a:t>
            </a:r>
            <a:endParaRPr lang="en-US" sz="2000" b="0" cap="all" dirty="0">
              <a:solidFill>
                <a:schemeClr val="accent1">
                  <a:lumMod val="50000"/>
                </a:schemeClr>
              </a:solidFill>
            </a:endParaRPr>
          </a:p>
          <a:p>
            <a:pPr marL="457200" indent="-457200">
              <a:buFont typeface="+mj-lt"/>
              <a:buAutoNum type="arabicPeriod"/>
            </a:pPr>
            <a:r>
              <a:rPr lang="en-US" sz="2000" b="0" cap="all" dirty="0" smtClean="0">
                <a:solidFill>
                  <a:schemeClr val="accent1">
                    <a:lumMod val="50000"/>
                  </a:schemeClr>
                </a:solidFill>
              </a:rPr>
              <a:t>planning</a:t>
            </a:r>
            <a:endParaRPr lang="en-US" sz="2000" b="0" cap="all" dirty="0">
              <a:solidFill>
                <a:schemeClr val="accent1">
                  <a:lumMod val="50000"/>
                </a:schemeClr>
              </a:solidFill>
            </a:endParaRPr>
          </a:p>
          <a:p>
            <a:pPr marL="457200" indent="-457200">
              <a:buFont typeface="+mj-lt"/>
              <a:buAutoNum type="arabicPeriod"/>
            </a:pPr>
            <a:r>
              <a:rPr lang="en-US" sz="2000" b="0" cap="all" dirty="0" smtClean="0">
                <a:solidFill>
                  <a:schemeClr val="accent1">
                    <a:lumMod val="50000"/>
                  </a:schemeClr>
                </a:solidFill>
              </a:rPr>
              <a:t>governance </a:t>
            </a:r>
            <a:r>
              <a:rPr lang="en-US" sz="2000" b="0" cap="all" dirty="0">
                <a:solidFill>
                  <a:schemeClr val="accent1">
                    <a:lumMod val="50000"/>
                  </a:schemeClr>
                </a:solidFill>
              </a:rPr>
              <a:t>&amp; </a:t>
            </a:r>
            <a:r>
              <a:rPr lang="en-US" sz="2000" b="0" cap="all" dirty="0" smtClean="0">
                <a:solidFill>
                  <a:schemeClr val="accent1">
                    <a:lumMod val="50000"/>
                  </a:schemeClr>
                </a:solidFill>
              </a:rPr>
              <a:t>management</a:t>
            </a:r>
            <a:endParaRPr lang="en-US" sz="2000" b="0" cap="all" dirty="0">
              <a:solidFill>
                <a:schemeClr val="accent1">
                  <a:lumMod val="50000"/>
                </a:schemeClr>
              </a:solidFill>
            </a:endParaRPr>
          </a:p>
          <a:p>
            <a:pPr marL="457200" indent="-457200">
              <a:buFont typeface="+mj-lt"/>
              <a:buAutoNum type="arabicPeriod"/>
            </a:pPr>
            <a:r>
              <a:rPr lang="en-US" sz="2000" b="0" cap="all" dirty="0" smtClean="0">
                <a:solidFill>
                  <a:schemeClr val="accent1">
                    <a:lumMod val="50000"/>
                  </a:schemeClr>
                </a:solidFill>
              </a:rPr>
              <a:t>human </a:t>
            </a:r>
            <a:r>
              <a:rPr lang="en-US" sz="2000" b="0" cap="all" dirty="0">
                <a:solidFill>
                  <a:schemeClr val="accent1">
                    <a:lumMod val="50000"/>
                  </a:schemeClr>
                </a:solidFill>
              </a:rPr>
              <a:t>resources </a:t>
            </a:r>
            <a:r>
              <a:rPr lang="en-US" sz="2000" b="0" cap="all" dirty="0" smtClean="0">
                <a:solidFill>
                  <a:schemeClr val="accent1">
                    <a:lumMod val="50000"/>
                  </a:schemeClr>
                </a:solidFill>
              </a:rPr>
              <a:t>policy</a:t>
            </a:r>
            <a:endParaRPr lang="en-US" sz="2000" b="0" cap="all" dirty="0">
              <a:solidFill>
                <a:schemeClr val="accent1">
                  <a:lumMod val="50000"/>
                </a:schemeClr>
              </a:solidFill>
            </a:endParaRPr>
          </a:p>
          <a:p>
            <a:pPr marL="457200" indent="-457200">
              <a:buFont typeface="+mj-lt"/>
              <a:buAutoNum type="arabicPeriod"/>
            </a:pPr>
            <a:r>
              <a:rPr lang="en-US" sz="2000" b="0" cap="all" dirty="0" smtClean="0">
                <a:solidFill>
                  <a:schemeClr val="accent1">
                    <a:lumMod val="50000"/>
                  </a:schemeClr>
                </a:solidFill>
              </a:rPr>
              <a:t>finances</a:t>
            </a:r>
            <a:endParaRPr lang="en-US" sz="2000" b="0" cap="all" dirty="0">
              <a:solidFill>
                <a:schemeClr val="accent1">
                  <a:lumMod val="50000"/>
                </a:schemeClr>
              </a:solidFill>
            </a:endParaRPr>
          </a:p>
          <a:p>
            <a:pPr marL="457200" indent="-457200">
              <a:buFont typeface="+mj-lt"/>
              <a:buAutoNum type="arabicPeriod"/>
            </a:pPr>
            <a:r>
              <a:rPr lang="en-US" sz="2000" b="0" cap="all" dirty="0" smtClean="0">
                <a:solidFill>
                  <a:schemeClr val="accent1">
                    <a:lumMod val="50000"/>
                  </a:schemeClr>
                </a:solidFill>
              </a:rPr>
              <a:t>risks</a:t>
            </a:r>
            <a:endParaRPr lang="en-US" sz="2000" b="0" cap="all" dirty="0">
              <a:solidFill>
                <a:schemeClr val="accent1">
                  <a:lumMod val="50000"/>
                </a:schemeClr>
              </a:solidFill>
            </a:endParaRPr>
          </a:p>
          <a:p>
            <a:endParaRPr lang="de-CH" sz="2000" b="0" cap="all" dirty="0">
              <a:solidFill>
                <a:srgbClr val="0070C0"/>
              </a:solidFill>
            </a:endParaRPr>
          </a:p>
        </p:txBody>
      </p:sp>
      <p:sp>
        <p:nvSpPr>
          <p:cNvPr id="14" name="Left-Right Arrow 10"/>
          <p:cNvSpPr/>
          <p:nvPr/>
        </p:nvSpPr>
        <p:spPr>
          <a:xfrm>
            <a:off x="5948516" y="2658152"/>
            <a:ext cx="1211182" cy="45719"/>
          </a:xfrm>
          <a:prstGeom prst="leftRightArrow">
            <a:avLst/>
          </a:prstGeom>
          <a:solidFill>
            <a:srgbClr val="FF00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Left-Right Arrow 11"/>
          <p:cNvSpPr/>
          <p:nvPr/>
        </p:nvSpPr>
        <p:spPr>
          <a:xfrm>
            <a:off x="5948516" y="3070721"/>
            <a:ext cx="1211182" cy="45719"/>
          </a:xfrm>
          <a:prstGeom prst="leftRightArrow">
            <a:avLst/>
          </a:prstGeom>
          <a:solidFill>
            <a:srgbClr val="FF00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Left-Right Arrow 12"/>
          <p:cNvSpPr/>
          <p:nvPr/>
        </p:nvSpPr>
        <p:spPr>
          <a:xfrm>
            <a:off x="5948516" y="3461581"/>
            <a:ext cx="1211182" cy="45719"/>
          </a:xfrm>
          <a:prstGeom prst="leftRightArrow">
            <a:avLst/>
          </a:prstGeom>
          <a:solidFill>
            <a:srgbClr val="FF00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1794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additive="base">
                                        <p:cTn id="3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 calcmode="lin" valueType="num">
                                      <p:cBhvr additive="base">
                                        <p:cTn id="4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 calcmode="lin" valueType="num">
                                      <p:cBhvr additive="base">
                                        <p:cTn id="4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xEl>
                                              <p:pRg st="1" end="1"/>
                                            </p:txEl>
                                          </p:spTgt>
                                        </p:tgtEl>
                                        <p:attrNameLst>
                                          <p:attrName>style.visibility</p:attrName>
                                        </p:attrNameLst>
                                      </p:cBhvr>
                                      <p:to>
                                        <p:strVal val="visible"/>
                                      </p:to>
                                    </p:set>
                                    <p:anim calcmode="lin" valueType="num">
                                      <p:cBhvr additive="base">
                                        <p:cTn id="5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xEl>
                                              <p:pRg st="2" end="2"/>
                                            </p:txEl>
                                          </p:spTgt>
                                        </p:tgtEl>
                                        <p:attrNameLst>
                                          <p:attrName>style.visibility</p:attrName>
                                        </p:attrNameLst>
                                      </p:cBhvr>
                                      <p:to>
                                        <p:strVal val="visible"/>
                                      </p:to>
                                    </p:set>
                                    <p:anim calcmode="lin" valueType="num">
                                      <p:cBhvr additive="base">
                                        <p:cTn id="6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xEl>
                                              <p:pRg st="3" end="3"/>
                                            </p:txEl>
                                          </p:spTgt>
                                        </p:tgtEl>
                                        <p:attrNameLst>
                                          <p:attrName>style.visibility</p:attrName>
                                        </p:attrNameLst>
                                      </p:cBhvr>
                                      <p:to>
                                        <p:strVal val="visible"/>
                                      </p:to>
                                    </p:set>
                                    <p:anim calcmode="lin" valueType="num">
                                      <p:cBhvr additive="base">
                                        <p:cTn id="6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xEl>
                                              <p:pRg st="4" end="4"/>
                                            </p:txEl>
                                          </p:spTgt>
                                        </p:tgtEl>
                                        <p:attrNameLst>
                                          <p:attrName>style.visibility</p:attrName>
                                        </p:attrNameLst>
                                      </p:cBhvr>
                                      <p:to>
                                        <p:strVal val="visible"/>
                                      </p:to>
                                    </p:set>
                                    <p:anim calcmode="lin" valueType="num">
                                      <p:cBhvr additive="base">
                                        <p:cTn id="7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xEl>
                                              <p:pRg st="5" end="5"/>
                                            </p:txEl>
                                          </p:spTgt>
                                        </p:tgtEl>
                                        <p:attrNameLst>
                                          <p:attrName>style.visibility</p:attrName>
                                        </p:attrNameLst>
                                      </p:cBhvr>
                                      <p:to>
                                        <p:strVal val="visible"/>
                                      </p:to>
                                    </p:set>
                                    <p:anim calcmode="lin" valueType="num">
                                      <p:cBhvr additive="base">
                                        <p:cTn id="7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xEl>
                                              <p:pRg st="6" end="6"/>
                                            </p:txEl>
                                          </p:spTgt>
                                        </p:tgtEl>
                                        <p:attrNameLst>
                                          <p:attrName>style.visibility</p:attrName>
                                        </p:attrNameLst>
                                      </p:cBhvr>
                                      <p:to>
                                        <p:strVal val="visible"/>
                                      </p:to>
                                    </p:set>
                                    <p:anim calcmode="lin" valueType="num">
                                      <p:cBhvr additive="base">
                                        <p:cTn id="8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1">
                                            <p:txEl>
                                              <p:pRg st="7" end="7"/>
                                            </p:txEl>
                                          </p:spTgt>
                                        </p:tgtEl>
                                        <p:attrNameLst>
                                          <p:attrName>style.visibility</p:attrName>
                                        </p:attrNameLst>
                                      </p:cBhvr>
                                      <p:to>
                                        <p:strVal val="visible"/>
                                      </p:to>
                                    </p:set>
                                    <p:anim calcmode="lin" valueType="num">
                                      <p:cBhvr additive="base">
                                        <p:cTn id="91"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additive="base">
                                        <p:cTn id="101" dur="500" fill="hold"/>
                                        <p:tgtEl>
                                          <p:spTgt spid="15"/>
                                        </p:tgtEl>
                                        <p:attrNameLst>
                                          <p:attrName>ppt_x</p:attrName>
                                        </p:attrNameLst>
                                      </p:cBhvr>
                                      <p:tavLst>
                                        <p:tav tm="0">
                                          <p:val>
                                            <p:strVal val="#ppt_x"/>
                                          </p:val>
                                        </p:tav>
                                        <p:tav tm="100000">
                                          <p:val>
                                            <p:strVal val="#ppt_x"/>
                                          </p:val>
                                        </p:tav>
                                      </p:tavLst>
                                    </p:anim>
                                    <p:anim calcmode="lin" valueType="num">
                                      <p:cBhvr additive="base">
                                        <p:cTn id="102" dur="500" fill="hold"/>
                                        <p:tgtEl>
                                          <p:spTgt spid="1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additive="base">
                                        <p:cTn id="105" dur="500" fill="hold"/>
                                        <p:tgtEl>
                                          <p:spTgt spid="16"/>
                                        </p:tgtEl>
                                        <p:attrNameLst>
                                          <p:attrName>ppt_x</p:attrName>
                                        </p:attrNameLst>
                                      </p:cBhvr>
                                      <p:tavLst>
                                        <p:tav tm="0">
                                          <p:val>
                                            <p:strVal val="#ppt_x"/>
                                          </p:val>
                                        </p:tav>
                                        <p:tav tm="100000">
                                          <p:val>
                                            <p:strVal val="#ppt_x"/>
                                          </p:val>
                                        </p:tav>
                                      </p:tavLst>
                                    </p:anim>
                                    <p:anim calcmode="lin" valueType="num">
                                      <p:cBhvr additive="base">
                                        <p:cTn id="10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0" grpId="0" build="p"/>
      <p:bldP spid="11" grpId="0" build="p"/>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440" y="166256"/>
            <a:ext cx="10598726" cy="921139"/>
          </a:xfrm>
        </p:spPr>
        <p:txBody>
          <a:bodyPr/>
          <a:lstStyle/>
          <a:p>
            <a:r>
              <a:rPr lang="it-IT" dirty="0" smtClean="0">
                <a:latin typeface="+mj-lt"/>
              </a:rPr>
              <a:t>ESFRI INTRUMENTS</a:t>
            </a:r>
            <a:endParaRPr lang="it-IT" dirty="0">
              <a:latin typeface="+mj-lt"/>
            </a:endParaRPr>
          </a:p>
        </p:txBody>
      </p:sp>
      <p:sp>
        <p:nvSpPr>
          <p:cNvPr id="5" name="Rettangolo 4"/>
          <p:cNvSpPr/>
          <p:nvPr/>
        </p:nvSpPr>
        <p:spPr>
          <a:xfrm>
            <a:off x="1370809" y="1117606"/>
            <a:ext cx="10589357" cy="4247317"/>
          </a:xfrm>
          <a:prstGeom prst="rect">
            <a:avLst/>
          </a:prstGeom>
        </p:spPr>
        <p:txBody>
          <a:bodyPr wrap="square">
            <a:spAutoFit/>
          </a:bodyPr>
          <a:lstStyle/>
          <a:p>
            <a:pPr marL="342900" indent="-342900">
              <a:spcBef>
                <a:spcPts val="1000"/>
              </a:spcBef>
              <a:spcAft>
                <a:spcPts val="1000"/>
              </a:spcAft>
              <a:buFont typeface=".AppleSystemUIFont" charset="0"/>
              <a:buChar char="–"/>
            </a:pPr>
            <a:r>
              <a:rPr lang="en-GB" sz="2200" b="1" dirty="0" smtClean="0">
                <a:solidFill>
                  <a:srgbClr val="2F5D78"/>
                </a:solidFill>
              </a:rPr>
              <a:t>EXECUTIVE BOARD </a:t>
            </a:r>
            <a:r>
              <a:rPr lang="en-GB" sz="2200" dirty="0" smtClean="0">
                <a:solidFill>
                  <a:srgbClr val="2F5D78"/>
                </a:solidFill>
              </a:rPr>
              <a:t>– elected by the ESFRI FORUM – </a:t>
            </a:r>
            <a:r>
              <a:rPr lang="en-GB" sz="2200" i="1" dirty="0" smtClean="0">
                <a:solidFill>
                  <a:srgbClr val="0068AC"/>
                </a:solidFill>
              </a:rPr>
              <a:t>prepares strategic documents and gives recommendations</a:t>
            </a:r>
            <a:r>
              <a:rPr lang="en-GB" sz="2200" dirty="0" smtClean="0">
                <a:solidFill>
                  <a:srgbClr val="2F5D78"/>
                </a:solidFill>
              </a:rPr>
              <a:t> to the FORUM</a:t>
            </a:r>
            <a:endParaRPr lang="en-GB" sz="2200" b="1" dirty="0" smtClean="0">
              <a:solidFill>
                <a:srgbClr val="2F5D78"/>
              </a:solidFill>
            </a:endParaRPr>
          </a:p>
          <a:p>
            <a:pPr marL="342900" indent="-342900">
              <a:spcBef>
                <a:spcPts val="1000"/>
              </a:spcBef>
              <a:spcAft>
                <a:spcPts val="1000"/>
              </a:spcAft>
              <a:buFont typeface=".AppleSystemUIFont" charset="0"/>
              <a:buChar char="–"/>
            </a:pPr>
            <a:r>
              <a:rPr lang="en-GB" sz="2200" b="1" dirty="0" smtClean="0">
                <a:solidFill>
                  <a:srgbClr val="2F5D78"/>
                </a:solidFill>
              </a:rPr>
              <a:t>STRATEGIC WORKING GROUPs </a:t>
            </a:r>
            <a:r>
              <a:rPr lang="en-GB" sz="2200" dirty="0" smtClean="0">
                <a:solidFill>
                  <a:srgbClr val="2F5D78"/>
                </a:solidFill>
              </a:rPr>
              <a:t>– in five scientific domains, plus a new one on </a:t>
            </a:r>
            <a:r>
              <a:rPr lang="en-GB" sz="2200" dirty="0">
                <a:solidFill>
                  <a:srgbClr val="2F5D78"/>
                </a:solidFill>
              </a:rPr>
              <a:t>Data, Computing and Digital RIs </a:t>
            </a:r>
            <a:r>
              <a:rPr lang="en-GB" sz="2200" dirty="0" smtClean="0">
                <a:solidFill>
                  <a:srgbClr val="2F5D78"/>
                </a:solidFill>
              </a:rPr>
              <a:t>– </a:t>
            </a:r>
            <a:r>
              <a:rPr lang="en-GB" sz="2200" i="1" dirty="0" smtClean="0">
                <a:solidFill>
                  <a:srgbClr val="0068AC"/>
                </a:solidFill>
              </a:rPr>
              <a:t>perform the evaluation of the scientific </a:t>
            </a:r>
            <a:r>
              <a:rPr lang="en-GB" sz="2200" i="1" dirty="0">
                <a:solidFill>
                  <a:srgbClr val="0068AC"/>
                </a:solidFill>
              </a:rPr>
              <a:t>excellence</a:t>
            </a:r>
            <a:r>
              <a:rPr lang="en-GB" sz="2200" dirty="0">
                <a:solidFill>
                  <a:srgbClr val="2F5D78"/>
                </a:solidFill>
              </a:rPr>
              <a:t> of the Research Infrastructure Projects and </a:t>
            </a:r>
            <a:r>
              <a:rPr lang="en-GB" sz="2200" dirty="0" smtClean="0">
                <a:solidFill>
                  <a:srgbClr val="2F5D78"/>
                </a:solidFill>
              </a:rPr>
              <a:t>Landmarks and provide the Landscape Analysis in each domain</a:t>
            </a:r>
          </a:p>
          <a:p>
            <a:pPr marL="342900" indent="-342900">
              <a:spcBef>
                <a:spcPts val="1000"/>
              </a:spcBef>
              <a:spcAft>
                <a:spcPts val="1000"/>
              </a:spcAft>
              <a:buFont typeface=".AppleSystemUIFont" charset="0"/>
              <a:buChar char="–"/>
            </a:pPr>
            <a:r>
              <a:rPr lang="en-GB" sz="2200" b="1" dirty="0" smtClean="0">
                <a:solidFill>
                  <a:srgbClr val="2F5D78"/>
                </a:solidFill>
              </a:rPr>
              <a:t>IMPLEMENTATION GROUP </a:t>
            </a:r>
            <a:r>
              <a:rPr lang="en-GB" sz="2200" i="1" dirty="0" smtClean="0">
                <a:solidFill>
                  <a:srgbClr val="0068AC"/>
                </a:solidFill>
              </a:rPr>
              <a:t>performs the assessment of the maturity</a:t>
            </a:r>
            <a:r>
              <a:rPr lang="en-GB" sz="2200" dirty="0" smtClean="0">
                <a:solidFill>
                  <a:srgbClr val="2F5D78"/>
                </a:solidFill>
              </a:rPr>
              <a:t> of the </a:t>
            </a:r>
            <a:r>
              <a:rPr lang="en-GB" sz="2200" dirty="0">
                <a:solidFill>
                  <a:srgbClr val="2F5D78"/>
                </a:solidFill>
              </a:rPr>
              <a:t>Research Infrastructure Projects and the </a:t>
            </a:r>
            <a:r>
              <a:rPr lang="en-GB" sz="2200" dirty="0" smtClean="0">
                <a:solidFill>
                  <a:srgbClr val="2F5D78"/>
                </a:solidFill>
              </a:rPr>
              <a:t>implementation progress </a:t>
            </a:r>
            <a:r>
              <a:rPr lang="en-GB" sz="2200" dirty="0">
                <a:solidFill>
                  <a:srgbClr val="2F5D78"/>
                </a:solidFill>
              </a:rPr>
              <a:t>of the </a:t>
            </a:r>
            <a:r>
              <a:rPr lang="en-GB" sz="2200" dirty="0" smtClean="0">
                <a:solidFill>
                  <a:srgbClr val="2F5D78"/>
                </a:solidFill>
              </a:rPr>
              <a:t>Landmarks</a:t>
            </a:r>
          </a:p>
          <a:p>
            <a:pPr marL="342900" indent="-342900">
              <a:spcBef>
                <a:spcPts val="1000"/>
              </a:spcBef>
              <a:spcAft>
                <a:spcPts val="1000"/>
              </a:spcAft>
              <a:buFont typeface=".AppleSystemUIFont" charset="0"/>
              <a:buChar char="–"/>
            </a:pPr>
            <a:r>
              <a:rPr lang="en-GB" sz="2200" b="1" i="1" dirty="0" smtClean="0">
                <a:solidFill>
                  <a:srgbClr val="2F5D78"/>
                </a:solidFill>
              </a:rPr>
              <a:t>AD HOC </a:t>
            </a:r>
            <a:r>
              <a:rPr lang="en-GB" sz="2200" b="1" dirty="0" smtClean="0">
                <a:solidFill>
                  <a:srgbClr val="2F5D78"/>
                </a:solidFill>
              </a:rPr>
              <a:t>WORKING GROUPs </a:t>
            </a:r>
            <a:r>
              <a:rPr lang="en-GB" sz="2200" dirty="0" smtClean="0">
                <a:solidFill>
                  <a:srgbClr val="2F5D78"/>
                </a:solidFill>
              </a:rPr>
              <a:t>– mandated by ESFRI FORUM or by the Competitiveness Council – </a:t>
            </a:r>
            <a:r>
              <a:rPr lang="en-GB" sz="2200" i="1" dirty="0" smtClean="0">
                <a:solidFill>
                  <a:srgbClr val="0068AC"/>
                </a:solidFill>
              </a:rPr>
              <a:t>provide vision and advise on specific issues </a:t>
            </a:r>
            <a:r>
              <a:rPr lang="en-GB" sz="2200" dirty="0" smtClean="0">
                <a:solidFill>
                  <a:srgbClr val="2F5D78"/>
                </a:solidFill>
              </a:rPr>
              <a:t>of general interest for RIs</a:t>
            </a:r>
            <a:endParaRPr lang="en-GB" sz="2200" dirty="0">
              <a:solidFill>
                <a:srgbClr val="2F5D78"/>
              </a:solidFill>
            </a:endParaRPr>
          </a:p>
        </p:txBody>
      </p:sp>
    </p:spTree>
    <p:extLst>
      <p:ext uri="{BB962C8B-B14F-4D97-AF65-F5344CB8AC3E}">
        <p14:creationId xmlns:p14="http://schemas.microsoft.com/office/powerpoint/2010/main" val="181820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469722" y="5849257"/>
            <a:ext cx="7722278" cy="97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CasellaDiTesto 1"/>
          <p:cNvSpPr txBox="1"/>
          <p:nvPr/>
        </p:nvSpPr>
        <p:spPr>
          <a:xfrm rot="5400000">
            <a:off x="449079" y="915671"/>
            <a:ext cx="2052165" cy="584775"/>
          </a:xfrm>
          <a:prstGeom prst="rect">
            <a:avLst/>
          </a:prstGeom>
          <a:noFill/>
        </p:spPr>
        <p:txBody>
          <a:bodyPr wrap="none" rtlCol="0">
            <a:spAutoFit/>
          </a:bodyPr>
          <a:lstStyle/>
          <a:p>
            <a:r>
              <a:rPr lang="it-IT" sz="3200" b="1" dirty="0" smtClean="0">
                <a:solidFill>
                  <a:schemeClr val="accent1">
                    <a:lumMod val="75000"/>
                  </a:schemeClr>
                </a:solidFill>
                <a:latin typeface="+mj-lt"/>
              </a:rPr>
              <a:t>21 </a:t>
            </a:r>
            <a:r>
              <a:rPr lang="it-IT" sz="3200" b="1" dirty="0" err="1" smtClean="0">
                <a:solidFill>
                  <a:schemeClr val="accent1">
                    <a:lumMod val="75000"/>
                  </a:schemeClr>
                </a:solidFill>
                <a:latin typeface="+mj-lt"/>
              </a:rPr>
              <a:t>Projects</a:t>
            </a:r>
            <a:endParaRPr lang="it-IT" sz="3200" b="1" dirty="0">
              <a:solidFill>
                <a:schemeClr val="accent1">
                  <a:lumMod val="75000"/>
                </a:schemeClr>
              </a:solidFill>
              <a:latin typeface="+mj-lt"/>
            </a:endParaRPr>
          </a:p>
        </p:txBody>
      </p:sp>
      <p:sp>
        <p:nvSpPr>
          <p:cNvPr id="6" name="CasellaDiTesto 5"/>
          <p:cNvSpPr txBox="1"/>
          <p:nvPr/>
        </p:nvSpPr>
        <p:spPr>
          <a:xfrm rot="16200000">
            <a:off x="10590434" y="5248714"/>
            <a:ext cx="2563459" cy="584775"/>
          </a:xfrm>
          <a:prstGeom prst="rect">
            <a:avLst/>
          </a:prstGeom>
          <a:noFill/>
        </p:spPr>
        <p:txBody>
          <a:bodyPr wrap="none" rtlCol="0">
            <a:spAutoFit/>
          </a:bodyPr>
          <a:lstStyle/>
          <a:p>
            <a:r>
              <a:rPr lang="it-IT" sz="3200" dirty="0" smtClean="0">
                <a:solidFill>
                  <a:schemeClr val="accent1"/>
                </a:solidFill>
                <a:latin typeface="+mj-lt"/>
              </a:rPr>
              <a:t>29 </a:t>
            </a:r>
            <a:r>
              <a:rPr lang="it-IT" sz="3200" dirty="0" err="1" smtClean="0">
                <a:solidFill>
                  <a:schemeClr val="accent1"/>
                </a:solidFill>
                <a:latin typeface="+mj-lt"/>
              </a:rPr>
              <a:t>Landmarks</a:t>
            </a:r>
            <a:endParaRPr lang="it-IT" sz="3200" dirty="0">
              <a:solidFill>
                <a:schemeClr val="accent1"/>
              </a:solidFill>
              <a:latin typeface="+mj-lt"/>
            </a:endParaRPr>
          </a:p>
        </p:txBody>
      </p:sp>
      <p:pic>
        <p:nvPicPr>
          <p:cNvPr id="3" name="Immagine 2"/>
          <p:cNvPicPr>
            <a:picLocks noChangeAspect="1"/>
          </p:cNvPicPr>
          <p:nvPr/>
        </p:nvPicPr>
        <p:blipFill>
          <a:blip r:embed="rId3"/>
          <a:stretch>
            <a:fillRect/>
          </a:stretch>
        </p:blipFill>
        <p:spPr>
          <a:xfrm>
            <a:off x="1738157" y="0"/>
            <a:ext cx="9882455" cy="6858000"/>
          </a:xfrm>
          <a:prstGeom prst="rect">
            <a:avLst/>
          </a:prstGeom>
        </p:spPr>
      </p:pic>
    </p:spTree>
    <p:extLst>
      <p:ext uri="{BB962C8B-B14F-4D97-AF65-F5344CB8AC3E}">
        <p14:creationId xmlns:p14="http://schemas.microsoft.com/office/powerpoint/2010/main" val="22777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4469722" y="5849257"/>
            <a:ext cx="7722278" cy="97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a:xfrm>
            <a:off x="1371600" y="166256"/>
            <a:ext cx="10598726" cy="921139"/>
          </a:xfrm>
        </p:spPr>
        <p:txBody>
          <a:bodyPr/>
          <a:lstStyle/>
          <a:p>
            <a:r>
              <a:rPr lang="it-IT" dirty="0" smtClean="0">
                <a:latin typeface="+mj-lt"/>
              </a:rPr>
              <a:t>NEW PROPOSALS</a:t>
            </a:r>
            <a:endParaRPr lang="it-IT" dirty="0">
              <a:latin typeface="+mj-lt"/>
            </a:endParaRPr>
          </a:p>
        </p:txBody>
      </p:sp>
      <p:sp>
        <p:nvSpPr>
          <p:cNvPr id="8" name="Title 1"/>
          <p:cNvSpPr txBox="1">
            <a:spLocks/>
          </p:cNvSpPr>
          <p:nvPr/>
        </p:nvSpPr>
        <p:spPr>
          <a:xfrm>
            <a:off x="7942373" y="0"/>
            <a:ext cx="4019108" cy="8035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068AC"/>
                </a:solidFill>
                <a:latin typeface="+mn-lt"/>
                <a:ea typeface="+mj-ea"/>
                <a:cs typeface="+mj-cs"/>
              </a:defRPr>
            </a:lvl1pPr>
          </a:lstStyle>
          <a:p>
            <a:r>
              <a:rPr lang="de-CH" smtClean="0">
                <a:latin typeface="+mj-lt"/>
              </a:rPr>
              <a:t>NEW PROPOSALS</a:t>
            </a:r>
            <a:endParaRPr lang="de-CH" dirty="0">
              <a:latin typeface="+mj-lt"/>
            </a:endParaRPr>
          </a:p>
        </p:txBody>
      </p:sp>
      <p:pic>
        <p:nvPicPr>
          <p:cNvPr id="4" name="Immagine 3"/>
          <p:cNvPicPr>
            <a:picLocks noChangeAspect="1"/>
          </p:cNvPicPr>
          <p:nvPr/>
        </p:nvPicPr>
        <p:blipFill>
          <a:blip r:embed="rId3"/>
          <a:stretch>
            <a:fillRect/>
          </a:stretch>
        </p:blipFill>
        <p:spPr>
          <a:xfrm>
            <a:off x="6768982" y="0"/>
            <a:ext cx="5789716" cy="6858000"/>
          </a:xfrm>
          <a:prstGeom prst="rect">
            <a:avLst/>
          </a:prstGeom>
        </p:spPr>
      </p:pic>
      <p:sp>
        <p:nvSpPr>
          <p:cNvPr id="12" name="Content Placeholder 2"/>
          <p:cNvSpPr txBox="1">
            <a:spLocks/>
          </p:cNvSpPr>
          <p:nvPr/>
        </p:nvSpPr>
        <p:spPr>
          <a:xfrm>
            <a:off x="1371600" y="1256548"/>
            <a:ext cx="6185877" cy="5365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1000"/>
              </a:spcAft>
              <a:buFont typeface=".AppleSystemUIFont" charset="0"/>
              <a:buChar char="–"/>
            </a:pPr>
            <a:r>
              <a:rPr lang="en-GB" sz="2400" b="0" cap="all" dirty="0" smtClean="0"/>
              <a:t>EVALUATION of THE SCIENTIFIC CASE</a:t>
            </a:r>
          </a:p>
          <a:p>
            <a:pPr>
              <a:lnSpc>
                <a:spcPct val="110000"/>
              </a:lnSpc>
              <a:spcAft>
                <a:spcPts val="1000"/>
              </a:spcAft>
              <a:buFont typeface=".AppleSystemUIFont" charset="0"/>
              <a:buChar char="–"/>
            </a:pPr>
            <a:r>
              <a:rPr lang="en-GB" sz="2400" b="0" cap="all" dirty="0" smtClean="0"/>
              <a:t>ASSESSMENT OF MATURITY</a:t>
            </a:r>
            <a:endParaRPr lang="en-GB" sz="2400" b="0" dirty="0" smtClean="0">
              <a:solidFill>
                <a:srgbClr val="FF0000"/>
              </a:solidFill>
            </a:endParaRPr>
          </a:p>
          <a:p>
            <a:pPr marL="457200" indent="-457200">
              <a:lnSpc>
                <a:spcPct val="110000"/>
              </a:lnSpc>
              <a:spcAft>
                <a:spcPts val="1000"/>
              </a:spcAft>
              <a:buFont typeface="Symbol" panose="05050102010706020507" pitchFamily="18" charset="2"/>
              <a:buChar char="-"/>
            </a:pPr>
            <a:endParaRPr lang="en-GB" sz="2400" b="0" dirty="0" smtClean="0">
              <a:solidFill>
                <a:srgbClr val="FF0000"/>
              </a:solidFill>
            </a:endParaRPr>
          </a:p>
        </p:txBody>
      </p:sp>
      <p:sp>
        <p:nvSpPr>
          <p:cNvPr id="3" name="CasellaDiTesto 2"/>
          <p:cNvSpPr txBox="1"/>
          <p:nvPr/>
        </p:nvSpPr>
        <p:spPr>
          <a:xfrm>
            <a:off x="1283731" y="4459253"/>
            <a:ext cx="6253016" cy="1815882"/>
          </a:xfrm>
          <a:prstGeom prst="rect">
            <a:avLst/>
          </a:prstGeom>
          <a:noFill/>
        </p:spPr>
        <p:txBody>
          <a:bodyPr wrap="square" rtlCol="0">
            <a:spAutoFit/>
          </a:bodyPr>
          <a:lstStyle/>
          <a:p>
            <a:r>
              <a:rPr lang="en-GB" sz="2800" b="1" i="1" dirty="0" smtClean="0">
                <a:solidFill>
                  <a:srgbClr val="FF0000"/>
                </a:solidFill>
                <a:latin typeface="+mj-lt"/>
              </a:rPr>
              <a:t>Broader </a:t>
            </a:r>
            <a:r>
              <a:rPr lang="en-GB" sz="2800" b="1" i="1" dirty="0" smtClean="0">
                <a:solidFill>
                  <a:srgbClr val="FF0000"/>
                </a:solidFill>
                <a:latin typeface="+mj-lt"/>
              </a:rPr>
              <a:t>IMPACT: </a:t>
            </a:r>
          </a:p>
          <a:p>
            <a:r>
              <a:rPr lang="en-GB" sz="2800" b="1" i="1" dirty="0" smtClean="0">
                <a:solidFill>
                  <a:srgbClr val="FF0000"/>
                </a:solidFill>
                <a:latin typeface="+mj-lt"/>
              </a:rPr>
              <a:t>Alignment of methodology at National Roadmap Level  (&gt; 24)</a:t>
            </a:r>
          </a:p>
          <a:p>
            <a:r>
              <a:rPr lang="en-GB" sz="2800" b="1" i="1" dirty="0" smtClean="0">
                <a:solidFill>
                  <a:srgbClr val="FF0000"/>
                </a:solidFill>
                <a:latin typeface="+mj-lt"/>
              </a:rPr>
              <a:t>“structuring effect of national budgets”</a:t>
            </a:r>
            <a:endParaRPr lang="en-GB" sz="2800" b="1" i="1" dirty="0">
              <a:solidFill>
                <a:srgbClr val="FF0000"/>
              </a:solidFill>
              <a:latin typeface="+mj-lt"/>
            </a:endParaRPr>
          </a:p>
        </p:txBody>
      </p:sp>
    </p:spTree>
    <p:extLst>
      <p:ext uri="{BB962C8B-B14F-4D97-AF65-F5344CB8AC3E}">
        <p14:creationId xmlns:p14="http://schemas.microsoft.com/office/powerpoint/2010/main" val="5097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469722" y="5849257"/>
            <a:ext cx="7722278" cy="97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le 1"/>
          <p:cNvSpPr>
            <a:spLocks noGrp="1"/>
          </p:cNvSpPr>
          <p:nvPr>
            <p:ph type="title"/>
          </p:nvPr>
        </p:nvSpPr>
        <p:spPr>
          <a:xfrm>
            <a:off x="1390581" y="166256"/>
            <a:ext cx="10598726" cy="921139"/>
          </a:xfrm>
        </p:spPr>
        <p:txBody>
          <a:bodyPr/>
          <a:lstStyle/>
          <a:p>
            <a:r>
              <a:rPr lang="it-IT" dirty="0" smtClean="0">
                <a:latin typeface="+mj-lt"/>
              </a:rPr>
              <a:t>ROADMAP DYNAMICS</a:t>
            </a:r>
            <a:endParaRPr lang="it-IT" dirty="0">
              <a:latin typeface="+mj-lt"/>
            </a:endParaRPr>
          </a:p>
        </p:txBody>
      </p:sp>
      <p:sp>
        <p:nvSpPr>
          <p:cNvPr id="8" name="Content Placeholder 2"/>
          <p:cNvSpPr txBox="1">
            <a:spLocks/>
          </p:cNvSpPr>
          <p:nvPr/>
        </p:nvSpPr>
        <p:spPr>
          <a:xfrm>
            <a:off x="1390579" y="1263807"/>
            <a:ext cx="7107961" cy="536575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F5D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1000"/>
              </a:spcAft>
              <a:buFont typeface=".AppleSystemUIFont" charset="0"/>
              <a:buChar char="–"/>
            </a:pPr>
            <a:r>
              <a:rPr lang="en-GB" sz="2400" b="0" cap="all" dirty="0" smtClean="0"/>
              <a:t>Monitoring </a:t>
            </a:r>
            <a:r>
              <a:rPr lang="en-GB" sz="2400" b="0" cap="all" dirty="0"/>
              <a:t>of ESFRI </a:t>
            </a:r>
            <a:r>
              <a:rPr lang="en-GB" sz="2400" b="0" cap="all" dirty="0" smtClean="0"/>
              <a:t>Projects</a:t>
            </a:r>
          </a:p>
          <a:p>
            <a:pPr>
              <a:lnSpc>
                <a:spcPct val="110000"/>
              </a:lnSpc>
              <a:spcAft>
                <a:spcPts val="1000"/>
              </a:spcAft>
              <a:buFont typeface=".AppleSystemUIFont" charset="0"/>
              <a:buChar char="–"/>
            </a:pPr>
            <a:r>
              <a:rPr lang="en-GB" sz="2400" b="0" cap="all" dirty="0" smtClean="0"/>
              <a:t>Periodic </a:t>
            </a:r>
            <a:r>
              <a:rPr lang="en-GB" sz="2400" b="0" cap="all" dirty="0"/>
              <a:t>review of ESFRI </a:t>
            </a:r>
            <a:r>
              <a:rPr lang="en-GB" sz="2400" b="0" cap="all" dirty="0" smtClean="0"/>
              <a:t>Landmarks</a:t>
            </a:r>
          </a:p>
          <a:p>
            <a:pPr marL="0" indent="0">
              <a:lnSpc>
                <a:spcPct val="110000"/>
              </a:lnSpc>
              <a:spcAft>
                <a:spcPts val="1000"/>
              </a:spcAft>
              <a:buNone/>
            </a:pPr>
            <a:endParaRPr lang="en-GB" sz="2000" b="0" dirty="0"/>
          </a:p>
          <a:p>
            <a:pPr marL="0" indent="0">
              <a:lnSpc>
                <a:spcPct val="110000"/>
              </a:lnSpc>
              <a:spcAft>
                <a:spcPts val="1000"/>
              </a:spcAft>
              <a:buNone/>
            </a:pPr>
            <a:endParaRPr lang="en-GB" sz="2000" b="0" dirty="0" smtClean="0"/>
          </a:p>
        </p:txBody>
      </p:sp>
      <p:pic>
        <p:nvPicPr>
          <p:cNvPr id="2" name="Immagine 1"/>
          <p:cNvPicPr>
            <a:picLocks noChangeAspect="1"/>
          </p:cNvPicPr>
          <p:nvPr/>
        </p:nvPicPr>
        <p:blipFill>
          <a:blip r:embed="rId2"/>
          <a:stretch>
            <a:fillRect/>
          </a:stretch>
        </p:blipFill>
        <p:spPr>
          <a:xfrm>
            <a:off x="7225103" y="0"/>
            <a:ext cx="4972660" cy="6858000"/>
          </a:xfrm>
          <a:prstGeom prst="rect">
            <a:avLst/>
          </a:prstGeom>
          <a:solidFill>
            <a:schemeClr val="bg1"/>
          </a:solidFill>
        </p:spPr>
      </p:pic>
      <p:sp>
        <p:nvSpPr>
          <p:cNvPr id="7" name="CasellaDiTesto 6"/>
          <p:cNvSpPr txBox="1"/>
          <p:nvPr/>
        </p:nvSpPr>
        <p:spPr>
          <a:xfrm>
            <a:off x="1283731" y="4459253"/>
            <a:ext cx="6253016" cy="1384995"/>
          </a:xfrm>
          <a:prstGeom prst="rect">
            <a:avLst/>
          </a:prstGeom>
          <a:noFill/>
        </p:spPr>
        <p:txBody>
          <a:bodyPr wrap="square" rtlCol="0">
            <a:spAutoFit/>
          </a:bodyPr>
          <a:lstStyle/>
          <a:p>
            <a:r>
              <a:rPr lang="en-GB" sz="2800" b="1" i="1" dirty="0" smtClean="0">
                <a:solidFill>
                  <a:srgbClr val="FF0000"/>
                </a:solidFill>
                <a:latin typeface="+mj-lt"/>
              </a:rPr>
              <a:t>Broader </a:t>
            </a:r>
            <a:r>
              <a:rPr lang="en-GB" sz="2800" b="1" i="1" dirty="0" smtClean="0">
                <a:solidFill>
                  <a:srgbClr val="FF0000"/>
                </a:solidFill>
                <a:latin typeface="+mj-lt"/>
              </a:rPr>
              <a:t>IMPACT: </a:t>
            </a:r>
          </a:p>
          <a:p>
            <a:r>
              <a:rPr lang="en-GB" sz="2800" b="1" i="1" dirty="0" smtClean="0">
                <a:solidFill>
                  <a:srgbClr val="FF0000"/>
                </a:solidFill>
                <a:latin typeface="+mj-lt"/>
              </a:rPr>
              <a:t>“</a:t>
            </a:r>
            <a:r>
              <a:rPr lang="en-GB" sz="2800" b="1" i="1" dirty="0" smtClean="0">
                <a:solidFill>
                  <a:srgbClr val="FF0000"/>
                </a:solidFill>
                <a:latin typeface="+mj-lt"/>
              </a:rPr>
              <a:t>structuring </a:t>
            </a:r>
            <a:r>
              <a:rPr lang="en-GB" sz="2800" b="1" i="1" dirty="0" smtClean="0">
                <a:solidFill>
                  <a:srgbClr val="FF0000"/>
                </a:solidFill>
                <a:latin typeface="+mj-lt"/>
              </a:rPr>
              <a:t>long term sustainability of investment in successful RIs”</a:t>
            </a:r>
            <a:endParaRPr lang="en-GB" sz="2800" b="1" i="1" dirty="0">
              <a:solidFill>
                <a:srgbClr val="FF0000"/>
              </a:solidFill>
              <a:latin typeface="+mj-lt"/>
            </a:endParaRPr>
          </a:p>
        </p:txBody>
      </p:sp>
    </p:spTree>
    <p:extLst>
      <p:ext uri="{BB962C8B-B14F-4D97-AF65-F5344CB8AC3E}">
        <p14:creationId xmlns:p14="http://schemas.microsoft.com/office/powerpoint/2010/main" val="62342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1279370" y="1308962"/>
            <a:ext cx="10500254" cy="4698722"/>
          </a:xfrm>
          <a:prstGeom prst="rect">
            <a:avLst/>
          </a:prstGeom>
        </p:spPr>
        <p:txBody>
          <a:bodyPr wrap="square">
            <a:spAutoFit/>
          </a:bodyPr>
          <a:lstStyle/>
          <a:p>
            <a:pPr marL="342900" indent="-342900">
              <a:spcBef>
                <a:spcPts val="1000"/>
              </a:spcBef>
              <a:spcAft>
                <a:spcPts val="1000"/>
              </a:spcAft>
              <a:buFont typeface=".AppleSystemUIFont" charset="0"/>
              <a:buChar char="–"/>
            </a:pPr>
            <a:r>
              <a:rPr lang="en-GB" sz="2400" dirty="0">
                <a:solidFill>
                  <a:srgbClr val="2F5D78"/>
                </a:solidFill>
              </a:rPr>
              <a:t>a</a:t>
            </a:r>
            <a:r>
              <a:rPr lang="en-GB" sz="2400" dirty="0" smtClean="0">
                <a:solidFill>
                  <a:srgbClr val="2F5D78"/>
                </a:solidFill>
              </a:rPr>
              <a:t>re Research Infrastructures </a:t>
            </a:r>
            <a:r>
              <a:rPr lang="en-GB" sz="2400" dirty="0">
                <a:solidFill>
                  <a:srgbClr val="2F5D78"/>
                </a:solidFill>
              </a:rPr>
              <a:t>with a </a:t>
            </a:r>
            <a:r>
              <a:rPr lang="en-GB" sz="2400" b="1" i="1" dirty="0">
                <a:solidFill>
                  <a:srgbClr val="0068AC"/>
                </a:solidFill>
              </a:rPr>
              <a:t>high degree of </a:t>
            </a:r>
            <a:r>
              <a:rPr lang="en-GB" sz="2400" b="1" i="1" dirty="0" smtClean="0">
                <a:solidFill>
                  <a:srgbClr val="0068AC"/>
                </a:solidFill>
              </a:rPr>
              <a:t>maturity</a:t>
            </a:r>
          </a:p>
          <a:p>
            <a:pPr marL="342900" indent="-342900">
              <a:spcBef>
                <a:spcPts val="1000"/>
              </a:spcBef>
              <a:spcAft>
                <a:spcPts val="1000"/>
              </a:spcAft>
              <a:buFont typeface=".AppleSystemUIFont" charset="0"/>
              <a:buChar char="–"/>
            </a:pPr>
            <a:r>
              <a:rPr lang="en-GB" sz="2400" dirty="0" smtClean="0">
                <a:solidFill>
                  <a:srgbClr val="2F5D78"/>
                </a:solidFill>
              </a:rPr>
              <a:t>s</a:t>
            </a:r>
            <a:r>
              <a:rPr lang="en-GB" sz="2400" dirty="0" smtClean="0">
                <a:solidFill>
                  <a:srgbClr val="2F5D78"/>
                </a:solidFill>
                <a:latin typeface="Calibri" charset="0"/>
                <a:ea typeface="Calibri" charset="0"/>
                <a:cs typeface="Calibri" charset="0"/>
              </a:rPr>
              <a:t>trengthen </a:t>
            </a:r>
            <a:r>
              <a:rPr lang="en-GB" sz="2400" dirty="0">
                <a:solidFill>
                  <a:srgbClr val="2F5D78"/>
                </a:solidFill>
                <a:latin typeface="Calibri" charset="0"/>
                <a:ea typeface="Calibri" charset="0"/>
                <a:cs typeface="Calibri" charset="0"/>
              </a:rPr>
              <a:t>the European Research Infrastructure system with their </a:t>
            </a:r>
            <a:r>
              <a:rPr lang="en-GB" sz="2400" b="1" i="1" dirty="0">
                <a:solidFill>
                  <a:srgbClr val="0068AC"/>
                </a:solidFill>
                <a:latin typeface="Calibri" charset="0"/>
                <a:ea typeface="Calibri" charset="0"/>
                <a:cs typeface="Calibri" charset="0"/>
              </a:rPr>
              <a:t>pan-European added </a:t>
            </a:r>
            <a:r>
              <a:rPr lang="en-GB" sz="2400" b="1" i="1" dirty="0" smtClean="0">
                <a:solidFill>
                  <a:srgbClr val="0068AC"/>
                </a:solidFill>
                <a:latin typeface="Calibri" charset="0"/>
                <a:ea typeface="Calibri" charset="0"/>
                <a:cs typeface="Calibri" charset="0"/>
              </a:rPr>
              <a:t>value</a:t>
            </a:r>
            <a:endParaRPr lang="it-IT" sz="2400" b="1" i="1" dirty="0" smtClean="0">
              <a:solidFill>
                <a:srgbClr val="0068AC"/>
              </a:solidFill>
            </a:endParaRPr>
          </a:p>
          <a:p>
            <a:pPr marL="342900" indent="-342900">
              <a:spcBef>
                <a:spcPts val="1000"/>
              </a:spcBef>
              <a:spcAft>
                <a:spcPts val="1000"/>
              </a:spcAft>
              <a:buFont typeface=".AppleSystemUIFont" charset="0"/>
              <a:buChar char="–"/>
            </a:pPr>
            <a:r>
              <a:rPr lang="it-IT" sz="2400" dirty="0">
                <a:solidFill>
                  <a:srgbClr val="2F5D78"/>
                </a:solidFill>
              </a:rPr>
              <a:t>c</a:t>
            </a:r>
            <a:r>
              <a:rPr lang="en-GB" sz="2400" dirty="0" smtClean="0">
                <a:solidFill>
                  <a:srgbClr val="2F5D78"/>
                </a:solidFill>
              </a:rPr>
              <a:t>an be </a:t>
            </a:r>
            <a:r>
              <a:rPr lang="en-GB" sz="2400" dirty="0">
                <a:solidFill>
                  <a:srgbClr val="2F5D78"/>
                </a:solidFill>
              </a:rPr>
              <a:t>at </a:t>
            </a:r>
            <a:r>
              <a:rPr lang="en-GB" sz="2400" b="1" i="1" dirty="0">
                <a:solidFill>
                  <a:srgbClr val="0068AC"/>
                </a:solidFill>
              </a:rPr>
              <a:t>different stages of their </a:t>
            </a:r>
            <a:r>
              <a:rPr lang="en-GB" sz="2400" b="1" i="1" dirty="0" smtClean="0">
                <a:solidFill>
                  <a:srgbClr val="0068AC"/>
                </a:solidFill>
              </a:rPr>
              <a:t>lifecycle</a:t>
            </a:r>
            <a:r>
              <a:rPr lang="en-GB" sz="2400" b="1" dirty="0" smtClean="0">
                <a:solidFill>
                  <a:srgbClr val="2F5D78"/>
                </a:solidFill>
              </a:rPr>
              <a:t> </a:t>
            </a:r>
            <a:r>
              <a:rPr lang="en-GB" sz="2400" dirty="0">
                <a:solidFill>
                  <a:srgbClr val="2F5D78"/>
                </a:solidFill>
              </a:rPr>
              <a:t>according to the date of inclusion in the ESFRI </a:t>
            </a:r>
            <a:r>
              <a:rPr lang="en-GB" sz="2400" dirty="0" smtClean="0">
                <a:solidFill>
                  <a:srgbClr val="2F5D78"/>
                </a:solidFill>
              </a:rPr>
              <a:t>Roadmap</a:t>
            </a:r>
          </a:p>
          <a:p>
            <a:pPr marL="342900" indent="-342900">
              <a:spcBef>
                <a:spcPts val="1000"/>
              </a:spcBef>
              <a:spcAft>
                <a:spcPts val="1000"/>
              </a:spcAft>
              <a:buFont typeface=".AppleSystemUIFont" charset="0"/>
              <a:buChar char="–"/>
            </a:pPr>
            <a:r>
              <a:rPr lang="en-GB" sz="2400" dirty="0" smtClean="0">
                <a:solidFill>
                  <a:srgbClr val="2F5D78"/>
                </a:solidFill>
              </a:rPr>
              <a:t>engage in </a:t>
            </a:r>
            <a:r>
              <a:rPr lang="en-GB" sz="2400" b="1" i="1" dirty="0" smtClean="0">
                <a:solidFill>
                  <a:srgbClr val="FF6600"/>
                </a:solidFill>
              </a:rPr>
              <a:t>developing advanced data </a:t>
            </a:r>
            <a:r>
              <a:rPr lang="en-GB" sz="2400" b="1" i="1" dirty="0">
                <a:solidFill>
                  <a:srgbClr val="FF6600"/>
                </a:solidFill>
              </a:rPr>
              <a:t>management </a:t>
            </a:r>
            <a:r>
              <a:rPr lang="en-GB" sz="2400" b="1" i="1" dirty="0" smtClean="0">
                <a:solidFill>
                  <a:srgbClr val="FF6600"/>
                </a:solidFill>
              </a:rPr>
              <a:t>practices in their domain</a:t>
            </a:r>
            <a:endParaRPr lang="it-IT" sz="2400" dirty="0">
              <a:solidFill>
                <a:srgbClr val="2F5D78"/>
              </a:solidFill>
            </a:endParaRPr>
          </a:p>
          <a:p>
            <a:pPr marL="342900" indent="-342900">
              <a:spcBef>
                <a:spcPts val="1000"/>
              </a:spcBef>
              <a:spcAft>
                <a:spcPts val="1000"/>
              </a:spcAft>
              <a:buFont typeface=".AppleSystemUIFont" charset="0"/>
              <a:buChar char="–"/>
            </a:pPr>
            <a:r>
              <a:rPr lang="it-IT" sz="2400" b="1" i="1" dirty="0" smtClean="0">
                <a:solidFill>
                  <a:srgbClr val="0068AC"/>
                </a:solidFill>
                <a:latin typeface="Calibri" charset="0"/>
                <a:ea typeface="Calibri" charset="0"/>
                <a:cs typeface="Calibri" charset="0"/>
              </a:rPr>
              <a:t>U</a:t>
            </a:r>
            <a:r>
              <a:rPr lang="en-GB" sz="2400" b="1" i="1" dirty="0" err="1" smtClean="0">
                <a:solidFill>
                  <a:srgbClr val="0068AC"/>
                </a:solidFill>
                <a:latin typeface="Calibri" charset="0"/>
                <a:ea typeface="Calibri" charset="0"/>
                <a:cs typeface="Calibri" charset="0"/>
              </a:rPr>
              <a:t>ndergo</a:t>
            </a:r>
            <a:r>
              <a:rPr lang="en-GB" sz="2400" b="1" i="1" dirty="0" smtClean="0">
                <a:solidFill>
                  <a:srgbClr val="0068AC"/>
                </a:solidFill>
                <a:latin typeface="Calibri" charset="0"/>
                <a:ea typeface="Calibri" charset="0"/>
                <a:cs typeface="Calibri" charset="0"/>
              </a:rPr>
              <a:t> </a:t>
            </a:r>
            <a:r>
              <a:rPr lang="en-GB" sz="2400" b="1" i="1" dirty="0">
                <a:solidFill>
                  <a:srgbClr val="0068AC"/>
                </a:solidFill>
                <a:latin typeface="Calibri" charset="0"/>
                <a:ea typeface="Calibri" charset="0"/>
                <a:cs typeface="Calibri" charset="0"/>
              </a:rPr>
              <a:t>M</a:t>
            </a:r>
            <a:r>
              <a:rPr lang="en-GB" sz="2400" b="1" i="1" dirty="0" smtClean="0">
                <a:solidFill>
                  <a:srgbClr val="0068AC"/>
                </a:solidFill>
                <a:latin typeface="Calibri" charset="0"/>
                <a:ea typeface="Calibri" charset="0"/>
                <a:cs typeface="Calibri" charset="0"/>
              </a:rPr>
              <a:t>onitoring </a:t>
            </a:r>
            <a:r>
              <a:rPr lang="en-GB" sz="2400" dirty="0" smtClean="0">
                <a:solidFill>
                  <a:srgbClr val="2F5D78"/>
                </a:solidFill>
                <a:latin typeface="Calibri" charset="0"/>
                <a:ea typeface="Calibri" charset="0"/>
                <a:cs typeface="Calibri" charset="0"/>
              </a:rPr>
              <a:t>for the evaluation of the </a:t>
            </a:r>
            <a:r>
              <a:rPr lang="en-GB" sz="2400" b="1" i="1" dirty="0" smtClean="0">
                <a:solidFill>
                  <a:srgbClr val="0068AC"/>
                </a:solidFill>
                <a:latin typeface="Calibri" charset="0"/>
                <a:ea typeface="Calibri" charset="0"/>
                <a:cs typeface="Calibri" charset="0"/>
              </a:rPr>
              <a:t>scientific case </a:t>
            </a:r>
            <a:r>
              <a:rPr lang="en-GB" sz="2400" dirty="0" smtClean="0">
                <a:solidFill>
                  <a:srgbClr val="2F5D78"/>
                </a:solidFill>
                <a:latin typeface="Calibri" charset="0"/>
                <a:ea typeface="Calibri" charset="0"/>
                <a:cs typeface="Calibri" charset="0"/>
              </a:rPr>
              <a:t>and the assessment </a:t>
            </a:r>
            <a:r>
              <a:rPr lang="en-GB" sz="2400" dirty="0" smtClean="0">
                <a:solidFill>
                  <a:srgbClr val="2F5D78"/>
                </a:solidFill>
              </a:rPr>
              <a:t>of </a:t>
            </a:r>
            <a:r>
              <a:rPr lang="en-GB" sz="2400" dirty="0">
                <a:solidFill>
                  <a:srgbClr val="2F5D78"/>
                </a:solidFill>
              </a:rPr>
              <a:t>the progress of the projects towards </a:t>
            </a:r>
            <a:r>
              <a:rPr lang="en-GB" sz="2400" b="1" i="1" dirty="0" smtClean="0">
                <a:solidFill>
                  <a:srgbClr val="0068AC"/>
                </a:solidFill>
              </a:rPr>
              <a:t>implementation</a:t>
            </a:r>
          </a:p>
          <a:p>
            <a:pPr marL="342900" indent="-342900">
              <a:spcBef>
                <a:spcPts val="1000"/>
              </a:spcBef>
              <a:spcAft>
                <a:spcPts val="1000"/>
              </a:spcAft>
              <a:buFont typeface=".AppleSystemUIFont" charset="0"/>
              <a:buChar char="–"/>
            </a:pPr>
            <a:r>
              <a:rPr lang="en-GB" sz="2400" dirty="0">
                <a:solidFill>
                  <a:srgbClr val="2F5D78"/>
                </a:solidFill>
                <a:latin typeface="Calibri" charset="0"/>
                <a:ea typeface="Calibri" charset="0"/>
                <a:cs typeface="Calibri" charset="0"/>
              </a:rPr>
              <a:t>h</a:t>
            </a:r>
            <a:r>
              <a:rPr lang="en-GB" sz="2400" dirty="0" smtClean="0">
                <a:solidFill>
                  <a:srgbClr val="2F5D78"/>
                </a:solidFill>
                <a:latin typeface="Calibri" charset="0"/>
                <a:ea typeface="Calibri" charset="0"/>
                <a:cs typeface="Calibri" charset="0"/>
              </a:rPr>
              <a:t>ave a </a:t>
            </a:r>
            <a:r>
              <a:rPr lang="en-GB" sz="2400" b="1" i="1" dirty="0" smtClean="0">
                <a:solidFill>
                  <a:srgbClr val="0068AC"/>
                </a:solidFill>
                <a:latin typeface="Calibri" charset="0"/>
                <a:ea typeface="Calibri" charset="0"/>
                <a:cs typeface="Calibri" charset="0"/>
              </a:rPr>
              <a:t>maximum term of residency </a:t>
            </a:r>
            <a:r>
              <a:rPr lang="en-GB" sz="2400" i="1" dirty="0">
                <a:solidFill>
                  <a:srgbClr val="0068AC"/>
                </a:solidFill>
                <a:latin typeface="Calibri" charset="0"/>
                <a:ea typeface="Calibri" charset="0"/>
                <a:cs typeface="Calibri" charset="0"/>
              </a:rPr>
              <a:t>of </a:t>
            </a:r>
            <a:r>
              <a:rPr lang="en-GB" sz="2400" b="1" i="1" dirty="0">
                <a:solidFill>
                  <a:srgbClr val="0068AC"/>
                </a:solidFill>
                <a:latin typeface="Calibri" charset="0"/>
                <a:ea typeface="Calibri" charset="0"/>
                <a:cs typeface="Calibri" charset="0"/>
              </a:rPr>
              <a:t>10 </a:t>
            </a:r>
            <a:r>
              <a:rPr lang="en-GB" sz="2400" b="1" i="1" dirty="0" smtClean="0">
                <a:solidFill>
                  <a:srgbClr val="0068AC"/>
                </a:solidFill>
                <a:latin typeface="Calibri" charset="0"/>
                <a:ea typeface="Calibri" charset="0"/>
                <a:cs typeface="Calibri" charset="0"/>
              </a:rPr>
              <a:t>years </a:t>
            </a:r>
            <a:r>
              <a:rPr lang="en-GB" sz="2400" dirty="0" smtClean="0">
                <a:solidFill>
                  <a:srgbClr val="2F5D78"/>
                </a:solidFill>
                <a:latin typeface="Calibri" charset="0"/>
                <a:ea typeface="Calibri" charset="0"/>
                <a:cs typeface="Calibri" charset="0"/>
              </a:rPr>
              <a:t>on ESFRI Roadmap</a:t>
            </a:r>
            <a:endParaRPr lang="en-GB" sz="2400" b="1" dirty="0">
              <a:solidFill>
                <a:srgbClr val="2F5D78"/>
              </a:solidFill>
              <a:latin typeface="Calibri" charset="0"/>
              <a:ea typeface="Calibri" charset="0"/>
              <a:cs typeface="Calibri" charset="0"/>
            </a:endParaRPr>
          </a:p>
        </p:txBody>
      </p:sp>
      <p:sp>
        <p:nvSpPr>
          <p:cNvPr id="16" name="Rettangolo 15"/>
          <p:cNvSpPr/>
          <p:nvPr/>
        </p:nvSpPr>
        <p:spPr>
          <a:xfrm>
            <a:off x="1279370" y="197575"/>
            <a:ext cx="3796617" cy="769441"/>
          </a:xfrm>
          <a:prstGeom prst="rect">
            <a:avLst/>
          </a:prstGeom>
        </p:spPr>
        <p:txBody>
          <a:bodyPr wrap="none">
            <a:spAutoFit/>
          </a:bodyPr>
          <a:lstStyle/>
          <a:p>
            <a:pPr fontAlgn="auto">
              <a:spcAft>
                <a:spcPts val="0"/>
              </a:spcAft>
            </a:pPr>
            <a:r>
              <a:rPr lang="en-GB" sz="4400" b="1" dirty="0" smtClean="0">
                <a:solidFill>
                  <a:srgbClr val="0068AC"/>
                </a:solidFill>
                <a:latin typeface="+mj-lt"/>
                <a:ea typeface="Calibri" charset="0"/>
                <a:cs typeface="Calibri" charset="0"/>
              </a:rPr>
              <a:t>ESFRI PROJECTS</a:t>
            </a:r>
            <a:endParaRPr lang="en-GB" sz="4400" b="1" dirty="0">
              <a:solidFill>
                <a:srgbClr val="0068AC"/>
              </a:solidFill>
              <a:latin typeface="+mj-lt"/>
              <a:ea typeface="Calibri" charset="0"/>
              <a:cs typeface="Calibri" charset="0"/>
            </a:endParaRPr>
          </a:p>
        </p:txBody>
      </p:sp>
    </p:spTree>
    <p:extLst>
      <p:ext uri="{BB962C8B-B14F-4D97-AF65-F5344CB8AC3E}">
        <p14:creationId xmlns:p14="http://schemas.microsoft.com/office/powerpoint/2010/main" val="11625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4491999" cy="769441"/>
          </a:xfrm>
          <a:prstGeom prst="rect">
            <a:avLst/>
          </a:prstGeom>
        </p:spPr>
        <p:txBody>
          <a:bodyPr wrap="none">
            <a:spAutoFit/>
          </a:bodyPr>
          <a:lstStyle/>
          <a:p>
            <a:pPr fontAlgn="auto">
              <a:spcAft>
                <a:spcPts val="0"/>
              </a:spcAft>
            </a:pPr>
            <a:r>
              <a:rPr lang="en-GB" sz="4400" b="1" dirty="0" smtClean="0">
                <a:solidFill>
                  <a:srgbClr val="0068AC"/>
                </a:solidFill>
                <a:latin typeface="+mj-lt"/>
                <a:ea typeface="Calibri" charset="0"/>
                <a:cs typeface="Calibri" charset="0"/>
              </a:rPr>
              <a:t>ESFRI LANDMARKS</a:t>
            </a:r>
            <a:endParaRPr lang="en-GB" sz="4400" b="1" dirty="0">
              <a:solidFill>
                <a:srgbClr val="0068AC"/>
              </a:solidFill>
              <a:latin typeface="+mj-lt"/>
              <a:ea typeface="Calibri" charset="0"/>
              <a:cs typeface="Calibri" charset="0"/>
            </a:endParaRPr>
          </a:p>
        </p:txBody>
      </p:sp>
      <p:sp>
        <p:nvSpPr>
          <p:cNvPr id="7" name="Rettangolo 6"/>
          <p:cNvSpPr/>
          <p:nvPr/>
        </p:nvSpPr>
        <p:spPr>
          <a:xfrm>
            <a:off x="1279370" y="1193542"/>
            <a:ext cx="10217865" cy="4442242"/>
          </a:xfrm>
          <a:prstGeom prst="rect">
            <a:avLst/>
          </a:prstGeom>
        </p:spPr>
        <p:txBody>
          <a:bodyPr wrap="square">
            <a:spAutoFit/>
          </a:bodyPr>
          <a:lstStyle/>
          <a:p>
            <a:pPr marL="342900" indent="-342900">
              <a:spcBef>
                <a:spcPts val="1000"/>
              </a:spcBef>
              <a:spcAft>
                <a:spcPts val="1000"/>
              </a:spcAft>
              <a:buFont typeface=".AppleSystemUIFont" charset="0"/>
              <a:buChar char="–"/>
            </a:pPr>
            <a:r>
              <a:rPr lang="en-GB" sz="2400" dirty="0">
                <a:solidFill>
                  <a:srgbClr val="2F5D78"/>
                </a:solidFill>
              </a:rPr>
              <a:t>a</a:t>
            </a:r>
            <a:r>
              <a:rPr lang="en-GB" sz="2400" dirty="0" smtClean="0">
                <a:solidFill>
                  <a:srgbClr val="2F5D78"/>
                </a:solidFill>
              </a:rPr>
              <a:t>re </a:t>
            </a:r>
            <a:r>
              <a:rPr lang="en-GB" sz="2400" dirty="0">
                <a:solidFill>
                  <a:srgbClr val="2F5D78"/>
                </a:solidFill>
              </a:rPr>
              <a:t>R</a:t>
            </a:r>
            <a:r>
              <a:rPr lang="en-GB" sz="2400" dirty="0" smtClean="0">
                <a:solidFill>
                  <a:srgbClr val="2F5D78"/>
                </a:solidFill>
              </a:rPr>
              <a:t>esearch Infrastructures </a:t>
            </a:r>
            <a:r>
              <a:rPr lang="en-GB" sz="2400" b="1" i="1" dirty="0" smtClean="0">
                <a:solidFill>
                  <a:srgbClr val="0068AC"/>
                </a:solidFill>
              </a:rPr>
              <a:t>already implemented</a:t>
            </a:r>
            <a:r>
              <a:rPr lang="en-GB" sz="2400" b="1" dirty="0" smtClean="0">
                <a:solidFill>
                  <a:srgbClr val="2F5D78"/>
                </a:solidFill>
              </a:rPr>
              <a:t>, </a:t>
            </a:r>
            <a:r>
              <a:rPr lang="en-GB" sz="2400" dirty="0" smtClean="0">
                <a:solidFill>
                  <a:srgbClr val="2F5D78"/>
                </a:solidFill>
              </a:rPr>
              <a:t>that </a:t>
            </a:r>
            <a:r>
              <a:rPr lang="en-GB" sz="2400" dirty="0">
                <a:solidFill>
                  <a:srgbClr val="2F5D78"/>
                </a:solidFill>
              </a:rPr>
              <a:t>are </a:t>
            </a:r>
            <a:r>
              <a:rPr lang="en-GB" sz="2400" b="1" i="1" dirty="0">
                <a:solidFill>
                  <a:srgbClr val="0068AC"/>
                </a:solidFill>
              </a:rPr>
              <a:t>delivering science services </a:t>
            </a:r>
            <a:r>
              <a:rPr lang="en-GB" sz="2400" dirty="0">
                <a:solidFill>
                  <a:srgbClr val="2F5D78"/>
                </a:solidFill>
              </a:rPr>
              <a:t>or effectively </a:t>
            </a:r>
            <a:r>
              <a:rPr lang="en-GB" sz="2400" b="1" i="1" dirty="0">
                <a:solidFill>
                  <a:srgbClr val="0068AC"/>
                </a:solidFill>
              </a:rPr>
              <a:t>advancing in their construction</a:t>
            </a:r>
          </a:p>
          <a:p>
            <a:pPr marL="342900" indent="-342900">
              <a:spcBef>
                <a:spcPts val="1000"/>
              </a:spcBef>
              <a:spcAft>
                <a:spcPts val="1000"/>
              </a:spcAft>
              <a:buFont typeface=".AppleSystemUIFont" charset="0"/>
              <a:buChar char="–"/>
            </a:pPr>
            <a:r>
              <a:rPr lang="en-GB" sz="2400" dirty="0">
                <a:solidFill>
                  <a:srgbClr val="2F5D78"/>
                </a:solidFill>
              </a:rPr>
              <a:t>a</a:t>
            </a:r>
            <a:r>
              <a:rPr lang="en-GB" sz="2400" dirty="0" smtClean="0">
                <a:solidFill>
                  <a:srgbClr val="2F5D78"/>
                </a:solidFill>
              </a:rPr>
              <a:t>re </a:t>
            </a:r>
            <a:r>
              <a:rPr lang="en-GB" sz="2400" b="1" i="1" dirty="0" smtClean="0">
                <a:solidFill>
                  <a:srgbClr val="0068AC"/>
                </a:solidFill>
              </a:rPr>
              <a:t>reference </a:t>
            </a:r>
            <a:r>
              <a:rPr lang="en-GB" sz="2400" b="1" i="1" dirty="0">
                <a:solidFill>
                  <a:srgbClr val="0068AC"/>
                </a:solidFill>
              </a:rPr>
              <a:t>elements of competitiveness </a:t>
            </a:r>
            <a:r>
              <a:rPr lang="en-GB" sz="2400" dirty="0">
                <a:solidFill>
                  <a:srgbClr val="2F5D78"/>
                </a:solidFill>
              </a:rPr>
              <a:t>of the European Research </a:t>
            </a:r>
            <a:r>
              <a:rPr lang="en-GB" sz="2400" dirty="0" smtClean="0">
                <a:solidFill>
                  <a:srgbClr val="2F5D78"/>
                </a:solidFill>
              </a:rPr>
              <a:t>Area</a:t>
            </a:r>
          </a:p>
          <a:p>
            <a:pPr marL="342900" indent="-342900">
              <a:spcBef>
                <a:spcPts val="1000"/>
              </a:spcBef>
              <a:spcAft>
                <a:spcPts val="1000"/>
              </a:spcAft>
              <a:buFont typeface=".AppleSystemUIFont" charset="0"/>
              <a:buChar char="–"/>
            </a:pPr>
            <a:r>
              <a:rPr lang="en-GB" sz="2400" dirty="0" smtClean="0">
                <a:solidFill>
                  <a:srgbClr val="2F5D78"/>
                </a:solidFill>
              </a:rPr>
              <a:t>are </a:t>
            </a:r>
            <a:r>
              <a:rPr lang="en-GB" sz="2400" b="1" i="1" dirty="0" smtClean="0">
                <a:solidFill>
                  <a:srgbClr val="FF6600"/>
                </a:solidFill>
              </a:rPr>
              <a:t>reference stewards of data management practices</a:t>
            </a:r>
            <a:endParaRPr lang="en-GB" sz="2400" b="1" i="1" dirty="0" smtClean="0">
              <a:solidFill>
                <a:srgbClr val="FF6600"/>
              </a:solidFill>
            </a:endParaRPr>
          </a:p>
          <a:p>
            <a:pPr marL="342900" lvl="0" indent="-342900">
              <a:spcBef>
                <a:spcPts val="1000"/>
              </a:spcBef>
              <a:spcAft>
                <a:spcPts val="1000"/>
              </a:spcAft>
              <a:buFont typeface=".AppleSystemUIFont" charset="0"/>
              <a:buChar char="–"/>
            </a:pPr>
            <a:r>
              <a:rPr lang="en-GB" sz="2400" b="1" i="1" dirty="0">
                <a:solidFill>
                  <a:srgbClr val="0068AC"/>
                </a:solidFill>
              </a:rPr>
              <a:t>u</a:t>
            </a:r>
            <a:r>
              <a:rPr lang="en-GB" sz="2400" b="1" i="1" dirty="0" smtClean="0">
                <a:solidFill>
                  <a:srgbClr val="0068AC"/>
                </a:solidFill>
              </a:rPr>
              <a:t>ndergo </a:t>
            </a:r>
            <a:r>
              <a:rPr lang="en-GB" sz="2400" b="1" i="1" dirty="0">
                <a:solidFill>
                  <a:srgbClr val="0068AC"/>
                </a:solidFill>
              </a:rPr>
              <a:t>Periodic Review </a:t>
            </a:r>
            <a:r>
              <a:rPr lang="en-GB" sz="2400" dirty="0" smtClean="0">
                <a:solidFill>
                  <a:srgbClr val="2F5D78"/>
                </a:solidFill>
              </a:rPr>
              <a:t>for </a:t>
            </a:r>
            <a:r>
              <a:rPr lang="en-GB" sz="2400" dirty="0" smtClean="0">
                <a:solidFill>
                  <a:srgbClr val="2F5D78"/>
                </a:solidFill>
                <a:latin typeface="Calibri" charset="0"/>
                <a:ea typeface="Calibri" charset="0"/>
                <a:cs typeface="Calibri" charset="0"/>
              </a:rPr>
              <a:t>the </a:t>
            </a:r>
            <a:r>
              <a:rPr lang="en-GB" sz="2400" dirty="0">
                <a:solidFill>
                  <a:srgbClr val="2F5D78"/>
                </a:solidFill>
                <a:latin typeface="Calibri" charset="0"/>
                <a:ea typeface="Calibri" charset="0"/>
                <a:cs typeface="Calibri" charset="0"/>
              </a:rPr>
              <a:t>assessment </a:t>
            </a:r>
            <a:r>
              <a:rPr lang="en-GB" sz="2400" dirty="0" smtClean="0">
                <a:solidFill>
                  <a:srgbClr val="2F5D78"/>
                </a:solidFill>
                <a:latin typeface="Calibri" charset="0"/>
                <a:ea typeface="Calibri" charset="0"/>
                <a:cs typeface="Calibri" charset="0"/>
              </a:rPr>
              <a:t>of </a:t>
            </a:r>
            <a:r>
              <a:rPr lang="en-GB" sz="2400" dirty="0" smtClean="0">
                <a:solidFill>
                  <a:srgbClr val="2F5D78"/>
                </a:solidFill>
              </a:rPr>
              <a:t>the </a:t>
            </a:r>
            <a:r>
              <a:rPr lang="en-GB" sz="2400" dirty="0">
                <a:solidFill>
                  <a:srgbClr val="2F5D78"/>
                </a:solidFill>
              </a:rPr>
              <a:t>evolution and actualisation of the </a:t>
            </a:r>
            <a:r>
              <a:rPr lang="en-GB" sz="2400" b="1" i="1" dirty="0">
                <a:solidFill>
                  <a:srgbClr val="0068AC"/>
                </a:solidFill>
              </a:rPr>
              <a:t>scientific </a:t>
            </a:r>
            <a:r>
              <a:rPr lang="en-GB" sz="2400" b="1" i="1" dirty="0" smtClean="0">
                <a:solidFill>
                  <a:srgbClr val="0068AC"/>
                </a:solidFill>
              </a:rPr>
              <a:t>case </a:t>
            </a:r>
            <a:r>
              <a:rPr lang="en-GB" sz="2400" dirty="0">
                <a:solidFill>
                  <a:srgbClr val="2F5D78"/>
                </a:solidFill>
              </a:rPr>
              <a:t>and </a:t>
            </a:r>
            <a:r>
              <a:rPr lang="en-GB" sz="2400" dirty="0" smtClean="0">
                <a:solidFill>
                  <a:srgbClr val="2F5D78"/>
                </a:solidFill>
              </a:rPr>
              <a:t>the</a:t>
            </a:r>
            <a:r>
              <a:rPr lang="en-GB" sz="2400" i="1" dirty="0" smtClean="0">
                <a:solidFill>
                  <a:srgbClr val="0068AC"/>
                </a:solidFill>
              </a:rPr>
              <a:t> </a:t>
            </a:r>
            <a:r>
              <a:rPr lang="en-GB" sz="2400" b="1" i="1" dirty="0" smtClean="0">
                <a:solidFill>
                  <a:srgbClr val="0068AC"/>
                </a:solidFill>
              </a:rPr>
              <a:t>implementation</a:t>
            </a:r>
            <a:r>
              <a:rPr lang="en-GB" sz="2400" b="1" dirty="0" smtClean="0">
                <a:solidFill>
                  <a:srgbClr val="2F5D78"/>
                </a:solidFill>
              </a:rPr>
              <a:t>, </a:t>
            </a:r>
            <a:r>
              <a:rPr lang="en-GB" sz="2400" dirty="0" smtClean="0">
                <a:solidFill>
                  <a:srgbClr val="2F5D78"/>
                </a:solidFill>
              </a:rPr>
              <a:t>identifying </a:t>
            </a:r>
            <a:r>
              <a:rPr lang="en-GB" sz="2400" dirty="0">
                <a:solidFill>
                  <a:srgbClr val="2F5D78"/>
                </a:solidFill>
              </a:rPr>
              <a:t>their main </a:t>
            </a:r>
            <a:r>
              <a:rPr lang="en-GB" sz="2400" b="1" i="1" dirty="0">
                <a:solidFill>
                  <a:srgbClr val="0068AC"/>
                </a:solidFill>
              </a:rPr>
              <a:t>long-term sustainability </a:t>
            </a:r>
            <a:r>
              <a:rPr lang="en-GB" sz="2400" b="1" i="1" dirty="0" smtClean="0">
                <a:solidFill>
                  <a:srgbClr val="0068AC"/>
                </a:solidFill>
              </a:rPr>
              <a:t>challenges</a:t>
            </a:r>
          </a:p>
          <a:p>
            <a:pPr marL="342900" lvl="0" indent="-342900">
              <a:spcBef>
                <a:spcPts val="1000"/>
              </a:spcBef>
              <a:spcAft>
                <a:spcPts val="1000"/>
              </a:spcAft>
              <a:buFont typeface=".AppleSystemUIFont" charset="0"/>
              <a:buChar char="–"/>
            </a:pPr>
            <a:r>
              <a:rPr lang="en-GB" sz="2400" dirty="0">
                <a:solidFill>
                  <a:srgbClr val="2F5D78"/>
                </a:solidFill>
              </a:rPr>
              <a:t>d</a:t>
            </a:r>
            <a:r>
              <a:rPr lang="en-GB" sz="2400" dirty="0" smtClean="0">
                <a:solidFill>
                  <a:srgbClr val="2F5D78"/>
                </a:solidFill>
              </a:rPr>
              <a:t>isplay </a:t>
            </a:r>
            <a:r>
              <a:rPr lang="en-GB" sz="2400" dirty="0">
                <a:solidFill>
                  <a:srgbClr val="2F5D78"/>
                </a:solidFill>
              </a:rPr>
              <a:t>a </a:t>
            </a:r>
            <a:r>
              <a:rPr lang="en-GB" sz="2400" b="1" i="1" dirty="0" smtClean="0">
                <a:solidFill>
                  <a:srgbClr val="0068AC"/>
                </a:solidFill>
              </a:rPr>
              <a:t>global dimension </a:t>
            </a:r>
            <a:r>
              <a:rPr lang="en-GB" sz="2400" dirty="0" smtClean="0">
                <a:solidFill>
                  <a:srgbClr val="2F5D78"/>
                </a:solidFill>
              </a:rPr>
              <a:t>with potential </a:t>
            </a:r>
            <a:r>
              <a:rPr lang="en-GB" sz="2400" dirty="0">
                <a:solidFill>
                  <a:srgbClr val="2F5D78"/>
                </a:solidFill>
              </a:rPr>
              <a:t>evolution towards Global Research </a:t>
            </a:r>
            <a:r>
              <a:rPr lang="en-GB" sz="2400" dirty="0" smtClean="0">
                <a:solidFill>
                  <a:srgbClr val="2F5D78"/>
                </a:solidFill>
              </a:rPr>
              <a:t>Infrastructure</a:t>
            </a:r>
            <a:endParaRPr lang="en-GB" sz="2400" dirty="0">
              <a:solidFill>
                <a:srgbClr val="2F5D78"/>
              </a:solidFill>
            </a:endParaRPr>
          </a:p>
        </p:txBody>
      </p:sp>
    </p:spTree>
    <p:extLst>
      <p:ext uri="{BB962C8B-B14F-4D97-AF65-F5344CB8AC3E}">
        <p14:creationId xmlns:p14="http://schemas.microsoft.com/office/powerpoint/2010/main" val="72305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279370" y="197575"/>
            <a:ext cx="4283288" cy="769441"/>
          </a:xfrm>
          <a:prstGeom prst="rect">
            <a:avLst/>
          </a:prstGeom>
        </p:spPr>
        <p:txBody>
          <a:bodyPr wrap="none">
            <a:spAutoFit/>
          </a:bodyPr>
          <a:lstStyle/>
          <a:p>
            <a:pPr fontAlgn="auto">
              <a:spcAft>
                <a:spcPts val="0"/>
              </a:spcAft>
            </a:pPr>
            <a:r>
              <a:rPr lang="en-GB" sz="4400" b="1" dirty="0" smtClean="0">
                <a:solidFill>
                  <a:srgbClr val="0068AC"/>
                </a:solidFill>
                <a:latin typeface="+mj-lt"/>
                <a:ea typeface="Calibri" charset="0"/>
                <a:cs typeface="Calibri" charset="0"/>
              </a:rPr>
              <a:t>ESFRI LANDSCAPE</a:t>
            </a:r>
            <a:endParaRPr lang="en-GB" sz="4400" b="1" dirty="0">
              <a:solidFill>
                <a:srgbClr val="0068AC"/>
              </a:solidFill>
              <a:latin typeface="+mj-lt"/>
              <a:ea typeface="Calibri" charset="0"/>
              <a:cs typeface="Calibri" charset="0"/>
            </a:endParaRPr>
          </a:p>
        </p:txBody>
      </p:sp>
      <p:sp>
        <p:nvSpPr>
          <p:cNvPr id="3" name="Rettangolo 2"/>
          <p:cNvSpPr/>
          <p:nvPr/>
        </p:nvSpPr>
        <p:spPr>
          <a:xfrm>
            <a:off x="1279370" y="4829720"/>
            <a:ext cx="10588780" cy="523220"/>
          </a:xfrm>
          <a:prstGeom prst="rect">
            <a:avLst/>
          </a:prstGeom>
        </p:spPr>
        <p:txBody>
          <a:bodyPr wrap="square">
            <a:spAutoFit/>
          </a:bodyPr>
          <a:lstStyle/>
          <a:p>
            <a:pPr>
              <a:spcBef>
                <a:spcPts val="1000"/>
              </a:spcBef>
              <a:spcAft>
                <a:spcPts val="1000"/>
              </a:spcAft>
            </a:pPr>
            <a:r>
              <a:rPr lang="en-GB" sz="2800" i="1" dirty="0">
                <a:solidFill>
                  <a:srgbClr val="0068AC"/>
                </a:solidFill>
                <a:latin typeface="Calibri" charset="0"/>
                <a:ea typeface="Calibri" charset="0"/>
                <a:cs typeface="Calibri" charset="0"/>
              </a:rPr>
              <a:t>ESFRI in no case acts as an advocate of specific potential future </a:t>
            </a:r>
            <a:r>
              <a:rPr lang="en-GB" sz="2800" i="1" dirty="0" smtClean="0">
                <a:solidFill>
                  <a:srgbClr val="0068AC"/>
                </a:solidFill>
                <a:latin typeface="Calibri" charset="0"/>
                <a:ea typeface="Calibri" charset="0"/>
                <a:cs typeface="Calibri" charset="0"/>
              </a:rPr>
              <a:t>projects</a:t>
            </a:r>
            <a:endParaRPr lang="en-GB" sz="2800" i="1" dirty="0">
              <a:solidFill>
                <a:srgbClr val="0068AC"/>
              </a:solidFill>
              <a:latin typeface="Calibri" charset="0"/>
              <a:ea typeface="Calibri" charset="0"/>
              <a:cs typeface="Calibri" charset="0"/>
            </a:endParaRPr>
          </a:p>
        </p:txBody>
      </p:sp>
      <p:sp>
        <p:nvSpPr>
          <p:cNvPr id="7" name="Rettangolo 6"/>
          <p:cNvSpPr/>
          <p:nvPr/>
        </p:nvSpPr>
        <p:spPr>
          <a:xfrm>
            <a:off x="1279369" y="1201611"/>
            <a:ext cx="10798751" cy="3447098"/>
          </a:xfrm>
          <a:prstGeom prst="rect">
            <a:avLst/>
          </a:prstGeom>
        </p:spPr>
        <p:txBody>
          <a:bodyPr wrap="square">
            <a:spAutoFit/>
          </a:bodyPr>
          <a:lstStyle/>
          <a:p>
            <a:pPr marL="342900" indent="-342900">
              <a:spcBef>
                <a:spcPts val="1000"/>
              </a:spcBef>
              <a:spcAft>
                <a:spcPts val="1000"/>
              </a:spcAft>
              <a:buFont typeface=".AppleSystemUIFont" charset="0"/>
              <a:buChar char="–"/>
            </a:pPr>
            <a:r>
              <a:rPr lang="en-GB" sz="2400" dirty="0">
                <a:solidFill>
                  <a:srgbClr val="2F5D78"/>
                </a:solidFill>
              </a:rPr>
              <a:t>p</a:t>
            </a:r>
            <a:r>
              <a:rPr lang="en-GB" sz="2400" dirty="0" smtClean="0">
                <a:solidFill>
                  <a:srgbClr val="2F5D78"/>
                </a:solidFill>
              </a:rPr>
              <a:t>rovides </a:t>
            </a:r>
            <a:r>
              <a:rPr lang="en-GB" sz="2400" dirty="0">
                <a:solidFill>
                  <a:srgbClr val="2F5D78"/>
                </a:solidFill>
              </a:rPr>
              <a:t>an </a:t>
            </a:r>
            <a:r>
              <a:rPr lang="en-GB" sz="2400" b="1" i="1" dirty="0">
                <a:solidFill>
                  <a:srgbClr val="0068AC"/>
                </a:solidFill>
              </a:rPr>
              <a:t>overview of the European </a:t>
            </a:r>
            <a:r>
              <a:rPr lang="en-GB" sz="2400" b="1" i="1" dirty="0" smtClean="0">
                <a:solidFill>
                  <a:srgbClr val="0068AC"/>
                </a:solidFill>
              </a:rPr>
              <a:t>ecosystem</a:t>
            </a:r>
          </a:p>
          <a:p>
            <a:pPr marL="342900" indent="-342900">
              <a:spcBef>
                <a:spcPts val="1000"/>
              </a:spcBef>
              <a:spcAft>
                <a:spcPts val="1000"/>
              </a:spcAft>
              <a:buFont typeface=".AppleSystemUIFont" charset="0"/>
              <a:buChar char="–"/>
            </a:pPr>
            <a:r>
              <a:rPr lang="en-GB" sz="2400" dirty="0">
                <a:solidFill>
                  <a:srgbClr val="2F5D78"/>
                </a:solidFill>
              </a:rPr>
              <a:t>i</a:t>
            </a:r>
            <a:r>
              <a:rPr lang="en-GB" sz="2400" dirty="0" smtClean="0">
                <a:solidFill>
                  <a:srgbClr val="2F5D78"/>
                </a:solidFill>
              </a:rPr>
              <a:t>dentifies the </a:t>
            </a:r>
            <a:r>
              <a:rPr lang="en-GB" sz="2400" dirty="0">
                <a:solidFill>
                  <a:srgbClr val="2F5D78"/>
                </a:solidFill>
              </a:rPr>
              <a:t>context, in each domain, of the </a:t>
            </a:r>
            <a:r>
              <a:rPr lang="en-GB" sz="2400" b="1" i="1" dirty="0">
                <a:solidFill>
                  <a:srgbClr val="0068AC"/>
                </a:solidFill>
              </a:rPr>
              <a:t>operational national or international Research Infrastructures</a:t>
            </a:r>
            <a:r>
              <a:rPr lang="en-GB" sz="2400" dirty="0">
                <a:solidFill>
                  <a:srgbClr val="2F5D78"/>
                </a:solidFill>
              </a:rPr>
              <a:t> open to scientists and </a:t>
            </a:r>
            <a:r>
              <a:rPr lang="en-GB" sz="2400" dirty="0" smtClean="0">
                <a:solidFill>
                  <a:srgbClr val="2F5D78"/>
                </a:solidFill>
              </a:rPr>
              <a:t>technology-developers </a:t>
            </a:r>
            <a:r>
              <a:rPr lang="en-GB" sz="2400" dirty="0">
                <a:solidFill>
                  <a:srgbClr val="2F5D78"/>
                </a:solidFill>
              </a:rPr>
              <a:t>through </a:t>
            </a:r>
            <a:r>
              <a:rPr lang="en-GB" sz="2400" b="1" i="1" dirty="0">
                <a:solidFill>
                  <a:srgbClr val="0068AC"/>
                </a:solidFill>
              </a:rPr>
              <a:t>peer-review of competitive science proposals </a:t>
            </a:r>
            <a:endParaRPr lang="en-GB" sz="2400" b="1" i="1" dirty="0" smtClean="0">
              <a:solidFill>
                <a:srgbClr val="0068AC"/>
              </a:solidFill>
            </a:endParaRPr>
          </a:p>
          <a:p>
            <a:pPr marL="342900" indent="-342900">
              <a:spcBef>
                <a:spcPts val="1000"/>
              </a:spcBef>
              <a:spcAft>
                <a:spcPts val="1000"/>
              </a:spcAft>
              <a:buFont typeface=".AppleSystemUIFont" charset="0"/>
              <a:buChar char="–"/>
            </a:pPr>
            <a:r>
              <a:rPr lang="en-GB" sz="2400" dirty="0">
                <a:solidFill>
                  <a:srgbClr val="2F5D78"/>
                </a:solidFill>
              </a:rPr>
              <a:t>identifies the </a:t>
            </a:r>
            <a:r>
              <a:rPr lang="en-GB" sz="2400" dirty="0" smtClean="0">
                <a:solidFill>
                  <a:srgbClr val="2F5D78"/>
                </a:solidFill>
              </a:rPr>
              <a:t> </a:t>
            </a:r>
            <a:r>
              <a:rPr lang="en-GB" sz="2400" b="1" i="1" dirty="0" smtClean="0">
                <a:solidFill>
                  <a:srgbClr val="FF6600"/>
                </a:solidFill>
              </a:rPr>
              <a:t>commons in data science and open data good practices</a:t>
            </a:r>
            <a:endParaRPr lang="en-GB" sz="2400" b="1" i="1" dirty="0">
              <a:solidFill>
                <a:srgbClr val="FF6600"/>
              </a:solidFill>
            </a:endParaRPr>
          </a:p>
          <a:p>
            <a:pPr marL="342900" indent="-342900">
              <a:spcBef>
                <a:spcPts val="1000"/>
              </a:spcBef>
              <a:spcAft>
                <a:spcPts val="1000"/>
              </a:spcAft>
              <a:buFont typeface=".AppleSystemUIFont" charset="0"/>
              <a:buChar char="–"/>
            </a:pPr>
            <a:r>
              <a:rPr lang="en-GB" sz="2400" b="1" i="1" dirty="0">
                <a:solidFill>
                  <a:srgbClr val="0068AC"/>
                </a:solidFill>
              </a:rPr>
              <a:t>i</a:t>
            </a:r>
            <a:r>
              <a:rPr lang="en-GB" sz="2400" b="1" i="1" dirty="0" smtClean="0">
                <a:solidFill>
                  <a:srgbClr val="0068AC"/>
                </a:solidFill>
              </a:rPr>
              <a:t>dentifies </a:t>
            </a:r>
            <a:r>
              <a:rPr lang="en-GB" sz="2400" b="1" i="1" dirty="0">
                <a:solidFill>
                  <a:srgbClr val="0068AC"/>
                </a:solidFill>
              </a:rPr>
              <a:t>the gaps </a:t>
            </a:r>
            <a:r>
              <a:rPr lang="en-GB" sz="2400" dirty="0">
                <a:solidFill>
                  <a:srgbClr val="2F5D78"/>
                </a:solidFill>
              </a:rPr>
              <a:t>and the potential evolution of each field in the foreseeable future </a:t>
            </a:r>
          </a:p>
        </p:txBody>
      </p:sp>
    </p:spTree>
    <p:extLst>
      <p:ext uri="{BB962C8B-B14F-4D97-AF65-F5344CB8AC3E}">
        <p14:creationId xmlns:p14="http://schemas.microsoft.com/office/powerpoint/2010/main" val="17172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3102</TotalTime>
  <Words>1373</Words>
  <Application>Microsoft Macintosh PowerPoint</Application>
  <PresentationFormat>Personalizzato</PresentationFormat>
  <Paragraphs>182</Paragraphs>
  <Slides>24</Slides>
  <Notes>20</Notes>
  <HiddenSlides>0</HiddenSlides>
  <MMClips>0</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Office Theme</vt:lpstr>
      <vt:lpstr>Presentazione di PowerPoint</vt:lpstr>
      <vt:lpstr>ROLE OF ESFRI</vt:lpstr>
      <vt:lpstr>ESFRI INTRUMENTS</vt:lpstr>
      <vt:lpstr>Presentazione di PowerPoint</vt:lpstr>
      <vt:lpstr>NEW PROPOSALS</vt:lpstr>
      <vt:lpstr>ROADMAP DYNAMICS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PARALLEL PROCESSES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Galvani</dc:creator>
  <cp:lastModifiedBy>Giorgio Rossi</cp:lastModifiedBy>
  <cp:revision>413</cp:revision>
  <dcterms:created xsi:type="dcterms:W3CDTF">2016-09-22T17:06:32Z</dcterms:created>
  <dcterms:modified xsi:type="dcterms:W3CDTF">2018-01-09T08:32:23Z</dcterms:modified>
</cp:coreProperties>
</file>