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</p:sldMasterIdLst>
  <p:notesMasterIdLst>
    <p:notesMasterId r:id="rId13"/>
  </p:notesMasterIdLst>
  <p:handoutMasterIdLst>
    <p:handoutMasterId r:id="rId14"/>
  </p:handoutMasterIdLst>
  <p:sldIdLst>
    <p:sldId id="257" r:id="rId2"/>
    <p:sldId id="452" r:id="rId3"/>
    <p:sldId id="450" r:id="rId4"/>
    <p:sldId id="432" r:id="rId5"/>
    <p:sldId id="467" r:id="rId6"/>
    <p:sldId id="463" r:id="rId7"/>
    <p:sldId id="456" r:id="rId8"/>
    <p:sldId id="460" r:id="rId9"/>
    <p:sldId id="466" r:id="rId10"/>
    <p:sldId id="464" r:id="rId11"/>
    <p:sldId id="457" r:id="rId12"/>
  </p:sldIdLst>
  <p:sldSz cx="12192000" cy="6858000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" initials="R" lastIdx="1" clrIdx="0">
    <p:extLst>
      <p:ext uri="{19B8F6BF-5375-455C-9EA6-DF929625EA0E}">
        <p15:presenceInfo xmlns:p15="http://schemas.microsoft.com/office/powerpoint/2012/main" userId="Rob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1" autoAdjust="0"/>
    <p:restoredTop sz="96357" autoAdjust="0"/>
  </p:normalViewPr>
  <p:slideViewPr>
    <p:cSldViewPr snapToGrid="0">
      <p:cViewPr varScale="1">
        <p:scale>
          <a:sx n="88" d="100"/>
          <a:sy n="88" d="100"/>
        </p:scale>
        <p:origin x="66" y="144"/>
      </p:cViewPr>
      <p:guideLst/>
    </p:cSldViewPr>
  </p:slideViewPr>
  <p:outlineViewPr>
    <p:cViewPr>
      <p:scale>
        <a:sx n="33" d="100"/>
        <a:sy n="33" d="100"/>
      </p:scale>
      <p:origin x="0" y="-22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39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743B072-60EF-4402-8DC6-D14DD6C39E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8FA2A2-F557-4051-B6FF-23BB2F299B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691B53-3D5B-43B5-A552-57E26952E23D}" type="datetimeFigureOut">
              <a:rPr lang="de-DE"/>
              <a:pPr>
                <a:defRPr/>
              </a:pPr>
              <a:t>24.03.2026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2F6D8B-87C3-4F0E-B2D0-D779AD0A6F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DE4AE0-3212-4537-BAF2-A5CF3ABA1A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cs typeface="Arial" panose="020B0604020202020204" pitchFamily="34" charset="0"/>
              </a:defRPr>
            </a:lvl1pPr>
          </a:lstStyle>
          <a:p>
            <a:fld id="{3A3CD046-7898-4F21-BFEC-27E35A8C4E5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18CC40A-1A76-41BB-9076-4DCA313FE7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151A4E-53C0-4142-ABE4-6814EBF2623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918A1AE4-0E38-4172-9F60-E8004398B707}" type="datetimeFigureOut">
              <a:rPr lang="de-DE"/>
              <a:pPr>
                <a:defRPr/>
              </a:pPr>
              <a:t>24.03.2026</a:t>
            </a:fld>
            <a:endParaRPr lang="de-DE" dirty="0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C5F47629-C46A-4CBF-B75F-65DEEA4FCF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DFBC3EEB-77C6-48EB-81C4-C491B508B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991F8F-1AFF-4836-AF27-30244AB05B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D1FE09-762F-4898-9222-E9C9B33267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cs typeface="Arial" panose="020B0604020202020204" pitchFamily="34" charset="0"/>
              </a:defRPr>
            </a:lvl1pPr>
          </a:lstStyle>
          <a:p>
            <a:fld id="{68993A56-1CC4-4C21-A5FD-8E5ABB9CB6E4}" type="slidenum">
              <a:rPr lang="de-DE" altLang="de-DE"/>
              <a:pPr/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1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D515DDD-0E28-46B8-B0E6-BA81B817F3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8"/>
          <a:stretch/>
        </p:blipFill>
        <p:spPr>
          <a:xfrm>
            <a:off x="0" y="-1"/>
            <a:ext cx="12192000" cy="303292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4000" y="3279527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4000" y="3772727"/>
            <a:ext cx="11424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Master-</a:t>
            </a:r>
            <a:r>
              <a:rPr lang="en-US" noProof="0" dirty="0" err="1"/>
              <a:t>Untertitelformat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902EC4BF-7FE3-4D16-9358-777CCC47E1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3118" y="6227764"/>
            <a:ext cx="975783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de-DE" dirty="0"/>
              <a:t>2 von 14</a:t>
            </a:r>
          </a:p>
        </p:txBody>
      </p:sp>
    </p:spTree>
    <p:extLst>
      <p:ext uri="{BB962C8B-B14F-4D97-AF65-F5344CB8AC3E}">
        <p14:creationId xmlns:p14="http://schemas.microsoft.com/office/powerpoint/2010/main" val="418042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2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5">
            <a:extLst>
              <a:ext uri="{FF2B5EF4-FFF2-40B4-BE49-F238E27FC236}">
                <a16:creationId xmlns:a16="http://schemas.microsoft.com/office/drawing/2014/main" id="{400585F9-13B0-42A3-9CF3-7CBE197DE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4000" y="473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Mastertitelformat bearbeiten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84000" y="5230801"/>
            <a:ext cx="11424000" cy="8128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Master-Untertitelformat bearbeiten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57CAD28D-6E55-4568-8F9C-C950A35612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3118" y="6227764"/>
            <a:ext cx="975783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2 von 14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49472D7-2836-4382-9746-B3F2498C9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25419" r="47" b="4062"/>
          <a:stretch/>
        </p:blipFill>
        <p:spPr>
          <a:xfrm>
            <a:off x="1" y="0"/>
            <a:ext cx="12186303" cy="45339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456D09F-54F0-4A0C-80E5-27FDF9DDA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9"/>
          <a:stretch/>
        </p:blipFill>
        <p:spPr>
          <a:xfrm>
            <a:off x="0" y="0"/>
            <a:ext cx="121920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3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2016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83117" y="899797"/>
            <a:ext cx="11425767" cy="5069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17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12F3EB1-B963-43DD-8137-5003B2013097}"/>
              </a:ext>
            </a:extLst>
          </p:cNvPr>
          <p:cNvSpPr txBox="1">
            <a:spLocks/>
          </p:cNvSpPr>
          <p:nvPr/>
        </p:nvSpPr>
        <p:spPr>
          <a:xfrm>
            <a:off x="691344" y="6227764"/>
            <a:ext cx="8167933" cy="260643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dirty="0">
                <a:solidFill>
                  <a:schemeClr val="bg1"/>
                </a:solidFill>
              </a:rPr>
              <a:t>Hier </a:t>
            </a:r>
            <a:r>
              <a:rPr lang="de-DE" sz="1100" dirty="0">
                <a:solidFill>
                  <a:schemeClr val="tx1"/>
                </a:solidFill>
              </a:rPr>
              <a:t>24 March 2026 | Valentin Tempel | </a:t>
            </a:r>
            <a:r>
              <a:rPr lang="de-DE" sz="1100" dirty="0" err="1">
                <a:solidFill>
                  <a:schemeClr val="tx1"/>
                </a:solidFill>
              </a:rPr>
              <a:t>Cavern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Newtonian Noise Calculations with ANNA</a:t>
            </a:r>
            <a:endParaRPr lang="de-DE" sz="28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1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solidFill>
                  <a:schemeClr val="tx1"/>
                </a:solidFill>
              </a:rPr>
              <a:t>        </a:t>
            </a:r>
            <a:endParaRPr lang="de-DE" sz="900" dirty="0">
              <a:solidFill>
                <a:schemeClr val="tx1"/>
              </a:solidFill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0C334D5F-F5C0-4BB0-8BDA-CD5AC505237D}"/>
              </a:ext>
            </a:extLst>
          </p:cNvPr>
          <p:cNvCxnSpPr/>
          <p:nvPr/>
        </p:nvCxnSpPr>
        <p:spPr>
          <a:xfrm>
            <a:off x="383118" y="814388"/>
            <a:ext cx="1142576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81086C0F-0B04-4F9C-BA97-103E04190150}"/>
              </a:ext>
            </a:extLst>
          </p:cNvPr>
          <p:cNvCxnSpPr/>
          <p:nvPr/>
        </p:nvCxnSpPr>
        <p:spPr>
          <a:xfrm>
            <a:off x="383118" y="6040438"/>
            <a:ext cx="1142576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extfeld 14">
            <a:extLst>
              <a:ext uri="{FF2B5EF4-FFF2-40B4-BE49-F238E27FC236}">
                <a16:creationId xmlns:a16="http://schemas.microsoft.com/office/drawing/2014/main" id="{5ADDAC28-F465-462D-9066-3B2E4B24B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33" y="6227764"/>
            <a:ext cx="97366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D65967-E9CC-4E22-87C3-E681A6A0509B}" type="slidenum">
              <a:rPr lang="de-DE" altLang="de-DE" sz="1200" smtClean="0">
                <a:solidFill>
                  <a:schemeClr val="tx1"/>
                </a:solidFill>
              </a:rPr>
              <a:pPr/>
              <a:t>‹#›</a:t>
            </a:fld>
            <a:endParaRPr lang="de-DE" altLang="de-DE" sz="12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799" r:id="rId3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159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tabLst>
          <a:tab pos="215900" algn="l"/>
        </a:tabLst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1800" indent="-2159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-"/>
        <a:tabLst>
          <a:tab pos="4318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77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tabLst>
          <a:tab pos="6477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36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-"/>
        <a:tabLst>
          <a:tab pos="8636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3600" indent="-215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-"/>
        <a:tabLst>
          <a:tab pos="89535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msh.info/doc/texinfo/gmsh.html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6.xml"/><Relationship Id="rId7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2320FDD-CC70-4BD7-8918-77F274BC09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2 von 14</a:t>
            </a:r>
          </a:p>
        </p:txBody>
      </p:sp>
      <p:sp>
        <p:nvSpPr>
          <p:cNvPr id="11267" name="Titel 4">
            <a:extLst>
              <a:ext uri="{FF2B5EF4-FFF2-40B4-BE49-F238E27FC236}">
                <a16:creationId xmlns:a16="http://schemas.microsoft.com/office/drawing/2014/main" id="{06969A32-3D3B-4502-9796-A09B2BB42396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91559" y="3429000"/>
            <a:ext cx="11808882" cy="13771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noProof="0" dirty="0"/>
              <a:t>Cavern Newtonian Noise </a:t>
            </a:r>
            <a:r>
              <a:rPr lang="en-US" dirty="0"/>
              <a:t>Calculations with ANNA</a:t>
            </a:r>
            <a:endParaRPr lang="en-US" noProof="0" dirty="0"/>
          </a:p>
        </p:txBody>
      </p:sp>
      <p:sp>
        <p:nvSpPr>
          <p:cNvPr id="11268" name="Untertitel 5">
            <a:extLst>
              <a:ext uri="{FF2B5EF4-FFF2-40B4-BE49-F238E27FC236}">
                <a16:creationId xmlns:a16="http://schemas.microsoft.com/office/drawing/2014/main" id="{87B94C09-FF3E-436D-8DF3-804CFABB651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191559" y="3923202"/>
            <a:ext cx="9570295" cy="20073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noProof="0" dirty="0"/>
          </a:p>
          <a:p>
            <a:r>
              <a:rPr lang="en-US" dirty="0"/>
              <a:t>24 March </a:t>
            </a:r>
            <a:r>
              <a:rPr lang="en-US" noProof="0" dirty="0"/>
              <a:t>2026 | </a:t>
            </a:r>
            <a:r>
              <a:rPr lang="en-US" dirty="0"/>
              <a:t>EMR Noise Meeting</a:t>
            </a:r>
            <a:r>
              <a:rPr lang="en-US" noProof="0" dirty="0"/>
              <a:t> | Valentin Tempel</a:t>
            </a:r>
          </a:p>
          <a:p>
            <a:pPr eaLnBrk="1" hangingPunct="1"/>
            <a:endParaRPr lang="en-US" noProof="0" dirty="0"/>
          </a:p>
          <a:p>
            <a:pPr eaLnBrk="1" hangingPunct="1"/>
            <a:endParaRPr lang="en-US" noProof="0" dirty="0"/>
          </a:p>
        </p:txBody>
      </p:sp>
      <p:pic>
        <p:nvPicPr>
          <p:cNvPr id="17" name="Grafik 16" descr="Ein Bild, das dunkel, Bildschirm, sitzend, Uhr enthält.&#10;&#10;Automatisch generierte Beschreibung">
            <a:extLst>
              <a:ext uri="{FF2B5EF4-FFF2-40B4-BE49-F238E27FC236}">
                <a16:creationId xmlns:a16="http://schemas.microsoft.com/office/drawing/2014/main" id="{0D34B7B3-CBA7-4CF7-91AA-557D10FD7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139" y="6043921"/>
            <a:ext cx="3702861" cy="8808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E333-ABBC-A251-2511-0594F4C40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5F428-DFFD-AC14-ED88-BEABD193AD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2BD385-369B-3B4B-2A3E-F297957C9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6" y="201600"/>
            <a:ext cx="11307234" cy="3140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5EE4E-43A5-497C-384C-BDFED1B48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" t="8381" r="8213"/>
          <a:stretch>
            <a:fillRect/>
          </a:stretch>
        </p:blipFill>
        <p:spPr>
          <a:xfrm>
            <a:off x="4227727" y="54429"/>
            <a:ext cx="7277703" cy="5969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250010-869F-A8E5-C18C-4D04108B0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8" t="13735" b="8993"/>
          <a:stretch>
            <a:fillRect/>
          </a:stretch>
        </p:blipFill>
        <p:spPr>
          <a:xfrm>
            <a:off x="842270" y="3119244"/>
            <a:ext cx="3135086" cy="283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48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D55BC-34CB-56F6-7D61-E682DE78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Outlook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92E86-3307-A080-FA34-F74C28376B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5684" y="1042859"/>
            <a:ext cx="8931730" cy="50585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What NN cavern geometry effects can we resolve with ANNA?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7175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very good agreement with analytical theory for NN accelerations</a:t>
            </a:r>
          </a:p>
          <a:p>
            <a:pPr marL="7175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constant and quadratic order for cavern effects: resolved very well</a:t>
            </a:r>
          </a:p>
          <a:p>
            <a:pPr marL="7175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higher orders probably not immediately needed for ET seismic NN</a:t>
            </a:r>
          </a:p>
          <a:p>
            <a:pPr lvl="1" indent="0">
              <a:buNone/>
            </a:pPr>
            <a:r>
              <a:rPr lang="en-US" dirty="0"/>
              <a:t>     </a:t>
            </a:r>
            <a:r>
              <a:rPr lang="en-US" dirty="0">
                <a:solidFill>
                  <a:schemeClr val="tx1"/>
                </a:solidFill>
              </a:rPr>
              <a:t>(neither in NN estimation nor mitigation)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Seismic NN response for realistic caverns quite different compared to spheres</a:t>
            </a:r>
          </a:p>
          <a:p>
            <a:r>
              <a:rPr lang="en-US" dirty="0">
                <a:solidFill>
                  <a:schemeClr val="tx1"/>
                </a:solidFill>
              </a:rPr>
              <a:t>     </a:t>
            </a: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</a:rPr>
              <a:t>OUTLOOK / Ongoing…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Model a more realistic cavern including tunnel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e.g. corner as on the right, with two mirrors</a:t>
            </a:r>
          </a:p>
          <a:p>
            <a:pPr marL="7175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one needs to be a bit more careful…</a:t>
            </a:r>
          </a:p>
          <a:p>
            <a:pPr marL="7175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 analytical checks are available</a:t>
            </a:r>
          </a:p>
          <a:p>
            <a:pPr marL="7175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bad mesh quality around caverns risks significant deviations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Include Scattering Effects etc. (maybe using </a:t>
            </a:r>
            <a:r>
              <a:rPr lang="en-US" b="1" dirty="0" err="1">
                <a:solidFill>
                  <a:schemeClr val="tx1"/>
                </a:solidFill>
              </a:rPr>
              <a:t>ElastoDynamics</a:t>
            </a:r>
            <a:r>
              <a:rPr lang="en-US" b="1" dirty="0">
                <a:solidFill>
                  <a:schemeClr val="tx1"/>
                </a:solidFill>
              </a:rPr>
              <a:t> Toolbox ?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Einstein-Teleskop Deutschland">
            <a:extLst>
              <a:ext uri="{FF2B5EF4-FFF2-40B4-BE49-F238E27FC236}">
                <a16:creationId xmlns:a16="http://schemas.microsoft.com/office/drawing/2014/main" id="{E26D7D6D-C423-7119-F2D7-30E38CA79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153" y="3327527"/>
            <a:ext cx="1906151" cy="187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E93593-81B3-D00E-B606-6118366BD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439" y="361641"/>
            <a:ext cx="2035274" cy="20240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24171A-19E1-D006-ABFE-1A685D3A959A}"/>
              </a:ext>
            </a:extLst>
          </p:cNvPr>
          <p:cNvSpPr txBox="1"/>
          <p:nvPr/>
        </p:nvSpPr>
        <p:spPr>
          <a:xfrm>
            <a:off x="7305535" y="943311"/>
            <a:ext cx="21709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TODAY: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72CD27-BCBA-09A7-B664-0A0355852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973" y="480201"/>
            <a:ext cx="1803466" cy="1944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1A2E52-FCF6-401B-5418-C90800DA407B}"/>
              </a:ext>
            </a:extLst>
          </p:cNvPr>
          <p:cNvSpPr txBox="1"/>
          <p:nvPr/>
        </p:nvSpPr>
        <p:spPr>
          <a:xfrm>
            <a:off x="8262219" y="4041035"/>
            <a:ext cx="12518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Hopefully </a:t>
            </a:r>
          </a:p>
          <a:p>
            <a:r>
              <a:rPr lang="en-US" sz="1800" dirty="0"/>
              <a:t>SOON:</a:t>
            </a:r>
          </a:p>
        </p:txBody>
      </p:sp>
    </p:spTree>
    <p:extLst>
      <p:ext uri="{BB962C8B-B14F-4D97-AF65-F5344CB8AC3E}">
        <p14:creationId xmlns:p14="http://schemas.microsoft.com/office/powerpoint/2010/main" val="15622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D72A3-A12D-9087-65D2-2CE26C8A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905462ED-2082-449B-8842-BBDAB18ED378}"/>
              </a:ext>
            </a:extLst>
          </p:cNvPr>
          <p:cNvSpPr/>
          <p:nvPr/>
        </p:nvSpPr>
        <p:spPr>
          <a:xfrm>
            <a:off x="7761514" y="4425043"/>
            <a:ext cx="4316185" cy="1240972"/>
          </a:xfrm>
          <a:prstGeom prst="rect">
            <a:avLst/>
          </a:prstGeom>
          <a:solidFill>
            <a:srgbClr val="EF0C4D">
              <a:alpha val="5000"/>
            </a:srgbClr>
          </a:solidFill>
          <a:ln w="108000">
            <a:solidFill>
              <a:srgbClr val="EF0C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v-SE">
              <a:solidFill>
                <a:srgbClr val="EF0C4D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7578F-3151-12BB-3D09-C01F970F2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ANNA Newtonian Noise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4762D1-8AE0-2E29-DAC2-89D4FEDF8B8A}"/>
              </a:ext>
            </a:extLst>
          </p:cNvPr>
          <p:cNvSpPr txBox="1"/>
          <p:nvPr/>
        </p:nvSpPr>
        <p:spPr>
          <a:xfrm>
            <a:off x="322621" y="1266156"/>
            <a:ext cx="752597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ANNA Newtonian Noise Analysis is a toolbox that computes Newtonian Noise from a seismic wave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NN can be evaluated for arbitrary meshes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rock volume [bulk terms] and caverns effects [surface terms] </a:t>
            </a:r>
          </a:p>
          <a:p>
            <a:r>
              <a:rPr lang="en-US" dirty="0"/>
              <a:t>     as well as the dipole approach can be computed in ANNA </a:t>
            </a:r>
          </a:p>
          <a:p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Currently: M</a:t>
            </a:r>
            <a:r>
              <a:rPr lang="en-US" dirty="0" err="1"/>
              <a:t>atlab</a:t>
            </a:r>
            <a:r>
              <a:rPr lang="en-US" dirty="0"/>
              <a:t> implementation, mesh: </a:t>
            </a:r>
            <a:r>
              <a:rPr lang="en-US" dirty="0" err="1">
                <a:hlinkClick r:id="rId2"/>
              </a:rPr>
              <a:t>Gmsh</a:t>
            </a:r>
            <a:r>
              <a:rPr lang="en-US" dirty="0">
                <a:hlinkClick r:id="rId2"/>
              </a:rPr>
              <a:t> 4.15.1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examples in ANNA tutorial: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Plane harmonic P-wave in a full space with sphere cavity.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Plane harmonic S-wave in a full space with sphere cavity.</a:t>
            </a:r>
            <a:endParaRPr lang="en-US" noProof="0" dirty="0"/>
          </a:p>
          <a:p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9EE2B-90D6-15CB-ADF6-C2E53372F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485" y="1125937"/>
            <a:ext cx="4559621" cy="2771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2F20B8-8B20-E781-A59F-D3527C0F5B08}"/>
              </a:ext>
            </a:extLst>
          </p:cNvPr>
          <p:cNvSpPr txBox="1"/>
          <p:nvPr/>
        </p:nvSpPr>
        <p:spPr>
          <a:xfrm>
            <a:off x="7848601" y="4568133"/>
            <a:ext cx="44740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/>
              <a:t>Modify to different caverns…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/>
              <a:t>… starting with cuboids / cylinders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/>
              <a:t> crosscheck of analytical results</a:t>
            </a:r>
          </a:p>
        </p:txBody>
      </p:sp>
    </p:spTree>
    <p:extLst>
      <p:ext uri="{BB962C8B-B14F-4D97-AF65-F5344CB8AC3E}">
        <p14:creationId xmlns:p14="http://schemas.microsoft.com/office/powerpoint/2010/main" val="3298347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20">
            <a:extLst>
              <a:ext uri="{FF2B5EF4-FFF2-40B4-BE49-F238E27FC236}">
                <a16:creationId xmlns:a16="http://schemas.microsoft.com/office/drawing/2014/main" id="{F9538882-3F29-B6C5-737A-537C76B4800B}"/>
              </a:ext>
            </a:extLst>
          </p:cNvPr>
          <p:cNvSpPr/>
          <p:nvPr/>
        </p:nvSpPr>
        <p:spPr>
          <a:xfrm>
            <a:off x="8594272" y="3848491"/>
            <a:ext cx="3483427" cy="1556266"/>
          </a:xfrm>
          <a:prstGeom prst="rect">
            <a:avLst/>
          </a:prstGeom>
          <a:solidFill>
            <a:srgbClr val="EF0C4D">
              <a:alpha val="5000"/>
            </a:srgbClr>
          </a:solidFill>
          <a:ln w="108000">
            <a:solidFill>
              <a:srgbClr val="EF0C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v-SE">
              <a:solidFill>
                <a:srgbClr val="EF0C4D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C790EA-F0C4-5BFB-832D-9E6E1ED4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Remider</a:t>
            </a:r>
            <a:r>
              <a:rPr lang="en-US" dirty="0"/>
              <a:t>: Homogenous full space with spherical cavern (mirror at center)</a:t>
            </a:r>
          </a:p>
        </p:txBody>
      </p:sp>
      <p:pic>
        <p:nvPicPr>
          <p:cNvPr id="4" name="Picture 3" descr="\documentclass{article}&#10;\usepackage{amsmath}&#10;\usepackage{amssymb}&#10;\usepackage{xcolor}&#10;&#10;&#10;\pagestyle{empty}&#10;\begin{document}&#10;&#10;$$ \delta \vec a = \frac{4 \pi}{3} G \rho_0  \left ( (+2 \cdot \vec \xi_P) + (-1 \cdot \vec \xi_S) \right) $$&#10;&#10;&#10;\end{document}" title="IguanaTex Picture Display">
            <a:extLst>
              <a:ext uri="{FF2B5EF4-FFF2-40B4-BE49-F238E27FC236}">
                <a16:creationId xmlns:a16="http://schemas.microsoft.com/office/drawing/2014/main" id="{3E8CB3E2-6157-80DB-D008-394C3B12002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6" y="4116284"/>
            <a:ext cx="6605035" cy="880259"/>
          </a:xfrm>
          <a:prstGeom prst="rect">
            <a:avLst/>
          </a:prstGeom>
        </p:spPr>
      </p:pic>
      <p:pic>
        <p:nvPicPr>
          <p:cNvPr id="10" name="Picture 9" descr="\documentclass{article}&#10;\usepackage{amsmath}&#10;\usepackage{amssymb}&#10;\usepackage{bbold}&#10;\pagestyle{empty}&#10;&#10;\newcommand{\drm}{\mathrm{d}}&#10;\newcommand{\umat}[1]{\underline{\underline{#1}}}&#10;&#10;\begin{document}&#10;&#10;&#10;\begin{align*}&#10;\delta \vec{a}_{\mathrm{Surface}}(\vec 0,t)&#10; = \delta \vec{a}_{\mathrm{low}}^{\mathrm{SCA}}(\vec 0,t)&#10;&amp;= -\frac{4 \pi}{3} G \rho_0 ~\umat{C}_{\mathrm{low}}^{\mathrm{SCA}} ~ \vec\xi_0(t) \quad \text{with} \quad \umat{C}_{\mathrm{low}}^{\mathrm{SCA}}=\mathbb{1}&#10;\end{align*}&#10;&#10;\end{document}" title="IguanaTex Picture Display">
            <a:extLst>
              <a:ext uri="{FF2B5EF4-FFF2-40B4-BE49-F238E27FC236}">
                <a16:creationId xmlns:a16="http://schemas.microsoft.com/office/drawing/2014/main" id="{12A58619-F949-D832-1A49-10D5C246592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050" y="2285070"/>
            <a:ext cx="6336478" cy="431427"/>
          </a:xfrm>
          <a:prstGeom prst="rect">
            <a:avLst/>
          </a:prstGeom>
        </p:spPr>
      </p:pic>
      <p:pic>
        <p:nvPicPr>
          <p:cNvPr id="28" name="Picture 27" descr="\documentclass{article}&#10;\usepackage{amsmath}&#10;\usepackage{amssymb}&#10;\usepackage{bbold}&#10;&#10;\pagestyle{empty}&#10;&#10;\newcommand{\drm}{\mathrm{d}}&#10;\newcommand{\umat}[1]{\underline{\underline{#1}}}&#10;&#10;\begin{document}&#10;&#10;&#10;\begin{align*}&#10;\delta \vec{a}_{\mathrm{Volume}}(\vec 0,t)&#10;&amp;= \delta \vec{a}^{\mathrm{full}}(\vec 0,t) = -\frac{4 \pi}{3} G \rho_0 ~\umat{C}^{\mathrm{full}} ~ \vec\xi_0(t) \quad \text{with} \quad \umat{C}^{\mathrm{full}} = -3 \cdot  \mathbb{1}&#10;\end{align*}&#10;&#10;\end{document}" title="IguanaTex Picture Display">
            <a:extLst>
              <a:ext uri="{FF2B5EF4-FFF2-40B4-BE49-F238E27FC236}">
                <a16:creationId xmlns:a16="http://schemas.microsoft.com/office/drawing/2014/main" id="{E1DDCB8A-E694-EF53-5FA4-868035E949D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100" y="2967990"/>
            <a:ext cx="6476232" cy="43142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F3E2D4-D8B9-4F7D-23B0-845C85149B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3999" y="899797"/>
            <a:ext cx="7965343" cy="306804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homogenous full space with spherical cavern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 typical standard case for analytical NN models of so-called body waves (e.g. currently used for the ET noise budget)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rather simple and exact analytical expressions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coupling matrices, are all </a:t>
            </a:r>
            <a:r>
              <a:rPr lang="en-US" b="1" dirty="0">
                <a:solidFill>
                  <a:schemeClr val="tx1"/>
                </a:solidFill>
              </a:rPr>
              <a:t>unit matrices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very simple expression in the limit of full space and small spherical caverns: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7175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17550" lvl="1" indent="-285750">
              <a:buFont typeface="Arial" panose="020B0604020202020204" pitchFamily="34" charset="0"/>
              <a:buChar char="•"/>
            </a:pPr>
            <a:r>
              <a:rPr lang="en-US" dirty="0"/>
              <a:t>acceleration response in full space is flat in frequency domain: </a:t>
            </a:r>
          </a:p>
          <a:p>
            <a:pPr marL="7175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double integration to convert from acceleration to mirror displacement</a:t>
            </a:r>
          </a:p>
          <a:p>
            <a:pPr marL="7175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strain NN is quadratically suppressed with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173A9D-9A53-4436-39C7-7CB0B0726B89}"/>
              </a:ext>
            </a:extLst>
          </p:cNvPr>
          <p:cNvSpPr txBox="1"/>
          <p:nvPr/>
        </p:nvSpPr>
        <p:spPr>
          <a:xfrm>
            <a:off x="8594272" y="3848491"/>
            <a:ext cx="35977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Some analytical terms (spherical </a:t>
            </a:r>
            <a:r>
              <a:rPr lang="en-US" dirty="0" err="1"/>
              <a:t>bessel</a:t>
            </a:r>
            <a:r>
              <a:rPr lang="en-US" dirty="0"/>
              <a:t> functions) are</a:t>
            </a:r>
            <a:r>
              <a:rPr lang="en-US" dirty="0">
                <a:solidFill>
                  <a:schemeClr val="tx1"/>
                </a:solidFill>
              </a:rPr>
              <a:t> helpful to “correct” for effects of “small” integration volume…</a:t>
            </a:r>
          </a:p>
          <a:p>
            <a:r>
              <a:rPr lang="en-US" dirty="0">
                <a:solidFill>
                  <a:schemeClr val="tx1"/>
                </a:solidFill>
              </a:rPr>
              <a:t>(to isolate interesting NN effects)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4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E9DF-8C36-1F98-BBCB-052CF700B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Reminder: NN coupling for arbitrary caverns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771A9-25AA-4147-A0CA-1DF868282A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3117" y="899797"/>
            <a:ext cx="11425767" cy="4945831"/>
          </a:xfrm>
        </p:spPr>
        <p:txBody>
          <a:bodyPr/>
          <a:lstStyle/>
          <a:p>
            <a:endParaRPr lang="en-US" noProof="0" dirty="0"/>
          </a:p>
          <a:p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tx1"/>
                </a:solidFill>
              </a:rPr>
              <a:t>Starting with the surface formulation of NN: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noProof="0" dirty="0">
              <a:solidFill>
                <a:schemeClr val="tx1"/>
              </a:solidFill>
            </a:endParaRPr>
          </a:p>
          <a:p>
            <a:endParaRPr lang="en-US" noProof="0" dirty="0">
              <a:solidFill>
                <a:schemeClr val="tx1"/>
              </a:solidFill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mall </a:t>
            </a:r>
            <a:r>
              <a:rPr lang="en-US" dirty="0">
                <a:solidFill>
                  <a:prstClr val="black"/>
                </a:solidFill>
                <a:cs typeface="+mn-cs"/>
              </a:rPr>
              <a:t>C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avern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Approximation (SCA)</a:t>
            </a:r>
            <a:r>
              <a:rPr lang="en-US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dirty="0">
                <a:solidFill>
                  <a:prstClr val="black"/>
                </a:solidFill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constant displacement vector can be used…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>
              <a:solidFill>
                <a:prstClr val="black"/>
              </a:solidFill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>
              <a:solidFill>
                <a:prstClr val="black"/>
              </a:solidFill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>
              <a:solidFill>
                <a:prstClr val="black"/>
              </a:solidFill>
              <a:cs typeface="+mn-cs"/>
            </a:endParaRPr>
          </a:p>
          <a:p>
            <a:pPr marL="285750" indent="-285750" defTabSz="914400" eaLnBrk="0" hangingPunct="0">
              <a:buClr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sym typeface="Wingdings" panose="05000000000000000000" pitchFamily="2" charset="2"/>
              </a:rPr>
              <a:t>This can of course be extended to the next orders  </a:t>
            </a:r>
            <a:r>
              <a:rPr lang="en-US" b="1" dirty="0">
                <a:solidFill>
                  <a:prstClr val="black"/>
                </a:solidFill>
              </a:rPr>
              <a:t>no constant displacement vector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\documentclass{article}&#10;\usepackage{amsmath}&#10;\pagestyle{empty}&#10;\begin{document}&#10;&#10;&#10;&#10;\begin{align*}&#10;\delta \vec{a}_{\mathrm{low}}(\vec r_0,t)&#10;&amp;= G\rho_0 \int \mathrm{d}S \;(\vec n(\vec r)\cdot\vec\xi(\vec r,t))\,&#10;\frac{\vec r-\vec r_0}{|\vec r-\vec r_0|^3}&#10;\end{align*}&#10;&#10;&#10;&#10;\end{document}" title="IguanaTex Picture Display">
            <a:extLst>
              <a:ext uri="{FF2B5EF4-FFF2-40B4-BE49-F238E27FC236}">
                <a16:creationId xmlns:a16="http://schemas.microsoft.com/office/drawing/2014/main" id="{E1BDDF72-8E2E-06AF-1D51-85D13AA3E3B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243" y="1286798"/>
            <a:ext cx="5766240" cy="658041"/>
          </a:xfrm>
          <a:prstGeom prst="rect">
            <a:avLst/>
          </a:prstGeom>
        </p:spPr>
      </p:pic>
      <p:pic>
        <p:nvPicPr>
          <p:cNvPr id="5" name="Picture 4" descr="\documentclass{article}&#10;\usepackage{amsmath}&#10;\usepackage{amssymb}&#10;\pagestyle{empty}&#10;&#10;\newcommand{\drm}{\mathrm{d}}&#10;\newcommand{\umat}[1]{\underline{\underline{#1}}}&#10;&#10;\begin{document}&#10;&#10;&#10;\begin{align*}&#10;\delta \vec{a}_{\mathrm{low}}^{\mathrm{SCA}}(\vec 0,t) &#10;&amp;= -\frac{4 \pi}{3} G \rho_0 ~\umat{C}_{\mathrm{low}}^{\mathrm{SCA}} ~ \vec\xi_0(t) \quad \text{with $\umat{C}_{\mathrm{low}}^{\mathrm{SCA}}$ as some frequency independent $3 \times 3$ matrix}&#10;\end{align*}&#10;&#10;\end{document}" title="IguanaTex Picture Display">
            <a:extLst>
              <a:ext uri="{FF2B5EF4-FFF2-40B4-BE49-F238E27FC236}">
                <a16:creationId xmlns:a16="http://schemas.microsoft.com/office/drawing/2014/main" id="{E272CBC4-4949-9AEE-F71D-B96E39B3D2B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6" y="3144478"/>
            <a:ext cx="10237080" cy="521508"/>
          </a:xfrm>
          <a:prstGeom prst="rect">
            <a:avLst/>
          </a:prstGeom>
        </p:spPr>
      </p:pic>
      <p:pic>
        <p:nvPicPr>
          <p:cNvPr id="9" name="Picture 8" descr="\documentclass{article}&#10;\usepackage{amsmath}&#10;\usepackage{amssymb}&#10;\pagestyle{empty}&#10;&#10;\newcommand{\drm}{\mathrm{d}}&#10;\newcommand{\umat}[1]{\underline{\underline{#1}}}&#10;&#10;\begin{document}&#10;&#10;&#10;\begin{align*}&#10;\delta \vec{a}(\vec 0,t) &#10;&amp;= -\frac{4 \pi}{3} G \rho_0 ~ [ \umat{C}^{\mathcal{O} (k^0)} + \umat{C}^{\mathcal{O} (k^2)} + ...]   ~ \vec\xi_0(t) \quad &#10;\end{align*}&#10;&#10;\end{document}" title="IguanaTex Picture Display">
            <a:extLst>
              <a:ext uri="{FF2B5EF4-FFF2-40B4-BE49-F238E27FC236}">
                <a16:creationId xmlns:a16="http://schemas.microsoft.com/office/drawing/2014/main" id="{2CE94796-A93F-03B1-06BD-E8578E3ACD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6" y="4879916"/>
            <a:ext cx="5204116" cy="52150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$&#10;\vec \xi_{P,S,0} \, e^{i\vec k\cdot \vec r}&#10;\approx&#10;\vec \xi_{P,S,0}&#10;\left(&#10;1+i\,\vec k\cdot \vec r-\frac{(\vec k\cdot \vec r)^2}{2} + \dots&#10;\right)&#10;$$&#10;&#10;&#10;\end{document}" title="IguanaTex Picture Display">
            <a:extLst>
              <a:ext uri="{FF2B5EF4-FFF2-40B4-BE49-F238E27FC236}">
                <a16:creationId xmlns:a16="http://schemas.microsoft.com/office/drawing/2014/main" id="{BDFD4D34-79C0-8A66-E762-9D9E1380D44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41" y="4816521"/>
            <a:ext cx="4452434" cy="64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35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FBD672-B1E4-708D-8F03-5E9F542A3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0"/>
            <a:ext cx="11321142" cy="3144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AC1B7B-9531-7F64-1DD3-F3B0A6607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7" y="2798624"/>
            <a:ext cx="11321143" cy="314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9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ECF0-A355-E1BA-5FDF-BADB5BEB0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Sphere and Cuboid Geometry used for the next two slides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1517E-CC99-77E3-D029-309DA926A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49" y="870924"/>
            <a:ext cx="4736079" cy="5105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9A87E5-8FA4-05B6-FCF0-EABA42FDE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71" y="870924"/>
            <a:ext cx="5029199" cy="500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41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5CF888-3401-0428-E950-9B351844D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00" y="862566"/>
            <a:ext cx="5247675" cy="43108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6EDFF-0D5E-24A4-7529-BEE3AC0F6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ANNA results for the spherical cavern (for P- and S- wave example) in homogenous medium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597C54-DC46-C64D-6204-31EB8CB30DB7}"/>
              </a:ext>
            </a:extLst>
          </p:cNvPr>
          <p:cNvSpPr txBox="1"/>
          <p:nvPr/>
        </p:nvSpPr>
        <p:spPr>
          <a:xfrm>
            <a:off x="7301148" y="5173407"/>
            <a:ext cx="50984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Isolating the quadratic order cavern effects</a:t>
            </a:r>
          </a:p>
          <a:p>
            <a:r>
              <a:rPr lang="en-US" sz="1600" dirty="0"/>
              <a:t>(after subtraction of known outer integration terms)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9E0E12-0C41-7ACC-EAA6-3C03AE818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09" y="941605"/>
            <a:ext cx="6773224" cy="501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2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F530D-CA3B-6D95-05A3-EA3CAC77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ANNA results for the cuboid cavern (for P- and S- wave example) in homogenous medium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4A9FD-FBAD-1CA8-51B4-1EEB78FD7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r="4010" b="3555"/>
          <a:stretch>
            <a:fillRect/>
          </a:stretch>
        </p:blipFill>
        <p:spPr>
          <a:xfrm>
            <a:off x="6498771" y="888520"/>
            <a:ext cx="5556619" cy="45998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80A129-709D-2C22-FCF8-EB8CC65C5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8520"/>
            <a:ext cx="6422572" cy="46087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0FD8F1-CB23-FB02-6B3E-82962F7B7687}"/>
              </a:ext>
            </a:extLst>
          </p:cNvPr>
          <p:cNvSpPr txBox="1"/>
          <p:nvPr/>
        </p:nvSpPr>
        <p:spPr>
          <a:xfrm>
            <a:off x="6956948" y="5384705"/>
            <a:ext cx="50984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Isolating the quadratic order cavern effects</a:t>
            </a:r>
          </a:p>
          <a:p>
            <a:r>
              <a:rPr lang="en-US" sz="1600" dirty="0"/>
              <a:t>(after subtraction of known outer integration terms)</a:t>
            </a:r>
          </a:p>
        </p:txBody>
      </p:sp>
      <p:pic>
        <p:nvPicPr>
          <p:cNvPr id="6" name="Picture 5" descr="\documentclass{article}&#10;\usepackage{amsmath}&#10;\pagestyle{empty}&#10;\begin{document}&#10;&#10;$$\delta a_{z,P} =   G \rho_0 \cdot \left[ (-8 c_{BHL}  )  + ( \alpha_P R^2_{BHL,P} \, k_P^2 ) \right]  \xi_P \cdot e_{\xi P,z}  $$&#10;$$\delta a_{z,S} =   G \rho_0 \cdot \left[ (-8 c_{BHL}  )  + ( \alpha_S R^2_{BHL,S} \, k_S^2 ) \right]  \xi_S \cdot e_{\xi S,z}  $$&#10;&#10;&#10;&#10;\end{document}" title="IguanaTex Picture Display">
            <a:extLst>
              <a:ext uri="{FF2B5EF4-FFF2-40B4-BE49-F238E27FC236}">
                <a16:creationId xmlns:a16="http://schemas.microsoft.com/office/drawing/2014/main" id="{4037A05F-FB7D-44DB-BA55-57FB245379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15" y="1175478"/>
            <a:ext cx="3438736" cy="4682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ECAF12-713E-90C6-325B-2F0C76146733}"/>
              </a:ext>
            </a:extLst>
          </p:cNvPr>
          <p:cNvSpPr txBox="1"/>
          <p:nvPr/>
        </p:nvSpPr>
        <p:spPr>
          <a:xfrm>
            <a:off x="206829" y="5384705"/>
            <a:ext cx="6291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Cavern wall NN for S-waves reduced by approx. one order of magnitude, for P-waves NN is increased by approx. 50%  </a:t>
            </a:r>
          </a:p>
        </p:txBody>
      </p:sp>
    </p:spTree>
    <p:extLst>
      <p:ext uri="{BB962C8B-B14F-4D97-AF65-F5344CB8AC3E}">
        <p14:creationId xmlns:p14="http://schemas.microsoft.com/office/powerpoint/2010/main" val="357253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DE51B-3A4D-1F6A-9CD9-261B0F0B0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F41E6-8FC8-A0AD-6785-4D39498DE0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93F049-D7B1-6558-D5C9-26092B7F8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7" y="0"/>
            <a:ext cx="11141528" cy="3094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AF7492-29BA-59C8-06E7-775E39885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7" y="3015734"/>
            <a:ext cx="10918371" cy="303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455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2500"/>
  <p:tag name="ORIGINALHEIGHT" val=" 534.6832"/>
  <p:tag name="ORIGINALWIDTH" val=" 4011.999"/>
  <p:tag name="OUTPUTTYPE" val="PNG"/>
  <p:tag name="IGUANATEXVERSION" val="162"/>
  <p:tag name="LATEXADDIN" val="\documentclass{article}&#10;\usepackage{amsmath}&#10;\usepackage{amssymb}&#10;\usepackage{xcolor}&#10;&#10;&#10;\pagestyle{empty}&#10;\begin{document}&#10;&#10;$$ \delta \vec a = \frac{4 \pi}{3} G \rho_0  \left ( (+2 \cdot \vec \xi_P) + (-1 \cdot \vec \xi_S) \right) $$&#10;&#10;&#10;\end{document}"/>
  <p:tag name="IGUANATEXSIZE" val="18"/>
  <p:tag name="IGUANATEXCURSOR" val="222"/>
  <p:tag name="TRANSPARENCY" val="True"/>
  <p:tag name="CHOOSECOLOR" val="False"/>
  <p:tag name="COLORHEX" val="000000"/>
  <p:tag name="LATEXENGINEID" val="0"/>
  <p:tag name="TEMPFOLDER" val=".\temp\"/>
  <p:tag name="LATEXFORMHEIGHT" val=" 320"/>
  <p:tag name="LATEXFORMWIDTH" val=" 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2500"/>
  <p:tag name="ORIGINALHEIGHT" val=" 534.6832"/>
  <p:tag name="ORIGINALWIDTH" val=" 7853.018"/>
  <p:tag name="OUTPUTTYPE" val="PNG"/>
  <p:tag name="IGUANATEXVERSION" val="162"/>
  <p:tag name="LATEXADDIN" val="\documentclass{article}&#10;\usepackage{amsmath}&#10;\usepackage{amssymb}&#10;\usepackage{bbold}&#10;\pagestyle{empty}&#10;&#10;\newcommand{\drm}{\mathrm{d}}&#10;\newcommand{\umat}[1]{\underline{\underline{#1}}}&#10;&#10;\begin{document}&#10;&#10;&#10;\begin{align*}&#10;\delta \vec{a}_{\mathrm{Surface}}(\vec 0,t)&#10; = \delta \vec{a}_{\mathrm{low}}^{\mathrm{SCA}}(\vec 0,t)&#10;&amp;= -\frac{4 \pi}{3} G \rho_0 ~\umat{C}_{\mathrm{low}}^{\mathrm{SCA}} ~ \vec\xi_0(t) \quad \text{with} \quad \umat{C}_{\mathrm{low}}^{\mathrm{SCA}}=\mathbb{1}&#10;\end{align*}&#10;&#10;\end{document}"/>
  <p:tag name="IGUANATEXSIZE" val="20"/>
  <p:tag name="IGUANATEXCURSOR" val="84"/>
  <p:tag name="TRANSPARENCY" val="True"/>
  <p:tag name="CHOOSECOLOR" val="False"/>
  <p:tag name="COLORHEX" val="000000"/>
  <p:tag name="LATEXENGINEID" val="0"/>
  <p:tag name="TEMPFOLDER" val=".\temp\"/>
  <p:tag name="LATEXFORMHEIGHT" val=" 320"/>
  <p:tag name="LATEXFORMWIDTH" val=" 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2500"/>
  <p:tag name="ORIGINALHEIGHT" val=" 534.6832"/>
  <p:tag name="ORIGINALWIDTH" val=" 8026.246"/>
  <p:tag name="OUTPUTTYPE" val="PNG"/>
  <p:tag name="IGUANATEXVERSION" val="162"/>
  <p:tag name="LATEXADDIN" val="\documentclass{article}&#10;\usepackage{amsmath}&#10;\usepackage{amssymb}&#10;\usepackage{bbold}&#10;&#10;\pagestyle{empty}&#10;&#10;\newcommand{\drm}{\mathrm{d}}&#10;\newcommand{\umat}[1]{\underline{\underline{#1}}}&#10;&#10;\begin{document}&#10;&#10;&#10;\begin{align*}&#10;\delta \vec{a}_{\mathrm{Volume}}(\vec 0,t)&#10;&amp;= \delta \vec{a}^{\mathrm{full}}(\vec 0,t) = -\frac{4 \pi}{3} G \rho_0 ~\umat{C}^{\mathrm{full}} ~ \vec\xi_0(t) \quad \text{with} \quad \umat{C}^{\mathrm{full}} = -3 \cdot  \mathbb{1}&#10;\end{align*}&#10;&#10;\end{document}"/>
  <p:tag name="IGUANATEXSIZE" val="20"/>
  <p:tag name="IGUANATEXCURSOR" val="358"/>
  <p:tag name="TRANSPARENCY" val="True"/>
  <p:tag name="CHOOSECOLOR" val="False"/>
  <p:tag name="COLORHEX" val="000000"/>
  <p:tag name="LATEXENGINEID" val="0"/>
  <p:tag name="TEMPFOLDER" val=".\temp\"/>
  <p:tag name="LATEXFORMHEIGHT" val=" 320"/>
  <p:tag name="LATEXFORMWIDTH" val=" 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2500"/>
  <p:tag name="ORIGINALHEIGHT" val=" 603.6746"/>
  <p:tag name="ORIGINALWIDTH" val=" 5289.839"/>
  <p:tag name="OUTPUTTYPE" val="PNG"/>
  <p:tag name="IGUANATEXVERSION" val="162"/>
  <p:tag name="LATEXADDIN" val="\documentclass{article}&#10;\usepackage{amsmath}&#10;\pagestyle{empty}&#10;\begin{document}&#10;&#10;&#10;&#10;\begin{align*}&#10;\delta \vec{a}_{\mathrm{low}}(\vec r_0,t)&#10;&amp;= G\rho_0 \int \mathrm{d}S \;(\vec n(\vec r)\cdot\vec\xi(\vec r,t))\,&#10;\frac{\vec r-\vec r_0}{|\vec r-\vec r_0|^3}&#10;\end{align*}&#10;&#10;&#10;&#10;\end{document}"/>
  <p:tag name="IGUANATEXSIZE" val="18"/>
  <p:tag name="IGUANATEXCURSOR" val="254"/>
  <p:tag name="TRANSPARENCY" val="True"/>
  <p:tag name="CHOOSECOLOR" val="False"/>
  <p:tag name="COLORHEX" val="000000"/>
  <p:tag name="LATEXENGINEID" val="0"/>
  <p:tag name="TEMPFOLDER" val=".\temp\"/>
  <p:tag name="LATEXFORMHEIGHT" val=" 320"/>
  <p:tag name="LATEXFORMWIDTH" val=" 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2500"/>
  <p:tag name="ORIGINALHEIGHT" val=" 534.6832"/>
  <p:tag name="ORIGINALWIDTH" val=" 10495.69"/>
  <p:tag name="OUTPUTTYPE" val="PNG"/>
  <p:tag name="IGUANATEXVERSION" val="162"/>
  <p:tag name="LATEXADDIN" val="\documentclass{article}&#10;\usepackage{amsmath}&#10;\usepackage{amssymb}&#10;\pagestyle{empty}&#10;&#10;\newcommand{\drm}{\mathrm{d}}&#10;\newcommand{\umat}[1]{\underline{\underline{#1}}}&#10;&#10;\begin{document}&#10;&#10;&#10;\begin{align*}&#10;\delta \vec{a}_{\mathrm{low}}^{\mathrm{SCA}}(\vec 0,t) &#10;&amp;= -\frac{4 \pi}{3} G \rho_0 ~\umat{C}_{\mathrm{low}}^{\mathrm{SCA}} ~ \vec\xi_0(t) \quad \text{with $\umat{C}_{\mathrm{low}}^{\mathrm{SCA}}$ as some frequency independent $3 \times 3$ matrix}&#10;\end{align*}&#10;&#10;\end{document}"/>
  <p:tag name="IGUANATEXSIZE" val="20"/>
  <p:tag name="IGUANATEXCURSOR" val="255"/>
  <p:tag name="TRANSPARENCY" val="True"/>
  <p:tag name="CHOOSECOLOR" val="False"/>
  <p:tag name="COLORHEX" val="000000"/>
  <p:tag name="LATEXENGINEID" val="0"/>
  <p:tag name="TEMPFOLDER" val=".\temp\"/>
  <p:tag name="LATEXFORMHEIGHT" val=" 320"/>
  <p:tag name="LATEXFORMWIDTH" val=" 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2500"/>
  <p:tag name="ORIGINALHEIGHT" val=" 534.6832"/>
  <p:tag name="ORIGINALWIDTH" val=" 5335.583"/>
  <p:tag name="OUTPUTTYPE" val="PNG"/>
  <p:tag name="IGUANATEXVERSION" val="162"/>
  <p:tag name="LATEXADDIN" val="\documentclass{article}&#10;\usepackage{amsmath}&#10;\usepackage{amssymb}&#10;\pagestyle{empty}&#10;&#10;\newcommand{\drm}{\mathrm{d}}&#10;\newcommand{\umat}[1]{\underline{\underline{#1}}}&#10;&#10;\begin{document}&#10;&#10;&#10;\begin{align*}&#10;\delta \vec{a}(\vec 0,t) &#10;&amp;= -\frac{4 \pi}{3} G \rho_0 ~ [ \umat{C}^{\mathcal{O} (k^0)} + \umat{C}^{\mathcal{O} (k^2)} + ...]   ~ \vec\xi_0(t) \quad &#10;\end{align*}&#10;&#10;\end{document}"/>
  <p:tag name="IGUANATEXSIZE" val="20"/>
  <p:tag name="IGUANATEXCURSOR" val="299"/>
  <p:tag name="TRANSPARENCY" val="True"/>
  <p:tag name="CHOOSECOLOR" val="False"/>
  <p:tag name="COLORHEX" val="000000"/>
  <p:tag name="LATEXENGINEID" val="0"/>
  <p:tag name="TEMPFOLDER" val=".\temp\"/>
  <p:tag name="LATEXFORMHEIGHT" val=" 320"/>
  <p:tag name="LATEXFORMWIDTH" val=" 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2500"/>
  <p:tag name="ORIGINALHEIGHT" val=" 777.6528"/>
  <p:tag name="ORIGINALWIDTH" val=" 5340.832"/>
  <p:tag name="OUTPUTTYPE" val="PNG"/>
  <p:tag name="IGUANATEXVERSION" val="162"/>
  <p:tag name="LATEXADDIN" val="\documentclass{article}&#10;\usepackage{amsmath}&#10;\pagestyle{empty}&#10;\begin{document}&#10;&#10;$$&#10;\vec \xi_{P,S,0} \, e^{i\vec k\cdot \vec r}&#10;\approx&#10;\vec \xi_{P,S,0}&#10;\left(&#10;1+i\,\vec k\cdot \vec r-\frac{(\vec k\cdot \vec r)^2}{2} + \dots&#10;\right)&#10;$$&#10;&#10;&#10;\end{document}"/>
  <p:tag name="IGUANATEXSIZE" val="20"/>
  <p:tag name="IGUANATEXCURSOR" val="232"/>
  <p:tag name="TRANSPARENCY" val="True"/>
  <p:tag name="CHOOSECOLOR" val="False"/>
  <p:tag name="COLORHEX" val="000000"/>
  <p:tag name="LATEXENGINEID" val="0"/>
  <p:tag name="TEMPFOLDER" val=".\temp\"/>
  <p:tag name="LATEXFORMHEIGHT" val=" 320"/>
  <p:tag name="LATEXFORMWIDTH" val=" 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2500"/>
  <p:tag name="ORIGINALHEIGHT" val=" 831.6461"/>
  <p:tag name="ORIGINALWIDTH" val=" 6107.236"/>
  <p:tag name="OUTPUTTYPE" val="PNG"/>
  <p:tag name="IGUANATEXVERSION" val="162"/>
  <p:tag name="LATEXADDIN" val="\documentclass{article}&#10;\usepackage{amsmath}&#10;\pagestyle{empty}&#10;\begin{document}&#10;&#10;$$\delta a_{z,P} =   G \rho_0 \cdot \left[ (-8 c_{BHL}  )  + ( \alpha_P R^2_{BHL,P} \, k_P^2 ) \right]  \xi_P \cdot e_{\xi P,z}  $$&#10;$$\delta a_{z,S} =   G \rho_0 \cdot \left[ (-8 c_{BHL}  )  + ( \alpha_S R^2_{BHL,S} \, k_S^2 ) \right]  \xi_S \cdot e_{\xi S,z}  $$&#10;&#10;&#10;&#10;\end{document}"/>
  <p:tag name="IGUANATEXSIZE" val="18"/>
  <p:tag name="IGUANATEXCURSOR" val="345"/>
  <p:tag name="TRANSPARENCY" val="True"/>
  <p:tag name="CHOOSECOLOR" val="False"/>
  <p:tag name="COLORHEX" val="000000"/>
  <p:tag name="LATEXENGINEID" val="0"/>
  <p:tag name="TEMPFOLDER" val=".\temp\"/>
  <p:tag name="LATEXFORMHEIGHT" val=" 320"/>
  <p:tag name="LATEXFORMWIDTH" val=" 385"/>
  <p:tag name="LATEXFORMWRAP" val="True"/>
  <p:tag name="BITMAPVECTOR" val="0"/>
</p:tagLst>
</file>

<file path=ppt/theme/theme1.xml><?xml version="1.0" encoding="utf-8"?>
<a:theme xmlns:a="http://schemas.openxmlformats.org/drawingml/2006/main" name="140715_Powerpointvorlage_institute">
  <a:themeElements>
    <a:clrScheme name="RWTH Farben">
      <a:dk1>
        <a:sysClr val="windowText" lastClr="000000"/>
      </a:dk1>
      <a:lt1>
        <a:sysClr val="window" lastClr="FFFFFF"/>
      </a:lt1>
      <a:dk2>
        <a:srgbClr val="00549F"/>
      </a:dk2>
      <a:lt2>
        <a:srgbClr val="8EBAE5"/>
      </a:lt2>
      <a:accent1>
        <a:srgbClr val="006165"/>
      </a:accent1>
      <a:accent2>
        <a:srgbClr val="0098A1"/>
      </a:accent2>
      <a:accent3>
        <a:srgbClr val="57AB27"/>
      </a:accent3>
      <a:accent4>
        <a:srgbClr val="BDCD00"/>
      </a:accent4>
      <a:accent5>
        <a:srgbClr val="F6A800"/>
      </a:accent5>
      <a:accent6>
        <a:srgbClr val="CC071E"/>
      </a:accent6>
      <a:hlink>
        <a:srgbClr val="612158"/>
      </a:hlink>
      <a:folHlink>
        <a:srgbClr val="7A6F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Master_RWTH_Institute_addin.potm" id="{0837BC49-7264-48C2-AAF5-DCA3DFDD7462}" vid="{6CDB8236-988B-4A45-A262-D5656478FE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Präsentation_Master_RWTH_Institute_ohne_addin-pot</Template>
  <TotalTime>0</TotalTime>
  <Words>529</Words>
  <Application>Microsoft Office PowerPoint</Application>
  <PresentationFormat>Widescreen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Wingdings</vt:lpstr>
      <vt:lpstr>140715_Powerpointvorlage_institute</vt:lpstr>
      <vt:lpstr>Cavern Newtonian Noise Calculations with ANNA</vt:lpstr>
      <vt:lpstr>ANNA Newtonian Noise Analysis</vt:lpstr>
      <vt:lpstr>Remider: Homogenous full space with spherical cavern (mirror at center)</vt:lpstr>
      <vt:lpstr>Reminder: NN coupling for arbitrary caverns</vt:lpstr>
      <vt:lpstr>PowerPoint Presentation</vt:lpstr>
      <vt:lpstr>Comparison of Sphere and Cuboid Geometry used for the next two slides</vt:lpstr>
      <vt:lpstr>ANNA results for the spherical cavern (for P- and S- wave example) in homogenous medium</vt:lpstr>
      <vt:lpstr>ANNA results for the cuboid cavern (for P- and S- wave example) in homogenous medium</vt:lpstr>
      <vt:lpstr>PowerPoint Presentation</vt:lpstr>
      <vt:lpstr>PowerPoint Presentation</vt:lpstr>
      <vt:lpstr>Summary and Outlook</vt:lpstr>
    </vt:vector>
  </TitlesOfParts>
  <Company>RWTH Aachen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Robert</dc:creator>
  <cp:lastModifiedBy>Valentin Tempel</cp:lastModifiedBy>
  <cp:revision>190</cp:revision>
  <dcterms:created xsi:type="dcterms:W3CDTF">2020-04-17T08:43:44Z</dcterms:created>
  <dcterms:modified xsi:type="dcterms:W3CDTF">2026-03-24T14:22:11Z</dcterms:modified>
</cp:coreProperties>
</file>