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0" y="2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D4532-5950-45CB-AB4A-7E8CE93AF472}" type="datetimeFigureOut">
              <a:rPr lang="en-BE" smtClean="0"/>
              <a:t>08/02/2026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AEEF4-2441-4669-BB0E-8E8F562FE44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506843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701F2-E9A8-B450-2E1A-41898C60F8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7E7404-066F-A65D-5249-4CE671F845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ACBC0-2C8E-0BD6-4CD2-9178EA36C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4166B-164F-4040-8A04-645D4E873327}" type="datetime8">
              <a:rPr lang="en-BE" smtClean="0"/>
              <a:t>08/02/2026 18:32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83D85-5961-DE21-4AEB-D4DED7554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ET-EMR Noise Meeting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26E0E-EA44-311B-E025-5C2797DCD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9645-938D-48AC-A57E-179D9CD1DF73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25600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94CC1-3A7A-008F-303E-0518C1F96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1245AA-EF92-9600-9CB0-A83CA1960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90A82-6215-2F2F-4292-407E94E90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7CEB-254D-495F-9F49-9C8733C2036A}" type="datetime8">
              <a:rPr lang="en-BE" smtClean="0"/>
              <a:t>08/02/2026 18:32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18C67-5ABF-FEAC-03C8-E397218BF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ET-EMR Noise Meeting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2C8D9-3DBB-F1ED-5DD5-071489BAD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9645-938D-48AC-A57E-179D9CD1DF73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92162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475A4F-25BF-EE3B-058F-0D2D1CEB1D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2301A9-DD36-8B32-F189-FBE581CE4E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18375-C908-1B89-A683-188948E0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8632A-B9C1-45B7-A386-04E8D77F82F6}" type="datetime8">
              <a:rPr lang="en-BE" smtClean="0"/>
              <a:t>08/02/2026 18:32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C74E3-0C90-CAF0-BD48-E820EEE60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ET-EMR Noise Meeting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A2F68-3D9F-11B7-0EAB-DBE0E52A9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9645-938D-48AC-A57E-179D9CD1DF73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602096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A98E8-6698-43AB-AC4B-38155C3A6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5C706-2DDD-6165-DCA1-F71ED1A71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908BE-59CC-E099-A635-1BB39E05E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161F5-8CA1-4121-9D45-4173B7D48C3D}" type="datetime8">
              <a:rPr lang="en-BE" smtClean="0"/>
              <a:t>08/02/2026 18:32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57680-405F-E803-E086-7F1A79236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ET-EMR Noise Meeting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75A98-ADA4-0ADC-D236-8ED1B92A8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9645-938D-48AC-A57E-179D9CD1DF73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779182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4E148-BCB8-7274-9CCA-C63DCF05A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000C56-A95E-DD24-E7C7-1DA746DC9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D7758-69B7-D2F2-8D91-277560FEB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DE3DF-E5D8-430E-AD84-3ECC98C41372}" type="datetime8">
              <a:rPr lang="en-BE" smtClean="0"/>
              <a:t>08/02/2026 18:32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6A22B-75EB-9780-A47A-B91FE7FE2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ET-EMR Noise Meeting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914E3-53D6-015C-1E29-ECA546FDF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9645-938D-48AC-A57E-179D9CD1DF73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88594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07423-666C-0FDF-5FCA-4345E07D4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CABBB-7CBF-B1BC-5391-02A5D17C14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53000E-8A4E-EEFF-05DF-9C55A2DB1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5FFEA-DABE-C974-F6BF-752D3EB70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D1058-C029-4D9F-A7A1-0A569115D6BD}" type="datetime8">
              <a:rPr lang="en-BE" smtClean="0"/>
              <a:t>08/02/2026 18:32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6C0B6-6BD2-B9C6-13A0-C4641B53E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ET-EMR Noise Meeting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B37261-CEDA-58B7-D4AA-811B85925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9645-938D-48AC-A57E-179D9CD1DF73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795375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BFBA3-1D28-6B87-64E2-63C07DFAA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6662E4-8DFE-033B-A674-1B3DAD777D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EB19A1-D375-BE09-9F8C-C15304ED6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4491FD-ED50-62BB-3A63-B28C71EE19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4F24F3-167E-2056-6B52-3D588A3100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AE79DC-E975-B486-8A08-B50FE2C4F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5E32-5174-4E6D-B839-713632D5BF80}" type="datetime8">
              <a:rPr lang="en-BE" smtClean="0"/>
              <a:t>08/02/2026 18:32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9FD81F-7BDC-3D15-A9AC-E59F72C3D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ET-EMR Noise Meeting</a:t>
            </a:r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3604F8-1560-D8DF-DCD3-E74B3FDA9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9645-938D-48AC-A57E-179D9CD1DF73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86777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35F27-4101-9F61-5759-4ED533513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BCC8BE-0B85-58B8-7271-916A71FA6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51F30-AA95-43C0-9231-1089E9A94352}" type="datetime8">
              <a:rPr lang="en-BE" smtClean="0"/>
              <a:t>08/02/2026 18:32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3D6546-9F9B-C526-0555-739DCF41B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ET-EMR Noise Meeting</a:t>
            </a:r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D6040F-6168-E9EE-78CB-4318F3177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9645-938D-48AC-A57E-179D9CD1DF73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77311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06E17F-DF63-F4FD-D69B-F86EBD7FD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3CBBD-D634-496E-9FDB-4457BDE038D4}" type="datetime8">
              <a:rPr lang="en-BE" smtClean="0"/>
              <a:t>08/02/2026 18:32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B1316C-7924-6CFD-DA80-9A981A34B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ET-EMR Noise Meeting</a:t>
            </a:r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7ADE4C-C6FD-3B39-4B44-F5208EF44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9645-938D-48AC-A57E-179D9CD1DF73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831287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09C4D-926F-2011-B67C-AA14D7509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B5560-9BA6-39EA-D26F-E9BC6DCC7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22BE70-6480-876A-9250-33051701EE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432561-42B2-1C7F-C1E6-44B1081F8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F1F8-963D-483B-9305-1674F38801B6}" type="datetime8">
              <a:rPr lang="en-BE" smtClean="0"/>
              <a:t>08/02/2026 18:32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FE55FA-10A7-04C0-4AA7-47656724A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ET-EMR Noise Meeting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8933D0-60DA-A3C0-7003-3C02D05CA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9645-938D-48AC-A57E-179D9CD1DF73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76511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7D134-070F-7E76-FF40-C3DCDA1EE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8A5DB8-0C79-E70B-525A-A4F5D0071D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1A2783-5645-4371-6557-427FF9740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2EA039-7CFC-0398-6243-3528A5C65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617AF-482F-4847-94DE-5257A3FD79FF}" type="datetime8">
              <a:rPr lang="en-BE" smtClean="0"/>
              <a:t>08/02/2026 18:32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7BA975-D761-DFC9-D8FA-51E802D64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ET-EMR Noise Meeting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28DC70-A7F0-956C-8670-F17E5365B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9645-938D-48AC-A57E-179D9CD1DF73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35256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3A828A-D47B-58BA-B5DC-6BA149D5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EE820-EF0D-8B11-FAC5-A4B1936F2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A909E-765F-EFCC-C850-8EBC3F294C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66867E-ED05-4FD9-9865-8349EDB034D3}" type="datetime8">
              <a:rPr lang="en-BE" smtClean="0"/>
              <a:t>08/02/2026 18:32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1984F-0462-A2C4-87DA-CC7237354C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ET-EMR Noise Meeting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1239F-B6F6-B9E2-2F27-A527E62AE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FE9645-938D-48AC-A57E-179D9CD1DF73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15408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drive.google.com/file/d/1BCpGMrclnSWSCbZc9PIBdhNV6kuba2Ju/view?usp=shari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drive.google.com/file/d/1EWLqkDn9kVw7grupA0Y5bMFpiWJSg19t/view?usp=shar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49C2F6-FFCE-A50F-B353-0A476A0D4C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US" sz="4100" dirty="0">
                <a:solidFill>
                  <a:srgbClr val="FFFFFF"/>
                </a:solidFill>
              </a:rPr>
              <a:t>pySeisNN-1D</a:t>
            </a:r>
            <a:br>
              <a:rPr lang="en-US" sz="4100" dirty="0">
                <a:solidFill>
                  <a:srgbClr val="FFFFFF"/>
                </a:solidFill>
              </a:rPr>
            </a:br>
            <a:br>
              <a:rPr lang="en-US" sz="41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An opensource tool in python and Fortran for modeling Newtonian noise in 1D layered subsurface</a:t>
            </a:r>
            <a:endParaRPr lang="en-BE" sz="24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27EC7-791F-1EC4-5DAF-6859717BD4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479652"/>
          </a:xfrm>
        </p:spPr>
        <p:txBody>
          <a:bodyPr anchor="ctr">
            <a:normAutofit/>
          </a:bodyPr>
          <a:lstStyle/>
          <a:p>
            <a:pPr algn="l"/>
            <a:r>
              <a:rPr lang="en-US"/>
              <a:t>S. Koley, M. Hadrien, F. Nguyen, M. Fays</a:t>
            </a:r>
            <a:endParaRPr lang="en-BE" dirty="0"/>
          </a:p>
        </p:txBody>
      </p:sp>
      <p:pic>
        <p:nvPicPr>
          <p:cNvPr id="4" name="Picture 3" descr="A logo with blue and green triangles&#10;&#10;AI-generated content may be incorrect.">
            <a:extLst>
              <a:ext uri="{FF2B5EF4-FFF2-40B4-BE49-F238E27FC236}">
                <a16:creationId xmlns:a16="http://schemas.microsoft.com/office/drawing/2014/main" id="{67C186BB-F0C2-4CF4-4003-31E96992CE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08" y="5637380"/>
            <a:ext cx="2621691" cy="1149038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184FD-CEF3-0F68-3DF1-812E2BA76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ET-EMR Noise Meeting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9FC91-BE52-3D9D-820D-783BED551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9645-938D-48AC-A57E-179D9CD1DF73}" type="slidenum">
              <a:rPr lang="en-BE" smtClean="0"/>
              <a:t>1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68405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2CD66C-F57E-683E-7E8E-811FFD9CA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865" y="818984"/>
            <a:ext cx="6596245" cy="32685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Validation for Rayleigh waves in homogeneous half-space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A19518-20C8-8F85-40EF-FFAEF78FB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ET-EMR Noise Meeting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F5F7E1-D724-35B3-1B30-BA719E9F6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8FE9645-938D-48AC-A57E-179D9CD1DF73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687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3594C-A641-7ADA-F934-B2C71D3E6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4DD14-DDF6-1747-8FDF-81995A511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671090" cy="72227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Analytical formulation: </a:t>
            </a:r>
            <a:r>
              <a:rPr lang="en-US" sz="2700" dirty="0"/>
              <a:t>Newtonian noise from a diffuse Rayleigh wavefield in a homogeneous half-space</a:t>
            </a:r>
            <a:endParaRPr lang="en-BE" sz="27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F8029A-7639-1F2F-B4C9-9EA33F6CB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ET-EMR Noise Meeting</a:t>
            </a:r>
            <a:endParaRPr lang="en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74FFA7-0ACE-2EC7-2E1C-41F3EB3A8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9645-938D-48AC-A57E-179D9CD1DF73}" type="slidenum">
              <a:rPr lang="en-BE" smtClean="0"/>
              <a:t>11</a:t>
            </a:fld>
            <a:endParaRPr lang="en-B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59C1C4-1ACF-BDDD-833D-C58FE530ABB2}"/>
                  </a:ext>
                </a:extLst>
              </p:cNvPr>
              <p:cNvSpPr txBox="1"/>
              <p:nvPr/>
            </p:nvSpPr>
            <p:spPr>
              <a:xfrm>
                <a:off x="376882" y="1241855"/>
                <a:ext cx="11411464" cy="5213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 displacement field from </a:t>
                </a:r>
                <a:r>
                  <a:rPr lang="en-US" dirty="0" err="1"/>
                  <a:t>simDisp</a:t>
                </a:r>
                <a:r>
                  <a:rPr lang="en-US" dirty="0"/>
                  <a:t> is fed into the module </a:t>
                </a:r>
                <a:r>
                  <a:rPr lang="en-US" dirty="0" err="1"/>
                  <a:t>NNCompute</a:t>
                </a:r>
                <a:r>
                  <a:rPr lang="en-US" dirty="0"/>
                  <a:t> for computing the Newtonian acceleration at the location of the test-mass inside the cavity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/>
                  <a:t>simDisp</a:t>
                </a:r>
                <a:r>
                  <a:rPr lang="en-US" dirty="0"/>
                  <a:t> works in three modes: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Full field simulation in homogeneous or layered media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Rayleigh wavefield in homogeneous half-space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Body wavefield in homogeneous half-space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Rayleigh wave Newtonian acceleration for a single test-mass is computed analytically as: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 algn="ctr"/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 + 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𝜁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(2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sub>
                                </m:sSub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+ </m:t>
                            </m:r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𝜁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en-US" b="0" smtClean="0"/>
                              <m:t> 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(1 − </m:t>
                            </m:r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𝜁</m:t>
                            </m:r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</a:p>
              <a:p>
                <a:pPr algn="ctr"/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)=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l-GR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den>
                    </m:f>
                    <m:rad>
                      <m:radPr>
                        <m:deg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ra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)=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l-GR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den>
                    </m:f>
                    <m:rad>
                      <m:radPr>
                        <m:deg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ra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𝜁</m:t>
                    </m:r>
                    <m:d>
                      <m:dPr>
                        <m:ctrlPr>
                          <a:rPr lang="el-G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=0.8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are the elastic properties of the homogeneous half-space,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/>
                  <a:t>: frequency dependent Rayleigh wave phase velocity at frequency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Note that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/>
                  <a:t> is the acceleration along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and the displacement field ASD is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component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We still talk about acceleration ASD so terms like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missing 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59C1C4-1ACF-BDDD-833D-C58FE530A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882" y="1241855"/>
                <a:ext cx="11411464" cy="5213735"/>
              </a:xfrm>
              <a:prstGeom prst="rect">
                <a:avLst/>
              </a:prstGeom>
              <a:blipFill>
                <a:blip r:embed="rId2"/>
                <a:stretch>
                  <a:fillRect l="-374" t="-585" b="-1053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Bracket 2">
            <a:extLst>
              <a:ext uri="{FF2B5EF4-FFF2-40B4-BE49-F238E27FC236}">
                <a16:creationId xmlns:a16="http://schemas.microsoft.com/office/drawing/2014/main" id="{2CF412E4-EC45-3D72-3EC6-7E5C15F66256}"/>
              </a:ext>
            </a:extLst>
          </p:cNvPr>
          <p:cNvSpPr/>
          <p:nvPr/>
        </p:nvSpPr>
        <p:spPr>
          <a:xfrm>
            <a:off x="5887995" y="2446638"/>
            <a:ext cx="142102" cy="549543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079353-9201-872E-3677-3DBD2B702A80}"/>
              </a:ext>
            </a:extLst>
          </p:cNvPr>
          <p:cNvSpPr txBox="1"/>
          <p:nvPr/>
        </p:nvSpPr>
        <p:spPr>
          <a:xfrm>
            <a:off x="6161905" y="2446638"/>
            <a:ext cx="5379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Only implemented for analytical validation, code not optimized for speed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84485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7356F-09BF-A814-0469-5435A44E9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57073-9B96-09FE-E694-400BD70F4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671090" cy="72227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simDisp.py – </a:t>
            </a:r>
            <a:r>
              <a:rPr lang="en-US" sz="2400" dirty="0"/>
              <a:t>Source parameters and visualization of a diffuse Rayleigh wavefield for one realization</a:t>
            </a:r>
            <a:endParaRPr lang="en-BE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FEC676-3B43-3A1A-2BB6-63003E84B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ET-EMR Noise Meeting</a:t>
            </a:r>
            <a:endParaRPr lang="en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BE0BA-76E9-610A-64C4-359EAC8D0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9645-938D-48AC-A57E-179D9CD1DF73}" type="slidenum">
              <a:rPr lang="en-BE" smtClean="0"/>
              <a:t>12</a:t>
            </a:fld>
            <a:endParaRPr lang="en-B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74FB54-4EAB-561F-88A2-AB957E8B34A0}"/>
              </a:ext>
            </a:extLst>
          </p:cNvPr>
          <p:cNvSpPr txBox="1"/>
          <p:nvPr/>
        </p:nvSpPr>
        <p:spPr>
          <a:xfrm>
            <a:off x="376882" y="1241855"/>
            <a:ext cx="447314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Homogeneous half-space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perform a total of 50 realizations, and each realization has 100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Stochastic properties of the source: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Source phase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Source amplitude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Wave direction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already see that the size of the coherent blocks diminish with increasing frequency (figures right show 2 Hz and 5 Hz) since the wavelength decreases, although the phase velocity is constant for homogeneous half space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89CB43A9-37D4-484D-312C-3163C1CCF38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73783"/>
                  </p:ext>
                </p:extLst>
              </p:nvPr>
            </p:nvGraphicFramePr>
            <p:xfrm>
              <a:off x="213841" y="1678953"/>
              <a:ext cx="4630006" cy="883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68911">
                      <a:extLst>
                        <a:ext uri="{9D8B030D-6E8A-4147-A177-3AD203B41FA5}">
                          <a16:colId xmlns:a16="http://schemas.microsoft.com/office/drawing/2014/main" val="3317992595"/>
                        </a:ext>
                      </a:extLst>
                    </a:gridCol>
                    <a:gridCol w="756111">
                      <a:extLst>
                        <a:ext uri="{9D8B030D-6E8A-4147-A177-3AD203B41FA5}">
                          <a16:colId xmlns:a16="http://schemas.microsoft.com/office/drawing/2014/main" val="550694472"/>
                        </a:ext>
                      </a:extLst>
                    </a:gridCol>
                    <a:gridCol w="784654">
                      <a:extLst>
                        <a:ext uri="{9D8B030D-6E8A-4147-A177-3AD203B41FA5}">
                          <a16:colId xmlns:a16="http://schemas.microsoft.com/office/drawing/2014/main" val="4046269852"/>
                        </a:ext>
                      </a:extLst>
                    </a:gridCol>
                    <a:gridCol w="698157">
                      <a:extLst>
                        <a:ext uri="{9D8B030D-6E8A-4147-A177-3AD203B41FA5}">
                          <a16:colId xmlns:a16="http://schemas.microsoft.com/office/drawing/2014/main" val="1811485956"/>
                        </a:ext>
                      </a:extLst>
                    </a:gridCol>
                    <a:gridCol w="710514">
                      <a:extLst>
                        <a:ext uri="{9D8B030D-6E8A-4147-A177-3AD203B41FA5}">
                          <a16:colId xmlns:a16="http://schemas.microsoft.com/office/drawing/2014/main" val="4162281726"/>
                        </a:ext>
                      </a:extLst>
                    </a:gridCol>
                    <a:gridCol w="611659">
                      <a:extLst>
                        <a:ext uri="{9D8B030D-6E8A-4147-A177-3AD203B41FA5}">
                          <a16:colId xmlns:a16="http://schemas.microsoft.com/office/drawing/2014/main" val="2082582508"/>
                        </a:ext>
                      </a:extLst>
                    </a:gridCol>
                  </a:tblGrid>
                  <a:tr h="319535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𝐷𝑒𝑝𝑡h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𝑘𝑚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B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sub>
                                </m:sSub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𝒌𝒎</m:t>
                                    </m:r>
                                  </m:num>
                                  <m:den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den>
                                </m:f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B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sub>
                                </m:sSub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𝒌𝒎</m:t>
                                    </m:r>
                                  </m:num>
                                  <m:den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den>
                                </m:f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B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𝝆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f>
                                  <m:fPr>
                                    <m:ctrlP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𝒌𝒈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1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400" b="1" i="1" smtClean="0">
                                            <a:latin typeface="Cambria Math" panose="02040503050406030204" pitchFamily="18" charset="0"/>
                                          </a:rPr>
                                          <m:t>𝒎</m:t>
                                        </m:r>
                                      </m:e>
                                      <m:sup>
                                        <m:r>
                                          <a:rPr lang="en-US" sz="1400" b="1" i="1" smtClean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B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𝑸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B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𝑸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BE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2697694"/>
                      </a:ext>
                    </a:extLst>
                  </a:tr>
                  <a:tr h="319535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4.0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2.0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2465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𝑁𝐴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𝑁𝐴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633354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89CB43A9-37D4-484D-312C-3163C1CCF38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73783"/>
                  </p:ext>
                </p:extLst>
              </p:nvPr>
            </p:nvGraphicFramePr>
            <p:xfrm>
              <a:off x="213841" y="1678953"/>
              <a:ext cx="4630006" cy="883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68911">
                      <a:extLst>
                        <a:ext uri="{9D8B030D-6E8A-4147-A177-3AD203B41FA5}">
                          <a16:colId xmlns:a16="http://schemas.microsoft.com/office/drawing/2014/main" val="3317992595"/>
                        </a:ext>
                      </a:extLst>
                    </a:gridCol>
                    <a:gridCol w="756111">
                      <a:extLst>
                        <a:ext uri="{9D8B030D-6E8A-4147-A177-3AD203B41FA5}">
                          <a16:colId xmlns:a16="http://schemas.microsoft.com/office/drawing/2014/main" val="550694472"/>
                        </a:ext>
                      </a:extLst>
                    </a:gridCol>
                    <a:gridCol w="784654">
                      <a:extLst>
                        <a:ext uri="{9D8B030D-6E8A-4147-A177-3AD203B41FA5}">
                          <a16:colId xmlns:a16="http://schemas.microsoft.com/office/drawing/2014/main" val="4046269852"/>
                        </a:ext>
                      </a:extLst>
                    </a:gridCol>
                    <a:gridCol w="698157">
                      <a:extLst>
                        <a:ext uri="{9D8B030D-6E8A-4147-A177-3AD203B41FA5}">
                          <a16:colId xmlns:a16="http://schemas.microsoft.com/office/drawing/2014/main" val="1811485956"/>
                        </a:ext>
                      </a:extLst>
                    </a:gridCol>
                    <a:gridCol w="710514">
                      <a:extLst>
                        <a:ext uri="{9D8B030D-6E8A-4147-A177-3AD203B41FA5}">
                          <a16:colId xmlns:a16="http://schemas.microsoft.com/office/drawing/2014/main" val="4162281726"/>
                        </a:ext>
                      </a:extLst>
                    </a:gridCol>
                    <a:gridCol w="611659">
                      <a:extLst>
                        <a:ext uri="{9D8B030D-6E8A-4147-A177-3AD203B41FA5}">
                          <a16:colId xmlns:a16="http://schemas.microsoft.com/office/drawing/2014/main" val="2082582508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2"/>
                          <a:stretch>
                            <a:fillRect l="-571" t="-1163" r="-336571" b="-720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2"/>
                          <a:stretch>
                            <a:fillRect l="-140800" t="-1163" r="-371200" b="-720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2"/>
                          <a:stretch>
                            <a:fillRect l="-235156" t="-1163" r="-262500" b="-720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2"/>
                          <a:stretch>
                            <a:fillRect l="-373043" t="-1163" r="-192174" b="-720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2"/>
                          <a:stretch>
                            <a:fillRect l="-464957" t="-1163" r="-88889" b="-720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2"/>
                          <a:stretch>
                            <a:fillRect l="-661000" t="-1163" r="-4000" b="-720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269769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2"/>
                          <a:stretch>
                            <a:fillRect l="-571" t="-145000" r="-336571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2"/>
                          <a:stretch>
                            <a:fillRect l="-140800" t="-145000" r="-371200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2"/>
                          <a:stretch>
                            <a:fillRect l="-235156" t="-145000" r="-262500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2"/>
                          <a:stretch>
                            <a:fillRect l="-373043" t="-145000" r="-192174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2"/>
                          <a:stretch>
                            <a:fillRect l="-464957" t="-145000" r="-88889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2"/>
                          <a:stretch>
                            <a:fillRect l="-661000" t="-145000" r="-4000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633354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Picture 8" descr="A close-up of a graph&#10;&#10;AI-generated content may be incorrect.">
            <a:extLst>
              <a:ext uri="{FF2B5EF4-FFF2-40B4-BE49-F238E27FC236}">
                <a16:creationId xmlns:a16="http://schemas.microsoft.com/office/drawing/2014/main" id="{C4AEA4F2-5157-FF42-5D9F-53BBF27BD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575" y="1117547"/>
            <a:ext cx="7228389" cy="2157728"/>
          </a:xfrm>
          <a:prstGeom prst="rect">
            <a:avLst/>
          </a:prstGeom>
        </p:spPr>
      </p:pic>
      <p:pic>
        <p:nvPicPr>
          <p:cNvPr id="12" name="Picture 11" descr="A close-up of a graph&#10;&#10;AI-generated content may be incorrect.">
            <a:extLst>
              <a:ext uri="{FF2B5EF4-FFF2-40B4-BE49-F238E27FC236}">
                <a16:creationId xmlns:a16="http://schemas.microsoft.com/office/drawing/2014/main" id="{9E1DAB8A-022A-0654-C5E9-7378FE6642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574" y="3360430"/>
            <a:ext cx="7228389" cy="22557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CFF0CE4-97C9-86AA-B90B-0CF033F53EA7}"/>
              </a:ext>
            </a:extLst>
          </p:cNvPr>
          <p:cNvSpPr txBox="1"/>
          <p:nvPr/>
        </p:nvSpPr>
        <p:spPr>
          <a:xfrm>
            <a:off x="5258830" y="5701300"/>
            <a:ext cx="609497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1" dirty="0"/>
              <a:t>The top (2 Hz) and bottom (5 Hz) panels show the absolute value of the displacement field obtained from a superposition of 100 waves, which implies one realization in the simulation</a:t>
            </a:r>
          </a:p>
        </p:txBody>
      </p:sp>
    </p:spTree>
    <p:extLst>
      <p:ext uri="{BB962C8B-B14F-4D97-AF65-F5344CB8AC3E}">
        <p14:creationId xmlns:p14="http://schemas.microsoft.com/office/powerpoint/2010/main" val="104663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FEB06-BB6C-9A42-13E0-498B5AB72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D56A6-DBAB-EA03-5944-4631B9AB4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671090" cy="72227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simDisp.py – </a:t>
            </a:r>
            <a:r>
              <a:rPr lang="en-US" sz="2400" dirty="0"/>
              <a:t>Such a Rayleigh wavefield for a homogeneous half-space is not a true representation of EMR like geology </a:t>
            </a:r>
            <a:endParaRPr lang="en-BE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3F436F-681A-5B45-9CDD-2173EA596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ET-EMR Noise Meeting</a:t>
            </a:r>
            <a:endParaRPr lang="en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6FBED4-B33A-5395-26DE-BE5701421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9645-938D-48AC-A57E-179D9CD1DF73}" type="slidenum">
              <a:rPr lang="en-BE" smtClean="0"/>
              <a:t>13</a:t>
            </a:fld>
            <a:endParaRPr lang="en-B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F0B306-499C-ABB1-5EB2-2945743E1B67}"/>
              </a:ext>
            </a:extLst>
          </p:cNvPr>
          <p:cNvSpPr txBox="1"/>
          <p:nvPr/>
        </p:nvSpPr>
        <p:spPr>
          <a:xfrm>
            <a:off x="123568" y="1241855"/>
            <a:ext cx="379970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Rayleigh waves in homogeneous half space fails to explain the observed ASD’s at </a:t>
            </a:r>
            <a:r>
              <a:rPr lang="en-US" dirty="0" err="1"/>
              <a:t>Terziet</a:t>
            </a:r>
            <a:r>
              <a:rPr lang="en-US" dirty="0"/>
              <a:t> and hence also the attenuation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But this exercise is performed only to validate the code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Figures to the right show all components of simulated displacement scaled to match the vertical component on the surface at </a:t>
            </a:r>
            <a:r>
              <a:rPr lang="en-US" dirty="0" err="1"/>
              <a:t>Terziet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attenuation is also not matched and simply shows the Rayleigh depth dependent transfer function in homogeneous half-space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3B5A8500-1AEF-A62C-D7BE-BB7BE2AB1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087396"/>
            <a:ext cx="7696867" cy="2838696"/>
          </a:xfrm>
          <a:prstGeom prst="rect">
            <a:avLst/>
          </a:prstGeom>
        </p:spPr>
      </p:pic>
      <p:pic>
        <p:nvPicPr>
          <p:cNvPr id="11" name="Picture 10" descr="A graph of a graph&#10;&#10;AI-generated content may be incorrect.">
            <a:extLst>
              <a:ext uri="{FF2B5EF4-FFF2-40B4-BE49-F238E27FC236}">
                <a16:creationId xmlns:a16="http://schemas.microsoft.com/office/drawing/2014/main" id="{52101B5A-E083-EA0D-45D3-1C522B8D6B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157" y="3774645"/>
            <a:ext cx="7608310" cy="280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401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3F50C-81D8-D6DB-7647-0345D992A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2DC14-C1DB-47D0-575F-62909B27C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671090" cy="72227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NNCompute.py – </a:t>
            </a:r>
            <a:r>
              <a:rPr lang="en-US" sz="2400" dirty="0"/>
              <a:t>Newtonian acceleration at a single test-mass matches the analytical estimate reasonably</a:t>
            </a:r>
            <a:endParaRPr lang="en-BE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092F6D-9546-7546-8FBE-A48C5274A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ET-EMR Noise Meeting</a:t>
            </a:r>
            <a:endParaRPr lang="en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CF7F2-C97C-1944-DD71-6D460D51B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9645-938D-48AC-A57E-179D9CD1DF73}" type="slidenum">
              <a:rPr lang="en-BE" smtClean="0"/>
              <a:t>14</a:t>
            </a:fld>
            <a:endParaRPr lang="en-B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6210D3-D392-AACD-2F3A-79F01CB62A04}"/>
              </a:ext>
            </a:extLst>
          </p:cNvPr>
          <p:cNvSpPr txBox="1"/>
          <p:nvPr/>
        </p:nvSpPr>
        <p:spPr>
          <a:xfrm>
            <a:off x="123568" y="1241855"/>
            <a:ext cx="118315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displacement of all components are scaled such that vertical component of the surface displacement is 1.0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 principle one must never scale vertical and horizontal components separately. Scaling of all components must be done by one factor, and not separate ones.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If it so happens that one wants to bias a particular component, they must do that when simulating the displacements by biasing the forces in one direction.</a:t>
            </a:r>
          </a:p>
        </p:txBody>
      </p:sp>
      <p:pic>
        <p:nvPicPr>
          <p:cNvPr id="6" name="Picture 5" descr="A graph of different types of data&#10;&#10;AI-generated content may be incorrect.">
            <a:extLst>
              <a:ext uri="{FF2B5EF4-FFF2-40B4-BE49-F238E27FC236}">
                <a16:creationId xmlns:a16="http://schemas.microsoft.com/office/drawing/2014/main" id="{9CF551F6-060A-C27C-8720-E4D179786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57" y="2996181"/>
            <a:ext cx="8638220" cy="32962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644BBF-81B7-90F1-7FAB-79D7D75B5DDA}"/>
              </a:ext>
            </a:extLst>
          </p:cNvPr>
          <p:cNvSpPr txBox="1"/>
          <p:nvPr/>
        </p:nvSpPr>
        <p:spPr>
          <a:xfrm>
            <a:off x="9256241" y="3150640"/>
            <a:ext cx="2562997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1" dirty="0"/>
              <a:t>The solid blue curve which represents the simulated NN acceleration matches the magenta curve representative of the analytical estimate.</a:t>
            </a:r>
          </a:p>
          <a:p>
            <a:pPr algn="ctr"/>
            <a:r>
              <a:rPr lang="en-US" sz="1400" b="1" i="1" dirty="0"/>
              <a:t>The vertical component is not supposed to match and the analytical results only holds for the horizontal directions</a:t>
            </a:r>
          </a:p>
        </p:txBody>
      </p:sp>
    </p:spTree>
    <p:extLst>
      <p:ext uri="{BB962C8B-B14F-4D97-AF65-F5344CB8AC3E}">
        <p14:creationId xmlns:p14="http://schemas.microsoft.com/office/powerpoint/2010/main" val="2377734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00110A-73C5-415C-C0D5-7DBA63DCC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865" y="818984"/>
            <a:ext cx="6596245" cy="32685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Validation for plane body waves in homogeneous half-space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0391D9-34BC-18CB-195B-AC43BADDC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ET-EMR Noise Meeting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16FA70-63DB-9A83-5422-988326665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8FE9645-938D-48AC-A57E-179D9CD1DF73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48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4682C-50A6-F896-C850-13F013D72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78564-727D-3249-A857-C06A1C426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671090" cy="72227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Analytical formulation: </a:t>
            </a:r>
            <a:r>
              <a:rPr lang="en-US" sz="2700" dirty="0"/>
              <a:t>Newtonian noise from a diffuse plane body wavefield in a homogeneous half-space</a:t>
            </a:r>
            <a:endParaRPr lang="en-BE" sz="27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3FFFA-B3AF-8AB2-2832-1D5FC5A71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ET-EMR Noise Meeting</a:t>
            </a:r>
            <a:endParaRPr lang="en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380CEC-91D4-8695-2F7E-74BDEC85E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9645-938D-48AC-A57E-179D9CD1DF73}" type="slidenum">
              <a:rPr lang="en-BE" smtClean="0"/>
              <a:t>16</a:t>
            </a:fld>
            <a:endParaRPr lang="en-B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DF1E48D-0231-ED50-C318-9E9186F337DF}"/>
                  </a:ext>
                </a:extLst>
              </p:cNvPr>
              <p:cNvSpPr txBox="1"/>
              <p:nvPr/>
            </p:nvSpPr>
            <p:spPr>
              <a:xfrm>
                <a:off x="376882" y="1241855"/>
                <a:ext cx="11411464" cy="57132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At the test-mass the ASD of the Newtonian acceleration at a single test-mass along the interferometer arm (say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) can be expressed as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ra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is the density of the homogeneous half-space,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the ratio of P – S wave energy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),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sub>
                        </m:sSub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is the ASD of the displacement field along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For validation we choose the same homogeneous half-space model as before: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Stochastic source parameters: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For P waves: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b="0" dirty="0"/>
                  <a:t> (directions),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b="0" dirty="0"/>
                  <a:t> (amplitude),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b="0" dirty="0"/>
                  <a:t> (source phase)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For S waves: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b="0" dirty="0"/>
                  <a:t> (directions),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b="0" dirty="0"/>
                  <a:t> (amplitude),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b="0" dirty="0"/>
                  <a:t> (source phase),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/>
                  <a:t> (SV-SH polarization angle)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Same as before we perform a total of 50 realizations with 100 sources in one.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DF1E48D-0231-ED50-C318-9E9186F33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882" y="1241855"/>
                <a:ext cx="11411464" cy="5713231"/>
              </a:xfrm>
              <a:prstGeom prst="rect">
                <a:avLst/>
              </a:prstGeom>
              <a:blipFill>
                <a:blip r:embed="rId2"/>
                <a:stretch>
                  <a:fillRect l="-481" t="-534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E3672FC8-B70B-EAA0-3209-BAA178DDBE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4422623"/>
                  </p:ext>
                </p:extLst>
              </p:nvPr>
            </p:nvGraphicFramePr>
            <p:xfrm>
              <a:off x="1647226" y="3667844"/>
              <a:ext cx="4630006" cy="883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68911">
                      <a:extLst>
                        <a:ext uri="{9D8B030D-6E8A-4147-A177-3AD203B41FA5}">
                          <a16:colId xmlns:a16="http://schemas.microsoft.com/office/drawing/2014/main" val="3317992595"/>
                        </a:ext>
                      </a:extLst>
                    </a:gridCol>
                    <a:gridCol w="756111">
                      <a:extLst>
                        <a:ext uri="{9D8B030D-6E8A-4147-A177-3AD203B41FA5}">
                          <a16:colId xmlns:a16="http://schemas.microsoft.com/office/drawing/2014/main" val="550694472"/>
                        </a:ext>
                      </a:extLst>
                    </a:gridCol>
                    <a:gridCol w="784654">
                      <a:extLst>
                        <a:ext uri="{9D8B030D-6E8A-4147-A177-3AD203B41FA5}">
                          <a16:colId xmlns:a16="http://schemas.microsoft.com/office/drawing/2014/main" val="4046269852"/>
                        </a:ext>
                      </a:extLst>
                    </a:gridCol>
                    <a:gridCol w="698157">
                      <a:extLst>
                        <a:ext uri="{9D8B030D-6E8A-4147-A177-3AD203B41FA5}">
                          <a16:colId xmlns:a16="http://schemas.microsoft.com/office/drawing/2014/main" val="1811485956"/>
                        </a:ext>
                      </a:extLst>
                    </a:gridCol>
                    <a:gridCol w="710514">
                      <a:extLst>
                        <a:ext uri="{9D8B030D-6E8A-4147-A177-3AD203B41FA5}">
                          <a16:colId xmlns:a16="http://schemas.microsoft.com/office/drawing/2014/main" val="4162281726"/>
                        </a:ext>
                      </a:extLst>
                    </a:gridCol>
                    <a:gridCol w="611659">
                      <a:extLst>
                        <a:ext uri="{9D8B030D-6E8A-4147-A177-3AD203B41FA5}">
                          <a16:colId xmlns:a16="http://schemas.microsoft.com/office/drawing/2014/main" val="2082582508"/>
                        </a:ext>
                      </a:extLst>
                    </a:gridCol>
                  </a:tblGrid>
                  <a:tr h="319535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𝐷𝑒𝑝𝑡h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𝑘𝑚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B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sub>
                                </m:sSub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𝒌𝒎</m:t>
                                    </m:r>
                                  </m:num>
                                  <m:den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den>
                                </m:f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B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sub>
                                </m:sSub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𝒌𝒎</m:t>
                                    </m:r>
                                  </m:num>
                                  <m:den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den>
                                </m:f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B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𝝆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f>
                                  <m:fPr>
                                    <m:ctrlP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𝒌𝒈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1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400" b="1" i="1" smtClean="0">
                                            <a:latin typeface="Cambria Math" panose="02040503050406030204" pitchFamily="18" charset="0"/>
                                          </a:rPr>
                                          <m:t>𝒎</m:t>
                                        </m:r>
                                      </m:e>
                                      <m:sup>
                                        <m:r>
                                          <a:rPr lang="en-US" sz="1400" b="1" i="1" smtClean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B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𝑸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B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𝑸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BE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2697694"/>
                      </a:ext>
                    </a:extLst>
                  </a:tr>
                  <a:tr h="319535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4.0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2.0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2465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𝑁𝐴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𝑁𝐴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633354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E3672FC8-B70B-EAA0-3209-BAA178DDBE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4422623"/>
                  </p:ext>
                </p:extLst>
              </p:nvPr>
            </p:nvGraphicFramePr>
            <p:xfrm>
              <a:off x="1647226" y="3667844"/>
              <a:ext cx="4630006" cy="883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68911">
                      <a:extLst>
                        <a:ext uri="{9D8B030D-6E8A-4147-A177-3AD203B41FA5}">
                          <a16:colId xmlns:a16="http://schemas.microsoft.com/office/drawing/2014/main" val="3317992595"/>
                        </a:ext>
                      </a:extLst>
                    </a:gridCol>
                    <a:gridCol w="756111">
                      <a:extLst>
                        <a:ext uri="{9D8B030D-6E8A-4147-A177-3AD203B41FA5}">
                          <a16:colId xmlns:a16="http://schemas.microsoft.com/office/drawing/2014/main" val="550694472"/>
                        </a:ext>
                      </a:extLst>
                    </a:gridCol>
                    <a:gridCol w="784654">
                      <a:extLst>
                        <a:ext uri="{9D8B030D-6E8A-4147-A177-3AD203B41FA5}">
                          <a16:colId xmlns:a16="http://schemas.microsoft.com/office/drawing/2014/main" val="4046269852"/>
                        </a:ext>
                      </a:extLst>
                    </a:gridCol>
                    <a:gridCol w="698157">
                      <a:extLst>
                        <a:ext uri="{9D8B030D-6E8A-4147-A177-3AD203B41FA5}">
                          <a16:colId xmlns:a16="http://schemas.microsoft.com/office/drawing/2014/main" val="1811485956"/>
                        </a:ext>
                      </a:extLst>
                    </a:gridCol>
                    <a:gridCol w="710514">
                      <a:extLst>
                        <a:ext uri="{9D8B030D-6E8A-4147-A177-3AD203B41FA5}">
                          <a16:colId xmlns:a16="http://schemas.microsoft.com/office/drawing/2014/main" val="4162281726"/>
                        </a:ext>
                      </a:extLst>
                    </a:gridCol>
                    <a:gridCol w="611659">
                      <a:extLst>
                        <a:ext uri="{9D8B030D-6E8A-4147-A177-3AD203B41FA5}">
                          <a16:colId xmlns:a16="http://schemas.microsoft.com/office/drawing/2014/main" val="2082582508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571" t="-1163" r="-336571" b="-720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140800" t="-1163" r="-371200" b="-720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235156" t="-1163" r="-262500" b="-720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373043" t="-1163" r="-192174" b="-720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464957" t="-1163" r="-88889" b="-720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661000" t="-1163" r="-4000" b="-720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269769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571" t="-145000" r="-336571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140800" t="-145000" r="-371200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235156" t="-145000" r="-262500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373043" t="-145000" r="-192174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464957" t="-145000" r="-88889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661000" t="-145000" r="-4000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633354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30935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252D4-9127-0FFC-5349-F7D6AC6B5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88808-7774-8878-E020-26B694B86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671090" cy="72227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simDisp.py – </a:t>
            </a:r>
            <a:r>
              <a:rPr lang="en-US" sz="2700" dirty="0"/>
              <a:t>Check: compare cross-correlation between two points to theoretical results to verify correctness (</a:t>
            </a:r>
            <a:r>
              <a:rPr lang="en-US" sz="2700" dirty="0">
                <a:hlinkClick r:id="rId2"/>
              </a:rPr>
              <a:t>refer to notes</a:t>
            </a:r>
            <a:r>
              <a:rPr lang="en-US" sz="2700" dirty="0"/>
              <a:t>)</a:t>
            </a:r>
            <a:endParaRPr lang="en-BE" sz="27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09EC66-A16D-9A31-BF8E-745C3E046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ET-EMR Noise Meeting</a:t>
            </a:r>
            <a:endParaRPr lang="en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5122E2-C037-77AF-41BD-AB5C7E1BD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9645-938D-48AC-A57E-179D9CD1DF73}" type="slidenum">
              <a:rPr lang="en-BE" smtClean="0"/>
              <a:t>17</a:t>
            </a:fld>
            <a:endParaRPr lang="en-B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812A127-696B-2AD6-CAC2-B43CEEACF592}"/>
                  </a:ext>
                </a:extLst>
              </p:cNvPr>
              <p:cNvSpPr txBox="1"/>
              <p:nvPr/>
            </p:nvSpPr>
            <p:spPr>
              <a:xfrm>
                <a:off x="376882" y="1241855"/>
                <a:ext cx="4164226" cy="4203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Frequency domain cross-correlation between two points on the surface separated along x-axes are evaluated and in theory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components for a pure P-wave field should match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corresponds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order spherical Bessel functions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Similarly for a pure S-wave field, the correlations along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should match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812A127-696B-2AD6-CAC2-B43CEEACF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882" y="1241855"/>
                <a:ext cx="4164226" cy="4203523"/>
              </a:xfrm>
              <a:prstGeom prst="rect">
                <a:avLst/>
              </a:prstGeom>
              <a:blipFill>
                <a:blip r:embed="rId3"/>
                <a:stretch>
                  <a:fillRect l="-1025" t="-726" r="-878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42E1EF9-EE0B-7092-4FDD-B17FB10B8DAB}"/>
              </a:ext>
            </a:extLst>
          </p:cNvPr>
          <p:cNvSpPr txBox="1"/>
          <p:nvPr/>
        </p:nvSpPr>
        <p:spPr>
          <a:xfrm>
            <a:off x="3653147" y="5982549"/>
            <a:ext cx="9475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/>
              <a:t>Top panel: </a:t>
            </a:r>
            <a:r>
              <a:rPr lang="en-US" sz="1400" b="1" i="1" dirty="0" err="1"/>
              <a:t>Czz</a:t>
            </a:r>
            <a:r>
              <a:rPr lang="en-US" sz="1400" b="1" i="1" dirty="0"/>
              <a:t>, </a:t>
            </a:r>
            <a:r>
              <a:rPr lang="en-US" sz="1400" b="1" i="1" dirty="0" err="1"/>
              <a:t>Cxx</a:t>
            </a:r>
            <a:r>
              <a:rPr lang="en-US" sz="1400" b="1" i="1" dirty="0"/>
              <a:t>, </a:t>
            </a:r>
            <a:r>
              <a:rPr lang="en-US" sz="1400" b="1" i="1" dirty="0" err="1"/>
              <a:t>Cyy</a:t>
            </a:r>
            <a:r>
              <a:rPr lang="en-US" sz="1400" b="1" i="1" dirty="0"/>
              <a:t> for pure P-wavefield, bottom panel for pure S-wave field</a:t>
            </a:r>
          </a:p>
        </p:txBody>
      </p:sp>
      <p:pic>
        <p:nvPicPr>
          <p:cNvPr id="8" name="Picture 7" descr="A graph of a function&#10;&#10;AI-generated content may be incorrect.">
            <a:extLst>
              <a:ext uri="{FF2B5EF4-FFF2-40B4-BE49-F238E27FC236}">
                <a16:creationId xmlns:a16="http://schemas.microsoft.com/office/drawing/2014/main" id="{22D5F22E-ED84-7D6C-820F-FB9A60EAD3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595" y="1034142"/>
            <a:ext cx="6391205" cy="2394858"/>
          </a:xfrm>
          <a:prstGeom prst="rect">
            <a:avLst/>
          </a:prstGeom>
        </p:spPr>
      </p:pic>
      <p:pic>
        <p:nvPicPr>
          <p:cNvPr id="11" name="Picture 10" descr="A graph of a function&#10;&#10;AI-generated content may be incorrect.">
            <a:extLst>
              <a:ext uri="{FF2B5EF4-FFF2-40B4-BE49-F238E27FC236}">
                <a16:creationId xmlns:a16="http://schemas.microsoft.com/office/drawing/2014/main" id="{6EB12FA1-B4EB-E604-9C2A-024675725E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551" y="3456544"/>
            <a:ext cx="6317698" cy="236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490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7C5A9-8B8D-F1C6-73CC-9C468F635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93623-9A50-287E-76FD-A995B815C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671090" cy="72227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simDisp.py – </a:t>
            </a:r>
            <a:r>
              <a:rPr lang="en-US" sz="2700" dirty="0"/>
              <a:t>Check: compare cross-correlation between two points to theoretical results for a mixture of plane P and S waves</a:t>
            </a:r>
            <a:endParaRPr lang="en-BE" sz="27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BA7A1E-285F-409F-A1AB-5B8DD5B20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ET-EMR Noise Meeting</a:t>
            </a:r>
            <a:endParaRPr lang="en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01F568-7052-EF82-2D2E-6ADC9EFF3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9645-938D-48AC-A57E-179D9CD1DF73}" type="slidenum">
              <a:rPr lang="en-BE" smtClean="0"/>
              <a:t>18</a:t>
            </a:fld>
            <a:endParaRPr lang="en-B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BE6B514-3735-BA0B-84CD-B2C090AF2B69}"/>
                  </a:ext>
                </a:extLst>
              </p:cNvPr>
              <p:cNvSpPr txBox="1"/>
              <p:nvPr/>
            </p:nvSpPr>
            <p:spPr>
              <a:xfrm>
                <a:off x="376881" y="1241855"/>
                <a:ext cx="11640065" cy="2125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 general relations for predicting the cross-correlations of components parallel and perpendicular to the station orientation are: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𝐶</m:t>
                      </m:r>
                      <m:sSubSup>
                        <m:sSubSup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400" i="1" dirty="0" smtClean="0">
                              <a:latin typeface="Cambria Math" panose="02040503050406030204" pitchFamily="18" charset="0"/>
                            </a:rPr>
                            <m:t>∥</m:t>
                          </m:r>
                        </m:sub>
                        <m:sup>
                          <m:r>
                            <a:rPr lang="en-US" sz="1400" i="1" dirty="0" smtClean="0">
                              <a:latin typeface="Cambria Math" panose="02040503050406030204" pitchFamily="18" charset="0"/>
                            </a:rPr>
                            <m:t>𝑚𝑖𝑥</m:t>
                          </m:r>
                        </m:sup>
                      </m:sSubSup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​(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4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 dirty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  <m:sub>
                                  <m:r>
                                    <a:rPr lang="en-US" sz="1400" i="1" dirty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400" i="1" dirty="0" smtClean="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  <m:d>
                                <m:dPr>
                                  <m:ctrlPr>
                                    <a:rPr lang="en-US" sz="1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4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 dirty="0" err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400" b="0" i="1" dirty="0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sub>
                                  </m:sSub>
                                  <m:r>
                                    <a:rPr lang="en-US" sz="1400" i="1" dirty="0" smtClean="0">
                                      <a:latin typeface="Cambria Math" panose="02040503050406030204" pitchFamily="18" charset="0"/>
                                    </a:rPr>
                                    <m:t>​</m:t>
                                  </m:r>
                                </m:e>
                              </m:d>
                              <m:r>
                                <a:rPr lang="en-US" sz="1400" i="1" dirty="0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b>
                                <m:sSubPr>
                                  <m:ctrlPr>
                                    <a:rPr lang="en-US" sz="1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 dirty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  <m:sub>
                                  <m:r>
                                    <a:rPr lang="en-US" sz="140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400" i="1" dirty="0" smtClean="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  <m:d>
                                <m:dPr>
                                  <m:ctrlPr>
                                    <a:rPr lang="en-US" sz="1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4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 dirty="0" err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400" i="1" dirty="0" err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sub>
                                  </m:sSub>
                                  <m:r>
                                    <a:rPr lang="en-US" sz="1400" i="1" dirty="0" smtClean="0">
                                      <a:latin typeface="Cambria Math" panose="02040503050406030204" pitchFamily="18" charset="0"/>
                                    </a:rPr>
                                    <m:t>​</m:t>
                                  </m:r>
                                </m:e>
                              </m:d>
                            </m:e>
                          </m:d>
                          <m:r>
                            <a:rPr lang="en-US" sz="140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14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 dirty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  <m:sub>
                                  <m:r>
                                    <a:rPr lang="en-US" sz="1400" i="1" dirty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400" i="1" dirty="0" smtClean="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  <m:d>
                                <m:dPr>
                                  <m:ctrlPr>
                                    <a:rPr lang="en-US" sz="1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4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 dirty="0" err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400" i="1" dirty="0" err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sub>
                                  </m:sSub>
                                  <m:r>
                                    <a:rPr lang="en-US" sz="1400" i="1" dirty="0" smtClean="0">
                                      <a:latin typeface="Cambria Math" panose="02040503050406030204" pitchFamily="18" charset="0"/>
                                    </a:rPr>
                                    <m:t>​</m:t>
                                  </m:r>
                                </m:e>
                              </m:d>
                              <m:r>
                                <a:rPr lang="en-US" sz="140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 dirty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  <m:sub>
                                  <m:r>
                                    <a:rPr lang="en-US" sz="14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400" i="1" dirty="0" smtClean="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  <m:d>
                                <m:dPr>
                                  <m:ctrlPr>
                                    <a:rPr lang="en-US" sz="1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4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 dirty="0" err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400" i="1" dirty="0" err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sub>
                                  </m:sSub>
                                  <m:r>
                                    <a:rPr lang="en-US" sz="1400" i="1" dirty="0" smtClean="0">
                                      <a:latin typeface="Cambria Math" panose="02040503050406030204" pitchFamily="18" charset="0"/>
                                    </a:rPr>
                                    <m:t>​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/>
                        <m:t>𝐶</m:t>
                      </m:r>
                      <m:sSubSup>
                        <m:sSubSupPr>
                          <m:ctrlPr>
                            <a:rPr lang="ar-AE" sz="1400" i="1"/>
                          </m:ctrlPr>
                        </m:sSubSupPr>
                        <m:e>
                          <m:r>
                            <a:rPr lang="ar-AE" sz="1400" i="1"/>
                            <m:t>𝐶</m:t>
                          </m:r>
                        </m:e>
                        <m:sub>
                          <m:r>
                            <a:rPr lang="ar-AE" sz="1400"/>
                            <m:t>⊥</m:t>
                          </m:r>
                        </m:sub>
                        <m:sup>
                          <m:d>
                            <m:dPr>
                              <m:ctrlPr>
                                <a:rPr lang="ar-AE" sz="1400" i="1"/>
                              </m:ctrlPr>
                            </m:dPr>
                            <m:e>
                              <m:r>
                                <a:rPr lang="ar-AE" sz="1400" i="1"/>
                                <m:t>𝑚𝑖𝑥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ar-AE" sz="1400" i="1"/>
                          </m:ctrlPr>
                        </m:dPr>
                        <m:e>
                          <m:r>
                            <a:rPr lang="ar-AE" sz="1400" i="1"/>
                            <m:t>𝑓</m:t>
                          </m:r>
                        </m:e>
                      </m:d>
                      <m:r>
                        <a:rPr lang="ar-AE" sz="1400"/>
                        <m:t>=</m:t>
                      </m:r>
                      <m:f>
                        <m:fPr>
                          <m:ctrlPr>
                            <a:rPr lang="ar-AE" sz="1400" i="1" smtClean="0"/>
                          </m:ctrlPr>
                        </m:fPr>
                        <m:num>
                          <m:d>
                            <m:dPr>
                              <m:ctrlPr>
                                <a:rPr lang="ar-AE" sz="1400" i="1"/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ar-AE" sz="1400" i="1"/>
                                  </m:ctrlPr>
                                </m:sSubPr>
                                <m:e>
                                  <m:r>
                                    <a:rPr lang="ar-AE" sz="1400" i="1"/>
                                    <m:t>𝑗</m:t>
                                  </m:r>
                                </m:e>
                                <m:sub>
                                  <m:r>
                                    <a:rPr lang="ar-AE" sz="1400"/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ar-AE" sz="1400" i="1"/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ar-AE" sz="1400" i="1"/>
                                      </m:ctrlPr>
                                    </m:sSubPr>
                                    <m:e>
                                      <m:r>
                                        <a:rPr lang="ar-AE" sz="1400" i="1"/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ar-AE" sz="1400" i="1"/>
                                        <m:t>𝑃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ar-AE" sz="1400"/>
                                <m:t>+</m:t>
                              </m:r>
                              <m:sSub>
                                <m:sSubPr>
                                  <m:ctrlPr>
                                    <a:rPr lang="ar-AE" sz="1400" i="1"/>
                                  </m:ctrlPr>
                                </m:sSubPr>
                                <m:e>
                                  <m:r>
                                    <a:rPr lang="ar-AE" sz="1400" i="1"/>
                                    <m:t>𝑗</m:t>
                                  </m:r>
                                </m:e>
                                <m:sub>
                                  <m:r>
                                    <a:rPr lang="ar-AE" sz="1400"/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ar-AE" sz="1400" i="1"/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ar-AE" sz="1400" i="1"/>
                                      </m:ctrlPr>
                                    </m:sSubPr>
                                    <m:e>
                                      <m:r>
                                        <a:rPr lang="ar-AE" sz="1400" i="1"/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ar-AE" sz="1400" i="1"/>
                                        <m:t>𝑃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ar-AE" sz="1400"/>
                            <m:t>+</m:t>
                          </m:r>
                          <m:r>
                            <a:rPr lang="ar-AE" sz="1400" i="1"/>
                            <m:t>𝑝</m:t>
                          </m:r>
                          <m:r>
                            <m:rPr>
                              <m:nor/>
                            </m:rPr>
                            <a:rPr lang="ar-AE" sz="1400" i="1"/>
                            <m:t> </m:t>
                          </m:r>
                          <m:d>
                            <m:dPr>
                              <m:ctrlPr>
                                <a:rPr lang="ar-AE" sz="1400" i="1"/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ar-AE" sz="1400" i="1"/>
                                  </m:ctrlPr>
                                </m:sSubPr>
                                <m:e>
                                  <m:r>
                                    <a:rPr lang="ar-AE" sz="1400" i="1"/>
                                    <m:t>𝑗</m:t>
                                  </m:r>
                                </m:e>
                                <m:sub>
                                  <m:r>
                                    <a:rPr lang="ar-AE" sz="1400"/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ar-AE" sz="1400" i="1"/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ar-AE" sz="1400" i="1"/>
                                      </m:ctrlPr>
                                    </m:sSubPr>
                                    <m:e>
                                      <m:r>
                                        <a:rPr lang="ar-AE" sz="1400" i="1"/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ar-AE" sz="1400" i="1"/>
                                        <m:t>𝑆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ar-AE" sz="1400"/>
                                <m:t>−</m:t>
                              </m:r>
                              <m:f>
                                <m:fPr>
                                  <m:ctrlPr>
                                    <a:rPr lang="ar-AE" sz="1400" i="1"/>
                                  </m:ctrlPr>
                                </m:fPr>
                                <m:num>
                                  <m:r>
                                    <a:rPr lang="ar-AE" sz="1400"/>
                                    <m:t>1</m:t>
                                  </m:r>
                                </m:num>
                                <m:den>
                                  <m:r>
                                    <a:rPr lang="ar-AE" sz="1400"/>
                                    <m:t>2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ar-AE" sz="1400" i="1"/>
                                  </m:ctrlPr>
                                </m:sSubPr>
                                <m:e>
                                  <m:r>
                                    <a:rPr lang="ar-AE" sz="1400" i="1"/>
                                    <m:t>𝑗</m:t>
                                  </m:r>
                                </m:e>
                                <m:sub>
                                  <m:r>
                                    <a:rPr lang="ar-AE" sz="1400"/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ar-AE" sz="1400" i="1"/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ar-AE" sz="1400" i="1"/>
                                      </m:ctrlPr>
                                    </m:sSubPr>
                                    <m:e>
                                      <m:r>
                                        <a:rPr lang="ar-AE" sz="1400" i="1"/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ar-AE" sz="1400" i="1"/>
                                        <m:t>𝑆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sz="1400" b="0" dirty="0"/>
              </a:p>
              <a:p>
                <a:r>
                  <a:rPr lang="en-US" dirty="0"/>
                  <a:t>Where,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is the ratio of energy </a:t>
                </a:r>
                <a:r>
                  <a:rPr lang="en-US" dirty="0"/>
                  <a:t>between P and S-waves</a:t>
                </a:r>
                <a:endParaRPr lang="ar-AE" b="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BE6B514-3735-BA0B-84CD-B2C090AF2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881" y="1241855"/>
                <a:ext cx="11640065" cy="2125903"/>
              </a:xfrm>
              <a:prstGeom prst="rect">
                <a:avLst/>
              </a:prstGeom>
              <a:blipFill>
                <a:blip r:embed="rId2"/>
                <a:stretch>
                  <a:fillRect l="-471" t="-1437" r="-105" b="-4023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F546FB8-C24C-CDAE-D94B-42A068CDB1BA}"/>
              </a:ext>
            </a:extLst>
          </p:cNvPr>
          <p:cNvSpPr txBox="1"/>
          <p:nvPr/>
        </p:nvSpPr>
        <p:spPr>
          <a:xfrm>
            <a:off x="1181796" y="6106116"/>
            <a:ext cx="9475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err="1"/>
              <a:t>Czz</a:t>
            </a:r>
            <a:r>
              <a:rPr lang="en-US" sz="1400" b="1" i="1" dirty="0"/>
              <a:t>, </a:t>
            </a:r>
            <a:r>
              <a:rPr lang="en-US" sz="1400" b="1" i="1" dirty="0" err="1"/>
              <a:t>Cxx</a:t>
            </a:r>
            <a:r>
              <a:rPr lang="en-US" sz="1400" b="1" i="1" dirty="0"/>
              <a:t>, </a:t>
            </a:r>
            <a:r>
              <a:rPr lang="en-US" sz="1400" b="1" i="1" dirty="0" err="1"/>
              <a:t>Cyy</a:t>
            </a:r>
            <a:r>
              <a:rPr lang="en-US" sz="1400" b="1" i="1" dirty="0"/>
              <a:t> for a mixture of P and S waves and p = 1</a:t>
            </a:r>
          </a:p>
        </p:txBody>
      </p:sp>
      <p:pic>
        <p:nvPicPr>
          <p:cNvPr id="6" name="Picture 5" descr="A graph of a graph with a red line&#10;&#10;AI-generated content may be incorrect.">
            <a:extLst>
              <a:ext uri="{FF2B5EF4-FFF2-40B4-BE49-F238E27FC236}">
                <a16:creationId xmlns:a16="http://schemas.microsoft.com/office/drawing/2014/main" id="{8149414E-C150-273E-8B93-800B71EE2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482" y="3429000"/>
            <a:ext cx="6703035" cy="253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1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C99E9-C3AA-EA1A-7E05-F4AB3BADC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AAF64-0003-8E7D-9147-A30E35949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671090" cy="72227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simDisp.py – </a:t>
            </a:r>
            <a:r>
              <a:rPr lang="en-US" sz="2400" dirty="0"/>
              <a:t>A superposition of plane P and S waves fail to reproduce the surface and underground noise ASDs </a:t>
            </a:r>
            <a:endParaRPr lang="en-BE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43BC26-4B00-8FBE-4F38-A39F101C8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ET-EMR Noise Meeting</a:t>
            </a:r>
            <a:endParaRPr lang="en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683ACD-FA58-05BA-5414-7BCF47EB5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9645-938D-48AC-A57E-179D9CD1DF73}" type="slidenum">
              <a:rPr lang="en-BE" smtClean="0"/>
              <a:t>19</a:t>
            </a:fld>
            <a:endParaRPr lang="en-B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6CD94AB-A1F7-8718-51BD-1F47A0AD9690}"/>
                  </a:ext>
                </a:extLst>
              </p:cNvPr>
              <p:cNvSpPr txBox="1"/>
              <p:nvPr/>
            </p:nvSpPr>
            <p:spPr>
              <a:xfrm>
                <a:off x="123568" y="1241855"/>
                <a:ext cx="3799702" cy="4801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Unlike Rayleigh waves we normalize the ASDs to match underground </a:t>
                </a:r>
                <a:r>
                  <a:rPr lang="en-US" dirty="0" err="1"/>
                  <a:t>Terziet</a:t>
                </a:r>
                <a:r>
                  <a:rPr lang="en-US" dirty="0"/>
                  <a:t> PSDs corresponding to the East component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This is done because the analytical Newtonian acceleration makes use of the underground ASDs measured along the interferometer arms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Almost no attenuation is observed and small fluctuations around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1.0</m:t>
                    </m:r>
                  </m:oMath>
                </a14:m>
                <a:r>
                  <a:rPr lang="en-US" dirty="0"/>
                  <a:t> is because of insufficient sampling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6CD94AB-A1F7-8718-51BD-1F47A0AD9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68" y="1241855"/>
                <a:ext cx="3799702" cy="4801314"/>
              </a:xfrm>
              <a:prstGeom prst="rect">
                <a:avLst/>
              </a:prstGeom>
              <a:blipFill>
                <a:blip r:embed="rId2"/>
                <a:stretch>
                  <a:fillRect t="-635" r="-1763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graph of a graph of a graph&#10;&#10;AI-generated content may be incorrect.">
            <a:extLst>
              <a:ext uri="{FF2B5EF4-FFF2-40B4-BE49-F238E27FC236}">
                <a16:creationId xmlns:a16="http://schemas.microsoft.com/office/drawing/2014/main" id="{CF1F0592-A028-F668-9E56-DE819178D1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299" y="996701"/>
            <a:ext cx="7913155" cy="2883173"/>
          </a:xfrm>
          <a:prstGeom prst="rect">
            <a:avLst/>
          </a:prstGeom>
        </p:spPr>
      </p:pic>
      <p:pic>
        <p:nvPicPr>
          <p:cNvPr id="9" name="Picture 8" descr="A graph of a graph&#10;&#10;AI-generated content may be incorrect.">
            <a:extLst>
              <a:ext uri="{FF2B5EF4-FFF2-40B4-BE49-F238E27FC236}">
                <a16:creationId xmlns:a16="http://schemas.microsoft.com/office/drawing/2014/main" id="{5C0D12B5-CDE1-AB8A-09C5-104FC97788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023607"/>
            <a:ext cx="7642233" cy="283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89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B9342-8436-924B-BA08-3A1B001D9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227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Workflow –</a:t>
            </a:r>
            <a:r>
              <a:rPr lang="en-US" sz="3200" dirty="0"/>
              <a:t> </a:t>
            </a:r>
            <a:r>
              <a:rPr lang="en-US" sz="2700" dirty="0"/>
              <a:t>The software was developed keeping in mind a modular structure for easier updates and future improvements</a:t>
            </a:r>
            <a:endParaRPr lang="en-BE" sz="27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3C54B1-4B0D-C8FE-C9C9-B3F61DD4E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ET-EMR Noise Meeting</a:t>
            </a:r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5FCC56-E487-96E2-B3D3-27BDC5D82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9645-938D-48AC-A57E-179D9CD1DF73}" type="slidenum">
              <a:rPr lang="en-BE" smtClean="0"/>
              <a:t>2</a:t>
            </a:fld>
            <a:endParaRPr lang="en-BE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528FB33-0172-C707-E595-96CFD037D263}"/>
              </a:ext>
            </a:extLst>
          </p:cNvPr>
          <p:cNvSpPr/>
          <p:nvPr/>
        </p:nvSpPr>
        <p:spPr>
          <a:xfrm>
            <a:off x="5345327" y="1340708"/>
            <a:ext cx="1501346" cy="457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runNN.py</a:t>
            </a:r>
            <a:endParaRPr lang="en-BE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D71DA58-4709-1050-025E-DB16D5983341}"/>
              </a:ext>
            </a:extLst>
          </p:cNvPr>
          <p:cNvSpPr/>
          <p:nvPr/>
        </p:nvSpPr>
        <p:spPr>
          <a:xfrm>
            <a:off x="7969079" y="1340708"/>
            <a:ext cx="1501346" cy="457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Config.ini</a:t>
            </a:r>
            <a:endParaRPr lang="en-BE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CDC367-AED1-4759-7D29-7B22BAA21B37}"/>
              </a:ext>
            </a:extLst>
          </p:cNvPr>
          <p:cNvSpPr txBox="1"/>
          <p:nvPr/>
        </p:nvSpPr>
        <p:spPr>
          <a:xfrm>
            <a:off x="9470425" y="1030699"/>
            <a:ext cx="20388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User provided configuration specify simulation parameters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D13306B-AD00-8B70-0C63-81DBA92CD8B6}"/>
              </a:ext>
            </a:extLst>
          </p:cNvPr>
          <p:cNvCxnSpPr>
            <a:stCxn id="7" idx="1"/>
            <a:endCxn id="6" idx="3"/>
          </p:cNvCxnSpPr>
          <p:nvPr/>
        </p:nvCxnSpPr>
        <p:spPr>
          <a:xfrm flipH="1">
            <a:off x="6846673" y="1569308"/>
            <a:ext cx="1123200" cy="0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63304B0-3FB1-1DFD-5971-352937A5634D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6096000" y="1797908"/>
            <a:ext cx="0" cy="488092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27417CA-0CA1-FE11-1405-78005E1832FB}"/>
              </a:ext>
            </a:extLst>
          </p:cNvPr>
          <p:cNvSpPr/>
          <p:nvPr/>
        </p:nvSpPr>
        <p:spPr>
          <a:xfrm>
            <a:off x="5169244" y="2286000"/>
            <a:ext cx="1853512" cy="457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NNGeometry.py</a:t>
            </a:r>
            <a:endParaRPr lang="en-BE" dirty="0">
              <a:solidFill>
                <a:schemeClr val="tx1"/>
              </a:solidFill>
            </a:endParaRP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2CA49573-A304-FA1B-CD23-EC522FCF7A09}"/>
              </a:ext>
            </a:extLst>
          </p:cNvPr>
          <p:cNvCxnSpPr>
            <a:stCxn id="14" idx="2"/>
          </p:cNvCxnSpPr>
          <p:nvPr/>
        </p:nvCxnSpPr>
        <p:spPr>
          <a:xfrm rot="5400000">
            <a:off x="4820165" y="1961635"/>
            <a:ext cx="494270" cy="2057400"/>
          </a:xfrm>
          <a:prstGeom prst="bentConnector2">
            <a:avLst/>
          </a:prstGeom>
          <a:ln w="38100">
            <a:round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091DA6B-BEDA-B43E-36EF-8D5AAC50A948}"/>
              </a:ext>
            </a:extLst>
          </p:cNvPr>
          <p:cNvSpPr/>
          <p:nvPr/>
        </p:nvSpPr>
        <p:spPr>
          <a:xfrm>
            <a:off x="2191266" y="3008870"/>
            <a:ext cx="1853512" cy="457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createDB.py</a:t>
            </a:r>
            <a:endParaRPr lang="en-BE" dirty="0">
              <a:solidFill>
                <a:schemeClr val="tx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5279C99-B9CF-4E92-2F05-47FA9722A77D}"/>
              </a:ext>
            </a:extLst>
          </p:cNvPr>
          <p:cNvSpPr/>
          <p:nvPr/>
        </p:nvSpPr>
        <p:spPr>
          <a:xfrm>
            <a:off x="2141842" y="2039953"/>
            <a:ext cx="1853512" cy="457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QSEIS - Fortran</a:t>
            </a:r>
            <a:endParaRPr lang="en-BE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AFCFDD3-DE7F-E4CB-1B39-63ECD3F3C616}"/>
              </a:ext>
            </a:extLst>
          </p:cNvPr>
          <p:cNvCxnSpPr>
            <a:cxnSpLocks/>
          </p:cNvCxnSpPr>
          <p:nvPr/>
        </p:nvCxnSpPr>
        <p:spPr>
          <a:xfrm>
            <a:off x="3072714" y="2512539"/>
            <a:ext cx="0" cy="488092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D8D2581-5499-B3A8-7C9C-9807B80E8568}"/>
              </a:ext>
            </a:extLst>
          </p:cNvPr>
          <p:cNvSpPr/>
          <p:nvPr/>
        </p:nvSpPr>
        <p:spPr>
          <a:xfrm>
            <a:off x="5169244" y="4058895"/>
            <a:ext cx="1853512" cy="457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simDisp.py</a:t>
            </a:r>
            <a:endParaRPr lang="en-BE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92ED3EB-5819-4CDD-BB24-0957E4EDD9D1}"/>
              </a:ext>
            </a:extLst>
          </p:cNvPr>
          <p:cNvCxnSpPr>
            <a:cxnSpLocks/>
            <a:stCxn id="14" idx="2"/>
            <a:endCxn id="23" idx="0"/>
          </p:cNvCxnSpPr>
          <p:nvPr/>
        </p:nvCxnSpPr>
        <p:spPr>
          <a:xfrm>
            <a:off x="6096000" y="2743200"/>
            <a:ext cx="0" cy="1315695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3269A04-7A0B-8E62-0321-8F8A4FB44BFD}"/>
              </a:ext>
            </a:extLst>
          </p:cNvPr>
          <p:cNvSpPr/>
          <p:nvPr/>
        </p:nvSpPr>
        <p:spPr>
          <a:xfrm>
            <a:off x="5169244" y="5096260"/>
            <a:ext cx="1853512" cy="457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NNCompute.py</a:t>
            </a:r>
            <a:endParaRPr lang="en-BE" dirty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A7F4250-D1C2-8FEC-CE51-4E6AC98EBA68}"/>
              </a:ext>
            </a:extLst>
          </p:cNvPr>
          <p:cNvCxnSpPr>
            <a:cxnSpLocks/>
            <a:stCxn id="23" idx="2"/>
            <a:endCxn id="29" idx="0"/>
          </p:cNvCxnSpPr>
          <p:nvPr/>
        </p:nvCxnSpPr>
        <p:spPr>
          <a:xfrm>
            <a:off x="6096000" y="4516095"/>
            <a:ext cx="0" cy="580165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C019FAD-26A6-AF78-9B36-B0C6A1E8FA6F}"/>
              </a:ext>
            </a:extLst>
          </p:cNvPr>
          <p:cNvSpPr/>
          <p:nvPr/>
        </p:nvSpPr>
        <p:spPr>
          <a:xfrm>
            <a:off x="7683844" y="5093323"/>
            <a:ext cx="1853512" cy="457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NNPP.py</a:t>
            </a:r>
            <a:endParaRPr lang="en-BE" dirty="0">
              <a:solidFill>
                <a:schemeClr val="tx1"/>
              </a:solidFill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F4D23F6-3BFD-EAE6-4A80-04393EB65FCC}"/>
              </a:ext>
            </a:extLst>
          </p:cNvPr>
          <p:cNvCxnSpPr>
            <a:cxnSpLocks/>
            <a:stCxn id="29" idx="3"/>
            <a:endCxn id="34" idx="1"/>
          </p:cNvCxnSpPr>
          <p:nvPr/>
        </p:nvCxnSpPr>
        <p:spPr>
          <a:xfrm flipV="1">
            <a:off x="7022756" y="5321923"/>
            <a:ext cx="661088" cy="2937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3C0DA89-32C5-72DA-48A3-E9C086824714}"/>
              </a:ext>
            </a:extLst>
          </p:cNvPr>
          <p:cNvCxnSpPr>
            <a:cxnSpLocks/>
          </p:cNvCxnSpPr>
          <p:nvPr/>
        </p:nvCxnSpPr>
        <p:spPr>
          <a:xfrm flipV="1">
            <a:off x="9537356" y="5318986"/>
            <a:ext cx="661088" cy="2937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37BE63A1-2FCA-F47A-8B77-1108C73A9C43}"/>
              </a:ext>
            </a:extLst>
          </p:cNvPr>
          <p:cNvSpPr/>
          <p:nvPr/>
        </p:nvSpPr>
        <p:spPr>
          <a:xfrm>
            <a:off x="10198444" y="5090386"/>
            <a:ext cx="1853512" cy="457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strain</a:t>
            </a:r>
            <a:endParaRPr lang="en-BE" dirty="0">
              <a:solidFill>
                <a:schemeClr val="tx1"/>
              </a:solidFill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0FB35CE9-0B28-AD2D-4D6C-8FEF7B90961C}"/>
              </a:ext>
            </a:extLst>
          </p:cNvPr>
          <p:cNvSpPr/>
          <p:nvPr/>
        </p:nvSpPr>
        <p:spPr>
          <a:xfrm>
            <a:off x="7683844" y="6035674"/>
            <a:ext cx="1853512" cy="457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plotUtils.py</a:t>
            </a:r>
            <a:endParaRPr lang="en-BE" dirty="0">
              <a:solidFill>
                <a:schemeClr val="tx1"/>
              </a:solidFill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A672C5E-A774-BCC3-38CE-DEFD908C92C8}"/>
              </a:ext>
            </a:extLst>
          </p:cNvPr>
          <p:cNvCxnSpPr>
            <a:cxnSpLocks/>
            <a:stCxn id="41" idx="0"/>
            <a:endCxn id="34" idx="2"/>
          </p:cNvCxnSpPr>
          <p:nvPr/>
        </p:nvCxnSpPr>
        <p:spPr>
          <a:xfrm flipV="1">
            <a:off x="8610600" y="5550523"/>
            <a:ext cx="0" cy="485151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09968BEA-0A8B-724A-6579-9D99AB7CC3B2}"/>
              </a:ext>
            </a:extLst>
          </p:cNvPr>
          <p:cNvSpPr/>
          <p:nvPr/>
        </p:nvSpPr>
        <p:spPr>
          <a:xfrm>
            <a:off x="2191266" y="4064774"/>
            <a:ext cx="1853512" cy="457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gfLoader.py</a:t>
            </a:r>
            <a:endParaRPr lang="en-BE" dirty="0">
              <a:solidFill>
                <a:schemeClr val="tx1"/>
              </a:solidFill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45D216F-3EDE-A837-B8F3-85B1EF8EAA69}"/>
              </a:ext>
            </a:extLst>
          </p:cNvPr>
          <p:cNvCxnSpPr>
            <a:cxnSpLocks/>
            <a:stCxn id="18" idx="2"/>
            <a:endCxn id="45" idx="0"/>
          </p:cNvCxnSpPr>
          <p:nvPr/>
        </p:nvCxnSpPr>
        <p:spPr>
          <a:xfrm>
            <a:off x="3118022" y="3466070"/>
            <a:ext cx="0" cy="598704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86B350D-CF28-E970-4B82-2A1EEA6E47BF}"/>
              </a:ext>
            </a:extLst>
          </p:cNvPr>
          <p:cNvCxnSpPr>
            <a:cxnSpLocks/>
            <a:stCxn id="45" idx="3"/>
            <a:endCxn id="23" idx="1"/>
          </p:cNvCxnSpPr>
          <p:nvPr/>
        </p:nvCxnSpPr>
        <p:spPr>
          <a:xfrm flipV="1">
            <a:off x="4044778" y="4287495"/>
            <a:ext cx="1124466" cy="5879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20847D0B-C8AE-EA50-D2EE-23A4A9F4A86B}"/>
              </a:ext>
            </a:extLst>
          </p:cNvPr>
          <p:cNvSpPr/>
          <p:nvPr/>
        </p:nvSpPr>
        <p:spPr>
          <a:xfrm>
            <a:off x="838199" y="1888582"/>
            <a:ext cx="1268629" cy="7599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Green’s function generation</a:t>
            </a:r>
            <a:endParaRPr lang="en-BE" sz="1600" dirty="0">
              <a:solidFill>
                <a:schemeClr val="tx1"/>
              </a:solidFill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B2582190-E0DD-888B-1368-1DA718C97427}"/>
              </a:ext>
            </a:extLst>
          </p:cNvPr>
          <p:cNvSpPr/>
          <p:nvPr/>
        </p:nvSpPr>
        <p:spPr>
          <a:xfrm>
            <a:off x="7139114" y="2117182"/>
            <a:ext cx="1268629" cy="7599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Mesh generation</a:t>
            </a:r>
            <a:endParaRPr lang="en-BE" sz="1600" dirty="0">
              <a:solidFill>
                <a:schemeClr val="tx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5E8C4B22-C2D3-0D92-1E5D-B3642E9DA2C5}"/>
              </a:ext>
            </a:extLst>
          </p:cNvPr>
          <p:cNvSpPr/>
          <p:nvPr/>
        </p:nvSpPr>
        <p:spPr>
          <a:xfrm>
            <a:off x="7171034" y="3907524"/>
            <a:ext cx="1501344" cy="7599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Simulates displacement field</a:t>
            </a:r>
            <a:endParaRPr lang="en-BE" sz="1600" dirty="0">
              <a:solidFill>
                <a:schemeClr val="tx1"/>
              </a:solidFill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BD9CCF15-6AC1-0D10-1AB4-31507E608575}"/>
              </a:ext>
            </a:extLst>
          </p:cNvPr>
          <p:cNvSpPr/>
          <p:nvPr/>
        </p:nvSpPr>
        <p:spPr>
          <a:xfrm>
            <a:off x="3565956" y="4920475"/>
            <a:ext cx="1501344" cy="7599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Computes Newtonian noise</a:t>
            </a:r>
            <a:endParaRPr lang="en-B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15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44FA6C-C65A-823A-D5B0-C906E5F16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44715-87E8-0F6D-503F-2A0B12F48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671090" cy="72227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NNCompute.py – </a:t>
            </a:r>
            <a:r>
              <a:rPr lang="en-US" sz="2400" dirty="0"/>
              <a:t>Newtonian acceleration at a single test-mass matches the analytical estimate reasonably from 4 Hz</a:t>
            </a:r>
            <a:endParaRPr lang="en-BE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F05C1B-369B-7C3A-CD3D-17D28269D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ET-EMR Noise Meeting</a:t>
            </a:r>
            <a:endParaRPr lang="en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DD7CE-DC45-34D5-A78C-7BF7A2D68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9645-938D-48AC-A57E-179D9CD1DF73}" type="slidenum">
              <a:rPr lang="en-BE" smtClean="0"/>
              <a:t>20</a:t>
            </a:fld>
            <a:endParaRPr lang="en-B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EC6A24-8D7E-6DED-9EB0-5C335283E858}"/>
              </a:ext>
            </a:extLst>
          </p:cNvPr>
          <p:cNvSpPr txBox="1"/>
          <p:nvPr/>
        </p:nvSpPr>
        <p:spPr>
          <a:xfrm>
            <a:off x="123568" y="1241855"/>
            <a:ext cx="118315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little underestimation below 4 Hz is due to insufficient integration radius</a:t>
            </a:r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Small fluctuations around the analytical result occur due to insufficient sampling of plane waves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Due to time constraints we limited the number of realizations to 50 and 100 sources per realization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B0B5F9-0475-B7AF-238D-82B308DEDC7C}"/>
              </a:ext>
            </a:extLst>
          </p:cNvPr>
          <p:cNvSpPr txBox="1"/>
          <p:nvPr/>
        </p:nvSpPr>
        <p:spPr>
          <a:xfrm>
            <a:off x="7816678" y="3153932"/>
            <a:ext cx="256299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1" dirty="0"/>
              <a:t>The solid blue curve which represents the simulated NN acceleration matches the blue curve representative of the analytical estimate for frequencies greater than 4 Hz.</a:t>
            </a:r>
          </a:p>
          <a:p>
            <a:pPr algn="ctr"/>
            <a:r>
              <a:rPr lang="en-US" sz="1400" b="1" i="1" dirty="0"/>
              <a:t>The vertical component is no shown as it is not relevant in this context.</a:t>
            </a:r>
          </a:p>
        </p:txBody>
      </p:sp>
      <p:pic>
        <p:nvPicPr>
          <p:cNvPr id="7" name="Picture 6" descr="A graph of a diagram&#10;&#10;AI-generated content may be incorrect.">
            <a:extLst>
              <a:ext uri="{FF2B5EF4-FFF2-40B4-BE49-F238E27FC236}">
                <a16:creationId xmlns:a16="http://schemas.microsoft.com/office/drawing/2014/main" id="{ABE3BF8B-E6FB-E77B-A091-C70B68FD9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739" y="2996181"/>
            <a:ext cx="5646909" cy="309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49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8F9A41-0A88-6CC9-E038-EB4CE0D4B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865" y="818984"/>
            <a:ext cx="6596245" cy="32685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Full field solution from vertical and horizontal forces in homogeneous half-space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2996D8-1C7C-7791-3004-F4F6E201E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ET-EMR Noise Meeting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8A4682-0D3C-4FAA-13C5-B6FA64A1C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8FE9645-938D-48AC-A57E-179D9CD1DF73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21</a:t>
            </a:fld>
            <a:endParaRPr lang="en-US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564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B4377-2AD7-1350-BF1C-EF2D84580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66548-CD4A-8DE1-9B6F-7076B7889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671090" cy="722270"/>
          </a:xfrm>
        </p:spPr>
        <p:txBody>
          <a:bodyPr>
            <a:normAutofit/>
          </a:bodyPr>
          <a:lstStyle/>
          <a:p>
            <a:r>
              <a:rPr lang="en-US" sz="2700" dirty="0"/>
              <a:t>Newtonian noise from the full wavefield in a homogeneous half-space</a:t>
            </a:r>
            <a:endParaRPr lang="en-BE" sz="27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31D3AB-5770-663B-7833-AA396E0BA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ET-EMR Noise Meeting</a:t>
            </a:r>
            <a:endParaRPr lang="en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DD5E-F45D-A28C-95E8-7A83C068F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9645-938D-48AC-A57E-179D9CD1DF73}" type="slidenum">
              <a:rPr lang="en-BE" smtClean="0"/>
              <a:t>22</a:t>
            </a:fld>
            <a:endParaRPr lang="en-B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9B53D1-88E6-57DE-63F2-D2B44725D167}"/>
              </a:ext>
            </a:extLst>
          </p:cNvPr>
          <p:cNvSpPr txBox="1"/>
          <p:nvPr/>
        </p:nvSpPr>
        <p:spPr>
          <a:xfrm>
            <a:off x="376882" y="1241855"/>
            <a:ext cx="114114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same homogeneous half-space model as before: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Stochastic source parameters: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Location of the source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Vertical forces: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Amplitude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Phase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Horizontal forces (default to decouple from vertical)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Amplitude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Phase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Angle of 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is also possible to use a bias the force amplitude along vertical and horizontal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 the current implementation it is switched off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EC618F45-977B-075B-D559-F4370332BE5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97338272"/>
                  </p:ext>
                </p:extLst>
              </p:nvPr>
            </p:nvGraphicFramePr>
            <p:xfrm>
              <a:off x="2587026" y="1807294"/>
              <a:ext cx="4630006" cy="883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68911">
                      <a:extLst>
                        <a:ext uri="{9D8B030D-6E8A-4147-A177-3AD203B41FA5}">
                          <a16:colId xmlns:a16="http://schemas.microsoft.com/office/drawing/2014/main" val="3317992595"/>
                        </a:ext>
                      </a:extLst>
                    </a:gridCol>
                    <a:gridCol w="756111">
                      <a:extLst>
                        <a:ext uri="{9D8B030D-6E8A-4147-A177-3AD203B41FA5}">
                          <a16:colId xmlns:a16="http://schemas.microsoft.com/office/drawing/2014/main" val="550694472"/>
                        </a:ext>
                      </a:extLst>
                    </a:gridCol>
                    <a:gridCol w="784654">
                      <a:extLst>
                        <a:ext uri="{9D8B030D-6E8A-4147-A177-3AD203B41FA5}">
                          <a16:colId xmlns:a16="http://schemas.microsoft.com/office/drawing/2014/main" val="4046269852"/>
                        </a:ext>
                      </a:extLst>
                    </a:gridCol>
                    <a:gridCol w="698157">
                      <a:extLst>
                        <a:ext uri="{9D8B030D-6E8A-4147-A177-3AD203B41FA5}">
                          <a16:colId xmlns:a16="http://schemas.microsoft.com/office/drawing/2014/main" val="1811485956"/>
                        </a:ext>
                      </a:extLst>
                    </a:gridCol>
                    <a:gridCol w="710514">
                      <a:extLst>
                        <a:ext uri="{9D8B030D-6E8A-4147-A177-3AD203B41FA5}">
                          <a16:colId xmlns:a16="http://schemas.microsoft.com/office/drawing/2014/main" val="4162281726"/>
                        </a:ext>
                      </a:extLst>
                    </a:gridCol>
                    <a:gridCol w="611659">
                      <a:extLst>
                        <a:ext uri="{9D8B030D-6E8A-4147-A177-3AD203B41FA5}">
                          <a16:colId xmlns:a16="http://schemas.microsoft.com/office/drawing/2014/main" val="2082582508"/>
                        </a:ext>
                      </a:extLst>
                    </a:gridCol>
                  </a:tblGrid>
                  <a:tr h="319535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𝐷𝑒𝑝𝑡h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𝑘𝑚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B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sub>
                                </m:sSub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𝒌𝒎</m:t>
                                    </m:r>
                                  </m:num>
                                  <m:den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den>
                                </m:f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B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sub>
                                </m:sSub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𝒌𝒎</m:t>
                                    </m:r>
                                  </m:num>
                                  <m:den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den>
                                </m:f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B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𝝆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f>
                                  <m:fPr>
                                    <m:ctrlP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𝒌𝒈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1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400" b="1" i="1" smtClean="0">
                                            <a:latin typeface="Cambria Math" panose="02040503050406030204" pitchFamily="18" charset="0"/>
                                          </a:rPr>
                                          <m:t>𝒎</m:t>
                                        </m:r>
                                      </m:e>
                                      <m:sup>
                                        <m:r>
                                          <a:rPr lang="en-US" sz="1400" b="1" i="1" smtClean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B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𝑸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B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𝑸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BE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2697694"/>
                      </a:ext>
                    </a:extLst>
                  </a:tr>
                  <a:tr h="319535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4.0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2.0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2465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𝑁𝐴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𝑁𝐴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633354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EC618F45-977B-075B-D559-F4370332BE5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97338272"/>
                  </p:ext>
                </p:extLst>
              </p:nvPr>
            </p:nvGraphicFramePr>
            <p:xfrm>
              <a:off x="2587026" y="1807294"/>
              <a:ext cx="4630006" cy="883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68911">
                      <a:extLst>
                        <a:ext uri="{9D8B030D-6E8A-4147-A177-3AD203B41FA5}">
                          <a16:colId xmlns:a16="http://schemas.microsoft.com/office/drawing/2014/main" val="3317992595"/>
                        </a:ext>
                      </a:extLst>
                    </a:gridCol>
                    <a:gridCol w="756111">
                      <a:extLst>
                        <a:ext uri="{9D8B030D-6E8A-4147-A177-3AD203B41FA5}">
                          <a16:colId xmlns:a16="http://schemas.microsoft.com/office/drawing/2014/main" val="550694472"/>
                        </a:ext>
                      </a:extLst>
                    </a:gridCol>
                    <a:gridCol w="784654">
                      <a:extLst>
                        <a:ext uri="{9D8B030D-6E8A-4147-A177-3AD203B41FA5}">
                          <a16:colId xmlns:a16="http://schemas.microsoft.com/office/drawing/2014/main" val="4046269852"/>
                        </a:ext>
                      </a:extLst>
                    </a:gridCol>
                    <a:gridCol w="698157">
                      <a:extLst>
                        <a:ext uri="{9D8B030D-6E8A-4147-A177-3AD203B41FA5}">
                          <a16:colId xmlns:a16="http://schemas.microsoft.com/office/drawing/2014/main" val="1811485956"/>
                        </a:ext>
                      </a:extLst>
                    </a:gridCol>
                    <a:gridCol w="710514">
                      <a:extLst>
                        <a:ext uri="{9D8B030D-6E8A-4147-A177-3AD203B41FA5}">
                          <a16:colId xmlns:a16="http://schemas.microsoft.com/office/drawing/2014/main" val="4162281726"/>
                        </a:ext>
                      </a:extLst>
                    </a:gridCol>
                    <a:gridCol w="611659">
                      <a:extLst>
                        <a:ext uri="{9D8B030D-6E8A-4147-A177-3AD203B41FA5}">
                          <a16:colId xmlns:a16="http://schemas.microsoft.com/office/drawing/2014/main" val="2082582508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2"/>
                          <a:stretch>
                            <a:fillRect l="-571" t="-1163" r="-337143" b="-720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2"/>
                          <a:stretch>
                            <a:fillRect l="-140800" t="-1163" r="-372000" b="-720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2"/>
                          <a:stretch>
                            <a:fillRect l="-235156" t="-1163" r="-263281" b="-720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2"/>
                          <a:stretch>
                            <a:fillRect l="-373043" t="-1163" r="-193043" b="-720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2"/>
                          <a:stretch>
                            <a:fillRect l="-464957" t="-1163" r="-89744" b="-720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2"/>
                          <a:stretch>
                            <a:fillRect l="-661000" t="-1163" r="-5000" b="-720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269769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2"/>
                          <a:stretch>
                            <a:fillRect l="-571" t="-145000" r="-337143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2"/>
                          <a:stretch>
                            <a:fillRect l="-140800" t="-145000" r="-372000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2"/>
                          <a:stretch>
                            <a:fillRect l="-235156" t="-145000" r="-263281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2"/>
                          <a:stretch>
                            <a:fillRect l="-373043" t="-145000" r="-193043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2"/>
                          <a:stretch>
                            <a:fillRect l="-464957" t="-145000" r="-89744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2"/>
                          <a:stretch>
                            <a:fillRect l="-661000" t="-145000" r="-5000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633354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71419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DFC8D-9A50-FBEE-5D48-F5F726AA4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DC086-A904-658C-ECA7-82C4678B0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671090" cy="72227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simDisp.py – </a:t>
            </a:r>
            <a:r>
              <a:rPr lang="en-US" sz="2400" dirty="0"/>
              <a:t>A full wavefield superposition for 50 realizations with 100 vertical and horizontal forces acting on the surface per realization</a:t>
            </a:r>
            <a:endParaRPr lang="en-BE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1B14B-2405-DF16-AB2B-C4B4BD769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ET-EMR Noise Meeting</a:t>
            </a:r>
            <a:endParaRPr lang="en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92F7F3-117B-9CB1-03DD-B2DD74318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9645-938D-48AC-A57E-179D9CD1DF73}" type="slidenum">
              <a:rPr lang="en-BE" smtClean="0"/>
              <a:t>23</a:t>
            </a:fld>
            <a:endParaRPr lang="en-B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0933E4-AC07-1B9E-C90E-451E1444B8B0}"/>
              </a:ext>
            </a:extLst>
          </p:cNvPr>
          <p:cNvSpPr txBox="1"/>
          <p:nvPr/>
        </p:nvSpPr>
        <p:spPr>
          <a:xfrm>
            <a:off x="123568" y="1241855"/>
            <a:ext cx="379970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We normalize to match the Z component ASD on the surface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 complete solution in a homogeneous half space cannot match the </a:t>
            </a:r>
            <a:r>
              <a:rPr lang="en-US" dirty="0" err="1"/>
              <a:t>Terziet</a:t>
            </a:r>
            <a:r>
              <a:rPr lang="en-US" dirty="0"/>
              <a:t> scenario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horizontal components on the surface and at depth are not reconstructed and also the attenuation on the vertical component is too small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Vertical component shows similar Rayleigh like attenuation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horizontal component shows little attenuation as if it were strongly dominated by body waves</a:t>
            </a:r>
          </a:p>
        </p:txBody>
      </p:sp>
      <p:pic>
        <p:nvPicPr>
          <p:cNvPr id="7" name="Picture 6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3AE38646-3B83-45DD-ADFF-7B354A75F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716" y="1087396"/>
            <a:ext cx="7484466" cy="2754506"/>
          </a:xfrm>
          <a:prstGeom prst="rect">
            <a:avLst/>
          </a:prstGeom>
        </p:spPr>
      </p:pic>
      <p:pic>
        <p:nvPicPr>
          <p:cNvPr id="11" name="Picture 10" descr="A graph of a graph&#10;&#10;AI-generated content may be incorrect.">
            <a:extLst>
              <a:ext uri="{FF2B5EF4-FFF2-40B4-BE49-F238E27FC236}">
                <a16:creationId xmlns:a16="http://schemas.microsoft.com/office/drawing/2014/main" id="{4378D399-BC35-1819-ECE5-5D03392BDA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934" y="3889047"/>
            <a:ext cx="7052029" cy="260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82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72D7D-3606-4987-C33B-2DE07DA03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5E138-4053-05EF-5D7F-5EEC5EECA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671090" cy="72227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NNCompute.py – </a:t>
            </a:r>
            <a:r>
              <a:rPr lang="en-US" sz="2400" dirty="0"/>
              <a:t>Newtonian acceleration at a single test-mass is stronger as compared to the case when Rayleigh waves existed</a:t>
            </a:r>
            <a:endParaRPr lang="en-BE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F00C00-EE2C-7502-43FD-DE7D7CD60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ET-EMR Noise Meeting</a:t>
            </a:r>
            <a:endParaRPr lang="en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B3209E-1018-2E94-5125-5ECB505DF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9645-938D-48AC-A57E-179D9CD1DF73}" type="slidenum">
              <a:rPr lang="en-BE" smtClean="0"/>
              <a:t>24</a:t>
            </a:fld>
            <a:endParaRPr lang="en-B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A152F4-4A7E-3363-F4EB-D2A7DDE1AA09}"/>
                  </a:ext>
                </a:extLst>
              </p:cNvPr>
              <p:cNvSpPr txBox="1"/>
              <p:nvPr/>
            </p:nvSpPr>
            <p:spPr>
              <a:xfrm>
                <a:off x="123568" y="1241855"/>
                <a:ext cx="1183159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For comparison to Rayleigh wave analytical estimates, the Z component of the simulated displacement field on the surface is scaled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Therefore it is also much difficult to compare the scenario to pure body wave NN which hold only when the depth horizontal components are scaled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A152F4-4A7E-3363-F4EB-D2A7DDE1AA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68" y="1241855"/>
                <a:ext cx="11831594" cy="1200329"/>
              </a:xfrm>
              <a:prstGeom prst="rect">
                <a:avLst/>
              </a:prstGeom>
              <a:blipFill>
                <a:blip r:embed="rId2"/>
                <a:stretch>
                  <a:fillRect t="-2538" r="-464" b="-7614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CF5B561-DE13-9D58-F259-9607C22179D1}"/>
              </a:ext>
            </a:extLst>
          </p:cNvPr>
          <p:cNvSpPr txBox="1"/>
          <p:nvPr/>
        </p:nvSpPr>
        <p:spPr>
          <a:xfrm>
            <a:off x="8872150" y="2754793"/>
            <a:ext cx="256299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1" dirty="0"/>
              <a:t>The solid blue curve which represents the simulated NN acceleration and is higher than the analytical NN from Rayleigh waves as expected.</a:t>
            </a:r>
          </a:p>
          <a:p>
            <a:pPr algn="ctr"/>
            <a:r>
              <a:rPr lang="en-US" sz="1400" b="1" i="1" dirty="0"/>
              <a:t>The Analytical body NN is not shown as the results only hold true when normalized with the underground horizontal ASD.</a:t>
            </a:r>
          </a:p>
        </p:txBody>
      </p:sp>
      <p:pic>
        <p:nvPicPr>
          <p:cNvPr id="6" name="Picture 5" descr="A graph of a graph&#10;&#10;AI-generated content may be incorrect.">
            <a:extLst>
              <a:ext uri="{FF2B5EF4-FFF2-40B4-BE49-F238E27FC236}">
                <a16:creationId xmlns:a16="http://schemas.microsoft.com/office/drawing/2014/main" id="{5174B13B-68BB-E138-5BD8-8F1244902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115"/>
          <a:stretch>
            <a:fillRect/>
          </a:stretch>
        </p:blipFill>
        <p:spPr>
          <a:xfrm>
            <a:off x="569341" y="2596643"/>
            <a:ext cx="8302809" cy="307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6741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E2732B-9693-E521-3BBB-C1EB490DE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865" y="818984"/>
            <a:ext cx="6596245" cy="32685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Newtonian noise from a layered geology that closely matches surface-underground attenuation observed at </a:t>
            </a:r>
            <a:r>
              <a:rPr lang="en-US" sz="4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Terziet</a:t>
            </a:r>
            <a:endParaRPr lang="en-US" sz="4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DA9167-C299-8F8F-5F2A-D38ADA7C7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ET-EMR Noise Meeting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243E9A-BEF5-C75C-E19C-315B8ECFE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8FE9645-938D-48AC-A57E-179D9CD1DF73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25</a:t>
            </a:fld>
            <a:endParaRPr lang="en-US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7982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9D465-1DCF-048A-CA51-9E9ACD876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D6165-DB3C-5150-0545-DDB8087FB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671090" cy="722270"/>
          </a:xfrm>
        </p:spPr>
        <p:txBody>
          <a:bodyPr>
            <a:normAutofit/>
          </a:bodyPr>
          <a:lstStyle/>
          <a:p>
            <a:r>
              <a:rPr lang="en-US" sz="2700" dirty="0"/>
              <a:t>Newtonian noise from the full wavefield in a layered geology</a:t>
            </a:r>
            <a:endParaRPr lang="en-BE" sz="27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15496E-3E3B-AC30-EBEE-EBECD7EF5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ET-EMR Noise Meeting</a:t>
            </a:r>
            <a:endParaRPr lang="en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436170-0492-7EF1-FDCB-E304051FB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9645-938D-48AC-A57E-179D9CD1DF73}" type="slidenum">
              <a:rPr lang="en-BE" smtClean="0"/>
              <a:t>26</a:t>
            </a:fld>
            <a:endParaRPr lang="en-B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A7BB710-ACDB-38C8-D5B9-A91809DBFBF4}"/>
                  </a:ext>
                </a:extLst>
              </p:cNvPr>
              <p:cNvSpPr txBox="1"/>
              <p:nvPr/>
            </p:nvSpPr>
            <p:spPr>
              <a:xfrm>
                <a:off x="376882" y="1241855"/>
                <a:ext cx="11411464" cy="4917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 layered geology over half-space used for demonstration is the following: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Note that the velocity and thickness of the soft layer on top was chosen such that it matches the peak frequency of 4 Hz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𝑉𝑠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4∗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H/V spectral ratio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 This model is for demonstration purposes only and does not match the Rayleigh wave phase velocity dispersion observed at </a:t>
                </a:r>
                <a:r>
                  <a:rPr lang="en-US" dirty="0" err="1"/>
                  <a:t>Terziet</a:t>
                </a: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However, it does match the attenuation observed at the site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A7BB710-ACDB-38C8-D5B9-A91809DBF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882" y="1241855"/>
                <a:ext cx="11411464" cy="4917628"/>
              </a:xfrm>
              <a:prstGeom prst="rect">
                <a:avLst/>
              </a:prstGeom>
              <a:blipFill>
                <a:blip r:embed="rId2"/>
                <a:stretch>
                  <a:fillRect l="-374" t="-620" r="-641" b="-1241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EB6E0180-9AA1-5C22-49F2-586F7C7300F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4179575"/>
                  </p:ext>
                </p:extLst>
              </p:nvPr>
            </p:nvGraphicFramePr>
            <p:xfrm>
              <a:off x="3178107" y="1709798"/>
              <a:ext cx="4345801" cy="2712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92087">
                      <a:extLst>
                        <a:ext uri="{9D8B030D-6E8A-4147-A177-3AD203B41FA5}">
                          <a16:colId xmlns:a16="http://schemas.microsoft.com/office/drawing/2014/main" val="3317992595"/>
                        </a:ext>
                      </a:extLst>
                    </a:gridCol>
                    <a:gridCol w="809368">
                      <a:extLst>
                        <a:ext uri="{9D8B030D-6E8A-4147-A177-3AD203B41FA5}">
                          <a16:colId xmlns:a16="http://schemas.microsoft.com/office/drawing/2014/main" val="550694472"/>
                        </a:ext>
                      </a:extLst>
                    </a:gridCol>
                    <a:gridCol w="679621">
                      <a:extLst>
                        <a:ext uri="{9D8B030D-6E8A-4147-A177-3AD203B41FA5}">
                          <a16:colId xmlns:a16="http://schemas.microsoft.com/office/drawing/2014/main" val="4046269852"/>
                        </a:ext>
                      </a:extLst>
                    </a:gridCol>
                    <a:gridCol w="729049">
                      <a:extLst>
                        <a:ext uri="{9D8B030D-6E8A-4147-A177-3AD203B41FA5}">
                          <a16:colId xmlns:a16="http://schemas.microsoft.com/office/drawing/2014/main" val="1811485956"/>
                        </a:ext>
                      </a:extLst>
                    </a:gridCol>
                    <a:gridCol w="630195">
                      <a:extLst>
                        <a:ext uri="{9D8B030D-6E8A-4147-A177-3AD203B41FA5}">
                          <a16:colId xmlns:a16="http://schemas.microsoft.com/office/drawing/2014/main" val="4162281726"/>
                        </a:ext>
                      </a:extLst>
                    </a:gridCol>
                    <a:gridCol w="605481">
                      <a:extLst>
                        <a:ext uri="{9D8B030D-6E8A-4147-A177-3AD203B41FA5}">
                          <a16:colId xmlns:a16="http://schemas.microsoft.com/office/drawing/2014/main" val="2082582508"/>
                        </a:ext>
                      </a:extLst>
                    </a:gridCol>
                  </a:tblGrid>
                  <a:tr h="319535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𝐷𝑒𝑝𝑡h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𝑘𝑚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B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sub>
                                </m:sSub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𝒌𝒎</m:t>
                                    </m:r>
                                  </m:num>
                                  <m:den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den>
                                </m:f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B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sub>
                                </m:sSub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𝒌𝒎</m:t>
                                    </m:r>
                                  </m:num>
                                  <m:den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den>
                                </m:f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B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𝝆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f>
                                  <m:fPr>
                                    <m:ctrlP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𝒌𝒈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1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400" b="1" i="1" smtClean="0">
                                            <a:latin typeface="Cambria Math" panose="02040503050406030204" pitchFamily="18" charset="0"/>
                                          </a:rPr>
                                          <m:t>𝒎</m:t>
                                        </m:r>
                                      </m:e>
                                      <m:sup>
                                        <m:r>
                                          <a:rPr lang="en-US" sz="1400" b="1" i="1" smtClean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B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𝑸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B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𝑸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BE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2697694"/>
                      </a:ext>
                    </a:extLst>
                  </a:tr>
                  <a:tr h="319535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0.030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1743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6333546"/>
                      </a:ext>
                    </a:extLst>
                  </a:tr>
                  <a:tr h="319535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0.120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3.0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1.5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2294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250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125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8548267"/>
                      </a:ext>
                    </a:extLst>
                  </a:tr>
                  <a:tr h="319535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0.300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4.5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2.5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2539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400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200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7867368"/>
                      </a:ext>
                    </a:extLst>
                  </a:tr>
                  <a:tr h="319535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1.000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5.0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3.0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2606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600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300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53767140"/>
                      </a:ext>
                    </a:extLst>
                  </a:tr>
                  <a:tr h="319535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5.000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5.8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3.36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2720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900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450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35699977"/>
                      </a:ext>
                    </a:extLst>
                  </a:tr>
                  <a:tr h="319535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6.0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3.5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2800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1200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600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447106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EB6E0180-9AA1-5C22-49F2-586F7C7300F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4179575"/>
                  </p:ext>
                </p:extLst>
              </p:nvPr>
            </p:nvGraphicFramePr>
            <p:xfrm>
              <a:off x="3178107" y="1709798"/>
              <a:ext cx="4345801" cy="2712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92087">
                      <a:extLst>
                        <a:ext uri="{9D8B030D-6E8A-4147-A177-3AD203B41FA5}">
                          <a16:colId xmlns:a16="http://schemas.microsoft.com/office/drawing/2014/main" val="3317992595"/>
                        </a:ext>
                      </a:extLst>
                    </a:gridCol>
                    <a:gridCol w="809368">
                      <a:extLst>
                        <a:ext uri="{9D8B030D-6E8A-4147-A177-3AD203B41FA5}">
                          <a16:colId xmlns:a16="http://schemas.microsoft.com/office/drawing/2014/main" val="550694472"/>
                        </a:ext>
                      </a:extLst>
                    </a:gridCol>
                    <a:gridCol w="679621">
                      <a:extLst>
                        <a:ext uri="{9D8B030D-6E8A-4147-A177-3AD203B41FA5}">
                          <a16:colId xmlns:a16="http://schemas.microsoft.com/office/drawing/2014/main" val="4046269852"/>
                        </a:ext>
                      </a:extLst>
                    </a:gridCol>
                    <a:gridCol w="729049">
                      <a:extLst>
                        <a:ext uri="{9D8B030D-6E8A-4147-A177-3AD203B41FA5}">
                          <a16:colId xmlns:a16="http://schemas.microsoft.com/office/drawing/2014/main" val="1811485956"/>
                        </a:ext>
                      </a:extLst>
                    </a:gridCol>
                    <a:gridCol w="630195">
                      <a:extLst>
                        <a:ext uri="{9D8B030D-6E8A-4147-A177-3AD203B41FA5}">
                          <a16:colId xmlns:a16="http://schemas.microsoft.com/office/drawing/2014/main" val="4162281726"/>
                        </a:ext>
                      </a:extLst>
                    </a:gridCol>
                    <a:gridCol w="605481">
                      <a:extLst>
                        <a:ext uri="{9D8B030D-6E8A-4147-A177-3AD203B41FA5}">
                          <a16:colId xmlns:a16="http://schemas.microsoft.com/office/drawing/2014/main" val="2082582508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680" t="-1176" r="-388435" b="-427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111278" t="-1176" r="-329323" b="-427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253153" t="-1176" r="-294595" b="-427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326667" t="-1176" r="-172500" b="-427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492308" t="-1176" r="-99038" b="-427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622222" t="-1176" r="-4040" b="-4270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269769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680" t="-143333" r="-388435" b="-5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111278" t="-143333" r="-329323" b="-5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253153" t="-143333" r="-294595" b="-5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326667" t="-143333" r="-172500" b="-5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492308" t="-143333" r="-99038" b="-5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622222" t="-143333" r="-4040" b="-50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633354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680" t="-243333" r="-388435" b="-4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111278" t="-243333" r="-329323" b="-4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253153" t="-243333" r="-294595" b="-4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326667" t="-243333" r="-172500" b="-4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492308" t="-243333" r="-99038" b="-4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622222" t="-243333" r="-4040" b="-40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854826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680" t="-337705" r="-388435" b="-2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111278" t="-337705" r="-329323" b="-2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253153" t="-337705" r="-294595" b="-2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326667" t="-337705" r="-172500" b="-2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492308" t="-337705" r="-99038" b="-2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622222" t="-337705" r="-4040" b="-2983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786736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680" t="-445000" r="-388435" b="-2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111278" t="-445000" r="-329323" b="-2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253153" t="-445000" r="-294595" b="-2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326667" t="-445000" r="-172500" b="-2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492308" t="-445000" r="-99038" b="-2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622222" t="-445000" r="-4040" b="-2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376714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680" t="-545000" r="-388435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111278" t="-545000" r="-329323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253153" t="-545000" r="-294595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326667" t="-545000" r="-172500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492308" t="-545000" r="-99038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622222" t="-545000" r="-4040" b="-1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569997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680" t="-645000" r="-388435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111278" t="-645000" r="-329323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253153" t="-645000" r="-294595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326667" t="-645000" r="-172500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492308" t="-645000" r="-99038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622222" t="-645000" r="-4040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447106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811268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BB90E-E5FB-1125-07DD-9707B3899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745F5-56A7-F996-E8FE-40066A85A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671090" cy="72227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simDisp.py – </a:t>
            </a:r>
            <a:r>
              <a:rPr lang="en-US" sz="2400" dirty="0"/>
              <a:t>A full wavefield superposition from 100 vertical and horizontal forces acting on the surface per realization, and 50 total realizations</a:t>
            </a:r>
            <a:endParaRPr lang="en-BE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E1026-013C-DC63-065A-ACC2D5756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ET-EMR Noise Meeting</a:t>
            </a:r>
            <a:endParaRPr lang="en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425EBF-530A-F83C-0120-4C14A71DB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9645-938D-48AC-A57E-179D9CD1DF73}" type="slidenum">
              <a:rPr lang="en-BE" smtClean="0"/>
              <a:t>27</a:t>
            </a:fld>
            <a:endParaRPr lang="en-B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783252-A9F1-1220-D46C-56E6816E8880}"/>
              </a:ext>
            </a:extLst>
          </p:cNvPr>
          <p:cNvSpPr txBox="1"/>
          <p:nvPr/>
        </p:nvSpPr>
        <p:spPr>
          <a:xfrm>
            <a:off x="123568" y="1241855"/>
            <a:ext cx="37997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We normalize to match the Z component ASD on the surface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horizontal components on the surface and at depth match naturally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Ideally a correct model should depict should behavior and one should not rescale every component separately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If one chooses to have a different scaling, that should be done before the simulation with </a:t>
            </a:r>
            <a:r>
              <a:rPr lang="en-US" dirty="0" err="1"/>
              <a:t>scaleVH</a:t>
            </a:r>
            <a:r>
              <a:rPr lang="en-US" dirty="0"/>
              <a:t> factor turned on</a:t>
            </a:r>
          </a:p>
        </p:txBody>
      </p:sp>
      <p:pic>
        <p:nvPicPr>
          <p:cNvPr id="6" name="Picture 5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8CF62C06-92DA-5788-F770-66DFB8786D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738" y="1193891"/>
            <a:ext cx="7572830" cy="2800717"/>
          </a:xfrm>
          <a:prstGeom prst="rect">
            <a:avLst/>
          </a:prstGeom>
        </p:spPr>
      </p:pic>
      <p:pic>
        <p:nvPicPr>
          <p:cNvPr id="9" name="Picture 8" descr="A graph of a graph with a line&#10;&#10;AI-generated content may be incorrect.">
            <a:extLst>
              <a:ext uri="{FF2B5EF4-FFF2-40B4-BE49-F238E27FC236}">
                <a16:creationId xmlns:a16="http://schemas.microsoft.com/office/drawing/2014/main" id="{7C15602F-914E-FA73-22A1-977824801D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404" y="3998789"/>
            <a:ext cx="7488631" cy="272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6027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337BA-7967-FB4D-D812-025DD4CEC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E9D0F-0230-4C32-3E10-3CE7E5FA8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671090" cy="72227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NNPP.py – </a:t>
            </a:r>
            <a:r>
              <a:rPr lang="en-US" sz="2400" dirty="0"/>
              <a:t>Newtonian noise projection on ETD considering uncorrelated contribution from the four test-masses show a factor 2 – 5 subtraction necessary</a:t>
            </a:r>
            <a:endParaRPr lang="en-BE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EE9BE7-8B3A-62C6-F83F-DBFD4B70A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ET-EMR Noise Meeting</a:t>
            </a:r>
            <a:endParaRPr lang="en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9B8524-57EF-A72D-C11D-545999D71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9645-938D-48AC-A57E-179D9CD1DF73}" type="slidenum">
              <a:rPr lang="en-BE" smtClean="0"/>
              <a:t>28</a:t>
            </a:fld>
            <a:endParaRPr lang="en-B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5B7878-5EB8-A249-D670-F31DC4A149E5}"/>
              </a:ext>
            </a:extLst>
          </p:cNvPr>
          <p:cNvSpPr txBox="1"/>
          <p:nvPr/>
        </p:nvSpPr>
        <p:spPr>
          <a:xfrm>
            <a:off x="123568" y="1241855"/>
            <a:ext cx="11831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NN estimate is a factor 5 above ETD in the 2.5 to 4 Hz band, which coincides with slight underestimation of the observed surface-underground attenuation of the horizontal component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2EB6BD-0065-07DD-B6D3-9CDC640B9805}"/>
              </a:ext>
            </a:extLst>
          </p:cNvPr>
          <p:cNvSpPr txBox="1"/>
          <p:nvPr/>
        </p:nvSpPr>
        <p:spPr>
          <a:xfrm>
            <a:off x="999869" y="5726593"/>
            <a:ext cx="103477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1" dirty="0"/>
              <a:t>NN estimate from a layered geology overlayed on the ETD curve. For better assessment 2*ETD and 5*ETD have also been plotted</a:t>
            </a:r>
          </a:p>
        </p:txBody>
      </p:sp>
      <p:pic>
        <p:nvPicPr>
          <p:cNvPr id="7" name="Picture 6" descr="A graph of a graph of a graph&#10;&#10;AI-generated content may be incorrect.">
            <a:extLst>
              <a:ext uri="{FF2B5EF4-FFF2-40B4-BE49-F238E27FC236}">
                <a16:creationId xmlns:a16="http://schemas.microsoft.com/office/drawing/2014/main" id="{6F5F4ED7-FFA6-9C20-B799-387DF1D92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76" y="1925830"/>
            <a:ext cx="10437955" cy="386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1696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649888-CA5A-F65B-570F-4E01CF2A8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03496-E727-5AE8-25F7-FB7458076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671090" cy="722270"/>
          </a:xfrm>
        </p:spPr>
        <p:txBody>
          <a:bodyPr>
            <a:normAutofit/>
          </a:bodyPr>
          <a:lstStyle/>
          <a:p>
            <a:r>
              <a:rPr lang="en-US" sz="3100" dirty="0"/>
              <a:t>Outlook and future work</a:t>
            </a:r>
            <a:endParaRPr lang="en-BE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A4CB1F-042C-C90A-C20C-BC84FB247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ET-EMR Noise Meeting</a:t>
            </a:r>
            <a:endParaRPr lang="en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C91F4A-33C5-A1AD-29FA-BB2769553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9645-938D-48AC-A57E-179D9CD1DF73}" type="slidenum">
              <a:rPr lang="en-BE" smtClean="0"/>
              <a:t>29</a:t>
            </a:fld>
            <a:endParaRPr lang="en-B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EE88C4-E85E-879C-7B3A-67B1385D6C13}"/>
              </a:ext>
            </a:extLst>
          </p:cNvPr>
          <p:cNvSpPr txBox="1"/>
          <p:nvPr/>
        </p:nvSpPr>
        <p:spPr>
          <a:xfrm>
            <a:off x="123568" y="1241855"/>
            <a:ext cx="118315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last few slides point to the uncertainty that one faces while choosing a model to start with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layered model chosen did not fit the phase velocity dispersion but did match the attenuation properties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If a </a:t>
            </a:r>
            <a:r>
              <a:rPr lang="en-US" dirty="0" err="1"/>
              <a:t>Terziet</a:t>
            </a:r>
            <a:r>
              <a:rPr lang="en-US" dirty="0"/>
              <a:t> like geology is used for simulation, it will only provide </a:t>
            </a:r>
            <a:r>
              <a:rPr lang="en-US" dirty="0" err="1"/>
              <a:t>overattenuation</a:t>
            </a:r>
            <a:r>
              <a:rPr lang="en-US" dirty="0"/>
              <a:t> and one has to then revert to adding plane body waves to match the deficiency in the underground noise levels (like Georgia’s work or Henk Jan’s)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We aim to proceed further with this uncertainty quantification related to the geology and source distribution so that we can reach a middle ground where both phase velocity and attenuation can be matched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132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0A7554-ED9F-0324-586B-51941C3A2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A12CA-E365-8B4B-943F-CFB6A5B54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671090" cy="722270"/>
          </a:xfrm>
        </p:spPr>
        <p:txBody>
          <a:bodyPr>
            <a:normAutofit fontScale="90000"/>
          </a:bodyPr>
          <a:lstStyle/>
          <a:p>
            <a:r>
              <a:rPr lang="en-US" sz="3100" dirty="0" err="1"/>
              <a:t>NNGeometry</a:t>
            </a:r>
            <a:r>
              <a:rPr lang="en-US" sz="3100" dirty="0"/>
              <a:t> –</a:t>
            </a:r>
            <a:r>
              <a:rPr lang="en-US" sz="3200" dirty="0"/>
              <a:t> </a:t>
            </a:r>
            <a:r>
              <a:rPr lang="en-US" sz="2700" dirty="0"/>
              <a:t>Following a right-handed cartesian coordinate system this module partitions the layers into sublayers and layers into blocks for parallelized computation</a:t>
            </a:r>
            <a:endParaRPr lang="en-BE" sz="27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DC515E-02DD-09F5-E4E3-C41D4C23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ET-EMR Noise Meeting</a:t>
            </a:r>
            <a:endParaRPr lang="en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EA41BB-E6B7-1C0A-E620-8308E2238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9645-938D-48AC-A57E-179D9CD1DF73}" type="slidenum">
              <a:rPr lang="en-BE" smtClean="0"/>
              <a:t>3</a:t>
            </a:fld>
            <a:endParaRPr lang="en-B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5EC5C38-6240-0110-359D-F732CDF1FDC4}"/>
                  </a:ext>
                </a:extLst>
              </p:cNvPr>
              <p:cNvSpPr txBox="1"/>
              <p:nvPr/>
            </p:nvSpPr>
            <p:spPr>
              <a:xfrm>
                <a:off x="376883" y="1241855"/>
                <a:ext cx="5461686" cy="2887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 layer which has fixed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is not divided into subblocks – code parallelized on receiver chunks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Follows Legendre-Gauss quadrature for grid generation within a layer at each depth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At least six points per wavelength (based on smallest velocity in that layer)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At least 3 points in depth per layer – in case the layer is too thin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Grid coordinates invariant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BE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5EC5C38-6240-0110-359D-F732CDF1FD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883" y="1241855"/>
                <a:ext cx="5461686" cy="2887009"/>
              </a:xfrm>
              <a:prstGeom prst="rect">
                <a:avLst/>
              </a:prstGeom>
              <a:blipFill>
                <a:blip r:embed="rId2"/>
                <a:stretch>
                  <a:fillRect l="-781" t="-846" b="-2748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46EDDB97-2B53-FB95-A01F-A88FAB1A4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03" y="4283323"/>
            <a:ext cx="4382112" cy="183858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A98851E-789E-53F0-3798-709B7931425C}"/>
                  </a:ext>
                </a:extLst>
              </p:cNvPr>
              <p:cNvSpPr txBox="1"/>
              <p:nvPr/>
            </p:nvSpPr>
            <p:spPr>
              <a:xfrm>
                <a:off x="5838569" y="1241854"/>
                <a:ext cx="5461686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 layer which host a cavity is subdivided into sublayers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Sublayer which hosts the cavity completely is divided into a 11 blocks ensuring symmetry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Sublayer which just fits the cavity is divided into 9 blocks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Uniform spacing in the block enclosing the cavity </a:t>
                </a:r>
                <a:endParaRPr lang="en-BE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A98851E-789E-53F0-3798-709B793142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8569" y="1241854"/>
                <a:ext cx="5461686" cy="2585323"/>
              </a:xfrm>
              <a:prstGeom prst="rect">
                <a:avLst/>
              </a:prstGeom>
              <a:blipFill>
                <a:blip r:embed="rId4"/>
                <a:stretch>
                  <a:fillRect l="-781" t="-1179" r="-112" b="-3066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 descr="A green box with a red arrow pointing to it&#10;&#10;AI-generated content may be incorrect.">
            <a:extLst>
              <a:ext uri="{FF2B5EF4-FFF2-40B4-BE49-F238E27FC236}">
                <a16:creationId xmlns:a16="http://schemas.microsoft.com/office/drawing/2014/main" id="{F19D3D16-A19E-70D3-9807-1A32C9E8F0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035" y="3854639"/>
            <a:ext cx="5420481" cy="226726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4DCDB4D-CDA3-34F6-2C98-58A1A1C2BE25}"/>
              </a:ext>
            </a:extLst>
          </p:cNvPr>
          <p:cNvSpPr txBox="1"/>
          <p:nvPr/>
        </p:nvSpPr>
        <p:spPr>
          <a:xfrm>
            <a:off x="838200" y="6125517"/>
            <a:ext cx="3050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/>
              <a:t>The image is for illustration purpose only.</a:t>
            </a:r>
          </a:p>
          <a:p>
            <a:r>
              <a:rPr lang="en-US" sz="1200" b="1" i="1" dirty="0"/>
              <a:t>In principle </a:t>
            </a:r>
            <a:r>
              <a:rPr lang="en-US" sz="1200" b="1" i="1" dirty="0" err="1"/>
              <a:t>lgwt</a:t>
            </a:r>
            <a:r>
              <a:rPr lang="en-US" sz="1200" b="1" i="1" dirty="0"/>
              <a:t> spacing is not uniform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5F79ED0-53FF-B55C-3EF0-AD0566FEDF58}"/>
              </a:ext>
            </a:extLst>
          </p:cNvPr>
          <p:cNvCxnSpPr/>
          <p:nvPr/>
        </p:nvCxnSpPr>
        <p:spPr>
          <a:xfrm flipV="1">
            <a:off x="4856205" y="5387546"/>
            <a:ext cx="0" cy="6672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B6D046B-071E-E053-2C10-581882B99B66}"/>
              </a:ext>
            </a:extLst>
          </p:cNvPr>
          <p:cNvCxnSpPr>
            <a:cxnSpLocks/>
          </p:cNvCxnSpPr>
          <p:nvPr/>
        </p:nvCxnSpPr>
        <p:spPr>
          <a:xfrm>
            <a:off x="4856205" y="6054811"/>
            <a:ext cx="695073" cy="1081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DAFA1C-7BF7-2E1B-BD90-03843B56CD01}"/>
              </a:ext>
            </a:extLst>
          </p:cNvPr>
          <p:cNvCxnSpPr>
            <a:cxnSpLocks/>
          </p:cNvCxnSpPr>
          <p:nvPr/>
        </p:nvCxnSpPr>
        <p:spPr>
          <a:xfrm flipV="1">
            <a:off x="4863024" y="5721178"/>
            <a:ext cx="561592" cy="3336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F4A441A6-7FD2-FAEF-78C1-AAA56A2F083C}"/>
              </a:ext>
            </a:extLst>
          </p:cNvPr>
          <p:cNvSpPr txBox="1"/>
          <p:nvPr/>
        </p:nvSpPr>
        <p:spPr>
          <a:xfrm>
            <a:off x="5072449" y="6023919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x</a:t>
            </a:r>
            <a:endParaRPr lang="en-BE" b="1" i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00E1213-D697-7E53-A870-84D06CBDDEF1}"/>
              </a:ext>
            </a:extLst>
          </p:cNvPr>
          <p:cNvSpPr txBox="1"/>
          <p:nvPr/>
        </p:nvSpPr>
        <p:spPr>
          <a:xfrm>
            <a:off x="5082747" y="5502874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y</a:t>
            </a:r>
            <a:endParaRPr lang="en-BE" b="1" i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F56FDB8-E0CF-365C-1858-794C74C4B864}"/>
              </a:ext>
            </a:extLst>
          </p:cNvPr>
          <p:cNvSpPr txBox="1"/>
          <p:nvPr/>
        </p:nvSpPr>
        <p:spPr>
          <a:xfrm>
            <a:off x="4619372" y="5410203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z</a:t>
            </a:r>
            <a:endParaRPr lang="en-BE" b="1" i="1" dirty="0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C6CC7C2-B6E8-33DC-08E7-E1185238F695}"/>
              </a:ext>
            </a:extLst>
          </p:cNvPr>
          <p:cNvCxnSpPr>
            <a:cxnSpLocks/>
          </p:cNvCxnSpPr>
          <p:nvPr/>
        </p:nvCxnSpPr>
        <p:spPr>
          <a:xfrm>
            <a:off x="10995471" y="5916832"/>
            <a:ext cx="695073" cy="1081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FC5D562-0F60-722B-C68B-CBB0394D0D65}"/>
              </a:ext>
            </a:extLst>
          </p:cNvPr>
          <p:cNvCxnSpPr>
            <a:cxnSpLocks/>
          </p:cNvCxnSpPr>
          <p:nvPr/>
        </p:nvCxnSpPr>
        <p:spPr>
          <a:xfrm flipV="1">
            <a:off x="11002290" y="5583199"/>
            <a:ext cx="561592" cy="3336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2ACD3C13-FA0A-B1E5-5B1F-52FD715EC734}"/>
              </a:ext>
            </a:extLst>
          </p:cNvPr>
          <p:cNvSpPr txBox="1"/>
          <p:nvPr/>
        </p:nvSpPr>
        <p:spPr>
          <a:xfrm>
            <a:off x="11211715" y="5885940"/>
            <a:ext cx="29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x</a:t>
            </a:r>
            <a:endParaRPr lang="en-BE" b="1" i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B575ED2-2B7B-BB29-0291-4C86D18FD31D}"/>
              </a:ext>
            </a:extLst>
          </p:cNvPr>
          <p:cNvSpPr txBox="1"/>
          <p:nvPr/>
        </p:nvSpPr>
        <p:spPr>
          <a:xfrm>
            <a:off x="11222013" y="5364895"/>
            <a:ext cx="29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y</a:t>
            </a:r>
            <a:endParaRPr lang="en-BE" b="1" i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7D4CB1D-2BCB-7E3D-DD73-F7B37EB23795}"/>
              </a:ext>
            </a:extLst>
          </p:cNvPr>
          <p:cNvSpPr txBox="1"/>
          <p:nvPr/>
        </p:nvSpPr>
        <p:spPr>
          <a:xfrm>
            <a:off x="10758638" y="5272224"/>
            <a:ext cx="29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z</a:t>
            </a:r>
            <a:endParaRPr lang="en-BE" b="1" i="1" dirty="0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D36D8DB-B567-969B-375F-6A0A223995B9}"/>
              </a:ext>
            </a:extLst>
          </p:cNvPr>
          <p:cNvCxnSpPr/>
          <p:nvPr/>
        </p:nvCxnSpPr>
        <p:spPr>
          <a:xfrm flipV="1">
            <a:off x="10995471" y="5266036"/>
            <a:ext cx="0" cy="6672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893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84B0D8-8965-A812-4DFB-D524DD77D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CF3AC-D416-EFD7-AFFA-2BC524B01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671090" cy="722270"/>
          </a:xfrm>
        </p:spPr>
        <p:txBody>
          <a:bodyPr>
            <a:normAutofit fontScale="90000"/>
          </a:bodyPr>
          <a:lstStyle/>
          <a:p>
            <a:r>
              <a:rPr lang="en-US" sz="3100" dirty="0" err="1"/>
              <a:t>Qseis</a:t>
            </a:r>
            <a:r>
              <a:rPr lang="en-US" sz="3100" dirty="0"/>
              <a:t> vs SALVUS – createDB.py – Green’s function corresponding to both vertical and horizontal forces are generated (</a:t>
            </a:r>
            <a:r>
              <a:rPr lang="en-US" sz="3100" dirty="0">
                <a:hlinkClick r:id="rId2"/>
              </a:rPr>
              <a:t>a note on accuracy</a:t>
            </a:r>
            <a:r>
              <a:rPr lang="en-US" sz="3100" dirty="0"/>
              <a:t>)</a:t>
            </a:r>
            <a:endParaRPr lang="en-BE" sz="27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CAED01-B3D4-6F5B-FB9E-B850E6097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ET-EMR Noise Meeting</a:t>
            </a:r>
            <a:endParaRPr lang="en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F0DFA7-6056-DE00-23B7-94CDB59BB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9645-938D-48AC-A57E-179D9CD1DF73}" type="slidenum">
              <a:rPr lang="en-BE" smtClean="0"/>
              <a:t>4</a:t>
            </a:fld>
            <a:endParaRPr lang="en-B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874F9FE-F139-6257-C8A2-CE9397AEEF5B}"/>
                  </a:ext>
                </a:extLst>
              </p:cNvPr>
              <p:cNvSpPr txBox="1"/>
              <p:nvPr/>
            </p:nvSpPr>
            <p:spPr>
              <a:xfrm>
                <a:off x="376882" y="1241855"/>
                <a:ext cx="4405183" cy="3818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 vertical force generates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𝑟𝑎𝑑𝑖𝑎𝑙</m:t>
                    </m:r>
                  </m:oMath>
                </a14:m>
                <a:r>
                  <a:rPr lang="en-US" dirty="0"/>
                  <a:t> components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 horizontal force generates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𝑟𝑎𝑑𝑖𝑎𝑙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𝑡𝑟𝑎𝑛𝑠𝑣𝑒𝑟𝑠𝑒</m:t>
                    </m:r>
                  </m:oMath>
                </a14:m>
                <a:r>
                  <a:rPr lang="en-US" dirty="0"/>
                  <a:t> components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– A total of 5 components are generated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/>
                  <a:t>Qseis</a:t>
                </a:r>
                <a:r>
                  <a:rPr lang="en-US" dirty="0"/>
                  <a:t> uses a 4-point delta like wavelet given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den>
                    </m:f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</m:e>
                    </m:func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Figure shows a comparison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p>
                    </m:sSubSup>
                  </m:oMath>
                </a14:m>
                <a:r>
                  <a:rPr lang="en-US" dirty="0"/>
                  <a:t> generated by </a:t>
                </a:r>
                <a:r>
                  <a:rPr lang="en-US" dirty="0" err="1"/>
                  <a:t>Qseis</a:t>
                </a:r>
                <a:r>
                  <a:rPr lang="en-US" dirty="0"/>
                  <a:t> and SALVUS for a homogeneous half space model: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BE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874F9FE-F139-6257-C8A2-CE9397AEE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882" y="1241855"/>
                <a:ext cx="4405183" cy="3818546"/>
              </a:xfrm>
              <a:prstGeom prst="rect">
                <a:avLst/>
              </a:prstGeom>
              <a:blipFill>
                <a:blip r:embed="rId3"/>
                <a:stretch>
                  <a:fillRect l="-970" t="-799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886B4EC-B8FF-2AF2-802D-0F409184E3BE}"/>
                  </a:ext>
                </a:extLst>
              </p:cNvPr>
              <p:cNvSpPr txBox="1"/>
              <p:nvPr/>
            </p:nvSpPr>
            <p:spPr>
              <a:xfrm>
                <a:off x="5355297" y="5172121"/>
                <a:ext cx="644540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i="1" dirty="0"/>
                  <a:t>Comparison of vertical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200" b="1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b="1" i="1" dirty="0" smtClean="0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1200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sub>
                      <m:sup>
                        <m:r>
                          <a:rPr lang="en-US" sz="1200" b="1" i="1" dirty="0" smtClean="0">
                            <a:latin typeface="Cambria Math" panose="02040503050406030204" pitchFamily="18" charset="0"/>
                          </a:rPr>
                          <m:t>𝒗</m:t>
                        </m:r>
                      </m:sup>
                    </m:sSubSup>
                  </m:oMath>
                </a14:m>
                <a:r>
                  <a:rPr lang="en-US" sz="1200" b="1" i="1" dirty="0"/>
                  <a:t> gathers for a horizontal point force in a homogeneous half–space corresponding to both the source and receivers laid out on the free surface. Left: QSEIS; right: SALVUS. Traces are plotted every 5 receivers for clarity.</a:t>
                </a: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886B4EC-B8FF-2AF2-802D-0F409184E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297" y="5172121"/>
                <a:ext cx="6445406" cy="646331"/>
              </a:xfrm>
              <a:prstGeom prst="rect">
                <a:avLst/>
              </a:prstGeom>
              <a:blipFill>
                <a:blip r:embed="rId4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graph of a graph of a graph&#10;&#10;AI-generated content may be incorrect.">
            <a:extLst>
              <a:ext uri="{FF2B5EF4-FFF2-40B4-BE49-F238E27FC236}">
                <a16:creationId xmlns:a16="http://schemas.microsoft.com/office/drawing/2014/main" id="{63F59DB3-E95E-7757-9FED-EB8CB97D2A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9" t="1985" r="7973" b="2445"/>
          <a:stretch>
            <a:fillRect/>
          </a:stretch>
        </p:blipFill>
        <p:spPr>
          <a:xfrm>
            <a:off x="4782065" y="1470455"/>
            <a:ext cx="7247238" cy="370166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E9D12837-C213-A47D-4C66-1BA1450EFD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94860122"/>
                  </p:ext>
                </p:extLst>
              </p:nvPr>
            </p:nvGraphicFramePr>
            <p:xfrm>
              <a:off x="547475" y="4909339"/>
              <a:ext cx="4345801" cy="883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3298">
                      <a:extLst>
                        <a:ext uri="{9D8B030D-6E8A-4147-A177-3AD203B41FA5}">
                          <a16:colId xmlns:a16="http://schemas.microsoft.com/office/drawing/2014/main" val="3317992595"/>
                        </a:ext>
                      </a:extLst>
                    </a:gridCol>
                    <a:gridCol w="444843">
                      <a:extLst>
                        <a:ext uri="{9D8B030D-6E8A-4147-A177-3AD203B41FA5}">
                          <a16:colId xmlns:a16="http://schemas.microsoft.com/office/drawing/2014/main" val="550694472"/>
                        </a:ext>
                      </a:extLst>
                    </a:gridCol>
                    <a:gridCol w="864973">
                      <a:extLst>
                        <a:ext uri="{9D8B030D-6E8A-4147-A177-3AD203B41FA5}">
                          <a16:colId xmlns:a16="http://schemas.microsoft.com/office/drawing/2014/main" val="4046269852"/>
                        </a:ext>
                      </a:extLst>
                    </a:gridCol>
                    <a:gridCol w="648730">
                      <a:extLst>
                        <a:ext uri="{9D8B030D-6E8A-4147-A177-3AD203B41FA5}">
                          <a16:colId xmlns:a16="http://schemas.microsoft.com/office/drawing/2014/main" val="1811485956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4162281726"/>
                        </a:ext>
                      </a:extLst>
                    </a:gridCol>
                    <a:gridCol w="698157">
                      <a:extLst>
                        <a:ext uri="{9D8B030D-6E8A-4147-A177-3AD203B41FA5}">
                          <a16:colId xmlns:a16="http://schemas.microsoft.com/office/drawing/2014/main" val="2082582508"/>
                        </a:ext>
                      </a:extLst>
                    </a:gridCol>
                  </a:tblGrid>
                  <a:tr h="319535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𝐷𝑒𝑝𝑡h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𝑘𝑚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B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sub>
                                </m:sSub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𝒌𝒎</m:t>
                                    </m:r>
                                  </m:num>
                                  <m:den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den>
                                </m:f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B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sub>
                                </m:sSub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𝒌𝒎</m:t>
                                    </m:r>
                                  </m:num>
                                  <m:den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den>
                                </m:f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B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𝝆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f>
                                  <m:fPr>
                                    <m:ctrlP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𝒌𝒈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1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400" b="1" i="1" smtClean="0">
                                            <a:latin typeface="Cambria Math" panose="02040503050406030204" pitchFamily="18" charset="0"/>
                                          </a:rPr>
                                          <m:t>𝒎</m:t>
                                        </m:r>
                                      </m:e>
                                      <m:sup>
                                        <m:r>
                                          <a:rPr lang="en-US" sz="1400" b="1" i="1" smtClean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B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𝑸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B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𝑸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BE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2697694"/>
                      </a:ext>
                    </a:extLst>
                  </a:tr>
                  <a:tr h="319535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4.0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2.0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2465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900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450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633354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E9D12837-C213-A47D-4C66-1BA1450EFD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94860122"/>
                  </p:ext>
                </p:extLst>
              </p:nvPr>
            </p:nvGraphicFramePr>
            <p:xfrm>
              <a:off x="547475" y="4909339"/>
              <a:ext cx="4345801" cy="883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3298">
                      <a:extLst>
                        <a:ext uri="{9D8B030D-6E8A-4147-A177-3AD203B41FA5}">
                          <a16:colId xmlns:a16="http://schemas.microsoft.com/office/drawing/2014/main" val="3317992595"/>
                        </a:ext>
                      </a:extLst>
                    </a:gridCol>
                    <a:gridCol w="444843">
                      <a:extLst>
                        <a:ext uri="{9D8B030D-6E8A-4147-A177-3AD203B41FA5}">
                          <a16:colId xmlns:a16="http://schemas.microsoft.com/office/drawing/2014/main" val="550694472"/>
                        </a:ext>
                      </a:extLst>
                    </a:gridCol>
                    <a:gridCol w="864973">
                      <a:extLst>
                        <a:ext uri="{9D8B030D-6E8A-4147-A177-3AD203B41FA5}">
                          <a16:colId xmlns:a16="http://schemas.microsoft.com/office/drawing/2014/main" val="4046269852"/>
                        </a:ext>
                      </a:extLst>
                    </a:gridCol>
                    <a:gridCol w="648730">
                      <a:extLst>
                        <a:ext uri="{9D8B030D-6E8A-4147-A177-3AD203B41FA5}">
                          <a16:colId xmlns:a16="http://schemas.microsoft.com/office/drawing/2014/main" val="1811485956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4162281726"/>
                        </a:ext>
                      </a:extLst>
                    </a:gridCol>
                    <a:gridCol w="698157">
                      <a:extLst>
                        <a:ext uri="{9D8B030D-6E8A-4147-A177-3AD203B41FA5}">
                          <a16:colId xmlns:a16="http://schemas.microsoft.com/office/drawing/2014/main" val="2082582508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6"/>
                          <a:stretch>
                            <a:fillRect l="-606" t="-1163" r="-335152" b="-720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6"/>
                          <a:stretch>
                            <a:fillRect l="-227397" t="-1163" r="-657534" b="-720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6"/>
                          <a:stretch>
                            <a:fillRect l="-168310" t="-1163" r="-238028" b="-720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6"/>
                          <a:stretch>
                            <a:fillRect l="-356075" t="-1163" r="-215888" b="-720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6"/>
                          <a:stretch>
                            <a:fillRect l="-435714" t="-1163" r="-106250" b="-720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6"/>
                          <a:stretch>
                            <a:fillRect l="-521739" t="-1163" r="-3478" b="-720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269769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6"/>
                          <a:stretch>
                            <a:fillRect l="-606" t="-145000" r="-335152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6"/>
                          <a:stretch>
                            <a:fillRect l="-227397" t="-145000" r="-657534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6"/>
                          <a:stretch>
                            <a:fillRect l="-168310" t="-145000" r="-238028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6"/>
                          <a:stretch>
                            <a:fillRect l="-356075" t="-145000" r="-215888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6"/>
                          <a:stretch>
                            <a:fillRect l="-435714" t="-145000" r="-106250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6"/>
                          <a:stretch>
                            <a:fillRect l="-521739" t="-145000" r="-3478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633354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37012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97D83-D9D5-F348-7055-558E71A0D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5BE39-FBE5-9F51-300B-43540433D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671090" cy="722270"/>
          </a:xfrm>
        </p:spPr>
        <p:txBody>
          <a:bodyPr>
            <a:normAutofit fontScale="90000"/>
          </a:bodyPr>
          <a:lstStyle/>
          <a:p>
            <a:r>
              <a:rPr lang="en-US" sz="3100" dirty="0" err="1"/>
              <a:t>Qseis</a:t>
            </a:r>
            <a:r>
              <a:rPr lang="en-US" sz="3100" dirty="0"/>
              <a:t> vs SALVUS – </a:t>
            </a:r>
            <a:r>
              <a:rPr lang="en-US" sz="2700" dirty="0"/>
              <a:t>a comparison of Green’s function for a layered medium with realistic intrinsic attenuation</a:t>
            </a:r>
            <a:endParaRPr lang="en-BE" sz="27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A0DA9A-01BF-D47E-8A1D-C3CCE7C29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ET-EMR Noise Meeting</a:t>
            </a:r>
            <a:endParaRPr lang="en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B508DA-FB62-5863-5ED4-FD7A9048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9645-938D-48AC-A57E-179D9CD1DF73}" type="slidenum">
              <a:rPr lang="en-BE" smtClean="0"/>
              <a:t>5</a:t>
            </a:fld>
            <a:endParaRPr lang="en-B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BFAD8DB-967D-ED21-AAA9-9C87C1AA58B6}"/>
                  </a:ext>
                </a:extLst>
              </p:cNvPr>
              <p:cNvSpPr txBox="1"/>
              <p:nvPr/>
            </p:nvSpPr>
            <p:spPr>
              <a:xfrm>
                <a:off x="8534390" y="3722424"/>
                <a:ext cx="3222703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i="1" dirty="0"/>
                  <a:t>(Top Panel)Comparison of vertical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200" b="1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b="1" i="1" dirty="0" smtClean="0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1200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sub>
                      <m:sup>
                        <m:r>
                          <a:rPr lang="en-US" sz="1200" b="1" i="1" dirty="0" smtClean="0">
                            <a:latin typeface="Cambria Math" panose="02040503050406030204" pitchFamily="18" charset="0"/>
                          </a:rPr>
                          <m:t>𝒗</m:t>
                        </m:r>
                      </m:sup>
                    </m:sSubSup>
                  </m:oMath>
                </a14:m>
                <a:r>
                  <a:rPr lang="en-US" sz="1200" b="1" i="1" dirty="0"/>
                  <a:t> gathers for a horizontal point force in a homogeneous layered half–space corresponding to both the source and receivers laid out on the free surface. Left: QSEIS; right: SALVUS. Traces are plotted every 5 receivers for clarity.</a:t>
                </a:r>
              </a:p>
              <a:p>
                <a:endParaRPr lang="en-US" sz="1200" b="1" i="1" dirty="0"/>
              </a:p>
              <a:p>
                <a:r>
                  <a:rPr lang="en-US" sz="1200" b="1" i="1" dirty="0"/>
                  <a:t>(Bottom Panel): Rayleigh wave phase and group velocities for the layered model shown in the table (left)</a:t>
                </a: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BFAD8DB-967D-ED21-AAA9-9C87C1AA5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390" y="3722424"/>
                <a:ext cx="3222703" cy="2123658"/>
              </a:xfrm>
              <a:prstGeom prst="rect">
                <a:avLst/>
              </a:prstGeom>
              <a:blipFill>
                <a:blip r:embed="rId2"/>
                <a:stretch>
                  <a:fillRect l="-189" t="-287" b="-1437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4D149746-81C1-C3CD-2384-2899FA0EDCA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693293"/>
                  </p:ext>
                </p:extLst>
              </p:nvPr>
            </p:nvGraphicFramePr>
            <p:xfrm>
              <a:off x="434907" y="3643630"/>
              <a:ext cx="4345801" cy="2712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92087">
                      <a:extLst>
                        <a:ext uri="{9D8B030D-6E8A-4147-A177-3AD203B41FA5}">
                          <a16:colId xmlns:a16="http://schemas.microsoft.com/office/drawing/2014/main" val="3317992595"/>
                        </a:ext>
                      </a:extLst>
                    </a:gridCol>
                    <a:gridCol w="809368">
                      <a:extLst>
                        <a:ext uri="{9D8B030D-6E8A-4147-A177-3AD203B41FA5}">
                          <a16:colId xmlns:a16="http://schemas.microsoft.com/office/drawing/2014/main" val="550694472"/>
                        </a:ext>
                      </a:extLst>
                    </a:gridCol>
                    <a:gridCol w="679621">
                      <a:extLst>
                        <a:ext uri="{9D8B030D-6E8A-4147-A177-3AD203B41FA5}">
                          <a16:colId xmlns:a16="http://schemas.microsoft.com/office/drawing/2014/main" val="4046269852"/>
                        </a:ext>
                      </a:extLst>
                    </a:gridCol>
                    <a:gridCol w="729049">
                      <a:extLst>
                        <a:ext uri="{9D8B030D-6E8A-4147-A177-3AD203B41FA5}">
                          <a16:colId xmlns:a16="http://schemas.microsoft.com/office/drawing/2014/main" val="1811485956"/>
                        </a:ext>
                      </a:extLst>
                    </a:gridCol>
                    <a:gridCol w="630195">
                      <a:extLst>
                        <a:ext uri="{9D8B030D-6E8A-4147-A177-3AD203B41FA5}">
                          <a16:colId xmlns:a16="http://schemas.microsoft.com/office/drawing/2014/main" val="4162281726"/>
                        </a:ext>
                      </a:extLst>
                    </a:gridCol>
                    <a:gridCol w="605481">
                      <a:extLst>
                        <a:ext uri="{9D8B030D-6E8A-4147-A177-3AD203B41FA5}">
                          <a16:colId xmlns:a16="http://schemas.microsoft.com/office/drawing/2014/main" val="2082582508"/>
                        </a:ext>
                      </a:extLst>
                    </a:gridCol>
                  </a:tblGrid>
                  <a:tr h="319535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𝐷𝑒𝑝𝑡h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𝑘𝑚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B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sub>
                                </m:sSub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𝒌𝒎</m:t>
                                    </m:r>
                                  </m:num>
                                  <m:den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den>
                                </m:f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B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sub>
                                </m:sSub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𝒌𝒎</m:t>
                                    </m:r>
                                  </m:num>
                                  <m:den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den>
                                </m:f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B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𝝆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f>
                                  <m:fPr>
                                    <m:ctrlP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𝒌𝒈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1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400" b="1" i="1" smtClean="0">
                                            <a:latin typeface="Cambria Math" panose="02040503050406030204" pitchFamily="18" charset="0"/>
                                          </a:rPr>
                                          <m:t>𝒎</m:t>
                                        </m:r>
                                      </m:e>
                                      <m:sup>
                                        <m:r>
                                          <a:rPr lang="en-US" sz="1400" b="1" i="1" smtClean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B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𝑸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B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𝑸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BE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2697694"/>
                      </a:ext>
                    </a:extLst>
                  </a:tr>
                  <a:tr h="319535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0.030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1743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6333546"/>
                      </a:ext>
                    </a:extLst>
                  </a:tr>
                  <a:tr h="319535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0.120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3.0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1.5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2294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250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125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8548267"/>
                      </a:ext>
                    </a:extLst>
                  </a:tr>
                  <a:tr h="319535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0.300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4.5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2.5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2539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400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200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7867368"/>
                      </a:ext>
                    </a:extLst>
                  </a:tr>
                  <a:tr h="319535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1.000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5.0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3.0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2606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600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300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53767140"/>
                      </a:ext>
                    </a:extLst>
                  </a:tr>
                  <a:tr h="319535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5.000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5.8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3.36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2720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900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450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35699977"/>
                      </a:ext>
                    </a:extLst>
                  </a:tr>
                  <a:tr h="319535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6.0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3.5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2800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1200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600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447106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4D149746-81C1-C3CD-2384-2899FA0EDCA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693293"/>
                  </p:ext>
                </p:extLst>
              </p:nvPr>
            </p:nvGraphicFramePr>
            <p:xfrm>
              <a:off x="434907" y="3643630"/>
              <a:ext cx="4345801" cy="2712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92087">
                      <a:extLst>
                        <a:ext uri="{9D8B030D-6E8A-4147-A177-3AD203B41FA5}">
                          <a16:colId xmlns:a16="http://schemas.microsoft.com/office/drawing/2014/main" val="3317992595"/>
                        </a:ext>
                      </a:extLst>
                    </a:gridCol>
                    <a:gridCol w="809368">
                      <a:extLst>
                        <a:ext uri="{9D8B030D-6E8A-4147-A177-3AD203B41FA5}">
                          <a16:colId xmlns:a16="http://schemas.microsoft.com/office/drawing/2014/main" val="550694472"/>
                        </a:ext>
                      </a:extLst>
                    </a:gridCol>
                    <a:gridCol w="679621">
                      <a:extLst>
                        <a:ext uri="{9D8B030D-6E8A-4147-A177-3AD203B41FA5}">
                          <a16:colId xmlns:a16="http://schemas.microsoft.com/office/drawing/2014/main" val="4046269852"/>
                        </a:ext>
                      </a:extLst>
                    </a:gridCol>
                    <a:gridCol w="729049">
                      <a:extLst>
                        <a:ext uri="{9D8B030D-6E8A-4147-A177-3AD203B41FA5}">
                          <a16:colId xmlns:a16="http://schemas.microsoft.com/office/drawing/2014/main" val="1811485956"/>
                        </a:ext>
                      </a:extLst>
                    </a:gridCol>
                    <a:gridCol w="630195">
                      <a:extLst>
                        <a:ext uri="{9D8B030D-6E8A-4147-A177-3AD203B41FA5}">
                          <a16:colId xmlns:a16="http://schemas.microsoft.com/office/drawing/2014/main" val="4162281726"/>
                        </a:ext>
                      </a:extLst>
                    </a:gridCol>
                    <a:gridCol w="605481">
                      <a:extLst>
                        <a:ext uri="{9D8B030D-6E8A-4147-A177-3AD203B41FA5}">
                          <a16:colId xmlns:a16="http://schemas.microsoft.com/office/drawing/2014/main" val="2082582508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680" t="-1176" r="-388435" b="-427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111278" t="-1176" r="-329323" b="-427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253153" t="-1176" r="-294595" b="-427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326667" t="-1176" r="-172500" b="-427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492308" t="-1176" r="-99038" b="-427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622222" t="-1176" r="-4040" b="-4270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269769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680" t="-143333" r="-388435" b="-5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111278" t="-143333" r="-329323" b="-5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253153" t="-143333" r="-294595" b="-5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326667" t="-143333" r="-172500" b="-5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492308" t="-143333" r="-99038" b="-5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622222" t="-143333" r="-4040" b="-50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633354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680" t="-243333" r="-388435" b="-4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111278" t="-243333" r="-329323" b="-4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253153" t="-243333" r="-294595" b="-4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326667" t="-243333" r="-172500" b="-4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492308" t="-243333" r="-99038" b="-4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622222" t="-243333" r="-4040" b="-40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854826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680" t="-337705" r="-388435" b="-2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111278" t="-337705" r="-329323" b="-2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253153" t="-337705" r="-294595" b="-2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326667" t="-337705" r="-172500" b="-2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492308" t="-337705" r="-99038" b="-2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622222" t="-337705" r="-4040" b="-2983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786736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680" t="-445000" r="-388435" b="-2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111278" t="-445000" r="-329323" b="-2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253153" t="-445000" r="-294595" b="-2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326667" t="-445000" r="-172500" b="-2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492308" t="-445000" r="-99038" b="-2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622222" t="-445000" r="-4040" b="-2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376714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680" t="-545000" r="-388435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111278" t="-545000" r="-329323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253153" t="-545000" r="-294595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326667" t="-545000" r="-172500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492308" t="-545000" r="-99038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622222" t="-545000" r="-4040" b="-1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569997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680" t="-645000" r="-388435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111278" t="-645000" r="-329323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253153" t="-645000" r="-294595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326667" t="-645000" r="-172500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492308" t="-645000" r="-99038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622222" t="-645000" r="-4040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447106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Picture 8" descr="A close-up of a graph&#10;&#10;AI-generated content may be incorrect.">
            <a:extLst>
              <a:ext uri="{FF2B5EF4-FFF2-40B4-BE49-F238E27FC236}">
                <a16:creationId xmlns:a16="http://schemas.microsoft.com/office/drawing/2014/main" id="{990520EA-69ED-B668-4E84-68ADD0AC14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9" r="7720"/>
          <a:stretch>
            <a:fillRect/>
          </a:stretch>
        </p:blipFill>
        <p:spPr>
          <a:xfrm>
            <a:off x="4874741" y="955703"/>
            <a:ext cx="7208703" cy="277630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D5FA32D-0964-C815-0187-423703CE38CF}"/>
                  </a:ext>
                </a:extLst>
              </p:cNvPr>
              <p:cNvSpPr txBox="1"/>
              <p:nvPr/>
            </p:nvSpPr>
            <p:spPr>
              <a:xfrm>
                <a:off x="376882" y="1241855"/>
                <a:ext cx="4405183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Note the slow train of surface waves that attenuate at larger offset owing to the intrinsic attenuation of the model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 Rayleigh dispersion (group velocities verifies this packet propagating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150−200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D5FA32D-0964-C815-0187-423703CE3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882" y="1241855"/>
                <a:ext cx="4405183" cy="2031325"/>
              </a:xfrm>
              <a:prstGeom prst="rect">
                <a:avLst/>
              </a:prstGeom>
              <a:blipFill>
                <a:blip r:embed="rId5"/>
                <a:stretch>
                  <a:fillRect l="-970" t="-1502" b="-4204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A diagram of a phase diagram&#10;&#10;AI-generated content may be incorrect.">
            <a:extLst>
              <a:ext uri="{FF2B5EF4-FFF2-40B4-BE49-F238E27FC236}">
                <a16:creationId xmlns:a16="http://schemas.microsoft.com/office/drawing/2014/main" id="{FA008E12-0020-3094-E6AA-26B2012F83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837" y="3779046"/>
            <a:ext cx="3616553" cy="27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690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017AF-D2D1-EB1A-F9C8-FC5B08853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BE8C5-2377-F9DD-48BB-C29FE3E17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671090" cy="72227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simDisp.py – </a:t>
            </a:r>
            <a:r>
              <a:rPr lang="en-US" sz="2700" dirty="0"/>
              <a:t>module that uses the Green’s function to model the displacement at any point within the simulation domain</a:t>
            </a:r>
            <a:endParaRPr lang="en-BE" sz="27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D69980-B418-7774-AFC3-AB9E44DBD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ET-EMR Noise Meeting</a:t>
            </a:r>
            <a:endParaRPr lang="en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024376-C203-C936-8313-6EFB0AD16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9645-938D-48AC-A57E-179D9CD1DF73}" type="slidenum">
              <a:rPr lang="en-BE" smtClean="0"/>
              <a:t>6</a:t>
            </a:fld>
            <a:endParaRPr lang="en-B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AE1690A-6E34-A6EB-A318-92C960A062BF}"/>
                  </a:ext>
                </a:extLst>
              </p:cNvPr>
              <p:cNvSpPr txBox="1"/>
              <p:nvPr/>
            </p:nvSpPr>
            <p:spPr>
              <a:xfrm>
                <a:off x="376882" y="1241855"/>
                <a:ext cx="11411464" cy="4970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 displacement at frequency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for any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dirty="0"/>
                  <a:t> is obtained as a linear combination of the Green’s function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Per realization the displacement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dirty="0"/>
                  <a:t> for a horizontal force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US" dirty="0"/>
                  <a:t>can be expressed as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), 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p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sup>
                                    </m:sSubSup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sup>
                                    </m:sSub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sup>
                                    </m:sSub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sup>
                                    </m:sSub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sup>
                                    </m:sSub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mr>
                              </m:m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nary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𝑠𝑜𝑢𝑟𝑐𝑒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𝑔𝑟𝑖𝑑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𝑠𝑜𝑢𝑟𝑐𝑒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Note that </a:t>
                </a:r>
                <a:r>
                  <a:rPr lang="en-US" dirty="0" err="1"/>
                  <a:t>Qseis</a:t>
                </a:r>
                <a:r>
                  <a:rPr lang="en-US" dirty="0"/>
                  <a:t> treats North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East as Y, and downwards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, therefore the rotation components have been modified from usual, accordingly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𝑠𝑜𝑢𝑟𝑐𝑒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𝑔𝑟𝑖𝑑</m:t>
                        </m:r>
                      </m:sub>
                    </m:sSub>
                  </m:oMath>
                </a14:m>
                <a:r>
                  <a:rPr lang="en-US" dirty="0"/>
                  <a:t> are measured clockwise from North</a:t>
                </a:r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Following a similar logic, the displacement field from a vertical force can be written as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), 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p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sup>
                                    </m:sSubSup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sup>
                                    </m:sSub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sup>
                                    </m:sSub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mr>
                              </m:m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in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nary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 final displacement is obtained by simple component-wise addition of the fields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AE1690A-6E34-A6EB-A318-92C960A062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882" y="1241855"/>
                <a:ext cx="11411464" cy="4970976"/>
              </a:xfrm>
              <a:prstGeom prst="rect">
                <a:avLst/>
              </a:prstGeom>
              <a:blipFill>
                <a:blip r:embed="rId2"/>
                <a:stretch>
                  <a:fillRect l="-481" t="-613" r="-641" b="-1104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165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E34FE5-D5A6-E2F1-4387-78E7D5E5D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7FB0B-68E3-8626-BE9A-6BC4D4171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671090" cy="72227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simDisp.py – </a:t>
            </a:r>
            <a:r>
              <a:rPr lang="en-US" sz="2700" dirty="0"/>
              <a:t>Check 1: compare cross-correlation between two points to theoretical results to verify correctness</a:t>
            </a:r>
            <a:endParaRPr lang="en-BE" sz="27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938E21-F568-2BB4-8936-991F54372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ET-EMR Noise Meeting</a:t>
            </a:r>
            <a:endParaRPr lang="en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77A5E0-EF81-8205-F790-478B8744D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9645-938D-48AC-A57E-179D9CD1DF73}" type="slidenum">
              <a:rPr lang="en-BE" smtClean="0"/>
              <a:t>7</a:t>
            </a:fld>
            <a:endParaRPr lang="en-B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9E53A36-646A-7771-B929-1D7BBAFD77E8}"/>
                  </a:ext>
                </a:extLst>
              </p:cNvPr>
              <p:cNvSpPr txBox="1"/>
              <p:nvPr/>
            </p:nvSpPr>
            <p:spPr>
              <a:xfrm>
                <a:off x="376882" y="1241855"/>
                <a:ext cx="1141146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Frequency domain cross-correlation between two points on the surface separated along x-axes when the excited by a stochastic distribution of vertical forces in a homogeneous half space must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is the Rayleigh wave number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the separation between the stations 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9E53A36-646A-7771-B929-1D7BBAFD7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882" y="1241855"/>
                <a:ext cx="11411464" cy="923330"/>
              </a:xfrm>
              <a:prstGeom prst="rect">
                <a:avLst/>
              </a:prstGeom>
              <a:blipFill>
                <a:blip r:embed="rId2"/>
                <a:stretch>
                  <a:fillRect l="-374" t="-3311" b="-10596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graph of a graph&#10;&#10;AI-generated content may be incorrect.">
            <a:extLst>
              <a:ext uri="{FF2B5EF4-FFF2-40B4-BE49-F238E27FC236}">
                <a16:creationId xmlns:a16="http://schemas.microsoft.com/office/drawing/2014/main" id="{CBAB09BC-2316-C181-2FDF-A8B22C1C14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595" y="2165185"/>
            <a:ext cx="8995717" cy="338956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07CCF7-4953-126A-4DDD-23ABD9DA0455}"/>
                  </a:ext>
                </a:extLst>
              </p:cNvPr>
              <p:cNvSpPr txBox="1"/>
              <p:nvPr/>
            </p:nvSpPr>
            <p:spPr>
              <a:xfrm>
                <a:off x="786379" y="5605668"/>
                <a:ext cx="10774731" cy="542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i="1" dirty="0"/>
                  <a:t>Cross-correlations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𝒛𝒛</m:t>
                        </m:r>
                      </m:sub>
                    </m:sSub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𝒙𝒙</m:t>
                        </m:r>
                      </m:sub>
                    </m:sSub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400" b="1" i="1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𝒚𝒚</m:t>
                        </m:r>
                      </m:sub>
                    </m:sSub>
                  </m:oMath>
                </a14:m>
                <a:r>
                  <a:rPr lang="en-US" sz="1400" b="1" i="1" dirty="0"/>
                  <a:t> between two points on the surface separated by 250 meters along X axes. The noise field is produced from random  distribution of vertical forces on the surface. The observed correlations match the theoretical one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07CCF7-4953-126A-4DDD-23ABD9DA0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379" y="5605668"/>
                <a:ext cx="10774731" cy="542969"/>
              </a:xfrm>
              <a:prstGeom prst="rect">
                <a:avLst/>
              </a:prstGeom>
              <a:blipFill>
                <a:blip r:embed="rId4"/>
                <a:stretch>
                  <a:fillRect t="-1124" b="-10112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4198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D9E18D-800F-7C53-CF3B-BDEA4E3B3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BE258-32B9-D667-95A5-10068EB37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671090" cy="1241855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simDisp.py – </a:t>
            </a:r>
            <a:r>
              <a:rPr lang="en-US" sz="2700" dirty="0"/>
              <a:t>Check 2: displacement field in a homogeneous half-space from a single vertical force shows the nodal structure in the horizontal components and radial for vertical component</a:t>
            </a:r>
            <a:endParaRPr lang="en-BE" sz="27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961B19-7397-0A32-C41C-2B9B8A380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ET-EMR Noise Meeting</a:t>
            </a:r>
            <a:endParaRPr lang="en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BB78F-9358-2967-4FA2-598D8CA64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9645-938D-48AC-A57E-179D9CD1DF73}" type="slidenum">
              <a:rPr lang="en-BE" smtClean="0"/>
              <a:t>8</a:t>
            </a:fld>
            <a:endParaRPr lang="en-B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2ABDE21-2F1B-168E-7092-F70EAFA967AC}"/>
                  </a:ext>
                </a:extLst>
              </p:cNvPr>
              <p:cNvSpPr txBox="1"/>
              <p:nvPr/>
            </p:nvSpPr>
            <p:spPr>
              <a:xfrm>
                <a:off x="376882" y="1241855"/>
                <a:ext cx="11411464" cy="1292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 horizontal component are multiplied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, which are expressed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dirty="0"/>
                  <a:t>, respectively. These yield zero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 vertical component is too strong near the source which biases the </a:t>
                </a:r>
                <a:r>
                  <a:rPr lang="en-US" dirty="0" err="1"/>
                  <a:t>colorbar</a:t>
                </a:r>
                <a:r>
                  <a:rPr lang="en-US" dirty="0"/>
                  <a:t>, but still the radial pattern is visible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2ABDE21-2F1B-168E-7092-F70EAFA96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882" y="1241855"/>
                <a:ext cx="11411464" cy="1292470"/>
              </a:xfrm>
              <a:prstGeom prst="rect">
                <a:avLst/>
              </a:prstGeom>
              <a:blipFill>
                <a:blip r:embed="rId2"/>
                <a:stretch>
                  <a:fillRect l="-374" b="-7075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98D4602-46D8-5544-0D72-EEF4AEBCB46B}"/>
                  </a:ext>
                </a:extLst>
              </p:cNvPr>
              <p:cNvSpPr txBox="1"/>
              <p:nvPr/>
            </p:nvSpPr>
            <p:spPr>
              <a:xfrm>
                <a:off x="786379" y="5605668"/>
                <a:ext cx="1077473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i="1" dirty="0"/>
                  <a:t>Absolute value of the displacement field corresponding to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sz="1400" b="1" i="1" dirty="0"/>
                  <a:t> components at 4 Hz due to a vertical source acting on the surface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98D4602-46D8-5544-0D72-EEF4AEBCB4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379" y="5605668"/>
                <a:ext cx="10774731" cy="307777"/>
              </a:xfrm>
              <a:prstGeom prst="rect">
                <a:avLst/>
              </a:prstGeom>
              <a:blipFill>
                <a:blip r:embed="rId3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green and yellow circle with numbers and lines&#10;&#10;AI-generated content may be incorrect.">
            <a:extLst>
              <a:ext uri="{FF2B5EF4-FFF2-40B4-BE49-F238E27FC236}">
                <a16:creationId xmlns:a16="http://schemas.microsoft.com/office/drawing/2014/main" id="{88BCB116-4C9B-CD92-08E7-116316938A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58" y="2527353"/>
            <a:ext cx="10467483" cy="302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168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3827E1-C835-9DC1-68A9-E03F569CA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A3A7E-4EDC-AB59-5DF4-FC6119491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671090" cy="72227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simDisp.py – </a:t>
            </a:r>
            <a:r>
              <a:rPr lang="en-US" sz="2700" dirty="0"/>
              <a:t>Check 3: displacement field in homogeneous half-space from a single horizontal force shows the dipole radiation pattern in the horizontal components</a:t>
            </a:r>
            <a:endParaRPr lang="en-BE" sz="27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5E045D-6B26-ABDC-5C19-DB513A30A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ET-EMR Noise Meeting</a:t>
            </a:r>
            <a:endParaRPr lang="en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F9FA07-1ABB-35FB-DBB8-AF3A0E3D3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9645-938D-48AC-A57E-179D9CD1DF73}" type="slidenum">
              <a:rPr lang="en-BE" smtClean="0"/>
              <a:t>9</a:t>
            </a:fld>
            <a:endParaRPr lang="en-B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4E8B038-4084-0837-25BB-A473FE7C312E}"/>
                  </a:ext>
                </a:extLst>
              </p:cNvPr>
              <p:cNvSpPr txBox="1"/>
              <p:nvPr/>
            </p:nvSpPr>
            <p:spPr>
              <a:xfrm>
                <a:off x="376882" y="1241855"/>
                <a:ext cx="11411464" cy="668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aligns along the direction of the force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 perpendicular to it.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Unlike vertical forces, the horizontal component of the displacement field is not axisymmetric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4E8B038-4084-0837-25BB-A473FE7C31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882" y="1241855"/>
                <a:ext cx="11411464" cy="668260"/>
              </a:xfrm>
              <a:prstGeom prst="rect">
                <a:avLst/>
              </a:prstGeom>
              <a:blipFill>
                <a:blip r:embed="rId2"/>
                <a:stretch>
                  <a:fillRect l="-374" t="-3670" b="-14679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4E6ED8-63E1-6A92-E99A-4BEC134E2D48}"/>
                  </a:ext>
                </a:extLst>
              </p:cNvPr>
              <p:cNvSpPr txBox="1"/>
              <p:nvPr/>
            </p:nvSpPr>
            <p:spPr>
              <a:xfrm>
                <a:off x="786379" y="5605668"/>
                <a:ext cx="107747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i="1" dirty="0"/>
                  <a:t>Absolute value of the displacement field corresponding to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sz="1400" b="1" i="1" dirty="0"/>
                  <a:t> components at 4 Hz due to a horizontal source acting on the surface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4E6ED8-63E1-6A92-E99A-4BEC134E2D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379" y="5605668"/>
                <a:ext cx="10774731" cy="523220"/>
              </a:xfrm>
              <a:prstGeom prst="rect">
                <a:avLst/>
              </a:prstGeom>
              <a:blipFill>
                <a:blip r:embed="rId3"/>
                <a:stretch>
                  <a:fillRect t="-2353" b="-11765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green and blue chart&#10;&#10;AI-generated content may be incorrect.">
            <a:extLst>
              <a:ext uri="{FF2B5EF4-FFF2-40B4-BE49-F238E27FC236}">
                <a16:creationId xmlns:a16="http://schemas.microsoft.com/office/drawing/2014/main" id="{B2AA02E6-D71E-034A-EE0D-107C90C4AB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34" y="2353666"/>
            <a:ext cx="10774731" cy="314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408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3046</Words>
  <Application>Microsoft Office PowerPoint</Application>
  <PresentationFormat>Widescreen</PresentationFormat>
  <Paragraphs>416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Aptos</vt:lpstr>
      <vt:lpstr>Aptos Display</vt:lpstr>
      <vt:lpstr>Arial</vt:lpstr>
      <vt:lpstr>Cambria Math</vt:lpstr>
      <vt:lpstr>Office Theme</vt:lpstr>
      <vt:lpstr>pySeisNN-1D  An opensource tool in python and Fortran for modeling Newtonian noise in 1D layered subsurface</vt:lpstr>
      <vt:lpstr>Workflow – The software was developed keeping in mind a modular structure for easier updates and future improvements</vt:lpstr>
      <vt:lpstr>NNGeometry – Following a right-handed cartesian coordinate system this module partitions the layers into sublayers and layers into blocks for parallelized computation</vt:lpstr>
      <vt:lpstr>Qseis vs SALVUS – createDB.py – Green’s function corresponding to both vertical and horizontal forces are generated (a note on accuracy)</vt:lpstr>
      <vt:lpstr>Qseis vs SALVUS – a comparison of Green’s function for a layered medium with realistic intrinsic attenuation</vt:lpstr>
      <vt:lpstr>simDisp.py – module that uses the Green’s function to model the displacement at any point within the simulation domain</vt:lpstr>
      <vt:lpstr>simDisp.py – Check 1: compare cross-correlation between two points to theoretical results to verify correctness</vt:lpstr>
      <vt:lpstr>simDisp.py – Check 2: displacement field in a homogeneous half-space from a single vertical force shows the nodal structure in the horizontal components and radial for vertical component</vt:lpstr>
      <vt:lpstr>simDisp.py – Check 3: displacement field in homogeneous half-space from a single horizontal force shows the dipole radiation pattern in the horizontal components</vt:lpstr>
      <vt:lpstr>Validation for Rayleigh waves in homogeneous half-space</vt:lpstr>
      <vt:lpstr>Analytical formulation: Newtonian noise from a diffuse Rayleigh wavefield in a homogeneous half-space</vt:lpstr>
      <vt:lpstr>simDisp.py – Source parameters and visualization of a diffuse Rayleigh wavefield for one realization</vt:lpstr>
      <vt:lpstr>simDisp.py – Such a Rayleigh wavefield for a homogeneous half-space is not a true representation of EMR like geology </vt:lpstr>
      <vt:lpstr>NNCompute.py – Newtonian acceleration at a single test-mass matches the analytical estimate reasonably</vt:lpstr>
      <vt:lpstr>Validation for plane body waves in homogeneous half-space</vt:lpstr>
      <vt:lpstr>Analytical formulation: Newtonian noise from a diffuse plane body wavefield in a homogeneous half-space</vt:lpstr>
      <vt:lpstr>simDisp.py – Check: compare cross-correlation between two points to theoretical results to verify correctness (refer to notes)</vt:lpstr>
      <vt:lpstr>simDisp.py – Check: compare cross-correlation between two points to theoretical results for a mixture of plane P and S waves</vt:lpstr>
      <vt:lpstr>simDisp.py – A superposition of plane P and S waves fail to reproduce the surface and underground noise ASDs </vt:lpstr>
      <vt:lpstr>NNCompute.py – Newtonian acceleration at a single test-mass matches the analytical estimate reasonably from 4 Hz</vt:lpstr>
      <vt:lpstr>Full field solution from vertical and horizontal forces in homogeneous half-space</vt:lpstr>
      <vt:lpstr>Newtonian noise from the full wavefield in a homogeneous half-space</vt:lpstr>
      <vt:lpstr>simDisp.py – A full wavefield superposition for 50 realizations with 100 vertical and horizontal forces acting on the surface per realization</vt:lpstr>
      <vt:lpstr>NNCompute.py – Newtonian acceleration at a single test-mass is stronger as compared to the case when Rayleigh waves existed</vt:lpstr>
      <vt:lpstr>Newtonian noise from a layered geology that closely matches surface-underground attenuation observed at Terziet</vt:lpstr>
      <vt:lpstr>Newtonian noise from the full wavefield in a layered geology</vt:lpstr>
      <vt:lpstr>simDisp.py – A full wavefield superposition from 100 vertical and horizontal forces acting on the surface per realization, and 50 total realizations</vt:lpstr>
      <vt:lpstr>NNPP.py – Newtonian noise projection on ETD considering uncorrelated contribution from the four test-masses show a factor 2 – 5 subtraction necessary</vt:lpstr>
      <vt:lpstr>Outlook and future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Koley Soumen</dc:creator>
  <cp:lastModifiedBy>Koley Soumen</cp:lastModifiedBy>
  <cp:revision>68</cp:revision>
  <dcterms:created xsi:type="dcterms:W3CDTF">2026-02-08T17:30:03Z</dcterms:created>
  <dcterms:modified xsi:type="dcterms:W3CDTF">2026-02-10T12:27:59Z</dcterms:modified>
</cp:coreProperties>
</file>